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1762" r:id="rId2"/>
    <p:sldId id="1838" r:id="rId3"/>
    <p:sldId id="1764" r:id="rId4"/>
    <p:sldId id="1765" r:id="rId5"/>
    <p:sldId id="1766" r:id="rId6"/>
    <p:sldId id="1767" r:id="rId7"/>
    <p:sldId id="1768" r:id="rId8"/>
    <p:sldId id="1769" r:id="rId9"/>
    <p:sldId id="1770" r:id="rId10"/>
    <p:sldId id="1771" r:id="rId11"/>
    <p:sldId id="1772" r:id="rId12"/>
    <p:sldId id="1773" r:id="rId13"/>
    <p:sldId id="1774" r:id="rId14"/>
    <p:sldId id="1775" r:id="rId15"/>
    <p:sldId id="1776" r:id="rId16"/>
    <p:sldId id="1777" r:id="rId17"/>
    <p:sldId id="1778" r:id="rId18"/>
    <p:sldId id="1779" r:id="rId19"/>
    <p:sldId id="1780" r:id="rId20"/>
    <p:sldId id="1781" r:id="rId21"/>
    <p:sldId id="1782" r:id="rId22"/>
    <p:sldId id="1783" r:id="rId23"/>
    <p:sldId id="1784" r:id="rId24"/>
    <p:sldId id="1785" r:id="rId25"/>
    <p:sldId id="1786" r:id="rId26"/>
    <p:sldId id="1787" r:id="rId27"/>
    <p:sldId id="1788" r:id="rId28"/>
    <p:sldId id="1789" r:id="rId29"/>
    <p:sldId id="1790" r:id="rId30"/>
    <p:sldId id="1791" r:id="rId31"/>
    <p:sldId id="1792" r:id="rId32"/>
    <p:sldId id="1793" r:id="rId33"/>
    <p:sldId id="1794" r:id="rId34"/>
    <p:sldId id="1795" r:id="rId35"/>
    <p:sldId id="1796" r:id="rId36"/>
    <p:sldId id="1797" r:id="rId37"/>
    <p:sldId id="1798" r:id="rId38"/>
    <p:sldId id="1799" r:id="rId39"/>
    <p:sldId id="1800" r:id="rId40"/>
    <p:sldId id="1801" r:id="rId41"/>
    <p:sldId id="1802" r:id="rId42"/>
    <p:sldId id="1803" r:id="rId43"/>
    <p:sldId id="1804" r:id="rId44"/>
    <p:sldId id="1805" r:id="rId45"/>
    <p:sldId id="1806" r:id="rId46"/>
    <p:sldId id="1807" r:id="rId47"/>
    <p:sldId id="1808" r:id="rId48"/>
    <p:sldId id="1809" r:id="rId49"/>
    <p:sldId id="1810" r:id="rId50"/>
    <p:sldId id="1811" r:id="rId51"/>
    <p:sldId id="1812" r:id="rId52"/>
    <p:sldId id="1813" r:id="rId53"/>
    <p:sldId id="1814" r:id="rId54"/>
    <p:sldId id="1815" r:id="rId55"/>
    <p:sldId id="1816" r:id="rId56"/>
    <p:sldId id="1817" r:id="rId57"/>
    <p:sldId id="1818" r:id="rId58"/>
    <p:sldId id="1819" r:id="rId59"/>
    <p:sldId id="1820" r:id="rId60"/>
    <p:sldId id="1821" r:id="rId61"/>
    <p:sldId id="1822" r:id="rId62"/>
    <p:sldId id="1823" r:id="rId63"/>
    <p:sldId id="1824" r:id="rId64"/>
    <p:sldId id="1846" r:id="rId65"/>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99FF"/>
    <a:srgbClr val="FFFF66"/>
    <a:srgbClr val="99FF99"/>
    <a:srgbClr val="FF99FF"/>
    <a:srgbClr val="FFCC99"/>
    <a:srgbClr val="99CC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83" autoAdjust="0"/>
  </p:normalViewPr>
  <p:slideViewPr>
    <p:cSldViewPr>
      <p:cViewPr>
        <p:scale>
          <a:sx n="66" d="100"/>
          <a:sy n="66" d="100"/>
        </p:scale>
        <p:origin x="-1284"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2754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54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54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2754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0BDF48EA-1526-4F53-AF9D-05026565C73F}" type="slidenum">
              <a:rPr lang="en-US" altLang="zh-CN"/>
              <a:pPr>
                <a:defRPr/>
              </a:pPr>
              <a:t>‹#›</a:t>
            </a:fld>
            <a:endParaRPr lang="en-US" altLang="zh-CN"/>
          </a:p>
        </p:txBody>
      </p:sp>
    </p:spTree>
    <p:extLst>
      <p:ext uri="{BB962C8B-B14F-4D97-AF65-F5344CB8AC3E}">
        <p14:creationId xmlns:p14="http://schemas.microsoft.com/office/powerpoint/2010/main" val="2082758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5D6B8AA-1B3C-42C5-A7BD-7425A3FD112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2C55E80-CB67-495D-AEED-90C1992D9557}"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B0CA53B-6A78-4A43-A9F3-D19E54659C62}"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7FC220A-C4D5-404D-98E4-489D51445314}"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C760F28-8D23-4F13-A173-5C6AA2567244}"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22C3FD7-813F-4748-ACE7-94C1F14C081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BF763B6-ABB8-4756-ADBB-245E856D17D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722ECC1-2A5D-45DA-B800-5BEA3B58A023}"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C34EDD8-ABA9-496A-98FC-7ED5371D6A0E}"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27C734B-09E4-4E3B-8734-41F5A6731B3A}"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8AF99F5-51FF-48DE-830A-580E8C505AB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31C7CCAD-82F8-4DBE-8461-63E9AADA751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675" name="Rectangle 3"/>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42" name="Text Box 5"/>
          <p:cNvSpPr txBox="1">
            <a:spLocks noChangeArrowheads="1"/>
          </p:cNvSpPr>
          <p:nvPr/>
        </p:nvSpPr>
        <p:spPr bwMode="auto">
          <a:xfrm>
            <a:off x="112341" y="188913"/>
            <a:ext cx="8564115" cy="523220"/>
          </a:xfrm>
          <a:prstGeom prst="rect">
            <a:avLst/>
          </a:prstGeom>
          <a:noFill/>
          <a:ln w="9525">
            <a:noFill/>
            <a:miter lim="800000"/>
            <a:headEnd/>
            <a:tailEnd/>
          </a:ln>
        </p:spPr>
        <p:txBody>
          <a:bodyPr wrap="square">
            <a:spAutoFit/>
          </a:bodyPr>
          <a:lstStyle/>
          <a:p>
            <a:r>
              <a:rPr lang="zh-CN" altLang="en-US" sz="2800" b="1" dirty="0" smtClean="0">
                <a:solidFill>
                  <a:srgbClr val="FF0000"/>
                </a:solidFill>
                <a:latin typeface="黑体" pitchFamily="2" charset="-122"/>
                <a:ea typeface="黑体" pitchFamily="2" charset="-122"/>
              </a:rPr>
              <a:t>前期内容回顾（</a:t>
            </a:r>
            <a:r>
              <a:rPr lang="en-US" altLang="zh-CN" sz="2800" b="1" dirty="0" smtClean="0">
                <a:solidFill>
                  <a:srgbClr val="FF0000"/>
                </a:solidFill>
                <a:latin typeface="黑体" pitchFamily="2" charset="-122"/>
                <a:ea typeface="黑体" pitchFamily="2" charset="-122"/>
              </a:rPr>
              <a:t>4</a:t>
            </a:r>
            <a:r>
              <a:rPr lang="zh-CN" altLang="en-US" sz="2800" b="1" dirty="0" smtClean="0">
                <a:solidFill>
                  <a:srgbClr val="FF0000"/>
                </a:solidFill>
                <a:latin typeface="黑体" pitchFamily="2" charset="-122"/>
                <a:ea typeface="黑体" pitchFamily="2" charset="-122"/>
              </a:rPr>
              <a:t>月</a:t>
            </a:r>
            <a:r>
              <a:rPr lang="en-US" altLang="zh-CN" sz="2800" b="1" dirty="0" smtClean="0">
                <a:solidFill>
                  <a:srgbClr val="FF0000"/>
                </a:solidFill>
                <a:latin typeface="黑体" pitchFamily="2" charset="-122"/>
                <a:ea typeface="黑体" pitchFamily="2" charset="-122"/>
              </a:rPr>
              <a:t>10</a:t>
            </a:r>
            <a:r>
              <a:rPr lang="zh-CN" altLang="en-US" sz="2800" b="1" dirty="0" smtClean="0">
                <a:solidFill>
                  <a:srgbClr val="FF0000"/>
                </a:solidFill>
                <a:latin typeface="黑体" pitchFamily="2" charset="-122"/>
                <a:ea typeface="黑体" pitchFamily="2" charset="-122"/>
              </a:rPr>
              <a:t>日）</a:t>
            </a:r>
            <a:r>
              <a:rPr lang="en-US" altLang="zh-CN" sz="2800" b="1" dirty="0" smtClean="0">
                <a:solidFill>
                  <a:srgbClr val="FF0000"/>
                </a:solidFill>
                <a:latin typeface="黑体" pitchFamily="2" charset="-122"/>
                <a:ea typeface="黑体" pitchFamily="2" charset="-122"/>
              </a:rPr>
              <a:t>-- </a:t>
            </a:r>
            <a:r>
              <a:rPr lang="zh-CN" altLang="en-US" sz="2800" b="1" dirty="0" smtClean="0">
                <a:solidFill>
                  <a:srgbClr val="FF0000"/>
                </a:solidFill>
                <a:latin typeface="黑体" pitchFamily="2" charset="-122"/>
                <a:ea typeface="黑体" pitchFamily="2" charset="-122"/>
              </a:rPr>
              <a:t>网络管理</a:t>
            </a:r>
            <a:endParaRPr lang="zh-CN" altLang="en-US" sz="2800" dirty="0"/>
          </a:p>
        </p:txBody>
      </p:sp>
      <p:sp>
        <p:nvSpPr>
          <p:cNvPr id="70" name="Text Box 4"/>
          <p:cNvSpPr txBox="1">
            <a:spLocks noChangeArrowheads="1"/>
          </p:cNvSpPr>
          <p:nvPr/>
        </p:nvSpPr>
        <p:spPr bwMode="auto">
          <a:xfrm>
            <a:off x="95250" y="836712"/>
            <a:ext cx="9048750" cy="6038576"/>
          </a:xfrm>
          <a:prstGeom prst="rect">
            <a:avLst/>
          </a:prstGeom>
          <a:noFill/>
          <a:ln w="9525">
            <a:noFill/>
            <a:miter lim="800000"/>
            <a:headEnd/>
            <a:tailEnd/>
          </a:ln>
        </p:spPr>
        <p:txBody>
          <a:bodyPr>
            <a:spAutoFit/>
          </a:bodyPr>
          <a:lstStyle/>
          <a:p>
            <a:pPr>
              <a:lnSpc>
                <a:spcPct val="120000"/>
              </a:lnSpc>
            </a:pPr>
            <a:r>
              <a:rPr lang="zh-CN" altLang="en-US" b="1" dirty="0" smtClean="0">
                <a:solidFill>
                  <a:srgbClr val="FF0000"/>
                </a:solidFill>
                <a:latin typeface="宋体" pitchFamily="2" charset="-122"/>
              </a:rPr>
              <a:t>目的：</a:t>
            </a:r>
            <a:r>
              <a:rPr lang="zh-CN" altLang="en-US" b="1" dirty="0" smtClean="0">
                <a:latin typeface="宋体" pitchFamily="2" charset="-122"/>
              </a:rPr>
              <a:t>对组成网络的硬软件设施综合管理，以充分利用这些资源。</a:t>
            </a:r>
            <a:endParaRPr lang="en-US" altLang="zh-CN" b="1" dirty="0" smtClean="0">
              <a:latin typeface="宋体" pitchFamily="2" charset="-122"/>
            </a:endParaRPr>
          </a:p>
          <a:p>
            <a:pPr>
              <a:lnSpc>
                <a:spcPct val="120000"/>
              </a:lnSpc>
            </a:pPr>
            <a:r>
              <a:rPr lang="zh-CN" altLang="en-US" b="1" dirty="0" smtClean="0">
                <a:solidFill>
                  <a:srgbClr val="FF0000"/>
                </a:solidFill>
                <a:latin typeface="宋体" pitchFamily="2" charset="-122"/>
              </a:rPr>
              <a:t>管理的方法：</a:t>
            </a:r>
            <a:r>
              <a:rPr lang="zh-CN" altLang="en-US" b="1" dirty="0" smtClean="0">
                <a:latin typeface="宋体" pitchFamily="2" charset="-122"/>
              </a:rPr>
              <a:t>收集、分析和配置被管设施的参数；</a:t>
            </a:r>
            <a:endParaRPr lang="en-US" altLang="zh-CN" b="1" dirty="0" smtClean="0">
              <a:latin typeface="宋体" pitchFamily="2" charset="-122"/>
            </a:endParaRPr>
          </a:p>
          <a:p>
            <a:pPr>
              <a:lnSpc>
                <a:spcPct val="130000"/>
              </a:lnSpc>
            </a:pPr>
            <a:r>
              <a:rPr lang="zh-CN" altLang="en-US" b="1" dirty="0" smtClean="0">
                <a:solidFill>
                  <a:srgbClr val="FF0000"/>
                </a:solidFill>
                <a:latin typeface="宋体" pitchFamily="2" charset="-122"/>
              </a:rPr>
              <a:t>网络管理的五大功能：</a:t>
            </a:r>
            <a:endParaRPr lang="en-US" altLang="zh-CN" b="1" dirty="0" smtClean="0">
              <a:solidFill>
                <a:srgbClr val="FF0000"/>
              </a:solidFill>
              <a:latin typeface="宋体" pitchFamily="2" charset="-122"/>
            </a:endParaRPr>
          </a:p>
          <a:p>
            <a:pPr>
              <a:lnSpc>
                <a:spcPct val="130000"/>
              </a:lnSpc>
            </a:pPr>
            <a:r>
              <a:rPr lang="zh-CN" altLang="en-US" b="1" dirty="0" smtClean="0">
                <a:solidFill>
                  <a:srgbClr val="FF0000"/>
                </a:solidFill>
                <a:latin typeface="宋体" pitchFamily="2" charset="-122"/>
              </a:rPr>
              <a:t>配置管理</a:t>
            </a:r>
            <a:r>
              <a:rPr lang="zh-CN" altLang="en-US" b="1" dirty="0" smtClean="0">
                <a:latin typeface="宋体" pitchFamily="2" charset="-122"/>
              </a:rPr>
              <a:t>：定义、监测和管理系统的配置参数和配置确认，适应网络资源变化。</a:t>
            </a:r>
          </a:p>
          <a:p>
            <a:pPr>
              <a:lnSpc>
                <a:spcPct val="130000"/>
              </a:lnSpc>
            </a:pPr>
            <a:r>
              <a:rPr lang="zh-CN" altLang="en-US" b="1" dirty="0" smtClean="0">
                <a:solidFill>
                  <a:srgbClr val="FF0000"/>
                </a:solidFill>
                <a:latin typeface="宋体" pitchFamily="2" charset="-122"/>
              </a:rPr>
              <a:t>故障管理</a:t>
            </a:r>
            <a:r>
              <a:rPr lang="zh-CN" altLang="en-US" b="1" dirty="0" smtClean="0">
                <a:latin typeface="宋体" pitchFamily="2" charset="-122"/>
              </a:rPr>
              <a:t>：对网络资源进行监控，包括故障检测、隔离、恢复或启动备用设施，保证网络连续可靠工作。</a:t>
            </a:r>
          </a:p>
          <a:p>
            <a:pPr>
              <a:lnSpc>
                <a:spcPct val="120000"/>
              </a:lnSpc>
            </a:pPr>
            <a:r>
              <a:rPr lang="zh-CN" altLang="en-US" b="1" dirty="0" smtClean="0">
                <a:solidFill>
                  <a:srgbClr val="FF0000"/>
                </a:solidFill>
                <a:latin typeface="宋体" pitchFamily="2" charset="-122"/>
              </a:rPr>
              <a:t>性能管理</a:t>
            </a:r>
            <a:r>
              <a:rPr lang="zh-CN" altLang="en-US" b="1" dirty="0" smtClean="0">
                <a:latin typeface="宋体" pitchFamily="2" charset="-122"/>
              </a:rPr>
              <a:t>：收集和统计网络系统的数据，评价网络资源的使用等系统性能，分析系统资源的使用趋势，或者平衡系统资源的负载。</a:t>
            </a:r>
          </a:p>
          <a:p>
            <a:pPr>
              <a:lnSpc>
                <a:spcPct val="120000"/>
              </a:lnSpc>
            </a:pPr>
            <a:r>
              <a:rPr lang="zh-CN" altLang="en-US" b="1" dirty="0" smtClean="0">
                <a:solidFill>
                  <a:srgbClr val="FF0000"/>
                </a:solidFill>
                <a:latin typeface="宋体" pitchFamily="2" charset="-122"/>
              </a:rPr>
              <a:t>计费管理</a:t>
            </a:r>
            <a:r>
              <a:rPr lang="zh-CN" altLang="en-US" b="1" dirty="0" smtClean="0">
                <a:latin typeface="宋体" pitchFamily="2" charset="-122"/>
              </a:rPr>
              <a:t>：收集用户使用网络资源的信息，统计已被使用的网络资源和估算用户应付的费用；</a:t>
            </a:r>
          </a:p>
          <a:p>
            <a:pPr>
              <a:lnSpc>
                <a:spcPct val="120000"/>
              </a:lnSpc>
            </a:pPr>
            <a:r>
              <a:rPr lang="zh-CN" altLang="en-US" b="1" dirty="0" smtClean="0">
                <a:solidFill>
                  <a:srgbClr val="FF0000"/>
                </a:solidFill>
                <a:latin typeface="宋体" pitchFamily="2" charset="-122"/>
              </a:rPr>
              <a:t>安全管理</a:t>
            </a:r>
            <a:r>
              <a:rPr lang="zh-CN" altLang="en-US" b="1" dirty="0" smtClean="0">
                <a:latin typeface="宋体" pitchFamily="2" charset="-122"/>
              </a:rPr>
              <a:t>：资源的授权管理、访问控制管理、安全检查跟踪和事件处理、密钥管理（密钥分配）等。</a:t>
            </a:r>
            <a:endParaRPr lang="en-US" altLang="zh-CN" b="1" dirty="0" smtClean="0">
              <a:latin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304800" y="914400"/>
            <a:ext cx="5486400" cy="457200"/>
          </a:xfrm>
          <a:prstGeom prst="rect">
            <a:avLst/>
          </a:prstGeom>
          <a:noFill/>
          <a:ln w="9525">
            <a:noFill/>
            <a:miter lim="800000"/>
            <a:headEnd/>
            <a:tailEnd/>
          </a:ln>
          <a:effectLst/>
        </p:spPr>
        <p:txBody>
          <a:bodyPr>
            <a:spAutoFit/>
          </a:bodyPr>
          <a:lstStyle/>
          <a:p>
            <a:pPr>
              <a:spcBef>
                <a:spcPct val="30000"/>
              </a:spcBef>
              <a:buFont typeface="宋体" pitchFamily="2" charset="-122"/>
              <a:buNone/>
            </a:pPr>
            <a:r>
              <a:rPr lang="zh-CN" altLang="en-US" b="1"/>
              <a:t>明文到密文 和 密文还原明文 的过程。</a:t>
            </a:r>
          </a:p>
        </p:txBody>
      </p:sp>
      <p:sp>
        <p:nvSpPr>
          <p:cNvPr id="76803" name="Text Box 3"/>
          <p:cNvSpPr txBox="1">
            <a:spLocks noChangeArrowheads="1"/>
          </p:cNvSpPr>
          <p:nvPr/>
        </p:nvSpPr>
        <p:spPr bwMode="auto">
          <a:xfrm>
            <a:off x="323850" y="4868863"/>
            <a:ext cx="8248650" cy="858837"/>
          </a:xfrm>
          <a:prstGeom prst="rect">
            <a:avLst/>
          </a:prstGeom>
          <a:solidFill>
            <a:srgbClr val="FFFF99"/>
          </a:solidFill>
          <a:ln w="9525">
            <a:noFill/>
            <a:miter lim="800000"/>
            <a:headEnd/>
            <a:tailEnd/>
          </a:ln>
          <a:effectLst/>
        </p:spPr>
        <p:txBody>
          <a:bodyPr wrap="none">
            <a:spAutoFit/>
          </a:bodyPr>
          <a:lstStyle/>
          <a:p>
            <a:pPr>
              <a:spcBef>
                <a:spcPct val="10000"/>
              </a:spcBef>
            </a:pPr>
            <a:r>
              <a:rPr lang="zh-CN" altLang="en-US" b="1"/>
              <a:t>    </a:t>
            </a:r>
            <a:r>
              <a:rPr lang="en-US" altLang="zh-CN" b="1"/>
              <a:t>X = E</a:t>
            </a:r>
            <a:r>
              <a:rPr lang="en-US" altLang="zh-CN" b="1" baseline="-25000">
                <a:ea typeface=""/>
              </a:rPr>
              <a:t>K</a:t>
            </a:r>
            <a:r>
              <a:rPr lang="zh-CN" altLang="en-US" b="1"/>
              <a:t>（</a:t>
            </a:r>
            <a:r>
              <a:rPr lang="en-US" altLang="zh-CN" b="1"/>
              <a:t>M</a:t>
            </a:r>
            <a:r>
              <a:rPr lang="zh-CN" altLang="en-US" b="1"/>
              <a:t>）</a:t>
            </a:r>
            <a:r>
              <a:rPr lang="en-US" altLang="zh-CN" b="1"/>
              <a:t>—</a:t>
            </a:r>
            <a:r>
              <a:rPr lang="zh-CN" altLang="en-US" b="1"/>
              <a:t>用密钥</a:t>
            </a:r>
            <a:r>
              <a:rPr lang="en-US" altLang="zh-CN" b="1"/>
              <a:t>K</a:t>
            </a:r>
            <a:r>
              <a:rPr lang="zh-CN" altLang="en-US" b="1"/>
              <a:t>对明文</a:t>
            </a:r>
            <a:r>
              <a:rPr lang="en-US" altLang="zh-CN" b="1"/>
              <a:t>M</a:t>
            </a:r>
            <a:r>
              <a:rPr lang="zh-CN" altLang="en-US" b="1"/>
              <a:t>进行加密，形成密文</a:t>
            </a:r>
            <a:r>
              <a:rPr lang="en-US" altLang="zh-CN" b="1"/>
              <a:t>X</a:t>
            </a:r>
            <a:r>
              <a:rPr lang="zh-CN" altLang="en-US" b="1"/>
              <a:t>；</a:t>
            </a:r>
          </a:p>
          <a:p>
            <a:pPr>
              <a:spcBef>
                <a:spcPct val="10000"/>
              </a:spcBef>
            </a:pPr>
            <a:r>
              <a:rPr lang="zh-CN" altLang="en-US" b="1"/>
              <a:t>    </a:t>
            </a:r>
            <a:r>
              <a:rPr lang="en-US" altLang="zh-CN" b="1"/>
              <a:t>M = D</a:t>
            </a:r>
            <a:r>
              <a:rPr lang="en-US" altLang="zh-CN" b="1" baseline="-25000">
                <a:ea typeface=""/>
              </a:rPr>
              <a:t>P</a:t>
            </a:r>
            <a:r>
              <a:rPr lang="zh-CN" altLang="en-US" b="1"/>
              <a:t>（</a:t>
            </a:r>
            <a:r>
              <a:rPr lang="en-US" altLang="zh-CN" b="1"/>
              <a:t>X</a:t>
            </a:r>
            <a:r>
              <a:rPr lang="zh-CN" altLang="en-US" b="1"/>
              <a:t>）</a:t>
            </a:r>
            <a:r>
              <a:rPr lang="en-US" altLang="zh-CN" b="1"/>
              <a:t>—</a:t>
            </a:r>
            <a:r>
              <a:rPr lang="zh-CN" altLang="en-US" b="1"/>
              <a:t>用密钥</a:t>
            </a:r>
            <a:r>
              <a:rPr lang="en-US" altLang="zh-CN" b="1"/>
              <a:t>P</a:t>
            </a:r>
            <a:r>
              <a:rPr lang="zh-CN" altLang="en-US" b="1"/>
              <a:t>对密文</a:t>
            </a:r>
            <a:r>
              <a:rPr lang="en-US" altLang="zh-CN" b="1"/>
              <a:t>X</a:t>
            </a:r>
            <a:r>
              <a:rPr lang="zh-CN" altLang="en-US" b="1"/>
              <a:t>进行解密，还原明文</a:t>
            </a:r>
            <a:r>
              <a:rPr lang="en-US" altLang="zh-CN" b="1"/>
              <a:t>M</a:t>
            </a:r>
            <a:r>
              <a:rPr lang="zh-CN" altLang="en-US" b="1"/>
              <a:t>；</a:t>
            </a:r>
          </a:p>
        </p:txBody>
      </p:sp>
      <p:grpSp>
        <p:nvGrpSpPr>
          <p:cNvPr id="2" name="Group 4"/>
          <p:cNvGrpSpPr>
            <a:grpSpLocks/>
          </p:cNvGrpSpPr>
          <p:nvPr/>
        </p:nvGrpSpPr>
        <p:grpSpPr bwMode="auto">
          <a:xfrm>
            <a:off x="533400" y="1828800"/>
            <a:ext cx="8229600" cy="1447800"/>
            <a:chOff x="336" y="1536"/>
            <a:chExt cx="5184" cy="912"/>
          </a:xfrm>
        </p:grpSpPr>
        <p:sp>
          <p:nvSpPr>
            <p:cNvPr id="76805" name="Rectangle 5"/>
            <p:cNvSpPr>
              <a:spLocks noChangeArrowheads="1"/>
            </p:cNvSpPr>
            <p:nvPr/>
          </p:nvSpPr>
          <p:spPr bwMode="auto">
            <a:xfrm>
              <a:off x="336" y="1967"/>
              <a:ext cx="768" cy="24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1800" b="1"/>
                <a:t>应用系统</a:t>
              </a:r>
              <a:r>
                <a:rPr lang="en-US" altLang="zh-CN" sz="1800" b="1"/>
                <a:t>1</a:t>
              </a:r>
            </a:p>
          </p:txBody>
        </p:sp>
        <p:sp>
          <p:nvSpPr>
            <p:cNvPr id="76806" name="Rectangle 6"/>
            <p:cNvSpPr>
              <a:spLocks noChangeArrowheads="1"/>
            </p:cNvSpPr>
            <p:nvPr/>
          </p:nvSpPr>
          <p:spPr bwMode="auto">
            <a:xfrm>
              <a:off x="1584" y="1967"/>
              <a:ext cx="672" cy="240"/>
            </a:xfrm>
            <a:prstGeom prst="rect">
              <a:avLst/>
            </a:prstGeom>
            <a:solidFill>
              <a:srgbClr val="99FF99"/>
            </a:solidFill>
            <a:ln w="9525">
              <a:solidFill>
                <a:schemeClr val="tx1"/>
              </a:solidFill>
              <a:miter lim="800000"/>
              <a:headEnd/>
              <a:tailEnd/>
            </a:ln>
            <a:effectLst/>
          </p:spPr>
          <p:txBody>
            <a:bodyPr wrap="none" anchor="ctr"/>
            <a:lstStyle/>
            <a:p>
              <a:pPr algn="ctr"/>
              <a:r>
                <a:rPr lang="zh-CN" altLang="en-US" sz="1800" b="1"/>
                <a:t>加密模块</a:t>
              </a:r>
            </a:p>
          </p:txBody>
        </p:sp>
        <p:sp>
          <p:nvSpPr>
            <p:cNvPr id="76807" name="Rectangle 7"/>
            <p:cNvSpPr>
              <a:spLocks noChangeArrowheads="1"/>
            </p:cNvSpPr>
            <p:nvPr/>
          </p:nvSpPr>
          <p:spPr bwMode="auto">
            <a:xfrm>
              <a:off x="3648" y="1967"/>
              <a:ext cx="624" cy="240"/>
            </a:xfrm>
            <a:prstGeom prst="rect">
              <a:avLst/>
            </a:prstGeom>
            <a:solidFill>
              <a:srgbClr val="99CCFF"/>
            </a:solidFill>
            <a:ln w="9525">
              <a:solidFill>
                <a:schemeClr val="tx1"/>
              </a:solidFill>
              <a:miter lim="800000"/>
              <a:headEnd/>
              <a:tailEnd/>
            </a:ln>
            <a:effectLst/>
          </p:spPr>
          <p:txBody>
            <a:bodyPr wrap="none" anchor="ctr"/>
            <a:lstStyle/>
            <a:p>
              <a:pPr algn="ctr"/>
              <a:r>
                <a:rPr lang="zh-CN" altLang="en-US" sz="1800" b="1"/>
                <a:t>解密模块</a:t>
              </a:r>
            </a:p>
          </p:txBody>
        </p:sp>
        <p:sp>
          <p:nvSpPr>
            <p:cNvPr id="76808" name="Rectangle 8"/>
            <p:cNvSpPr>
              <a:spLocks noChangeArrowheads="1"/>
            </p:cNvSpPr>
            <p:nvPr/>
          </p:nvSpPr>
          <p:spPr bwMode="auto">
            <a:xfrm>
              <a:off x="4752" y="1967"/>
              <a:ext cx="768" cy="24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1800" b="1"/>
                <a:t>应用系统</a:t>
              </a:r>
              <a:r>
                <a:rPr lang="en-US" altLang="zh-CN" sz="1800" b="1"/>
                <a:t>2</a:t>
              </a:r>
            </a:p>
          </p:txBody>
        </p:sp>
        <p:sp>
          <p:nvSpPr>
            <p:cNvPr id="76809" name="Text Box 9"/>
            <p:cNvSpPr txBox="1">
              <a:spLocks noChangeArrowheads="1"/>
            </p:cNvSpPr>
            <p:nvPr/>
          </p:nvSpPr>
          <p:spPr bwMode="auto">
            <a:xfrm>
              <a:off x="1142" y="1837"/>
              <a:ext cx="406" cy="231"/>
            </a:xfrm>
            <a:prstGeom prst="rect">
              <a:avLst/>
            </a:prstGeom>
            <a:noFill/>
            <a:ln w="9525">
              <a:noFill/>
              <a:miter lim="800000"/>
              <a:headEnd/>
              <a:tailEnd/>
            </a:ln>
            <a:effectLst/>
          </p:spPr>
          <p:txBody>
            <a:bodyPr wrap="none">
              <a:spAutoFit/>
            </a:bodyPr>
            <a:lstStyle/>
            <a:p>
              <a:r>
                <a:rPr lang="zh-CN" altLang="en-US" sz="1800" b="1"/>
                <a:t>明文</a:t>
              </a:r>
            </a:p>
          </p:txBody>
        </p:sp>
        <p:sp>
          <p:nvSpPr>
            <p:cNvPr id="76810" name="Text Box 10"/>
            <p:cNvSpPr txBox="1">
              <a:spLocks noChangeArrowheads="1"/>
            </p:cNvSpPr>
            <p:nvPr/>
          </p:nvSpPr>
          <p:spPr bwMode="auto">
            <a:xfrm>
              <a:off x="2764" y="1849"/>
              <a:ext cx="510" cy="231"/>
            </a:xfrm>
            <a:prstGeom prst="rect">
              <a:avLst/>
            </a:prstGeom>
            <a:noFill/>
            <a:ln w="9525">
              <a:noFill/>
              <a:miter lim="800000"/>
              <a:headEnd/>
              <a:tailEnd/>
            </a:ln>
            <a:effectLst/>
          </p:spPr>
          <p:txBody>
            <a:bodyPr wrap="none">
              <a:spAutoFit/>
            </a:bodyPr>
            <a:lstStyle/>
            <a:p>
              <a:r>
                <a:rPr lang="zh-CN" altLang="en-US" sz="1800" b="1"/>
                <a:t>密文</a:t>
              </a:r>
              <a:r>
                <a:rPr lang="en-US" altLang="zh-CN" sz="1800" b="1"/>
                <a:t>X</a:t>
              </a:r>
            </a:p>
          </p:txBody>
        </p:sp>
        <p:sp>
          <p:nvSpPr>
            <p:cNvPr id="76811" name="Text Box 11"/>
            <p:cNvSpPr txBox="1">
              <a:spLocks noChangeArrowheads="1"/>
            </p:cNvSpPr>
            <p:nvPr/>
          </p:nvSpPr>
          <p:spPr bwMode="auto">
            <a:xfrm>
              <a:off x="4272" y="1791"/>
              <a:ext cx="406" cy="231"/>
            </a:xfrm>
            <a:prstGeom prst="rect">
              <a:avLst/>
            </a:prstGeom>
            <a:noFill/>
            <a:ln w="9525">
              <a:noFill/>
              <a:miter lim="800000"/>
              <a:headEnd/>
              <a:tailEnd/>
            </a:ln>
            <a:effectLst/>
          </p:spPr>
          <p:txBody>
            <a:bodyPr wrap="none">
              <a:spAutoFit/>
            </a:bodyPr>
            <a:lstStyle/>
            <a:p>
              <a:r>
                <a:rPr lang="zh-CN" altLang="en-US" sz="1800" b="1"/>
                <a:t>明文</a:t>
              </a:r>
            </a:p>
          </p:txBody>
        </p:sp>
        <p:sp>
          <p:nvSpPr>
            <p:cNvPr id="76812" name="Line 12"/>
            <p:cNvSpPr>
              <a:spLocks noChangeShapeType="1"/>
            </p:cNvSpPr>
            <p:nvPr/>
          </p:nvSpPr>
          <p:spPr bwMode="auto">
            <a:xfrm>
              <a:off x="1104" y="2063"/>
              <a:ext cx="52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6813" name="Line 13"/>
            <p:cNvSpPr>
              <a:spLocks noChangeShapeType="1"/>
            </p:cNvSpPr>
            <p:nvPr/>
          </p:nvSpPr>
          <p:spPr bwMode="auto">
            <a:xfrm>
              <a:off x="2256" y="2063"/>
              <a:ext cx="139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6814" name="Line 14"/>
            <p:cNvSpPr>
              <a:spLocks noChangeShapeType="1"/>
            </p:cNvSpPr>
            <p:nvPr/>
          </p:nvSpPr>
          <p:spPr bwMode="auto">
            <a:xfrm>
              <a:off x="4272" y="2063"/>
              <a:ext cx="48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6815" name="Text Box 15"/>
            <p:cNvSpPr txBox="1">
              <a:spLocks noChangeArrowheads="1"/>
            </p:cNvSpPr>
            <p:nvPr/>
          </p:nvSpPr>
          <p:spPr bwMode="auto">
            <a:xfrm>
              <a:off x="2640" y="2063"/>
              <a:ext cx="696" cy="231"/>
            </a:xfrm>
            <a:prstGeom prst="rect">
              <a:avLst/>
            </a:prstGeom>
            <a:noFill/>
            <a:ln w="9525">
              <a:noFill/>
              <a:miter lim="800000"/>
              <a:headEnd/>
              <a:tailEnd/>
            </a:ln>
            <a:effectLst/>
          </p:spPr>
          <p:txBody>
            <a:bodyPr wrap="none">
              <a:spAutoFit/>
            </a:bodyPr>
            <a:lstStyle/>
            <a:p>
              <a:r>
                <a:rPr lang="zh-CN" altLang="en-US" sz="1800" b="1"/>
                <a:t>网络传输</a:t>
              </a:r>
            </a:p>
          </p:txBody>
        </p:sp>
        <p:sp>
          <p:nvSpPr>
            <p:cNvPr id="76816" name="Text Box 16"/>
            <p:cNvSpPr txBox="1">
              <a:spLocks noChangeArrowheads="1"/>
            </p:cNvSpPr>
            <p:nvPr/>
          </p:nvSpPr>
          <p:spPr bwMode="auto">
            <a:xfrm>
              <a:off x="1584" y="1536"/>
              <a:ext cx="808" cy="231"/>
            </a:xfrm>
            <a:prstGeom prst="rect">
              <a:avLst/>
            </a:prstGeom>
            <a:noFill/>
            <a:ln w="9525">
              <a:noFill/>
              <a:miter lim="800000"/>
              <a:headEnd/>
              <a:tailEnd/>
            </a:ln>
            <a:effectLst/>
          </p:spPr>
          <p:txBody>
            <a:bodyPr wrap="none">
              <a:spAutoFit/>
            </a:bodyPr>
            <a:lstStyle/>
            <a:p>
              <a:r>
                <a:rPr lang="zh-CN" altLang="en-US" sz="1800" b="1"/>
                <a:t>加密密钥</a:t>
              </a:r>
              <a:r>
                <a:rPr lang="en-US" altLang="zh-CN" sz="1800" b="1"/>
                <a:t>K</a:t>
              </a:r>
            </a:p>
          </p:txBody>
        </p:sp>
        <p:sp>
          <p:nvSpPr>
            <p:cNvPr id="76817" name="Text Box 17"/>
            <p:cNvSpPr txBox="1">
              <a:spLocks noChangeArrowheads="1"/>
            </p:cNvSpPr>
            <p:nvPr/>
          </p:nvSpPr>
          <p:spPr bwMode="auto">
            <a:xfrm>
              <a:off x="3583" y="1536"/>
              <a:ext cx="784" cy="231"/>
            </a:xfrm>
            <a:prstGeom prst="rect">
              <a:avLst/>
            </a:prstGeom>
            <a:noFill/>
            <a:ln w="9525">
              <a:noFill/>
              <a:miter lim="800000"/>
              <a:headEnd/>
              <a:tailEnd/>
            </a:ln>
            <a:effectLst/>
          </p:spPr>
          <p:txBody>
            <a:bodyPr wrap="none">
              <a:spAutoFit/>
            </a:bodyPr>
            <a:lstStyle/>
            <a:p>
              <a:r>
                <a:rPr lang="zh-CN" altLang="en-US" sz="1800" b="1"/>
                <a:t>解码密钥</a:t>
              </a:r>
              <a:r>
                <a:rPr lang="en-US" altLang="zh-CN" sz="1800" b="1"/>
                <a:t>P</a:t>
              </a:r>
            </a:p>
          </p:txBody>
        </p:sp>
        <p:sp>
          <p:nvSpPr>
            <p:cNvPr id="76818" name="Line 18"/>
            <p:cNvSpPr>
              <a:spLocks noChangeShapeType="1"/>
            </p:cNvSpPr>
            <p:nvPr/>
          </p:nvSpPr>
          <p:spPr bwMode="auto">
            <a:xfrm>
              <a:off x="1920" y="1718"/>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6819" name="Line 19"/>
            <p:cNvSpPr>
              <a:spLocks noChangeShapeType="1"/>
            </p:cNvSpPr>
            <p:nvPr/>
          </p:nvSpPr>
          <p:spPr bwMode="auto">
            <a:xfrm>
              <a:off x="3936" y="1718"/>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6820" name="Text Box 20"/>
            <p:cNvSpPr txBox="1">
              <a:spLocks noChangeArrowheads="1"/>
            </p:cNvSpPr>
            <p:nvPr/>
          </p:nvSpPr>
          <p:spPr bwMode="auto">
            <a:xfrm>
              <a:off x="1188" y="2083"/>
              <a:ext cx="252" cy="231"/>
            </a:xfrm>
            <a:prstGeom prst="rect">
              <a:avLst/>
            </a:prstGeom>
            <a:noFill/>
            <a:ln w="9525">
              <a:noFill/>
              <a:miter lim="800000"/>
              <a:headEnd/>
              <a:tailEnd/>
            </a:ln>
            <a:effectLst/>
          </p:spPr>
          <p:txBody>
            <a:bodyPr wrap="none">
              <a:spAutoFit/>
            </a:bodyPr>
            <a:lstStyle/>
            <a:p>
              <a:r>
                <a:rPr lang="en-US" altLang="zh-CN" sz="1800" b="1"/>
                <a:t>M</a:t>
              </a:r>
            </a:p>
          </p:txBody>
        </p:sp>
        <p:sp>
          <p:nvSpPr>
            <p:cNvPr id="76821" name="Text Box 21"/>
            <p:cNvSpPr txBox="1">
              <a:spLocks noChangeArrowheads="1"/>
            </p:cNvSpPr>
            <p:nvPr/>
          </p:nvSpPr>
          <p:spPr bwMode="auto">
            <a:xfrm>
              <a:off x="4368" y="2064"/>
              <a:ext cx="252" cy="231"/>
            </a:xfrm>
            <a:prstGeom prst="rect">
              <a:avLst/>
            </a:prstGeom>
            <a:noFill/>
            <a:ln w="9525">
              <a:noFill/>
              <a:miter lim="800000"/>
              <a:headEnd/>
              <a:tailEnd/>
            </a:ln>
            <a:effectLst/>
          </p:spPr>
          <p:txBody>
            <a:bodyPr wrap="none">
              <a:spAutoFit/>
            </a:bodyPr>
            <a:lstStyle/>
            <a:p>
              <a:r>
                <a:rPr lang="en-US" altLang="zh-CN" sz="1800" b="1"/>
                <a:t>M</a:t>
              </a:r>
            </a:p>
          </p:txBody>
        </p:sp>
        <p:sp>
          <p:nvSpPr>
            <p:cNvPr id="76822" name="Text Box 22"/>
            <p:cNvSpPr txBox="1">
              <a:spLocks noChangeArrowheads="1"/>
            </p:cNvSpPr>
            <p:nvPr/>
          </p:nvSpPr>
          <p:spPr bwMode="auto">
            <a:xfrm>
              <a:off x="3828" y="2208"/>
              <a:ext cx="220" cy="231"/>
            </a:xfrm>
            <a:prstGeom prst="rect">
              <a:avLst/>
            </a:prstGeom>
            <a:noFill/>
            <a:ln w="9525">
              <a:noFill/>
              <a:miter lim="800000"/>
              <a:headEnd/>
              <a:tailEnd/>
            </a:ln>
            <a:effectLst/>
          </p:spPr>
          <p:txBody>
            <a:bodyPr wrap="none">
              <a:spAutoFit/>
            </a:bodyPr>
            <a:lstStyle/>
            <a:p>
              <a:r>
                <a:rPr lang="en-US" altLang="zh-CN" sz="1800" b="1"/>
                <a:t>D</a:t>
              </a:r>
            </a:p>
          </p:txBody>
        </p:sp>
        <p:sp>
          <p:nvSpPr>
            <p:cNvPr id="76823" name="Text Box 23"/>
            <p:cNvSpPr txBox="1">
              <a:spLocks noChangeArrowheads="1"/>
            </p:cNvSpPr>
            <p:nvPr/>
          </p:nvSpPr>
          <p:spPr bwMode="auto">
            <a:xfrm>
              <a:off x="1812" y="2217"/>
              <a:ext cx="212" cy="231"/>
            </a:xfrm>
            <a:prstGeom prst="rect">
              <a:avLst/>
            </a:prstGeom>
            <a:noFill/>
            <a:ln w="9525">
              <a:noFill/>
              <a:miter lim="800000"/>
              <a:headEnd/>
              <a:tailEnd/>
            </a:ln>
            <a:effectLst/>
          </p:spPr>
          <p:txBody>
            <a:bodyPr wrap="none">
              <a:spAutoFit/>
            </a:bodyPr>
            <a:lstStyle/>
            <a:p>
              <a:r>
                <a:rPr lang="en-US" altLang="zh-CN" sz="1800" b="1"/>
                <a:t>E</a:t>
              </a:r>
            </a:p>
          </p:txBody>
        </p:sp>
      </p:grpSp>
      <p:sp>
        <p:nvSpPr>
          <p:cNvPr id="76824" name="Rectangle 24"/>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76825" name="Text Box 25"/>
          <p:cNvSpPr txBox="1">
            <a:spLocks noChangeArrowheads="1"/>
          </p:cNvSpPr>
          <p:nvPr/>
        </p:nvSpPr>
        <p:spPr bwMode="auto">
          <a:xfrm>
            <a:off x="76200" y="228600"/>
            <a:ext cx="2895600" cy="457200"/>
          </a:xfrm>
          <a:prstGeom prst="rect">
            <a:avLst/>
          </a:prstGeom>
          <a:noFill/>
          <a:ln w="9525">
            <a:noFill/>
            <a:miter lim="800000"/>
            <a:headEnd/>
            <a:tailEnd/>
          </a:ln>
          <a:effectLst/>
        </p:spPr>
        <p:txBody>
          <a:bodyPr>
            <a:spAutoFit/>
          </a:bodyPr>
          <a:lstStyle/>
          <a:p>
            <a:pPr>
              <a:spcBef>
                <a:spcPct val="30000"/>
              </a:spcBef>
              <a:buFont typeface="宋体" pitchFamily="2" charset="-122"/>
              <a:buChar char="★"/>
            </a:pPr>
            <a:r>
              <a:rPr lang="zh-CN" altLang="en-US" b="1">
                <a:solidFill>
                  <a:srgbClr val="FF0000"/>
                </a:solidFill>
              </a:rPr>
              <a:t> 加密</a:t>
            </a:r>
            <a:r>
              <a:rPr lang="en-US" altLang="zh-CN" b="1">
                <a:solidFill>
                  <a:srgbClr val="FF0000"/>
                </a:solidFill>
              </a:rPr>
              <a:t>/</a:t>
            </a:r>
            <a:r>
              <a:rPr lang="zh-CN" altLang="en-US" b="1">
                <a:solidFill>
                  <a:srgbClr val="FF0000"/>
                </a:solidFill>
              </a:rPr>
              <a:t>解密过程</a:t>
            </a:r>
          </a:p>
        </p:txBody>
      </p:sp>
      <p:sp>
        <p:nvSpPr>
          <p:cNvPr id="76826" name="Text Box 26"/>
          <p:cNvSpPr txBox="1">
            <a:spLocks noChangeArrowheads="1"/>
          </p:cNvSpPr>
          <p:nvPr/>
        </p:nvSpPr>
        <p:spPr bwMode="auto">
          <a:xfrm>
            <a:off x="8755063" y="73025"/>
            <a:ext cx="312737"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8</a:t>
            </a:r>
          </a:p>
        </p:txBody>
      </p:sp>
      <p:sp>
        <p:nvSpPr>
          <p:cNvPr id="76827" name="Text Box 27"/>
          <p:cNvSpPr txBox="1">
            <a:spLocks noChangeArrowheads="1"/>
          </p:cNvSpPr>
          <p:nvPr/>
        </p:nvSpPr>
        <p:spPr bwMode="auto">
          <a:xfrm>
            <a:off x="323850" y="3789363"/>
            <a:ext cx="7242175" cy="858837"/>
          </a:xfrm>
          <a:prstGeom prst="rect">
            <a:avLst/>
          </a:prstGeom>
          <a:noFill/>
          <a:ln w="9525">
            <a:noFill/>
            <a:miter lim="800000"/>
            <a:headEnd/>
            <a:tailEnd/>
          </a:ln>
          <a:effectLst/>
        </p:spPr>
        <p:txBody>
          <a:bodyPr wrap="none">
            <a:spAutoFit/>
          </a:bodyPr>
          <a:lstStyle/>
          <a:p>
            <a:pPr>
              <a:spcBef>
                <a:spcPct val="10000"/>
              </a:spcBef>
            </a:pPr>
            <a:r>
              <a:rPr lang="zh-CN" altLang="en-US" b="1">
                <a:solidFill>
                  <a:srgbClr val="FF0000"/>
                </a:solidFill>
              </a:rPr>
              <a:t>习惯记法</a:t>
            </a:r>
            <a:r>
              <a:rPr lang="zh-CN" altLang="en-US" b="1"/>
              <a:t>：</a:t>
            </a:r>
          </a:p>
          <a:p>
            <a:pPr>
              <a:spcBef>
                <a:spcPct val="10000"/>
              </a:spcBef>
            </a:pPr>
            <a:r>
              <a:rPr lang="zh-CN" altLang="en-US" b="1"/>
              <a:t>对应明文</a:t>
            </a:r>
            <a:r>
              <a:rPr lang="en-US" altLang="zh-CN" b="1"/>
              <a:t>M</a:t>
            </a:r>
            <a:r>
              <a:rPr lang="zh-CN" altLang="en-US" b="1"/>
              <a:t>、密文</a:t>
            </a:r>
            <a:r>
              <a:rPr lang="en-US" altLang="zh-CN" b="1"/>
              <a:t>X</a:t>
            </a:r>
            <a:r>
              <a:rPr lang="zh-CN" altLang="en-US" b="1"/>
              <a:t>、加密密钥</a:t>
            </a:r>
            <a:r>
              <a:rPr lang="en-US" altLang="zh-CN" b="1"/>
              <a:t>K</a:t>
            </a:r>
            <a:r>
              <a:rPr lang="zh-CN" altLang="en-US" b="1"/>
              <a:t>和解密密钥</a:t>
            </a:r>
            <a:r>
              <a:rPr lang="en-US" altLang="zh-CN" b="1"/>
              <a:t>P</a:t>
            </a:r>
            <a:r>
              <a:rPr lang="zh-CN" altLang="en-US" b="1"/>
              <a:t>，有：</a:t>
            </a:r>
            <a:endParaRPr lang="zh-CN" altLang="en-US" b="1">
              <a:solidFill>
                <a:srgbClr val="FF0000"/>
              </a:solidFill>
            </a:endParaRPr>
          </a:p>
        </p:txBody>
      </p:sp>
      <p:sp>
        <p:nvSpPr>
          <p:cNvPr id="76828" name="Text Box 28"/>
          <p:cNvSpPr txBox="1">
            <a:spLocks noChangeArrowheads="1"/>
          </p:cNvSpPr>
          <p:nvPr/>
        </p:nvSpPr>
        <p:spPr bwMode="auto">
          <a:xfrm>
            <a:off x="369888" y="5924550"/>
            <a:ext cx="6002337" cy="457200"/>
          </a:xfrm>
          <a:prstGeom prst="rect">
            <a:avLst/>
          </a:prstGeom>
          <a:noFill/>
          <a:ln w="9525">
            <a:noFill/>
            <a:miter lim="800000"/>
            <a:headEnd/>
            <a:tailEnd/>
          </a:ln>
          <a:effectLst/>
        </p:spPr>
        <p:txBody>
          <a:bodyPr wrap="none">
            <a:spAutoFit/>
          </a:bodyPr>
          <a:lstStyle/>
          <a:p>
            <a:pPr>
              <a:spcBef>
                <a:spcPct val="10000"/>
              </a:spcBef>
            </a:pPr>
            <a:r>
              <a:rPr lang="zh-CN" altLang="en-US" b="1"/>
              <a:t>针对上面的模型有：   </a:t>
            </a:r>
            <a:r>
              <a:rPr lang="en-US" altLang="zh-CN" b="1">
                <a:solidFill>
                  <a:srgbClr val="FF0000"/>
                </a:solidFill>
              </a:rPr>
              <a:t>M = D</a:t>
            </a:r>
            <a:r>
              <a:rPr lang="en-US" altLang="zh-CN" b="1" baseline="-25000">
                <a:solidFill>
                  <a:srgbClr val="FF0000"/>
                </a:solidFill>
              </a:rPr>
              <a:t>P</a:t>
            </a:r>
            <a:r>
              <a:rPr lang="zh-CN" altLang="en-US" b="1">
                <a:solidFill>
                  <a:srgbClr val="FF0000"/>
                </a:solidFill>
              </a:rPr>
              <a:t>（</a:t>
            </a:r>
            <a:r>
              <a:rPr lang="en-US" altLang="zh-CN" b="1">
                <a:solidFill>
                  <a:srgbClr val="FF0000"/>
                </a:solidFill>
              </a:rPr>
              <a:t>E</a:t>
            </a:r>
            <a:r>
              <a:rPr lang="en-US" altLang="zh-CN" b="1" baseline="-25000">
                <a:solidFill>
                  <a:srgbClr val="FF0000"/>
                </a:solidFill>
              </a:rPr>
              <a:t>K</a:t>
            </a:r>
            <a:r>
              <a:rPr lang="zh-CN" altLang="en-US" b="1">
                <a:solidFill>
                  <a:srgbClr val="FF0000"/>
                </a:solidFill>
              </a:rPr>
              <a:t>（</a:t>
            </a:r>
            <a:r>
              <a:rPr lang="en-US" altLang="zh-CN" b="1">
                <a:solidFill>
                  <a:srgbClr val="FF0000"/>
                </a:solidFill>
              </a:rPr>
              <a:t>M</a:t>
            </a:r>
            <a:r>
              <a:rPr lang="zh-CN" altLang="en-US" b="1">
                <a:solidFill>
                  <a:srgbClr val="FF0000"/>
                </a:solidFill>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250825" y="5805488"/>
            <a:ext cx="8713788" cy="863600"/>
          </a:xfrm>
          <a:prstGeom prst="rect">
            <a:avLst/>
          </a:prstGeom>
          <a:solidFill>
            <a:srgbClr val="FFFF99"/>
          </a:solidFill>
          <a:ln w="9525">
            <a:noFill/>
            <a:miter lim="800000"/>
            <a:headEnd/>
            <a:tailEnd/>
          </a:ln>
          <a:effectLst/>
        </p:spPr>
        <p:txBody>
          <a:bodyPr wrap="none" anchor="ctr"/>
          <a:lstStyle/>
          <a:p>
            <a:endParaRPr lang="zh-CN" altLang="en-US"/>
          </a:p>
        </p:txBody>
      </p:sp>
      <p:sp>
        <p:nvSpPr>
          <p:cNvPr id="77827" name="Rectangle 3"/>
          <p:cNvSpPr>
            <a:spLocks noChangeArrowheads="1"/>
          </p:cNvSpPr>
          <p:nvPr/>
        </p:nvSpPr>
        <p:spPr bwMode="auto">
          <a:xfrm>
            <a:off x="179388" y="692150"/>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77828" name="Text Box 4"/>
          <p:cNvSpPr txBox="1">
            <a:spLocks noChangeArrowheads="1"/>
          </p:cNvSpPr>
          <p:nvPr/>
        </p:nvSpPr>
        <p:spPr bwMode="auto">
          <a:xfrm>
            <a:off x="212725" y="173038"/>
            <a:ext cx="3554413" cy="457200"/>
          </a:xfrm>
          <a:prstGeom prst="rect">
            <a:avLst/>
          </a:prstGeom>
          <a:noFill/>
          <a:ln w="9525">
            <a:noFill/>
            <a:miter lim="800000"/>
            <a:headEnd/>
            <a:tailEnd/>
          </a:ln>
          <a:effectLst/>
        </p:spPr>
        <p:txBody>
          <a:bodyPr wrap="none">
            <a:spAutoFit/>
          </a:bodyPr>
          <a:lstStyle/>
          <a:p>
            <a:r>
              <a:rPr lang="zh-CN" altLang="en-US" b="1">
                <a:solidFill>
                  <a:srgbClr val="FF0000"/>
                </a:solidFill>
                <a:latin typeface="宋体" pitchFamily="2" charset="-122"/>
              </a:rPr>
              <a:t>加密系统的一般攻击方法</a:t>
            </a:r>
          </a:p>
        </p:txBody>
      </p:sp>
      <p:sp>
        <p:nvSpPr>
          <p:cNvPr id="77829" name="Rectangle 5"/>
          <p:cNvSpPr>
            <a:spLocks noChangeArrowheads="1"/>
          </p:cNvSpPr>
          <p:nvPr/>
        </p:nvSpPr>
        <p:spPr bwMode="auto">
          <a:xfrm>
            <a:off x="3200400" y="990600"/>
            <a:ext cx="1828800" cy="457200"/>
          </a:xfrm>
          <a:prstGeom prst="rect">
            <a:avLst/>
          </a:prstGeom>
          <a:solidFill>
            <a:srgbClr val="66FFFF"/>
          </a:solidFill>
          <a:ln w="9525">
            <a:solidFill>
              <a:schemeClr val="tx1"/>
            </a:solidFill>
            <a:miter lim="800000"/>
            <a:headEnd/>
            <a:tailEnd/>
          </a:ln>
          <a:effectLst/>
        </p:spPr>
        <p:txBody>
          <a:bodyPr wrap="none" anchor="ctr"/>
          <a:lstStyle/>
          <a:p>
            <a:pPr algn="ctr"/>
            <a:r>
              <a:rPr lang="zh-CN" altLang="en-US" b="1">
                <a:solidFill>
                  <a:srgbClr val="3333CD"/>
                </a:solidFill>
                <a:latin typeface="宋体" pitchFamily="2" charset="-122"/>
              </a:rPr>
              <a:t>攻击方法</a:t>
            </a:r>
          </a:p>
        </p:txBody>
      </p:sp>
      <p:sp>
        <p:nvSpPr>
          <p:cNvPr id="77830" name="Rectangle 6"/>
          <p:cNvSpPr>
            <a:spLocks noChangeArrowheads="1"/>
          </p:cNvSpPr>
          <p:nvPr/>
        </p:nvSpPr>
        <p:spPr bwMode="auto">
          <a:xfrm>
            <a:off x="838200" y="2438400"/>
            <a:ext cx="1447800" cy="457200"/>
          </a:xfrm>
          <a:prstGeom prst="rect">
            <a:avLst/>
          </a:prstGeom>
          <a:solidFill>
            <a:schemeClr val="hlink"/>
          </a:solidFill>
          <a:ln w="9525">
            <a:solidFill>
              <a:schemeClr val="tx1"/>
            </a:solidFill>
            <a:miter lim="800000"/>
            <a:headEnd/>
            <a:tailEnd/>
          </a:ln>
          <a:effectLst/>
        </p:spPr>
        <p:txBody>
          <a:bodyPr wrap="none" anchor="ctr"/>
          <a:lstStyle/>
          <a:p>
            <a:pPr algn="ctr"/>
            <a:r>
              <a:rPr lang="zh-CN" altLang="en-US" b="1">
                <a:solidFill>
                  <a:srgbClr val="000000"/>
                </a:solidFill>
                <a:latin typeface="宋体" pitchFamily="2" charset="-122"/>
              </a:rPr>
              <a:t>已知密文</a:t>
            </a:r>
          </a:p>
        </p:txBody>
      </p:sp>
      <p:sp>
        <p:nvSpPr>
          <p:cNvPr id="77831" name="Rectangle 7"/>
          <p:cNvSpPr>
            <a:spLocks noChangeArrowheads="1"/>
          </p:cNvSpPr>
          <p:nvPr/>
        </p:nvSpPr>
        <p:spPr bwMode="auto">
          <a:xfrm>
            <a:off x="2590800" y="2438400"/>
            <a:ext cx="2514600" cy="457200"/>
          </a:xfrm>
          <a:prstGeom prst="rect">
            <a:avLst/>
          </a:prstGeom>
          <a:solidFill>
            <a:srgbClr val="FFCC99"/>
          </a:solidFill>
          <a:ln w="9525">
            <a:solidFill>
              <a:schemeClr val="tx1"/>
            </a:solidFill>
            <a:miter lim="800000"/>
            <a:headEnd/>
            <a:tailEnd/>
          </a:ln>
          <a:effectLst/>
        </p:spPr>
        <p:txBody>
          <a:bodyPr wrap="none" anchor="ctr"/>
          <a:lstStyle/>
          <a:p>
            <a:pPr algn="ctr"/>
            <a:r>
              <a:rPr lang="zh-CN" altLang="en-US" b="1">
                <a:solidFill>
                  <a:srgbClr val="000000"/>
                </a:solidFill>
                <a:latin typeface="宋体" pitchFamily="2" charset="-122"/>
              </a:rPr>
              <a:t>已知明文</a:t>
            </a:r>
            <a:r>
              <a:rPr lang="en-US" altLang="zh-CN" b="1">
                <a:solidFill>
                  <a:srgbClr val="000000"/>
                </a:solidFill>
                <a:latin typeface="宋体" pitchFamily="2" charset="-122"/>
              </a:rPr>
              <a:t>/</a:t>
            </a:r>
            <a:r>
              <a:rPr lang="zh-CN" altLang="en-US" b="1">
                <a:solidFill>
                  <a:srgbClr val="000000"/>
                </a:solidFill>
                <a:latin typeface="宋体" pitchFamily="2" charset="-122"/>
              </a:rPr>
              <a:t>密文对</a:t>
            </a:r>
          </a:p>
        </p:txBody>
      </p:sp>
      <p:sp>
        <p:nvSpPr>
          <p:cNvPr id="77832" name="Rectangle 8"/>
          <p:cNvSpPr>
            <a:spLocks noChangeArrowheads="1"/>
          </p:cNvSpPr>
          <p:nvPr/>
        </p:nvSpPr>
        <p:spPr bwMode="auto">
          <a:xfrm>
            <a:off x="5334000" y="2438400"/>
            <a:ext cx="3581400" cy="1752600"/>
          </a:xfrm>
          <a:prstGeom prst="rect">
            <a:avLst/>
          </a:prstGeom>
          <a:solidFill>
            <a:srgbClr val="00FF00"/>
          </a:solidFill>
          <a:ln w="9525">
            <a:solidFill>
              <a:schemeClr val="tx1"/>
            </a:solidFill>
            <a:miter lim="800000"/>
            <a:headEnd/>
            <a:tailEnd/>
          </a:ln>
          <a:effectLst/>
        </p:spPr>
        <p:txBody>
          <a:bodyPr wrap="none" anchor="ctr"/>
          <a:lstStyle/>
          <a:p>
            <a:pPr algn="ctr"/>
            <a:r>
              <a:rPr lang="zh-CN" altLang="en-US" b="1">
                <a:solidFill>
                  <a:srgbClr val="000000"/>
                </a:solidFill>
                <a:latin typeface="宋体" pitchFamily="2" charset="-122"/>
              </a:rPr>
              <a:t>密钥分析</a:t>
            </a:r>
          </a:p>
          <a:p>
            <a:pPr algn="ctr">
              <a:spcBef>
                <a:spcPct val="20000"/>
              </a:spcBef>
            </a:pPr>
            <a:r>
              <a:rPr lang="zh-CN" altLang="en-US" b="1">
                <a:solidFill>
                  <a:srgbClr val="000000"/>
                </a:solidFill>
                <a:latin typeface="宋体" pitchFamily="2" charset="-122"/>
              </a:rPr>
              <a:t>（根据已知的密钥之间</a:t>
            </a:r>
          </a:p>
          <a:p>
            <a:pPr algn="ctr">
              <a:spcBef>
                <a:spcPct val="20000"/>
              </a:spcBef>
            </a:pPr>
            <a:r>
              <a:rPr lang="zh-CN" altLang="en-US" b="1">
                <a:solidFill>
                  <a:srgbClr val="000000"/>
                </a:solidFill>
                <a:latin typeface="宋体" pitchFamily="2" charset="-122"/>
              </a:rPr>
              <a:t>的关系或密钥的一部分</a:t>
            </a:r>
          </a:p>
          <a:p>
            <a:pPr algn="ctr">
              <a:spcBef>
                <a:spcPct val="20000"/>
              </a:spcBef>
            </a:pPr>
            <a:r>
              <a:rPr lang="zh-CN" altLang="en-US" b="1">
                <a:solidFill>
                  <a:srgbClr val="000000"/>
                </a:solidFill>
                <a:latin typeface="宋体" pitchFamily="2" charset="-122"/>
              </a:rPr>
              <a:t>来试图发现整个密钥）</a:t>
            </a:r>
          </a:p>
        </p:txBody>
      </p:sp>
      <p:sp>
        <p:nvSpPr>
          <p:cNvPr id="77833" name="Rectangle 9"/>
          <p:cNvSpPr>
            <a:spLocks noChangeArrowheads="1"/>
          </p:cNvSpPr>
          <p:nvPr/>
        </p:nvSpPr>
        <p:spPr bwMode="auto">
          <a:xfrm>
            <a:off x="457200" y="3505200"/>
            <a:ext cx="1828800" cy="457200"/>
          </a:xfrm>
          <a:prstGeom prst="rect">
            <a:avLst/>
          </a:prstGeom>
          <a:solidFill>
            <a:schemeClr val="hlink"/>
          </a:solidFill>
          <a:ln w="9525">
            <a:solidFill>
              <a:schemeClr val="tx1"/>
            </a:solidFill>
            <a:miter lim="800000"/>
            <a:headEnd/>
            <a:tailEnd/>
          </a:ln>
          <a:effectLst/>
        </p:spPr>
        <p:txBody>
          <a:bodyPr wrap="none" anchor="ctr"/>
          <a:lstStyle/>
          <a:p>
            <a:pPr algn="ctr"/>
            <a:r>
              <a:rPr lang="zh-CN" altLang="en-US" b="1">
                <a:solidFill>
                  <a:srgbClr val="000000"/>
                </a:solidFill>
                <a:latin typeface="宋体" pitchFamily="2" charset="-122"/>
              </a:rPr>
              <a:t>推测性攻击</a:t>
            </a:r>
          </a:p>
        </p:txBody>
      </p:sp>
      <p:sp>
        <p:nvSpPr>
          <p:cNvPr id="77834" name="Rectangle 10"/>
          <p:cNvSpPr>
            <a:spLocks noChangeArrowheads="1"/>
          </p:cNvSpPr>
          <p:nvPr/>
        </p:nvSpPr>
        <p:spPr bwMode="auto">
          <a:xfrm>
            <a:off x="2743200" y="3505200"/>
            <a:ext cx="2362200" cy="457200"/>
          </a:xfrm>
          <a:prstGeom prst="rect">
            <a:avLst/>
          </a:prstGeom>
          <a:solidFill>
            <a:srgbClr val="FFCC99"/>
          </a:solidFill>
          <a:ln w="9525">
            <a:solidFill>
              <a:schemeClr val="tx1"/>
            </a:solidFill>
            <a:miter lim="800000"/>
            <a:headEnd/>
            <a:tailEnd/>
          </a:ln>
          <a:effectLst/>
        </p:spPr>
        <p:txBody>
          <a:bodyPr wrap="none" anchor="ctr"/>
          <a:lstStyle/>
          <a:p>
            <a:pPr algn="ctr"/>
            <a:r>
              <a:rPr lang="zh-CN" altLang="en-US" b="1">
                <a:solidFill>
                  <a:srgbClr val="000000"/>
                </a:solidFill>
                <a:latin typeface="宋体" pitchFamily="2" charset="-122"/>
              </a:rPr>
              <a:t>适应性选择攻击</a:t>
            </a:r>
          </a:p>
        </p:txBody>
      </p:sp>
      <p:sp>
        <p:nvSpPr>
          <p:cNvPr id="77835" name="Line 11"/>
          <p:cNvSpPr>
            <a:spLocks noChangeShapeType="1"/>
          </p:cNvSpPr>
          <p:nvPr/>
        </p:nvSpPr>
        <p:spPr bwMode="auto">
          <a:xfrm>
            <a:off x="3962400" y="1447800"/>
            <a:ext cx="0" cy="990600"/>
          </a:xfrm>
          <a:prstGeom prst="line">
            <a:avLst/>
          </a:prstGeom>
          <a:noFill/>
          <a:ln w="9525">
            <a:solidFill>
              <a:schemeClr val="tx1"/>
            </a:solidFill>
            <a:round/>
            <a:headEnd/>
            <a:tailEnd/>
          </a:ln>
          <a:effectLst/>
        </p:spPr>
        <p:txBody>
          <a:bodyPr/>
          <a:lstStyle/>
          <a:p>
            <a:endParaRPr lang="zh-CN" altLang="en-US"/>
          </a:p>
        </p:txBody>
      </p:sp>
      <p:sp>
        <p:nvSpPr>
          <p:cNvPr id="77836" name="Line 12"/>
          <p:cNvSpPr>
            <a:spLocks noChangeShapeType="1"/>
          </p:cNvSpPr>
          <p:nvPr/>
        </p:nvSpPr>
        <p:spPr bwMode="auto">
          <a:xfrm flipH="1">
            <a:off x="1600200" y="1447800"/>
            <a:ext cx="1905000" cy="990600"/>
          </a:xfrm>
          <a:prstGeom prst="line">
            <a:avLst/>
          </a:prstGeom>
          <a:noFill/>
          <a:ln w="9525">
            <a:solidFill>
              <a:schemeClr val="tx1"/>
            </a:solidFill>
            <a:round/>
            <a:headEnd/>
            <a:tailEnd/>
          </a:ln>
          <a:effectLst/>
        </p:spPr>
        <p:txBody>
          <a:bodyPr/>
          <a:lstStyle/>
          <a:p>
            <a:endParaRPr lang="zh-CN" altLang="en-US"/>
          </a:p>
        </p:txBody>
      </p:sp>
      <p:sp>
        <p:nvSpPr>
          <p:cNvPr id="77837" name="Line 13"/>
          <p:cNvSpPr>
            <a:spLocks noChangeShapeType="1"/>
          </p:cNvSpPr>
          <p:nvPr/>
        </p:nvSpPr>
        <p:spPr bwMode="auto">
          <a:xfrm>
            <a:off x="4495800" y="1447800"/>
            <a:ext cx="2590800" cy="990600"/>
          </a:xfrm>
          <a:prstGeom prst="line">
            <a:avLst/>
          </a:prstGeom>
          <a:noFill/>
          <a:ln w="9525">
            <a:solidFill>
              <a:schemeClr val="tx1"/>
            </a:solidFill>
            <a:round/>
            <a:headEnd/>
            <a:tailEnd/>
          </a:ln>
          <a:effectLst/>
        </p:spPr>
        <p:txBody>
          <a:bodyPr/>
          <a:lstStyle/>
          <a:p>
            <a:endParaRPr lang="zh-CN" altLang="en-US"/>
          </a:p>
        </p:txBody>
      </p:sp>
      <p:sp>
        <p:nvSpPr>
          <p:cNvPr id="77838" name="Line 14"/>
          <p:cNvSpPr>
            <a:spLocks noChangeShapeType="1"/>
          </p:cNvSpPr>
          <p:nvPr/>
        </p:nvSpPr>
        <p:spPr bwMode="auto">
          <a:xfrm>
            <a:off x="3962400" y="2895600"/>
            <a:ext cx="0" cy="609600"/>
          </a:xfrm>
          <a:prstGeom prst="line">
            <a:avLst/>
          </a:prstGeom>
          <a:noFill/>
          <a:ln w="9525">
            <a:solidFill>
              <a:schemeClr val="tx1"/>
            </a:solidFill>
            <a:round/>
            <a:headEnd/>
            <a:tailEnd/>
          </a:ln>
          <a:effectLst/>
        </p:spPr>
        <p:txBody>
          <a:bodyPr/>
          <a:lstStyle/>
          <a:p>
            <a:endParaRPr lang="zh-CN" altLang="en-US"/>
          </a:p>
        </p:txBody>
      </p:sp>
      <p:sp>
        <p:nvSpPr>
          <p:cNvPr id="77839" name="Line 15"/>
          <p:cNvSpPr>
            <a:spLocks noChangeShapeType="1"/>
          </p:cNvSpPr>
          <p:nvPr/>
        </p:nvSpPr>
        <p:spPr bwMode="auto">
          <a:xfrm flipH="1">
            <a:off x="1447800" y="2895600"/>
            <a:ext cx="0" cy="609600"/>
          </a:xfrm>
          <a:prstGeom prst="line">
            <a:avLst/>
          </a:prstGeom>
          <a:noFill/>
          <a:ln w="9525">
            <a:solidFill>
              <a:schemeClr val="tx1"/>
            </a:solidFill>
            <a:round/>
            <a:headEnd/>
            <a:tailEnd/>
          </a:ln>
          <a:effectLst/>
        </p:spPr>
        <p:txBody>
          <a:bodyPr/>
          <a:lstStyle/>
          <a:p>
            <a:endParaRPr lang="zh-CN" altLang="en-US"/>
          </a:p>
        </p:txBody>
      </p:sp>
      <p:sp>
        <p:nvSpPr>
          <p:cNvPr id="77840" name="Text Box 16"/>
          <p:cNvSpPr txBox="1">
            <a:spLocks noChangeArrowheads="1"/>
          </p:cNvSpPr>
          <p:nvPr/>
        </p:nvSpPr>
        <p:spPr bwMode="auto">
          <a:xfrm>
            <a:off x="228600" y="4419600"/>
            <a:ext cx="8686800" cy="2246313"/>
          </a:xfrm>
          <a:prstGeom prst="rect">
            <a:avLst/>
          </a:prstGeom>
          <a:noFill/>
          <a:ln w="9525">
            <a:noFill/>
            <a:miter lim="800000"/>
            <a:headEnd/>
            <a:tailEnd/>
          </a:ln>
          <a:effectLst/>
        </p:spPr>
        <p:txBody>
          <a:bodyPr>
            <a:spAutoFit/>
          </a:bodyPr>
          <a:lstStyle/>
          <a:p>
            <a:pPr>
              <a:spcBef>
                <a:spcPct val="10000"/>
              </a:spcBef>
              <a:spcAft>
                <a:spcPct val="20000"/>
              </a:spcAft>
              <a:buFont typeface="宋体" pitchFamily="2" charset="-122"/>
              <a:buNone/>
            </a:pPr>
            <a:r>
              <a:rPr lang="zh-CN" altLang="en-US" b="1" dirty="0"/>
              <a:t>评价加密算法</a:t>
            </a:r>
            <a:r>
              <a:rPr lang="zh-CN" altLang="en-US" b="1" dirty="0">
                <a:solidFill>
                  <a:srgbClr val="FF0000"/>
                </a:solidFill>
              </a:rPr>
              <a:t>指标</a:t>
            </a:r>
            <a:r>
              <a:rPr lang="zh-CN" altLang="en-US" b="1" dirty="0"/>
              <a:t>：强度（破译难度，信息具有时效性），</a:t>
            </a:r>
          </a:p>
          <a:p>
            <a:pPr>
              <a:spcBef>
                <a:spcPct val="10000"/>
              </a:spcBef>
              <a:spcAft>
                <a:spcPct val="20000"/>
              </a:spcAft>
              <a:buFont typeface="宋体" pitchFamily="2" charset="-122"/>
              <a:buNone/>
            </a:pPr>
            <a:r>
              <a:rPr lang="zh-CN" altLang="en-US" b="1" dirty="0"/>
              <a:t>                                     速度（系统开销），</a:t>
            </a:r>
          </a:p>
          <a:p>
            <a:pPr>
              <a:spcBef>
                <a:spcPct val="10000"/>
              </a:spcBef>
              <a:spcAft>
                <a:spcPct val="20000"/>
              </a:spcAft>
              <a:buFont typeface="宋体" pitchFamily="2" charset="-122"/>
              <a:buNone/>
            </a:pPr>
            <a:r>
              <a:rPr lang="zh-CN" altLang="en-US" b="1" dirty="0"/>
              <a:t>                                     算法的可公开性（方便应用）。</a:t>
            </a:r>
          </a:p>
          <a:p>
            <a:pPr>
              <a:spcBef>
                <a:spcPct val="10000"/>
              </a:spcBef>
            </a:pPr>
            <a:r>
              <a:rPr lang="zh-CN" altLang="en-US" b="1" dirty="0">
                <a:solidFill>
                  <a:srgbClr val="FF0000"/>
                </a:solidFill>
                <a:latin typeface="宋体" pitchFamily="2" charset="-122"/>
              </a:rPr>
              <a:t>一切秘密应寓于在密钥中</a:t>
            </a:r>
            <a:r>
              <a:rPr lang="zh-CN" altLang="en-US" b="1" dirty="0">
                <a:solidFill>
                  <a:srgbClr val="000000"/>
                </a:solidFill>
                <a:latin typeface="宋体" pitchFamily="2" charset="-122"/>
              </a:rPr>
              <a:t>：密码（加</a:t>
            </a:r>
            <a:r>
              <a:rPr lang="en-US" altLang="zh-CN" b="1" dirty="0">
                <a:solidFill>
                  <a:srgbClr val="000000"/>
                </a:solidFill>
                <a:latin typeface="宋体" pitchFamily="2" charset="-122"/>
              </a:rPr>
              <a:t>/</a:t>
            </a:r>
            <a:r>
              <a:rPr lang="zh-CN" altLang="en-US" b="1" dirty="0">
                <a:solidFill>
                  <a:srgbClr val="000000"/>
                </a:solidFill>
                <a:latin typeface="宋体" pitchFamily="2" charset="-122"/>
              </a:rPr>
              <a:t>解密）算法是可以公开的，而密钥内容不可全部公开。</a:t>
            </a:r>
          </a:p>
        </p:txBody>
      </p:sp>
      <p:sp>
        <p:nvSpPr>
          <p:cNvPr id="77841" name="Text Box 17"/>
          <p:cNvSpPr txBox="1">
            <a:spLocks noChangeArrowheads="1"/>
          </p:cNvSpPr>
          <p:nvPr/>
        </p:nvSpPr>
        <p:spPr bwMode="auto">
          <a:xfrm>
            <a:off x="8755063" y="73025"/>
            <a:ext cx="312737"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9</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152400" y="838200"/>
            <a:ext cx="8763000" cy="5495925"/>
          </a:xfrm>
          <a:prstGeom prst="rect">
            <a:avLst/>
          </a:prstGeom>
          <a:noFill/>
          <a:ln w="9525">
            <a:noFill/>
            <a:miter lim="800000"/>
            <a:headEnd/>
            <a:tailEnd/>
          </a:ln>
          <a:effectLst/>
        </p:spPr>
        <p:txBody>
          <a:bodyPr>
            <a:spAutoFit/>
          </a:bodyPr>
          <a:lstStyle/>
          <a:p>
            <a:pPr>
              <a:spcBef>
                <a:spcPct val="10000"/>
              </a:spcBef>
              <a:buFont typeface="Wingdings" pitchFamily="2" charset="2"/>
              <a:buChar char="Ø"/>
            </a:pPr>
            <a:r>
              <a:rPr lang="zh-CN" altLang="en-US" b="1">
                <a:solidFill>
                  <a:srgbClr val="000000"/>
                </a:solidFill>
                <a:latin typeface="宋体" pitchFamily="2" charset="-122"/>
              </a:rPr>
              <a:t> 若能从密文</a:t>
            </a:r>
            <a:r>
              <a:rPr lang="en-US" altLang="zh-CN" b="1">
                <a:solidFill>
                  <a:srgbClr val="000000"/>
                </a:solidFill>
                <a:latin typeface="宋体" pitchFamily="2" charset="-122"/>
              </a:rPr>
              <a:t>X</a:t>
            </a:r>
            <a:r>
              <a:rPr lang="zh-CN" altLang="en-US" b="1">
                <a:solidFill>
                  <a:srgbClr val="000000"/>
                </a:solidFill>
                <a:latin typeface="宋体" pitchFamily="2" charset="-122"/>
              </a:rPr>
              <a:t>推出明文</a:t>
            </a:r>
            <a:r>
              <a:rPr lang="en-US" altLang="zh-CN" b="1">
                <a:solidFill>
                  <a:srgbClr val="000000"/>
                </a:solidFill>
                <a:latin typeface="宋体" pitchFamily="2" charset="-122"/>
              </a:rPr>
              <a:t>M</a:t>
            </a:r>
            <a:r>
              <a:rPr lang="zh-CN" altLang="en-US" b="1">
                <a:solidFill>
                  <a:srgbClr val="000000"/>
                </a:solidFill>
                <a:latin typeface="宋体" pitchFamily="2" charset="-122"/>
              </a:rPr>
              <a:t>或密钥</a:t>
            </a:r>
            <a:r>
              <a:rPr lang="en-US" altLang="zh-CN" b="1">
                <a:solidFill>
                  <a:srgbClr val="000000"/>
                </a:solidFill>
                <a:latin typeface="TimesNewRomanPS-BoldMT" charset="0"/>
              </a:rPr>
              <a:t>K</a:t>
            </a:r>
            <a:r>
              <a:rPr lang="zh-CN" altLang="en-US" b="1">
                <a:solidFill>
                  <a:srgbClr val="000000"/>
                </a:solidFill>
                <a:latin typeface="宋体" pitchFamily="2" charset="-122"/>
              </a:rPr>
              <a:t>，或从明文</a:t>
            </a:r>
            <a:r>
              <a:rPr lang="en-US" altLang="zh-CN" b="1">
                <a:solidFill>
                  <a:srgbClr val="000000"/>
                </a:solidFill>
                <a:latin typeface="宋体" pitchFamily="2" charset="-122"/>
              </a:rPr>
              <a:t>M</a:t>
            </a:r>
            <a:r>
              <a:rPr lang="zh-CN" altLang="en-US" b="1">
                <a:solidFill>
                  <a:srgbClr val="000000"/>
                </a:solidFill>
                <a:latin typeface="宋体" pitchFamily="2" charset="-122"/>
              </a:rPr>
              <a:t>和密文</a:t>
            </a:r>
            <a:r>
              <a:rPr lang="en-US" altLang="zh-CN" b="1">
                <a:solidFill>
                  <a:srgbClr val="000000"/>
                </a:solidFill>
                <a:latin typeface="宋体" pitchFamily="2" charset="-122"/>
              </a:rPr>
              <a:t>X</a:t>
            </a:r>
            <a:r>
              <a:rPr lang="zh-CN" altLang="en-US" b="1">
                <a:solidFill>
                  <a:srgbClr val="000000"/>
                </a:solidFill>
                <a:latin typeface="宋体" pitchFamily="2" charset="-122"/>
              </a:rPr>
              <a:t>推出密钥</a:t>
            </a:r>
            <a:r>
              <a:rPr lang="en-US" altLang="zh-CN" b="1">
                <a:solidFill>
                  <a:srgbClr val="000000"/>
                </a:solidFill>
                <a:latin typeface="TimesNewRomanPS-BoldMT" charset="0"/>
              </a:rPr>
              <a:t>K</a:t>
            </a:r>
            <a:r>
              <a:rPr lang="zh-CN" altLang="en-US" b="1">
                <a:solidFill>
                  <a:srgbClr val="000000"/>
                </a:solidFill>
                <a:latin typeface="宋体" pitchFamily="2" charset="-122"/>
              </a:rPr>
              <a:t>，则称对应的密码算法是</a:t>
            </a:r>
            <a:r>
              <a:rPr lang="zh-CN" altLang="en-US" b="1">
                <a:solidFill>
                  <a:srgbClr val="FF3300"/>
                </a:solidFill>
                <a:latin typeface="宋体" pitchFamily="2" charset="-122"/>
              </a:rPr>
              <a:t>可破译的</a:t>
            </a:r>
            <a:r>
              <a:rPr lang="zh-CN" altLang="en-US" b="1">
                <a:solidFill>
                  <a:srgbClr val="000000"/>
                </a:solidFill>
                <a:latin typeface="宋体" pitchFamily="2" charset="-122"/>
              </a:rPr>
              <a:t>。</a:t>
            </a:r>
          </a:p>
          <a:p>
            <a:pPr>
              <a:spcBef>
                <a:spcPct val="30000"/>
              </a:spcBef>
              <a:buFont typeface="Wingdings" pitchFamily="2" charset="2"/>
              <a:buChar char="Ø"/>
            </a:pPr>
            <a:r>
              <a:rPr lang="zh-CN" altLang="en-US" b="1">
                <a:solidFill>
                  <a:srgbClr val="000000"/>
                </a:solidFill>
                <a:latin typeface="宋体" pitchFamily="2" charset="-122"/>
              </a:rPr>
              <a:t> 若无论有多少密文</a:t>
            </a:r>
            <a:r>
              <a:rPr lang="en-US" altLang="zh-CN" b="1">
                <a:solidFill>
                  <a:srgbClr val="000000"/>
                </a:solidFill>
                <a:latin typeface="宋体" pitchFamily="2" charset="-122"/>
              </a:rPr>
              <a:t>X</a:t>
            </a:r>
            <a:r>
              <a:rPr lang="zh-CN" altLang="en-US" b="1">
                <a:solidFill>
                  <a:srgbClr val="000000"/>
                </a:solidFill>
                <a:latin typeface="宋体" pitchFamily="2" charset="-122"/>
              </a:rPr>
              <a:t>都不能推出明文</a:t>
            </a:r>
            <a:r>
              <a:rPr lang="en-US" altLang="zh-CN" b="1">
                <a:solidFill>
                  <a:srgbClr val="000000"/>
                </a:solidFill>
                <a:latin typeface="宋体" pitchFamily="2" charset="-122"/>
              </a:rPr>
              <a:t>M</a:t>
            </a:r>
            <a:r>
              <a:rPr lang="zh-CN" altLang="en-US" b="1">
                <a:solidFill>
                  <a:srgbClr val="000000"/>
                </a:solidFill>
                <a:latin typeface="宋体" pitchFamily="2" charset="-122"/>
              </a:rPr>
              <a:t>，则称对应的密码算法是</a:t>
            </a:r>
            <a:r>
              <a:rPr lang="zh-CN" altLang="en-US" b="1">
                <a:solidFill>
                  <a:srgbClr val="FF3300"/>
                </a:solidFill>
                <a:latin typeface="宋体" pitchFamily="2" charset="-122"/>
              </a:rPr>
              <a:t>理论不可破译的</a:t>
            </a:r>
            <a:r>
              <a:rPr lang="zh-CN" altLang="en-US" b="1">
                <a:solidFill>
                  <a:srgbClr val="000000"/>
                </a:solidFill>
                <a:latin typeface="宋体" pitchFamily="2" charset="-122"/>
              </a:rPr>
              <a:t>。</a:t>
            </a:r>
          </a:p>
          <a:p>
            <a:pPr>
              <a:spcBef>
                <a:spcPct val="30000"/>
              </a:spcBef>
              <a:buFont typeface="Wingdings" pitchFamily="2" charset="2"/>
              <a:buChar char="Ø"/>
            </a:pPr>
            <a:r>
              <a:rPr lang="zh-CN" altLang="en-US" b="1">
                <a:solidFill>
                  <a:srgbClr val="000000"/>
                </a:solidFill>
                <a:latin typeface="宋体" pitchFamily="2" charset="-122"/>
              </a:rPr>
              <a:t> 若密码系统原则上可破译，但无法在希望的时间内或允许的经济条件下实现破译，则它是</a:t>
            </a:r>
            <a:r>
              <a:rPr lang="zh-CN" altLang="en-US" b="1">
                <a:solidFill>
                  <a:srgbClr val="FF3300"/>
                </a:solidFill>
                <a:latin typeface="宋体" pitchFamily="2" charset="-122"/>
              </a:rPr>
              <a:t>实际不可破译的</a:t>
            </a:r>
            <a:r>
              <a:rPr lang="zh-CN" altLang="en-US" b="1">
                <a:solidFill>
                  <a:srgbClr val="000000"/>
                </a:solidFill>
                <a:latin typeface="宋体" pitchFamily="2" charset="-122"/>
              </a:rPr>
              <a:t>。</a:t>
            </a:r>
          </a:p>
          <a:p>
            <a:pPr>
              <a:spcBef>
                <a:spcPct val="30000"/>
              </a:spcBef>
              <a:buFont typeface="Wingdings" pitchFamily="2" charset="2"/>
              <a:buChar char="Ø"/>
            </a:pPr>
            <a:endParaRPr lang="zh-CN" altLang="en-US" b="1">
              <a:solidFill>
                <a:srgbClr val="000000"/>
              </a:solidFill>
              <a:latin typeface="宋体" pitchFamily="2" charset="-122"/>
            </a:endParaRPr>
          </a:p>
          <a:p>
            <a:pPr>
              <a:spcBef>
                <a:spcPct val="30000"/>
              </a:spcBef>
            </a:pPr>
            <a:r>
              <a:rPr lang="zh-CN" altLang="en-US" b="1">
                <a:solidFill>
                  <a:srgbClr val="FF0000"/>
                </a:solidFill>
                <a:latin typeface="宋体" pitchFamily="2" charset="-122"/>
              </a:rPr>
              <a:t>加密算法安全性评估：</a:t>
            </a:r>
            <a:endParaRPr lang="zh-CN" altLang="en-US" b="1">
              <a:solidFill>
                <a:srgbClr val="FF0000"/>
              </a:solidFill>
              <a:latin typeface="TimesNewRomanPSMT" charset="0"/>
            </a:endParaRPr>
          </a:p>
          <a:p>
            <a:pPr>
              <a:spcBef>
                <a:spcPct val="30000"/>
              </a:spcBef>
              <a:buFont typeface="Wingdings" pitchFamily="2" charset="2"/>
              <a:buChar char="Ø"/>
            </a:pPr>
            <a:r>
              <a:rPr lang="zh-CN" altLang="en-US" b="1">
                <a:solidFill>
                  <a:srgbClr val="000000"/>
                </a:solidFill>
                <a:latin typeface="TimesNewRomanPSMT" charset="0"/>
              </a:rPr>
              <a:t>  </a:t>
            </a:r>
            <a:r>
              <a:rPr lang="zh-CN" altLang="en-US" b="1">
                <a:solidFill>
                  <a:srgbClr val="000000"/>
                </a:solidFill>
                <a:latin typeface="宋体" pitchFamily="2" charset="-122"/>
              </a:rPr>
              <a:t>加密算法的安全性基于计算可行性</a:t>
            </a:r>
          </a:p>
          <a:p>
            <a:r>
              <a:rPr lang="zh-CN" altLang="en-US" b="1">
                <a:solidFill>
                  <a:srgbClr val="000000"/>
                </a:solidFill>
                <a:latin typeface="TimesNewRomanPSMT" charset="0"/>
              </a:rPr>
              <a:t>         </a:t>
            </a:r>
            <a:r>
              <a:rPr lang="en-US" altLang="zh-CN" b="1">
                <a:solidFill>
                  <a:srgbClr val="000000"/>
                </a:solidFill>
                <a:latin typeface="TimesNewRomanPSMT" charset="0"/>
              </a:rPr>
              <a:t>—</a:t>
            </a:r>
            <a:r>
              <a:rPr lang="zh-CN" altLang="en-US" b="1">
                <a:solidFill>
                  <a:srgbClr val="000000"/>
                </a:solidFill>
                <a:latin typeface="宋体" pitchFamily="2" charset="-122"/>
              </a:rPr>
              <a:t>破译的代价是否大于可能获得的结果</a:t>
            </a:r>
          </a:p>
          <a:p>
            <a:r>
              <a:rPr lang="zh-CN" altLang="en-US" b="1">
                <a:solidFill>
                  <a:srgbClr val="000000"/>
                </a:solidFill>
                <a:latin typeface="TimesNewRomanPSMT" charset="0"/>
              </a:rPr>
              <a:t>         </a:t>
            </a:r>
            <a:r>
              <a:rPr lang="en-US" altLang="zh-CN" b="1">
                <a:solidFill>
                  <a:srgbClr val="000000"/>
                </a:solidFill>
                <a:latin typeface="TimesNewRomanPSMT" charset="0"/>
              </a:rPr>
              <a:t>—</a:t>
            </a:r>
            <a:r>
              <a:rPr lang="zh-CN" altLang="en-US" b="1">
                <a:solidFill>
                  <a:srgbClr val="000000"/>
                </a:solidFill>
                <a:latin typeface="宋体" pitchFamily="2" charset="-122"/>
              </a:rPr>
              <a:t>破译的时间是否大于结果的有效期</a:t>
            </a:r>
          </a:p>
          <a:p>
            <a:r>
              <a:rPr lang="zh-CN" altLang="en-US" b="1">
                <a:solidFill>
                  <a:srgbClr val="000000"/>
                </a:solidFill>
                <a:latin typeface="TimesNewRomanPSMT" charset="0"/>
              </a:rPr>
              <a:t>         </a:t>
            </a:r>
            <a:r>
              <a:rPr lang="en-US" altLang="zh-CN" b="1">
                <a:solidFill>
                  <a:srgbClr val="000000"/>
                </a:solidFill>
                <a:latin typeface="TimesNewRomanPSMT" charset="0"/>
              </a:rPr>
              <a:t>—</a:t>
            </a:r>
            <a:r>
              <a:rPr lang="zh-CN" altLang="en-US" b="1">
                <a:solidFill>
                  <a:srgbClr val="000000"/>
                </a:solidFill>
                <a:latin typeface="宋体" pitchFamily="2" charset="-122"/>
              </a:rPr>
              <a:t>能否产生足够多的数据供破译使用</a:t>
            </a:r>
          </a:p>
          <a:p>
            <a:pPr>
              <a:spcBef>
                <a:spcPct val="30000"/>
              </a:spcBef>
              <a:buFont typeface="Wingdings" pitchFamily="2" charset="2"/>
              <a:buChar char="Ø"/>
            </a:pPr>
            <a:r>
              <a:rPr lang="zh-CN" altLang="en-US" b="1">
                <a:solidFill>
                  <a:srgbClr val="000000"/>
                </a:solidFill>
                <a:latin typeface="TimesNewRomanPSMT" charset="0"/>
              </a:rPr>
              <a:t>  </a:t>
            </a:r>
            <a:r>
              <a:rPr lang="zh-CN" altLang="en-US" b="1">
                <a:solidFill>
                  <a:srgbClr val="000000"/>
                </a:solidFill>
                <a:latin typeface="宋体" pitchFamily="2" charset="-122"/>
              </a:rPr>
              <a:t>对某种密码算法的破译能力本身也是一个秘密。</a:t>
            </a:r>
          </a:p>
        </p:txBody>
      </p:sp>
      <p:sp>
        <p:nvSpPr>
          <p:cNvPr id="78851" name="Rectangle 3"/>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78852" name="Text Box 4"/>
          <p:cNvSpPr txBox="1">
            <a:spLocks noChangeArrowheads="1"/>
          </p:cNvSpPr>
          <p:nvPr/>
        </p:nvSpPr>
        <p:spPr bwMode="auto">
          <a:xfrm>
            <a:off x="152400" y="152400"/>
            <a:ext cx="6400800" cy="457200"/>
          </a:xfrm>
          <a:prstGeom prst="rect">
            <a:avLst/>
          </a:prstGeom>
          <a:noFill/>
          <a:ln w="9525">
            <a:noFill/>
            <a:miter lim="800000"/>
            <a:headEnd/>
            <a:tailEnd/>
          </a:ln>
          <a:effectLst/>
        </p:spPr>
        <p:txBody>
          <a:bodyPr>
            <a:spAutoFit/>
          </a:bodyPr>
          <a:lstStyle/>
          <a:p>
            <a:pPr>
              <a:buFont typeface="宋体" pitchFamily="2" charset="-122"/>
              <a:buChar char="★"/>
            </a:pPr>
            <a:r>
              <a:rPr lang="zh-CN" altLang="en-US" b="1">
                <a:solidFill>
                  <a:srgbClr val="FF0000"/>
                </a:solidFill>
              </a:rPr>
              <a:t>  数据加密算法 </a:t>
            </a:r>
            <a:r>
              <a:rPr lang="en-US" altLang="zh-CN" b="1">
                <a:solidFill>
                  <a:srgbClr val="FF0000"/>
                </a:solidFill>
              </a:rPr>
              <a:t>—</a:t>
            </a:r>
            <a:r>
              <a:rPr lang="zh-CN" altLang="en-US" b="1">
                <a:solidFill>
                  <a:srgbClr val="000000"/>
                </a:solidFill>
                <a:latin typeface="宋体" pitchFamily="2" charset="-122"/>
              </a:rPr>
              <a:t>密码系统的</a:t>
            </a:r>
            <a:r>
              <a:rPr lang="zh-CN" altLang="en-US" b="1">
                <a:solidFill>
                  <a:srgbClr val="FF0000"/>
                </a:solidFill>
                <a:latin typeface="宋体" pitchFamily="2" charset="-122"/>
              </a:rPr>
              <a:t>计算安全性</a:t>
            </a:r>
          </a:p>
        </p:txBody>
      </p:sp>
      <p:sp>
        <p:nvSpPr>
          <p:cNvPr id="78853" name="Text Box 5"/>
          <p:cNvSpPr txBox="1">
            <a:spLocks noChangeArrowheads="1"/>
          </p:cNvSpPr>
          <p:nvPr/>
        </p:nvSpPr>
        <p:spPr bwMode="auto">
          <a:xfrm>
            <a:off x="8626475" y="73025"/>
            <a:ext cx="441325"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10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52400" y="714356"/>
            <a:ext cx="8763000" cy="6140142"/>
          </a:xfrm>
          <a:prstGeom prst="rect">
            <a:avLst/>
          </a:prstGeom>
          <a:noFill/>
          <a:ln w="9525">
            <a:noFill/>
            <a:miter lim="800000"/>
            <a:headEnd/>
            <a:tailEnd/>
          </a:ln>
          <a:effectLst/>
        </p:spPr>
        <p:txBody>
          <a:bodyPr>
            <a:spAutoFit/>
          </a:bodyPr>
          <a:lstStyle/>
          <a:p>
            <a:pPr>
              <a:spcAft>
                <a:spcPct val="20000"/>
              </a:spcAft>
              <a:buFont typeface="宋体" pitchFamily="2" charset="-122"/>
              <a:buNone/>
            </a:pPr>
            <a:r>
              <a:rPr kumimoji="0" lang="zh-CN" altLang="en-US" b="1" dirty="0">
                <a:solidFill>
                  <a:srgbClr val="FF0000"/>
                </a:solidFill>
                <a:latin typeface="宋体" pitchFamily="2" charset="-122"/>
              </a:rPr>
              <a:t>按加密模式分类：</a:t>
            </a:r>
          </a:p>
          <a:p>
            <a:pPr lvl="1">
              <a:spcAft>
                <a:spcPct val="20000"/>
              </a:spcAft>
              <a:buClr>
                <a:schemeClr val="hlink"/>
              </a:buClr>
              <a:buSzPct val="55000"/>
              <a:buFont typeface="Wingdings" pitchFamily="2" charset="2"/>
              <a:buNone/>
            </a:pPr>
            <a:r>
              <a:rPr kumimoji="0" lang="en-US" altLang="zh-CN" b="1" dirty="0">
                <a:latin typeface="Arial"/>
              </a:rPr>
              <a:t>—</a:t>
            </a:r>
            <a:r>
              <a:rPr kumimoji="0" lang="en-US" altLang="zh-CN" b="1" dirty="0">
                <a:latin typeface="宋体" pitchFamily="2" charset="-122"/>
              </a:rPr>
              <a:t> </a:t>
            </a:r>
            <a:r>
              <a:rPr kumimoji="0" lang="zh-CN" altLang="en-US" b="1" dirty="0">
                <a:latin typeface="宋体" pitchFamily="2" charset="-122"/>
              </a:rPr>
              <a:t>序列密码（流密码</a:t>
            </a:r>
            <a:r>
              <a:rPr kumimoji="0" lang="en-US" altLang="zh-CN" b="1" dirty="0">
                <a:latin typeface="宋体" pitchFamily="2" charset="-122"/>
              </a:rPr>
              <a:t>)</a:t>
            </a:r>
            <a:r>
              <a:rPr kumimoji="0" lang="zh-CN" altLang="en-US" b="1" dirty="0">
                <a:latin typeface="宋体" pitchFamily="2" charset="-122"/>
              </a:rPr>
              <a:t>：按位或字节加密，</a:t>
            </a:r>
            <a:r>
              <a:rPr lang="zh-CN" altLang="en-US" b="1" dirty="0">
                <a:solidFill>
                  <a:srgbClr val="000000"/>
                </a:solidFill>
                <a:latin typeface="宋体" pitchFamily="2" charset="-122"/>
              </a:rPr>
              <a:t>密文不仅与最初给定的密码算法和密钥有关，同时也是被处理的数据段在明文（或密文）中所处的位置的函数。</a:t>
            </a:r>
          </a:p>
          <a:p>
            <a:pPr lvl="1">
              <a:spcAft>
                <a:spcPct val="20000"/>
              </a:spcAft>
              <a:buClr>
                <a:schemeClr val="hlink"/>
              </a:buClr>
              <a:buSzPct val="55000"/>
              <a:buFont typeface="Wingdings" pitchFamily="2" charset="2"/>
              <a:buNone/>
            </a:pPr>
            <a:r>
              <a:rPr lang="zh-CN" altLang="en-US" b="1" dirty="0">
                <a:solidFill>
                  <a:srgbClr val="000000"/>
                </a:solidFill>
                <a:latin typeface="宋体" pitchFamily="2" charset="-122"/>
              </a:rPr>
              <a:t>   如：</a:t>
            </a:r>
            <a:r>
              <a:rPr lang="en-US" altLang="zh-CN" b="1" dirty="0">
                <a:solidFill>
                  <a:srgbClr val="000000"/>
                </a:solidFill>
                <a:latin typeface="宋体" pitchFamily="2" charset="-122"/>
              </a:rPr>
              <a:t>X</a:t>
            </a:r>
            <a:r>
              <a:rPr lang="en-US" altLang="zh-CN" b="1" baseline="-25000" dirty="0">
                <a:solidFill>
                  <a:srgbClr val="000000"/>
                </a:solidFill>
                <a:latin typeface="宋体" pitchFamily="2" charset="-122"/>
              </a:rPr>
              <a:t>0</a:t>
            </a:r>
            <a:r>
              <a:rPr lang="en-US" altLang="zh-CN" b="1" dirty="0">
                <a:solidFill>
                  <a:srgbClr val="000000"/>
                </a:solidFill>
                <a:latin typeface="宋体" pitchFamily="2" charset="-122"/>
              </a:rPr>
              <a:t>=1⊕A</a:t>
            </a:r>
            <a:r>
              <a:rPr lang="en-US" altLang="zh-CN" b="1" baseline="-25000" dirty="0">
                <a:solidFill>
                  <a:srgbClr val="000000"/>
                </a:solidFill>
                <a:latin typeface="宋体" pitchFamily="2" charset="-122"/>
              </a:rPr>
              <a:t>0</a:t>
            </a:r>
            <a:r>
              <a:rPr lang="en-US" altLang="zh-CN" b="1" dirty="0">
                <a:solidFill>
                  <a:srgbClr val="000000"/>
                </a:solidFill>
                <a:latin typeface="宋体" pitchFamily="2" charset="-122"/>
              </a:rPr>
              <a:t>, X</a:t>
            </a:r>
            <a:r>
              <a:rPr lang="en-US" altLang="zh-CN" b="1" baseline="-25000" dirty="0">
                <a:solidFill>
                  <a:srgbClr val="000000"/>
                </a:solidFill>
                <a:latin typeface="宋体" pitchFamily="2" charset="-122"/>
              </a:rPr>
              <a:t>i</a:t>
            </a:r>
            <a:r>
              <a:rPr lang="en-US" altLang="zh-CN" b="1" dirty="0">
                <a:solidFill>
                  <a:srgbClr val="000000"/>
                </a:solidFill>
                <a:latin typeface="宋体" pitchFamily="2" charset="-122"/>
              </a:rPr>
              <a:t>=X</a:t>
            </a:r>
            <a:r>
              <a:rPr lang="en-US" altLang="zh-CN" b="1" baseline="-25000" dirty="0">
                <a:solidFill>
                  <a:srgbClr val="000000"/>
                </a:solidFill>
                <a:latin typeface="宋体" pitchFamily="2" charset="-122"/>
              </a:rPr>
              <a:t>(i-1)</a:t>
            </a:r>
            <a:r>
              <a:rPr lang="en-US" altLang="zh-CN" b="1" dirty="0">
                <a:solidFill>
                  <a:srgbClr val="000000"/>
                </a:solidFill>
              </a:rPr>
              <a:t>⊕A</a:t>
            </a:r>
            <a:r>
              <a:rPr lang="en-US" altLang="zh-CN" b="1" baseline="-25000" dirty="0">
                <a:solidFill>
                  <a:srgbClr val="000000"/>
                </a:solidFill>
                <a:latin typeface="宋体" pitchFamily="2" charset="-122"/>
              </a:rPr>
              <a:t>i</a:t>
            </a:r>
            <a:r>
              <a:rPr lang="en-US" altLang="zh-CN" b="1" dirty="0">
                <a:solidFill>
                  <a:srgbClr val="000000"/>
                </a:solidFill>
              </a:rPr>
              <a:t>   (</a:t>
            </a:r>
            <a:r>
              <a:rPr lang="en-US" altLang="zh-CN" b="1" dirty="0" err="1">
                <a:solidFill>
                  <a:srgbClr val="000000"/>
                </a:solidFill>
              </a:rPr>
              <a:t>i</a:t>
            </a:r>
            <a:r>
              <a:rPr lang="en-US" altLang="zh-CN" b="1" dirty="0">
                <a:solidFill>
                  <a:srgbClr val="000000"/>
                </a:solidFill>
              </a:rPr>
              <a:t>=1</a:t>
            </a:r>
            <a:r>
              <a:rPr lang="en-US" altLang="zh-CN" b="1" dirty="0"/>
              <a:t>…n)</a:t>
            </a:r>
            <a:endParaRPr kumimoji="0" lang="en-US" altLang="zh-CN" b="1" dirty="0">
              <a:latin typeface="宋体" pitchFamily="2" charset="-122"/>
            </a:endParaRPr>
          </a:p>
          <a:p>
            <a:pPr lvl="1">
              <a:spcAft>
                <a:spcPct val="20000"/>
              </a:spcAft>
              <a:buClr>
                <a:schemeClr val="hlink"/>
              </a:buClr>
              <a:buSzPct val="55000"/>
              <a:buFont typeface="Wingdings" pitchFamily="2" charset="2"/>
              <a:buNone/>
            </a:pPr>
            <a:r>
              <a:rPr kumimoji="0" lang="en-US" altLang="zh-CN" b="1" dirty="0">
                <a:latin typeface="Arial"/>
              </a:rPr>
              <a:t>—</a:t>
            </a:r>
            <a:r>
              <a:rPr kumimoji="0" lang="en-US" altLang="zh-CN" b="1" dirty="0">
                <a:latin typeface="宋体" pitchFamily="2" charset="-122"/>
              </a:rPr>
              <a:t> </a:t>
            </a:r>
            <a:r>
              <a:rPr kumimoji="0" lang="zh-CN" altLang="en-US" b="1" dirty="0">
                <a:latin typeface="宋体" pitchFamily="2" charset="-122"/>
              </a:rPr>
              <a:t>分组密码（块密码</a:t>
            </a:r>
            <a:r>
              <a:rPr kumimoji="0" lang="en-US" altLang="zh-CN" b="1" dirty="0">
                <a:latin typeface="宋体" pitchFamily="2" charset="-122"/>
              </a:rPr>
              <a:t>)</a:t>
            </a:r>
            <a:r>
              <a:rPr kumimoji="0" lang="zh-CN" altLang="en-US" b="1" dirty="0">
                <a:latin typeface="宋体" pitchFamily="2" charset="-122"/>
              </a:rPr>
              <a:t>：将明文分成固定长度的组作为输入，输出也是固定长度的密文。</a:t>
            </a:r>
            <a:r>
              <a:rPr lang="zh-CN" altLang="en-US" b="1" dirty="0">
                <a:solidFill>
                  <a:srgbClr val="000000"/>
                </a:solidFill>
                <a:latin typeface="宋体" pitchFamily="2" charset="-122"/>
              </a:rPr>
              <a:t>密文仅与最初给定的密码算法和密钥有关，与被处理的数据段在明文（或密文）中所处的位置无关。</a:t>
            </a:r>
            <a:r>
              <a:rPr lang="zh-CN" altLang="en-US" b="1" dirty="0">
                <a:solidFill>
                  <a:srgbClr val="FF0000"/>
                </a:solidFill>
                <a:latin typeface="宋体" pitchFamily="2" charset="-122"/>
              </a:rPr>
              <a:t>（常用）</a:t>
            </a:r>
          </a:p>
          <a:p>
            <a:endParaRPr lang="zh-CN" altLang="en-US" sz="900" dirty="0">
              <a:solidFill>
                <a:srgbClr val="3333CD"/>
              </a:solidFill>
              <a:latin typeface="宋体" pitchFamily="2" charset="-122"/>
            </a:endParaRPr>
          </a:p>
          <a:p>
            <a:pPr>
              <a:spcBef>
                <a:spcPct val="30000"/>
              </a:spcBef>
              <a:buFont typeface="Wingdings" pitchFamily="2" charset="2"/>
              <a:buChar char="Ø"/>
            </a:pPr>
            <a:r>
              <a:rPr lang="zh-CN" altLang="en-US" b="1" dirty="0">
                <a:solidFill>
                  <a:srgbClr val="FF0000"/>
                </a:solidFill>
                <a:latin typeface="宋体" pitchFamily="2" charset="-122"/>
              </a:rPr>
              <a:t> </a:t>
            </a:r>
            <a:r>
              <a:rPr lang="zh-CN" altLang="en-US" b="1" dirty="0">
                <a:latin typeface="宋体" pitchFamily="2" charset="-122"/>
              </a:rPr>
              <a:t>分组密码体制的设计要求</a:t>
            </a:r>
          </a:p>
          <a:p>
            <a:pPr>
              <a:spcBef>
                <a:spcPct val="30000"/>
              </a:spcBef>
            </a:pPr>
            <a:r>
              <a:rPr lang="en-US" altLang="zh-CN" b="1" dirty="0">
                <a:latin typeface="TimesNewRomanPSMT"/>
              </a:rPr>
              <a:t>—</a:t>
            </a:r>
            <a:r>
              <a:rPr lang="en-US" altLang="zh-CN" b="1" dirty="0">
                <a:latin typeface="宋体" pitchFamily="2" charset="-122"/>
              </a:rPr>
              <a:t> </a:t>
            </a:r>
            <a:r>
              <a:rPr lang="zh-CN" altLang="en-US" b="1" dirty="0">
                <a:latin typeface="宋体" pitchFamily="2" charset="-122"/>
              </a:rPr>
              <a:t>分组长度要足够大，以防止穷举明文空间</a:t>
            </a:r>
            <a:r>
              <a:rPr lang="zh-CN" altLang="en-US" b="1" dirty="0" smtClean="0">
                <a:latin typeface="宋体" pitchFamily="2" charset="-122"/>
              </a:rPr>
              <a:t>攻击（蛮攻击）。</a:t>
            </a:r>
            <a:r>
              <a:rPr lang="zh-CN" altLang="en-US" b="1" dirty="0">
                <a:latin typeface="宋体" pitchFamily="2" charset="-122"/>
              </a:rPr>
              <a:t>例如</a:t>
            </a:r>
            <a:r>
              <a:rPr lang="en-US" altLang="zh-CN" b="1" dirty="0">
                <a:latin typeface="宋体" pitchFamily="2" charset="-122"/>
              </a:rPr>
              <a:t>8</a:t>
            </a:r>
            <a:r>
              <a:rPr lang="zh-CN" altLang="en-US" b="1" dirty="0">
                <a:latin typeface="宋体" pitchFamily="2" charset="-122"/>
              </a:rPr>
              <a:t>比特分组只有</a:t>
            </a:r>
            <a:r>
              <a:rPr lang="en-US" altLang="zh-CN" b="1" dirty="0">
                <a:latin typeface="宋体" pitchFamily="2" charset="-122"/>
              </a:rPr>
              <a:t>256</a:t>
            </a:r>
            <a:r>
              <a:rPr lang="zh-CN" altLang="en-US" b="1" dirty="0">
                <a:latin typeface="宋体" pitchFamily="2" charset="-122"/>
              </a:rPr>
              <a:t>个可能的值。</a:t>
            </a:r>
          </a:p>
          <a:p>
            <a:pPr>
              <a:spcBef>
                <a:spcPct val="30000"/>
              </a:spcBef>
            </a:pPr>
            <a:r>
              <a:rPr lang="en-US" altLang="zh-CN" b="1" dirty="0">
                <a:latin typeface="TimesNewRomanPSMT"/>
              </a:rPr>
              <a:t>—</a:t>
            </a:r>
            <a:r>
              <a:rPr lang="en-US" altLang="zh-CN" b="1" dirty="0">
                <a:latin typeface="宋体" pitchFamily="2" charset="-122"/>
              </a:rPr>
              <a:t> </a:t>
            </a:r>
            <a:r>
              <a:rPr lang="zh-CN" altLang="en-US" b="1" dirty="0">
                <a:latin typeface="宋体" pitchFamily="2" charset="-122"/>
              </a:rPr>
              <a:t>密钥要有足够长度，以防止穷举密钥攻击。</a:t>
            </a:r>
          </a:p>
          <a:p>
            <a:pPr>
              <a:spcBef>
                <a:spcPct val="30000"/>
              </a:spcBef>
            </a:pPr>
            <a:r>
              <a:rPr lang="en-US" altLang="zh-CN" b="1" dirty="0">
                <a:latin typeface="TimesNewRomanPSMT"/>
              </a:rPr>
              <a:t>—</a:t>
            </a:r>
            <a:r>
              <a:rPr lang="en-US" altLang="zh-CN" b="1" dirty="0">
                <a:latin typeface="宋体" pitchFamily="2" charset="-122"/>
              </a:rPr>
              <a:t> </a:t>
            </a:r>
            <a:r>
              <a:rPr lang="zh-CN" altLang="en-US" b="1" dirty="0">
                <a:latin typeface="宋体" pitchFamily="2" charset="-122"/>
              </a:rPr>
              <a:t>密码算法应足够复杂，不存在简洁的数学破译方法。</a:t>
            </a:r>
          </a:p>
        </p:txBody>
      </p:sp>
      <p:sp>
        <p:nvSpPr>
          <p:cNvPr id="79875" name="Rectangle 3"/>
          <p:cNvSpPr>
            <a:spLocks noChangeArrowheads="1"/>
          </p:cNvSpPr>
          <p:nvPr/>
        </p:nvSpPr>
        <p:spPr bwMode="auto">
          <a:xfrm>
            <a:off x="179388"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79876" name="Text Box 4"/>
          <p:cNvSpPr txBox="1">
            <a:spLocks noChangeArrowheads="1"/>
          </p:cNvSpPr>
          <p:nvPr/>
        </p:nvSpPr>
        <p:spPr bwMode="auto">
          <a:xfrm>
            <a:off x="152400" y="152400"/>
            <a:ext cx="5943600" cy="457200"/>
          </a:xfrm>
          <a:prstGeom prst="rect">
            <a:avLst/>
          </a:prstGeom>
          <a:noFill/>
          <a:ln w="9525">
            <a:noFill/>
            <a:miter lim="800000"/>
            <a:headEnd/>
            <a:tailEnd/>
          </a:ln>
          <a:effectLst/>
        </p:spPr>
        <p:txBody>
          <a:bodyPr>
            <a:spAutoFit/>
          </a:bodyPr>
          <a:lstStyle/>
          <a:p>
            <a:pPr>
              <a:buFont typeface="宋体" pitchFamily="2" charset="-122"/>
              <a:buChar char="★"/>
            </a:pPr>
            <a:r>
              <a:rPr lang="zh-CN" altLang="en-US" b="1">
                <a:solidFill>
                  <a:srgbClr val="FF0000"/>
                </a:solidFill>
              </a:rPr>
              <a:t>  数据加密算法 </a:t>
            </a:r>
            <a:r>
              <a:rPr lang="en-US" altLang="zh-CN" b="1">
                <a:solidFill>
                  <a:srgbClr val="FF0000"/>
                </a:solidFill>
              </a:rPr>
              <a:t>—</a:t>
            </a:r>
            <a:r>
              <a:rPr lang="zh-CN" altLang="en-US" b="1">
                <a:solidFill>
                  <a:srgbClr val="FF0000"/>
                </a:solidFill>
              </a:rPr>
              <a:t>算法分类：</a:t>
            </a:r>
          </a:p>
        </p:txBody>
      </p:sp>
      <p:sp>
        <p:nvSpPr>
          <p:cNvPr id="79877" name="Text Box 5"/>
          <p:cNvSpPr txBox="1">
            <a:spLocks noChangeArrowheads="1"/>
          </p:cNvSpPr>
          <p:nvPr/>
        </p:nvSpPr>
        <p:spPr bwMode="auto">
          <a:xfrm>
            <a:off x="8626475" y="73025"/>
            <a:ext cx="441325"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11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228600" y="914400"/>
            <a:ext cx="8763000" cy="3159125"/>
          </a:xfrm>
          <a:prstGeom prst="rect">
            <a:avLst/>
          </a:prstGeom>
          <a:noFill/>
          <a:ln w="9525">
            <a:noFill/>
            <a:miter lim="800000"/>
            <a:headEnd/>
            <a:tailEnd/>
          </a:ln>
          <a:effectLst/>
        </p:spPr>
        <p:txBody>
          <a:bodyPr>
            <a:spAutoFit/>
          </a:bodyPr>
          <a:lstStyle/>
          <a:p>
            <a:pPr>
              <a:spcAft>
                <a:spcPct val="20000"/>
              </a:spcAft>
              <a:buFont typeface="宋体" pitchFamily="2" charset="-122"/>
              <a:buNone/>
            </a:pPr>
            <a:r>
              <a:rPr lang="zh-CN" altLang="en-US" b="1">
                <a:solidFill>
                  <a:srgbClr val="FF0000"/>
                </a:solidFill>
              </a:rPr>
              <a:t>按密钥体制分类：</a:t>
            </a:r>
            <a:endParaRPr lang="zh-CN" altLang="en-US" b="1"/>
          </a:p>
          <a:p>
            <a:pPr>
              <a:spcAft>
                <a:spcPct val="20000"/>
              </a:spcAft>
              <a:buFont typeface="宋体" pitchFamily="2" charset="-122"/>
              <a:buNone/>
            </a:pPr>
            <a:r>
              <a:rPr lang="zh-CN" altLang="en-US" b="1">
                <a:latin typeface="宋体" pitchFamily="2" charset="-122"/>
              </a:rPr>
              <a:t>   依据：加密密钥</a:t>
            </a:r>
            <a:r>
              <a:rPr lang="en-US" altLang="zh-CN" b="1">
                <a:latin typeface="宋体" pitchFamily="2" charset="-122"/>
              </a:rPr>
              <a:t>(K)</a:t>
            </a:r>
            <a:r>
              <a:rPr lang="zh-CN" altLang="en-US" b="1">
                <a:latin typeface="宋体" pitchFamily="2" charset="-122"/>
              </a:rPr>
              <a:t>和解密密钥</a:t>
            </a:r>
            <a:r>
              <a:rPr lang="en-US" altLang="zh-CN" b="1">
                <a:latin typeface="宋体" pitchFamily="2" charset="-122"/>
              </a:rPr>
              <a:t>(P)</a:t>
            </a:r>
            <a:r>
              <a:rPr lang="zh-CN" altLang="en-US" b="1">
                <a:latin typeface="宋体" pitchFamily="2" charset="-122"/>
              </a:rPr>
              <a:t>之间的关系；</a:t>
            </a:r>
          </a:p>
          <a:p>
            <a:pPr algn="ctr">
              <a:spcAft>
                <a:spcPct val="20000"/>
              </a:spcAft>
              <a:buFont typeface="宋体" pitchFamily="2" charset="-122"/>
              <a:buNone/>
            </a:pPr>
            <a:r>
              <a:rPr lang="en-US" altLang="zh-CN" b="1">
                <a:solidFill>
                  <a:srgbClr val="FF0000"/>
                </a:solidFill>
              </a:rPr>
              <a:t>M = D</a:t>
            </a:r>
            <a:r>
              <a:rPr lang="en-US" altLang="zh-CN" b="1" baseline="-25000">
                <a:solidFill>
                  <a:srgbClr val="FF0000"/>
                </a:solidFill>
              </a:rPr>
              <a:t>P</a:t>
            </a:r>
            <a:r>
              <a:rPr lang="zh-CN" altLang="en-US" b="1">
                <a:solidFill>
                  <a:srgbClr val="FF0000"/>
                </a:solidFill>
              </a:rPr>
              <a:t>（</a:t>
            </a:r>
            <a:r>
              <a:rPr lang="en-US" altLang="zh-CN" b="1">
                <a:solidFill>
                  <a:srgbClr val="FF0000"/>
                </a:solidFill>
              </a:rPr>
              <a:t>E</a:t>
            </a:r>
            <a:r>
              <a:rPr lang="en-US" altLang="zh-CN" b="1" baseline="-25000">
                <a:solidFill>
                  <a:srgbClr val="FF0000"/>
                </a:solidFill>
              </a:rPr>
              <a:t>K</a:t>
            </a:r>
            <a:r>
              <a:rPr lang="zh-CN" altLang="en-US" b="1">
                <a:solidFill>
                  <a:srgbClr val="FF0000"/>
                </a:solidFill>
              </a:rPr>
              <a:t>（</a:t>
            </a:r>
            <a:r>
              <a:rPr lang="en-US" altLang="zh-CN" b="1">
                <a:solidFill>
                  <a:srgbClr val="FF0000"/>
                </a:solidFill>
              </a:rPr>
              <a:t>M</a:t>
            </a:r>
            <a:r>
              <a:rPr lang="zh-CN" altLang="en-US" b="1">
                <a:solidFill>
                  <a:srgbClr val="FF0000"/>
                </a:solidFill>
              </a:rPr>
              <a:t>））</a:t>
            </a:r>
            <a:r>
              <a:rPr lang="zh-CN" altLang="en-US">
                <a:latin typeface="宋体" pitchFamily="2" charset="-122"/>
              </a:rPr>
              <a:t> </a:t>
            </a:r>
          </a:p>
          <a:p>
            <a:pPr>
              <a:spcBef>
                <a:spcPct val="30000"/>
              </a:spcBef>
              <a:spcAft>
                <a:spcPct val="20000"/>
              </a:spcAft>
              <a:buFont typeface="宋体" pitchFamily="2" charset="-122"/>
              <a:buNone/>
            </a:pPr>
            <a:r>
              <a:rPr lang="zh-CN" altLang="en-US" b="1">
                <a:latin typeface="宋体" pitchFamily="2" charset="-122"/>
              </a:rPr>
              <a:t>   </a:t>
            </a:r>
            <a:r>
              <a:rPr lang="en-US" altLang="zh-CN" b="1">
                <a:latin typeface="Times New Roman"/>
              </a:rPr>
              <a:t>—</a:t>
            </a:r>
            <a:r>
              <a:rPr lang="en-US" altLang="zh-CN" b="1">
                <a:latin typeface="宋体" pitchFamily="2" charset="-122"/>
              </a:rPr>
              <a:t> </a:t>
            </a:r>
            <a:r>
              <a:rPr lang="zh-CN" altLang="en-US" b="1">
                <a:solidFill>
                  <a:srgbClr val="FF0000"/>
                </a:solidFill>
                <a:latin typeface="宋体" pitchFamily="2" charset="-122"/>
              </a:rPr>
              <a:t>对称</a:t>
            </a:r>
            <a:r>
              <a:rPr lang="zh-CN" altLang="en-US" b="1">
                <a:latin typeface="宋体" pitchFamily="2" charset="-122"/>
              </a:rPr>
              <a:t>密钥加密体系（秘密密钥 </a:t>
            </a:r>
            <a:r>
              <a:rPr lang="en-US" altLang="zh-CN" b="1">
                <a:latin typeface="宋体" pitchFamily="2" charset="-122"/>
              </a:rPr>
              <a:t>/ </a:t>
            </a:r>
            <a:r>
              <a:rPr lang="zh-CN" altLang="en-US" b="1">
                <a:latin typeface="宋体" pitchFamily="2" charset="-122"/>
              </a:rPr>
              <a:t>单密钥加密体系），</a:t>
            </a:r>
            <a:r>
              <a:rPr lang="zh-CN" altLang="en-US" b="1">
                <a:solidFill>
                  <a:srgbClr val="000000"/>
                </a:solidFill>
                <a:latin typeface="宋体" pitchFamily="2" charset="-122"/>
              </a:rPr>
              <a:t>加密密钥与解密密钥相同，或者一个可以从另一个导出</a:t>
            </a:r>
            <a:r>
              <a:rPr lang="zh-CN" altLang="en-US" b="1">
                <a:latin typeface="宋体" pitchFamily="2" charset="-122"/>
              </a:rPr>
              <a:t>；</a:t>
            </a:r>
          </a:p>
          <a:p>
            <a:pPr>
              <a:spcBef>
                <a:spcPct val="30000"/>
              </a:spcBef>
              <a:spcAft>
                <a:spcPct val="20000"/>
              </a:spcAft>
              <a:buFont typeface="宋体" pitchFamily="2" charset="-122"/>
              <a:buNone/>
            </a:pPr>
            <a:r>
              <a:rPr lang="zh-CN" altLang="en-US" b="1">
                <a:latin typeface="宋体" pitchFamily="2" charset="-122"/>
              </a:rPr>
              <a:t>   </a:t>
            </a:r>
            <a:r>
              <a:rPr lang="en-US" altLang="zh-CN" b="1">
                <a:latin typeface="Times New Roman"/>
              </a:rPr>
              <a:t>—</a:t>
            </a:r>
            <a:r>
              <a:rPr lang="en-US" altLang="zh-CN" b="1">
                <a:latin typeface="宋体" pitchFamily="2" charset="-122"/>
              </a:rPr>
              <a:t> </a:t>
            </a:r>
            <a:r>
              <a:rPr lang="zh-CN" altLang="en-US" b="1">
                <a:solidFill>
                  <a:srgbClr val="FF0000"/>
                </a:solidFill>
                <a:latin typeface="宋体" pitchFamily="2" charset="-122"/>
              </a:rPr>
              <a:t>非对称</a:t>
            </a:r>
            <a:r>
              <a:rPr lang="zh-CN" altLang="en-US" b="1">
                <a:latin typeface="宋体" pitchFamily="2" charset="-122"/>
              </a:rPr>
              <a:t>密钥加密体系（公开密钥 </a:t>
            </a:r>
            <a:r>
              <a:rPr lang="en-US" altLang="zh-CN" b="1">
                <a:latin typeface="宋体" pitchFamily="2" charset="-122"/>
              </a:rPr>
              <a:t>/ </a:t>
            </a:r>
            <a:r>
              <a:rPr lang="zh-CN" altLang="en-US" b="1">
                <a:latin typeface="宋体" pitchFamily="2" charset="-122"/>
              </a:rPr>
              <a:t>双密钥加密体系），</a:t>
            </a:r>
            <a:r>
              <a:rPr lang="zh-CN" altLang="en-US" b="1">
                <a:solidFill>
                  <a:srgbClr val="000000"/>
                </a:solidFill>
                <a:latin typeface="宋体" pitchFamily="2" charset="-122"/>
              </a:rPr>
              <a:t>从一个密钥去推导另一个密钥是计算不可行的</a:t>
            </a:r>
            <a:r>
              <a:rPr lang="zh-CN" altLang="en-US" b="1">
                <a:latin typeface="宋体" pitchFamily="2" charset="-122"/>
              </a:rPr>
              <a:t>。</a:t>
            </a:r>
          </a:p>
        </p:txBody>
      </p:sp>
      <p:sp>
        <p:nvSpPr>
          <p:cNvPr id="80899" name="Rectangle 3"/>
          <p:cNvSpPr>
            <a:spLocks noChangeArrowheads="1"/>
          </p:cNvSpPr>
          <p:nvPr/>
        </p:nvSpPr>
        <p:spPr bwMode="auto">
          <a:xfrm>
            <a:off x="179388"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80900" name="Text Box 4"/>
          <p:cNvSpPr txBox="1">
            <a:spLocks noChangeArrowheads="1"/>
          </p:cNvSpPr>
          <p:nvPr/>
        </p:nvSpPr>
        <p:spPr bwMode="auto">
          <a:xfrm>
            <a:off x="152400" y="152400"/>
            <a:ext cx="5943600" cy="457200"/>
          </a:xfrm>
          <a:prstGeom prst="rect">
            <a:avLst/>
          </a:prstGeom>
          <a:noFill/>
          <a:ln w="9525">
            <a:noFill/>
            <a:miter lim="800000"/>
            <a:headEnd/>
            <a:tailEnd/>
          </a:ln>
          <a:effectLst/>
        </p:spPr>
        <p:txBody>
          <a:bodyPr>
            <a:spAutoFit/>
          </a:bodyPr>
          <a:lstStyle/>
          <a:p>
            <a:pPr>
              <a:buFont typeface="宋体" pitchFamily="2" charset="-122"/>
              <a:buChar char="★"/>
            </a:pPr>
            <a:r>
              <a:rPr lang="zh-CN" altLang="en-US" b="1">
                <a:solidFill>
                  <a:srgbClr val="FF0000"/>
                </a:solidFill>
              </a:rPr>
              <a:t>  数据加密算法 </a:t>
            </a:r>
            <a:r>
              <a:rPr lang="en-US" altLang="zh-CN" b="1">
                <a:solidFill>
                  <a:srgbClr val="FF0000"/>
                </a:solidFill>
              </a:rPr>
              <a:t>—</a:t>
            </a:r>
            <a:r>
              <a:rPr lang="zh-CN" altLang="en-US" b="1">
                <a:solidFill>
                  <a:srgbClr val="FF0000"/>
                </a:solidFill>
              </a:rPr>
              <a:t>算法分类：</a:t>
            </a:r>
          </a:p>
        </p:txBody>
      </p:sp>
      <p:sp>
        <p:nvSpPr>
          <p:cNvPr id="80901" name="Text Box 5"/>
          <p:cNvSpPr txBox="1">
            <a:spLocks noChangeArrowheads="1"/>
          </p:cNvSpPr>
          <p:nvPr/>
        </p:nvSpPr>
        <p:spPr bwMode="auto">
          <a:xfrm>
            <a:off x="8626475" y="73025"/>
            <a:ext cx="441325"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12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52400" y="838200"/>
            <a:ext cx="8991600" cy="3342453"/>
          </a:xfrm>
          <a:prstGeom prst="rect">
            <a:avLst/>
          </a:prstGeom>
          <a:noFill/>
          <a:ln w="9525">
            <a:noFill/>
            <a:miter lim="800000"/>
            <a:headEnd/>
            <a:tailEnd/>
          </a:ln>
          <a:effectLst/>
        </p:spPr>
        <p:txBody>
          <a:bodyPr>
            <a:spAutoFit/>
          </a:bodyPr>
          <a:lstStyle/>
          <a:p>
            <a:pPr>
              <a:buFont typeface="宋体" pitchFamily="2" charset="-122"/>
              <a:buNone/>
            </a:pPr>
            <a:r>
              <a:rPr lang="zh-CN" altLang="en-US" b="1" dirty="0">
                <a:solidFill>
                  <a:srgbClr val="FF0000"/>
                </a:solidFill>
              </a:rPr>
              <a:t>秘密密钥加密体系（一类加密算法）：</a:t>
            </a:r>
          </a:p>
          <a:p>
            <a:pPr>
              <a:spcBef>
                <a:spcPct val="30000"/>
              </a:spcBef>
              <a:buFont typeface="宋体" pitchFamily="2" charset="-122"/>
              <a:buNone/>
            </a:pPr>
            <a:r>
              <a:rPr lang="zh-CN" altLang="en-US" b="1" dirty="0"/>
              <a:t>解密密钥等同于加密密钥，或者可以由加密密钥导出；</a:t>
            </a:r>
          </a:p>
          <a:p>
            <a:pPr>
              <a:spcBef>
                <a:spcPct val="30000"/>
              </a:spcBef>
              <a:buFont typeface="宋体" pitchFamily="2" charset="-122"/>
              <a:buNone/>
            </a:pPr>
            <a:r>
              <a:rPr lang="zh-CN" altLang="en-US" b="1" dirty="0"/>
              <a:t>即通信双方共享一个密钥（</a:t>
            </a:r>
            <a:r>
              <a:rPr lang="en-US" altLang="zh-CN" b="1" dirty="0">
                <a:solidFill>
                  <a:srgbClr val="FF0000"/>
                </a:solidFill>
              </a:rPr>
              <a:t>K=P</a:t>
            </a:r>
            <a:r>
              <a:rPr lang="zh-CN" altLang="en-US" b="1" dirty="0"/>
              <a:t>），</a:t>
            </a:r>
            <a:r>
              <a:rPr lang="en-US" altLang="zh-CN" b="1" dirty="0">
                <a:solidFill>
                  <a:srgbClr val="FF0000"/>
                </a:solidFill>
              </a:rPr>
              <a:t>M=D</a:t>
            </a:r>
            <a:r>
              <a:rPr lang="en-US" altLang="zh-CN" b="1" baseline="-25000" dirty="0">
                <a:solidFill>
                  <a:srgbClr val="FF0000"/>
                </a:solidFill>
              </a:rPr>
              <a:t>K</a:t>
            </a:r>
            <a:r>
              <a:rPr lang="en-US" altLang="zh-CN" b="1" dirty="0">
                <a:solidFill>
                  <a:srgbClr val="FF0000"/>
                </a:solidFill>
              </a:rPr>
              <a:t>(E</a:t>
            </a:r>
            <a:r>
              <a:rPr lang="en-US" altLang="zh-CN" b="1" baseline="-25000" dirty="0">
                <a:solidFill>
                  <a:srgbClr val="FF0000"/>
                </a:solidFill>
              </a:rPr>
              <a:t>K</a:t>
            </a:r>
            <a:r>
              <a:rPr lang="en-US" altLang="zh-CN" b="1" dirty="0">
                <a:solidFill>
                  <a:srgbClr val="FF0000"/>
                </a:solidFill>
              </a:rPr>
              <a:t>(M))</a:t>
            </a:r>
            <a:r>
              <a:rPr lang="zh-CN" altLang="en-US" b="1" dirty="0">
                <a:solidFill>
                  <a:srgbClr val="FF0000"/>
                </a:solidFill>
              </a:rPr>
              <a:t>。</a:t>
            </a:r>
            <a:endParaRPr lang="zh-CN" altLang="en-US" b="1" dirty="0"/>
          </a:p>
          <a:p>
            <a:pPr>
              <a:spcBef>
                <a:spcPct val="30000"/>
              </a:spcBef>
            </a:pPr>
            <a:endParaRPr lang="zh-CN" altLang="en-US" b="1" dirty="0"/>
          </a:p>
          <a:p>
            <a:pPr>
              <a:spcBef>
                <a:spcPct val="30000"/>
              </a:spcBef>
            </a:pPr>
            <a:r>
              <a:rPr lang="zh-CN" altLang="en-US" b="1" dirty="0"/>
              <a:t>典型算法：</a:t>
            </a:r>
            <a:r>
              <a:rPr lang="en-US" altLang="zh-CN" b="1" dirty="0"/>
              <a:t>DES</a:t>
            </a:r>
            <a:r>
              <a:rPr lang="zh-CN" altLang="en-US" b="1" dirty="0"/>
              <a:t>算法，以及由此而延伸出的</a:t>
            </a:r>
            <a:r>
              <a:rPr lang="en-US" altLang="zh-CN" b="1" dirty="0"/>
              <a:t>3DES</a:t>
            </a:r>
            <a:r>
              <a:rPr lang="zh-CN" altLang="en-US" b="1" dirty="0"/>
              <a:t>、</a:t>
            </a:r>
            <a:r>
              <a:rPr lang="en-US" altLang="zh-CN" b="1" dirty="0"/>
              <a:t>IDEA</a:t>
            </a:r>
            <a:r>
              <a:rPr lang="zh-CN" altLang="en-US" b="1" dirty="0"/>
              <a:t>等；</a:t>
            </a:r>
          </a:p>
          <a:p>
            <a:pPr>
              <a:spcBef>
                <a:spcPct val="30000"/>
              </a:spcBef>
            </a:pPr>
            <a:r>
              <a:rPr lang="zh-CN" altLang="en-US" b="1" dirty="0"/>
              <a:t>基本原理：代换和置换的多重使用；</a:t>
            </a:r>
          </a:p>
          <a:p>
            <a:pPr>
              <a:spcBef>
                <a:spcPct val="30000"/>
              </a:spcBef>
            </a:pPr>
            <a:endParaRPr lang="zh-CN" altLang="en-US" b="1" dirty="0"/>
          </a:p>
        </p:txBody>
      </p:sp>
      <p:sp>
        <p:nvSpPr>
          <p:cNvPr id="81923" name="Rectangle 3"/>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81924" name="Text Box 4"/>
          <p:cNvSpPr txBox="1">
            <a:spLocks noChangeArrowheads="1"/>
          </p:cNvSpPr>
          <p:nvPr/>
        </p:nvSpPr>
        <p:spPr bwMode="auto">
          <a:xfrm>
            <a:off x="152400" y="152400"/>
            <a:ext cx="6096000" cy="457200"/>
          </a:xfrm>
          <a:prstGeom prst="rect">
            <a:avLst/>
          </a:prstGeom>
          <a:noFill/>
          <a:ln w="9525">
            <a:noFill/>
            <a:miter lim="800000"/>
            <a:headEnd/>
            <a:tailEnd/>
          </a:ln>
          <a:effectLst/>
        </p:spPr>
        <p:txBody>
          <a:bodyPr>
            <a:spAutoFit/>
          </a:bodyPr>
          <a:lstStyle/>
          <a:p>
            <a:pPr>
              <a:buFont typeface="宋体" pitchFamily="2" charset="-122"/>
              <a:buChar char="★"/>
            </a:pPr>
            <a:r>
              <a:rPr lang="zh-CN" altLang="en-US" b="1">
                <a:solidFill>
                  <a:srgbClr val="FF0000"/>
                </a:solidFill>
              </a:rPr>
              <a:t>  数据加密算法 </a:t>
            </a:r>
            <a:r>
              <a:rPr lang="en-US" altLang="zh-CN" b="1">
                <a:solidFill>
                  <a:srgbClr val="FF0000"/>
                </a:solidFill>
              </a:rPr>
              <a:t>— </a:t>
            </a:r>
            <a:r>
              <a:rPr lang="zh-CN" altLang="en-US" b="1">
                <a:solidFill>
                  <a:srgbClr val="FF0000"/>
                </a:solidFill>
              </a:rPr>
              <a:t>对称密钥加密算法</a:t>
            </a:r>
            <a:endParaRPr lang="zh-CN" altLang="en-US" b="1"/>
          </a:p>
        </p:txBody>
      </p:sp>
      <p:sp>
        <p:nvSpPr>
          <p:cNvPr id="81925" name="Text Box 5"/>
          <p:cNvSpPr txBox="1">
            <a:spLocks noChangeArrowheads="1"/>
          </p:cNvSpPr>
          <p:nvPr/>
        </p:nvSpPr>
        <p:spPr bwMode="auto">
          <a:xfrm>
            <a:off x="8626475" y="73025"/>
            <a:ext cx="441325"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13</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250825" y="5626100"/>
            <a:ext cx="8855075" cy="1187450"/>
          </a:xfrm>
          <a:prstGeom prst="rect">
            <a:avLst/>
          </a:prstGeom>
          <a:solidFill>
            <a:srgbClr val="FFFF99"/>
          </a:solidFill>
          <a:ln w="9525">
            <a:noFill/>
            <a:miter lim="800000"/>
            <a:headEnd/>
            <a:tailEnd/>
          </a:ln>
          <a:effectLst/>
        </p:spPr>
        <p:txBody>
          <a:bodyPr>
            <a:spAutoFit/>
          </a:bodyPr>
          <a:lstStyle/>
          <a:p>
            <a:r>
              <a:rPr lang="en-US" altLang="zh-CN" b="1"/>
              <a:t>DES</a:t>
            </a:r>
            <a:r>
              <a:rPr lang="zh-CN" altLang="en-US" b="1"/>
              <a:t>的密钥空间</a:t>
            </a:r>
            <a:r>
              <a:rPr lang="en-US" altLang="zh-CN" b="1"/>
              <a:t>2</a:t>
            </a:r>
            <a:r>
              <a:rPr lang="en-US" altLang="zh-CN" b="1" baseline="30000"/>
              <a:t>56</a:t>
            </a:r>
            <a:r>
              <a:rPr lang="zh-CN" altLang="en-US" b="1"/>
              <a:t>；循环迭代使用移位、置换（换序）、选择（</a:t>
            </a:r>
            <a:r>
              <a:rPr lang="en-US" altLang="zh-CN" b="1"/>
              <a:t>64b→56b→48b→32b</a:t>
            </a:r>
            <a:r>
              <a:rPr lang="zh-CN" altLang="en-US" b="1"/>
              <a:t>）、扩展（</a:t>
            </a:r>
            <a:r>
              <a:rPr lang="en-US" altLang="zh-CN" b="1"/>
              <a:t>32b → 48b</a:t>
            </a:r>
            <a:r>
              <a:rPr lang="zh-CN" altLang="en-US" b="1"/>
              <a:t>）和模</a:t>
            </a:r>
            <a:r>
              <a:rPr lang="en-US" altLang="zh-CN" b="1"/>
              <a:t>2</a:t>
            </a:r>
            <a:r>
              <a:rPr lang="zh-CN" altLang="en-US" b="1"/>
              <a:t>加操作来获得结果。</a:t>
            </a:r>
          </a:p>
        </p:txBody>
      </p:sp>
      <p:grpSp>
        <p:nvGrpSpPr>
          <p:cNvPr id="2" name="Group 3"/>
          <p:cNvGrpSpPr>
            <a:grpSpLocks/>
          </p:cNvGrpSpPr>
          <p:nvPr/>
        </p:nvGrpSpPr>
        <p:grpSpPr bwMode="auto">
          <a:xfrm>
            <a:off x="304800" y="3836988"/>
            <a:ext cx="8534400" cy="1752600"/>
            <a:chOff x="192" y="2928"/>
            <a:chExt cx="5376" cy="1104"/>
          </a:xfrm>
        </p:grpSpPr>
        <p:sp>
          <p:nvSpPr>
            <p:cNvPr id="82948" name="Rectangle 4"/>
            <p:cNvSpPr>
              <a:spLocks noChangeArrowheads="1"/>
            </p:cNvSpPr>
            <p:nvPr/>
          </p:nvSpPr>
          <p:spPr bwMode="auto">
            <a:xfrm>
              <a:off x="1034" y="3504"/>
              <a:ext cx="720" cy="288"/>
            </a:xfrm>
            <a:prstGeom prst="rect">
              <a:avLst/>
            </a:prstGeom>
            <a:solidFill>
              <a:srgbClr val="FFFF66"/>
            </a:solidFill>
            <a:ln w="9525">
              <a:solidFill>
                <a:schemeClr val="tx1"/>
              </a:solidFill>
              <a:miter lim="800000"/>
              <a:headEnd/>
              <a:tailEnd/>
            </a:ln>
            <a:effectLst/>
          </p:spPr>
          <p:txBody>
            <a:bodyPr wrap="none" anchor="ctr"/>
            <a:lstStyle/>
            <a:p>
              <a:pPr algn="ctr"/>
              <a:r>
                <a:rPr lang="en-US" altLang="zh-CN" sz="2000" b="1"/>
                <a:t>64</a:t>
              </a:r>
              <a:r>
                <a:rPr lang="zh-CN" altLang="en-US" sz="2000" b="1"/>
                <a:t>位明文</a:t>
              </a:r>
            </a:p>
          </p:txBody>
        </p:sp>
        <p:sp>
          <p:nvSpPr>
            <p:cNvPr id="82949" name="Oval 5"/>
            <p:cNvSpPr>
              <a:spLocks noChangeArrowheads="1"/>
            </p:cNvSpPr>
            <p:nvPr/>
          </p:nvSpPr>
          <p:spPr bwMode="auto">
            <a:xfrm>
              <a:off x="2138" y="3504"/>
              <a:ext cx="1008" cy="384"/>
            </a:xfrm>
            <a:prstGeom prst="ellipse">
              <a:avLst/>
            </a:prstGeom>
            <a:solidFill>
              <a:srgbClr val="FFCC99"/>
            </a:solidFill>
            <a:ln w="9525">
              <a:solidFill>
                <a:schemeClr val="tx1"/>
              </a:solidFill>
              <a:round/>
              <a:headEnd/>
              <a:tailEnd/>
            </a:ln>
            <a:effectLst/>
          </p:spPr>
          <p:txBody>
            <a:bodyPr wrap="none" anchor="ctr"/>
            <a:lstStyle/>
            <a:p>
              <a:pPr algn="ctr"/>
              <a:r>
                <a:rPr lang="en-US" altLang="zh-CN" sz="2000" b="1"/>
                <a:t>DES</a:t>
              </a:r>
              <a:r>
                <a:rPr lang="zh-CN" altLang="en-US" sz="2000" b="1"/>
                <a:t>算法</a:t>
              </a:r>
            </a:p>
          </p:txBody>
        </p:sp>
        <p:sp>
          <p:nvSpPr>
            <p:cNvPr id="82950" name="Rectangle 6"/>
            <p:cNvSpPr>
              <a:spLocks noChangeArrowheads="1"/>
            </p:cNvSpPr>
            <p:nvPr/>
          </p:nvSpPr>
          <p:spPr bwMode="auto">
            <a:xfrm>
              <a:off x="3434" y="3504"/>
              <a:ext cx="672" cy="288"/>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2000" b="1"/>
                <a:t>64</a:t>
              </a:r>
              <a:r>
                <a:rPr lang="zh-CN" altLang="en-US" sz="2000" b="1"/>
                <a:t>位密文</a:t>
              </a:r>
            </a:p>
          </p:txBody>
        </p:sp>
        <p:sp>
          <p:nvSpPr>
            <p:cNvPr id="82951" name="Line 7"/>
            <p:cNvSpPr>
              <a:spLocks noChangeShapeType="1"/>
            </p:cNvSpPr>
            <p:nvPr/>
          </p:nvSpPr>
          <p:spPr bwMode="auto">
            <a:xfrm>
              <a:off x="1850" y="3696"/>
              <a:ext cx="288"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82952" name="Line 8"/>
            <p:cNvSpPr>
              <a:spLocks noChangeShapeType="1"/>
            </p:cNvSpPr>
            <p:nvPr/>
          </p:nvSpPr>
          <p:spPr bwMode="auto">
            <a:xfrm>
              <a:off x="3146" y="3696"/>
              <a:ext cx="288"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82953" name="Rectangle 9"/>
            <p:cNvSpPr>
              <a:spLocks noChangeArrowheads="1"/>
            </p:cNvSpPr>
            <p:nvPr/>
          </p:nvSpPr>
          <p:spPr bwMode="auto">
            <a:xfrm>
              <a:off x="2234" y="2928"/>
              <a:ext cx="720" cy="288"/>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56</a:t>
              </a:r>
              <a:r>
                <a:rPr lang="zh-CN" altLang="en-US" sz="2000" b="1"/>
                <a:t>位密钥</a:t>
              </a:r>
            </a:p>
          </p:txBody>
        </p:sp>
        <p:sp>
          <p:nvSpPr>
            <p:cNvPr id="82954" name="Line 10"/>
            <p:cNvSpPr>
              <a:spLocks noChangeShapeType="1"/>
            </p:cNvSpPr>
            <p:nvPr/>
          </p:nvSpPr>
          <p:spPr bwMode="auto">
            <a:xfrm>
              <a:off x="2618" y="3216"/>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82955" name="Rectangle 11"/>
            <p:cNvSpPr>
              <a:spLocks noChangeArrowheads="1"/>
            </p:cNvSpPr>
            <p:nvPr/>
          </p:nvSpPr>
          <p:spPr bwMode="auto">
            <a:xfrm>
              <a:off x="1082" y="3552"/>
              <a:ext cx="720" cy="288"/>
            </a:xfrm>
            <a:prstGeom prst="rect">
              <a:avLst/>
            </a:prstGeom>
            <a:solidFill>
              <a:srgbClr val="FFFF66"/>
            </a:solidFill>
            <a:ln w="9525">
              <a:solidFill>
                <a:schemeClr val="tx1"/>
              </a:solidFill>
              <a:miter lim="800000"/>
              <a:headEnd/>
              <a:tailEnd/>
            </a:ln>
            <a:effectLst/>
          </p:spPr>
          <p:txBody>
            <a:bodyPr wrap="none" anchor="ctr"/>
            <a:lstStyle/>
            <a:p>
              <a:pPr algn="ctr"/>
              <a:r>
                <a:rPr lang="en-US" altLang="zh-CN" sz="2000" b="1"/>
                <a:t>64</a:t>
              </a:r>
              <a:r>
                <a:rPr lang="zh-CN" altLang="en-US" sz="2000" b="1"/>
                <a:t>位明文</a:t>
              </a:r>
            </a:p>
          </p:txBody>
        </p:sp>
        <p:sp>
          <p:nvSpPr>
            <p:cNvPr id="82956" name="Rectangle 12"/>
            <p:cNvSpPr>
              <a:spLocks noChangeArrowheads="1"/>
            </p:cNvSpPr>
            <p:nvPr/>
          </p:nvSpPr>
          <p:spPr bwMode="auto">
            <a:xfrm>
              <a:off x="1130" y="3600"/>
              <a:ext cx="720" cy="288"/>
            </a:xfrm>
            <a:prstGeom prst="rect">
              <a:avLst/>
            </a:prstGeom>
            <a:solidFill>
              <a:srgbClr val="FFFF66"/>
            </a:solidFill>
            <a:ln w="9525">
              <a:solidFill>
                <a:schemeClr val="tx1"/>
              </a:solidFill>
              <a:miter lim="800000"/>
              <a:headEnd/>
              <a:tailEnd/>
            </a:ln>
            <a:effectLst/>
          </p:spPr>
          <p:txBody>
            <a:bodyPr wrap="none" anchor="ctr"/>
            <a:lstStyle/>
            <a:p>
              <a:pPr algn="ctr"/>
              <a:r>
                <a:rPr lang="en-US" altLang="zh-CN" sz="2000" b="1"/>
                <a:t>64</a:t>
              </a:r>
              <a:r>
                <a:rPr lang="zh-CN" altLang="en-US" sz="2000" b="1"/>
                <a:t>位明文</a:t>
              </a:r>
            </a:p>
          </p:txBody>
        </p:sp>
        <p:sp>
          <p:nvSpPr>
            <p:cNvPr id="82957" name="Rectangle 13"/>
            <p:cNvSpPr>
              <a:spLocks noChangeArrowheads="1"/>
            </p:cNvSpPr>
            <p:nvPr/>
          </p:nvSpPr>
          <p:spPr bwMode="auto">
            <a:xfrm>
              <a:off x="1178" y="3648"/>
              <a:ext cx="720" cy="288"/>
            </a:xfrm>
            <a:prstGeom prst="rect">
              <a:avLst/>
            </a:prstGeom>
            <a:solidFill>
              <a:srgbClr val="FFFF66"/>
            </a:solidFill>
            <a:ln w="9525">
              <a:solidFill>
                <a:schemeClr val="tx1"/>
              </a:solidFill>
              <a:miter lim="800000"/>
              <a:headEnd/>
              <a:tailEnd/>
            </a:ln>
            <a:effectLst/>
          </p:spPr>
          <p:txBody>
            <a:bodyPr wrap="none" anchor="ctr"/>
            <a:lstStyle/>
            <a:p>
              <a:pPr algn="ctr"/>
              <a:r>
                <a:rPr lang="en-US" altLang="zh-CN" sz="2000" b="1"/>
                <a:t>64</a:t>
              </a:r>
              <a:r>
                <a:rPr lang="zh-CN" altLang="en-US" sz="2000" b="1"/>
                <a:t>位明文</a:t>
              </a:r>
            </a:p>
          </p:txBody>
        </p:sp>
        <p:sp>
          <p:nvSpPr>
            <p:cNvPr id="82958" name="Rectangle 14"/>
            <p:cNvSpPr>
              <a:spLocks noChangeArrowheads="1"/>
            </p:cNvSpPr>
            <p:nvPr/>
          </p:nvSpPr>
          <p:spPr bwMode="auto">
            <a:xfrm>
              <a:off x="3482" y="3552"/>
              <a:ext cx="672" cy="288"/>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2000" b="1"/>
                <a:t>64</a:t>
              </a:r>
              <a:r>
                <a:rPr lang="zh-CN" altLang="en-US" sz="2000" b="1"/>
                <a:t>位密文</a:t>
              </a:r>
            </a:p>
          </p:txBody>
        </p:sp>
        <p:sp>
          <p:nvSpPr>
            <p:cNvPr id="82959" name="Rectangle 15"/>
            <p:cNvSpPr>
              <a:spLocks noChangeArrowheads="1"/>
            </p:cNvSpPr>
            <p:nvPr/>
          </p:nvSpPr>
          <p:spPr bwMode="auto">
            <a:xfrm>
              <a:off x="3530" y="3600"/>
              <a:ext cx="672" cy="288"/>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2000" b="1"/>
                <a:t>64</a:t>
              </a:r>
              <a:r>
                <a:rPr lang="zh-CN" altLang="en-US" sz="2000" b="1"/>
                <a:t>位密文</a:t>
              </a:r>
            </a:p>
          </p:txBody>
        </p:sp>
        <p:sp>
          <p:nvSpPr>
            <p:cNvPr id="82960" name="Rectangle 16"/>
            <p:cNvSpPr>
              <a:spLocks noChangeArrowheads="1"/>
            </p:cNvSpPr>
            <p:nvPr/>
          </p:nvSpPr>
          <p:spPr bwMode="auto">
            <a:xfrm>
              <a:off x="3578" y="3648"/>
              <a:ext cx="672" cy="288"/>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2000" b="1"/>
                <a:t>64</a:t>
              </a:r>
              <a:r>
                <a:rPr lang="zh-CN" altLang="en-US" sz="2000" b="1"/>
                <a:t>位密文</a:t>
              </a:r>
            </a:p>
          </p:txBody>
        </p:sp>
        <p:sp>
          <p:nvSpPr>
            <p:cNvPr id="82961" name="Text Box 17"/>
            <p:cNvSpPr txBox="1">
              <a:spLocks noChangeArrowheads="1"/>
            </p:cNvSpPr>
            <p:nvPr/>
          </p:nvSpPr>
          <p:spPr bwMode="auto">
            <a:xfrm>
              <a:off x="192" y="3328"/>
              <a:ext cx="314" cy="704"/>
            </a:xfrm>
            <a:prstGeom prst="rect">
              <a:avLst/>
            </a:prstGeom>
            <a:solidFill>
              <a:srgbClr val="FFFF66"/>
            </a:solidFill>
            <a:ln w="9525">
              <a:solidFill>
                <a:schemeClr val="tx1"/>
              </a:solidFill>
              <a:miter lim="800000"/>
              <a:headEnd/>
              <a:tailEnd/>
            </a:ln>
            <a:effectLst/>
          </p:spPr>
          <p:txBody>
            <a:bodyPr vert="eaVert">
              <a:spAutoFit/>
            </a:bodyPr>
            <a:lstStyle/>
            <a:p>
              <a:r>
                <a:rPr lang="zh-CN" altLang="en-US" sz="2000" b="1"/>
                <a:t>明文报文</a:t>
              </a:r>
            </a:p>
          </p:txBody>
        </p:sp>
        <p:sp>
          <p:nvSpPr>
            <p:cNvPr id="82962" name="Text Box 18"/>
            <p:cNvSpPr txBox="1">
              <a:spLocks noChangeArrowheads="1"/>
            </p:cNvSpPr>
            <p:nvPr/>
          </p:nvSpPr>
          <p:spPr bwMode="auto">
            <a:xfrm>
              <a:off x="544" y="3356"/>
              <a:ext cx="438" cy="558"/>
            </a:xfrm>
            <a:prstGeom prst="rect">
              <a:avLst/>
            </a:prstGeom>
            <a:noFill/>
            <a:ln w="9525">
              <a:noFill/>
              <a:miter lim="800000"/>
              <a:headEnd/>
              <a:tailEnd/>
            </a:ln>
            <a:effectLst/>
          </p:spPr>
          <p:txBody>
            <a:bodyPr wrap="none">
              <a:spAutoFit/>
            </a:bodyPr>
            <a:lstStyle/>
            <a:p>
              <a:pPr>
                <a:lnSpc>
                  <a:spcPct val="130000"/>
                </a:lnSpc>
              </a:pPr>
              <a:r>
                <a:rPr lang="zh-CN" altLang="en-US" sz="2000" b="1"/>
                <a:t>分段</a:t>
              </a:r>
            </a:p>
            <a:p>
              <a:pPr>
                <a:lnSpc>
                  <a:spcPct val="130000"/>
                </a:lnSpc>
              </a:pPr>
              <a:r>
                <a:rPr lang="zh-CN" altLang="en-US" sz="2000" b="1"/>
                <a:t>合段</a:t>
              </a:r>
            </a:p>
          </p:txBody>
        </p:sp>
        <p:sp>
          <p:nvSpPr>
            <p:cNvPr id="82963" name="Text Box 19"/>
            <p:cNvSpPr txBox="1">
              <a:spLocks noChangeArrowheads="1"/>
            </p:cNvSpPr>
            <p:nvPr/>
          </p:nvSpPr>
          <p:spPr bwMode="auto">
            <a:xfrm>
              <a:off x="4298" y="3360"/>
              <a:ext cx="438" cy="558"/>
            </a:xfrm>
            <a:prstGeom prst="rect">
              <a:avLst/>
            </a:prstGeom>
            <a:noFill/>
            <a:ln w="9525">
              <a:noFill/>
              <a:miter lim="800000"/>
              <a:headEnd/>
              <a:tailEnd/>
            </a:ln>
            <a:effectLst/>
          </p:spPr>
          <p:txBody>
            <a:bodyPr wrap="none">
              <a:spAutoFit/>
            </a:bodyPr>
            <a:lstStyle/>
            <a:p>
              <a:pPr>
                <a:lnSpc>
                  <a:spcPct val="130000"/>
                </a:lnSpc>
              </a:pPr>
              <a:r>
                <a:rPr lang="zh-CN" altLang="en-US" sz="2000" b="1"/>
                <a:t>合段</a:t>
              </a:r>
            </a:p>
            <a:p>
              <a:pPr>
                <a:lnSpc>
                  <a:spcPct val="130000"/>
                </a:lnSpc>
              </a:pPr>
              <a:r>
                <a:rPr lang="zh-CN" altLang="en-US" sz="2000" b="1"/>
                <a:t>分段</a:t>
              </a:r>
            </a:p>
          </p:txBody>
        </p:sp>
        <p:sp>
          <p:nvSpPr>
            <p:cNvPr id="82964" name="Line 20"/>
            <p:cNvSpPr>
              <a:spLocks noChangeShapeType="1"/>
            </p:cNvSpPr>
            <p:nvPr/>
          </p:nvSpPr>
          <p:spPr bwMode="auto">
            <a:xfrm>
              <a:off x="506" y="3648"/>
              <a:ext cx="528" cy="0"/>
            </a:xfrm>
            <a:prstGeom prst="line">
              <a:avLst/>
            </a:prstGeom>
            <a:noFill/>
            <a:ln w="9525">
              <a:solidFill>
                <a:schemeClr val="tx1"/>
              </a:solidFill>
              <a:round/>
              <a:headEnd/>
              <a:tailEnd type="triangle" w="med" len="med"/>
            </a:ln>
            <a:effectLst/>
          </p:spPr>
          <p:txBody>
            <a:bodyPr/>
            <a:lstStyle/>
            <a:p>
              <a:endParaRPr lang="zh-CN" altLang="en-US"/>
            </a:p>
          </p:txBody>
        </p:sp>
        <p:sp>
          <p:nvSpPr>
            <p:cNvPr id="82965" name="Line 21"/>
            <p:cNvSpPr>
              <a:spLocks noChangeShapeType="1"/>
            </p:cNvSpPr>
            <p:nvPr/>
          </p:nvSpPr>
          <p:spPr bwMode="auto">
            <a:xfrm>
              <a:off x="506" y="3696"/>
              <a:ext cx="528" cy="0"/>
            </a:xfrm>
            <a:prstGeom prst="line">
              <a:avLst/>
            </a:prstGeom>
            <a:noFill/>
            <a:ln w="9525">
              <a:solidFill>
                <a:schemeClr val="tx1"/>
              </a:solidFill>
              <a:round/>
              <a:headEnd type="triangle" w="med" len="med"/>
              <a:tailEnd/>
            </a:ln>
            <a:effectLst/>
          </p:spPr>
          <p:txBody>
            <a:bodyPr/>
            <a:lstStyle/>
            <a:p>
              <a:endParaRPr lang="zh-CN" altLang="en-US"/>
            </a:p>
          </p:txBody>
        </p:sp>
        <p:sp>
          <p:nvSpPr>
            <p:cNvPr id="82966" name="Line 22"/>
            <p:cNvSpPr>
              <a:spLocks noChangeShapeType="1"/>
            </p:cNvSpPr>
            <p:nvPr/>
          </p:nvSpPr>
          <p:spPr bwMode="auto">
            <a:xfrm>
              <a:off x="4250" y="3648"/>
              <a:ext cx="528" cy="0"/>
            </a:xfrm>
            <a:prstGeom prst="line">
              <a:avLst/>
            </a:prstGeom>
            <a:noFill/>
            <a:ln w="9525">
              <a:solidFill>
                <a:schemeClr val="tx1"/>
              </a:solidFill>
              <a:round/>
              <a:headEnd/>
              <a:tailEnd type="triangle" w="med" len="med"/>
            </a:ln>
            <a:effectLst/>
          </p:spPr>
          <p:txBody>
            <a:bodyPr/>
            <a:lstStyle/>
            <a:p>
              <a:endParaRPr lang="zh-CN" altLang="en-US"/>
            </a:p>
          </p:txBody>
        </p:sp>
        <p:sp>
          <p:nvSpPr>
            <p:cNvPr id="82967" name="Line 23"/>
            <p:cNvSpPr>
              <a:spLocks noChangeShapeType="1"/>
            </p:cNvSpPr>
            <p:nvPr/>
          </p:nvSpPr>
          <p:spPr bwMode="auto">
            <a:xfrm>
              <a:off x="4250" y="3696"/>
              <a:ext cx="528" cy="0"/>
            </a:xfrm>
            <a:prstGeom prst="line">
              <a:avLst/>
            </a:prstGeom>
            <a:noFill/>
            <a:ln w="9525">
              <a:solidFill>
                <a:schemeClr val="tx1"/>
              </a:solidFill>
              <a:round/>
              <a:headEnd type="triangle" w="med" len="med"/>
              <a:tailEnd/>
            </a:ln>
            <a:effectLst/>
          </p:spPr>
          <p:txBody>
            <a:bodyPr/>
            <a:lstStyle/>
            <a:p>
              <a:endParaRPr lang="zh-CN" altLang="en-US"/>
            </a:p>
          </p:txBody>
        </p:sp>
        <p:sp>
          <p:nvSpPr>
            <p:cNvPr id="82968" name="Text Box 24"/>
            <p:cNvSpPr txBox="1">
              <a:spLocks noChangeArrowheads="1"/>
            </p:cNvSpPr>
            <p:nvPr/>
          </p:nvSpPr>
          <p:spPr bwMode="auto">
            <a:xfrm>
              <a:off x="4752" y="3280"/>
              <a:ext cx="314" cy="704"/>
            </a:xfrm>
            <a:prstGeom prst="rect">
              <a:avLst/>
            </a:prstGeom>
            <a:solidFill>
              <a:schemeClr val="hlink"/>
            </a:solidFill>
            <a:ln w="9525">
              <a:solidFill>
                <a:schemeClr val="tx1"/>
              </a:solidFill>
              <a:miter lim="800000"/>
              <a:headEnd/>
              <a:tailEnd/>
            </a:ln>
            <a:effectLst/>
          </p:spPr>
          <p:txBody>
            <a:bodyPr vert="eaVert">
              <a:spAutoFit/>
            </a:bodyPr>
            <a:lstStyle/>
            <a:p>
              <a:r>
                <a:rPr lang="zh-CN" altLang="en-US" sz="2000" b="1"/>
                <a:t>密文报文</a:t>
              </a:r>
            </a:p>
          </p:txBody>
        </p:sp>
        <p:sp>
          <p:nvSpPr>
            <p:cNvPr id="82969" name="Line 25"/>
            <p:cNvSpPr>
              <a:spLocks noChangeShapeType="1"/>
            </p:cNvSpPr>
            <p:nvPr/>
          </p:nvSpPr>
          <p:spPr bwMode="auto">
            <a:xfrm>
              <a:off x="5040" y="3648"/>
              <a:ext cx="528" cy="0"/>
            </a:xfrm>
            <a:prstGeom prst="line">
              <a:avLst/>
            </a:prstGeom>
            <a:noFill/>
            <a:ln w="9525">
              <a:solidFill>
                <a:schemeClr val="tx1"/>
              </a:solidFill>
              <a:round/>
              <a:headEnd/>
              <a:tailEnd type="triangle" w="med" len="med"/>
            </a:ln>
            <a:effectLst/>
          </p:spPr>
          <p:txBody>
            <a:bodyPr/>
            <a:lstStyle/>
            <a:p>
              <a:endParaRPr lang="zh-CN" altLang="en-US"/>
            </a:p>
          </p:txBody>
        </p:sp>
        <p:sp>
          <p:nvSpPr>
            <p:cNvPr id="82970" name="Line 26"/>
            <p:cNvSpPr>
              <a:spLocks noChangeShapeType="1"/>
            </p:cNvSpPr>
            <p:nvPr/>
          </p:nvSpPr>
          <p:spPr bwMode="auto">
            <a:xfrm>
              <a:off x="5040" y="3696"/>
              <a:ext cx="528" cy="0"/>
            </a:xfrm>
            <a:prstGeom prst="line">
              <a:avLst/>
            </a:prstGeom>
            <a:noFill/>
            <a:ln w="9525">
              <a:solidFill>
                <a:schemeClr val="tx1"/>
              </a:solidFill>
              <a:round/>
              <a:headEnd type="triangle" w="med" len="med"/>
              <a:tailEnd/>
            </a:ln>
            <a:effectLst/>
          </p:spPr>
          <p:txBody>
            <a:bodyPr/>
            <a:lstStyle/>
            <a:p>
              <a:endParaRPr lang="zh-CN" altLang="en-US"/>
            </a:p>
          </p:txBody>
        </p:sp>
        <p:sp>
          <p:nvSpPr>
            <p:cNvPr id="82971" name="Text Box 27"/>
            <p:cNvSpPr txBox="1">
              <a:spLocks noChangeArrowheads="1"/>
            </p:cNvSpPr>
            <p:nvPr/>
          </p:nvSpPr>
          <p:spPr bwMode="auto">
            <a:xfrm>
              <a:off x="5082" y="3360"/>
              <a:ext cx="438" cy="558"/>
            </a:xfrm>
            <a:prstGeom prst="rect">
              <a:avLst/>
            </a:prstGeom>
            <a:noFill/>
            <a:ln w="9525">
              <a:noFill/>
              <a:miter lim="800000"/>
              <a:headEnd/>
              <a:tailEnd/>
            </a:ln>
            <a:effectLst/>
          </p:spPr>
          <p:txBody>
            <a:bodyPr wrap="none">
              <a:spAutoFit/>
            </a:bodyPr>
            <a:lstStyle/>
            <a:p>
              <a:pPr>
                <a:lnSpc>
                  <a:spcPct val="130000"/>
                </a:lnSpc>
              </a:pPr>
              <a:r>
                <a:rPr lang="zh-CN" altLang="en-US" sz="2000" b="1"/>
                <a:t>网络</a:t>
              </a:r>
            </a:p>
            <a:p>
              <a:pPr>
                <a:lnSpc>
                  <a:spcPct val="130000"/>
                </a:lnSpc>
              </a:pPr>
              <a:r>
                <a:rPr lang="zh-CN" altLang="en-US" sz="2000" b="1"/>
                <a:t>传输</a:t>
              </a:r>
            </a:p>
          </p:txBody>
        </p:sp>
      </p:grpSp>
      <p:sp>
        <p:nvSpPr>
          <p:cNvPr id="82972" name="Rectangle 28"/>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82973" name="Text Box 29"/>
          <p:cNvSpPr txBox="1">
            <a:spLocks noChangeArrowheads="1"/>
          </p:cNvSpPr>
          <p:nvPr/>
        </p:nvSpPr>
        <p:spPr bwMode="auto">
          <a:xfrm>
            <a:off x="288925" y="152400"/>
            <a:ext cx="2378075" cy="457200"/>
          </a:xfrm>
          <a:prstGeom prst="rect">
            <a:avLst/>
          </a:prstGeom>
          <a:noFill/>
          <a:ln w="9525">
            <a:noFill/>
            <a:miter lim="800000"/>
            <a:headEnd/>
            <a:tailEnd/>
          </a:ln>
          <a:effectLst/>
        </p:spPr>
        <p:txBody>
          <a:bodyPr>
            <a:spAutoFit/>
          </a:bodyPr>
          <a:lstStyle/>
          <a:p>
            <a:r>
              <a:rPr lang="en-US" altLang="zh-CN" b="1"/>
              <a:t>DES</a:t>
            </a:r>
            <a:r>
              <a:rPr lang="zh-CN" altLang="en-US" b="1"/>
              <a:t>加密算法：</a:t>
            </a:r>
          </a:p>
        </p:txBody>
      </p:sp>
      <p:sp>
        <p:nvSpPr>
          <p:cNvPr id="82974" name="Text Box 30"/>
          <p:cNvSpPr txBox="1">
            <a:spLocks noChangeArrowheads="1"/>
          </p:cNvSpPr>
          <p:nvPr/>
        </p:nvSpPr>
        <p:spPr bwMode="auto">
          <a:xfrm>
            <a:off x="8626475" y="73025"/>
            <a:ext cx="441325"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14</a:t>
            </a:r>
          </a:p>
        </p:txBody>
      </p:sp>
      <p:sp>
        <p:nvSpPr>
          <p:cNvPr id="82975" name="Text Box 31"/>
          <p:cNvSpPr txBox="1">
            <a:spLocks noChangeArrowheads="1"/>
          </p:cNvSpPr>
          <p:nvPr/>
        </p:nvSpPr>
        <p:spPr bwMode="auto">
          <a:xfrm>
            <a:off x="180975" y="2852738"/>
            <a:ext cx="8855075" cy="822325"/>
          </a:xfrm>
          <a:prstGeom prst="rect">
            <a:avLst/>
          </a:prstGeom>
          <a:solidFill>
            <a:srgbClr val="00FF00"/>
          </a:solidFill>
          <a:ln w="9525">
            <a:noFill/>
            <a:miter lim="800000"/>
            <a:headEnd/>
            <a:tailEnd/>
          </a:ln>
          <a:effectLst/>
        </p:spPr>
        <p:txBody>
          <a:bodyPr>
            <a:spAutoFit/>
          </a:bodyPr>
          <a:lstStyle/>
          <a:p>
            <a:r>
              <a:rPr lang="zh-CN" altLang="en-US" b="1"/>
              <a:t>原理：通过</a:t>
            </a:r>
            <a:r>
              <a:rPr lang="en-US" altLang="zh-CN" b="1"/>
              <a:t>64</a:t>
            </a:r>
            <a:r>
              <a:rPr lang="zh-CN" altLang="en-US" b="1"/>
              <a:t>位的密钥将</a:t>
            </a:r>
            <a:r>
              <a:rPr lang="en-US" altLang="zh-CN" b="1"/>
              <a:t>64</a:t>
            </a:r>
            <a:r>
              <a:rPr lang="zh-CN" altLang="en-US" b="1"/>
              <a:t>位的明文（密文）加密（解密）为密文（明文）；</a:t>
            </a:r>
            <a:r>
              <a:rPr lang="en-US" altLang="zh-CN" b="1"/>
              <a:t>64</a:t>
            </a:r>
            <a:r>
              <a:rPr lang="zh-CN" altLang="en-US" b="1"/>
              <a:t>位密钥对应</a:t>
            </a:r>
            <a:r>
              <a:rPr lang="en-US" altLang="zh-CN" b="1"/>
              <a:t>8</a:t>
            </a:r>
            <a:r>
              <a:rPr lang="zh-CN" altLang="en-US" b="1"/>
              <a:t>字节，实际使用</a:t>
            </a:r>
            <a:r>
              <a:rPr lang="en-US" altLang="zh-CN" b="1"/>
              <a:t>56</a:t>
            </a:r>
            <a:r>
              <a:rPr lang="zh-CN" altLang="en-US" b="1"/>
              <a:t>位（</a:t>
            </a:r>
            <a:r>
              <a:rPr lang="en-US" altLang="zh-CN" b="1"/>
              <a:t>8</a:t>
            </a:r>
            <a:r>
              <a:rPr lang="zh-CN" altLang="en-US" b="1"/>
              <a:t>位校验），</a:t>
            </a:r>
          </a:p>
        </p:txBody>
      </p:sp>
      <p:sp>
        <p:nvSpPr>
          <p:cNvPr id="82976" name="Text Box 32"/>
          <p:cNvSpPr txBox="1">
            <a:spLocks noChangeArrowheads="1"/>
          </p:cNvSpPr>
          <p:nvPr/>
        </p:nvSpPr>
        <p:spPr bwMode="auto">
          <a:xfrm>
            <a:off x="179388" y="908050"/>
            <a:ext cx="8855075" cy="1917700"/>
          </a:xfrm>
          <a:prstGeom prst="rect">
            <a:avLst/>
          </a:prstGeom>
          <a:noFill/>
          <a:ln w="9525">
            <a:noFill/>
            <a:miter lim="800000"/>
            <a:headEnd/>
            <a:tailEnd/>
          </a:ln>
          <a:effectLst/>
        </p:spPr>
        <p:txBody>
          <a:bodyPr>
            <a:spAutoFit/>
          </a:bodyPr>
          <a:lstStyle/>
          <a:p>
            <a:r>
              <a:rPr lang="en-US" altLang="zh-CN" b="1"/>
              <a:t>1973</a:t>
            </a:r>
            <a:r>
              <a:rPr lang="zh-CN" altLang="en-US" b="1"/>
              <a:t>年</a:t>
            </a:r>
            <a:r>
              <a:rPr lang="en-US" altLang="zh-CN" b="1"/>
              <a:t>5</a:t>
            </a:r>
            <a:r>
              <a:rPr lang="zh-CN" altLang="en-US" b="1"/>
              <a:t>月和</a:t>
            </a:r>
            <a:r>
              <a:rPr lang="en-US" altLang="zh-CN" b="1"/>
              <a:t>1974</a:t>
            </a:r>
            <a:r>
              <a:rPr lang="zh-CN" altLang="en-US" b="1"/>
              <a:t>年</a:t>
            </a:r>
            <a:r>
              <a:rPr lang="en-US" altLang="zh-CN" b="1"/>
              <a:t>8</a:t>
            </a:r>
            <a:r>
              <a:rPr lang="zh-CN" altLang="en-US" b="1"/>
              <a:t>月美国国家标准局征求用于计算机的加密算法，选择了 </a:t>
            </a:r>
            <a:r>
              <a:rPr lang="en-US" altLang="zh-CN" b="1"/>
              <a:t>1972</a:t>
            </a:r>
            <a:r>
              <a:rPr lang="zh-CN" altLang="en-US" b="1"/>
              <a:t>年</a:t>
            </a:r>
            <a:r>
              <a:rPr lang="en-US" altLang="zh-CN" b="1"/>
              <a:t>IBM</a:t>
            </a:r>
            <a:r>
              <a:rPr lang="zh-CN" altLang="en-US" b="1"/>
              <a:t>公司的</a:t>
            </a:r>
            <a:r>
              <a:rPr lang="en-US" altLang="zh-CN" b="1"/>
              <a:t>W.Tuchman</a:t>
            </a:r>
            <a:r>
              <a:rPr lang="zh-CN" altLang="en-US" b="1"/>
              <a:t>和</a:t>
            </a:r>
            <a:r>
              <a:rPr lang="en-US" altLang="zh-CN" b="1"/>
              <a:t>C.Meyer</a:t>
            </a:r>
            <a:r>
              <a:rPr lang="zh-CN" altLang="en-US" b="1"/>
              <a:t>研制的</a:t>
            </a:r>
            <a:r>
              <a:rPr kumimoji="0" lang="en-US" altLang="zh-CN" b="1">
                <a:latin typeface="Tahoma" pitchFamily="34" charset="0"/>
              </a:rPr>
              <a:t>Luciffer</a:t>
            </a:r>
            <a:r>
              <a:rPr kumimoji="0" lang="zh-CN" altLang="en-US" b="1">
                <a:latin typeface="Tahoma" pitchFamily="34" charset="0"/>
              </a:rPr>
              <a:t>加密</a:t>
            </a:r>
            <a:r>
              <a:rPr lang="zh-CN" altLang="en-US" b="1"/>
              <a:t>算法，</a:t>
            </a:r>
            <a:r>
              <a:rPr lang="en-US" altLang="zh-CN" b="1"/>
              <a:t>1975</a:t>
            </a:r>
            <a:r>
              <a:rPr lang="zh-CN" altLang="en-US" b="1"/>
              <a:t>年</a:t>
            </a:r>
            <a:r>
              <a:rPr lang="en-US" altLang="zh-CN" b="1"/>
              <a:t>3</a:t>
            </a:r>
            <a:r>
              <a:rPr lang="zh-CN" altLang="en-US" b="1"/>
              <a:t>月公开征求意见，</a:t>
            </a:r>
            <a:r>
              <a:rPr lang="en-US" altLang="zh-CN" b="1"/>
              <a:t>1977</a:t>
            </a:r>
            <a:r>
              <a:rPr lang="zh-CN" altLang="en-US" b="1"/>
              <a:t>年</a:t>
            </a:r>
            <a:r>
              <a:rPr lang="en-US" altLang="zh-CN" b="1"/>
              <a:t>1</a:t>
            </a:r>
            <a:r>
              <a:rPr lang="zh-CN" altLang="en-US" b="1"/>
              <a:t>月定为数据加密标准（</a:t>
            </a:r>
            <a:r>
              <a:rPr lang="en-US" altLang="zh-CN" b="1"/>
              <a:t>DES</a:t>
            </a:r>
            <a:r>
              <a:rPr lang="zh-CN" altLang="en-US" b="1"/>
              <a:t>），</a:t>
            </a:r>
            <a:r>
              <a:rPr lang="en-US" altLang="zh-CN" b="1"/>
              <a:t>1979</a:t>
            </a:r>
            <a:r>
              <a:rPr lang="zh-CN" altLang="en-US" b="1"/>
              <a:t>年美国银行协会批准使用，</a:t>
            </a:r>
            <a:r>
              <a:rPr lang="en-US" altLang="zh-CN" b="1"/>
              <a:t>1980</a:t>
            </a:r>
            <a:r>
              <a:rPr lang="zh-CN" altLang="en-US" b="1"/>
              <a:t>年成为美国标准化协会（</a:t>
            </a:r>
            <a:r>
              <a:rPr lang="en-US" altLang="zh-CN" b="1"/>
              <a:t>ANSI</a:t>
            </a:r>
            <a:r>
              <a:rPr lang="zh-CN" altLang="en-US" b="1"/>
              <a:t>）的标准，</a:t>
            </a:r>
            <a:r>
              <a:rPr lang="en-US" altLang="zh-CN" b="1"/>
              <a:t>1984</a:t>
            </a:r>
            <a:r>
              <a:rPr lang="zh-CN" altLang="en-US" b="1"/>
              <a:t>年</a:t>
            </a:r>
            <a:r>
              <a:rPr lang="en-US" altLang="zh-CN" b="1"/>
              <a:t>2</a:t>
            </a:r>
            <a:r>
              <a:rPr lang="zh-CN" altLang="en-US" b="1"/>
              <a:t>月纳入国际标准。</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441325" y="822325"/>
            <a:ext cx="4054475" cy="4838700"/>
          </a:xfrm>
          <a:prstGeom prst="rect">
            <a:avLst/>
          </a:prstGeom>
          <a:solidFill>
            <a:srgbClr val="99FF99"/>
          </a:solidFill>
          <a:ln w="9525">
            <a:noFill/>
            <a:miter lim="800000"/>
            <a:headEnd/>
            <a:tailEnd/>
          </a:ln>
          <a:effectLst/>
        </p:spPr>
        <p:txBody>
          <a:bodyPr>
            <a:spAutoFit/>
          </a:bodyPr>
          <a:lstStyle/>
          <a:p>
            <a:r>
              <a:rPr lang="en-US" altLang="zh-CN" b="1"/>
              <a:t>DES</a:t>
            </a:r>
            <a:r>
              <a:rPr lang="zh-CN" altLang="en-US" b="1"/>
              <a:t>加密算法：</a:t>
            </a:r>
          </a:p>
          <a:p>
            <a:r>
              <a:rPr lang="en-US" altLang="zh-CN" b="1"/>
              <a:t>Decrypt</a:t>
            </a:r>
            <a:r>
              <a:rPr lang="zh-CN" altLang="en-US" b="1"/>
              <a:t>（</a:t>
            </a:r>
            <a:r>
              <a:rPr lang="en-US" altLang="zh-CN" b="1"/>
              <a:t>M</a:t>
            </a:r>
            <a:r>
              <a:rPr lang="zh-CN" altLang="en-US" b="1"/>
              <a:t>，</a:t>
            </a:r>
            <a:r>
              <a:rPr lang="en-US" altLang="zh-CN" b="1"/>
              <a:t>K</a:t>
            </a:r>
            <a:r>
              <a:rPr lang="zh-CN" altLang="en-US" b="1"/>
              <a:t>）</a:t>
            </a:r>
          </a:p>
          <a:p>
            <a:r>
              <a:rPr lang="en-US" altLang="zh-CN" b="1"/>
              <a:t>{</a:t>
            </a:r>
          </a:p>
          <a:p>
            <a:r>
              <a:rPr lang="en-US" altLang="zh-CN" b="1"/>
              <a:t>  K</a:t>
            </a:r>
            <a:r>
              <a:rPr lang="en-US" altLang="zh-CN" b="1" baseline="-25000"/>
              <a:t>T</a:t>
            </a:r>
            <a:r>
              <a:rPr lang="en-US" altLang="zh-CN" b="1"/>
              <a:t>=IP</a:t>
            </a:r>
            <a:r>
              <a:rPr lang="en-US" altLang="zh-CN" b="1" baseline="-25000"/>
              <a:t>64-56</a:t>
            </a:r>
            <a:r>
              <a:rPr lang="zh-CN" altLang="en-US" b="1"/>
              <a:t>（</a:t>
            </a:r>
            <a:r>
              <a:rPr lang="en-US" altLang="zh-CN" b="1"/>
              <a:t>K</a:t>
            </a:r>
            <a:r>
              <a:rPr lang="zh-CN" altLang="en-US" b="1"/>
              <a:t>） </a:t>
            </a:r>
          </a:p>
          <a:p>
            <a:r>
              <a:rPr lang="zh-CN" altLang="en-US" b="1"/>
              <a:t>  </a:t>
            </a:r>
            <a:r>
              <a:rPr lang="en-US" altLang="zh-CN" b="1"/>
              <a:t>For i=1 to 16 do {   /*</a:t>
            </a:r>
            <a:r>
              <a:rPr lang="zh-CN" altLang="en-US" b="1"/>
              <a:t>密钥*</a:t>
            </a:r>
            <a:r>
              <a:rPr lang="en-US" altLang="zh-CN" b="1"/>
              <a:t>/</a:t>
            </a:r>
          </a:p>
          <a:p>
            <a:r>
              <a:rPr lang="en-US" altLang="zh-CN" b="1"/>
              <a:t>    K</a:t>
            </a:r>
            <a:r>
              <a:rPr lang="en-US" altLang="zh-CN" b="1" baseline="-25000"/>
              <a:t>T</a:t>
            </a:r>
            <a:r>
              <a:rPr lang="en-US" altLang="zh-CN" b="1"/>
              <a:t>=MP(K</a:t>
            </a:r>
            <a:r>
              <a:rPr lang="en-US" altLang="zh-CN" b="1" baseline="-25000"/>
              <a:t>T </a:t>
            </a:r>
            <a:r>
              <a:rPr lang="en-US" altLang="zh-CN" b="1"/>
              <a:t>) </a:t>
            </a:r>
            <a:r>
              <a:rPr lang="zh-CN" altLang="en-US" b="1"/>
              <a:t>；</a:t>
            </a:r>
          </a:p>
          <a:p>
            <a:r>
              <a:rPr lang="zh-CN" altLang="en-US" b="1"/>
              <a:t>    </a:t>
            </a:r>
            <a:r>
              <a:rPr lang="en-US" altLang="zh-CN" b="1"/>
              <a:t>K</a:t>
            </a:r>
            <a:r>
              <a:rPr lang="en-US" altLang="zh-CN" b="1" baseline="-25000"/>
              <a:t>i</a:t>
            </a:r>
            <a:r>
              <a:rPr lang="en-US" altLang="zh-CN" b="1"/>
              <a:t> = IP</a:t>
            </a:r>
            <a:r>
              <a:rPr lang="en-US" altLang="zh-CN" b="1" baseline="-25000"/>
              <a:t>56-48</a:t>
            </a:r>
            <a:r>
              <a:rPr lang="zh-CN" altLang="en-US" b="1"/>
              <a:t>（</a:t>
            </a:r>
            <a:r>
              <a:rPr lang="en-US" altLang="zh-CN" b="1"/>
              <a:t>K</a:t>
            </a:r>
            <a:r>
              <a:rPr lang="en-US" altLang="zh-CN" b="1" baseline="-25000"/>
              <a:t>T</a:t>
            </a:r>
            <a:r>
              <a:rPr lang="zh-CN" altLang="en-US" b="1"/>
              <a:t>）； </a:t>
            </a:r>
            <a:r>
              <a:rPr lang="en-US" altLang="zh-CN" b="1"/>
              <a:t>}</a:t>
            </a:r>
          </a:p>
          <a:p>
            <a:r>
              <a:rPr lang="en-US" altLang="zh-CN" b="1"/>
              <a:t>  L</a:t>
            </a:r>
            <a:r>
              <a:rPr lang="en-US" altLang="zh-CN" b="1" baseline="-25000"/>
              <a:t>0</a:t>
            </a:r>
            <a:r>
              <a:rPr lang="en-US" altLang="zh-CN" b="1"/>
              <a:t>R</a:t>
            </a:r>
            <a:r>
              <a:rPr lang="en-US" altLang="zh-CN" b="1" baseline="-25000"/>
              <a:t>0</a:t>
            </a:r>
            <a:r>
              <a:rPr lang="en-US" altLang="zh-CN" b="1"/>
              <a:t> =  IP</a:t>
            </a:r>
            <a:r>
              <a:rPr lang="zh-CN" altLang="en-US" b="1"/>
              <a:t>（</a:t>
            </a:r>
            <a:r>
              <a:rPr lang="en-US" altLang="zh-CN" b="1"/>
              <a:t>M</a:t>
            </a:r>
            <a:r>
              <a:rPr lang="zh-CN" altLang="en-US" b="1"/>
              <a:t>）</a:t>
            </a:r>
          </a:p>
          <a:p>
            <a:r>
              <a:rPr lang="zh-CN" altLang="en-US" b="1"/>
              <a:t>  </a:t>
            </a:r>
            <a:r>
              <a:rPr lang="en-US" altLang="zh-CN" b="1"/>
              <a:t>For i=1 to 16 do {   /*</a:t>
            </a:r>
            <a:r>
              <a:rPr lang="zh-CN" altLang="en-US" b="1"/>
              <a:t>加密* </a:t>
            </a:r>
            <a:r>
              <a:rPr lang="en-US" altLang="zh-CN" b="1"/>
              <a:t>/</a:t>
            </a:r>
          </a:p>
          <a:p>
            <a:r>
              <a:rPr lang="en-US" altLang="zh-CN" b="1"/>
              <a:t>    L</a:t>
            </a:r>
            <a:r>
              <a:rPr lang="en-US" altLang="zh-CN" b="1" baseline="-25000"/>
              <a:t>i</a:t>
            </a:r>
            <a:r>
              <a:rPr lang="en-US" altLang="zh-CN" b="1"/>
              <a:t> = R </a:t>
            </a:r>
            <a:r>
              <a:rPr lang="en-US" altLang="zh-CN" b="1" baseline="-25000"/>
              <a:t>i-1</a:t>
            </a:r>
            <a:r>
              <a:rPr lang="en-US" altLang="zh-CN" b="1"/>
              <a:t>;</a:t>
            </a:r>
          </a:p>
          <a:p>
            <a:r>
              <a:rPr lang="en-US" altLang="zh-CN" b="1"/>
              <a:t>    R</a:t>
            </a:r>
            <a:r>
              <a:rPr lang="en-US" altLang="zh-CN" b="1" baseline="-25000"/>
              <a:t>i</a:t>
            </a:r>
            <a:r>
              <a:rPr lang="en-US" altLang="zh-CN" b="1"/>
              <a:t> = L </a:t>
            </a:r>
            <a:r>
              <a:rPr lang="en-US" altLang="zh-CN" b="1" baseline="-25000"/>
              <a:t>i-1</a:t>
            </a:r>
            <a:r>
              <a:rPr lang="en-US" altLang="zh-CN" b="1"/>
              <a:t> + f(R </a:t>
            </a:r>
            <a:r>
              <a:rPr lang="en-US" altLang="zh-CN" b="1" baseline="-25000"/>
              <a:t>i-1</a:t>
            </a:r>
            <a:r>
              <a:rPr lang="en-US" altLang="zh-CN" b="1"/>
              <a:t>,K</a:t>
            </a:r>
            <a:r>
              <a:rPr lang="en-US" altLang="zh-CN" b="1" baseline="-25000"/>
              <a:t>i</a:t>
            </a:r>
            <a:r>
              <a:rPr lang="en-US" altLang="zh-CN" b="1"/>
              <a:t>);   }</a:t>
            </a:r>
          </a:p>
          <a:p>
            <a:r>
              <a:rPr lang="en-US" altLang="zh-CN" b="1"/>
              <a:t>C = IP</a:t>
            </a:r>
            <a:r>
              <a:rPr lang="en-US" altLang="zh-CN" b="1" baseline="30000"/>
              <a:t>-1</a:t>
            </a:r>
            <a:r>
              <a:rPr lang="en-US" altLang="zh-CN" b="1"/>
              <a:t>(R</a:t>
            </a:r>
            <a:r>
              <a:rPr lang="en-US" altLang="zh-CN" b="1" baseline="-25000"/>
              <a:t>16</a:t>
            </a:r>
            <a:r>
              <a:rPr lang="en-US" altLang="zh-CN" b="1"/>
              <a:t>L</a:t>
            </a:r>
            <a:r>
              <a:rPr lang="en-US" altLang="zh-CN" b="1" baseline="-25000"/>
              <a:t>16</a:t>
            </a:r>
            <a:r>
              <a:rPr lang="en-US" altLang="zh-CN" b="1"/>
              <a:t>)</a:t>
            </a:r>
          </a:p>
          <a:p>
            <a:r>
              <a:rPr lang="en-US" altLang="zh-CN" b="1"/>
              <a:t>}</a:t>
            </a:r>
          </a:p>
        </p:txBody>
      </p:sp>
      <p:sp>
        <p:nvSpPr>
          <p:cNvPr id="83971" name="Text Box 3"/>
          <p:cNvSpPr txBox="1">
            <a:spLocks noChangeArrowheads="1"/>
          </p:cNvSpPr>
          <p:nvPr/>
        </p:nvSpPr>
        <p:spPr bwMode="auto">
          <a:xfrm>
            <a:off x="4724400" y="822325"/>
            <a:ext cx="4114800" cy="4838700"/>
          </a:xfrm>
          <a:prstGeom prst="rect">
            <a:avLst/>
          </a:prstGeom>
          <a:noFill/>
          <a:ln w="9525">
            <a:noFill/>
            <a:miter lim="800000"/>
            <a:headEnd/>
            <a:tailEnd/>
          </a:ln>
          <a:effectLst/>
        </p:spPr>
        <p:txBody>
          <a:bodyPr>
            <a:spAutoFit/>
          </a:bodyPr>
          <a:lstStyle/>
          <a:p>
            <a:r>
              <a:rPr lang="en-US" altLang="zh-CN" b="1" dirty="0"/>
              <a:t>DES</a:t>
            </a:r>
            <a:r>
              <a:rPr lang="zh-CN" altLang="en-US" b="1" dirty="0"/>
              <a:t>解密算法：</a:t>
            </a:r>
          </a:p>
          <a:p>
            <a:r>
              <a:rPr lang="en-US" altLang="zh-CN" b="1" dirty="0"/>
              <a:t>Encrypt</a:t>
            </a:r>
            <a:r>
              <a:rPr lang="zh-CN" altLang="en-US" b="1" dirty="0"/>
              <a:t>（</a:t>
            </a:r>
            <a:r>
              <a:rPr lang="en-US" altLang="zh-CN" b="1" dirty="0"/>
              <a:t>C</a:t>
            </a:r>
            <a:r>
              <a:rPr lang="zh-CN" altLang="en-US" b="1" dirty="0"/>
              <a:t>，</a:t>
            </a:r>
            <a:r>
              <a:rPr lang="en-US" altLang="zh-CN" b="1" dirty="0"/>
              <a:t>K</a:t>
            </a:r>
            <a:r>
              <a:rPr lang="zh-CN" altLang="en-US" b="1" dirty="0"/>
              <a:t>）</a:t>
            </a:r>
          </a:p>
          <a:p>
            <a:r>
              <a:rPr lang="en-US" altLang="zh-CN" b="1" dirty="0"/>
              <a:t>{</a:t>
            </a:r>
          </a:p>
          <a:p>
            <a:r>
              <a:rPr lang="en-US" altLang="zh-CN" b="1" dirty="0"/>
              <a:t>  K</a:t>
            </a:r>
            <a:r>
              <a:rPr lang="en-US" altLang="zh-CN" b="1" baseline="-25000" dirty="0"/>
              <a:t>T</a:t>
            </a:r>
            <a:r>
              <a:rPr lang="en-US" altLang="zh-CN" b="1" dirty="0"/>
              <a:t>=IP</a:t>
            </a:r>
            <a:r>
              <a:rPr lang="en-US" altLang="zh-CN" b="1" baseline="-25000" dirty="0"/>
              <a:t>64-56</a:t>
            </a:r>
            <a:r>
              <a:rPr lang="zh-CN" altLang="en-US" b="1" dirty="0"/>
              <a:t>（</a:t>
            </a:r>
            <a:r>
              <a:rPr lang="en-US" altLang="zh-CN" b="1" dirty="0"/>
              <a:t>K</a:t>
            </a:r>
            <a:r>
              <a:rPr lang="zh-CN" altLang="en-US" b="1" dirty="0"/>
              <a:t>） </a:t>
            </a:r>
          </a:p>
          <a:p>
            <a:r>
              <a:rPr lang="zh-CN" altLang="en-US" b="1" dirty="0"/>
              <a:t>  </a:t>
            </a:r>
            <a:r>
              <a:rPr lang="en-US" altLang="zh-CN" b="1" dirty="0"/>
              <a:t>For </a:t>
            </a:r>
            <a:r>
              <a:rPr lang="en-US" altLang="zh-CN" b="1" dirty="0" err="1"/>
              <a:t>i</a:t>
            </a:r>
            <a:r>
              <a:rPr lang="en-US" altLang="zh-CN" b="1" dirty="0"/>
              <a:t>=1 to 16 do {  /*</a:t>
            </a:r>
            <a:r>
              <a:rPr lang="zh-CN" altLang="en-US" b="1" dirty="0"/>
              <a:t>密钥*</a:t>
            </a:r>
            <a:r>
              <a:rPr lang="en-US" altLang="zh-CN" b="1" dirty="0"/>
              <a:t>/</a:t>
            </a:r>
          </a:p>
          <a:p>
            <a:r>
              <a:rPr lang="en-US" altLang="zh-CN" b="1" dirty="0"/>
              <a:t>     K</a:t>
            </a:r>
            <a:r>
              <a:rPr lang="en-US" altLang="zh-CN" b="1" baseline="-25000" dirty="0"/>
              <a:t>T</a:t>
            </a:r>
            <a:r>
              <a:rPr lang="en-US" altLang="zh-CN" b="1" dirty="0"/>
              <a:t>=MP(K</a:t>
            </a:r>
            <a:r>
              <a:rPr lang="en-US" altLang="zh-CN" b="1" baseline="-25000" dirty="0"/>
              <a:t>T </a:t>
            </a:r>
            <a:r>
              <a:rPr lang="en-US" altLang="zh-CN" b="1" dirty="0"/>
              <a:t>) </a:t>
            </a:r>
            <a:r>
              <a:rPr lang="zh-CN" altLang="en-US" b="1" dirty="0"/>
              <a:t>；</a:t>
            </a:r>
          </a:p>
          <a:p>
            <a:r>
              <a:rPr lang="zh-CN" altLang="en-US" b="1" dirty="0"/>
              <a:t>     </a:t>
            </a:r>
            <a:r>
              <a:rPr lang="en-US" altLang="zh-CN" b="1" dirty="0" err="1"/>
              <a:t>K</a:t>
            </a:r>
            <a:r>
              <a:rPr lang="en-US" altLang="zh-CN" b="1" baseline="-25000" dirty="0" err="1"/>
              <a:t>i</a:t>
            </a:r>
            <a:r>
              <a:rPr lang="en-US" altLang="zh-CN" b="1" dirty="0"/>
              <a:t> = IP</a:t>
            </a:r>
            <a:r>
              <a:rPr lang="en-US" altLang="zh-CN" b="1" baseline="-25000" dirty="0"/>
              <a:t>56-48</a:t>
            </a:r>
            <a:r>
              <a:rPr lang="zh-CN" altLang="en-US" b="1" dirty="0"/>
              <a:t>（</a:t>
            </a:r>
            <a:r>
              <a:rPr lang="en-US" altLang="zh-CN" b="1" dirty="0"/>
              <a:t>K</a:t>
            </a:r>
            <a:r>
              <a:rPr lang="en-US" altLang="zh-CN" b="1" baseline="-25000" dirty="0"/>
              <a:t>T</a:t>
            </a:r>
            <a:r>
              <a:rPr lang="zh-CN" altLang="en-US" b="1" dirty="0"/>
              <a:t>）； </a:t>
            </a:r>
            <a:r>
              <a:rPr lang="en-US" altLang="zh-CN" b="1" dirty="0"/>
              <a:t>}</a:t>
            </a:r>
          </a:p>
          <a:p>
            <a:r>
              <a:rPr lang="en-US" altLang="zh-CN" b="1" dirty="0"/>
              <a:t>  L</a:t>
            </a:r>
            <a:r>
              <a:rPr lang="en-US" altLang="zh-CN" b="1" baseline="-25000" dirty="0"/>
              <a:t>16</a:t>
            </a:r>
            <a:r>
              <a:rPr lang="en-US" altLang="zh-CN" b="1" dirty="0"/>
              <a:t>R</a:t>
            </a:r>
            <a:r>
              <a:rPr lang="en-US" altLang="zh-CN" b="1" baseline="-25000" dirty="0"/>
              <a:t>16</a:t>
            </a:r>
            <a:r>
              <a:rPr lang="en-US" altLang="zh-CN" b="1" dirty="0"/>
              <a:t> =  IP</a:t>
            </a:r>
            <a:r>
              <a:rPr lang="zh-CN" altLang="en-US" b="1" dirty="0"/>
              <a:t>（</a:t>
            </a:r>
            <a:r>
              <a:rPr lang="en-US" altLang="zh-CN" b="1" dirty="0"/>
              <a:t>C</a:t>
            </a:r>
            <a:r>
              <a:rPr lang="zh-CN" altLang="en-US" b="1" dirty="0"/>
              <a:t>）</a:t>
            </a:r>
          </a:p>
          <a:p>
            <a:r>
              <a:rPr lang="zh-CN" altLang="en-US" b="1" dirty="0"/>
              <a:t>  </a:t>
            </a:r>
            <a:r>
              <a:rPr lang="en-US" altLang="zh-CN" b="1" dirty="0"/>
              <a:t>For </a:t>
            </a:r>
            <a:r>
              <a:rPr lang="en-US" altLang="zh-CN" b="1" dirty="0" err="1"/>
              <a:t>i</a:t>
            </a:r>
            <a:r>
              <a:rPr lang="en-US" altLang="zh-CN" b="1" dirty="0"/>
              <a:t>=16 to 1 do {  /</a:t>
            </a:r>
            <a:r>
              <a:rPr lang="zh-CN" altLang="en-US" b="1" dirty="0"/>
              <a:t>解密*</a:t>
            </a:r>
            <a:r>
              <a:rPr lang="en-US" altLang="zh-CN" b="1" dirty="0"/>
              <a:t>/</a:t>
            </a:r>
          </a:p>
          <a:p>
            <a:r>
              <a:rPr lang="en-US" altLang="zh-CN" b="1" dirty="0"/>
              <a:t>     R </a:t>
            </a:r>
            <a:r>
              <a:rPr lang="en-US" altLang="zh-CN" b="1" baseline="-25000" dirty="0"/>
              <a:t>i-1</a:t>
            </a:r>
            <a:r>
              <a:rPr lang="en-US" altLang="zh-CN" b="1" dirty="0"/>
              <a:t> =  L</a:t>
            </a:r>
            <a:r>
              <a:rPr lang="en-US" altLang="zh-CN" b="1" baseline="-25000" dirty="0"/>
              <a:t>i </a:t>
            </a:r>
            <a:r>
              <a:rPr lang="en-US" altLang="zh-CN" b="1" dirty="0"/>
              <a:t>;</a:t>
            </a:r>
          </a:p>
          <a:p>
            <a:r>
              <a:rPr lang="en-US" altLang="zh-CN" b="1" dirty="0"/>
              <a:t>     L </a:t>
            </a:r>
            <a:r>
              <a:rPr lang="en-US" altLang="zh-CN" b="1" baseline="-25000" dirty="0"/>
              <a:t>i-1</a:t>
            </a:r>
            <a:r>
              <a:rPr lang="en-US" altLang="zh-CN" b="1" dirty="0"/>
              <a:t> = </a:t>
            </a:r>
            <a:r>
              <a:rPr lang="en-US" altLang="zh-CN" b="1" dirty="0" err="1"/>
              <a:t>R</a:t>
            </a:r>
            <a:r>
              <a:rPr lang="en-US" altLang="zh-CN" b="1" baseline="-25000" dirty="0" err="1"/>
              <a:t>i</a:t>
            </a:r>
            <a:r>
              <a:rPr lang="en-US" altLang="zh-CN" b="1" dirty="0"/>
              <a:t> + f(L </a:t>
            </a:r>
            <a:r>
              <a:rPr lang="en-US" altLang="zh-CN" b="1" baseline="-25000" dirty="0" err="1"/>
              <a:t>i</a:t>
            </a:r>
            <a:r>
              <a:rPr lang="en-US" altLang="zh-CN" b="1" dirty="0"/>
              <a:t>, </a:t>
            </a:r>
            <a:r>
              <a:rPr lang="en-US" altLang="zh-CN" b="1" dirty="0" err="1"/>
              <a:t>K</a:t>
            </a:r>
            <a:r>
              <a:rPr lang="en-US" altLang="zh-CN" b="1" baseline="-25000" dirty="0" err="1"/>
              <a:t>i</a:t>
            </a:r>
            <a:r>
              <a:rPr lang="en-US" altLang="zh-CN" b="1" dirty="0"/>
              <a:t>);}</a:t>
            </a:r>
          </a:p>
          <a:p>
            <a:r>
              <a:rPr lang="en-US" altLang="zh-CN" b="1" dirty="0"/>
              <a:t>  M = IP</a:t>
            </a:r>
            <a:r>
              <a:rPr lang="en-US" altLang="zh-CN" b="1" baseline="30000" dirty="0"/>
              <a:t>-1</a:t>
            </a:r>
            <a:r>
              <a:rPr lang="en-US" altLang="zh-CN" b="1" dirty="0"/>
              <a:t>(L</a:t>
            </a:r>
            <a:r>
              <a:rPr lang="en-US" altLang="zh-CN" b="1" baseline="-25000" dirty="0"/>
              <a:t>0</a:t>
            </a:r>
            <a:r>
              <a:rPr lang="en-US" altLang="zh-CN" b="1" dirty="0"/>
              <a:t>R</a:t>
            </a:r>
            <a:r>
              <a:rPr lang="en-US" altLang="zh-CN" b="1" baseline="-25000" dirty="0"/>
              <a:t>0</a:t>
            </a:r>
            <a:r>
              <a:rPr lang="en-US" altLang="zh-CN" b="1" dirty="0"/>
              <a:t>)</a:t>
            </a:r>
          </a:p>
          <a:p>
            <a:r>
              <a:rPr lang="en-US" altLang="zh-CN" b="1" dirty="0"/>
              <a:t> }</a:t>
            </a:r>
          </a:p>
        </p:txBody>
      </p:sp>
      <p:sp>
        <p:nvSpPr>
          <p:cNvPr id="83972" name="Text Box 4"/>
          <p:cNvSpPr txBox="1">
            <a:spLocks noChangeArrowheads="1"/>
          </p:cNvSpPr>
          <p:nvPr/>
        </p:nvSpPr>
        <p:spPr bwMode="auto">
          <a:xfrm>
            <a:off x="381000" y="5626100"/>
            <a:ext cx="8763000" cy="1187450"/>
          </a:xfrm>
          <a:prstGeom prst="rect">
            <a:avLst/>
          </a:prstGeom>
          <a:noFill/>
          <a:ln w="9525">
            <a:noFill/>
            <a:miter lim="800000"/>
            <a:headEnd/>
            <a:tailEnd/>
          </a:ln>
          <a:effectLst/>
        </p:spPr>
        <p:txBody>
          <a:bodyPr>
            <a:spAutoFit/>
          </a:bodyPr>
          <a:lstStyle/>
          <a:p>
            <a:r>
              <a:rPr lang="en-US" altLang="zh-CN" b="1"/>
              <a:t>M—64</a:t>
            </a:r>
            <a:r>
              <a:rPr lang="zh-CN" altLang="en-US" b="1"/>
              <a:t>位明文， </a:t>
            </a:r>
            <a:r>
              <a:rPr lang="en-US" altLang="zh-CN" b="1"/>
              <a:t>K—64</a:t>
            </a:r>
            <a:r>
              <a:rPr lang="zh-CN" altLang="en-US" b="1"/>
              <a:t>位密钥； </a:t>
            </a:r>
            <a:r>
              <a:rPr lang="en-US" altLang="zh-CN" b="1"/>
              <a:t>C—64</a:t>
            </a:r>
            <a:r>
              <a:rPr lang="zh-CN" altLang="en-US" b="1"/>
              <a:t>位密文；</a:t>
            </a:r>
          </a:p>
          <a:p>
            <a:r>
              <a:rPr lang="en-US" altLang="zh-CN" b="1"/>
              <a:t>MP—</a:t>
            </a:r>
            <a:r>
              <a:rPr lang="zh-CN" altLang="en-US" b="1"/>
              <a:t>移位；      </a:t>
            </a:r>
            <a:r>
              <a:rPr lang="en-US" altLang="zh-CN" b="1"/>
              <a:t>IP</a:t>
            </a:r>
            <a:r>
              <a:rPr lang="en-US" altLang="zh-CN" b="1" baseline="-2000"/>
              <a:t>x-y</a:t>
            </a:r>
            <a:r>
              <a:rPr lang="en-US" altLang="zh-CN" b="1"/>
              <a:t>—</a:t>
            </a:r>
            <a:r>
              <a:rPr lang="zh-CN" altLang="en-US" b="1"/>
              <a:t>置换选择</a:t>
            </a:r>
            <a:r>
              <a:rPr lang="en-US" altLang="zh-CN" b="1"/>
              <a:t>x</a:t>
            </a:r>
            <a:r>
              <a:rPr lang="zh-CN" altLang="en-US" b="1"/>
              <a:t>位中取</a:t>
            </a:r>
            <a:r>
              <a:rPr lang="en-US" altLang="zh-CN" b="1"/>
              <a:t>y</a:t>
            </a:r>
            <a:r>
              <a:rPr lang="zh-CN" altLang="en-US" b="1"/>
              <a:t>位；</a:t>
            </a:r>
          </a:p>
          <a:p>
            <a:r>
              <a:rPr lang="en-US" altLang="zh-CN" b="1"/>
              <a:t>IP—</a:t>
            </a:r>
            <a:r>
              <a:rPr lang="zh-CN" altLang="en-US" b="1"/>
              <a:t>置换；        </a:t>
            </a:r>
            <a:r>
              <a:rPr lang="en-US" altLang="zh-CN" b="1"/>
              <a:t>IP</a:t>
            </a:r>
            <a:r>
              <a:rPr lang="en-US" altLang="zh-CN" b="1" baseline="30000"/>
              <a:t>-1 </a:t>
            </a:r>
            <a:r>
              <a:rPr lang="en-US" altLang="zh-CN" b="1"/>
              <a:t>—</a:t>
            </a:r>
            <a:r>
              <a:rPr lang="zh-CN" altLang="en-US" b="1"/>
              <a:t>逆置换；   </a:t>
            </a:r>
            <a:r>
              <a:rPr lang="en-US" altLang="zh-CN" b="1"/>
              <a:t>L/R—</a:t>
            </a:r>
            <a:r>
              <a:rPr lang="zh-CN" altLang="en-US" b="1"/>
              <a:t>左</a:t>
            </a:r>
            <a:r>
              <a:rPr lang="en-US" altLang="zh-CN" b="1"/>
              <a:t>/</a:t>
            </a:r>
            <a:r>
              <a:rPr lang="zh-CN" altLang="en-US" b="1"/>
              <a:t>右半部分。</a:t>
            </a:r>
          </a:p>
        </p:txBody>
      </p:sp>
      <p:sp>
        <p:nvSpPr>
          <p:cNvPr id="83973" name="Rectangle 5"/>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83974" name="Text Box 6"/>
          <p:cNvSpPr txBox="1">
            <a:spLocks noChangeArrowheads="1"/>
          </p:cNvSpPr>
          <p:nvPr/>
        </p:nvSpPr>
        <p:spPr bwMode="auto">
          <a:xfrm>
            <a:off x="288925" y="152400"/>
            <a:ext cx="3635375" cy="457200"/>
          </a:xfrm>
          <a:prstGeom prst="rect">
            <a:avLst/>
          </a:prstGeom>
          <a:noFill/>
          <a:ln w="9525">
            <a:noFill/>
            <a:miter lim="800000"/>
            <a:headEnd/>
            <a:tailEnd/>
          </a:ln>
          <a:effectLst/>
        </p:spPr>
        <p:txBody>
          <a:bodyPr>
            <a:spAutoFit/>
          </a:bodyPr>
          <a:lstStyle/>
          <a:p>
            <a:r>
              <a:rPr lang="en-US" altLang="zh-CN" b="1"/>
              <a:t>DES</a:t>
            </a:r>
            <a:r>
              <a:rPr lang="zh-CN" altLang="en-US" b="1"/>
              <a:t>加</a:t>
            </a:r>
            <a:r>
              <a:rPr lang="en-US" altLang="zh-CN" b="1"/>
              <a:t>/</a:t>
            </a:r>
            <a:r>
              <a:rPr lang="zh-CN" altLang="en-US" b="1"/>
              <a:t>解密算法伪代码：</a:t>
            </a:r>
          </a:p>
        </p:txBody>
      </p:sp>
      <p:sp>
        <p:nvSpPr>
          <p:cNvPr id="83975" name="Text Box 7"/>
          <p:cNvSpPr txBox="1">
            <a:spLocks noChangeArrowheads="1"/>
          </p:cNvSpPr>
          <p:nvPr/>
        </p:nvSpPr>
        <p:spPr bwMode="auto">
          <a:xfrm>
            <a:off x="8626475" y="73025"/>
            <a:ext cx="441325"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15</a:t>
            </a:r>
          </a:p>
        </p:txBody>
      </p:sp>
      <p:grpSp>
        <p:nvGrpSpPr>
          <p:cNvPr id="2" name="Group 8"/>
          <p:cNvGrpSpPr>
            <a:grpSpLocks/>
          </p:cNvGrpSpPr>
          <p:nvPr/>
        </p:nvGrpSpPr>
        <p:grpSpPr bwMode="auto">
          <a:xfrm>
            <a:off x="539750" y="1412875"/>
            <a:ext cx="5616575" cy="2087563"/>
            <a:chOff x="340" y="890"/>
            <a:chExt cx="3538" cy="1315"/>
          </a:xfrm>
        </p:grpSpPr>
        <p:sp>
          <p:nvSpPr>
            <p:cNvPr id="83977" name="Rectangle 9"/>
            <p:cNvSpPr>
              <a:spLocks noChangeArrowheads="1"/>
            </p:cNvSpPr>
            <p:nvPr/>
          </p:nvSpPr>
          <p:spPr bwMode="auto">
            <a:xfrm>
              <a:off x="1837" y="890"/>
              <a:ext cx="2041" cy="363"/>
            </a:xfrm>
            <a:prstGeom prst="rect">
              <a:avLst/>
            </a:prstGeom>
            <a:solidFill>
              <a:srgbClr val="FF99FF"/>
            </a:solidFill>
            <a:ln w="9525">
              <a:solidFill>
                <a:schemeClr val="tx1"/>
              </a:solidFill>
              <a:miter lim="800000"/>
              <a:headEnd/>
              <a:tailEnd/>
            </a:ln>
            <a:effectLst/>
          </p:spPr>
          <p:txBody>
            <a:bodyPr wrap="none" anchor="ctr"/>
            <a:lstStyle/>
            <a:p>
              <a:pPr algn="ctr"/>
              <a:r>
                <a:rPr lang="zh-CN" altLang="en-US" b="1"/>
                <a:t>形成</a:t>
              </a:r>
              <a:r>
                <a:rPr lang="en-US" altLang="zh-CN" b="1"/>
                <a:t>16</a:t>
              </a:r>
              <a:r>
                <a:rPr lang="zh-CN" altLang="en-US" b="1"/>
                <a:t>个</a:t>
              </a:r>
              <a:r>
                <a:rPr lang="en-US" altLang="zh-CN" b="1"/>
                <a:t>48b</a:t>
              </a:r>
              <a:r>
                <a:rPr lang="zh-CN" altLang="en-US" b="1"/>
                <a:t>子密钥</a:t>
              </a:r>
            </a:p>
          </p:txBody>
        </p:sp>
        <p:sp>
          <p:nvSpPr>
            <p:cNvPr id="83978" name="Line 10"/>
            <p:cNvSpPr>
              <a:spLocks noChangeShapeType="1"/>
            </p:cNvSpPr>
            <p:nvPr/>
          </p:nvSpPr>
          <p:spPr bwMode="auto">
            <a:xfrm flipH="1">
              <a:off x="1837" y="1253"/>
              <a:ext cx="634" cy="181"/>
            </a:xfrm>
            <a:prstGeom prst="line">
              <a:avLst/>
            </a:prstGeom>
            <a:noFill/>
            <a:ln w="28575">
              <a:solidFill>
                <a:srgbClr val="FF0000"/>
              </a:solidFill>
              <a:prstDash val="dash"/>
              <a:round/>
              <a:headEnd/>
              <a:tailEnd type="triangle" w="med" len="med"/>
            </a:ln>
            <a:effectLst/>
          </p:spPr>
          <p:txBody>
            <a:bodyPr/>
            <a:lstStyle/>
            <a:p>
              <a:endParaRPr lang="zh-CN" altLang="en-US"/>
            </a:p>
          </p:txBody>
        </p:sp>
        <p:sp>
          <p:nvSpPr>
            <p:cNvPr id="83979" name="Rectangle 11"/>
            <p:cNvSpPr>
              <a:spLocks noChangeArrowheads="1"/>
            </p:cNvSpPr>
            <p:nvPr/>
          </p:nvSpPr>
          <p:spPr bwMode="auto">
            <a:xfrm>
              <a:off x="340" y="1479"/>
              <a:ext cx="2449" cy="726"/>
            </a:xfrm>
            <a:prstGeom prst="rect">
              <a:avLst/>
            </a:prstGeom>
            <a:noFill/>
            <a:ln w="28575">
              <a:solidFill>
                <a:srgbClr val="FF0000"/>
              </a:solidFill>
              <a:prstDash val="dash"/>
              <a:miter lim="800000"/>
              <a:headEnd/>
              <a:tailEnd/>
            </a:ln>
            <a:effectLst/>
          </p:spPr>
          <p:txBody>
            <a:bodyPr wrap="none" anchor="ctr"/>
            <a:lstStyle/>
            <a:p>
              <a:endParaRPr lang="zh-CN" altLang="en-US"/>
            </a:p>
          </p:txBody>
        </p:sp>
      </p:grpSp>
      <p:grpSp>
        <p:nvGrpSpPr>
          <p:cNvPr id="3" name="Group 12"/>
          <p:cNvGrpSpPr>
            <a:grpSpLocks/>
          </p:cNvGrpSpPr>
          <p:nvPr/>
        </p:nvGrpSpPr>
        <p:grpSpPr bwMode="auto">
          <a:xfrm>
            <a:off x="539750" y="2925763"/>
            <a:ext cx="5616575" cy="2016125"/>
            <a:chOff x="340" y="1843"/>
            <a:chExt cx="3538" cy="1270"/>
          </a:xfrm>
        </p:grpSpPr>
        <p:sp>
          <p:nvSpPr>
            <p:cNvPr id="83981" name="Rectangle 13"/>
            <p:cNvSpPr>
              <a:spLocks noChangeArrowheads="1"/>
            </p:cNvSpPr>
            <p:nvPr/>
          </p:nvSpPr>
          <p:spPr bwMode="auto">
            <a:xfrm>
              <a:off x="1746" y="1843"/>
              <a:ext cx="2132" cy="363"/>
            </a:xfrm>
            <a:prstGeom prst="rect">
              <a:avLst/>
            </a:prstGeom>
            <a:solidFill>
              <a:srgbClr val="FF99FF"/>
            </a:solidFill>
            <a:ln w="9525">
              <a:solidFill>
                <a:schemeClr val="tx1"/>
              </a:solidFill>
              <a:miter lim="800000"/>
              <a:headEnd/>
              <a:tailEnd/>
            </a:ln>
            <a:effectLst/>
          </p:spPr>
          <p:txBody>
            <a:bodyPr wrap="none" anchor="ctr"/>
            <a:lstStyle/>
            <a:p>
              <a:pPr algn="ctr"/>
              <a:r>
                <a:rPr lang="zh-CN" altLang="en-US" b="1"/>
                <a:t>用子密钥</a:t>
              </a:r>
              <a:r>
                <a:rPr lang="en-US" altLang="zh-CN" b="1"/>
                <a:t>16</a:t>
              </a:r>
              <a:r>
                <a:rPr lang="zh-CN" altLang="en-US" b="1"/>
                <a:t>次迭代加密</a:t>
              </a:r>
            </a:p>
          </p:txBody>
        </p:sp>
        <p:sp>
          <p:nvSpPr>
            <p:cNvPr id="83982" name="Line 14"/>
            <p:cNvSpPr>
              <a:spLocks noChangeShapeType="1"/>
            </p:cNvSpPr>
            <p:nvPr/>
          </p:nvSpPr>
          <p:spPr bwMode="auto">
            <a:xfrm flipH="1">
              <a:off x="1882" y="2206"/>
              <a:ext cx="634" cy="135"/>
            </a:xfrm>
            <a:prstGeom prst="line">
              <a:avLst/>
            </a:prstGeom>
            <a:noFill/>
            <a:ln w="28575">
              <a:solidFill>
                <a:srgbClr val="FF0000"/>
              </a:solidFill>
              <a:prstDash val="dash"/>
              <a:round/>
              <a:headEnd/>
              <a:tailEnd type="triangle" w="med" len="med"/>
            </a:ln>
            <a:effectLst/>
          </p:spPr>
          <p:txBody>
            <a:bodyPr/>
            <a:lstStyle/>
            <a:p>
              <a:endParaRPr lang="zh-CN" altLang="en-US"/>
            </a:p>
          </p:txBody>
        </p:sp>
        <p:sp>
          <p:nvSpPr>
            <p:cNvPr id="83983" name="Rectangle 15"/>
            <p:cNvSpPr>
              <a:spLocks noChangeArrowheads="1"/>
            </p:cNvSpPr>
            <p:nvPr/>
          </p:nvSpPr>
          <p:spPr bwMode="auto">
            <a:xfrm>
              <a:off x="340" y="2387"/>
              <a:ext cx="2449" cy="726"/>
            </a:xfrm>
            <a:prstGeom prst="rect">
              <a:avLst/>
            </a:prstGeom>
            <a:noFill/>
            <a:ln w="28575">
              <a:solidFill>
                <a:srgbClr val="FF0000"/>
              </a:solidFill>
              <a:prstDash val="dash"/>
              <a:miter lim="800000"/>
              <a:headEnd/>
              <a:tailEnd/>
            </a:ln>
            <a:effectLst/>
          </p:spPr>
          <p:txBody>
            <a:bodyPr wrap="none" anchor="ctr"/>
            <a:lstStyle/>
            <a:p>
              <a:endParaRPr lang="zh-CN" altLang="en-US"/>
            </a:p>
          </p:txBody>
        </p:sp>
      </p:grpSp>
      <p:grpSp>
        <p:nvGrpSpPr>
          <p:cNvPr id="4" name="Group 16"/>
          <p:cNvGrpSpPr>
            <a:grpSpLocks/>
          </p:cNvGrpSpPr>
          <p:nvPr/>
        </p:nvGrpSpPr>
        <p:grpSpPr bwMode="auto">
          <a:xfrm>
            <a:off x="539750" y="981075"/>
            <a:ext cx="5616575" cy="1366838"/>
            <a:chOff x="340" y="618"/>
            <a:chExt cx="3538" cy="861"/>
          </a:xfrm>
        </p:grpSpPr>
        <p:sp>
          <p:nvSpPr>
            <p:cNvPr id="83985" name="Rectangle 17"/>
            <p:cNvSpPr>
              <a:spLocks noChangeArrowheads="1"/>
            </p:cNvSpPr>
            <p:nvPr/>
          </p:nvSpPr>
          <p:spPr bwMode="auto">
            <a:xfrm>
              <a:off x="1837" y="618"/>
              <a:ext cx="2041" cy="363"/>
            </a:xfrm>
            <a:prstGeom prst="rect">
              <a:avLst/>
            </a:prstGeom>
            <a:solidFill>
              <a:srgbClr val="FF99FF"/>
            </a:solidFill>
            <a:ln w="9525">
              <a:solidFill>
                <a:schemeClr val="tx1"/>
              </a:solidFill>
              <a:miter lim="800000"/>
              <a:headEnd/>
              <a:tailEnd/>
            </a:ln>
            <a:effectLst/>
          </p:spPr>
          <p:txBody>
            <a:bodyPr wrap="none" anchor="ctr"/>
            <a:lstStyle/>
            <a:p>
              <a:pPr algn="ctr"/>
              <a:r>
                <a:rPr lang="en-US" altLang="zh-CN" b="1"/>
                <a:t>64</a:t>
              </a:r>
              <a:r>
                <a:rPr lang="zh-CN" altLang="en-US" b="1"/>
                <a:t>选</a:t>
              </a:r>
              <a:r>
                <a:rPr lang="en-US" altLang="zh-CN" b="1"/>
                <a:t>56</a:t>
              </a:r>
              <a:r>
                <a:rPr lang="zh-CN" altLang="en-US" b="1"/>
                <a:t>位（密钥）</a:t>
              </a:r>
            </a:p>
          </p:txBody>
        </p:sp>
        <p:sp>
          <p:nvSpPr>
            <p:cNvPr id="83986" name="Line 18"/>
            <p:cNvSpPr>
              <a:spLocks noChangeShapeType="1"/>
            </p:cNvSpPr>
            <p:nvPr/>
          </p:nvSpPr>
          <p:spPr bwMode="auto">
            <a:xfrm flipH="1">
              <a:off x="1837" y="981"/>
              <a:ext cx="634" cy="181"/>
            </a:xfrm>
            <a:prstGeom prst="line">
              <a:avLst/>
            </a:prstGeom>
            <a:noFill/>
            <a:ln w="28575">
              <a:solidFill>
                <a:srgbClr val="FF0000"/>
              </a:solidFill>
              <a:prstDash val="dash"/>
              <a:round/>
              <a:headEnd/>
              <a:tailEnd type="triangle" w="med" len="med"/>
            </a:ln>
            <a:effectLst/>
          </p:spPr>
          <p:txBody>
            <a:bodyPr/>
            <a:lstStyle/>
            <a:p>
              <a:endParaRPr lang="zh-CN" altLang="en-US"/>
            </a:p>
          </p:txBody>
        </p:sp>
        <p:sp>
          <p:nvSpPr>
            <p:cNvPr id="83987" name="Rectangle 19"/>
            <p:cNvSpPr>
              <a:spLocks noChangeArrowheads="1"/>
            </p:cNvSpPr>
            <p:nvPr/>
          </p:nvSpPr>
          <p:spPr bwMode="auto">
            <a:xfrm>
              <a:off x="340" y="1207"/>
              <a:ext cx="2449" cy="272"/>
            </a:xfrm>
            <a:prstGeom prst="rect">
              <a:avLst/>
            </a:prstGeom>
            <a:noFill/>
            <a:ln w="28575">
              <a:solidFill>
                <a:srgbClr val="FF0000"/>
              </a:solidFill>
              <a:prstDash val="dash"/>
              <a:miter lim="800000"/>
              <a:headEnd/>
              <a:tailEnd/>
            </a:ln>
            <a:effectLst/>
          </p:spPr>
          <p:txBody>
            <a:bodyPr wrap="none" anchor="ctr"/>
            <a:lstStyle/>
            <a:p>
              <a:endParaRPr lang="zh-CN" altLang="en-US"/>
            </a:p>
          </p:txBody>
        </p:sp>
      </p:grpSp>
      <p:grpSp>
        <p:nvGrpSpPr>
          <p:cNvPr id="5" name="组合 23"/>
          <p:cNvGrpSpPr/>
          <p:nvPr/>
        </p:nvGrpSpPr>
        <p:grpSpPr>
          <a:xfrm>
            <a:off x="500034" y="2928934"/>
            <a:ext cx="5214974" cy="857256"/>
            <a:chOff x="500034" y="2928934"/>
            <a:chExt cx="5214974" cy="857256"/>
          </a:xfrm>
        </p:grpSpPr>
        <p:sp>
          <p:nvSpPr>
            <p:cNvPr id="20" name="矩形 19"/>
            <p:cNvSpPr/>
            <p:nvPr/>
          </p:nvSpPr>
          <p:spPr bwMode="auto">
            <a:xfrm>
              <a:off x="500034" y="3500438"/>
              <a:ext cx="3929090" cy="285752"/>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箭头连接符 21"/>
            <p:cNvCxnSpPr/>
            <p:nvPr/>
          </p:nvCxnSpPr>
          <p:spPr bwMode="auto">
            <a:xfrm flipV="1">
              <a:off x="1714480" y="3357562"/>
              <a:ext cx="714380" cy="142876"/>
            </a:xfrm>
            <a:prstGeom prst="straightConnector1">
              <a:avLst/>
            </a:prstGeom>
            <a:solidFill>
              <a:schemeClr val="accent1"/>
            </a:solidFill>
            <a:ln w="19050" cap="flat" cmpd="sng" algn="ctr">
              <a:solidFill>
                <a:srgbClr val="FF0000"/>
              </a:solidFill>
              <a:prstDash val="lgDash"/>
              <a:round/>
              <a:headEnd type="triangle" w="med" len="med"/>
              <a:tailEnd type="none" w="med" len="med"/>
            </a:ln>
            <a:effectLst/>
          </p:spPr>
        </p:cxnSp>
        <p:sp>
          <p:nvSpPr>
            <p:cNvPr id="23" name="矩形 22"/>
            <p:cNvSpPr/>
            <p:nvPr/>
          </p:nvSpPr>
          <p:spPr bwMode="auto">
            <a:xfrm>
              <a:off x="2428860" y="2928934"/>
              <a:ext cx="3286148" cy="35719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明文分段</a:t>
              </a:r>
              <a:r>
                <a:rPr lang="zh-CN" altLang="en-US" b="1" dirty="0" smtClean="0"/>
                <a:t>，开始加密</a:t>
              </a:r>
              <a:endPar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p:txBody>
        </p:sp>
      </p:grpSp>
      <p:grpSp>
        <p:nvGrpSpPr>
          <p:cNvPr id="24" name="Group 12"/>
          <p:cNvGrpSpPr>
            <a:grpSpLocks/>
          </p:cNvGrpSpPr>
          <p:nvPr/>
        </p:nvGrpSpPr>
        <p:grpSpPr bwMode="auto">
          <a:xfrm>
            <a:off x="539552" y="4005064"/>
            <a:ext cx="4537075" cy="1295400"/>
            <a:chOff x="340" y="1843"/>
            <a:chExt cx="2858" cy="816"/>
          </a:xfrm>
        </p:grpSpPr>
        <p:sp>
          <p:nvSpPr>
            <p:cNvPr id="25" name="Rectangle 13"/>
            <p:cNvSpPr>
              <a:spLocks noChangeArrowheads="1"/>
            </p:cNvSpPr>
            <p:nvPr/>
          </p:nvSpPr>
          <p:spPr bwMode="auto">
            <a:xfrm>
              <a:off x="1746" y="1843"/>
              <a:ext cx="1452" cy="363"/>
            </a:xfrm>
            <a:prstGeom prst="rect">
              <a:avLst/>
            </a:prstGeom>
            <a:solidFill>
              <a:srgbClr val="FF99FF"/>
            </a:solidFill>
            <a:ln w="9525">
              <a:solidFill>
                <a:schemeClr val="tx1"/>
              </a:solidFill>
              <a:miter lim="800000"/>
              <a:headEnd/>
              <a:tailEnd/>
            </a:ln>
            <a:effectLst/>
          </p:spPr>
          <p:txBody>
            <a:bodyPr wrap="none" anchor="ctr"/>
            <a:lstStyle/>
            <a:p>
              <a:pPr algn="ctr"/>
              <a:r>
                <a:rPr lang="zh-CN" altLang="en-US" b="1" dirty="0" smtClean="0"/>
                <a:t>逆转换得密文</a:t>
              </a:r>
              <a:endParaRPr lang="zh-CN" altLang="en-US" b="1" dirty="0"/>
            </a:p>
          </p:txBody>
        </p:sp>
        <p:sp>
          <p:nvSpPr>
            <p:cNvPr id="26" name="Line 14"/>
            <p:cNvSpPr>
              <a:spLocks noChangeShapeType="1"/>
            </p:cNvSpPr>
            <p:nvPr/>
          </p:nvSpPr>
          <p:spPr bwMode="auto">
            <a:xfrm flipH="1">
              <a:off x="1882" y="2206"/>
              <a:ext cx="634" cy="135"/>
            </a:xfrm>
            <a:prstGeom prst="line">
              <a:avLst/>
            </a:prstGeom>
            <a:noFill/>
            <a:ln w="28575">
              <a:solidFill>
                <a:srgbClr val="FF0000"/>
              </a:solidFill>
              <a:prstDash val="dash"/>
              <a:round/>
              <a:headEnd/>
              <a:tailEnd type="triangle" w="med" len="med"/>
            </a:ln>
            <a:effectLst/>
          </p:spPr>
          <p:txBody>
            <a:bodyPr/>
            <a:lstStyle/>
            <a:p>
              <a:endParaRPr lang="zh-CN" altLang="en-US"/>
            </a:p>
          </p:txBody>
        </p:sp>
        <p:sp>
          <p:nvSpPr>
            <p:cNvPr id="27" name="Rectangle 15"/>
            <p:cNvSpPr>
              <a:spLocks noChangeArrowheads="1"/>
            </p:cNvSpPr>
            <p:nvPr/>
          </p:nvSpPr>
          <p:spPr bwMode="auto">
            <a:xfrm>
              <a:off x="340" y="2387"/>
              <a:ext cx="1633" cy="272"/>
            </a:xfrm>
            <a:prstGeom prst="rect">
              <a:avLst/>
            </a:prstGeom>
            <a:noFill/>
            <a:ln w="28575">
              <a:solidFill>
                <a:srgbClr val="FF0000"/>
              </a:solidFill>
              <a:prstDash val="dash"/>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4114800" y="5210175"/>
            <a:ext cx="590550" cy="366713"/>
          </a:xfrm>
          <a:prstGeom prst="rect">
            <a:avLst/>
          </a:prstGeom>
          <a:noFill/>
          <a:ln w="9525">
            <a:noFill/>
            <a:miter lim="800000"/>
            <a:headEnd/>
            <a:tailEnd/>
          </a:ln>
          <a:effectLst/>
        </p:spPr>
        <p:txBody>
          <a:bodyPr wrap="none">
            <a:spAutoFit/>
          </a:bodyPr>
          <a:lstStyle/>
          <a:p>
            <a:r>
              <a:rPr lang="en-US" altLang="zh-CN" sz="1800" b="1"/>
              <a:t>K15</a:t>
            </a:r>
          </a:p>
        </p:txBody>
      </p:sp>
      <p:sp>
        <p:nvSpPr>
          <p:cNvPr id="84995" name="Text Box 3"/>
          <p:cNvSpPr txBox="1">
            <a:spLocks noChangeArrowheads="1"/>
          </p:cNvSpPr>
          <p:nvPr/>
        </p:nvSpPr>
        <p:spPr bwMode="auto">
          <a:xfrm>
            <a:off x="4114800" y="6186488"/>
            <a:ext cx="590550" cy="366712"/>
          </a:xfrm>
          <a:prstGeom prst="rect">
            <a:avLst/>
          </a:prstGeom>
          <a:noFill/>
          <a:ln w="9525">
            <a:noFill/>
            <a:miter lim="800000"/>
            <a:headEnd/>
            <a:tailEnd/>
          </a:ln>
          <a:effectLst/>
        </p:spPr>
        <p:txBody>
          <a:bodyPr wrap="none">
            <a:spAutoFit/>
          </a:bodyPr>
          <a:lstStyle/>
          <a:p>
            <a:r>
              <a:rPr lang="en-US" altLang="zh-CN" sz="1800" b="1"/>
              <a:t>K16</a:t>
            </a:r>
          </a:p>
        </p:txBody>
      </p:sp>
      <p:sp>
        <p:nvSpPr>
          <p:cNvPr id="84996" name="Rectangle 4"/>
          <p:cNvSpPr>
            <a:spLocks noChangeArrowheads="1"/>
          </p:cNvSpPr>
          <p:nvPr/>
        </p:nvSpPr>
        <p:spPr bwMode="auto">
          <a:xfrm>
            <a:off x="609600" y="852488"/>
            <a:ext cx="1676400" cy="290512"/>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1800" b="1"/>
              <a:t>64</a:t>
            </a:r>
            <a:r>
              <a:rPr lang="zh-CN" altLang="en-US" sz="1800" b="1"/>
              <a:t>位初始密钥</a:t>
            </a:r>
          </a:p>
        </p:txBody>
      </p:sp>
      <p:sp>
        <p:nvSpPr>
          <p:cNvPr id="84997" name="AutoShape 5"/>
          <p:cNvSpPr>
            <a:spLocks noChangeArrowheads="1"/>
          </p:cNvSpPr>
          <p:nvPr/>
        </p:nvSpPr>
        <p:spPr bwMode="auto">
          <a:xfrm>
            <a:off x="914400" y="1385888"/>
            <a:ext cx="1219200" cy="304800"/>
          </a:xfrm>
          <a:prstGeom prst="roundRect">
            <a:avLst>
              <a:gd name="adj" fmla="val 16667"/>
            </a:avLst>
          </a:prstGeom>
          <a:solidFill>
            <a:srgbClr val="FFFFCC"/>
          </a:solidFill>
          <a:ln w="9525">
            <a:solidFill>
              <a:schemeClr val="tx1"/>
            </a:solidFill>
            <a:round/>
            <a:headEnd/>
            <a:tailEnd/>
          </a:ln>
          <a:effectLst/>
        </p:spPr>
        <p:txBody>
          <a:bodyPr wrap="none" anchor="ctr"/>
          <a:lstStyle/>
          <a:p>
            <a:pPr algn="ctr"/>
            <a:r>
              <a:rPr lang="zh-CN" altLang="en-US" sz="1600" b="1"/>
              <a:t>置换选择</a:t>
            </a:r>
            <a:r>
              <a:rPr lang="en-US" altLang="zh-CN" sz="1600" b="1"/>
              <a:t>1</a:t>
            </a:r>
          </a:p>
        </p:txBody>
      </p:sp>
      <p:sp>
        <p:nvSpPr>
          <p:cNvPr id="84998" name="Rectangle 6"/>
          <p:cNvSpPr>
            <a:spLocks noChangeArrowheads="1"/>
          </p:cNvSpPr>
          <p:nvPr/>
        </p:nvSpPr>
        <p:spPr bwMode="auto">
          <a:xfrm>
            <a:off x="457200" y="1995488"/>
            <a:ext cx="914400" cy="304800"/>
          </a:xfrm>
          <a:prstGeom prst="rect">
            <a:avLst/>
          </a:prstGeom>
          <a:solidFill>
            <a:srgbClr val="FFFF66"/>
          </a:solidFill>
          <a:ln w="9525">
            <a:solidFill>
              <a:schemeClr val="tx1"/>
            </a:solidFill>
            <a:miter lim="800000"/>
            <a:headEnd/>
            <a:tailEnd/>
          </a:ln>
          <a:effectLst/>
        </p:spPr>
        <p:txBody>
          <a:bodyPr wrap="none" anchor="ctr"/>
          <a:lstStyle/>
          <a:p>
            <a:pPr algn="ctr"/>
            <a:r>
              <a:rPr lang="en-US" altLang="zh-CN" sz="1800" b="1"/>
              <a:t>28</a:t>
            </a:r>
            <a:r>
              <a:rPr lang="zh-CN" altLang="en-US" sz="1800" b="1"/>
              <a:t>位</a:t>
            </a:r>
            <a:r>
              <a:rPr lang="en-US" altLang="zh-CN" sz="1800" b="1"/>
              <a:t>C0</a:t>
            </a:r>
          </a:p>
        </p:txBody>
      </p:sp>
      <p:sp>
        <p:nvSpPr>
          <p:cNvPr id="84999" name="Rectangle 7"/>
          <p:cNvSpPr>
            <a:spLocks noChangeArrowheads="1"/>
          </p:cNvSpPr>
          <p:nvPr/>
        </p:nvSpPr>
        <p:spPr bwMode="auto">
          <a:xfrm>
            <a:off x="1828800" y="1995488"/>
            <a:ext cx="914400" cy="304800"/>
          </a:xfrm>
          <a:prstGeom prst="rect">
            <a:avLst/>
          </a:prstGeom>
          <a:solidFill>
            <a:srgbClr val="FFFF66"/>
          </a:solidFill>
          <a:ln w="9525">
            <a:solidFill>
              <a:schemeClr val="tx1"/>
            </a:solidFill>
            <a:miter lim="800000"/>
            <a:headEnd/>
            <a:tailEnd/>
          </a:ln>
          <a:effectLst/>
        </p:spPr>
        <p:txBody>
          <a:bodyPr wrap="none" anchor="ctr"/>
          <a:lstStyle/>
          <a:p>
            <a:pPr algn="ctr"/>
            <a:r>
              <a:rPr lang="en-US" altLang="zh-CN" sz="1800" b="1"/>
              <a:t>28</a:t>
            </a:r>
            <a:r>
              <a:rPr lang="zh-CN" altLang="en-US" sz="1800" b="1"/>
              <a:t>位</a:t>
            </a:r>
            <a:r>
              <a:rPr lang="en-US" altLang="zh-CN" sz="1800" b="1"/>
              <a:t>D0</a:t>
            </a:r>
          </a:p>
        </p:txBody>
      </p:sp>
      <p:sp>
        <p:nvSpPr>
          <p:cNvPr id="85000" name="Oval 8"/>
          <p:cNvSpPr>
            <a:spLocks noChangeArrowheads="1"/>
          </p:cNvSpPr>
          <p:nvPr/>
        </p:nvSpPr>
        <p:spPr bwMode="auto">
          <a:xfrm>
            <a:off x="304800" y="2452688"/>
            <a:ext cx="1219200" cy="304800"/>
          </a:xfrm>
          <a:prstGeom prst="ellipse">
            <a:avLst/>
          </a:prstGeom>
          <a:solidFill>
            <a:srgbClr val="FFCCFF"/>
          </a:solidFill>
          <a:ln w="9525">
            <a:solidFill>
              <a:schemeClr val="tx1"/>
            </a:solidFill>
            <a:round/>
            <a:headEnd/>
            <a:tailEnd/>
          </a:ln>
          <a:effectLst/>
        </p:spPr>
        <p:txBody>
          <a:bodyPr wrap="none" anchor="ctr"/>
          <a:lstStyle/>
          <a:p>
            <a:pPr algn="ctr"/>
            <a:r>
              <a:rPr lang="zh-CN" altLang="en-US" sz="1600" b="1"/>
              <a:t>循环左移</a:t>
            </a:r>
            <a:r>
              <a:rPr lang="en-US" altLang="zh-CN" sz="1600" b="1"/>
              <a:t>X</a:t>
            </a:r>
            <a:r>
              <a:rPr lang="zh-CN" altLang="en-US" sz="1600" b="1"/>
              <a:t>位</a:t>
            </a:r>
          </a:p>
        </p:txBody>
      </p:sp>
      <p:sp>
        <p:nvSpPr>
          <p:cNvPr id="85001" name="Oval 9"/>
          <p:cNvSpPr>
            <a:spLocks noChangeArrowheads="1"/>
          </p:cNvSpPr>
          <p:nvPr/>
        </p:nvSpPr>
        <p:spPr bwMode="auto">
          <a:xfrm>
            <a:off x="1752600" y="2452688"/>
            <a:ext cx="1219200" cy="304800"/>
          </a:xfrm>
          <a:prstGeom prst="ellipse">
            <a:avLst/>
          </a:prstGeom>
          <a:solidFill>
            <a:srgbClr val="FFCCFF"/>
          </a:solidFill>
          <a:ln w="9525">
            <a:solidFill>
              <a:schemeClr val="tx1"/>
            </a:solidFill>
            <a:round/>
            <a:headEnd/>
            <a:tailEnd/>
          </a:ln>
          <a:effectLst/>
        </p:spPr>
        <p:txBody>
          <a:bodyPr wrap="none" anchor="ctr"/>
          <a:lstStyle/>
          <a:p>
            <a:pPr algn="ctr"/>
            <a:r>
              <a:rPr lang="zh-CN" altLang="en-US" sz="1600" b="1"/>
              <a:t>循环左移</a:t>
            </a:r>
            <a:r>
              <a:rPr lang="en-US" altLang="zh-CN" sz="1600" b="1"/>
              <a:t>X</a:t>
            </a:r>
            <a:r>
              <a:rPr lang="zh-CN" altLang="en-US" sz="1600" b="1"/>
              <a:t>位</a:t>
            </a:r>
          </a:p>
        </p:txBody>
      </p:sp>
      <p:sp>
        <p:nvSpPr>
          <p:cNvPr id="85002" name="Rectangle 10"/>
          <p:cNvSpPr>
            <a:spLocks noChangeArrowheads="1"/>
          </p:cNvSpPr>
          <p:nvPr/>
        </p:nvSpPr>
        <p:spPr bwMode="auto">
          <a:xfrm>
            <a:off x="457200" y="2909888"/>
            <a:ext cx="914400" cy="304800"/>
          </a:xfrm>
          <a:prstGeom prst="rect">
            <a:avLst/>
          </a:prstGeom>
          <a:solidFill>
            <a:srgbClr val="FFFF66"/>
          </a:solidFill>
          <a:ln w="9525">
            <a:solidFill>
              <a:schemeClr val="tx1"/>
            </a:solidFill>
            <a:miter lim="800000"/>
            <a:headEnd/>
            <a:tailEnd/>
          </a:ln>
          <a:effectLst/>
        </p:spPr>
        <p:txBody>
          <a:bodyPr wrap="none" anchor="ctr"/>
          <a:lstStyle/>
          <a:p>
            <a:pPr algn="ctr"/>
            <a:r>
              <a:rPr lang="en-US" altLang="zh-CN" sz="1800" b="1"/>
              <a:t>28</a:t>
            </a:r>
            <a:r>
              <a:rPr lang="zh-CN" altLang="en-US" sz="1800" b="1"/>
              <a:t>位</a:t>
            </a:r>
            <a:r>
              <a:rPr lang="en-US" altLang="zh-CN" sz="1800" b="1"/>
              <a:t>C1</a:t>
            </a:r>
          </a:p>
        </p:txBody>
      </p:sp>
      <p:sp>
        <p:nvSpPr>
          <p:cNvPr id="85003" name="Rectangle 11"/>
          <p:cNvSpPr>
            <a:spLocks noChangeArrowheads="1"/>
          </p:cNvSpPr>
          <p:nvPr/>
        </p:nvSpPr>
        <p:spPr bwMode="auto">
          <a:xfrm>
            <a:off x="1828800" y="2909888"/>
            <a:ext cx="914400" cy="304800"/>
          </a:xfrm>
          <a:prstGeom prst="rect">
            <a:avLst/>
          </a:prstGeom>
          <a:solidFill>
            <a:srgbClr val="FFFF66"/>
          </a:solidFill>
          <a:ln w="9525">
            <a:solidFill>
              <a:schemeClr val="tx1"/>
            </a:solidFill>
            <a:miter lim="800000"/>
            <a:headEnd/>
            <a:tailEnd/>
          </a:ln>
          <a:effectLst/>
        </p:spPr>
        <p:txBody>
          <a:bodyPr wrap="none" anchor="ctr"/>
          <a:lstStyle/>
          <a:p>
            <a:pPr algn="ctr"/>
            <a:r>
              <a:rPr lang="en-US" altLang="zh-CN" sz="1800" b="1"/>
              <a:t>28</a:t>
            </a:r>
            <a:r>
              <a:rPr lang="zh-CN" altLang="en-US" sz="1800" b="1"/>
              <a:t>位</a:t>
            </a:r>
            <a:r>
              <a:rPr lang="en-US" altLang="zh-CN" sz="1800" b="1"/>
              <a:t>D1</a:t>
            </a:r>
          </a:p>
        </p:txBody>
      </p:sp>
      <p:sp>
        <p:nvSpPr>
          <p:cNvPr id="85004" name="Oval 12"/>
          <p:cNvSpPr>
            <a:spLocks noChangeArrowheads="1"/>
          </p:cNvSpPr>
          <p:nvPr/>
        </p:nvSpPr>
        <p:spPr bwMode="auto">
          <a:xfrm>
            <a:off x="304800" y="3443288"/>
            <a:ext cx="1219200" cy="304800"/>
          </a:xfrm>
          <a:prstGeom prst="ellipse">
            <a:avLst/>
          </a:prstGeom>
          <a:solidFill>
            <a:srgbClr val="FFCCFF"/>
          </a:solidFill>
          <a:ln w="9525">
            <a:solidFill>
              <a:schemeClr val="tx1"/>
            </a:solidFill>
            <a:round/>
            <a:headEnd/>
            <a:tailEnd/>
          </a:ln>
          <a:effectLst/>
        </p:spPr>
        <p:txBody>
          <a:bodyPr wrap="none" anchor="ctr"/>
          <a:lstStyle/>
          <a:p>
            <a:pPr algn="ctr"/>
            <a:r>
              <a:rPr lang="zh-CN" altLang="en-US" sz="1600" b="1"/>
              <a:t>循环左移</a:t>
            </a:r>
            <a:r>
              <a:rPr lang="en-US" altLang="zh-CN" sz="1600" b="1"/>
              <a:t>X</a:t>
            </a:r>
            <a:r>
              <a:rPr lang="zh-CN" altLang="en-US" sz="1600" b="1"/>
              <a:t>位</a:t>
            </a:r>
          </a:p>
        </p:txBody>
      </p:sp>
      <p:sp>
        <p:nvSpPr>
          <p:cNvPr id="85005" name="Oval 13"/>
          <p:cNvSpPr>
            <a:spLocks noChangeArrowheads="1"/>
          </p:cNvSpPr>
          <p:nvPr/>
        </p:nvSpPr>
        <p:spPr bwMode="auto">
          <a:xfrm>
            <a:off x="1752600" y="3443288"/>
            <a:ext cx="1219200" cy="304800"/>
          </a:xfrm>
          <a:prstGeom prst="ellipse">
            <a:avLst/>
          </a:prstGeom>
          <a:solidFill>
            <a:srgbClr val="FFCCFF"/>
          </a:solidFill>
          <a:ln w="9525">
            <a:solidFill>
              <a:schemeClr val="tx1"/>
            </a:solidFill>
            <a:round/>
            <a:headEnd/>
            <a:tailEnd/>
          </a:ln>
          <a:effectLst/>
        </p:spPr>
        <p:txBody>
          <a:bodyPr wrap="none" anchor="ctr"/>
          <a:lstStyle/>
          <a:p>
            <a:pPr algn="ctr"/>
            <a:r>
              <a:rPr lang="zh-CN" altLang="en-US" sz="1600" b="1"/>
              <a:t>循环左移</a:t>
            </a:r>
            <a:r>
              <a:rPr lang="en-US" altLang="zh-CN" sz="1600" b="1"/>
              <a:t>X</a:t>
            </a:r>
            <a:r>
              <a:rPr lang="zh-CN" altLang="en-US" sz="1600" b="1"/>
              <a:t>位</a:t>
            </a:r>
          </a:p>
        </p:txBody>
      </p:sp>
      <p:sp>
        <p:nvSpPr>
          <p:cNvPr id="85006" name="Rectangle 14"/>
          <p:cNvSpPr>
            <a:spLocks noChangeArrowheads="1"/>
          </p:cNvSpPr>
          <p:nvPr/>
        </p:nvSpPr>
        <p:spPr bwMode="auto">
          <a:xfrm>
            <a:off x="457200" y="4891088"/>
            <a:ext cx="914400" cy="304800"/>
          </a:xfrm>
          <a:prstGeom prst="rect">
            <a:avLst/>
          </a:prstGeom>
          <a:solidFill>
            <a:srgbClr val="FFFF66"/>
          </a:solidFill>
          <a:ln w="9525">
            <a:solidFill>
              <a:schemeClr val="tx1"/>
            </a:solidFill>
            <a:miter lim="800000"/>
            <a:headEnd/>
            <a:tailEnd/>
          </a:ln>
          <a:effectLst/>
        </p:spPr>
        <p:txBody>
          <a:bodyPr wrap="none" anchor="ctr"/>
          <a:lstStyle/>
          <a:p>
            <a:pPr algn="ctr"/>
            <a:r>
              <a:rPr lang="en-US" altLang="zh-CN" sz="1800" b="1"/>
              <a:t>28</a:t>
            </a:r>
            <a:r>
              <a:rPr lang="zh-CN" altLang="en-US" sz="1800" b="1"/>
              <a:t>位</a:t>
            </a:r>
            <a:r>
              <a:rPr lang="en-US" altLang="zh-CN" sz="1800" b="1"/>
              <a:t>C15</a:t>
            </a:r>
          </a:p>
        </p:txBody>
      </p:sp>
      <p:sp>
        <p:nvSpPr>
          <p:cNvPr id="85007" name="Rectangle 15"/>
          <p:cNvSpPr>
            <a:spLocks noChangeArrowheads="1"/>
          </p:cNvSpPr>
          <p:nvPr/>
        </p:nvSpPr>
        <p:spPr bwMode="auto">
          <a:xfrm>
            <a:off x="1828800" y="4891088"/>
            <a:ext cx="914400" cy="304800"/>
          </a:xfrm>
          <a:prstGeom prst="rect">
            <a:avLst/>
          </a:prstGeom>
          <a:solidFill>
            <a:srgbClr val="FFFF66"/>
          </a:solidFill>
          <a:ln w="9525">
            <a:solidFill>
              <a:schemeClr val="tx1"/>
            </a:solidFill>
            <a:miter lim="800000"/>
            <a:headEnd/>
            <a:tailEnd/>
          </a:ln>
          <a:effectLst/>
        </p:spPr>
        <p:txBody>
          <a:bodyPr wrap="none" anchor="ctr"/>
          <a:lstStyle/>
          <a:p>
            <a:pPr algn="ctr"/>
            <a:r>
              <a:rPr lang="en-US" altLang="zh-CN" sz="1800" b="1"/>
              <a:t>28</a:t>
            </a:r>
            <a:r>
              <a:rPr lang="zh-CN" altLang="en-US" sz="1800" b="1"/>
              <a:t>位</a:t>
            </a:r>
            <a:r>
              <a:rPr lang="en-US" altLang="zh-CN" sz="1800" b="1"/>
              <a:t>D15</a:t>
            </a:r>
          </a:p>
        </p:txBody>
      </p:sp>
      <p:sp>
        <p:nvSpPr>
          <p:cNvPr id="85008" name="Oval 16"/>
          <p:cNvSpPr>
            <a:spLocks noChangeArrowheads="1"/>
          </p:cNvSpPr>
          <p:nvPr/>
        </p:nvSpPr>
        <p:spPr bwMode="auto">
          <a:xfrm>
            <a:off x="304800" y="5424488"/>
            <a:ext cx="1219200" cy="304800"/>
          </a:xfrm>
          <a:prstGeom prst="ellipse">
            <a:avLst/>
          </a:prstGeom>
          <a:solidFill>
            <a:srgbClr val="FFCCFF"/>
          </a:solidFill>
          <a:ln w="9525">
            <a:solidFill>
              <a:schemeClr val="tx1"/>
            </a:solidFill>
            <a:round/>
            <a:headEnd/>
            <a:tailEnd/>
          </a:ln>
          <a:effectLst/>
        </p:spPr>
        <p:txBody>
          <a:bodyPr wrap="none" anchor="ctr"/>
          <a:lstStyle/>
          <a:p>
            <a:pPr algn="ctr"/>
            <a:r>
              <a:rPr lang="zh-CN" altLang="en-US" sz="1600" b="1"/>
              <a:t>循环左移</a:t>
            </a:r>
            <a:r>
              <a:rPr lang="en-US" altLang="zh-CN" sz="1600" b="1"/>
              <a:t>X</a:t>
            </a:r>
            <a:r>
              <a:rPr lang="zh-CN" altLang="en-US" sz="1600" b="1"/>
              <a:t>位</a:t>
            </a:r>
          </a:p>
        </p:txBody>
      </p:sp>
      <p:sp>
        <p:nvSpPr>
          <p:cNvPr id="85009" name="Oval 17"/>
          <p:cNvSpPr>
            <a:spLocks noChangeArrowheads="1"/>
          </p:cNvSpPr>
          <p:nvPr/>
        </p:nvSpPr>
        <p:spPr bwMode="auto">
          <a:xfrm>
            <a:off x="1752600" y="5424488"/>
            <a:ext cx="1219200" cy="304800"/>
          </a:xfrm>
          <a:prstGeom prst="ellipse">
            <a:avLst/>
          </a:prstGeom>
          <a:solidFill>
            <a:srgbClr val="FFCCFF"/>
          </a:solidFill>
          <a:ln w="9525">
            <a:solidFill>
              <a:schemeClr val="tx1"/>
            </a:solidFill>
            <a:round/>
            <a:headEnd/>
            <a:tailEnd/>
          </a:ln>
          <a:effectLst/>
        </p:spPr>
        <p:txBody>
          <a:bodyPr wrap="none" anchor="ctr"/>
          <a:lstStyle/>
          <a:p>
            <a:pPr algn="ctr"/>
            <a:r>
              <a:rPr lang="zh-CN" altLang="en-US" sz="1600" b="1"/>
              <a:t>循环左移</a:t>
            </a:r>
            <a:r>
              <a:rPr lang="en-US" altLang="zh-CN" sz="1600" b="1"/>
              <a:t>X</a:t>
            </a:r>
            <a:r>
              <a:rPr lang="zh-CN" altLang="en-US" sz="1600" b="1"/>
              <a:t>位</a:t>
            </a:r>
          </a:p>
        </p:txBody>
      </p:sp>
      <p:sp>
        <p:nvSpPr>
          <p:cNvPr id="85010" name="Rectangle 18"/>
          <p:cNvSpPr>
            <a:spLocks noChangeArrowheads="1"/>
          </p:cNvSpPr>
          <p:nvPr/>
        </p:nvSpPr>
        <p:spPr bwMode="auto">
          <a:xfrm>
            <a:off x="457200" y="5881688"/>
            <a:ext cx="914400" cy="304800"/>
          </a:xfrm>
          <a:prstGeom prst="rect">
            <a:avLst/>
          </a:prstGeom>
          <a:solidFill>
            <a:srgbClr val="FFFF66"/>
          </a:solidFill>
          <a:ln w="9525">
            <a:solidFill>
              <a:schemeClr val="tx1"/>
            </a:solidFill>
            <a:miter lim="800000"/>
            <a:headEnd/>
            <a:tailEnd/>
          </a:ln>
          <a:effectLst/>
        </p:spPr>
        <p:txBody>
          <a:bodyPr wrap="none" anchor="ctr"/>
          <a:lstStyle/>
          <a:p>
            <a:pPr algn="ctr"/>
            <a:r>
              <a:rPr lang="en-US" altLang="zh-CN" sz="1800" b="1"/>
              <a:t>28</a:t>
            </a:r>
            <a:r>
              <a:rPr lang="zh-CN" altLang="en-US" sz="1800" b="1"/>
              <a:t>位</a:t>
            </a:r>
            <a:r>
              <a:rPr lang="en-US" altLang="zh-CN" sz="1800" b="1"/>
              <a:t>C16</a:t>
            </a:r>
          </a:p>
        </p:txBody>
      </p:sp>
      <p:sp>
        <p:nvSpPr>
          <p:cNvPr id="85011" name="Rectangle 19"/>
          <p:cNvSpPr>
            <a:spLocks noChangeArrowheads="1"/>
          </p:cNvSpPr>
          <p:nvPr/>
        </p:nvSpPr>
        <p:spPr bwMode="auto">
          <a:xfrm>
            <a:off x="1828800" y="5881688"/>
            <a:ext cx="914400" cy="304800"/>
          </a:xfrm>
          <a:prstGeom prst="rect">
            <a:avLst/>
          </a:prstGeom>
          <a:solidFill>
            <a:srgbClr val="FFFF66"/>
          </a:solidFill>
          <a:ln w="9525">
            <a:solidFill>
              <a:schemeClr val="tx1"/>
            </a:solidFill>
            <a:miter lim="800000"/>
            <a:headEnd/>
            <a:tailEnd/>
          </a:ln>
          <a:effectLst/>
        </p:spPr>
        <p:txBody>
          <a:bodyPr wrap="none" anchor="ctr"/>
          <a:lstStyle/>
          <a:p>
            <a:pPr algn="ctr"/>
            <a:r>
              <a:rPr lang="en-US" altLang="zh-CN" sz="1800" b="1"/>
              <a:t>28</a:t>
            </a:r>
            <a:r>
              <a:rPr lang="zh-CN" altLang="en-US" sz="1800" b="1"/>
              <a:t>位</a:t>
            </a:r>
            <a:r>
              <a:rPr lang="en-US" altLang="zh-CN" sz="1800" b="1"/>
              <a:t>D16</a:t>
            </a:r>
          </a:p>
        </p:txBody>
      </p:sp>
      <p:sp>
        <p:nvSpPr>
          <p:cNvPr id="85012" name="AutoShape 20"/>
          <p:cNvSpPr>
            <a:spLocks noChangeArrowheads="1"/>
          </p:cNvSpPr>
          <p:nvPr/>
        </p:nvSpPr>
        <p:spPr bwMode="auto">
          <a:xfrm>
            <a:off x="2971800" y="3214688"/>
            <a:ext cx="990600" cy="304800"/>
          </a:xfrm>
          <a:prstGeom prst="roundRect">
            <a:avLst>
              <a:gd name="adj" fmla="val 16667"/>
            </a:avLst>
          </a:prstGeom>
          <a:solidFill>
            <a:srgbClr val="99FFCC"/>
          </a:solidFill>
          <a:ln w="9525">
            <a:solidFill>
              <a:schemeClr val="tx1"/>
            </a:solidFill>
            <a:round/>
            <a:headEnd/>
            <a:tailEnd/>
          </a:ln>
          <a:effectLst/>
        </p:spPr>
        <p:txBody>
          <a:bodyPr wrap="none" anchor="ctr"/>
          <a:lstStyle/>
          <a:p>
            <a:pPr algn="ctr"/>
            <a:r>
              <a:rPr lang="zh-CN" altLang="en-US" sz="1600" b="1"/>
              <a:t>置换选择</a:t>
            </a:r>
            <a:r>
              <a:rPr lang="en-US" altLang="zh-CN" sz="1600" b="1"/>
              <a:t>2</a:t>
            </a:r>
          </a:p>
        </p:txBody>
      </p:sp>
      <p:sp>
        <p:nvSpPr>
          <p:cNvPr id="85013" name="AutoShape 21"/>
          <p:cNvSpPr>
            <a:spLocks noChangeArrowheads="1"/>
          </p:cNvSpPr>
          <p:nvPr/>
        </p:nvSpPr>
        <p:spPr bwMode="auto">
          <a:xfrm>
            <a:off x="2971800" y="4205288"/>
            <a:ext cx="990600" cy="304800"/>
          </a:xfrm>
          <a:prstGeom prst="roundRect">
            <a:avLst>
              <a:gd name="adj" fmla="val 16667"/>
            </a:avLst>
          </a:prstGeom>
          <a:solidFill>
            <a:srgbClr val="99FFCC"/>
          </a:solidFill>
          <a:ln w="9525">
            <a:solidFill>
              <a:schemeClr val="tx1"/>
            </a:solidFill>
            <a:round/>
            <a:headEnd/>
            <a:tailEnd/>
          </a:ln>
          <a:effectLst/>
        </p:spPr>
        <p:txBody>
          <a:bodyPr wrap="none" anchor="ctr"/>
          <a:lstStyle/>
          <a:p>
            <a:pPr algn="ctr"/>
            <a:r>
              <a:rPr lang="zh-CN" altLang="en-US" sz="1600" b="1"/>
              <a:t>置换选择</a:t>
            </a:r>
            <a:r>
              <a:rPr lang="en-US" altLang="zh-CN" sz="1600" b="1"/>
              <a:t>2</a:t>
            </a:r>
          </a:p>
        </p:txBody>
      </p:sp>
      <p:sp>
        <p:nvSpPr>
          <p:cNvPr id="85014" name="AutoShape 22"/>
          <p:cNvSpPr>
            <a:spLocks noChangeArrowheads="1"/>
          </p:cNvSpPr>
          <p:nvPr/>
        </p:nvSpPr>
        <p:spPr bwMode="auto">
          <a:xfrm>
            <a:off x="2971800" y="5195888"/>
            <a:ext cx="990600" cy="304800"/>
          </a:xfrm>
          <a:prstGeom prst="roundRect">
            <a:avLst>
              <a:gd name="adj" fmla="val 16667"/>
            </a:avLst>
          </a:prstGeom>
          <a:solidFill>
            <a:srgbClr val="99FFCC"/>
          </a:solidFill>
          <a:ln w="9525">
            <a:solidFill>
              <a:schemeClr val="tx1"/>
            </a:solidFill>
            <a:round/>
            <a:headEnd/>
            <a:tailEnd/>
          </a:ln>
          <a:effectLst/>
        </p:spPr>
        <p:txBody>
          <a:bodyPr wrap="none" anchor="ctr"/>
          <a:lstStyle/>
          <a:p>
            <a:pPr algn="ctr"/>
            <a:r>
              <a:rPr lang="zh-CN" altLang="en-US" sz="1600" b="1"/>
              <a:t>置换选择</a:t>
            </a:r>
            <a:r>
              <a:rPr lang="en-US" altLang="zh-CN" sz="1600" b="1"/>
              <a:t>2</a:t>
            </a:r>
          </a:p>
        </p:txBody>
      </p:sp>
      <p:sp>
        <p:nvSpPr>
          <p:cNvPr id="85015" name="AutoShape 23"/>
          <p:cNvSpPr>
            <a:spLocks noChangeArrowheads="1"/>
          </p:cNvSpPr>
          <p:nvPr/>
        </p:nvSpPr>
        <p:spPr bwMode="auto">
          <a:xfrm>
            <a:off x="2971800" y="6186488"/>
            <a:ext cx="990600" cy="304800"/>
          </a:xfrm>
          <a:prstGeom prst="roundRect">
            <a:avLst>
              <a:gd name="adj" fmla="val 16667"/>
            </a:avLst>
          </a:prstGeom>
          <a:solidFill>
            <a:srgbClr val="99FFCC"/>
          </a:solidFill>
          <a:ln w="9525">
            <a:solidFill>
              <a:schemeClr val="tx1"/>
            </a:solidFill>
            <a:round/>
            <a:headEnd/>
            <a:tailEnd/>
          </a:ln>
          <a:effectLst/>
        </p:spPr>
        <p:txBody>
          <a:bodyPr wrap="none" anchor="ctr"/>
          <a:lstStyle/>
          <a:p>
            <a:pPr algn="ctr"/>
            <a:r>
              <a:rPr lang="zh-CN" altLang="en-US" sz="1600" b="1"/>
              <a:t>置换选择</a:t>
            </a:r>
            <a:r>
              <a:rPr lang="en-US" altLang="zh-CN" sz="1600" b="1"/>
              <a:t>2</a:t>
            </a:r>
          </a:p>
        </p:txBody>
      </p:sp>
      <p:sp>
        <p:nvSpPr>
          <p:cNvPr id="85016" name="Line 24"/>
          <p:cNvSpPr>
            <a:spLocks noChangeShapeType="1"/>
          </p:cNvSpPr>
          <p:nvPr/>
        </p:nvSpPr>
        <p:spPr bwMode="auto">
          <a:xfrm>
            <a:off x="1447800" y="1157288"/>
            <a:ext cx="0" cy="228600"/>
          </a:xfrm>
          <a:prstGeom prst="line">
            <a:avLst/>
          </a:prstGeom>
          <a:noFill/>
          <a:ln w="9525">
            <a:solidFill>
              <a:schemeClr val="tx1"/>
            </a:solidFill>
            <a:round/>
            <a:headEnd/>
            <a:tailEnd type="triangle" w="med" len="med"/>
          </a:ln>
          <a:effectLst/>
        </p:spPr>
        <p:txBody>
          <a:bodyPr/>
          <a:lstStyle/>
          <a:p>
            <a:endParaRPr lang="zh-CN" altLang="en-US"/>
          </a:p>
        </p:txBody>
      </p:sp>
      <p:sp>
        <p:nvSpPr>
          <p:cNvPr id="85017" name="Line 25"/>
          <p:cNvSpPr>
            <a:spLocks noChangeShapeType="1"/>
          </p:cNvSpPr>
          <p:nvPr/>
        </p:nvSpPr>
        <p:spPr bwMode="auto">
          <a:xfrm>
            <a:off x="838200" y="23002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18" name="Line 26"/>
          <p:cNvSpPr>
            <a:spLocks noChangeShapeType="1"/>
          </p:cNvSpPr>
          <p:nvPr/>
        </p:nvSpPr>
        <p:spPr bwMode="auto">
          <a:xfrm>
            <a:off x="2286000" y="23002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19" name="Line 27"/>
          <p:cNvSpPr>
            <a:spLocks noChangeShapeType="1"/>
          </p:cNvSpPr>
          <p:nvPr/>
        </p:nvSpPr>
        <p:spPr bwMode="auto">
          <a:xfrm>
            <a:off x="990600" y="32146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20" name="Line 28"/>
          <p:cNvSpPr>
            <a:spLocks noChangeShapeType="1"/>
          </p:cNvSpPr>
          <p:nvPr/>
        </p:nvSpPr>
        <p:spPr bwMode="auto">
          <a:xfrm>
            <a:off x="2438400" y="32146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21" name="Line 29"/>
          <p:cNvSpPr>
            <a:spLocks noChangeShapeType="1"/>
          </p:cNvSpPr>
          <p:nvPr/>
        </p:nvSpPr>
        <p:spPr bwMode="auto">
          <a:xfrm>
            <a:off x="990600" y="51958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22" name="Line 30"/>
          <p:cNvSpPr>
            <a:spLocks noChangeShapeType="1"/>
          </p:cNvSpPr>
          <p:nvPr/>
        </p:nvSpPr>
        <p:spPr bwMode="auto">
          <a:xfrm>
            <a:off x="2438400" y="51958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23" name="Line 31"/>
          <p:cNvSpPr>
            <a:spLocks noChangeShapeType="1"/>
          </p:cNvSpPr>
          <p:nvPr/>
        </p:nvSpPr>
        <p:spPr bwMode="auto">
          <a:xfrm>
            <a:off x="838200" y="61864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24" name="Line 32"/>
          <p:cNvSpPr>
            <a:spLocks noChangeShapeType="1"/>
          </p:cNvSpPr>
          <p:nvPr/>
        </p:nvSpPr>
        <p:spPr bwMode="auto">
          <a:xfrm>
            <a:off x="2286000" y="61864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25" name="Line 33"/>
          <p:cNvSpPr>
            <a:spLocks noChangeShapeType="1"/>
          </p:cNvSpPr>
          <p:nvPr/>
        </p:nvSpPr>
        <p:spPr bwMode="auto">
          <a:xfrm>
            <a:off x="838200" y="1843088"/>
            <a:ext cx="1447800" cy="0"/>
          </a:xfrm>
          <a:prstGeom prst="line">
            <a:avLst/>
          </a:prstGeom>
          <a:noFill/>
          <a:ln w="9525">
            <a:solidFill>
              <a:schemeClr val="tx1"/>
            </a:solidFill>
            <a:round/>
            <a:headEnd/>
            <a:tailEnd/>
          </a:ln>
          <a:effectLst/>
        </p:spPr>
        <p:txBody>
          <a:bodyPr/>
          <a:lstStyle/>
          <a:p>
            <a:endParaRPr lang="zh-CN" altLang="en-US"/>
          </a:p>
        </p:txBody>
      </p:sp>
      <p:sp>
        <p:nvSpPr>
          <p:cNvPr id="85026" name="Line 34"/>
          <p:cNvSpPr>
            <a:spLocks noChangeShapeType="1"/>
          </p:cNvSpPr>
          <p:nvPr/>
        </p:nvSpPr>
        <p:spPr bwMode="auto">
          <a:xfrm>
            <a:off x="838200" y="18430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27" name="Line 35"/>
          <p:cNvSpPr>
            <a:spLocks noChangeShapeType="1"/>
          </p:cNvSpPr>
          <p:nvPr/>
        </p:nvSpPr>
        <p:spPr bwMode="auto">
          <a:xfrm>
            <a:off x="2286000" y="18430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28" name="Line 36"/>
          <p:cNvSpPr>
            <a:spLocks noChangeShapeType="1"/>
          </p:cNvSpPr>
          <p:nvPr/>
        </p:nvSpPr>
        <p:spPr bwMode="auto">
          <a:xfrm>
            <a:off x="1447800" y="16906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29" name="Line 37"/>
          <p:cNvSpPr>
            <a:spLocks noChangeShapeType="1"/>
          </p:cNvSpPr>
          <p:nvPr/>
        </p:nvSpPr>
        <p:spPr bwMode="auto">
          <a:xfrm>
            <a:off x="838200" y="4205288"/>
            <a:ext cx="0" cy="228600"/>
          </a:xfrm>
          <a:prstGeom prst="line">
            <a:avLst/>
          </a:prstGeom>
          <a:noFill/>
          <a:ln w="9525">
            <a:solidFill>
              <a:schemeClr val="tx1"/>
            </a:solidFill>
            <a:round/>
            <a:headEnd/>
            <a:tailEnd type="triangle" w="med" len="med"/>
          </a:ln>
          <a:effectLst/>
        </p:spPr>
        <p:txBody>
          <a:bodyPr/>
          <a:lstStyle/>
          <a:p>
            <a:endParaRPr lang="zh-CN" altLang="en-US"/>
          </a:p>
        </p:txBody>
      </p:sp>
      <p:sp>
        <p:nvSpPr>
          <p:cNvPr id="85030" name="Line 38"/>
          <p:cNvSpPr>
            <a:spLocks noChangeShapeType="1"/>
          </p:cNvSpPr>
          <p:nvPr/>
        </p:nvSpPr>
        <p:spPr bwMode="auto">
          <a:xfrm>
            <a:off x="2286000" y="4205288"/>
            <a:ext cx="0" cy="228600"/>
          </a:xfrm>
          <a:prstGeom prst="line">
            <a:avLst/>
          </a:prstGeom>
          <a:noFill/>
          <a:ln w="9525">
            <a:solidFill>
              <a:schemeClr val="tx1"/>
            </a:solidFill>
            <a:round/>
            <a:headEnd/>
            <a:tailEnd type="triangle" w="med" len="med"/>
          </a:ln>
          <a:effectLst/>
        </p:spPr>
        <p:txBody>
          <a:bodyPr/>
          <a:lstStyle/>
          <a:p>
            <a:endParaRPr lang="zh-CN" altLang="en-US"/>
          </a:p>
        </p:txBody>
      </p:sp>
      <p:sp>
        <p:nvSpPr>
          <p:cNvPr id="85031" name="Line 39"/>
          <p:cNvSpPr>
            <a:spLocks noChangeShapeType="1"/>
          </p:cNvSpPr>
          <p:nvPr/>
        </p:nvSpPr>
        <p:spPr bwMode="auto">
          <a:xfrm>
            <a:off x="838200" y="5195888"/>
            <a:ext cx="0" cy="228600"/>
          </a:xfrm>
          <a:prstGeom prst="line">
            <a:avLst/>
          </a:prstGeom>
          <a:noFill/>
          <a:ln w="9525">
            <a:solidFill>
              <a:schemeClr val="tx1"/>
            </a:solidFill>
            <a:round/>
            <a:headEnd/>
            <a:tailEnd type="triangle" w="med" len="med"/>
          </a:ln>
          <a:effectLst/>
        </p:spPr>
        <p:txBody>
          <a:bodyPr/>
          <a:lstStyle/>
          <a:p>
            <a:endParaRPr lang="zh-CN" altLang="en-US"/>
          </a:p>
        </p:txBody>
      </p:sp>
      <p:sp>
        <p:nvSpPr>
          <p:cNvPr id="85032" name="Line 40"/>
          <p:cNvSpPr>
            <a:spLocks noChangeShapeType="1"/>
          </p:cNvSpPr>
          <p:nvPr/>
        </p:nvSpPr>
        <p:spPr bwMode="auto">
          <a:xfrm>
            <a:off x="2286000" y="5195888"/>
            <a:ext cx="0" cy="228600"/>
          </a:xfrm>
          <a:prstGeom prst="line">
            <a:avLst/>
          </a:prstGeom>
          <a:noFill/>
          <a:ln w="9525">
            <a:solidFill>
              <a:schemeClr val="tx1"/>
            </a:solidFill>
            <a:round/>
            <a:headEnd/>
            <a:tailEnd type="triangle" w="med" len="med"/>
          </a:ln>
          <a:effectLst/>
        </p:spPr>
        <p:txBody>
          <a:bodyPr/>
          <a:lstStyle/>
          <a:p>
            <a:endParaRPr lang="zh-CN" altLang="en-US"/>
          </a:p>
        </p:txBody>
      </p:sp>
      <p:sp>
        <p:nvSpPr>
          <p:cNvPr id="85033" name="Line 41"/>
          <p:cNvSpPr>
            <a:spLocks noChangeShapeType="1"/>
          </p:cNvSpPr>
          <p:nvPr/>
        </p:nvSpPr>
        <p:spPr bwMode="auto">
          <a:xfrm>
            <a:off x="838200" y="27574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34" name="Line 42"/>
          <p:cNvSpPr>
            <a:spLocks noChangeShapeType="1"/>
          </p:cNvSpPr>
          <p:nvPr/>
        </p:nvSpPr>
        <p:spPr bwMode="auto">
          <a:xfrm>
            <a:off x="2286000" y="27574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35" name="Line 43"/>
          <p:cNvSpPr>
            <a:spLocks noChangeShapeType="1"/>
          </p:cNvSpPr>
          <p:nvPr/>
        </p:nvSpPr>
        <p:spPr bwMode="auto">
          <a:xfrm>
            <a:off x="838200" y="37480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36" name="Line 44"/>
          <p:cNvSpPr>
            <a:spLocks noChangeShapeType="1"/>
          </p:cNvSpPr>
          <p:nvPr/>
        </p:nvSpPr>
        <p:spPr bwMode="auto">
          <a:xfrm>
            <a:off x="2286000" y="37480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37" name="Line 45"/>
          <p:cNvSpPr>
            <a:spLocks noChangeShapeType="1"/>
          </p:cNvSpPr>
          <p:nvPr/>
        </p:nvSpPr>
        <p:spPr bwMode="auto">
          <a:xfrm>
            <a:off x="838200" y="57292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38" name="Line 46"/>
          <p:cNvSpPr>
            <a:spLocks noChangeShapeType="1"/>
          </p:cNvSpPr>
          <p:nvPr/>
        </p:nvSpPr>
        <p:spPr bwMode="auto">
          <a:xfrm>
            <a:off x="2286000" y="57292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39" name="Line 47"/>
          <p:cNvSpPr>
            <a:spLocks noChangeShapeType="1"/>
          </p:cNvSpPr>
          <p:nvPr/>
        </p:nvSpPr>
        <p:spPr bwMode="auto">
          <a:xfrm>
            <a:off x="838200" y="6338888"/>
            <a:ext cx="2133600" cy="0"/>
          </a:xfrm>
          <a:prstGeom prst="line">
            <a:avLst/>
          </a:prstGeom>
          <a:noFill/>
          <a:ln w="9525">
            <a:solidFill>
              <a:schemeClr val="tx1"/>
            </a:solidFill>
            <a:round/>
            <a:headEnd/>
            <a:tailEnd type="triangle" w="med" len="med"/>
          </a:ln>
          <a:effectLst/>
        </p:spPr>
        <p:txBody>
          <a:bodyPr/>
          <a:lstStyle/>
          <a:p>
            <a:endParaRPr lang="zh-CN" altLang="en-US"/>
          </a:p>
        </p:txBody>
      </p:sp>
      <p:sp>
        <p:nvSpPr>
          <p:cNvPr id="85040" name="Line 48"/>
          <p:cNvSpPr>
            <a:spLocks noChangeShapeType="1"/>
          </p:cNvSpPr>
          <p:nvPr/>
        </p:nvSpPr>
        <p:spPr bwMode="auto">
          <a:xfrm>
            <a:off x="990600" y="5348288"/>
            <a:ext cx="1981200" cy="0"/>
          </a:xfrm>
          <a:prstGeom prst="line">
            <a:avLst/>
          </a:prstGeom>
          <a:noFill/>
          <a:ln w="9525">
            <a:solidFill>
              <a:schemeClr val="tx1"/>
            </a:solidFill>
            <a:round/>
            <a:headEnd/>
            <a:tailEnd type="triangle" w="med" len="med"/>
          </a:ln>
          <a:effectLst/>
        </p:spPr>
        <p:txBody>
          <a:bodyPr/>
          <a:lstStyle/>
          <a:p>
            <a:endParaRPr lang="zh-CN" altLang="en-US"/>
          </a:p>
        </p:txBody>
      </p:sp>
      <p:sp>
        <p:nvSpPr>
          <p:cNvPr id="85041" name="Line 49"/>
          <p:cNvSpPr>
            <a:spLocks noChangeShapeType="1"/>
          </p:cNvSpPr>
          <p:nvPr/>
        </p:nvSpPr>
        <p:spPr bwMode="auto">
          <a:xfrm>
            <a:off x="990600" y="4357688"/>
            <a:ext cx="1981200" cy="0"/>
          </a:xfrm>
          <a:prstGeom prst="line">
            <a:avLst/>
          </a:prstGeom>
          <a:noFill/>
          <a:ln w="9525">
            <a:solidFill>
              <a:schemeClr val="tx1"/>
            </a:solidFill>
            <a:round/>
            <a:headEnd/>
            <a:tailEnd type="triangle" w="med" len="med"/>
          </a:ln>
          <a:effectLst/>
        </p:spPr>
        <p:txBody>
          <a:bodyPr/>
          <a:lstStyle/>
          <a:p>
            <a:endParaRPr lang="zh-CN" altLang="en-US"/>
          </a:p>
        </p:txBody>
      </p:sp>
      <p:sp>
        <p:nvSpPr>
          <p:cNvPr id="85042" name="Text Box 50"/>
          <p:cNvSpPr txBox="1">
            <a:spLocks noChangeArrowheads="1"/>
          </p:cNvSpPr>
          <p:nvPr/>
        </p:nvSpPr>
        <p:spPr bwMode="auto">
          <a:xfrm>
            <a:off x="4114800" y="3152775"/>
            <a:ext cx="476250" cy="366713"/>
          </a:xfrm>
          <a:prstGeom prst="rect">
            <a:avLst/>
          </a:prstGeom>
          <a:noFill/>
          <a:ln w="9525">
            <a:noFill/>
            <a:miter lim="800000"/>
            <a:headEnd/>
            <a:tailEnd/>
          </a:ln>
          <a:effectLst/>
        </p:spPr>
        <p:txBody>
          <a:bodyPr wrap="none">
            <a:spAutoFit/>
          </a:bodyPr>
          <a:lstStyle/>
          <a:p>
            <a:r>
              <a:rPr lang="en-US" altLang="zh-CN" sz="1800" b="1"/>
              <a:t>K1</a:t>
            </a:r>
          </a:p>
        </p:txBody>
      </p:sp>
      <p:sp>
        <p:nvSpPr>
          <p:cNvPr id="85043" name="Line 51"/>
          <p:cNvSpPr>
            <a:spLocks noChangeShapeType="1"/>
          </p:cNvSpPr>
          <p:nvPr/>
        </p:nvSpPr>
        <p:spPr bwMode="auto">
          <a:xfrm>
            <a:off x="3962400" y="3343275"/>
            <a:ext cx="228600" cy="0"/>
          </a:xfrm>
          <a:prstGeom prst="line">
            <a:avLst/>
          </a:prstGeom>
          <a:noFill/>
          <a:ln w="9525">
            <a:solidFill>
              <a:schemeClr val="tx1"/>
            </a:solidFill>
            <a:round/>
            <a:headEnd/>
            <a:tailEnd type="triangle" w="med" len="med"/>
          </a:ln>
          <a:effectLst/>
        </p:spPr>
        <p:txBody>
          <a:bodyPr/>
          <a:lstStyle/>
          <a:p>
            <a:endParaRPr lang="zh-CN" altLang="en-US"/>
          </a:p>
        </p:txBody>
      </p:sp>
      <p:sp>
        <p:nvSpPr>
          <p:cNvPr id="85044" name="Text Box 52"/>
          <p:cNvSpPr txBox="1">
            <a:spLocks noChangeArrowheads="1"/>
          </p:cNvSpPr>
          <p:nvPr/>
        </p:nvSpPr>
        <p:spPr bwMode="auto">
          <a:xfrm>
            <a:off x="4114800" y="4143375"/>
            <a:ext cx="476250" cy="366713"/>
          </a:xfrm>
          <a:prstGeom prst="rect">
            <a:avLst/>
          </a:prstGeom>
          <a:noFill/>
          <a:ln w="9525">
            <a:noFill/>
            <a:miter lim="800000"/>
            <a:headEnd/>
            <a:tailEnd/>
          </a:ln>
          <a:effectLst/>
        </p:spPr>
        <p:txBody>
          <a:bodyPr wrap="none">
            <a:spAutoFit/>
          </a:bodyPr>
          <a:lstStyle/>
          <a:p>
            <a:r>
              <a:rPr lang="en-US" altLang="zh-CN" sz="1800" b="1"/>
              <a:t>K2</a:t>
            </a:r>
          </a:p>
        </p:txBody>
      </p:sp>
      <p:sp>
        <p:nvSpPr>
          <p:cNvPr id="85045" name="Line 53"/>
          <p:cNvSpPr>
            <a:spLocks noChangeShapeType="1"/>
          </p:cNvSpPr>
          <p:nvPr/>
        </p:nvSpPr>
        <p:spPr bwMode="auto">
          <a:xfrm>
            <a:off x="3962400" y="4333875"/>
            <a:ext cx="228600" cy="0"/>
          </a:xfrm>
          <a:prstGeom prst="line">
            <a:avLst/>
          </a:prstGeom>
          <a:noFill/>
          <a:ln w="9525">
            <a:solidFill>
              <a:schemeClr val="tx1"/>
            </a:solidFill>
            <a:round/>
            <a:headEnd/>
            <a:tailEnd type="triangle" w="med" len="med"/>
          </a:ln>
          <a:effectLst/>
        </p:spPr>
        <p:txBody>
          <a:bodyPr/>
          <a:lstStyle/>
          <a:p>
            <a:endParaRPr lang="zh-CN" altLang="en-US"/>
          </a:p>
        </p:txBody>
      </p:sp>
      <p:sp>
        <p:nvSpPr>
          <p:cNvPr id="85046" name="Line 54"/>
          <p:cNvSpPr>
            <a:spLocks noChangeShapeType="1"/>
          </p:cNvSpPr>
          <p:nvPr/>
        </p:nvSpPr>
        <p:spPr bwMode="auto">
          <a:xfrm>
            <a:off x="3962400" y="5324475"/>
            <a:ext cx="228600" cy="0"/>
          </a:xfrm>
          <a:prstGeom prst="line">
            <a:avLst/>
          </a:prstGeom>
          <a:noFill/>
          <a:ln w="9525">
            <a:solidFill>
              <a:schemeClr val="tx1"/>
            </a:solidFill>
            <a:round/>
            <a:headEnd/>
            <a:tailEnd type="triangle" w="med" len="med"/>
          </a:ln>
          <a:effectLst/>
        </p:spPr>
        <p:txBody>
          <a:bodyPr/>
          <a:lstStyle/>
          <a:p>
            <a:endParaRPr lang="zh-CN" altLang="en-US"/>
          </a:p>
        </p:txBody>
      </p:sp>
      <p:sp>
        <p:nvSpPr>
          <p:cNvPr id="85047" name="Line 55"/>
          <p:cNvSpPr>
            <a:spLocks noChangeShapeType="1"/>
          </p:cNvSpPr>
          <p:nvPr/>
        </p:nvSpPr>
        <p:spPr bwMode="auto">
          <a:xfrm>
            <a:off x="3962400" y="6338888"/>
            <a:ext cx="228600" cy="0"/>
          </a:xfrm>
          <a:prstGeom prst="line">
            <a:avLst/>
          </a:prstGeom>
          <a:noFill/>
          <a:ln w="9525">
            <a:solidFill>
              <a:schemeClr val="tx1"/>
            </a:solidFill>
            <a:round/>
            <a:headEnd/>
            <a:tailEnd type="triangle" w="med" len="med"/>
          </a:ln>
          <a:effectLst/>
        </p:spPr>
        <p:txBody>
          <a:bodyPr/>
          <a:lstStyle/>
          <a:p>
            <a:endParaRPr lang="zh-CN" altLang="en-US"/>
          </a:p>
        </p:txBody>
      </p:sp>
      <p:sp>
        <p:nvSpPr>
          <p:cNvPr id="85048" name="Rectangle 56"/>
          <p:cNvSpPr>
            <a:spLocks noChangeArrowheads="1"/>
          </p:cNvSpPr>
          <p:nvPr/>
        </p:nvSpPr>
        <p:spPr bwMode="auto">
          <a:xfrm>
            <a:off x="457200" y="3900488"/>
            <a:ext cx="914400" cy="304800"/>
          </a:xfrm>
          <a:prstGeom prst="rect">
            <a:avLst/>
          </a:prstGeom>
          <a:solidFill>
            <a:srgbClr val="FFFF66"/>
          </a:solidFill>
          <a:ln w="9525">
            <a:solidFill>
              <a:schemeClr val="tx1"/>
            </a:solidFill>
            <a:miter lim="800000"/>
            <a:headEnd/>
            <a:tailEnd/>
          </a:ln>
          <a:effectLst/>
        </p:spPr>
        <p:txBody>
          <a:bodyPr wrap="none" anchor="ctr"/>
          <a:lstStyle/>
          <a:p>
            <a:pPr algn="ctr"/>
            <a:r>
              <a:rPr lang="en-US" altLang="zh-CN" sz="1800" b="1"/>
              <a:t>28</a:t>
            </a:r>
            <a:r>
              <a:rPr lang="zh-CN" altLang="en-US" sz="1800" b="1"/>
              <a:t>位</a:t>
            </a:r>
            <a:r>
              <a:rPr lang="en-US" altLang="zh-CN" sz="1800" b="1"/>
              <a:t>C2</a:t>
            </a:r>
          </a:p>
        </p:txBody>
      </p:sp>
      <p:sp>
        <p:nvSpPr>
          <p:cNvPr id="85049" name="Rectangle 57"/>
          <p:cNvSpPr>
            <a:spLocks noChangeArrowheads="1"/>
          </p:cNvSpPr>
          <p:nvPr/>
        </p:nvSpPr>
        <p:spPr bwMode="auto">
          <a:xfrm>
            <a:off x="1828800" y="3900488"/>
            <a:ext cx="914400" cy="304800"/>
          </a:xfrm>
          <a:prstGeom prst="rect">
            <a:avLst/>
          </a:prstGeom>
          <a:solidFill>
            <a:srgbClr val="FFFF66"/>
          </a:solidFill>
          <a:ln w="9525">
            <a:solidFill>
              <a:schemeClr val="tx1"/>
            </a:solidFill>
            <a:miter lim="800000"/>
            <a:headEnd/>
            <a:tailEnd/>
          </a:ln>
          <a:effectLst/>
        </p:spPr>
        <p:txBody>
          <a:bodyPr wrap="none" anchor="ctr"/>
          <a:lstStyle/>
          <a:p>
            <a:pPr algn="ctr"/>
            <a:r>
              <a:rPr lang="en-US" altLang="zh-CN" sz="1800" b="1"/>
              <a:t>28</a:t>
            </a:r>
            <a:r>
              <a:rPr lang="zh-CN" altLang="en-US" sz="1800" b="1"/>
              <a:t>位</a:t>
            </a:r>
            <a:r>
              <a:rPr lang="en-US" altLang="zh-CN" sz="1800" b="1"/>
              <a:t>D2</a:t>
            </a:r>
          </a:p>
        </p:txBody>
      </p:sp>
      <p:sp>
        <p:nvSpPr>
          <p:cNvPr id="85050" name="Line 58"/>
          <p:cNvSpPr>
            <a:spLocks noChangeShapeType="1"/>
          </p:cNvSpPr>
          <p:nvPr/>
        </p:nvSpPr>
        <p:spPr bwMode="auto">
          <a:xfrm>
            <a:off x="990600" y="42052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51" name="Line 59"/>
          <p:cNvSpPr>
            <a:spLocks noChangeShapeType="1"/>
          </p:cNvSpPr>
          <p:nvPr/>
        </p:nvSpPr>
        <p:spPr bwMode="auto">
          <a:xfrm>
            <a:off x="2438400" y="42052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52" name="Line 60"/>
          <p:cNvSpPr>
            <a:spLocks noChangeShapeType="1"/>
          </p:cNvSpPr>
          <p:nvPr/>
        </p:nvSpPr>
        <p:spPr bwMode="auto">
          <a:xfrm>
            <a:off x="838200" y="47386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53" name="Line 61"/>
          <p:cNvSpPr>
            <a:spLocks noChangeShapeType="1"/>
          </p:cNvSpPr>
          <p:nvPr/>
        </p:nvSpPr>
        <p:spPr bwMode="auto">
          <a:xfrm>
            <a:off x="2286000" y="4738688"/>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5054" name="Line 62"/>
          <p:cNvSpPr>
            <a:spLocks noChangeShapeType="1"/>
          </p:cNvSpPr>
          <p:nvPr/>
        </p:nvSpPr>
        <p:spPr bwMode="auto">
          <a:xfrm>
            <a:off x="838200" y="3214688"/>
            <a:ext cx="0" cy="228600"/>
          </a:xfrm>
          <a:prstGeom prst="line">
            <a:avLst/>
          </a:prstGeom>
          <a:noFill/>
          <a:ln w="9525">
            <a:solidFill>
              <a:schemeClr val="tx1"/>
            </a:solidFill>
            <a:round/>
            <a:headEnd/>
            <a:tailEnd type="triangle" w="med" len="med"/>
          </a:ln>
          <a:effectLst/>
        </p:spPr>
        <p:txBody>
          <a:bodyPr/>
          <a:lstStyle/>
          <a:p>
            <a:endParaRPr lang="zh-CN" altLang="en-US"/>
          </a:p>
        </p:txBody>
      </p:sp>
      <p:sp>
        <p:nvSpPr>
          <p:cNvPr id="85055" name="Line 63"/>
          <p:cNvSpPr>
            <a:spLocks noChangeShapeType="1"/>
          </p:cNvSpPr>
          <p:nvPr/>
        </p:nvSpPr>
        <p:spPr bwMode="auto">
          <a:xfrm>
            <a:off x="2286000" y="3214688"/>
            <a:ext cx="0" cy="228600"/>
          </a:xfrm>
          <a:prstGeom prst="line">
            <a:avLst/>
          </a:prstGeom>
          <a:noFill/>
          <a:ln w="9525">
            <a:solidFill>
              <a:schemeClr val="tx1"/>
            </a:solidFill>
            <a:round/>
            <a:headEnd/>
            <a:tailEnd type="triangle" w="med" len="med"/>
          </a:ln>
          <a:effectLst/>
        </p:spPr>
        <p:txBody>
          <a:bodyPr/>
          <a:lstStyle/>
          <a:p>
            <a:endParaRPr lang="zh-CN" altLang="en-US"/>
          </a:p>
        </p:txBody>
      </p:sp>
      <p:sp>
        <p:nvSpPr>
          <p:cNvPr id="85056" name="Line 64"/>
          <p:cNvSpPr>
            <a:spLocks noChangeShapeType="1"/>
          </p:cNvSpPr>
          <p:nvPr/>
        </p:nvSpPr>
        <p:spPr bwMode="auto">
          <a:xfrm>
            <a:off x="990600" y="3367088"/>
            <a:ext cx="1981200" cy="0"/>
          </a:xfrm>
          <a:prstGeom prst="line">
            <a:avLst/>
          </a:prstGeom>
          <a:noFill/>
          <a:ln w="9525">
            <a:solidFill>
              <a:schemeClr val="tx1"/>
            </a:solidFill>
            <a:round/>
            <a:headEnd/>
            <a:tailEnd type="triangle" w="med" len="med"/>
          </a:ln>
          <a:effectLst/>
        </p:spPr>
        <p:txBody>
          <a:bodyPr/>
          <a:lstStyle/>
          <a:p>
            <a:endParaRPr lang="zh-CN" altLang="en-US"/>
          </a:p>
        </p:txBody>
      </p:sp>
      <p:sp>
        <p:nvSpPr>
          <p:cNvPr id="85057" name="Text Box 65"/>
          <p:cNvSpPr txBox="1">
            <a:spLocks noChangeArrowheads="1"/>
          </p:cNvSpPr>
          <p:nvPr/>
        </p:nvSpPr>
        <p:spPr bwMode="auto">
          <a:xfrm>
            <a:off x="914400" y="4322763"/>
            <a:ext cx="1403350" cy="457200"/>
          </a:xfrm>
          <a:prstGeom prst="rect">
            <a:avLst/>
          </a:prstGeom>
          <a:noFill/>
          <a:ln w="9525">
            <a:noFill/>
            <a:miter lim="800000"/>
            <a:headEnd/>
            <a:tailEnd/>
          </a:ln>
          <a:effectLst/>
        </p:spPr>
        <p:txBody>
          <a:bodyPr wrap="none">
            <a:spAutoFit/>
          </a:bodyPr>
          <a:lstStyle/>
          <a:p>
            <a:r>
              <a:rPr lang="en-US" altLang="zh-CN"/>
              <a:t>…………</a:t>
            </a:r>
          </a:p>
        </p:txBody>
      </p:sp>
      <p:sp>
        <p:nvSpPr>
          <p:cNvPr id="85058" name="Text Box 66"/>
          <p:cNvSpPr txBox="1">
            <a:spLocks noChangeArrowheads="1"/>
          </p:cNvSpPr>
          <p:nvPr/>
        </p:nvSpPr>
        <p:spPr bwMode="auto">
          <a:xfrm>
            <a:off x="212725" y="173038"/>
            <a:ext cx="4946650" cy="457200"/>
          </a:xfrm>
          <a:prstGeom prst="rect">
            <a:avLst/>
          </a:prstGeom>
          <a:noFill/>
          <a:ln w="9525">
            <a:noFill/>
            <a:miter lim="800000"/>
            <a:headEnd/>
            <a:tailEnd/>
          </a:ln>
          <a:effectLst/>
        </p:spPr>
        <p:txBody>
          <a:bodyPr wrap="none">
            <a:spAutoFit/>
          </a:bodyPr>
          <a:lstStyle/>
          <a:p>
            <a:r>
              <a:rPr lang="zh-CN" altLang="en-US" b="1"/>
              <a:t>密钥的形成（</a:t>
            </a:r>
            <a:r>
              <a:rPr lang="en-US" altLang="zh-CN" b="1">
                <a:solidFill>
                  <a:srgbClr val="FF0000"/>
                </a:solidFill>
              </a:rPr>
              <a:t>16</a:t>
            </a:r>
            <a:r>
              <a:rPr lang="zh-CN" altLang="en-US" b="1">
                <a:solidFill>
                  <a:srgbClr val="FF0000"/>
                </a:solidFill>
              </a:rPr>
              <a:t>个</a:t>
            </a:r>
            <a:r>
              <a:rPr lang="en-US" altLang="zh-CN" b="1">
                <a:solidFill>
                  <a:srgbClr val="FF0000"/>
                </a:solidFill>
              </a:rPr>
              <a:t>48b</a:t>
            </a:r>
            <a:r>
              <a:rPr lang="zh-CN" altLang="en-US" b="1">
                <a:solidFill>
                  <a:srgbClr val="FF0000"/>
                </a:solidFill>
              </a:rPr>
              <a:t>的子密钥</a:t>
            </a:r>
            <a:r>
              <a:rPr lang="zh-CN" altLang="en-US" b="1"/>
              <a:t>）：</a:t>
            </a:r>
          </a:p>
        </p:txBody>
      </p:sp>
      <p:sp>
        <p:nvSpPr>
          <p:cNvPr id="85059" name="Rectangle 67"/>
          <p:cNvSpPr>
            <a:spLocks noChangeArrowheads="1"/>
          </p:cNvSpPr>
          <p:nvPr/>
        </p:nvSpPr>
        <p:spPr bwMode="auto">
          <a:xfrm>
            <a:off x="179388" y="692150"/>
            <a:ext cx="4468812" cy="74613"/>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85060" name="Text Box 68"/>
          <p:cNvSpPr txBox="1">
            <a:spLocks noChangeArrowheads="1"/>
          </p:cNvSpPr>
          <p:nvPr/>
        </p:nvSpPr>
        <p:spPr bwMode="auto">
          <a:xfrm>
            <a:off x="8626475" y="73025"/>
            <a:ext cx="441325"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16</a:t>
            </a:r>
          </a:p>
        </p:txBody>
      </p:sp>
      <p:grpSp>
        <p:nvGrpSpPr>
          <p:cNvPr id="2" name="Group 69"/>
          <p:cNvGrpSpPr>
            <a:grpSpLocks/>
          </p:cNvGrpSpPr>
          <p:nvPr/>
        </p:nvGrpSpPr>
        <p:grpSpPr bwMode="auto">
          <a:xfrm>
            <a:off x="2195513" y="1209675"/>
            <a:ext cx="6567487" cy="2844800"/>
            <a:chOff x="1383" y="762"/>
            <a:chExt cx="4137" cy="1792"/>
          </a:xfrm>
        </p:grpSpPr>
        <p:sp>
          <p:nvSpPr>
            <p:cNvPr id="85062" name="Text Box 70"/>
            <p:cNvSpPr txBox="1">
              <a:spLocks noChangeArrowheads="1"/>
            </p:cNvSpPr>
            <p:nvPr/>
          </p:nvSpPr>
          <p:spPr bwMode="auto">
            <a:xfrm>
              <a:off x="3110" y="762"/>
              <a:ext cx="2410" cy="1792"/>
            </a:xfrm>
            <a:prstGeom prst="rect">
              <a:avLst/>
            </a:prstGeom>
            <a:solidFill>
              <a:srgbClr val="FFFFCC"/>
            </a:solidFill>
            <a:ln w="9525">
              <a:solidFill>
                <a:schemeClr val="tx1"/>
              </a:solidFill>
              <a:miter lim="800000"/>
              <a:headEnd/>
              <a:tailEnd/>
            </a:ln>
            <a:effectLst/>
          </p:spPr>
          <p:txBody>
            <a:bodyPr>
              <a:spAutoFit/>
            </a:bodyPr>
            <a:lstStyle/>
            <a:p>
              <a:r>
                <a:rPr lang="zh-CN" altLang="en-US" sz="2000" b="1"/>
                <a:t>置换选择</a:t>
              </a:r>
              <a:r>
                <a:rPr lang="en-US" altLang="zh-CN" sz="2000" b="1"/>
                <a:t>1</a:t>
              </a:r>
              <a:r>
                <a:rPr lang="zh-CN" altLang="en-US" sz="2000" b="1"/>
                <a:t>（</a:t>
              </a:r>
              <a:r>
                <a:rPr lang="en-US" altLang="zh-CN" sz="2000" b="1"/>
                <a:t>64</a:t>
              </a:r>
              <a:r>
                <a:rPr lang="zh-CN" altLang="en-US" sz="2000" b="1"/>
                <a:t>位中取</a:t>
              </a:r>
              <a:r>
                <a:rPr lang="en-US" altLang="zh-CN" sz="2000" b="1"/>
                <a:t>56</a:t>
              </a:r>
              <a:r>
                <a:rPr lang="zh-CN" altLang="en-US" sz="2000" b="1"/>
                <a:t>位）：</a:t>
              </a:r>
            </a:p>
            <a:p>
              <a:r>
                <a:rPr lang="en-US" altLang="zh-CN" sz="2000" b="1"/>
                <a:t>C0</a:t>
              </a:r>
              <a:r>
                <a:rPr lang="zh-CN" altLang="en-US" sz="2000" b="1"/>
                <a:t>：</a:t>
              </a:r>
              <a:r>
                <a:rPr lang="en-US" altLang="zh-CN" sz="2000" b="1"/>
                <a:t>57 49 41 33 25 17   9 1</a:t>
              </a:r>
            </a:p>
            <a:p>
              <a:r>
                <a:rPr lang="en-US" altLang="zh-CN" sz="2000" b="1"/>
                <a:t>         58 50 42 34 26 18 10 2</a:t>
              </a:r>
            </a:p>
            <a:p>
              <a:r>
                <a:rPr lang="en-US" altLang="zh-CN" sz="2000" b="1"/>
                <a:t>         59 51 43 35 27 19 11 3</a:t>
              </a:r>
            </a:p>
            <a:p>
              <a:r>
                <a:rPr lang="en-US" altLang="zh-CN" sz="2000" b="1"/>
                <a:t>         60 52 44 36</a:t>
              </a:r>
            </a:p>
            <a:p>
              <a:r>
                <a:rPr lang="en-US" altLang="zh-CN" sz="2000" b="1"/>
                <a:t>D0</a:t>
              </a:r>
              <a:r>
                <a:rPr lang="zh-CN" altLang="en-US" sz="2000" b="1"/>
                <a:t>：</a:t>
              </a:r>
              <a:r>
                <a:rPr lang="en-US" altLang="zh-CN" sz="2000" b="1"/>
                <a:t>63 55 47 39 31 23 15 7 </a:t>
              </a:r>
            </a:p>
            <a:p>
              <a:r>
                <a:rPr lang="en-US" altLang="zh-CN" sz="2000" b="1"/>
                <a:t>         62 54 46 38 30 22 14 6</a:t>
              </a:r>
            </a:p>
            <a:p>
              <a:r>
                <a:rPr lang="en-US" altLang="zh-CN" sz="2000" b="1"/>
                <a:t>         61 53 45 37 29 21 13 5</a:t>
              </a:r>
            </a:p>
            <a:p>
              <a:r>
                <a:rPr lang="en-US" altLang="zh-CN" sz="2000" b="1"/>
                <a:t>                             28 20 12 4</a:t>
              </a:r>
              <a:endParaRPr lang="en-US" altLang="zh-CN" b="1"/>
            </a:p>
          </p:txBody>
        </p:sp>
        <p:sp>
          <p:nvSpPr>
            <p:cNvPr id="85063" name="Line 71"/>
            <p:cNvSpPr>
              <a:spLocks noChangeShapeType="1"/>
            </p:cNvSpPr>
            <p:nvPr/>
          </p:nvSpPr>
          <p:spPr bwMode="auto">
            <a:xfrm flipV="1">
              <a:off x="1383" y="890"/>
              <a:ext cx="1633" cy="91"/>
            </a:xfrm>
            <a:prstGeom prst="line">
              <a:avLst/>
            </a:prstGeom>
            <a:noFill/>
            <a:ln w="28575">
              <a:solidFill>
                <a:srgbClr val="FF0000"/>
              </a:solidFill>
              <a:prstDash val="dash"/>
              <a:round/>
              <a:headEnd/>
              <a:tailEnd type="triangle" w="med" len="med"/>
            </a:ln>
            <a:effectLst/>
          </p:spPr>
          <p:txBody>
            <a:bodyPr/>
            <a:lstStyle/>
            <a:p>
              <a:endParaRPr lang="zh-CN" altLang="en-US"/>
            </a:p>
          </p:txBody>
        </p:sp>
      </p:grpSp>
      <p:grpSp>
        <p:nvGrpSpPr>
          <p:cNvPr id="3" name="Group 72"/>
          <p:cNvGrpSpPr>
            <a:grpSpLocks/>
          </p:cNvGrpSpPr>
          <p:nvPr/>
        </p:nvGrpSpPr>
        <p:grpSpPr bwMode="auto">
          <a:xfrm>
            <a:off x="2771775" y="333375"/>
            <a:ext cx="5991225" cy="5111750"/>
            <a:chOff x="1746" y="210"/>
            <a:chExt cx="3774" cy="3220"/>
          </a:xfrm>
        </p:grpSpPr>
        <p:sp>
          <p:nvSpPr>
            <p:cNvPr id="85065" name="Rectangle 73"/>
            <p:cNvSpPr>
              <a:spLocks noChangeArrowheads="1"/>
            </p:cNvSpPr>
            <p:nvPr/>
          </p:nvSpPr>
          <p:spPr bwMode="auto">
            <a:xfrm>
              <a:off x="3120" y="210"/>
              <a:ext cx="2400" cy="480"/>
            </a:xfrm>
            <a:prstGeom prst="rect">
              <a:avLst/>
            </a:prstGeom>
            <a:solidFill>
              <a:srgbClr val="FFCCFF"/>
            </a:solidFill>
            <a:ln w="9525">
              <a:solidFill>
                <a:schemeClr val="tx1"/>
              </a:solidFill>
              <a:miter lim="800000"/>
              <a:headEnd/>
              <a:tailEnd/>
            </a:ln>
            <a:effectLst/>
          </p:spPr>
          <p:txBody>
            <a:bodyPr wrap="none" anchor="ctr"/>
            <a:lstStyle/>
            <a:p>
              <a:endParaRPr lang="zh-CN" altLang="en-US"/>
            </a:p>
          </p:txBody>
        </p:sp>
        <p:grpSp>
          <p:nvGrpSpPr>
            <p:cNvPr id="4" name="Group 74"/>
            <p:cNvGrpSpPr>
              <a:grpSpLocks/>
            </p:cNvGrpSpPr>
            <p:nvPr/>
          </p:nvGrpSpPr>
          <p:grpSpPr bwMode="auto">
            <a:xfrm>
              <a:off x="3243" y="229"/>
              <a:ext cx="2003" cy="442"/>
              <a:chOff x="3072" y="329"/>
              <a:chExt cx="2043" cy="486"/>
            </a:xfrm>
          </p:grpSpPr>
          <p:sp>
            <p:nvSpPr>
              <p:cNvPr id="85067" name="Text Box 75"/>
              <p:cNvSpPr txBox="1">
                <a:spLocks noChangeArrowheads="1"/>
              </p:cNvSpPr>
              <p:nvPr/>
            </p:nvSpPr>
            <p:spPr bwMode="auto">
              <a:xfrm>
                <a:off x="3840" y="329"/>
                <a:ext cx="1275" cy="486"/>
              </a:xfrm>
              <a:prstGeom prst="rect">
                <a:avLst/>
              </a:prstGeom>
              <a:noFill/>
              <a:ln w="9525">
                <a:noFill/>
                <a:miter lim="800000"/>
                <a:headEnd/>
                <a:tailEnd/>
              </a:ln>
              <a:effectLst/>
            </p:spPr>
            <p:txBody>
              <a:bodyPr wrap="none">
                <a:spAutoFit/>
              </a:bodyPr>
              <a:lstStyle/>
              <a:p>
                <a:pPr marL="457200" indent="-457200">
                  <a:buFontTx/>
                  <a:buAutoNum type="arabicPlain"/>
                </a:pPr>
                <a:r>
                  <a:rPr lang="en-US" altLang="zh-CN" sz="2000" b="1"/>
                  <a:t>i=1,2,9,16;</a:t>
                </a:r>
              </a:p>
              <a:p>
                <a:pPr marL="457200" indent="-457200"/>
                <a:r>
                  <a:rPr lang="en-US" altLang="zh-CN" sz="2000" b="1"/>
                  <a:t>2      i=3-8,10-15;</a:t>
                </a:r>
              </a:p>
            </p:txBody>
          </p:sp>
          <p:sp>
            <p:nvSpPr>
              <p:cNvPr id="85068" name="Text Box 76"/>
              <p:cNvSpPr txBox="1">
                <a:spLocks noChangeArrowheads="1"/>
              </p:cNvSpPr>
              <p:nvPr/>
            </p:nvSpPr>
            <p:spPr bwMode="auto">
              <a:xfrm>
                <a:off x="3072" y="463"/>
                <a:ext cx="739" cy="275"/>
              </a:xfrm>
              <a:prstGeom prst="rect">
                <a:avLst/>
              </a:prstGeom>
              <a:noFill/>
              <a:ln w="9525">
                <a:noFill/>
                <a:miter lim="800000"/>
                <a:headEnd/>
                <a:tailEnd/>
              </a:ln>
              <a:effectLst/>
            </p:spPr>
            <p:txBody>
              <a:bodyPr wrap="none">
                <a:spAutoFit/>
              </a:bodyPr>
              <a:lstStyle/>
              <a:p>
                <a:r>
                  <a:rPr lang="zh-CN" altLang="en-US" sz="2000" b="1"/>
                  <a:t>移位</a:t>
                </a:r>
                <a:r>
                  <a:rPr lang="en-US" altLang="zh-CN" sz="2000" b="1"/>
                  <a:t>X = </a:t>
                </a:r>
              </a:p>
            </p:txBody>
          </p:sp>
        </p:grpSp>
        <p:grpSp>
          <p:nvGrpSpPr>
            <p:cNvPr id="5" name="Group 77"/>
            <p:cNvGrpSpPr>
              <a:grpSpLocks/>
            </p:cNvGrpSpPr>
            <p:nvPr/>
          </p:nvGrpSpPr>
          <p:grpSpPr bwMode="auto">
            <a:xfrm>
              <a:off x="1746" y="527"/>
              <a:ext cx="1497" cy="2903"/>
              <a:chOff x="1746" y="527"/>
              <a:chExt cx="1497" cy="2903"/>
            </a:xfrm>
          </p:grpSpPr>
          <p:sp>
            <p:nvSpPr>
              <p:cNvPr id="85070" name="Line 78"/>
              <p:cNvSpPr>
                <a:spLocks noChangeShapeType="1"/>
              </p:cNvSpPr>
              <p:nvPr/>
            </p:nvSpPr>
            <p:spPr bwMode="auto">
              <a:xfrm flipV="1">
                <a:off x="1791" y="527"/>
                <a:ext cx="1406" cy="998"/>
              </a:xfrm>
              <a:prstGeom prst="line">
                <a:avLst/>
              </a:prstGeom>
              <a:noFill/>
              <a:ln w="28575">
                <a:solidFill>
                  <a:srgbClr val="FF0000"/>
                </a:solidFill>
                <a:prstDash val="dash"/>
                <a:round/>
                <a:headEnd/>
                <a:tailEnd type="triangle" w="med" len="med"/>
              </a:ln>
              <a:effectLst/>
            </p:spPr>
            <p:txBody>
              <a:bodyPr/>
              <a:lstStyle/>
              <a:p>
                <a:endParaRPr lang="zh-CN" altLang="en-US"/>
              </a:p>
            </p:txBody>
          </p:sp>
          <p:sp>
            <p:nvSpPr>
              <p:cNvPr id="85071" name="Line 79"/>
              <p:cNvSpPr>
                <a:spLocks noChangeShapeType="1"/>
              </p:cNvSpPr>
              <p:nvPr/>
            </p:nvSpPr>
            <p:spPr bwMode="auto">
              <a:xfrm flipV="1">
                <a:off x="1746" y="618"/>
                <a:ext cx="1452" cy="1542"/>
              </a:xfrm>
              <a:prstGeom prst="line">
                <a:avLst/>
              </a:prstGeom>
              <a:noFill/>
              <a:ln w="28575">
                <a:solidFill>
                  <a:srgbClr val="FF0000"/>
                </a:solidFill>
                <a:prstDash val="dash"/>
                <a:round/>
                <a:headEnd/>
                <a:tailEnd type="triangle" w="med" len="med"/>
              </a:ln>
              <a:effectLst/>
            </p:spPr>
            <p:txBody>
              <a:bodyPr/>
              <a:lstStyle/>
              <a:p>
                <a:endParaRPr lang="zh-CN" altLang="en-US"/>
              </a:p>
            </p:txBody>
          </p:sp>
          <p:sp>
            <p:nvSpPr>
              <p:cNvPr id="85072" name="Line 80"/>
              <p:cNvSpPr>
                <a:spLocks noChangeShapeType="1"/>
              </p:cNvSpPr>
              <p:nvPr/>
            </p:nvSpPr>
            <p:spPr bwMode="auto">
              <a:xfrm flipV="1">
                <a:off x="1791" y="663"/>
                <a:ext cx="1452" cy="2767"/>
              </a:xfrm>
              <a:prstGeom prst="line">
                <a:avLst/>
              </a:prstGeom>
              <a:noFill/>
              <a:ln w="28575">
                <a:solidFill>
                  <a:srgbClr val="FF0000"/>
                </a:solidFill>
                <a:prstDash val="dash"/>
                <a:round/>
                <a:headEnd/>
                <a:tailEnd type="triangle" w="med" len="med"/>
              </a:ln>
              <a:effectLst/>
            </p:spPr>
            <p:txBody>
              <a:bodyPr/>
              <a:lstStyle/>
              <a:p>
                <a:endParaRPr lang="zh-CN" altLang="en-US"/>
              </a:p>
            </p:txBody>
          </p:sp>
        </p:grpSp>
      </p:grpSp>
      <p:grpSp>
        <p:nvGrpSpPr>
          <p:cNvPr id="6" name="Group 81"/>
          <p:cNvGrpSpPr>
            <a:grpSpLocks/>
          </p:cNvGrpSpPr>
          <p:nvPr/>
        </p:nvGrpSpPr>
        <p:grpSpPr bwMode="auto">
          <a:xfrm>
            <a:off x="3995738" y="3573463"/>
            <a:ext cx="4767262" cy="2827337"/>
            <a:chOff x="2517" y="2251"/>
            <a:chExt cx="3003" cy="1781"/>
          </a:xfrm>
        </p:grpSpPr>
        <p:sp>
          <p:nvSpPr>
            <p:cNvPr id="85074" name="Text Box 82"/>
            <p:cNvSpPr txBox="1">
              <a:spLocks noChangeArrowheads="1"/>
            </p:cNvSpPr>
            <p:nvPr/>
          </p:nvSpPr>
          <p:spPr bwMode="auto">
            <a:xfrm>
              <a:off x="3110" y="2624"/>
              <a:ext cx="2410" cy="1408"/>
            </a:xfrm>
            <a:prstGeom prst="rect">
              <a:avLst/>
            </a:prstGeom>
            <a:solidFill>
              <a:srgbClr val="99FFCC"/>
            </a:solidFill>
            <a:ln w="9525">
              <a:solidFill>
                <a:schemeClr val="tx1"/>
              </a:solidFill>
              <a:miter lim="800000"/>
              <a:headEnd/>
              <a:tailEnd/>
            </a:ln>
            <a:effectLst/>
          </p:spPr>
          <p:txBody>
            <a:bodyPr>
              <a:spAutoFit/>
            </a:bodyPr>
            <a:lstStyle/>
            <a:p>
              <a:pPr marL="457200" indent="-457200"/>
              <a:r>
                <a:rPr lang="zh-CN" altLang="en-US" sz="2000" b="1"/>
                <a:t>置换选择</a:t>
              </a:r>
              <a:r>
                <a:rPr lang="en-US" altLang="zh-CN" sz="2000" b="1"/>
                <a:t>2</a:t>
              </a:r>
              <a:r>
                <a:rPr lang="zh-CN" altLang="en-US" sz="2000" b="1"/>
                <a:t>（</a:t>
              </a:r>
              <a:r>
                <a:rPr lang="en-US" altLang="zh-CN" sz="2000" b="1"/>
                <a:t>56</a:t>
              </a:r>
              <a:r>
                <a:rPr lang="zh-CN" altLang="en-US" sz="2000" b="1"/>
                <a:t>位中取</a:t>
              </a:r>
              <a:r>
                <a:rPr lang="en-US" altLang="zh-CN" sz="2000" b="1"/>
                <a:t>48</a:t>
              </a:r>
              <a:r>
                <a:rPr lang="zh-CN" altLang="en-US" sz="2000" b="1"/>
                <a:t>位）：</a:t>
              </a:r>
            </a:p>
            <a:p>
              <a:pPr marL="457200" indent="-457200"/>
              <a:r>
                <a:rPr lang="en-US" altLang="zh-CN" sz="2000" b="1"/>
                <a:t>14   17   11   24     1     5     3   28</a:t>
              </a:r>
            </a:p>
            <a:p>
              <a:pPr marL="457200" indent="-457200">
                <a:buFontTx/>
                <a:buAutoNum type="arabicPlain" startAt="15"/>
              </a:pPr>
              <a:r>
                <a:rPr lang="en-US" altLang="zh-CN" sz="2000" b="1"/>
                <a:t>  6   21   10   23   19   12     4 </a:t>
              </a:r>
            </a:p>
            <a:p>
              <a:pPr marL="457200" indent="-457200">
                <a:buFontTx/>
                <a:buAutoNum type="arabicPlain" startAt="26"/>
              </a:pPr>
              <a:r>
                <a:rPr lang="en-US" altLang="zh-CN" sz="2000" b="1"/>
                <a:t>  8   16     7   27   20   13     2</a:t>
              </a:r>
            </a:p>
            <a:p>
              <a:pPr marL="457200" indent="-457200"/>
              <a:r>
                <a:rPr lang="en-US" altLang="zh-CN" sz="2000" b="1"/>
                <a:t>41   52   31   37   47   55   30   40</a:t>
              </a:r>
            </a:p>
            <a:p>
              <a:pPr marL="457200" indent="-457200"/>
              <a:r>
                <a:rPr lang="en-US" altLang="zh-CN" sz="2000" b="1"/>
                <a:t>51   45   33   48   44   49   39   56 </a:t>
              </a:r>
            </a:p>
            <a:p>
              <a:pPr marL="457200" indent="-457200"/>
              <a:r>
                <a:rPr lang="en-US" altLang="zh-CN" sz="2000" b="1"/>
                <a:t>34   53   46   42   50   36   29   32</a:t>
              </a:r>
              <a:endParaRPr lang="en-US" altLang="zh-CN" b="1"/>
            </a:p>
          </p:txBody>
        </p:sp>
        <p:grpSp>
          <p:nvGrpSpPr>
            <p:cNvPr id="7" name="Group 83"/>
            <p:cNvGrpSpPr>
              <a:grpSpLocks/>
            </p:cNvGrpSpPr>
            <p:nvPr/>
          </p:nvGrpSpPr>
          <p:grpSpPr bwMode="auto">
            <a:xfrm>
              <a:off x="2517" y="2251"/>
              <a:ext cx="635" cy="1633"/>
              <a:chOff x="2517" y="2251"/>
              <a:chExt cx="635" cy="1633"/>
            </a:xfrm>
          </p:grpSpPr>
          <p:sp>
            <p:nvSpPr>
              <p:cNvPr id="85076" name="Line 84"/>
              <p:cNvSpPr>
                <a:spLocks noChangeShapeType="1"/>
              </p:cNvSpPr>
              <p:nvPr/>
            </p:nvSpPr>
            <p:spPr bwMode="auto">
              <a:xfrm>
                <a:off x="2517" y="2251"/>
                <a:ext cx="635" cy="453"/>
              </a:xfrm>
              <a:prstGeom prst="line">
                <a:avLst/>
              </a:prstGeom>
              <a:noFill/>
              <a:ln w="28575">
                <a:solidFill>
                  <a:srgbClr val="FF0000"/>
                </a:solidFill>
                <a:prstDash val="dash"/>
                <a:round/>
                <a:headEnd/>
                <a:tailEnd type="triangle" w="med" len="med"/>
              </a:ln>
              <a:effectLst/>
            </p:spPr>
            <p:txBody>
              <a:bodyPr/>
              <a:lstStyle/>
              <a:p>
                <a:endParaRPr lang="zh-CN" altLang="en-US"/>
              </a:p>
            </p:txBody>
          </p:sp>
          <p:sp>
            <p:nvSpPr>
              <p:cNvPr id="85077" name="Line 85"/>
              <p:cNvSpPr>
                <a:spLocks noChangeShapeType="1"/>
              </p:cNvSpPr>
              <p:nvPr/>
            </p:nvSpPr>
            <p:spPr bwMode="auto">
              <a:xfrm flipV="1">
                <a:off x="2563" y="2704"/>
                <a:ext cx="498" cy="91"/>
              </a:xfrm>
              <a:prstGeom prst="line">
                <a:avLst/>
              </a:prstGeom>
              <a:noFill/>
              <a:ln w="28575">
                <a:solidFill>
                  <a:srgbClr val="FF0000"/>
                </a:solidFill>
                <a:prstDash val="dash"/>
                <a:round/>
                <a:headEnd/>
                <a:tailEnd type="triangle" w="med" len="med"/>
              </a:ln>
              <a:effectLst/>
            </p:spPr>
            <p:txBody>
              <a:bodyPr/>
              <a:lstStyle/>
              <a:p>
                <a:endParaRPr lang="zh-CN" altLang="en-US"/>
              </a:p>
            </p:txBody>
          </p:sp>
          <p:sp>
            <p:nvSpPr>
              <p:cNvPr id="85078" name="Line 86"/>
              <p:cNvSpPr>
                <a:spLocks noChangeShapeType="1"/>
              </p:cNvSpPr>
              <p:nvPr/>
            </p:nvSpPr>
            <p:spPr bwMode="auto">
              <a:xfrm flipV="1">
                <a:off x="2562" y="2795"/>
                <a:ext cx="499" cy="499"/>
              </a:xfrm>
              <a:prstGeom prst="line">
                <a:avLst/>
              </a:prstGeom>
              <a:noFill/>
              <a:ln w="28575">
                <a:solidFill>
                  <a:srgbClr val="FF0000"/>
                </a:solidFill>
                <a:prstDash val="dash"/>
                <a:round/>
                <a:headEnd/>
                <a:tailEnd type="triangle" w="med" len="med"/>
              </a:ln>
              <a:effectLst/>
            </p:spPr>
            <p:txBody>
              <a:bodyPr/>
              <a:lstStyle/>
              <a:p>
                <a:endParaRPr lang="zh-CN" altLang="en-US"/>
              </a:p>
            </p:txBody>
          </p:sp>
          <p:sp>
            <p:nvSpPr>
              <p:cNvPr id="85079" name="Line 87"/>
              <p:cNvSpPr>
                <a:spLocks noChangeShapeType="1"/>
              </p:cNvSpPr>
              <p:nvPr/>
            </p:nvSpPr>
            <p:spPr bwMode="auto">
              <a:xfrm flipV="1">
                <a:off x="2562" y="2795"/>
                <a:ext cx="590" cy="1089"/>
              </a:xfrm>
              <a:prstGeom prst="line">
                <a:avLst/>
              </a:prstGeom>
              <a:noFill/>
              <a:ln w="28575">
                <a:solidFill>
                  <a:srgbClr val="FF0000"/>
                </a:solidFill>
                <a:prstDash val="dash"/>
                <a:round/>
                <a:headEnd/>
                <a:tailEnd type="triangle" w="med" len="med"/>
              </a:ln>
              <a:effectLst/>
            </p:spPr>
            <p:txBody>
              <a:bodyPr/>
              <a:lstStyle/>
              <a:p>
                <a:endParaRPr lang="zh-CN" altLang="en-US"/>
              </a:p>
            </p:txBody>
          </p:sp>
        </p:grpSp>
      </p:grpSp>
      <p:sp>
        <p:nvSpPr>
          <p:cNvPr id="88" name="TextBox 87"/>
          <p:cNvSpPr txBox="1"/>
          <p:nvPr/>
        </p:nvSpPr>
        <p:spPr>
          <a:xfrm>
            <a:off x="4643438" y="6429396"/>
            <a:ext cx="4172937" cy="400110"/>
          </a:xfrm>
          <a:prstGeom prst="rect">
            <a:avLst/>
          </a:prstGeom>
          <a:noFill/>
        </p:spPr>
        <p:txBody>
          <a:bodyPr wrap="none" rtlCol="0">
            <a:spAutoFit/>
          </a:bodyPr>
          <a:lstStyle/>
          <a:p>
            <a:r>
              <a:rPr lang="zh-CN" altLang="en-US" sz="2000" b="1" dirty="0" smtClean="0"/>
              <a:t>少</a:t>
            </a:r>
            <a:r>
              <a:rPr lang="en-US" altLang="zh-CN" sz="2000" b="1" dirty="0" smtClean="0"/>
              <a:t>9</a:t>
            </a:r>
            <a:r>
              <a:rPr lang="zh-CN" altLang="en-US" sz="2000" b="1" dirty="0" smtClean="0"/>
              <a:t>，</a:t>
            </a:r>
            <a:r>
              <a:rPr lang="en-US" altLang="zh-CN" sz="2000" b="1" dirty="0" smtClean="0"/>
              <a:t>18</a:t>
            </a:r>
            <a:r>
              <a:rPr lang="zh-CN" altLang="en-US" sz="2000" b="1" dirty="0" smtClean="0"/>
              <a:t>，</a:t>
            </a:r>
            <a:r>
              <a:rPr lang="en-US" altLang="zh-CN" sz="2000" b="1" dirty="0" smtClean="0"/>
              <a:t>22</a:t>
            </a:r>
            <a:r>
              <a:rPr lang="zh-CN" altLang="en-US" sz="2000" b="1" dirty="0" smtClean="0"/>
              <a:t>，</a:t>
            </a:r>
            <a:r>
              <a:rPr lang="en-US" altLang="zh-CN" sz="2000" b="1" dirty="0" smtClean="0"/>
              <a:t>25</a:t>
            </a:r>
            <a:r>
              <a:rPr lang="zh-CN" altLang="en-US" sz="2000" b="1" dirty="0" smtClean="0"/>
              <a:t>，</a:t>
            </a:r>
            <a:r>
              <a:rPr lang="en-US" altLang="zh-CN" sz="2000" b="1" dirty="0" smtClean="0"/>
              <a:t>35</a:t>
            </a:r>
            <a:r>
              <a:rPr lang="zh-CN" altLang="en-US" sz="2000" b="1" dirty="0" smtClean="0"/>
              <a:t>，</a:t>
            </a:r>
            <a:r>
              <a:rPr lang="en-US" altLang="zh-CN" sz="2000" b="1" dirty="0" smtClean="0"/>
              <a:t>38</a:t>
            </a:r>
            <a:r>
              <a:rPr lang="zh-CN" altLang="en-US" sz="2000" b="1" dirty="0" smtClean="0"/>
              <a:t>，</a:t>
            </a:r>
            <a:r>
              <a:rPr lang="en-US" altLang="zh-CN" sz="2000" b="1" dirty="0" smtClean="0"/>
              <a:t>43</a:t>
            </a:r>
            <a:r>
              <a:rPr lang="zh-CN" altLang="en-US" sz="2000" b="1" dirty="0" smtClean="0"/>
              <a:t>，</a:t>
            </a:r>
            <a:r>
              <a:rPr lang="en-US" altLang="zh-CN" sz="2000" b="1" dirty="0" smtClean="0"/>
              <a:t>54</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381000" y="96838"/>
            <a:ext cx="5324475" cy="457200"/>
          </a:xfrm>
          <a:prstGeom prst="rect">
            <a:avLst/>
          </a:prstGeom>
          <a:noFill/>
          <a:ln w="9525">
            <a:noFill/>
            <a:miter lim="800000"/>
            <a:headEnd/>
            <a:tailEnd/>
          </a:ln>
          <a:effectLst/>
        </p:spPr>
        <p:txBody>
          <a:bodyPr wrap="none">
            <a:spAutoFit/>
          </a:bodyPr>
          <a:lstStyle/>
          <a:p>
            <a:r>
              <a:rPr lang="en-US" altLang="zh-CN" b="1"/>
              <a:t>DES</a:t>
            </a:r>
            <a:r>
              <a:rPr lang="zh-CN" altLang="en-US" b="1"/>
              <a:t>加密算法：     </a:t>
            </a:r>
            <a:r>
              <a:rPr lang="en-US" altLang="zh-CN" b="1">
                <a:solidFill>
                  <a:srgbClr val="FF0000"/>
                </a:solidFill>
              </a:rPr>
              <a:t>64b</a:t>
            </a:r>
            <a:r>
              <a:rPr lang="zh-CN" altLang="en-US" b="1">
                <a:solidFill>
                  <a:srgbClr val="FF0000"/>
                </a:solidFill>
              </a:rPr>
              <a:t>明文 </a:t>
            </a:r>
            <a:r>
              <a:rPr lang="zh-CN" altLang="en-US" b="1">
                <a:solidFill>
                  <a:srgbClr val="FF0000"/>
                </a:solidFill>
                <a:ea typeface="仿宋_GB2312" pitchFamily="49" charset="-122"/>
              </a:rPr>
              <a:t>→ </a:t>
            </a:r>
            <a:r>
              <a:rPr lang="en-US" altLang="zh-CN" b="1">
                <a:solidFill>
                  <a:srgbClr val="FF0000"/>
                </a:solidFill>
                <a:ea typeface="仿宋_GB2312" pitchFamily="49" charset="-122"/>
              </a:rPr>
              <a:t>64b</a:t>
            </a:r>
            <a:r>
              <a:rPr lang="zh-CN" altLang="en-US" b="1">
                <a:solidFill>
                  <a:srgbClr val="FF0000"/>
                </a:solidFill>
                <a:ea typeface="仿宋_GB2312" pitchFamily="49" charset="-122"/>
              </a:rPr>
              <a:t>密文</a:t>
            </a:r>
            <a:endParaRPr lang="zh-CN" altLang="en-US" b="1">
              <a:solidFill>
                <a:srgbClr val="FF0000"/>
              </a:solidFill>
            </a:endParaRPr>
          </a:p>
        </p:txBody>
      </p:sp>
      <p:sp>
        <p:nvSpPr>
          <p:cNvPr id="86019" name="Rectangle 3"/>
          <p:cNvSpPr>
            <a:spLocks noChangeArrowheads="1"/>
          </p:cNvSpPr>
          <p:nvPr/>
        </p:nvSpPr>
        <p:spPr bwMode="auto">
          <a:xfrm>
            <a:off x="152400" y="534988"/>
            <a:ext cx="8686800" cy="74612"/>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86020" name="Text Box 4"/>
          <p:cNvSpPr txBox="1">
            <a:spLocks noChangeArrowheads="1"/>
          </p:cNvSpPr>
          <p:nvPr/>
        </p:nvSpPr>
        <p:spPr bwMode="auto">
          <a:xfrm>
            <a:off x="8626475" y="73025"/>
            <a:ext cx="441325"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17</a:t>
            </a:r>
          </a:p>
        </p:txBody>
      </p:sp>
      <p:grpSp>
        <p:nvGrpSpPr>
          <p:cNvPr id="2" name="Group 5"/>
          <p:cNvGrpSpPr>
            <a:grpSpLocks/>
          </p:cNvGrpSpPr>
          <p:nvPr/>
        </p:nvGrpSpPr>
        <p:grpSpPr bwMode="auto">
          <a:xfrm>
            <a:off x="990600" y="685800"/>
            <a:ext cx="3582988" cy="5867400"/>
            <a:chOff x="624" y="432"/>
            <a:chExt cx="2257" cy="3696"/>
          </a:xfrm>
        </p:grpSpPr>
        <p:sp>
          <p:nvSpPr>
            <p:cNvPr id="86022" name="Rectangle 6"/>
            <p:cNvSpPr>
              <a:spLocks noChangeArrowheads="1"/>
            </p:cNvSpPr>
            <p:nvPr/>
          </p:nvSpPr>
          <p:spPr bwMode="auto">
            <a:xfrm>
              <a:off x="720" y="432"/>
              <a:ext cx="1296" cy="192"/>
            </a:xfrm>
            <a:prstGeom prst="rect">
              <a:avLst/>
            </a:prstGeom>
            <a:solidFill>
              <a:srgbClr val="FFFF99"/>
            </a:solidFill>
            <a:ln w="9525">
              <a:solidFill>
                <a:schemeClr val="tx1"/>
              </a:solidFill>
              <a:miter lim="800000"/>
              <a:headEnd/>
              <a:tailEnd/>
            </a:ln>
            <a:effectLst/>
          </p:spPr>
          <p:txBody>
            <a:bodyPr wrap="none" anchor="ctr"/>
            <a:lstStyle/>
            <a:p>
              <a:pPr algn="ctr"/>
              <a:r>
                <a:rPr lang="en-US" altLang="zh-CN" sz="2000" b="1"/>
                <a:t>M </a:t>
              </a:r>
              <a:r>
                <a:rPr lang="zh-CN" altLang="en-US" sz="2000" b="1"/>
                <a:t>（明文</a:t>
              </a:r>
              <a:r>
                <a:rPr lang="en-US" altLang="zh-CN" sz="2000" b="1"/>
                <a:t>64</a:t>
              </a:r>
              <a:r>
                <a:rPr lang="zh-CN" altLang="en-US" sz="2000" b="1"/>
                <a:t>位）</a:t>
              </a:r>
            </a:p>
          </p:txBody>
        </p:sp>
        <p:sp>
          <p:nvSpPr>
            <p:cNvPr id="86023" name="AutoShape 7"/>
            <p:cNvSpPr>
              <a:spLocks noChangeArrowheads="1"/>
            </p:cNvSpPr>
            <p:nvPr/>
          </p:nvSpPr>
          <p:spPr bwMode="auto">
            <a:xfrm>
              <a:off x="912" y="720"/>
              <a:ext cx="864" cy="192"/>
            </a:xfrm>
            <a:prstGeom prst="roundRect">
              <a:avLst>
                <a:gd name="adj" fmla="val 16667"/>
              </a:avLst>
            </a:prstGeom>
            <a:solidFill>
              <a:srgbClr val="FFCC99"/>
            </a:solidFill>
            <a:ln w="9525">
              <a:solidFill>
                <a:schemeClr val="tx1"/>
              </a:solidFill>
              <a:round/>
              <a:headEnd/>
              <a:tailEnd/>
            </a:ln>
            <a:effectLst/>
          </p:spPr>
          <p:txBody>
            <a:bodyPr wrap="none" anchor="ctr"/>
            <a:lstStyle/>
            <a:p>
              <a:pPr algn="ctr"/>
              <a:r>
                <a:rPr lang="zh-CN" altLang="en-US" sz="2000" b="1"/>
                <a:t>初始置换</a:t>
              </a:r>
            </a:p>
          </p:txBody>
        </p:sp>
        <p:sp>
          <p:nvSpPr>
            <p:cNvPr id="86024" name="Rectangle 8"/>
            <p:cNvSpPr>
              <a:spLocks noChangeArrowheads="1"/>
            </p:cNvSpPr>
            <p:nvPr/>
          </p:nvSpPr>
          <p:spPr bwMode="auto">
            <a:xfrm>
              <a:off x="624" y="1008"/>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32b L</a:t>
              </a:r>
              <a:r>
                <a:rPr lang="en-US" altLang="zh-CN" sz="2000" b="1" baseline="-8000"/>
                <a:t>0</a:t>
              </a:r>
            </a:p>
          </p:txBody>
        </p:sp>
        <p:sp>
          <p:nvSpPr>
            <p:cNvPr id="86025" name="Rectangle 9"/>
            <p:cNvSpPr>
              <a:spLocks noChangeArrowheads="1"/>
            </p:cNvSpPr>
            <p:nvPr/>
          </p:nvSpPr>
          <p:spPr bwMode="auto">
            <a:xfrm>
              <a:off x="1488" y="1008"/>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32b R</a:t>
              </a:r>
              <a:r>
                <a:rPr lang="en-US" altLang="zh-CN" sz="2000" b="1" baseline="-8000"/>
                <a:t>0</a:t>
              </a:r>
            </a:p>
          </p:txBody>
        </p:sp>
        <p:sp>
          <p:nvSpPr>
            <p:cNvPr id="86026" name="Rectangle 10"/>
            <p:cNvSpPr>
              <a:spLocks noChangeArrowheads="1"/>
            </p:cNvSpPr>
            <p:nvPr/>
          </p:nvSpPr>
          <p:spPr bwMode="auto">
            <a:xfrm>
              <a:off x="624" y="1488"/>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L</a:t>
              </a:r>
              <a:r>
                <a:rPr lang="en-US" altLang="zh-CN" sz="2000" b="1" baseline="-8000"/>
                <a:t>1</a:t>
              </a:r>
              <a:r>
                <a:rPr lang="en-US" altLang="zh-CN" sz="2000" b="1"/>
                <a:t> = R</a:t>
              </a:r>
              <a:r>
                <a:rPr lang="en-US" altLang="zh-CN" sz="2000" b="1" baseline="-8000"/>
                <a:t>0</a:t>
              </a:r>
            </a:p>
          </p:txBody>
        </p:sp>
        <p:sp>
          <p:nvSpPr>
            <p:cNvPr id="86027" name="Rectangle 11"/>
            <p:cNvSpPr>
              <a:spLocks noChangeArrowheads="1"/>
            </p:cNvSpPr>
            <p:nvPr/>
          </p:nvSpPr>
          <p:spPr bwMode="auto">
            <a:xfrm>
              <a:off x="1488" y="1488"/>
              <a:ext cx="129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1800" b="1"/>
                <a:t>R</a:t>
              </a:r>
              <a:r>
                <a:rPr lang="en-US" altLang="zh-CN" sz="2000" b="1" baseline="-8000"/>
                <a:t>1</a:t>
              </a:r>
              <a:r>
                <a:rPr lang="en-US" altLang="zh-CN" sz="1800" b="1"/>
                <a:t>=L</a:t>
              </a:r>
              <a:r>
                <a:rPr lang="en-US" altLang="zh-CN" sz="2000" b="1" baseline="-8000"/>
                <a:t>0</a:t>
              </a:r>
              <a:r>
                <a:rPr lang="en-US" altLang="zh-CN" sz="1800" b="1">
                  <a:ea typeface="黑体" pitchFamily="2" charset="-122"/>
                </a:rPr>
                <a:t>⊕</a:t>
              </a:r>
              <a:r>
                <a:rPr lang="en-US" altLang="zh-CN" sz="1800" b="1"/>
                <a:t>f(R</a:t>
              </a:r>
              <a:r>
                <a:rPr lang="en-US" altLang="zh-CN" sz="2000" b="1" baseline="-8000"/>
                <a:t>0</a:t>
              </a:r>
              <a:r>
                <a:rPr lang="en-US" altLang="zh-CN" sz="1800" b="1"/>
                <a:t>,K</a:t>
              </a:r>
              <a:r>
                <a:rPr lang="en-US" altLang="zh-CN" sz="2000" b="1" baseline="-8000"/>
                <a:t>1</a:t>
              </a:r>
              <a:r>
                <a:rPr lang="en-US" altLang="zh-CN" sz="1800" b="1"/>
                <a:t>)</a:t>
              </a:r>
            </a:p>
          </p:txBody>
        </p:sp>
        <p:sp>
          <p:nvSpPr>
            <p:cNvPr id="86028" name="Line 12"/>
            <p:cNvSpPr>
              <a:spLocks noChangeShapeType="1"/>
            </p:cNvSpPr>
            <p:nvPr/>
          </p:nvSpPr>
          <p:spPr bwMode="auto">
            <a:xfrm flipH="1">
              <a:off x="960" y="1200"/>
              <a:ext cx="672" cy="288"/>
            </a:xfrm>
            <a:prstGeom prst="line">
              <a:avLst/>
            </a:prstGeom>
            <a:noFill/>
            <a:ln w="9525">
              <a:solidFill>
                <a:schemeClr val="tx1"/>
              </a:solidFill>
              <a:round/>
              <a:headEnd/>
              <a:tailEnd type="triangle" w="med" len="med"/>
            </a:ln>
            <a:effectLst/>
          </p:spPr>
          <p:txBody>
            <a:bodyPr/>
            <a:lstStyle/>
            <a:p>
              <a:endParaRPr lang="zh-CN" altLang="en-US"/>
            </a:p>
          </p:txBody>
        </p:sp>
        <p:sp>
          <p:nvSpPr>
            <p:cNvPr id="86029" name="Line 13"/>
            <p:cNvSpPr>
              <a:spLocks noChangeShapeType="1"/>
            </p:cNvSpPr>
            <p:nvPr/>
          </p:nvSpPr>
          <p:spPr bwMode="auto">
            <a:xfrm>
              <a:off x="912" y="1200"/>
              <a:ext cx="789" cy="280"/>
            </a:xfrm>
            <a:prstGeom prst="line">
              <a:avLst/>
            </a:prstGeom>
            <a:noFill/>
            <a:ln w="9525">
              <a:solidFill>
                <a:schemeClr val="tx1"/>
              </a:solidFill>
              <a:round/>
              <a:headEnd/>
              <a:tailEnd type="triangle" w="med" len="med"/>
            </a:ln>
            <a:effectLst/>
          </p:spPr>
          <p:txBody>
            <a:bodyPr/>
            <a:lstStyle/>
            <a:p>
              <a:endParaRPr lang="zh-CN" altLang="en-US"/>
            </a:p>
          </p:txBody>
        </p:sp>
        <p:sp>
          <p:nvSpPr>
            <p:cNvPr id="86030" name="Line 14"/>
            <p:cNvSpPr>
              <a:spLocks noChangeShapeType="1"/>
            </p:cNvSpPr>
            <p:nvPr/>
          </p:nvSpPr>
          <p:spPr bwMode="auto">
            <a:xfrm>
              <a:off x="1837" y="1200"/>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86031" name="Text Box 15"/>
            <p:cNvSpPr txBox="1">
              <a:spLocks noChangeArrowheads="1"/>
            </p:cNvSpPr>
            <p:nvPr/>
          </p:nvSpPr>
          <p:spPr bwMode="auto">
            <a:xfrm>
              <a:off x="2208" y="1200"/>
              <a:ext cx="673" cy="250"/>
            </a:xfrm>
            <a:prstGeom prst="rect">
              <a:avLst/>
            </a:prstGeom>
            <a:noFill/>
            <a:ln w="9525">
              <a:noFill/>
              <a:miter lim="800000"/>
              <a:headEnd/>
              <a:tailEnd/>
            </a:ln>
            <a:effectLst/>
          </p:spPr>
          <p:txBody>
            <a:bodyPr wrap="none">
              <a:spAutoFit/>
            </a:bodyPr>
            <a:lstStyle/>
            <a:p>
              <a:r>
                <a:rPr lang="en-US" altLang="zh-CN" sz="2000" b="1"/>
                <a:t>K</a:t>
              </a:r>
              <a:r>
                <a:rPr lang="en-US" altLang="zh-CN" sz="2000" b="1" baseline="-8000"/>
                <a:t>1 </a:t>
              </a:r>
              <a:r>
                <a:rPr lang="en-US" altLang="zh-CN" sz="2000" b="1"/>
                <a:t>(48b)</a:t>
              </a:r>
            </a:p>
          </p:txBody>
        </p:sp>
        <p:sp>
          <p:nvSpPr>
            <p:cNvPr id="86032" name="Rectangle 16"/>
            <p:cNvSpPr>
              <a:spLocks noChangeArrowheads="1"/>
            </p:cNvSpPr>
            <p:nvPr/>
          </p:nvSpPr>
          <p:spPr bwMode="auto">
            <a:xfrm>
              <a:off x="624" y="1968"/>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L</a:t>
              </a:r>
              <a:r>
                <a:rPr lang="en-US" altLang="zh-CN" sz="2000" b="1" baseline="-8000"/>
                <a:t>2 </a:t>
              </a:r>
              <a:r>
                <a:rPr lang="en-US" altLang="zh-CN" sz="2000" b="1"/>
                <a:t>= R</a:t>
              </a:r>
              <a:r>
                <a:rPr lang="en-US" altLang="zh-CN" sz="2000" b="1" baseline="-8000"/>
                <a:t>1</a:t>
              </a:r>
            </a:p>
          </p:txBody>
        </p:sp>
        <p:sp>
          <p:nvSpPr>
            <p:cNvPr id="86033" name="Line 17"/>
            <p:cNvSpPr>
              <a:spLocks noChangeShapeType="1"/>
            </p:cNvSpPr>
            <p:nvPr/>
          </p:nvSpPr>
          <p:spPr bwMode="auto">
            <a:xfrm flipH="1">
              <a:off x="960" y="1680"/>
              <a:ext cx="672" cy="288"/>
            </a:xfrm>
            <a:prstGeom prst="line">
              <a:avLst/>
            </a:prstGeom>
            <a:noFill/>
            <a:ln w="9525">
              <a:solidFill>
                <a:schemeClr val="tx1"/>
              </a:solidFill>
              <a:round/>
              <a:headEnd/>
              <a:tailEnd type="triangle" w="med" len="med"/>
            </a:ln>
            <a:effectLst/>
          </p:spPr>
          <p:txBody>
            <a:bodyPr/>
            <a:lstStyle/>
            <a:p>
              <a:endParaRPr lang="zh-CN" altLang="en-US"/>
            </a:p>
          </p:txBody>
        </p:sp>
        <p:sp>
          <p:nvSpPr>
            <p:cNvPr id="86034" name="Line 18"/>
            <p:cNvSpPr>
              <a:spLocks noChangeShapeType="1"/>
            </p:cNvSpPr>
            <p:nvPr/>
          </p:nvSpPr>
          <p:spPr bwMode="auto">
            <a:xfrm>
              <a:off x="912" y="1680"/>
              <a:ext cx="743" cy="253"/>
            </a:xfrm>
            <a:prstGeom prst="line">
              <a:avLst/>
            </a:prstGeom>
            <a:noFill/>
            <a:ln w="9525">
              <a:solidFill>
                <a:schemeClr val="tx1"/>
              </a:solidFill>
              <a:round/>
              <a:headEnd/>
              <a:tailEnd type="triangle" w="med" len="med"/>
            </a:ln>
            <a:effectLst/>
          </p:spPr>
          <p:txBody>
            <a:bodyPr/>
            <a:lstStyle/>
            <a:p>
              <a:endParaRPr lang="zh-CN" altLang="en-US"/>
            </a:p>
          </p:txBody>
        </p:sp>
        <p:sp>
          <p:nvSpPr>
            <p:cNvPr id="86035" name="Line 19"/>
            <p:cNvSpPr>
              <a:spLocks noChangeShapeType="1"/>
            </p:cNvSpPr>
            <p:nvPr/>
          </p:nvSpPr>
          <p:spPr bwMode="auto">
            <a:xfrm>
              <a:off x="1837" y="1680"/>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86036" name="Text Box 20"/>
            <p:cNvSpPr txBox="1">
              <a:spLocks noChangeArrowheads="1"/>
            </p:cNvSpPr>
            <p:nvPr/>
          </p:nvSpPr>
          <p:spPr bwMode="auto">
            <a:xfrm>
              <a:off x="2208" y="1670"/>
              <a:ext cx="292" cy="250"/>
            </a:xfrm>
            <a:prstGeom prst="rect">
              <a:avLst/>
            </a:prstGeom>
            <a:noFill/>
            <a:ln w="9525">
              <a:noFill/>
              <a:miter lim="800000"/>
              <a:headEnd/>
              <a:tailEnd/>
            </a:ln>
            <a:effectLst/>
          </p:spPr>
          <p:txBody>
            <a:bodyPr wrap="none">
              <a:spAutoFit/>
            </a:bodyPr>
            <a:lstStyle/>
            <a:p>
              <a:r>
                <a:rPr lang="en-US" altLang="zh-CN" sz="2000" b="1"/>
                <a:t>K</a:t>
              </a:r>
              <a:r>
                <a:rPr lang="en-US" altLang="zh-CN" sz="2000" b="1" baseline="-8000"/>
                <a:t>2</a:t>
              </a:r>
            </a:p>
          </p:txBody>
        </p:sp>
        <p:sp>
          <p:nvSpPr>
            <p:cNvPr id="86037" name="Rectangle 21"/>
            <p:cNvSpPr>
              <a:spLocks noChangeArrowheads="1"/>
            </p:cNvSpPr>
            <p:nvPr/>
          </p:nvSpPr>
          <p:spPr bwMode="auto">
            <a:xfrm>
              <a:off x="624" y="2448"/>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L</a:t>
              </a:r>
              <a:r>
                <a:rPr lang="en-US" altLang="zh-CN" sz="2000" b="1" baseline="-8000"/>
                <a:t>3 </a:t>
              </a:r>
              <a:r>
                <a:rPr lang="en-US" altLang="zh-CN" sz="2000" b="1"/>
                <a:t>= R</a:t>
              </a:r>
              <a:r>
                <a:rPr lang="en-US" altLang="zh-CN" sz="2000" b="1" baseline="-8000"/>
                <a:t>2</a:t>
              </a:r>
            </a:p>
          </p:txBody>
        </p:sp>
        <p:sp>
          <p:nvSpPr>
            <p:cNvPr id="86038" name="Line 22"/>
            <p:cNvSpPr>
              <a:spLocks noChangeShapeType="1"/>
            </p:cNvSpPr>
            <p:nvPr/>
          </p:nvSpPr>
          <p:spPr bwMode="auto">
            <a:xfrm flipH="1">
              <a:off x="960" y="2160"/>
              <a:ext cx="672" cy="288"/>
            </a:xfrm>
            <a:prstGeom prst="line">
              <a:avLst/>
            </a:prstGeom>
            <a:noFill/>
            <a:ln w="9525">
              <a:solidFill>
                <a:schemeClr val="tx1"/>
              </a:solidFill>
              <a:round/>
              <a:headEnd/>
              <a:tailEnd type="triangle" w="med" len="med"/>
            </a:ln>
            <a:effectLst/>
          </p:spPr>
          <p:txBody>
            <a:bodyPr/>
            <a:lstStyle/>
            <a:p>
              <a:endParaRPr lang="zh-CN" altLang="en-US"/>
            </a:p>
          </p:txBody>
        </p:sp>
        <p:sp>
          <p:nvSpPr>
            <p:cNvPr id="86039" name="Line 23"/>
            <p:cNvSpPr>
              <a:spLocks noChangeShapeType="1"/>
            </p:cNvSpPr>
            <p:nvPr/>
          </p:nvSpPr>
          <p:spPr bwMode="auto">
            <a:xfrm>
              <a:off x="912" y="2160"/>
              <a:ext cx="698" cy="272"/>
            </a:xfrm>
            <a:prstGeom prst="line">
              <a:avLst/>
            </a:prstGeom>
            <a:noFill/>
            <a:ln w="9525">
              <a:solidFill>
                <a:schemeClr val="tx1"/>
              </a:solidFill>
              <a:round/>
              <a:headEnd/>
              <a:tailEnd type="triangle" w="med" len="med"/>
            </a:ln>
            <a:effectLst/>
          </p:spPr>
          <p:txBody>
            <a:bodyPr/>
            <a:lstStyle/>
            <a:p>
              <a:endParaRPr lang="zh-CN" altLang="en-US"/>
            </a:p>
          </p:txBody>
        </p:sp>
        <p:sp>
          <p:nvSpPr>
            <p:cNvPr id="86040" name="Line 24"/>
            <p:cNvSpPr>
              <a:spLocks noChangeShapeType="1"/>
            </p:cNvSpPr>
            <p:nvPr/>
          </p:nvSpPr>
          <p:spPr bwMode="auto">
            <a:xfrm>
              <a:off x="1837" y="2160"/>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86041" name="Text Box 25"/>
            <p:cNvSpPr txBox="1">
              <a:spLocks noChangeArrowheads="1"/>
            </p:cNvSpPr>
            <p:nvPr/>
          </p:nvSpPr>
          <p:spPr bwMode="auto">
            <a:xfrm>
              <a:off x="2208" y="2160"/>
              <a:ext cx="292" cy="250"/>
            </a:xfrm>
            <a:prstGeom prst="rect">
              <a:avLst/>
            </a:prstGeom>
            <a:noFill/>
            <a:ln w="9525">
              <a:noFill/>
              <a:miter lim="800000"/>
              <a:headEnd/>
              <a:tailEnd/>
            </a:ln>
            <a:effectLst/>
          </p:spPr>
          <p:txBody>
            <a:bodyPr wrap="none">
              <a:spAutoFit/>
            </a:bodyPr>
            <a:lstStyle/>
            <a:p>
              <a:r>
                <a:rPr lang="en-US" altLang="zh-CN" sz="2000" b="1"/>
                <a:t>K</a:t>
              </a:r>
              <a:r>
                <a:rPr lang="en-US" altLang="zh-CN" sz="2000" b="1" baseline="-8000"/>
                <a:t>3</a:t>
              </a:r>
            </a:p>
          </p:txBody>
        </p:sp>
        <p:sp>
          <p:nvSpPr>
            <p:cNvPr id="86042" name="Rectangle 26"/>
            <p:cNvSpPr>
              <a:spLocks noChangeArrowheads="1"/>
            </p:cNvSpPr>
            <p:nvPr/>
          </p:nvSpPr>
          <p:spPr bwMode="auto">
            <a:xfrm>
              <a:off x="624" y="2832"/>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L</a:t>
              </a:r>
              <a:r>
                <a:rPr lang="en-US" altLang="zh-CN" sz="2000" b="1" baseline="-8000"/>
                <a:t>15 </a:t>
              </a:r>
              <a:r>
                <a:rPr lang="en-US" altLang="zh-CN" sz="2000" b="1"/>
                <a:t>= R</a:t>
              </a:r>
              <a:r>
                <a:rPr lang="en-US" altLang="zh-CN" sz="2000" b="1" baseline="-8000"/>
                <a:t>14</a:t>
              </a:r>
            </a:p>
          </p:txBody>
        </p:sp>
        <p:sp>
          <p:nvSpPr>
            <p:cNvPr id="86043" name="Rectangle 27"/>
            <p:cNvSpPr>
              <a:spLocks noChangeArrowheads="1"/>
            </p:cNvSpPr>
            <p:nvPr/>
          </p:nvSpPr>
          <p:spPr bwMode="auto">
            <a:xfrm>
              <a:off x="624" y="3312"/>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L</a:t>
              </a:r>
              <a:r>
                <a:rPr lang="en-US" altLang="zh-CN" sz="2000" b="1" baseline="-8000"/>
                <a:t>16 </a:t>
              </a:r>
              <a:r>
                <a:rPr lang="en-US" altLang="zh-CN" sz="2000" b="1"/>
                <a:t>= R</a:t>
              </a:r>
              <a:r>
                <a:rPr lang="en-US" altLang="zh-CN" sz="2000" b="1" baseline="-8000"/>
                <a:t>15</a:t>
              </a:r>
            </a:p>
          </p:txBody>
        </p:sp>
        <p:sp>
          <p:nvSpPr>
            <p:cNvPr id="86044" name="Line 28"/>
            <p:cNvSpPr>
              <a:spLocks noChangeShapeType="1"/>
            </p:cNvSpPr>
            <p:nvPr/>
          </p:nvSpPr>
          <p:spPr bwMode="auto">
            <a:xfrm flipH="1">
              <a:off x="960" y="3024"/>
              <a:ext cx="672" cy="288"/>
            </a:xfrm>
            <a:prstGeom prst="line">
              <a:avLst/>
            </a:prstGeom>
            <a:noFill/>
            <a:ln w="9525">
              <a:solidFill>
                <a:schemeClr val="tx1"/>
              </a:solidFill>
              <a:round/>
              <a:headEnd/>
              <a:tailEnd type="triangle" w="med" len="med"/>
            </a:ln>
            <a:effectLst/>
          </p:spPr>
          <p:txBody>
            <a:bodyPr/>
            <a:lstStyle/>
            <a:p>
              <a:endParaRPr lang="zh-CN" altLang="en-US"/>
            </a:p>
          </p:txBody>
        </p:sp>
        <p:sp>
          <p:nvSpPr>
            <p:cNvPr id="86045" name="Line 29"/>
            <p:cNvSpPr>
              <a:spLocks noChangeShapeType="1"/>
            </p:cNvSpPr>
            <p:nvPr/>
          </p:nvSpPr>
          <p:spPr bwMode="auto">
            <a:xfrm>
              <a:off x="912" y="3024"/>
              <a:ext cx="698" cy="270"/>
            </a:xfrm>
            <a:prstGeom prst="line">
              <a:avLst/>
            </a:prstGeom>
            <a:noFill/>
            <a:ln w="9525">
              <a:solidFill>
                <a:schemeClr val="tx1"/>
              </a:solidFill>
              <a:round/>
              <a:headEnd/>
              <a:tailEnd type="triangle" w="med" len="med"/>
            </a:ln>
            <a:effectLst/>
          </p:spPr>
          <p:txBody>
            <a:bodyPr/>
            <a:lstStyle/>
            <a:p>
              <a:endParaRPr lang="zh-CN" altLang="en-US"/>
            </a:p>
          </p:txBody>
        </p:sp>
        <p:sp>
          <p:nvSpPr>
            <p:cNvPr id="86046" name="Line 30"/>
            <p:cNvSpPr>
              <a:spLocks noChangeShapeType="1"/>
            </p:cNvSpPr>
            <p:nvPr/>
          </p:nvSpPr>
          <p:spPr bwMode="auto">
            <a:xfrm>
              <a:off x="1837" y="3024"/>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86047" name="Text Box 31"/>
            <p:cNvSpPr txBox="1">
              <a:spLocks noChangeArrowheads="1"/>
            </p:cNvSpPr>
            <p:nvPr/>
          </p:nvSpPr>
          <p:spPr bwMode="auto">
            <a:xfrm>
              <a:off x="2208" y="3024"/>
              <a:ext cx="344" cy="250"/>
            </a:xfrm>
            <a:prstGeom prst="rect">
              <a:avLst/>
            </a:prstGeom>
            <a:noFill/>
            <a:ln w="9525">
              <a:noFill/>
              <a:miter lim="800000"/>
              <a:headEnd/>
              <a:tailEnd/>
            </a:ln>
            <a:effectLst/>
          </p:spPr>
          <p:txBody>
            <a:bodyPr wrap="none">
              <a:spAutoFit/>
            </a:bodyPr>
            <a:lstStyle/>
            <a:p>
              <a:r>
                <a:rPr lang="en-US" altLang="zh-CN" sz="2000" b="1"/>
                <a:t>K</a:t>
              </a:r>
              <a:r>
                <a:rPr lang="en-US" altLang="zh-CN" sz="2000" b="1" baseline="-8000"/>
                <a:t>16</a:t>
              </a:r>
            </a:p>
          </p:txBody>
        </p:sp>
        <p:sp>
          <p:nvSpPr>
            <p:cNvPr id="86048" name="AutoShape 32"/>
            <p:cNvSpPr>
              <a:spLocks noChangeArrowheads="1"/>
            </p:cNvSpPr>
            <p:nvPr/>
          </p:nvSpPr>
          <p:spPr bwMode="auto">
            <a:xfrm>
              <a:off x="912" y="3648"/>
              <a:ext cx="864" cy="192"/>
            </a:xfrm>
            <a:prstGeom prst="roundRect">
              <a:avLst>
                <a:gd name="adj" fmla="val 16667"/>
              </a:avLst>
            </a:prstGeom>
            <a:solidFill>
              <a:srgbClr val="FFCCFF"/>
            </a:solidFill>
            <a:ln w="9525">
              <a:solidFill>
                <a:schemeClr val="tx1"/>
              </a:solidFill>
              <a:round/>
              <a:headEnd/>
              <a:tailEnd/>
            </a:ln>
            <a:effectLst/>
          </p:spPr>
          <p:txBody>
            <a:bodyPr wrap="none" anchor="ctr"/>
            <a:lstStyle/>
            <a:p>
              <a:pPr algn="ctr"/>
              <a:r>
                <a:rPr lang="zh-CN" altLang="en-US" sz="2000" b="1"/>
                <a:t>逆置换</a:t>
              </a:r>
            </a:p>
          </p:txBody>
        </p:sp>
        <p:sp>
          <p:nvSpPr>
            <p:cNvPr id="86049" name="Rectangle 33"/>
            <p:cNvSpPr>
              <a:spLocks noChangeArrowheads="1"/>
            </p:cNvSpPr>
            <p:nvPr/>
          </p:nvSpPr>
          <p:spPr bwMode="auto">
            <a:xfrm>
              <a:off x="720" y="3936"/>
              <a:ext cx="1296" cy="192"/>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2000" b="1"/>
                <a:t>C </a:t>
              </a:r>
              <a:r>
                <a:rPr lang="zh-CN" altLang="en-US" sz="2000" b="1"/>
                <a:t>（密文</a:t>
              </a:r>
              <a:r>
                <a:rPr lang="en-US" altLang="zh-CN" sz="2000" b="1"/>
                <a:t>64</a:t>
              </a:r>
              <a:r>
                <a:rPr lang="zh-CN" altLang="en-US" sz="2000" b="1"/>
                <a:t>位）</a:t>
              </a:r>
            </a:p>
          </p:txBody>
        </p:sp>
        <p:sp>
          <p:nvSpPr>
            <p:cNvPr id="86050" name="Line 34"/>
            <p:cNvSpPr>
              <a:spLocks noChangeShapeType="1"/>
            </p:cNvSpPr>
            <p:nvPr/>
          </p:nvSpPr>
          <p:spPr bwMode="auto">
            <a:xfrm>
              <a:off x="1296" y="624"/>
              <a:ext cx="0" cy="96"/>
            </a:xfrm>
            <a:prstGeom prst="line">
              <a:avLst/>
            </a:prstGeom>
            <a:noFill/>
            <a:ln w="9525">
              <a:solidFill>
                <a:schemeClr val="tx1"/>
              </a:solidFill>
              <a:round/>
              <a:headEnd/>
              <a:tailEnd type="triangle" w="med" len="med"/>
            </a:ln>
            <a:effectLst/>
          </p:spPr>
          <p:txBody>
            <a:bodyPr/>
            <a:lstStyle/>
            <a:p>
              <a:endParaRPr lang="zh-CN" altLang="en-US"/>
            </a:p>
          </p:txBody>
        </p:sp>
        <p:sp>
          <p:nvSpPr>
            <p:cNvPr id="86051" name="Line 35"/>
            <p:cNvSpPr>
              <a:spLocks noChangeShapeType="1"/>
            </p:cNvSpPr>
            <p:nvPr/>
          </p:nvSpPr>
          <p:spPr bwMode="auto">
            <a:xfrm flipH="1">
              <a:off x="912" y="912"/>
              <a:ext cx="192" cy="96"/>
            </a:xfrm>
            <a:prstGeom prst="line">
              <a:avLst/>
            </a:prstGeom>
            <a:noFill/>
            <a:ln w="9525">
              <a:solidFill>
                <a:schemeClr val="tx1"/>
              </a:solidFill>
              <a:round/>
              <a:headEnd/>
              <a:tailEnd type="triangle" w="med" len="med"/>
            </a:ln>
            <a:effectLst/>
          </p:spPr>
          <p:txBody>
            <a:bodyPr/>
            <a:lstStyle/>
            <a:p>
              <a:endParaRPr lang="zh-CN" altLang="en-US"/>
            </a:p>
          </p:txBody>
        </p:sp>
        <p:sp>
          <p:nvSpPr>
            <p:cNvPr id="86052" name="Line 36"/>
            <p:cNvSpPr>
              <a:spLocks noChangeShapeType="1"/>
            </p:cNvSpPr>
            <p:nvPr/>
          </p:nvSpPr>
          <p:spPr bwMode="auto">
            <a:xfrm>
              <a:off x="1488" y="912"/>
              <a:ext cx="288" cy="96"/>
            </a:xfrm>
            <a:prstGeom prst="line">
              <a:avLst/>
            </a:prstGeom>
            <a:noFill/>
            <a:ln w="9525">
              <a:solidFill>
                <a:schemeClr val="tx1"/>
              </a:solidFill>
              <a:round/>
              <a:headEnd/>
              <a:tailEnd type="triangle" w="med" len="med"/>
            </a:ln>
            <a:effectLst/>
          </p:spPr>
          <p:txBody>
            <a:bodyPr/>
            <a:lstStyle/>
            <a:p>
              <a:endParaRPr lang="zh-CN" altLang="en-US"/>
            </a:p>
          </p:txBody>
        </p:sp>
        <p:sp>
          <p:nvSpPr>
            <p:cNvPr id="86053" name="Rectangle 37"/>
            <p:cNvSpPr>
              <a:spLocks noChangeArrowheads="1"/>
            </p:cNvSpPr>
            <p:nvPr/>
          </p:nvSpPr>
          <p:spPr bwMode="auto">
            <a:xfrm>
              <a:off x="1488" y="1968"/>
              <a:ext cx="129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1800" b="1"/>
                <a:t>R</a:t>
              </a:r>
              <a:r>
                <a:rPr lang="en-US" altLang="zh-CN" sz="2000" b="1" baseline="-8000"/>
                <a:t>2</a:t>
              </a:r>
              <a:r>
                <a:rPr lang="en-US" altLang="zh-CN" sz="1800" b="1"/>
                <a:t>=L</a:t>
              </a:r>
              <a:r>
                <a:rPr lang="en-US" altLang="zh-CN" sz="2000" b="1" baseline="-8000"/>
                <a:t>1</a:t>
              </a:r>
              <a:r>
                <a:rPr lang="en-US" altLang="zh-CN" sz="1800" b="1">
                  <a:ea typeface="黑体" pitchFamily="2" charset="-122"/>
                </a:rPr>
                <a:t>⊕</a:t>
              </a:r>
              <a:r>
                <a:rPr lang="en-US" altLang="zh-CN" sz="1800" b="1"/>
                <a:t>f(R</a:t>
              </a:r>
              <a:r>
                <a:rPr lang="en-US" altLang="zh-CN" sz="2000" b="1" baseline="-8000"/>
                <a:t>1</a:t>
              </a:r>
              <a:r>
                <a:rPr lang="en-US" altLang="zh-CN" sz="1800" b="1"/>
                <a:t>,K</a:t>
              </a:r>
              <a:r>
                <a:rPr lang="en-US" altLang="zh-CN" sz="2000" b="1" baseline="-8000"/>
                <a:t>2</a:t>
              </a:r>
              <a:r>
                <a:rPr lang="en-US" altLang="zh-CN" sz="1800" b="1"/>
                <a:t>)</a:t>
              </a:r>
            </a:p>
          </p:txBody>
        </p:sp>
        <p:sp>
          <p:nvSpPr>
            <p:cNvPr id="86054" name="Rectangle 38"/>
            <p:cNvSpPr>
              <a:spLocks noChangeArrowheads="1"/>
            </p:cNvSpPr>
            <p:nvPr/>
          </p:nvSpPr>
          <p:spPr bwMode="auto">
            <a:xfrm>
              <a:off x="1488" y="2448"/>
              <a:ext cx="129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1800" b="1"/>
                <a:t>R</a:t>
              </a:r>
              <a:r>
                <a:rPr lang="en-US" altLang="zh-CN" sz="2000" b="1" baseline="-8000"/>
                <a:t>3</a:t>
              </a:r>
              <a:r>
                <a:rPr lang="en-US" altLang="zh-CN" sz="1800" b="1"/>
                <a:t>=L</a:t>
              </a:r>
              <a:r>
                <a:rPr lang="en-US" altLang="zh-CN" sz="2000" b="1" baseline="-8000"/>
                <a:t>2</a:t>
              </a:r>
              <a:r>
                <a:rPr lang="en-US" altLang="zh-CN" sz="1800" b="1">
                  <a:ea typeface="黑体" pitchFamily="2" charset="-122"/>
                </a:rPr>
                <a:t>⊕</a:t>
              </a:r>
              <a:r>
                <a:rPr lang="en-US" altLang="zh-CN" sz="1800" b="1"/>
                <a:t>f(R</a:t>
              </a:r>
              <a:r>
                <a:rPr lang="en-US" altLang="zh-CN" sz="2000" b="1" baseline="-8000"/>
                <a:t>2</a:t>
              </a:r>
              <a:r>
                <a:rPr lang="en-US" altLang="zh-CN" sz="1800" b="1"/>
                <a:t>,K</a:t>
              </a:r>
              <a:r>
                <a:rPr lang="en-US" altLang="zh-CN" sz="2000" b="1" baseline="-8000"/>
                <a:t>3</a:t>
              </a:r>
              <a:r>
                <a:rPr lang="en-US" altLang="zh-CN" sz="1800" b="1"/>
                <a:t>)</a:t>
              </a:r>
            </a:p>
          </p:txBody>
        </p:sp>
        <p:sp>
          <p:nvSpPr>
            <p:cNvPr id="86055" name="Rectangle 39"/>
            <p:cNvSpPr>
              <a:spLocks noChangeArrowheads="1"/>
            </p:cNvSpPr>
            <p:nvPr/>
          </p:nvSpPr>
          <p:spPr bwMode="auto">
            <a:xfrm>
              <a:off x="1488" y="2832"/>
              <a:ext cx="129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1800" b="1"/>
                <a:t>R</a:t>
              </a:r>
              <a:r>
                <a:rPr lang="en-US" altLang="zh-CN" sz="2000" b="1" baseline="-8000"/>
                <a:t>15</a:t>
              </a:r>
              <a:r>
                <a:rPr lang="en-US" altLang="zh-CN" sz="1800" b="1"/>
                <a:t>=L</a:t>
              </a:r>
              <a:r>
                <a:rPr lang="en-US" altLang="zh-CN" sz="2000" b="1" baseline="-8000"/>
                <a:t>14</a:t>
              </a:r>
              <a:r>
                <a:rPr lang="en-US" altLang="zh-CN" sz="1800" b="1">
                  <a:ea typeface="黑体" pitchFamily="2" charset="-122"/>
                </a:rPr>
                <a:t>⊕</a:t>
              </a:r>
              <a:r>
                <a:rPr lang="en-US" altLang="zh-CN" sz="1800" b="1"/>
                <a:t>f(R</a:t>
              </a:r>
              <a:r>
                <a:rPr lang="en-US" altLang="zh-CN" sz="2000" b="1" baseline="-8000"/>
                <a:t>14</a:t>
              </a:r>
              <a:r>
                <a:rPr lang="en-US" altLang="zh-CN" sz="1800" b="1"/>
                <a:t>,K</a:t>
              </a:r>
              <a:r>
                <a:rPr lang="en-US" altLang="zh-CN" sz="2000" b="1" baseline="-8000"/>
                <a:t>15</a:t>
              </a:r>
              <a:r>
                <a:rPr lang="en-US" altLang="zh-CN" sz="1800" b="1"/>
                <a:t>)</a:t>
              </a:r>
            </a:p>
          </p:txBody>
        </p:sp>
        <p:sp>
          <p:nvSpPr>
            <p:cNvPr id="86056" name="Rectangle 40"/>
            <p:cNvSpPr>
              <a:spLocks noChangeArrowheads="1"/>
            </p:cNvSpPr>
            <p:nvPr/>
          </p:nvSpPr>
          <p:spPr bwMode="auto">
            <a:xfrm>
              <a:off x="1488" y="3312"/>
              <a:ext cx="129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1800" b="1"/>
                <a:t>R</a:t>
              </a:r>
              <a:r>
                <a:rPr lang="en-US" altLang="zh-CN" sz="2000" b="1" baseline="-8000"/>
                <a:t>16</a:t>
              </a:r>
              <a:r>
                <a:rPr lang="en-US" altLang="zh-CN" sz="1800" b="1"/>
                <a:t>=L</a:t>
              </a:r>
              <a:r>
                <a:rPr lang="en-US" altLang="zh-CN" sz="2000" b="1" baseline="-8000"/>
                <a:t>15</a:t>
              </a:r>
              <a:r>
                <a:rPr lang="en-US" altLang="zh-CN" sz="1800" b="1">
                  <a:ea typeface="黑体" pitchFamily="2" charset="-122"/>
                </a:rPr>
                <a:t>⊕</a:t>
              </a:r>
              <a:r>
                <a:rPr lang="en-US" altLang="zh-CN" sz="1800" b="1"/>
                <a:t>f(R</a:t>
              </a:r>
              <a:r>
                <a:rPr lang="en-US" altLang="zh-CN" sz="2000" b="1" baseline="-8000"/>
                <a:t>15</a:t>
              </a:r>
              <a:r>
                <a:rPr lang="en-US" altLang="zh-CN" sz="1800" b="1"/>
                <a:t>,K</a:t>
              </a:r>
              <a:r>
                <a:rPr lang="en-US" altLang="zh-CN" sz="2000" b="1" baseline="-8000"/>
                <a:t>16</a:t>
              </a:r>
              <a:r>
                <a:rPr lang="en-US" altLang="zh-CN" sz="1800" b="1"/>
                <a:t>)</a:t>
              </a:r>
            </a:p>
          </p:txBody>
        </p:sp>
        <p:sp>
          <p:nvSpPr>
            <p:cNvPr id="86057" name="Line 41"/>
            <p:cNvSpPr>
              <a:spLocks noChangeShapeType="1"/>
            </p:cNvSpPr>
            <p:nvPr/>
          </p:nvSpPr>
          <p:spPr bwMode="auto">
            <a:xfrm>
              <a:off x="960" y="3504"/>
              <a:ext cx="192" cy="144"/>
            </a:xfrm>
            <a:prstGeom prst="line">
              <a:avLst/>
            </a:prstGeom>
            <a:noFill/>
            <a:ln w="9525">
              <a:solidFill>
                <a:schemeClr val="tx1"/>
              </a:solidFill>
              <a:round/>
              <a:headEnd/>
              <a:tailEnd type="triangle" w="med" len="med"/>
            </a:ln>
            <a:effectLst/>
          </p:spPr>
          <p:txBody>
            <a:bodyPr/>
            <a:lstStyle/>
            <a:p>
              <a:endParaRPr lang="zh-CN" altLang="en-US"/>
            </a:p>
          </p:txBody>
        </p:sp>
        <p:sp>
          <p:nvSpPr>
            <p:cNvPr id="86058" name="Line 42"/>
            <p:cNvSpPr>
              <a:spLocks noChangeShapeType="1"/>
            </p:cNvSpPr>
            <p:nvPr/>
          </p:nvSpPr>
          <p:spPr bwMode="auto">
            <a:xfrm flipH="1">
              <a:off x="1632" y="3504"/>
              <a:ext cx="144" cy="144"/>
            </a:xfrm>
            <a:prstGeom prst="line">
              <a:avLst/>
            </a:prstGeom>
            <a:noFill/>
            <a:ln w="9525">
              <a:solidFill>
                <a:schemeClr val="tx1"/>
              </a:solidFill>
              <a:round/>
              <a:headEnd/>
              <a:tailEnd type="triangle" w="med" len="med"/>
            </a:ln>
            <a:effectLst/>
          </p:spPr>
          <p:txBody>
            <a:bodyPr/>
            <a:lstStyle/>
            <a:p>
              <a:endParaRPr lang="zh-CN" altLang="en-US"/>
            </a:p>
          </p:txBody>
        </p:sp>
        <p:sp>
          <p:nvSpPr>
            <p:cNvPr id="86059" name="Line 43"/>
            <p:cNvSpPr>
              <a:spLocks noChangeShapeType="1"/>
            </p:cNvSpPr>
            <p:nvPr/>
          </p:nvSpPr>
          <p:spPr bwMode="auto">
            <a:xfrm>
              <a:off x="1344" y="3840"/>
              <a:ext cx="0" cy="96"/>
            </a:xfrm>
            <a:prstGeom prst="line">
              <a:avLst/>
            </a:prstGeom>
            <a:noFill/>
            <a:ln w="9525">
              <a:solidFill>
                <a:schemeClr val="tx1"/>
              </a:solidFill>
              <a:round/>
              <a:headEnd/>
              <a:tailEnd type="triangle" w="med" len="med"/>
            </a:ln>
            <a:effectLst/>
          </p:spPr>
          <p:txBody>
            <a:bodyPr/>
            <a:lstStyle/>
            <a:p>
              <a:endParaRPr lang="zh-CN" altLang="en-US"/>
            </a:p>
          </p:txBody>
        </p:sp>
        <p:sp>
          <p:nvSpPr>
            <p:cNvPr id="86060" name="Text Box 44"/>
            <p:cNvSpPr txBox="1">
              <a:spLocks noChangeArrowheads="1"/>
            </p:cNvSpPr>
            <p:nvPr/>
          </p:nvSpPr>
          <p:spPr bwMode="auto">
            <a:xfrm>
              <a:off x="1022" y="2544"/>
              <a:ext cx="1138" cy="288"/>
            </a:xfrm>
            <a:prstGeom prst="rect">
              <a:avLst/>
            </a:prstGeom>
            <a:noFill/>
            <a:ln w="9525">
              <a:noFill/>
              <a:miter lim="800000"/>
              <a:headEnd/>
              <a:tailEnd/>
            </a:ln>
            <a:effectLst/>
          </p:spPr>
          <p:txBody>
            <a:bodyPr>
              <a:spAutoFit/>
            </a:bodyPr>
            <a:lstStyle/>
            <a:p>
              <a:pPr>
                <a:spcBef>
                  <a:spcPct val="50000"/>
                </a:spcBef>
              </a:pPr>
              <a:r>
                <a:rPr lang="en-US" altLang="zh-CN" b="1"/>
                <a:t>………….</a:t>
              </a:r>
            </a:p>
          </p:txBody>
        </p:sp>
        <p:grpSp>
          <p:nvGrpSpPr>
            <p:cNvPr id="3" name="Group 45"/>
            <p:cNvGrpSpPr>
              <a:grpSpLocks/>
            </p:cNvGrpSpPr>
            <p:nvPr/>
          </p:nvGrpSpPr>
          <p:grpSpPr bwMode="auto">
            <a:xfrm>
              <a:off x="2064" y="1344"/>
              <a:ext cx="192" cy="136"/>
              <a:chOff x="2064" y="1344"/>
              <a:chExt cx="192" cy="136"/>
            </a:xfrm>
          </p:grpSpPr>
          <p:sp>
            <p:nvSpPr>
              <p:cNvPr id="86062" name="Line 46"/>
              <p:cNvSpPr>
                <a:spLocks noChangeShapeType="1"/>
              </p:cNvSpPr>
              <p:nvPr/>
            </p:nvSpPr>
            <p:spPr bwMode="auto">
              <a:xfrm flipH="1">
                <a:off x="2064" y="1344"/>
                <a:ext cx="192" cy="0"/>
              </a:xfrm>
              <a:prstGeom prst="line">
                <a:avLst/>
              </a:prstGeom>
              <a:noFill/>
              <a:ln w="9525">
                <a:solidFill>
                  <a:schemeClr val="tx1"/>
                </a:solidFill>
                <a:round/>
                <a:headEnd/>
                <a:tailEnd/>
              </a:ln>
              <a:effectLst/>
            </p:spPr>
            <p:txBody>
              <a:bodyPr/>
              <a:lstStyle/>
              <a:p>
                <a:endParaRPr lang="zh-CN" altLang="en-US"/>
              </a:p>
            </p:txBody>
          </p:sp>
          <p:sp>
            <p:nvSpPr>
              <p:cNvPr id="86063" name="Line 47"/>
              <p:cNvSpPr>
                <a:spLocks noChangeShapeType="1"/>
              </p:cNvSpPr>
              <p:nvPr/>
            </p:nvSpPr>
            <p:spPr bwMode="auto">
              <a:xfrm>
                <a:off x="2064" y="1344"/>
                <a:ext cx="0" cy="136"/>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4" name="Group 48"/>
            <p:cNvGrpSpPr>
              <a:grpSpLocks/>
            </p:cNvGrpSpPr>
            <p:nvPr/>
          </p:nvGrpSpPr>
          <p:grpSpPr bwMode="auto">
            <a:xfrm>
              <a:off x="2064" y="1843"/>
              <a:ext cx="192" cy="136"/>
              <a:chOff x="2064" y="1344"/>
              <a:chExt cx="192" cy="136"/>
            </a:xfrm>
          </p:grpSpPr>
          <p:sp>
            <p:nvSpPr>
              <p:cNvPr id="86065" name="Line 49"/>
              <p:cNvSpPr>
                <a:spLocks noChangeShapeType="1"/>
              </p:cNvSpPr>
              <p:nvPr/>
            </p:nvSpPr>
            <p:spPr bwMode="auto">
              <a:xfrm flipH="1">
                <a:off x="2064" y="1344"/>
                <a:ext cx="192" cy="0"/>
              </a:xfrm>
              <a:prstGeom prst="line">
                <a:avLst/>
              </a:prstGeom>
              <a:noFill/>
              <a:ln w="9525">
                <a:solidFill>
                  <a:schemeClr val="tx1"/>
                </a:solidFill>
                <a:round/>
                <a:headEnd/>
                <a:tailEnd/>
              </a:ln>
              <a:effectLst/>
            </p:spPr>
            <p:txBody>
              <a:bodyPr/>
              <a:lstStyle/>
              <a:p>
                <a:endParaRPr lang="zh-CN" altLang="en-US"/>
              </a:p>
            </p:txBody>
          </p:sp>
          <p:sp>
            <p:nvSpPr>
              <p:cNvPr id="86066" name="Line 50"/>
              <p:cNvSpPr>
                <a:spLocks noChangeShapeType="1"/>
              </p:cNvSpPr>
              <p:nvPr/>
            </p:nvSpPr>
            <p:spPr bwMode="auto">
              <a:xfrm>
                <a:off x="2064" y="1344"/>
                <a:ext cx="0" cy="136"/>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5" name="Group 51"/>
            <p:cNvGrpSpPr>
              <a:grpSpLocks/>
            </p:cNvGrpSpPr>
            <p:nvPr/>
          </p:nvGrpSpPr>
          <p:grpSpPr bwMode="auto">
            <a:xfrm>
              <a:off x="2064" y="2296"/>
              <a:ext cx="192" cy="136"/>
              <a:chOff x="2064" y="1344"/>
              <a:chExt cx="192" cy="136"/>
            </a:xfrm>
          </p:grpSpPr>
          <p:sp>
            <p:nvSpPr>
              <p:cNvPr id="86068" name="Line 52"/>
              <p:cNvSpPr>
                <a:spLocks noChangeShapeType="1"/>
              </p:cNvSpPr>
              <p:nvPr/>
            </p:nvSpPr>
            <p:spPr bwMode="auto">
              <a:xfrm flipH="1">
                <a:off x="2064" y="1344"/>
                <a:ext cx="192" cy="0"/>
              </a:xfrm>
              <a:prstGeom prst="line">
                <a:avLst/>
              </a:prstGeom>
              <a:noFill/>
              <a:ln w="9525">
                <a:solidFill>
                  <a:schemeClr val="tx1"/>
                </a:solidFill>
                <a:round/>
                <a:headEnd/>
                <a:tailEnd/>
              </a:ln>
              <a:effectLst/>
            </p:spPr>
            <p:txBody>
              <a:bodyPr/>
              <a:lstStyle/>
              <a:p>
                <a:endParaRPr lang="zh-CN" altLang="en-US"/>
              </a:p>
            </p:txBody>
          </p:sp>
          <p:sp>
            <p:nvSpPr>
              <p:cNvPr id="86069" name="Line 53"/>
              <p:cNvSpPr>
                <a:spLocks noChangeShapeType="1"/>
              </p:cNvSpPr>
              <p:nvPr/>
            </p:nvSpPr>
            <p:spPr bwMode="auto">
              <a:xfrm>
                <a:off x="2064" y="1344"/>
                <a:ext cx="0" cy="136"/>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6" name="Group 54"/>
            <p:cNvGrpSpPr>
              <a:grpSpLocks/>
            </p:cNvGrpSpPr>
            <p:nvPr/>
          </p:nvGrpSpPr>
          <p:grpSpPr bwMode="auto">
            <a:xfrm>
              <a:off x="2064" y="3158"/>
              <a:ext cx="192" cy="136"/>
              <a:chOff x="2064" y="1344"/>
              <a:chExt cx="192" cy="136"/>
            </a:xfrm>
          </p:grpSpPr>
          <p:sp>
            <p:nvSpPr>
              <p:cNvPr id="86071" name="Line 55"/>
              <p:cNvSpPr>
                <a:spLocks noChangeShapeType="1"/>
              </p:cNvSpPr>
              <p:nvPr/>
            </p:nvSpPr>
            <p:spPr bwMode="auto">
              <a:xfrm flipH="1">
                <a:off x="2064" y="1344"/>
                <a:ext cx="192" cy="0"/>
              </a:xfrm>
              <a:prstGeom prst="line">
                <a:avLst/>
              </a:prstGeom>
              <a:noFill/>
              <a:ln w="9525">
                <a:solidFill>
                  <a:schemeClr val="tx1"/>
                </a:solidFill>
                <a:round/>
                <a:headEnd/>
                <a:tailEnd/>
              </a:ln>
              <a:effectLst/>
            </p:spPr>
            <p:txBody>
              <a:bodyPr/>
              <a:lstStyle/>
              <a:p>
                <a:endParaRPr lang="zh-CN" altLang="en-US"/>
              </a:p>
            </p:txBody>
          </p:sp>
          <p:sp>
            <p:nvSpPr>
              <p:cNvPr id="86072" name="Line 56"/>
              <p:cNvSpPr>
                <a:spLocks noChangeShapeType="1"/>
              </p:cNvSpPr>
              <p:nvPr/>
            </p:nvSpPr>
            <p:spPr bwMode="auto">
              <a:xfrm>
                <a:off x="2064" y="1344"/>
                <a:ext cx="0" cy="136"/>
              </a:xfrm>
              <a:prstGeom prst="line">
                <a:avLst/>
              </a:prstGeom>
              <a:noFill/>
              <a:ln w="9525">
                <a:solidFill>
                  <a:schemeClr val="tx1"/>
                </a:solidFill>
                <a:round/>
                <a:headEnd/>
                <a:tailEnd type="triangle" w="med" len="med"/>
              </a:ln>
              <a:effectLst/>
            </p:spPr>
            <p:txBody>
              <a:bodyPr/>
              <a:lstStyle/>
              <a:p>
                <a:endParaRPr lang="zh-CN" altLang="en-US"/>
              </a:p>
            </p:txBody>
          </p:sp>
        </p:grpSp>
      </p:grpSp>
      <p:grpSp>
        <p:nvGrpSpPr>
          <p:cNvPr id="7" name="Group 57"/>
          <p:cNvGrpSpPr>
            <a:grpSpLocks/>
          </p:cNvGrpSpPr>
          <p:nvPr/>
        </p:nvGrpSpPr>
        <p:grpSpPr bwMode="auto">
          <a:xfrm>
            <a:off x="3200400" y="685800"/>
            <a:ext cx="5403850" cy="3048000"/>
            <a:chOff x="2016" y="432"/>
            <a:chExt cx="3404" cy="1920"/>
          </a:xfrm>
        </p:grpSpPr>
        <p:sp>
          <p:nvSpPr>
            <p:cNvPr id="86074" name="Text Box 58"/>
            <p:cNvSpPr txBox="1">
              <a:spLocks noChangeArrowheads="1"/>
            </p:cNvSpPr>
            <p:nvPr/>
          </p:nvSpPr>
          <p:spPr bwMode="auto">
            <a:xfrm>
              <a:off x="3408" y="432"/>
              <a:ext cx="2012" cy="1920"/>
            </a:xfrm>
            <a:prstGeom prst="rect">
              <a:avLst/>
            </a:prstGeom>
            <a:solidFill>
              <a:srgbClr val="FFCC99"/>
            </a:solidFill>
            <a:ln w="9525">
              <a:noFill/>
              <a:miter lim="800000"/>
              <a:headEnd/>
              <a:tailEnd/>
            </a:ln>
            <a:effectLst/>
          </p:spPr>
          <p:txBody>
            <a:bodyPr>
              <a:spAutoFit/>
            </a:bodyPr>
            <a:lstStyle/>
            <a:p>
              <a:r>
                <a:rPr lang="zh-CN" altLang="en-US" sz="2000" b="1"/>
                <a:t>初始置换</a:t>
              </a:r>
              <a:r>
                <a:rPr lang="en-US" altLang="zh-CN" b="1"/>
                <a:t>:  </a:t>
              </a:r>
              <a:r>
                <a:rPr lang="zh-CN" altLang="en-US" sz="2000" b="1"/>
                <a:t>（</a:t>
              </a:r>
              <a:r>
                <a:rPr lang="en-US" altLang="zh-CN" sz="2000" b="1"/>
                <a:t>64</a:t>
              </a:r>
              <a:r>
                <a:rPr lang="zh-CN" altLang="en-US" sz="2000" b="1"/>
                <a:t>位）   </a:t>
              </a:r>
            </a:p>
            <a:p>
              <a:r>
                <a:rPr lang="zh-CN" altLang="en-US" sz="1000" b="1"/>
                <a:t> </a:t>
              </a:r>
            </a:p>
            <a:p>
              <a:r>
                <a:rPr lang="en-US" altLang="zh-CN" sz="2000" b="1"/>
                <a:t>58  50  42  34  26  18  10  2</a:t>
              </a:r>
            </a:p>
            <a:p>
              <a:r>
                <a:rPr lang="en-US" altLang="zh-CN" sz="2000" b="1"/>
                <a:t>60  52  44  36  28  20  12  4</a:t>
              </a:r>
            </a:p>
            <a:p>
              <a:r>
                <a:rPr lang="en-US" altLang="zh-CN" sz="2000" b="1"/>
                <a:t>62  54  46  38  30  22  14  6</a:t>
              </a:r>
            </a:p>
            <a:p>
              <a:r>
                <a:rPr lang="en-US" altLang="zh-CN" sz="2000" b="1"/>
                <a:t>64  56  48  40  32  24  16  8</a:t>
              </a:r>
            </a:p>
            <a:p>
              <a:r>
                <a:rPr lang="en-US" altLang="zh-CN" sz="2000" b="1"/>
                <a:t>57  49  41  33  25  17    9  1</a:t>
              </a:r>
            </a:p>
            <a:p>
              <a:r>
                <a:rPr lang="en-US" altLang="zh-CN" sz="2000" b="1"/>
                <a:t>59  51  43  35  27  19  11  3</a:t>
              </a:r>
            </a:p>
            <a:p>
              <a:r>
                <a:rPr lang="en-US" altLang="zh-CN" sz="2000" b="1"/>
                <a:t>61  53  35  37  29  21  13  5</a:t>
              </a:r>
            </a:p>
            <a:p>
              <a:r>
                <a:rPr lang="en-US" altLang="zh-CN" sz="2000" b="1"/>
                <a:t>63  55  47  39  31  19  15  7 </a:t>
              </a:r>
            </a:p>
          </p:txBody>
        </p:sp>
        <p:sp>
          <p:nvSpPr>
            <p:cNvPr id="86075" name="Line 59"/>
            <p:cNvSpPr>
              <a:spLocks noChangeShapeType="1"/>
            </p:cNvSpPr>
            <p:nvPr/>
          </p:nvSpPr>
          <p:spPr bwMode="auto">
            <a:xfrm flipH="1">
              <a:off x="2016" y="816"/>
              <a:ext cx="1296" cy="0"/>
            </a:xfrm>
            <a:prstGeom prst="line">
              <a:avLst/>
            </a:prstGeom>
            <a:noFill/>
            <a:ln w="28575">
              <a:solidFill>
                <a:srgbClr val="FF0000"/>
              </a:solidFill>
              <a:prstDash val="dash"/>
              <a:round/>
              <a:headEnd/>
              <a:tailEnd type="triangle" w="med" len="med"/>
            </a:ln>
            <a:effectLst/>
          </p:spPr>
          <p:txBody>
            <a:bodyPr/>
            <a:lstStyle/>
            <a:p>
              <a:endParaRPr lang="zh-CN" altLang="en-US"/>
            </a:p>
          </p:txBody>
        </p:sp>
        <p:sp>
          <p:nvSpPr>
            <p:cNvPr id="86076" name="AutoShape 60"/>
            <p:cNvSpPr>
              <a:spLocks/>
            </p:cNvSpPr>
            <p:nvPr/>
          </p:nvSpPr>
          <p:spPr bwMode="auto">
            <a:xfrm>
              <a:off x="3243" y="890"/>
              <a:ext cx="136" cy="635"/>
            </a:xfrm>
            <a:prstGeom prst="leftBrace">
              <a:avLst>
                <a:gd name="adj1" fmla="val 38909"/>
                <a:gd name="adj2" fmla="val 51495"/>
              </a:avLst>
            </a:prstGeom>
            <a:noFill/>
            <a:ln w="28575">
              <a:solidFill>
                <a:srgbClr val="FF0000"/>
              </a:solidFill>
              <a:round/>
              <a:headEnd/>
              <a:tailEnd/>
            </a:ln>
            <a:effectLst/>
          </p:spPr>
          <p:txBody>
            <a:bodyPr wrap="none" anchor="ctr"/>
            <a:lstStyle/>
            <a:p>
              <a:endParaRPr lang="zh-CN" altLang="en-US"/>
            </a:p>
          </p:txBody>
        </p:sp>
        <p:sp>
          <p:nvSpPr>
            <p:cNvPr id="86077" name="Text Box 61"/>
            <p:cNvSpPr txBox="1">
              <a:spLocks noChangeArrowheads="1"/>
            </p:cNvSpPr>
            <p:nvPr/>
          </p:nvSpPr>
          <p:spPr bwMode="auto">
            <a:xfrm>
              <a:off x="3055" y="1071"/>
              <a:ext cx="233" cy="288"/>
            </a:xfrm>
            <a:prstGeom prst="rect">
              <a:avLst/>
            </a:prstGeom>
            <a:noFill/>
            <a:ln w="9525">
              <a:noFill/>
              <a:miter lim="800000"/>
              <a:headEnd/>
              <a:tailEnd/>
            </a:ln>
            <a:effectLst/>
          </p:spPr>
          <p:txBody>
            <a:bodyPr wrap="none">
              <a:spAutoFit/>
            </a:bodyPr>
            <a:lstStyle/>
            <a:p>
              <a:r>
                <a:rPr lang="en-US" altLang="zh-CN">
                  <a:solidFill>
                    <a:srgbClr val="FF0000"/>
                  </a:solidFill>
                </a:rPr>
                <a:t>L</a:t>
              </a:r>
            </a:p>
          </p:txBody>
        </p:sp>
        <p:sp>
          <p:nvSpPr>
            <p:cNvPr id="86078" name="AutoShape 62"/>
            <p:cNvSpPr>
              <a:spLocks/>
            </p:cNvSpPr>
            <p:nvPr/>
          </p:nvSpPr>
          <p:spPr bwMode="auto">
            <a:xfrm>
              <a:off x="3249" y="1616"/>
              <a:ext cx="136" cy="635"/>
            </a:xfrm>
            <a:prstGeom prst="leftBrace">
              <a:avLst>
                <a:gd name="adj1" fmla="val 38909"/>
                <a:gd name="adj2" fmla="val 51495"/>
              </a:avLst>
            </a:prstGeom>
            <a:noFill/>
            <a:ln w="28575">
              <a:solidFill>
                <a:srgbClr val="FF0000"/>
              </a:solidFill>
              <a:round/>
              <a:headEnd/>
              <a:tailEnd/>
            </a:ln>
            <a:effectLst/>
          </p:spPr>
          <p:txBody>
            <a:bodyPr wrap="none" anchor="ctr"/>
            <a:lstStyle/>
            <a:p>
              <a:endParaRPr lang="zh-CN" altLang="en-US"/>
            </a:p>
          </p:txBody>
        </p:sp>
        <p:sp>
          <p:nvSpPr>
            <p:cNvPr id="86079" name="Text Box 63"/>
            <p:cNvSpPr txBox="1">
              <a:spLocks noChangeArrowheads="1"/>
            </p:cNvSpPr>
            <p:nvPr/>
          </p:nvSpPr>
          <p:spPr bwMode="auto">
            <a:xfrm>
              <a:off x="3061" y="1797"/>
              <a:ext cx="244" cy="288"/>
            </a:xfrm>
            <a:prstGeom prst="rect">
              <a:avLst/>
            </a:prstGeom>
            <a:noFill/>
            <a:ln w="9525">
              <a:noFill/>
              <a:miter lim="800000"/>
              <a:headEnd/>
              <a:tailEnd/>
            </a:ln>
            <a:effectLst/>
          </p:spPr>
          <p:txBody>
            <a:bodyPr wrap="none">
              <a:spAutoFit/>
            </a:bodyPr>
            <a:lstStyle/>
            <a:p>
              <a:r>
                <a:rPr lang="en-US" altLang="zh-CN">
                  <a:solidFill>
                    <a:srgbClr val="FF0000"/>
                  </a:solidFill>
                </a:rPr>
                <a:t>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675" name="Rectangle 3"/>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42" name="Text Box 5"/>
          <p:cNvSpPr txBox="1">
            <a:spLocks noChangeArrowheads="1"/>
          </p:cNvSpPr>
          <p:nvPr/>
        </p:nvSpPr>
        <p:spPr bwMode="auto">
          <a:xfrm>
            <a:off x="112341" y="188913"/>
            <a:ext cx="8564115" cy="523220"/>
          </a:xfrm>
          <a:prstGeom prst="rect">
            <a:avLst/>
          </a:prstGeom>
          <a:noFill/>
          <a:ln w="9525">
            <a:noFill/>
            <a:miter lim="800000"/>
            <a:headEnd/>
            <a:tailEnd/>
          </a:ln>
        </p:spPr>
        <p:txBody>
          <a:bodyPr wrap="square">
            <a:spAutoFit/>
          </a:bodyPr>
          <a:lstStyle/>
          <a:p>
            <a:r>
              <a:rPr lang="zh-CN" altLang="en-US" sz="2800" b="1" dirty="0" smtClean="0">
                <a:solidFill>
                  <a:srgbClr val="FF0000"/>
                </a:solidFill>
                <a:latin typeface="黑体" pitchFamily="2" charset="-122"/>
                <a:ea typeface="黑体" pitchFamily="2" charset="-122"/>
              </a:rPr>
              <a:t>前期内容回顾</a:t>
            </a:r>
            <a:r>
              <a:rPr lang="en-US" altLang="zh-CN" sz="2800" b="1" dirty="0" smtClean="0">
                <a:solidFill>
                  <a:srgbClr val="FF0000"/>
                </a:solidFill>
                <a:latin typeface="黑体" pitchFamily="2" charset="-122"/>
                <a:ea typeface="黑体" pitchFamily="2" charset="-122"/>
              </a:rPr>
              <a:t>-- </a:t>
            </a:r>
            <a:r>
              <a:rPr lang="zh-CN" altLang="en-US" sz="2800" b="1" dirty="0" smtClean="0">
                <a:solidFill>
                  <a:srgbClr val="FF0000"/>
                </a:solidFill>
                <a:latin typeface="黑体" pitchFamily="2" charset="-122"/>
                <a:ea typeface="黑体" pitchFamily="2" charset="-122"/>
              </a:rPr>
              <a:t>网络管理</a:t>
            </a:r>
            <a:endParaRPr lang="zh-CN" altLang="en-US" sz="2800" dirty="0"/>
          </a:p>
        </p:txBody>
      </p:sp>
      <p:sp>
        <p:nvSpPr>
          <p:cNvPr id="70" name="Text Box 4"/>
          <p:cNvSpPr txBox="1">
            <a:spLocks noChangeArrowheads="1"/>
          </p:cNvSpPr>
          <p:nvPr/>
        </p:nvSpPr>
        <p:spPr bwMode="auto">
          <a:xfrm>
            <a:off x="95250" y="836712"/>
            <a:ext cx="9048750" cy="3194721"/>
          </a:xfrm>
          <a:prstGeom prst="rect">
            <a:avLst/>
          </a:prstGeom>
          <a:noFill/>
          <a:ln w="9525">
            <a:noFill/>
            <a:miter lim="800000"/>
            <a:headEnd/>
            <a:tailEnd/>
          </a:ln>
        </p:spPr>
        <p:txBody>
          <a:bodyPr>
            <a:spAutoFit/>
          </a:bodyPr>
          <a:lstStyle/>
          <a:p>
            <a:pPr>
              <a:lnSpc>
                <a:spcPct val="120000"/>
              </a:lnSpc>
            </a:pPr>
            <a:r>
              <a:rPr lang="zh-CN" altLang="en-US" b="1" dirty="0" smtClean="0">
                <a:solidFill>
                  <a:srgbClr val="FF0000"/>
                </a:solidFill>
                <a:latin typeface="宋体" pitchFamily="2" charset="-122"/>
              </a:rPr>
              <a:t>模式</a:t>
            </a:r>
            <a:r>
              <a:rPr lang="zh-CN" altLang="en-US" b="1" dirty="0" smtClean="0">
                <a:latin typeface="宋体" pitchFamily="2" charset="-122"/>
              </a:rPr>
              <a:t>：管理者</a:t>
            </a:r>
            <a:r>
              <a:rPr lang="en-US" altLang="zh-CN" b="1" dirty="0" smtClean="0">
                <a:latin typeface="宋体" pitchFamily="2" charset="-122"/>
              </a:rPr>
              <a:t>—</a:t>
            </a:r>
            <a:r>
              <a:rPr lang="zh-CN" altLang="en-US" b="1" dirty="0" smtClean="0">
                <a:latin typeface="宋体" pitchFamily="2" charset="-122"/>
              </a:rPr>
              <a:t>代理（驻留被管设备的管理实体）。</a:t>
            </a:r>
            <a:endParaRPr lang="en-US" altLang="zh-CN" b="1" dirty="0" smtClean="0">
              <a:latin typeface="宋体" pitchFamily="2" charset="-122"/>
            </a:endParaRPr>
          </a:p>
          <a:p>
            <a:pPr>
              <a:lnSpc>
                <a:spcPct val="120000"/>
              </a:lnSpc>
            </a:pPr>
            <a:r>
              <a:rPr lang="zh-CN" altLang="en-US" b="1" dirty="0" smtClean="0">
                <a:solidFill>
                  <a:srgbClr val="FF0000"/>
                </a:solidFill>
                <a:latin typeface="宋体" pitchFamily="2" charset="-122"/>
              </a:rPr>
              <a:t>方法：以定期轮询和故障报警的方法，协同管理者</a:t>
            </a:r>
            <a:r>
              <a:rPr lang="en-US" altLang="zh-CN" b="1" dirty="0" smtClean="0">
                <a:solidFill>
                  <a:srgbClr val="FF0000"/>
                </a:solidFill>
                <a:latin typeface="宋体" pitchFamily="2" charset="-122"/>
              </a:rPr>
              <a:t>/</a:t>
            </a:r>
            <a:r>
              <a:rPr lang="zh-CN" altLang="en-US" b="1" dirty="0" smtClean="0">
                <a:solidFill>
                  <a:srgbClr val="FF0000"/>
                </a:solidFill>
                <a:latin typeface="宋体" pitchFamily="2" charset="-122"/>
              </a:rPr>
              <a:t>代理工作</a:t>
            </a:r>
            <a:r>
              <a:rPr lang="zh-CN" altLang="en-US" b="1" dirty="0" smtClean="0">
                <a:latin typeface="宋体" pitchFamily="2" charset="-122"/>
              </a:rPr>
              <a:t>；</a:t>
            </a:r>
            <a:endParaRPr lang="en-US" altLang="zh-CN" b="1" dirty="0" smtClean="0">
              <a:latin typeface="宋体" pitchFamily="2" charset="-122"/>
            </a:endParaRPr>
          </a:p>
          <a:p>
            <a:pPr>
              <a:lnSpc>
                <a:spcPct val="120000"/>
              </a:lnSpc>
            </a:pPr>
            <a:r>
              <a:rPr lang="en-US" altLang="zh-CN" b="1" dirty="0" smtClean="0">
                <a:latin typeface="宋体" pitchFamily="2" charset="-122"/>
              </a:rPr>
              <a:t>      </a:t>
            </a:r>
            <a:r>
              <a:rPr lang="zh-CN" altLang="en-US" b="1" dirty="0" smtClean="0">
                <a:latin typeface="宋体" pitchFamily="2" charset="-122"/>
              </a:rPr>
              <a:t>分域管理，提升覆盖面和适应网络的规模。</a:t>
            </a:r>
            <a:endParaRPr lang="en-US" altLang="zh-CN" b="1" dirty="0" smtClean="0">
              <a:latin typeface="宋体" pitchFamily="2" charset="-122"/>
            </a:endParaRPr>
          </a:p>
          <a:p>
            <a:pPr>
              <a:lnSpc>
                <a:spcPct val="120000"/>
              </a:lnSpc>
            </a:pPr>
            <a:r>
              <a:rPr lang="zh-CN" altLang="en-US" b="1" dirty="0" smtClean="0">
                <a:latin typeface="宋体" pitchFamily="2" charset="-122"/>
              </a:rPr>
              <a:t>支撑技术：</a:t>
            </a:r>
            <a:r>
              <a:rPr lang="en-US" altLang="zh-CN" b="1" dirty="0" smtClean="0">
                <a:latin typeface="宋体" pitchFamily="2" charset="-122"/>
              </a:rPr>
              <a:t>UDP</a:t>
            </a:r>
            <a:r>
              <a:rPr lang="zh-CN" altLang="en-US" b="1" dirty="0" smtClean="0">
                <a:latin typeface="宋体" pitchFamily="2" charset="-122"/>
              </a:rPr>
              <a:t>（代理守护</a:t>
            </a:r>
            <a:r>
              <a:rPr lang="en-US" altLang="zh-CN" b="1" dirty="0" smtClean="0">
                <a:latin typeface="宋体" pitchFamily="2" charset="-122"/>
              </a:rPr>
              <a:t>TU161</a:t>
            </a:r>
            <a:r>
              <a:rPr lang="zh-CN" altLang="en-US" b="1" dirty="0" smtClean="0">
                <a:latin typeface="宋体" pitchFamily="2" charset="-122"/>
              </a:rPr>
              <a:t>，等待轮询；</a:t>
            </a:r>
            <a:endParaRPr lang="en-US" altLang="zh-CN" b="1" dirty="0" smtClean="0">
              <a:latin typeface="宋体" pitchFamily="2" charset="-122"/>
            </a:endParaRPr>
          </a:p>
          <a:p>
            <a:pPr>
              <a:lnSpc>
                <a:spcPct val="120000"/>
              </a:lnSpc>
            </a:pPr>
            <a:r>
              <a:rPr lang="en-US" altLang="zh-CN" b="1" dirty="0" smtClean="0">
                <a:latin typeface="宋体" pitchFamily="2" charset="-122"/>
              </a:rPr>
              <a:t>               </a:t>
            </a:r>
            <a:r>
              <a:rPr lang="zh-CN" altLang="en-US" b="1" dirty="0" smtClean="0">
                <a:latin typeface="宋体" pitchFamily="2" charset="-122"/>
              </a:rPr>
              <a:t>管理者守护</a:t>
            </a:r>
            <a:r>
              <a:rPr lang="en-US" altLang="zh-CN" b="1" dirty="0" smtClean="0">
                <a:latin typeface="宋体" pitchFamily="2" charset="-122"/>
              </a:rPr>
              <a:t>162</a:t>
            </a:r>
            <a:r>
              <a:rPr lang="zh-CN" altLang="en-US" b="1" dirty="0" smtClean="0">
                <a:latin typeface="宋体" pitchFamily="2" charset="-122"/>
              </a:rPr>
              <a:t>，接受报警（自陷））</a:t>
            </a:r>
            <a:endParaRPr lang="en-US" altLang="zh-CN" b="1" dirty="0" smtClean="0">
              <a:latin typeface="宋体" pitchFamily="2" charset="-122"/>
            </a:endParaRPr>
          </a:p>
          <a:p>
            <a:pPr>
              <a:lnSpc>
                <a:spcPct val="120000"/>
              </a:lnSpc>
            </a:pPr>
            <a:r>
              <a:rPr lang="zh-CN" altLang="en-US" b="1" dirty="0" smtClean="0">
                <a:latin typeface="宋体" pitchFamily="2" charset="-122"/>
              </a:rPr>
              <a:t>规范： </a:t>
            </a:r>
            <a:r>
              <a:rPr lang="en-US" altLang="zh-CN" b="1" dirty="0" smtClean="0">
                <a:latin typeface="宋体" pitchFamily="2" charset="-122"/>
              </a:rPr>
              <a:t>SNMP—</a:t>
            </a:r>
            <a:r>
              <a:rPr lang="zh-CN" altLang="en-US" b="1" dirty="0" smtClean="0">
                <a:latin typeface="宋体" pitchFamily="2" charset="-122"/>
              </a:rPr>
              <a:t>管理者</a:t>
            </a:r>
            <a:r>
              <a:rPr lang="en-US" altLang="zh-CN" b="1" dirty="0" smtClean="0">
                <a:latin typeface="宋体" pitchFamily="2" charset="-122"/>
              </a:rPr>
              <a:t>/</a:t>
            </a:r>
            <a:r>
              <a:rPr lang="zh-CN" altLang="en-US" b="1" dirty="0" smtClean="0">
                <a:latin typeface="宋体" pitchFamily="2" charset="-122"/>
              </a:rPr>
              <a:t>代理间的通信协议；</a:t>
            </a:r>
            <a:endParaRPr lang="en-US" altLang="zh-CN" b="1" dirty="0" smtClean="0">
              <a:latin typeface="宋体" pitchFamily="2" charset="-122"/>
            </a:endParaRPr>
          </a:p>
          <a:p>
            <a:pPr>
              <a:lnSpc>
                <a:spcPct val="120000"/>
              </a:lnSpc>
            </a:pPr>
            <a:r>
              <a:rPr lang="en-US" altLang="zh-CN" b="1" dirty="0" smtClean="0">
                <a:latin typeface="宋体" pitchFamily="2" charset="-122"/>
              </a:rPr>
              <a:t>       MIB—</a:t>
            </a:r>
            <a:r>
              <a:rPr lang="zh-CN" altLang="en-US" b="1" dirty="0" smtClean="0">
                <a:latin typeface="宋体" pitchFamily="2" charset="-122"/>
              </a:rPr>
              <a:t>管理者</a:t>
            </a:r>
            <a:r>
              <a:rPr lang="en-US" altLang="zh-CN" b="1" dirty="0" smtClean="0">
                <a:latin typeface="宋体" pitchFamily="2" charset="-122"/>
              </a:rPr>
              <a:t>/</a:t>
            </a:r>
            <a:r>
              <a:rPr lang="zh-CN" altLang="en-US" b="1" dirty="0" smtClean="0">
                <a:latin typeface="宋体" pitchFamily="2" charset="-122"/>
              </a:rPr>
              <a:t>代理间的数据（树状结构标识参数对象）。</a:t>
            </a:r>
            <a:endParaRPr lang="en-US" altLang="zh-CN" b="1" dirty="0" smtClean="0">
              <a:latin typeface="宋体" pitchFamily="2" charset="-122"/>
            </a:endParaRPr>
          </a:p>
        </p:txBody>
      </p:sp>
      <p:sp>
        <p:nvSpPr>
          <p:cNvPr id="6" name="Rectangle 5"/>
          <p:cNvSpPr>
            <a:spLocks noChangeArrowheads="1"/>
          </p:cNvSpPr>
          <p:nvPr/>
        </p:nvSpPr>
        <p:spPr bwMode="auto">
          <a:xfrm>
            <a:off x="5220072" y="4149080"/>
            <a:ext cx="990600" cy="533400"/>
          </a:xfrm>
          <a:prstGeom prst="rect">
            <a:avLst/>
          </a:prstGeom>
          <a:solidFill>
            <a:srgbClr val="CCFF33"/>
          </a:solidFill>
          <a:ln w="9525">
            <a:solidFill>
              <a:schemeClr val="tx1"/>
            </a:solidFill>
            <a:miter lim="800000"/>
            <a:headEnd/>
            <a:tailEnd/>
          </a:ln>
        </p:spPr>
        <p:txBody>
          <a:bodyPr wrap="none" anchor="ctr"/>
          <a:lstStyle/>
          <a:p>
            <a:pPr algn="ctr"/>
            <a:r>
              <a:rPr lang="en-US" altLang="zh-CN" sz="2000" b="1"/>
              <a:t>Manager</a:t>
            </a:r>
          </a:p>
        </p:txBody>
      </p:sp>
      <p:sp>
        <p:nvSpPr>
          <p:cNvPr id="7" name="Oval 6"/>
          <p:cNvSpPr>
            <a:spLocks noChangeArrowheads="1"/>
          </p:cNvSpPr>
          <p:nvPr/>
        </p:nvSpPr>
        <p:spPr bwMode="auto">
          <a:xfrm>
            <a:off x="6876256" y="5703912"/>
            <a:ext cx="685800" cy="533400"/>
          </a:xfrm>
          <a:prstGeom prst="ellipse">
            <a:avLst/>
          </a:prstGeom>
          <a:solidFill>
            <a:schemeClr val="accent1"/>
          </a:solidFill>
          <a:ln w="9525">
            <a:solidFill>
              <a:schemeClr val="tx1"/>
            </a:solidFill>
            <a:round/>
            <a:headEnd/>
            <a:tailEnd/>
          </a:ln>
        </p:spPr>
        <p:txBody>
          <a:bodyPr wrap="none" anchor="ctr"/>
          <a:lstStyle/>
          <a:p>
            <a:pPr algn="ctr"/>
            <a:r>
              <a:rPr lang="en-US" altLang="zh-CN" sz="2000" b="1"/>
              <a:t>Agent</a:t>
            </a:r>
          </a:p>
        </p:txBody>
      </p:sp>
      <p:sp>
        <p:nvSpPr>
          <p:cNvPr id="8" name="Oval 7"/>
          <p:cNvSpPr>
            <a:spLocks noChangeArrowheads="1"/>
          </p:cNvSpPr>
          <p:nvPr/>
        </p:nvSpPr>
        <p:spPr bwMode="auto">
          <a:xfrm>
            <a:off x="1547664" y="5805264"/>
            <a:ext cx="685800" cy="533400"/>
          </a:xfrm>
          <a:prstGeom prst="ellipse">
            <a:avLst/>
          </a:prstGeom>
          <a:solidFill>
            <a:schemeClr val="accent1"/>
          </a:solidFill>
          <a:ln w="9525">
            <a:solidFill>
              <a:schemeClr val="tx1"/>
            </a:solidFill>
            <a:round/>
            <a:headEnd/>
            <a:tailEnd/>
          </a:ln>
        </p:spPr>
        <p:txBody>
          <a:bodyPr wrap="none" anchor="ctr"/>
          <a:lstStyle/>
          <a:p>
            <a:pPr algn="ctr"/>
            <a:r>
              <a:rPr lang="en-US" altLang="zh-CN" sz="2000" b="1" dirty="0"/>
              <a:t>Agent</a:t>
            </a:r>
          </a:p>
        </p:txBody>
      </p:sp>
      <p:sp>
        <p:nvSpPr>
          <p:cNvPr id="9" name="Text Box 12"/>
          <p:cNvSpPr txBox="1">
            <a:spLocks noChangeArrowheads="1"/>
          </p:cNvSpPr>
          <p:nvPr/>
        </p:nvSpPr>
        <p:spPr bwMode="auto">
          <a:xfrm>
            <a:off x="1763688" y="5013176"/>
            <a:ext cx="1236236" cy="369332"/>
          </a:xfrm>
          <a:prstGeom prst="rect">
            <a:avLst/>
          </a:prstGeom>
          <a:noFill/>
          <a:ln w="9525">
            <a:noFill/>
            <a:miter lim="800000"/>
            <a:headEnd/>
            <a:tailEnd/>
          </a:ln>
        </p:spPr>
        <p:txBody>
          <a:bodyPr wrap="none">
            <a:spAutoFit/>
          </a:bodyPr>
          <a:lstStyle/>
          <a:p>
            <a:r>
              <a:rPr lang="zh-CN" altLang="en-US" sz="1800" b="1" dirty="0" smtClean="0"/>
              <a:t>轮询</a:t>
            </a:r>
            <a:r>
              <a:rPr lang="en-US" altLang="zh-CN" sz="1800" b="1" dirty="0" smtClean="0"/>
              <a:t>/</a:t>
            </a:r>
            <a:r>
              <a:rPr lang="zh-CN" altLang="en-US" sz="1800" b="1" dirty="0" smtClean="0"/>
              <a:t>应答 </a:t>
            </a:r>
            <a:endParaRPr lang="zh-CN" altLang="en-US" sz="1800" b="1" dirty="0"/>
          </a:p>
        </p:txBody>
      </p:sp>
      <p:sp>
        <p:nvSpPr>
          <p:cNvPr id="13" name="AutoShape 16"/>
          <p:cNvSpPr>
            <a:spLocks noChangeArrowheads="1"/>
          </p:cNvSpPr>
          <p:nvPr/>
        </p:nvSpPr>
        <p:spPr bwMode="auto">
          <a:xfrm>
            <a:off x="6948264" y="4149080"/>
            <a:ext cx="533400" cy="533400"/>
          </a:xfrm>
          <a:prstGeom prst="can">
            <a:avLst>
              <a:gd name="adj" fmla="val 25000"/>
            </a:avLst>
          </a:prstGeom>
          <a:solidFill>
            <a:srgbClr val="CCFF33"/>
          </a:solidFill>
          <a:ln w="9525">
            <a:solidFill>
              <a:schemeClr val="tx1"/>
            </a:solidFill>
            <a:round/>
            <a:headEnd/>
            <a:tailEnd/>
          </a:ln>
        </p:spPr>
        <p:txBody>
          <a:bodyPr wrap="none" anchor="ctr"/>
          <a:lstStyle/>
          <a:p>
            <a:endParaRPr lang="zh-CN" altLang="en-US"/>
          </a:p>
        </p:txBody>
      </p:sp>
      <p:sp>
        <p:nvSpPr>
          <p:cNvPr id="14" name="Text Box 17"/>
          <p:cNvSpPr txBox="1">
            <a:spLocks noChangeArrowheads="1"/>
          </p:cNvSpPr>
          <p:nvPr/>
        </p:nvSpPr>
        <p:spPr bwMode="auto">
          <a:xfrm>
            <a:off x="7524328" y="4221088"/>
            <a:ext cx="1392238" cy="366712"/>
          </a:xfrm>
          <a:prstGeom prst="rect">
            <a:avLst/>
          </a:prstGeom>
          <a:noFill/>
          <a:ln w="9525">
            <a:noFill/>
            <a:miter lim="800000"/>
            <a:headEnd/>
            <a:tailEnd/>
          </a:ln>
        </p:spPr>
        <p:txBody>
          <a:bodyPr wrap="none">
            <a:spAutoFit/>
          </a:bodyPr>
          <a:lstStyle/>
          <a:p>
            <a:r>
              <a:rPr lang="zh-CN" altLang="en-US" sz="1800" b="1" dirty="0"/>
              <a:t>中心数据库 </a:t>
            </a:r>
          </a:p>
        </p:txBody>
      </p:sp>
      <p:sp>
        <p:nvSpPr>
          <p:cNvPr id="15" name="AutoShape 18"/>
          <p:cNvSpPr>
            <a:spLocks noChangeArrowheads="1"/>
          </p:cNvSpPr>
          <p:nvPr/>
        </p:nvSpPr>
        <p:spPr bwMode="auto">
          <a:xfrm>
            <a:off x="7690990" y="5752504"/>
            <a:ext cx="317500" cy="381000"/>
          </a:xfrm>
          <a:prstGeom prst="can">
            <a:avLst>
              <a:gd name="adj" fmla="val 30000"/>
            </a:avLst>
          </a:prstGeom>
          <a:solidFill>
            <a:schemeClr val="accent1"/>
          </a:solidFill>
          <a:ln w="9525">
            <a:solidFill>
              <a:schemeClr val="tx1"/>
            </a:solidFill>
            <a:round/>
            <a:headEnd/>
            <a:tailEnd/>
          </a:ln>
        </p:spPr>
        <p:txBody>
          <a:bodyPr wrap="none" anchor="ctr"/>
          <a:lstStyle/>
          <a:p>
            <a:endParaRPr lang="zh-CN" altLang="en-US"/>
          </a:p>
        </p:txBody>
      </p:sp>
      <p:sp>
        <p:nvSpPr>
          <p:cNvPr id="16" name="Text Box 19"/>
          <p:cNvSpPr txBox="1">
            <a:spLocks noChangeArrowheads="1"/>
          </p:cNvSpPr>
          <p:nvPr/>
        </p:nvSpPr>
        <p:spPr bwMode="auto">
          <a:xfrm>
            <a:off x="6876256" y="6300028"/>
            <a:ext cx="1933543" cy="369332"/>
          </a:xfrm>
          <a:prstGeom prst="rect">
            <a:avLst/>
          </a:prstGeom>
          <a:noFill/>
          <a:ln w="9525">
            <a:noFill/>
            <a:miter lim="800000"/>
            <a:headEnd/>
            <a:tailEnd/>
          </a:ln>
        </p:spPr>
        <p:txBody>
          <a:bodyPr wrap="none">
            <a:spAutoFit/>
          </a:bodyPr>
          <a:lstStyle/>
          <a:p>
            <a:r>
              <a:rPr lang="zh-CN" altLang="en-US" sz="1800" b="1" dirty="0" smtClean="0"/>
              <a:t>设备</a:t>
            </a:r>
            <a:r>
              <a:rPr lang="en-US" altLang="zh-CN" sz="1800" b="1" dirty="0" smtClean="0"/>
              <a:t>/</a:t>
            </a:r>
            <a:r>
              <a:rPr lang="zh-CN" altLang="en-US" sz="1800" b="1" dirty="0" smtClean="0"/>
              <a:t>本地</a:t>
            </a:r>
            <a:r>
              <a:rPr lang="zh-CN" altLang="en-US" sz="1800" b="1" dirty="0"/>
              <a:t>数据库 </a:t>
            </a:r>
          </a:p>
        </p:txBody>
      </p:sp>
      <p:sp>
        <p:nvSpPr>
          <p:cNvPr id="17" name="AutoShape 20"/>
          <p:cNvSpPr>
            <a:spLocks noChangeArrowheads="1"/>
          </p:cNvSpPr>
          <p:nvPr/>
        </p:nvSpPr>
        <p:spPr bwMode="auto">
          <a:xfrm>
            <a:off x="1086148" y="5877272"/>
            <a:ext cx="317500" cy="381000"/>
          </a:xfrm>
          <a:prstGeom prst="can">
            <a:avLst>
              <a:gd name="adj" fmla="val 30000"/>
            </a:avLst>
          </a:prstGeom>
          <a:solidFill>
            <a:schemeClr val="accent1"/>
          </a:solidFill>
          <a:ln w="9525">
            <a:solidFill>
              <a:schemeClr val="tx1"/>
            </a:solidFill>
            <a:round/>
            <a:headEnd/>
            <a:tailEnd/>
          </a:ln>
        </p:spPr>
        <p:txBody>
          <a:bodyPr wrap="none" anchor="ctr"/>
          <a:lstStyle/>
          <a:p>
            <a:endParaRPr lang="zh-CN" altLang="en-US"/>
          </a:p>
        </p:txBody>
      </p:sp>
      <p:sp>
        <p:nvSpPr>
          <p:cNvPr id="18" name="Text Box 21"/>
          <p:cNvSpPr txBox="1">
            <a:spLocks noChangeArrowheads="1"/>
          </p:cNvSpPr>
          <p:nvPr/>
        </p:nvSpPr>
        <p:spPr bwMode="auto">
          <a:xfrm>
            <a:off x="683568" y="6302647"/>
            <a:ext cx="1933543" cy="369332"/>
          </a:xfrm>
          <a:prstGeom prst="rect">
            <a:avLst/>
          </a:prstGeom>
          <a:noFill/>
          <a:ln w="9525">
            <a:noFill/>
            <a:miter lim="800000"/>
            <a:headEnd/>
            <a:tailEnd/>
          </a:ln>
        </p:spPr>
        <p:txBody>
          <a:bodyPr wrap="none">
            <a:spAutoFit/>
          </a:bodyPr>
          <a:lstStyle/>
          <a:p>
            <a:r>
              <a:rPr lang="zh-CN" altLang="en-US" sz="1800" b="1" dirty="0" smtClean="0"/>
              <a:t>设备</a:t>
            </a:r>
            <a:r>
              <a:rPr lang="en-US" altLang="zh-CN" sz="1800" b="1" dirty="0" smtClean="0"/>
              <a:t>/</a:t>
            </a:r>
            <a:r>
              <a:rPr lang="zh-CN" altLang="en-US" sz="1800" b="1" dirty="0" smtClean="0"/>
              <a:t>本地</a:t>
            </a:r>
            <a:r>
              <a:rPr lang="zh-CN" altLang="en-US" sz="1800" b="1" dirty="0"/>
              <a:t>数据库 </a:t>
            </a:r>
          </a:p>
        </p:txBody>
      </p:sp>
      <p:cxnSp>
        <p:nvCxnSpPr>
          <p:cNvPr id="19" name="AutoShape 22"/>
          <p:cNvCxnSpPr>
            <a:cxnSpLocks noChangeShapeType="1"/>
            <a:stCxn id="17" idx="4"/>
            <a:endCxn id="8" idx="2"/>
          </p:cNvCxnSpPr>
          <p:nvPr/>
        </p:nvCxnSpPr>
        <p:spPr bwMode="auto">
          <a:xfrm>
            <a:off x="1403648" y="6067772"/>
            <a:ext cx="144016" cy="4192"/>
          </a:xfrm>
          <a:prstGeom prst="straightConnector1">
            <a:avLst/>
          </a:prstGeom>
          <a:noFill/>
          <a:ln w="9525">
            <a:solidFill>
              <a:schemeClr val="tx1"/>
            </a:solidFill>
            <a:round/>
            <a:headEnd/>
            <a:tailEnd/>
          </a:ln>
        </p:spPr>
      </p:cxnSp>
      <p:cxnSp>
        <p:nvCxnSpPr>
          <p:cNvPr id="20" name="AutoShape 23"/>
          <p:cNvCxnSpPr>
            <a:cxnSpLocks noChangeShapeType="1"/>
            <a:stCxn id="13" idx="2"/>
            <a:endCxn id="6" idx="3"/>
          </p:cNvCxnSpPr>
          <p:nvPr/>
        </p:nvCxnSpPr>
        <p:spPr bwMode="auto">
          <a:xfrm flipH="1">
            <a:off x="6210672" y="4415780"/>
            <a:ext cx="737592" cy="0"/>
          </a:xfrm>
          <a:prstGeom prst="straightConnector1">
            <a:avLst/>
          </a:prstGeom>
          <a:noFill/>
          <a:ln w="9525">
            <a:solidFill>
              <a:schemeClr val="tx1"/>
            </a:solidFill>
            <a:round/>
            <a:headEnd/>
            <a:tailEnd/>
          </a:ln>
        </p:spPr>
      </p:cxnSp>
      <p:cxnSp>
        <p:nvCxnSpPr>
          <p:cNvPr id="21" name="AutoShape 24"/>
          <p:cNvCxnSpPr>
            <a:cxnSpLocks noChangeShapeType="1"/>
            <a:stCxn id="15" idx="2"/>
            <a:endCxn id="7" idx="6"/>
          </p:cNvCxnSpPr>
          <p:nvPr/>
        </p:nvCxnSpPr>
        <p:spPr bwMode="auto">
          <a:xfrm flipH="1">
            <a:off x="7562056" y="5943004"/>
            <a:ext cx="128934" cy="27608"/>
          </a:xfrm>
          <a:prstGeom prst="straightConnector1">
            <a:avLst/>
          </a:prstGeom>
          <a:noFill/>
          <a:ln w="9525">
            <a:solidFill>
              <a:schemeClr val="tx1"/>
            </a:solidFill>
            <a:round/>
            <a:headEnd/>
            <a:tailEnd/>
          </a:ln>
        </p:spPr>
      </p:cxnSp>
      <p:sp>
        <p:nvSpPr>
          <p:cNvPr id="22" name="Line 27"/>
          <p:cNvSpPr>
            <a:spLocks noChangeShapeType="1"/>
          </p:cNvSpPr>
          <p:nvPr/>
        </p:nvSpPr>
        <p:spPr bwMode="auto">
          <a:xfrm flipV="1">
            <a:off x="3275856" y="4725144"/>
            <a:ext cx="0" cy="1080120"/>
          </a:xfrm>
          <a:prstGeom prst="line">
            <a:avLst/>
          </a:prstGeom>
          <a:noFill/>
          <a:ln w="28575">
            <a:solidFill>
              <a:srgbClr val="FF0000"/>
            </a:solidFill>
            <a:prstDash val="dash"/>
            <a:round/>
            <a:headEnd/>
            <a:tailEnd type="triangle" w="med" len="med"/>
          </a:ln>
        </p:spPr>
        <p:txBody>
          <a:bodyPr/>
          <a:lstStyle/>
          <a:p>
            <a:endParaRPr lang="zh-CN" altLang="en-US"/>
          </a:p>
        </p:txBody>
      </p:sp>
      <p:sp>
        <p:nvSpPr>
          <p:cNvPr id="23" name="Text Box 28"/>
          <p:cNvSpPr txBox="1">
            <a:spLocks noChangeArrowheads="1"/>
          </p:cNvSpPr>
          <p:nvPr/>
        </p:nvSpPr>
        <p:spPr bwMode="auto">
          <a:xfrm>
            <a:off x="3275856" y="4941168"/>
            <a:ext cx="701675" cy="366712"/>
          </a:xfrm>
          <a:prstGeom prst="rect">
            <a:avLst/>
          </a:prstGeom>
          <a:noFill/>
          <a:ln w="9525">
            <a:noFill/>
            <a:miter lim="800000"/>
            <a:headEnd/>
            <a:tailEnd/>
          </a:ln>
        </p:spPr>
        <p:txBody>
          <a:bodyPr wrap="none">
            <a:spAutoFit/>
          </a:bodyPr>
          <a:lstStyle/>
          <a:p>
            <a:r>
              <a:rPr lang="zh-CN" altLang="en-US" sz="1800" b="1" dirty="0">
                <a:solidFill>
                  <a:srgbClr val="FF0000"/>
                </a:solidFill>
              </a:rPr>
              <a:t>报警 </a:t>
            </a:r>
          </a:p>
        </p:txBody>
      </p:sp>
      <p:sp>
        <p:nvSpPr>
          <p:cNvPr id="26" name="Rectangle 5"/>
          <p:cNvSpPr>
            <a:spLocks noChangeArrowheads="1"/>
          </p:cNvSpPr>
          <p:nvPr/>
        </p:nvSpPr>
        <p:spPr bwMode="auto">
          <a:xfrm>
            <a:off x="2555776" y="4149080"/>
            <a:ext cx="990600" cy="533400"/>
          </a:xfrm>
          <a:prstGeom prst="rect">
            <a:avLst/>
          </a:prstGeom>
          <a:solidFill>
            <a:srgbClr val="CCFF33"/>
          </a:solidFill>
          <a:ln w="9525">
            <a:solidFill>
              <a:schemeClr val="tx1"/>
            </a:solidFill>
            <a:miter lim="800000"/>
            <a:headEnd/>
            <a:tailEnd/>
          </a:ln>
        </p:spPr>
        <p:txBody>
          <a:bodyPr wrap="none" anchor="ctr"/>
          <a:lstStyle/>
          <a:p>
            <a:pPr algn="ctr"/>
            <a:r>
              <a:rPr lang="en-US" altLang="zh-CN" sz="2000" b="1" dirty="0"/>
              <a:t>Manager</a:t>
            </a:r>
          </a:p>
        </p:txBody>
      </p:sp>
      <p:sp>
        <p:nvSpPr>
          <p:cNvPr id="27" name="AutoShape 16"/>
          <p:cNvSpPr>
            <a:spLocks noChangeArrowheads="1"/>
          </p:cNvSpPr>
          <p:nvPr/>
        </p:nvSpPr>
        <p:spPr bwMode="auto">
          <a:xfrm>
            <a:off x="1547664" y="4149080"/>
            <a:ext cx="533400" cy="533400"/>
          </a:xfrm>
          <a:prstGeom prst="can">
            <a:avLst>
              <a:gd name="adj" fmla="val 25000"/>
            </a:avLst>
          </a:prstGeom>
          <a:solidFill>
            <a:srgbClr val="CCFF33"/>
          </a:solidFill>
          <a:ln w="9525">
            <a:solidFill>
              <a:schemeClr val="tx1"/>
            </a:solidFill>
            <a:round/>
            <a:headEnd/>
            <a:tailEnd/>
          </a:ln>
        </p:spPr>
        <p:txBody>
          <a:bodyPr wrap="none" anchor="ctr"/>
          <a:lstStyle/>
          <a:p>
            <a:endParaRPr lang="zh-CN" altLang="en-US"/>
          </a:p>
        </p:txBody>
      </p:sp>
      <p:sp>
        <p:nvSpPr>
          <p:cNvPr id="28" name="Text Box 17"/>
          <p:cNvSpPr txBox="1">
            <a:spLocks noChangeArrowheads="1"/>
          </p:cNvSpPr>
          <p:nvPr/>
        </p:nvSpPr>
        <p:spPr bwMode="auto">
          <a:xfrm>
            <a:off x="251520" y="4221088"/>
            <a:ext cx="1392238" cy="366712"/>
          </a:xfrm>
          <a:prstGeom prst="rect">
            <a:avLst/>
          </a:prstGeom>
          <a:noFill/>
          <a:ln w="9525">
            <a:noFill/>
            <a:miter lim="800000"/>
            <a:headEnd/>
            <a:tailEnd/>
          </a:ln>
        </p:spPr>
        <p:txBody>
          <a:bodyPr wrap="none">
            <a:spAutoFit/>
          </a:bodyPr>
          <a:lstStyle/>
          <a:p>
            <a:r>
              <a:rPr lang="zh-CN" altLang="en-US" sz="1800" b="1" dirty="0"/>
              <a:t>中心数据库 </a:t>
            </a:r>
          </a:p>
        </p:txBody>
      </p:sp>
      <p:cxnSp>
        <p:nvCxnSpPr>
          <p:cNvPr id="29" name="AutoShape 23"/>
          <p:cNvCxnSpPr>
            <a:cxnSpLocks noChangeShapeType="1"/>
            <a:stCxn id="27" idx="4"/>
            <a:endCxn id="26" idx="1"/>
          </p:cNvCxnSpPr>
          <p:nvPr/>
        </p:nvCxnSpPr>
        <p:spPr bwMode="auto">
          <a:xfrm>
            <a:off x="2081064" y="4415780"/>
            <a:ext cx="474712" cy="0"/>
          </a:xfrm>
          <a:prstGeom prst="straightConnector1">
            <a:avLst/>
          </a:prstGeom>
          <a:noFill/>
          <a:ln w="9525">
            <a:solidFill>
              <a:schemeClr val="tx1"/>
            </a:solidFill>
            <a:round/>
            <a:headEnd/>
            <a:tailEnd/>
          </a:ln>
        </p:spPr>
      </p:cxnSp>
      <p:cxnSp>
        <p:nvCxnSpPr>
          <p:cNvPr id="31" name="直接箭头连接符 30"/>
          <p:cNvCxnSpPr>
            <a:endCxn id="8" idx="0"/>
          </p:cNvCxnSpPr>
          <p:nvPr/>
        </p:nvCxnSpPr>
        <p:spPr bwMode="auto">
          <a:xfrm flipH="1">
            <a:off x="1890564" y="4725144"/>
            <a:ext cx="881236" cy="1080120"/>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p:spPr>
      </p:cxnSp>
      <p:sp>
        <p:nvSpPr>
          <p:cNvPr id="32" name="左右箭头 31"/>
          <p:cNvSpPr/>
          <p:nvPr/>
        </p:nvSpPr>
        <p:spPr bwMode="auto">
          <a:xfrm>
            <a:off x="3576428" y="4293096"/>
            <a:ext cx="1571636" cy="214314"/>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Text Box 13"/>
          <p:cNvSpPr txBox="1">
            <a:spLocks noChangeArrowheads="1"/>
          </p:cNvSpPr>
          <p:nvPr/>
        </p:nvSpPr>
        <p:spPr bwMode="auto">
          <a:xfrm>
            <a:off x="3779912" y="4437112"/>
            <a:ext cx="1236236" cy="369332"/>
          </a:xfrm>
          <a:prstGeom prst="rect">
            <a:avLst/>
          </a:prstGeom>
          <a:noFill/>
          <a:ln w="9525">
            <a:noFill/>
            <a:miter lim="800000"/>
            <a:headEnd/>
            <a:tailEnd/>
          </a:ln>
        </p:spPr>
        <p:txBody>
          <a:bodyPr wrap="none">
            <a:spAutoFit/>
          </a:bodyPr>
          <a:lstStyle/>
          <a:p>
            <a:r>
              <a:rPr lang="zh-CN" altLang="en-US" sz="1800" b="1" dirty="0" smtClean="0"/>
              <a:t>传输</a:t>
            </a:r>
            <a:r>
              <a:rPr lang="en-US" altLang="zh-CN" sz="1800" b="1" dirty="0" smtClean="0"/>
              <a:t>/</a:t>
            </a:r>
            <a:r>
              <a:rPr lang="zh-CN" altLang="en-US" sz="1800" b="1" dirty="0" smtClean="0"/>
              <a:t>应答 </a:t>
            </a:r>
            <a:endParaRPr lang="zh-CN" altLang="en-US" sz="1800" b="1" dirty="0"/>
          </a:p>
        </p:txBody>
      </p:sp>
      <p:sp>
        <p:nvSpPr>
          <p:cNvPr id="34" name="矩形 33"/>
          <p:cNvSpPr/>
          <p:nvPr/>
        </p:nvSpPr>
        <p:spPr bwMode="auto">
          <a:xfrm>
            <a:off x="7596336" y="2204864"/>
            <a:ext cx="1368152" cy="79208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rPr>
              <a:t>互为</a:t>
            </a: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t>服务器</a:t>
            </a: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51" name="Oval 7"/>
          <p:cNvSpPr>
            <a:spLocks noChangeArrowheads="1"/>
          </p:cNvSpPr>
          <p:nvPr/>
        </p:nvSpPr>
        <p:spPr bwMode="auto">
          <a:xfrm>
            <a:off x="5326360" y="5805264"/>
            <a:ext cx="685800" cy="533400"/>
          </a:xfrm>
          <a:prstGeom prst="ellipse">
            <a:avLst/>
          </a:prstGeom>
          <a:solidFill>
            <a:schemeClr val="accent1"/>
          </a:solidFill>
          <a:ln w="9525">
            <a:solidFill>
              <a:schemeClr val="tx1"/>
            </a:solidFill>
            <a:round/>
            <a:headEnd/>
            <a:tailEnd/>
          </a:ln>
        </p:spPr>
        <p:txBody>
          <a:bodyPr wrap="none" anchor="ctr"/>
          <a:lstStyle/>
          <a:p>
            <a:pPr algn="ctr"/>
            <a:r>
              <a:rPr lang="en-US" altLang="zh-CN" sz="2000" b="1" dirty="0"/>
              <a:t>Agent</a:t>
            </a:r>
          </a:p>
        </p:txBody>
      </p:sp>
      <p:sp>
        <p:nvSpPr>
          <p:cNvPr id="52" name="AutoShape 20"/>
          <p:cNvSpPr>
            <a:spLocks noChangeArrowheads="1"/>
          </p:cNvSpPr>
          <p:nvPr/>
        </p:nvSpPr>
        <p:spPr bwMode="auto">
          <a:xfrm>
            <a:off x="4864844" y="5877272"/>
            <a:ext cx="317500" cy="381000"/>
          </a:xfrm>
          <a:prstGeom prst="can">
            <a:avLst>
              <a:gd name="adj" fmla="val 30000"/>
            </a:avLst>
          </a:prstGeom>
          <a:solidFill>
            <a:schemeClr val="accent1"/>
          </a:solidFill>
          <a:ln w="9525">
            <a:solidFill>
              <a:schemeClr val="tx1"/>
            </a:solidFill>
            <a:round/>
            <a:headEnd/>
            <a:tailEnd/>
          </a:ln>
        </p:spPr>
        <p:txBody>
          <a:bodyPr wrap="none" anchor="ctr"/>
          <a:lstStyle/>
          <a:p>
            <a:endParaRPr lang="zh-CN" altLang="en-US"/>
          </a:p>
        </p:txBody>
      </p:sp>
      <p:cxnSp>
        <p:nvCxnSpPr>
          <p:cNvPr id="53" name="AutoShape 22"/>
          <p:cNvCxnSpPr>
            <a:cxnSpLocks noChangeShapeType="1"/>
            <a:stCxn id="52" idx="4"/>
            <a:endCxn id="51" idx="2"/>
          </p:cNvCxnSpPr>
          <p:nvPr/>
        </p:nvCxnSpPr>
        <p:spPr bwMode="auto">
          <a:xfrm>
            <a:off x="5182344" y="6067772"/>
            <a:ext cx="144016" cy="4192"/>
          </a:xfrm>
          <a:prstGeom prst="straightConnector1">
            <a:avLst/>
          </a:prstGeom>
          <a:noFill/>
          <a:ln w="9525">
            <a:solidFill>
              <a:schemeClr val="tx1"/>
            </a:solidFill>
            <a:round/>
            <a:headEnd/>
            <a:tailEnd/>
          </a:ln>
        </p:spPr>
      </p:cxnSp>
      <p:sp>
        <p:nvSpPr>
          <p:cNvPr id="54" name="Oval 6"/>
          <p:cNvSpPr>
            <a:spLocks noChangeArrowheads="1"/>
          </p:cNvSpPr>
          <p:nvPr/>
        </p:nvSpPr>
        <p:spPr bwMode="auto">
          <a:xfrm>
            <a:off x="2987824" y="5805264"/>
            <a:ext cx="685800" cy="533400"/>
          </a:xfrm>
          <a:prstGeom prst="ellipse">
            <a:avLst/>
          </a:prstGeom>
          <a:solidFill>
            <a:schemeClr val="accent1"/>
          </a:solidFill>
          <a:ln w="9525">
            <a:solidFill>
              <a:schemeClr val="tx1"/>
            </a:solidFill>
            <a:round/>
            <a:headEnd/>
            <a:tailEnd/>
          </a:ln>
        </p:spPr>
        <p:txBody>
          <a:bodyPr wrap="none" anchor="ctr"/>
          <a:lstStyle/>
          <a:p>
            <a:pPr algn="ctr"/>
            <a:r>
              <a:rPr lang="en-US" altLang="zh-CN" sz="2000" b="1"/>
              <a:t>Agent</a:t>
            </a:r>
          </a:p>
        </p:txBody>
      </p:sp>
      <p:sp>
        <p:nvSpPr>
          <p:cNvPr id="55" name="AutoShape 18"/>
          <p:cNvSpPr>
            <a:spLocks noChangeArrowheads="1"/>
          </p:cNvSpPr>
          <p:nvPr/>
        </p:nvSpPr>
        <p:spPr bwMode="auto">
          <a:xfrm>
            <a:off x="3802558" y="5853856"/>
            <a:ext cx="317500" cy="381000"/>
          </a:xfrm>
          <a:prstGeom prst="can">
            <a:avLst>
              <a:gd name="adj" fmla="val 30000"/>
            </a:avLst>
          </a:prstGeom>
          <a:solidFill>
            <a:schemeClr val="accent1"/>
          </a:solidFill>
          <a:ln w="9525">
            <a:solidFill>
              <a:schemeClr val="tx1"/>
            </a:solidFill>
            <a:round/>
            <a:headEnd/>
            <a:tailEnd/>
          </a:ln>
        </p:spPr>
        <p:txBody>
          <a:bodyPr wrap="none" anchor="ctr"/>
          <a:lstStyle/>
          <a:p>
            <a:endParaRPr lang="zh-CN" altLang="en-US"/>
          </a:p>
        </p:txBody>
      </p:sp>
      <p:cxnSp>
        <p:nvCxnSpPr>
          <p:cNvPr id="56" name="AutoShape 24"/>
          <p:cNvCxnSpPr>
            <a:cxnSpLocks noChangeShapeType="1"/>
            <a:stCxn id="55" idx="2"/>
            <a:endCxn id="54" idx="6"/>
          </p:cNvCxnSpPr>
          <p:nvPr/>
        </p:nvCxnSpPr>
        <p:spPr bwMode="auto">
          <a:xfrm flipH="1">
            <a:off x="3673624" y="6044356"/>
            <a:ext cx="128934" cy="27608"/>
          </a:xfrm>
          <a:prstGeom prst="straightConnector1">
            <a:avLst/>
          </a:prstGeom>
          <a:noFill/>
          <a:ln w="9525">
            <a:solidFill>
              <a:schemeClr val="tx1"/>
            </a:solidFill>
            <a:round/>
            <a:headEnd/>
            <a:tailEnd/>
          </a:ln>
        </p:spPr>
      </p:cxnSp>
      <p:sp>
        <p:nvSpPr>
          <p:cNvPr id="61" name="Text Box 12"/>
          <p:cNvSpPr txBox="1">
            <a:spLocks noChangeArrowheads="1"/>
          </p:cNvSpPr>
          <p:nvPr/>
        </p:nvSpPr>
        <p:spPr bwMode="auto">
          <a:xfrm>
            <a:off x="4703916" y="5013176"/>
            <a:ext cx="1236236" cy="369332"/>
          </a:xfrm>
          <a:prstGeom prst="rect">
            <a:avLst/>
          </a:prstGeom>
          <a:noFill/>
          <a:ln w="9525">
            <a:noFill/>
            <a:miter lim="800000"/>
            <a:headEnd/>
            <a:tailEnd/>
          </a:ln>
        </p:spPr>
        <p:txBody>
          <a:bodyPr wrap="none">
            <a:spAutoFit/>
          </a:bodyPr>
          <a:lstStyle/>
          <a:p>
            <a:r>
              <a:rPr lang="zh-CN" altLang="en-US" sz="1800" b="1" dirty="0" smtClean="0"/>
              <a:t>轮询</a:t>
            </a:r>
            <a:r>
              <a:rPr lang="en-US" altLang="zh-CN" sz="1800" b="1" dirty="0" smtClean="0"/>
              <a:t>/</a:t>
            </a:r>
            <a:r>
              <a:rPr lang="zh-CN" altLang="en-US" sz="1800" b="1" dirty="0" smtClean="0"/>
              <a:t>应答 </a:t>
            </a:r>
            <a:endParaRPr lang="zh-CN" altLang="en-US" sz="1800" b="1" dirty="0"/>
          </a:p>
        </p:txBody>
      </p:sp>
      <p:cxnSp>
        <p:nvCxnSpPr>
          <p:cNvPr id="62" name="直接箭头连接符 61"/>
          <p:cNvCxnSpPr/>
          <p:nvPr/>
        </p:nvCxnSpPr>
        <p:spPr bwMode="auto">
          <a:xfrm>
            <a:off x="5568012" y="4725144"/>
            <a:ext cx="12100" cy="1008112"/>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p:spPr>
      </p:cxnSp>
      <p:sp>
        <p:nvSpPr>
          <p:cNvPr id="64" name="Text Box 12"/>
          <p:cNvSpPr txBox="1">
            <a:spLocks noChangeArrowheads="1"/>
          </p:cNvSpPr>
          <p:nvPr/>
        </p:nvSpPr>
        <p:spPr bwMode="auto">
          <a:xfrm>
            <a:off x="6012160" y="5013176"/>
            <a:ext cx="1236236" cy="369332"/>
          </a:xfrm>
          <a:prstGeom prst="rect">
            <a:avLst/>
          </a:prstGeom>
          <a:noFill/>
          <a:ln w="9525">
            <a:noFill/>
            <a:miter lim="800000"/>
            <a:headEnd/>
            <a:tailEnd/>
          </a:ln>
        </p:spPr>
        <p:txBody>
          <a:bodyPr wrap="none">
            <a:spAutoFit/>
          </a:bodyPr>
          <a:lstStyle/>
          <a:p>
            <a:r>
              <a:rPr lang="zh-CN" altLang="en-US" sz="1800" b="1" dirty="0" smtClean="0"/>
              <a:t>轮询</a:t>
            </a:r>
            <a:r>
              <a:rPr lang="en-US" altLang="zh-CN" sz="1800" b="1" dirty="0" smtClean="0"/>
              <a:t>/</a:t>
            </a:r>
            <a:r>
              <a:rPr lang="zh-CN" altLang="en-US" sz="1800" b="1" dirty="0" smtClean="0"/>
              <a:t>应答 </a:t>
            </a:r>
            <a:endParaRPr lang="zh-CN" altLang="en-US" sz="1800" b="1" dirty="0"/>
          </a:p>
        </p:txBody>
      </p:sp>
      <p:cxnSp>
        <p:nvCxnSpPr>
          <p:cNvPr id="65" name="直接箭头连接符 64"/>
          <p:cNvCxnSpPr>
            <a:endCxn id="7" idx="0"/>
          </p:cNvCxnSpPr>
          <p:nvPr/>
        </p:nvCxnSpPr>
        <p:spPr bwMode="auto">
          <a:xfrm>
            <a:off x="5928052" y="4725144"/>
            <a:ext cx="1291104" cy="978768"/>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p:spPr>
      </p:cxnSp>
      <p:sp>
        <p:nvSpPr>
          <p:cNvPr id="67" name="Text Box 12"/>
          <p:cNvSpPr txBox="1">
            <a:spLocks noChangeArrowheads="1"/>
          </p:cNvSpPr>
          <p:nvPr/>
        </p:nvSpPr>
        <p:spPr bwMode="auto">
          <a:xfrm>
            <a:off x="2399660" y="5363924"/>
            <a:ext cx="1236236" cy="369332"/>
          </a:xfrm>
          <a:prstGeom prst="rect">
            <a:avLst/>
          </a:prstGeom>
          <a:noFill/>
          <a:ln w="9525">
            <a:noFill/>
            <a:miter lim="800000"/>
            <a:headEnd/>
            <a:tailEnd/>
          </a:ln>
        </p:spPr>
        <p:txBody>
          <a:bodyPr wrap="none">
            <a:spAutoFit/>
          </a:bodyPr>
          <a:lstStyle/>
          <a:p>
            <a:r>
              <a:rPr lang="zh-CN" altLang="en-US" sz="1800" b="1" dirty="0" smtClean="0"/>
              <a:t>轮询</a:t>
            </a:r>
            <a:r>
              <a:rPr lang="en-US" altLang="zh-CN" sz="1800" b="1" dirty="0" smtClean="0"/>
              <a:t>/</a:t>
            </a:r>
            <a:r>
              <a:rPr lang="zh-CN" altLang="en-US" sz="1800" b="1" dirty="0" smtClean="0"/>
              <a:t>应答 </a:t>
            </a:r>
            <a:endParaRPr lang="zh-CN" altLang="en-US" sz="1800" b="1" dirty="0"/>
          </a:p>
        </p:txBody>
      </p:sp>
      <p:cxnSp>
        <p:nvCxnSpPr>
          <p:cNvPr id="68" name="直接箭头连接符 67"/>
          <p:cNvCxnSpPr>
            <a:endCxn id="54" idx="1"/>
          </p:cNvCxnSpPr>
          <p:nvPr/>
        </p:nvCxnSpPr>
        <p:spPr bwMode="auto">
          <a:xfrm flipH="1">
            <a:off x="3088257" y="4725144"/>
            <a:ext cx="31483" cy="1158235"/>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p:spPr>
      </p:cxnSp>
      <p:sp>
        <p:nvSpPr>
          <p:cNvPr id="71" name="矩形 70"/>
          <p:cNvSpPr/>
          <p:nvPr/>
        </p:nvSpPr>
        <p:spPr bwMode="auto">
          <a:xfrm>
            <a:off x="1043608" y="5733256"/>
            <a:ext cx="1224136" cy="576064"/>
          </a:xfrm>
          <a:prstGeom prst="rect">
            <a:avLst/>
          </a:prstGeom>
          <a:noFill/>
          <a:ln w="2857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2" name="矩形 71"/>
          <p:cNvSpPr/>
          <p:nvPr/>
        </p:nvSpPr>
        <p:spPr bwMode="auto">
          <a:xfrm>
            <a:off x="2987824" y="5733256"/>
            <a:ext cx="1224136" cy="576064"/>
          </a:xfrm>
          <a:prstGeom prst="rect">
            <a:avLst/>
          </a:prstGeom>
          <a:noFill/>
          <a:ln w="2857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mtClean="0"/>
          </a:p>
        </p:txBody>
      </p:sp>
      <p:sp>
        <p:nvSpPr>
          <p:cNvPr id="73" name="矩形 72"/>
          <p:cNvSpPr/>
          <p:nvPr/>
        </p:nvSpPr>
        <p:spPr bwMode="auto">
          <a:xfrm>
            <a:off x="4860032" y="5733256"/>
            <a:ext cx="1224136" cy="576064"/>
          </a:xfrm>
          <a:prstGeom prst="rect">
            <a:avLst/>
          </a:prstGeom>
          <a:noFill/>
          <a:ln w="2857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eaLnBrk="1" latinLnBrk="0" hangingPunct="1">
              <a:lnSpc>
                <a:spcPct val="100000"/>
              </a:lnSpc>
              <a:buClrTx/>
              <a:buSzTx/>
              <a:buFontTx/>
              <a:buNone/>
              <a:tabLst/>
            </a:pPr>
            <a:endParaRPr lang="zh-CN" altLang="en-US" smtClean="0"/>
          </a:p>
        </p:txBody>
      </p:sp>
      <p:sp>
        <p:nvSpPr>
          <p:cNvPr id="74" name="矩形 73"/>
          <p:cNvSpPr/>
          <p:nvPr/>
        </p:nvSpPr>
        <p:spPr bwMode="auto">
          <a:xfrm>
            <a:off x="6876256" y="5661248"/>
            <a:ext cx="1224136" cy="576064"/>
          </a:xfrm>
          <a:prstGeom prst="rect">
            <a:avLst/>
          </a:prstGeom>
          <a:noFill/>
          <a:ln w="2857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mtClean="0"/>
          </a:p>
        </p:txBody>
      </p:sp>
      <p:sp>
        <p:nvSpPr>
          <p:cNvPr id="75" name="Text Box 21"/>
          <p:cNvSpPr txBox="1">
            <a:spLocks noChangeArrowheads="1"/>
          </p:cNvSpPr>
          <p:nvPr/>
        </p:nvSpPr>
        <p:spPr bwMode="auto">
          <a:xfrm>
            <a:off x="4798697" y="6381328"/>
            <a:ext cx="1933543" cy="369332"/>
          </a:xfrm>
          <a:prstGeom prst="rect">
            <a:avLst/>
          </a:prstGeom>
          <a:noFill/>
          <a:ln w="9525">
            <a:noFill/>
            <a:miter lim="800000"/>
            <a:headEnd/>
            <a:tailEnd/>
          </a:ln>
        </p:spPr>
        <p:txBody>
          <a:bodyPr wrap="none">
            <a:spAutoFit/>
          </a:bodyPr>
          <a:lstStyle/>
          <a:p>
            <a:r>
              <a:rPr lang="zh-CN" altLang="en-US" sz="1800" b="1" dirty="0" smtClean="0"/>
              <a:t>设备</a:t>
            </a:r>
            <a:r>
              <a:rPr lang="en-US" altLang="zh-CN" sz="1800" b="1" dirty="0" smtClean="0"/>
              <a:t>/</a:t>
            </a:r>
            <a:r>
              <a:rPr lang="zh-CN" altLang="en-US" sz="1800" b="1" dirty="0" smtClean="0"/>
              <a:t>本地</a:t>
            </a:r>
            <a:r>
              <a:rPr lang="zh-CN" altLang="en-US" sz="1800" b="1" dirty="0"/>
              <a:t>数据库 </a:t>
            </a:r>
          </a:p>
        </p:txBody>
      </p:sp>
      <p:sp>
        <p:nvSpPr>
          <p:cNvPr id="77" name="Text Box 21"/>
          <p:cNvSpPr txBox="1">
            <a:spLocks noChangeArrowheads="1"/>
          </p:cNvSpPr>
          <p:nvPr/>
        </p:nvSpPr>
        <p:spPr bwMode="auto">
          <a:xfrm>
            <a:off x="2782473" y="6302647"/>
            <a:ext cx="1933543" cy="369332"/>
          </a:xfrm>
          <a:prstGeom prst="rect">
            <a:avLst/>
          </a:prstGeom>
          <a:noFill/>
          <a:ln w="9525">
            <a:noFill/>
            <a:miter lim="800000"/>
            <a:headEnd/>
            <a:tailEnd/>
          </a:ln>
        </p:spPr>
        <p:txBody>
          <a:bodyPr wrap="none">
            <a:spAutoFit/>
          </a:bodyPr>
          <a:lstStyle/>
          <a:p>
            <a:r>
              <a:rPr lang="zh-CN" altLang="en-US" sz="1800" b="1" dirty="0" smtClean="0"/>
              <a:t>设备</a:t>
            </a:r>
            <a:r>
              <a:rPr lang="en-US" altLang="zh-CN" sz="1800" b="1" dirty="0" smtClean="0"/>
              <a:t>/</a:t>
            </a:r>
            <a:r>
              <a:rPr lang="zh-CN" altLang="en-US" sz="1800" b="1" dirty="0" smtClean="0"/>
              <a:t>本地</a:t>
            </a:r>
            <a:r>
              <a:rPr lang="zh-CN" altLang="en-US" sz="1800" b="1" dirty="0"/>
              <a:t>数据库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Line 2"/>
          <p:cNvSpPr>
            <a:spLocks noChangeShapeType="1"/>
          </p:cNvSpPr>
          <p:nvPr/>
        </p:nvSpPr>
        <p:spPr bwMode="auto">
          <a:xfrm flipH="1">
            <a:off x="3708400" y="1052513"/>
            <a:ext cx="935038" cy="1296987"/>
          </a:xfrm>
          <a:prstGeom prst="line">
            <a:avLst/>
          </a:prstGeom>
          <a:noFill/>
          <a:ln w="19050">
            <a:solidFill>
              <a:srgbClr val="FF0000"/>
            </a:solidFill>
            <a:prstDash val="dash"/>
            <a:round/>
            <a:headEnd/>
            <a:tailEnd type="triangle" w="med" len="med"/>
          </a:ln>
          <a:effectLst/>
        </p:spPr>
        <p:txBody>
          <a:bodyPr/>
          <a:lstStyle/>
          <a:p>
            <a:endParaRPr lang="zh-CN" altLang="en-US"/>
          </a:p>
        </p:txBody>
      </p:sp>
      <p:sp>
        <p:nvSpPr>
          <p:cNvPr id="87043" name="Rectangle 3"/>
          <p:cNvSpPr>
            <a:spLocks noChangeArrowheads="1"/>
          </p:cNvSpPr>
          <p:nvPr/>
        </p:nvSpPr>
        <p:spPr bwMode="auto">
          <a:xfrm>
            <a:off x="4572000" y="1125538"/>
            <a:ext cx="4248150" cy="2447925"/>
          </a:xfrm>
          <a:prstGeom prst="rect">
            <a:avLst/>
          </a:prstGeom>
          <a:noFill/>
          <a:ln w="9525">
            <a:solidFill>
              <a:srgbClr val="FF0000"/>
            </a:solidFill>
            <a:prstDash val="lgDash"/>
            <a:miter lim="800000"/>
            <a:headEnd/>
            <a:tailEnd/>
          </a:ln>
          <a:effectLst/>
        </p:spPr>
        <p:txBody>
          <a:bodyPr wrap="none" anchor="ctr"/>
          <a:lstStyle/>
          <a:p>
            <a:endParaRPr lang="zh-CN" altLang="en-US"/>
          </a:p>
        </p:txBody>
      </p:sp>
      <p:sp>
        <p:nvSpPr>
          <p:cNvPr id="87044" name="Rectangle 4"/>
          <p:cNvSpPr>
            <a:spLocks noChangeArrowheads="1"/>
          </p:cNvSpPr>
          <p:nvPr/>
        </p:nvSpPr>
        <p:spPr bwMode="auto">
          <a:xfrm>
            <a:off x="152400" y="534988"/>
            <a:ext cx="8763000" cy="74612"/>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87045" name="Text Box 5"/>
          <p:cNvSpPr txBox="1">
            <a:spLocks noChangeArrowheads="1"/>
          </p:cNvSpPr>
          <p:nvPr/>
        </p:nvSpPr>
        <p:spPr bwMode="auto">
          <a:xfrm>
            <a:off x="381000" y="96838"/>
            <a:ext cx="5324475" cy="457200"/>
          </a:xfrm>
          <a:prstGeom prst="rect">
            <a:avLst/>
          </a:prstGeom>
          <a:noFill/>
          <a:ln w="9525">
            <a:noFill/>
            <a:miter lim="800000"/>
            <a:headEnd/>
            <a:tailEnd/>
          </a:ln>
          <a:effectLst/>
        </p:spPr>
        <p:txBody>
          <a:bodyPr wrap="none">
            <a:spAutoFit/>
          </a:bodyPr>
          <a:lstStyle/>
          <a:p>
            <a:r>
              <a:rPr lang="en-US" altLang="zh-CN" b="1"/>
              <a:t>DES</a:t>
            </a:r>
            <a:r>
              <a:rPr lang="zh-CN" altLang="en-US" b="1"/>
              <a:t>加密算法：     </a:t>
            </a:r>
            <a:r>
              <a:rPr lang="en-US" altLang="zh-CN" b="1"/>
              <a:t>64b</a:t>
            </a:r>
            <a:r>
              <a:rPr lang="zh-CN" altLang="en-US" b="1"/>
              <a:t>明文 </a:t>
            </a:r>
            <a:r>
              <a:rPr lang="zh-CN" altLang="en-US" b="1">
                <a:ea typeface="仿宋_GB2312" pitchFamily="49" charset="-122"/>
              </a:rPr>
              <a:t>→ </a:t>
            </a:r>
            <a:r>
              <a:rPr lang="en-US" altLang="zh-CN" b="1">
                <a:ea typeface="仿宋_GB2312" pitchFamily="49" charset="-122"/>
              </a:rPr>
              <a:t>64b</a:t>
            </a:r>
            <a:r>
              <a:rPr lang="zh-CN" altLang="en-US" b="1">
                <a:ea typeface="仿宋_GB2312" pitchFamily="49" charset="-122"/>
              </a:rPr>
              <a:t>密文</a:t>
            </a:r>
            <a:endParaRPr lang="zh-CN" altLang="en-US" b="1"/>
          </a:p>
        </p:txBody>
      </p:sp>
      <p:sp>
        <p:nvSpPr>
          <p:cNvPr id="87046" name="Rectangle 6"/>
          <p:cNvSpPr>
            <a:spLocks noChangeArrowheads="1"/>
          </p:cNvSpPr>
          <p:nvPr/>
        </p:nvSpPr>
        <p:spPr bwMode="auto">
          <a:xfrm>
            <a:off x="8153400" y="3733800"/>
            <a:ext cx="762000" cy="304800"/>
          </a:xfrm>
          <a:prstGeom prst="rect">
            <a:avLst/>
          </a:prstGeom>
          <a:solidFill>
            <a:srgbClr val="00FF00"/>
          </a:solidFill>
          <a:ln w="9525">
            <a:solidFill>
              <a:schemeClr val="tx1"/>
            </a:solidFill>
            <a:miter lim="800000"/>
            <a:headEnd/>
            <a:tailEnd/>
          </a:ln>
          <a:effectLst/>
        </p:spPr>
        <p:txBody>
          <a:bodyPr wrap="none" anchor="ctr"/>
          <a:lstStyle/>
          <a:p>
            <a:pPr algn="ctr"/>
            <a:r>
              <a:rPr lang="en-US" altLang="zh-CN" sz="1800" b="1"/>
              <a:t>32b L  </a:t>
            </a:r>
          </a:p>
        </p:txBody>
      </p:sp>
      <p:sp>
        <p:nvSpPr>
          <p:cNvPr id="87047" name="Rectangle 7"/>
          <p:cNvSpPr>
            <a:spLocks noChangeArrowheads="1"/>
          </p:cNvSpPr>
          <p:nvPr/>
        </p:nvSpPr>
        <p:spPr bwMode="auto">
          <a:xfrm>
            <a:off x="4648200" y="1235075"/>
            <a:ext cx="838200" cy="304800"/>
          </a:xfrm>
          <a:prstGeom prst="rect">
            <a:avLst/>
          </a:prstGeom>
          <a:solidFill>
            <a:srgbClr val="FFFFCC"/>
          </a:solidFill>
          <a:ln w="9525">
            <a:solidFill>
              <a:schemeClr val="tx1"/>
            </a:solidFill>
            <a:miter lim="800000"/>
            <a:headEnd/>
            <a:tailEnd/>
          </a:ln>
          <a:effectLst/>
        </p:spPr>
        <p:txBody>
          <a:bodyPr wrap="none" anchor="ctr"/>
          <a:lstStyle/>
          <a:p>
            <a:pPr algn="ctr"/>
            <a:r>
              <a:rPr lang="en-US" altLang="zh-CN" sz="1800" b="1"/>
              <a:t>32b  R</a:t>
            </a:r>
          </a:p>
        </p:txBody>
      </p:sp>
      <p:sp>
        <p:nvSpPr>
          <p:cNvPr id="87048" name="Rectangle 8"/>
          <p:cNvSpPr>
            <a:spLocks noChangeArrowheads="1"/>
          </p:cNvSpPr>
          <p:nvPr/>
        </p:nvSpPr>
        <p:spPr bwMode="auto">
          <a:xfrm>
            <a:off x="5638800" y="1235075"/>
            <a:ext cx="990600" cy="304800"/>
          </a:xfrm>
          <a:prstGeom prst="rect">
            <a:avLst/>
          </a:prstGeom>
          <a:solidFill>
            <a:srgbClr val="FFCCFF"/>
          </a:solidFill>
          <a:ln w="9525">
            <a:solidFill>
              <a:schemeClr val="tx1"/>
            </a:solidFill>
            <a:miter lim="800000"/>
            <a:headEnd/>
            <a:tailEnd/>
          </a:ln>
          <a:effectLst/>
        </p:spPr>
        <p:txBody>
          <a:bodyPr wrap="none" anchor="ctr"/>
          <a:lstStyle/>
          <a:p>
            <a:pPr algn="ctr"/>
            <a:r>
              <a:rPr lang="zh-CN" altLang="en-US" sz="1800" b="1">
                <a:solidFill>
                  <a:srgbClr val="FF0000"/>
                </a:solidFill>
              </a:rPr>
              <a:t>选择扩展</a:t>
            </a:r>
          </a:p>
        </p:txBody>
      </p:sp>
      <p:sp>
        <p:nvSpPr>
          <p:cNvPr id="87049" name="Rectangle 9"/>
          <p:cNvSpPr>
            <a:spLocks noChangeArrowheads="1"/>
          </p:cNvSpPr>
          <p:nvPr/>
        </p:nvSpPr>
        <p:spPr bwMode="auto">
          <a:xfrm>
            <a:off x="6781800" y="1235075"/>
            <a:ext cx="609600" cy="304800"/>
          </a:xfrm>
          <a:prstGeom prst="rect">
            <a:avLst/>
          </a:prstGeom>
          <a:solidFill>
            <a:srgbClr val="FFFFCC"/>
          </a:solidFill>
          <a:ln w="9525">
            <a:solidFill>
              <a:schemeClr val="tx1"/>
            </a:solidFill>
            <a:miter lim="800000"/>
            <a:headEnd/>
            <a:tailEnd/>
          </a:ln>
          <a:effectLst/>
        </p:spPr>
        <p:txBody>
          <a:bodyPr wrap="none" anchor="ctr"/>
          <a:lstStyle/>
          <a:p>
            <a:pPr algn="ctr"/>
            <a:r>
              <a:rPr lang="en-US" altLang="zh-CN" sz="1800" b="1"/>
              <a:t>48b  </a:t>
            </a:r>
          </a:p>
        </p:txBody>
      </p:sp>
      <p:sp>
        <p:nvSpPr>
          <p:cNvPr id="87050" name="Rectangle 10"/>
          <p:cNvSpPr>
            <a:spLocks noChangeArrowheads="1"/>
          </p:cNvSpPr>
          <p:nvPr/>
        </p:nvSpPr>
        <p:spPr bwMode="auto">
          <a:xfrm>
            <a:off x="8153400" y="1235075"/>
            <a:ext cx="533400" cy="304800"/>
          </a:xfrm>
          <a:prstGeom prst="rect">
            <a:avLst/>
          </a:prstGeom>
          <a:solidFill>
            <a:srgbClr val="00FF00"/>
          </a:solidFill>
          <a:ln w="9525">
            <a:solidFill>
              <a:schemeClr val="tx1"/>
            </a:solidFill>
            <a:miter lim="800000"/>
            <a:headEnd/>
            <a:tailEnd/>
          </a:ln>
          <a:effectLst/>
        </p:spPr>
        <p:txBody>
          <a:bodyPr wrap="none" anchor="ctr"/>
          <a:lstStyle/>
          <a:p>
            <a:pPr algn="ctr"/>
            <a:r>
              <a:rPr lang="en-US" altLang="zh-CN" sz="1800" b="1"/>
              <a:t>K  </a:t>
            </a:r>
          </a:p>
        </p:txBody>
      </p:sp>
      <p:sp>
        <p:nvSpPr>
          <p:cNvPr id="87051" name="Oval 11"/>
          <p:cNvSpPr>
            <a:spLocks noChangeArrowheads="1"/>
          </p:cNvSpPr>
          <p:nvPr/>
        </p:nvSpPr>
        <p:spPr bwMode="auto">
          <a:xfrm>
            <a:off x="7620000" y="1235075"/>
            <a:ext cx="304800" cy="304800"/>
          </a:xfrm>
          <a:prstGeom prst="ellipse">
            <a:avLst/>
          </a:prstGeom>
          <a:solidFill>
            <a:srgbClr val="FFFF99"/>
          </a:solidFill>
          <a:ln w="9525">
            <a:solidFill>
              <a:schemeClr val="tx1"/>
            </a:solidFill>
            <a:round/>
            <a:headEnd/>
            <a:tailEnd/>
          </a:ln>
          <a:effectLst/>
        </p:spPr>
        <p:txBody>
          <a:bodyPr wrap="none" anchor="ctr"/>
          <a:lstStyle/>
          <a:p>
            <a:endParaRPr lang="zh-CN" altLang="en-US"/>
          </a:p>
        </p:txBody>
      </p:sp>
      <p:sp>
        <p:nvSpPr>
          <p:cNvPr id="87052" name="Line 12"/>
          <p:cNvSpPr>
            <a:spLocks noChangeShapeType="1"/>
          </p:cNvSpPr>
          <p:nvPr/>
        </p:nvSpPr>
        <p:spPr bwMode="auto">
          <a:xfrm>
            <a:off x="7391400" y="1387475"/>
            <a:ext cx="762000" cy="0"/>
          </a:xfrm>
          <a:prstGeom prst="line">
            <a:avLst/>
          </a:prstGeom>
          <a:noFill/>
          <a:ln w="9525">
            <a:solidFill>
              <a:schemeClr val="tx1"/>
            </a:solidFill>
            <a:round/>
            <a:headEnd/>
            <a:tailEnd/>
          </a:ln>
          <a:effectLst/>
        </p:spPr>
        <p:txBody>
          <a:bodyPr/>
          <a:lstStyle/>
          <a:p>
            <a:endParaRPr lang="zh-CN" altLang="en-US"/>
          </a:p>
        </p:txBody>
      </p:sp>
      <p:sp>
        <p:nvSpPr>
          <p:cNvPr id="87053" name="Line 13"/>
          <p:cNvSpPr>
            <a:spLocks noChangeShapeType="1"/>
          </p:cNvSpPr>
          <p:nvPr/>
        </p:nvSpPr>
        <p:spPr bwMode="auto">
          <a:xfrm>
            <a:off x="7772400" y="1235075"/>
            <a:ext cx="0" cy="533400"/>
          </a:xfrm>
          <a:prstGeom prst="line">
            <a:avLst/>
          </a:prstGeom>
          <a:noFill/>
          <a:ln w="9525">
            <a:solidFill>
              <a:schemeClr val="tx1"/>
            </a:solidFill>
            <a:round/>
            <a:headEnd/>
            <a:tailEnd type="triangle" w="med" len="med"/>
          </a:ln>
          <a:effectLst/>
        </p:spPr>
        <p:txBody>
          <a:bodyPr/>
          <a:lstStyle/>
          <a:p>
            <a:endParaRPr lang="zh-CN" altLang="en-US"/>
          </a:p>
        </p:txBody>
      </p:sp>
      <p:sp>
        <p:nvSpPr>
          <p:cNvPr id="87054" name="Rectangle 14"/>
          <p:cNvSpPr>
            <a:spLocks noChangeArrowheads="1"/>
          </p:cNvSpPr>
          <p:nvPr/>
        </p:nvSpPr>
        <p:spPr bwMode="auto">
          <a:xfrm>
            <a:off x="7162800" y="1768475"/>
            <a:ext cx="1219200" cy="304800"/>
          </a:xfrm>
          <a:prstGeom prst="rect">
            <a:avLst/>
          </a:prstGeom>
          <a:solidFill>
            <a:srgbClr val="FFFF99"/>
          </a:solidFill>
          <a:ln w="9525">
            <a:solidFill>
              <a:schemeClr val="tx1"/>
            </a:solidFill>
            <a:miter lim="800000"/>
            <a:headEnd/>
            <a:tailEnd/>
          </a:ln>
          <a:effectLst/>
        </p:spPr>
        <p:txBody>
          <a:bodyPr wrap="none" anchor="ctr"/>
          <a:lstStyle/>
          <a:p>
            <a:pPr algn="ctr"/>
            <a:r>
              <a:rPr lang="zh-CN" altLang="en-US" sz="1800" b="1"/>
              <a:t>选择缩减</a:t>
            </a:r>
          </a:p>
        </p:txBody>
      </p:sp>
      <p:sp>
        <p:nvSpPr>
          <p:cNvPr id="87055" name="Rectangle 15"/>
          <p:cNvSpPr>
            <a:spLocks noChangeArrowheads="1"/>
          </p:cNvSpPr>
          <p:nvPr/>
        </p:nvSpPr>
        <p:spPr bwMode="auto">
          <a:xfrm>
            <a:off x="7162800" y="2225675"/>
            <a:ext cx="1219200" cy="304800"/>
          </a:xfrm>
          <a:prstGeom prst="rect">
            <a:avLst/>
          </a:prstGeom>
          <a:solidFill>
            <a:srgbClr val="FFFFCC"/>
          </a:solidFill>
          <a:ln w="9525">
            <a:solidFill>
              <a:schemeClr val="tx1"/>
            </a:solidFill>
            <a:miter lim="800000"/>
            <a:headEnd/>
            <a:tailEnd/>
          </a:ln>
          <a:effectLst/>
        </p:spPr>
        <p:txBody>
          <a:bodyPr wrap="none" anchor="ctr"/>
          <a:lstStyle/>
          <a:p>
            <a:pPr algn="ctr"/>
            <a:r>
              <a:rPr lang="en-US" altLang="zh-CN" sz="1800" b="1"/>
              <a:t>32b  </a:t>
            </a:r>
          </a:p>
        </p:txBody>
      </p:sp>
      <p:sp>
        <p:nvSpPr>
          <p:cNvPr id="87056" name="Rectangle 16"/>
          <p:cNvSpPr>
            <a:spLocks noChangeArrowheads="1"/>
          </p:cNvSpPr>
          <p:nvPr/>
        </p:nvSpPr>
        <p:spPr bwMode="auto">
          <a:xfrm>
            <a:off x="7162800" y="2682875"/>
            <a:ext cx="1219200" cy="304800"/>
          </a:xfrm>
          <a:prstGeom prst="rect">
            <a:avLst/>
          </a:prstGeom>
          <a:solidFill>
            <a:srgbClr val="66FFFF"/>
          </a:solidFill>
          <a:ln w="9525">
            <a:solidFill>
              <a:schemeClr val="tx1"/>
            </a:solidFill>
            <a:miter lim="800000"/>
            <a:headEnd/>
            <a:tailEnd/>
          </a:ln>
          <a:effectLst/>
        </p:spPr>
        <p:txBody>
          <a:bodyPr wrap="none" anchor="ctr"/>
          <a:lstStyle/>
          <a:p>
            <a:pPr algn="ctr"/>
            <a:r>
              <a:rPr lang="zh-CN" altLang="en-US" sz="1800" b="1"/>
              <a:t>置换运算  </a:t>
            </a:r>
          </a:p>
        </p:txBody>
      </p:sp>
      <p:sp>
        <p:nvSpPr>
          <p:cNvPr id="87057" name="Line 17"/>
          <p:cNvSpPr>
            <a:spLocks noChangeShapeType="1"/>
          </p:cNvSpPr>
          <p:nvPr/>
        </p:nvSpPr>
        <p:spPr bwMode="auto">
          <a:xfrm>
            <a:off x="6629400" y="1387475"/>
            <a:ext cx="152400" cy="0"/>
          </a:xfrm>
          <a:prstGeom prst="line">
            <a:avLst/>
          </a:prstGeom>
          <a:noFill/>
          <a:ln w="9525">
            <a:solidFill>
              <a:schemeClr val="tx1"/>
            </a:solidFill>
            <a:round/>
            <a:headEnd/>
            <a:tailEnd type="triangle" w="med" len="med"/>
          </a:ln>
          <a:effectLst/>
        </p:spPr>
        <p:txBody>
          <a:bodyPr/>
          <a:lstStyle/>
          <a:p>
            <a:endParaRPr lang="zh-CN" altLang="en-US"/>
          </a:p>
        </p:txBody>
      </p:sp>
      <p:sp>
        <p:nvSpPr>
          <p:cNvPr id="87058" name="Line 18"/>
          <p:cNvSpPr>
            <a:spLocks noChangeShapeType="1"/>
          </p:cNvSpPr>
          <p:nvPr/>
        </p:nvSpPr>
        <p:spPr bwMode="auto">
          <a:xfrm>
            <a:off x="5486400" y="1387475"/>
            <a:ext cx="152400" cy="0"/>
          </a:xfrm>
          <a:prstGeom prst="line">
            <a:avLst/>
          </a:prstGeom>
          <a:noFill/>
          <a:ln w="9525">
            <a:solidFill>
              <a:schemeClr val="tx1"/>
            </a:solidFill>
            <a:round/>
            <a:headEnd/>
            <a:tailEnd type="triangle" w="med" len="med"/>
          </a:ln>
          <a:effectLst/>
        </p:spPr>
        <p:txBody>
          <a:bodyPr/>
          <a:lstStyle/>
          <a:p>
            <a:endParaRPr lang="zh-CN" altLang="en-US"/>
          </a:p>
        </p:txBody>
      </p:sp>
      <p:sp>
        <p:nvSpPr>
          <p:cNvPr id="87059" name="Line 19"/>
          <p:cNvSpPr>
            <a:spLocks noChangeShapeType="1"/>
          </p:cNvSpPr>
          <p:nvPr/>
        </p:nvSpPr>
        <p:spPr bwMode="auto">
          <a:xfrm>
            <a:off x="7772400" y="2073275"/>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7060" name="Line 20"/>
          <p:cNvSpPr>
            <a:spLocks noChangeShapeType="1"/>
          </p:cNvSpPr>
          <p:nvPr/>
        </p:nvSpPr>
        <p:spPr bwMode="auto">
          <a:xfrm>
            <a:off x="7772400" y="2530475"/>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7061" name="Line 21"/>
          <p:cNvSpPr>
            <a:spLocks noChangeShapeType="1"/>
          </p:cNvSpPr>
          <p:nvPr/>
        </p:nvSpPr>
        <p:spPr bwMode="auto">
          <a:xfrm>
            <a:off x="7772400" y="2987675"/>
            <a:ext cx="0" cy="152400"/>
          </a:xfrm>
          <a:prstGeom prst="line">
            <a:avLst/>
          </a:prstGeom>
          <a:noFill/>
          <a:ln w="9525">
            <a:solidFill>
              <a:schemeClr val="tx1"/>
            </a:solidFill>
            <a:round/>
            <a:headEnd/>
            <a:tailEnd type="triangle" w="med" len="med"/>
          </a:ln>
          <a:effectLst/>
        </p:spPr>
        <p:txBody>
          <a:bodyPr/>
          <a:lstStyle/>
          <a:p>
            <a:endParaRPr lang="zh-CN" altLang="en-US"/>
          </a:p>
        </p:txBody>
      </p:sp>
      <p:sp>
        <p:nvSpPr>
          <p:cNvPr id="87062" name="Rectangle 22"/>
          <p:cNvSpPr>
            <a:spLocks noChangeArrowheads="1"/>
          </p:cNvSpPr>
          <p:nvPr/>
        </p:nvSpPr>
        <p:spPr bwMode="auto">
          <a:xfrm>
            <a:off x="7162800" y="3140075"/>
            <a:ext cx="1219200" cy="304800"/>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1800" b="1"/>
              <a:t>f </a:t>
            </a:r>
            <a:r>
              <a:rPr lang="zh-CN" altLang="en-US" sz="1800" b="1"/>
              <a:t>结果</a:t>
            </a:r>
            <a:r>
              <a:rPr lang="en-US" altLang="zh-CN" sz="1800" b="1"/>
              <a:t>32b</a:t>
            </a:r>
          </a:p>
        </p:txBody>
      </p:sp>
      <p:sp>
        <p:nvSpPr>
          <p:cNvPr id="87063" name="Text Box 23"/>
          <p:cNvSpPr txBox="1">
            <a:spLocks noChangeArrowheads="1"/>
          </p:cNvSpPr>
          <p:nvPr/>
        </p:nvSpPr>
        <p:spPr bwMode="auto">
          <a:xfrm>
            <a:off x="4672013" y="762000"/>
            <a:ext cx="2033587" cy="396875"/>
          </a:xfrm>
          <a:prstGeom prst="rect">
            <a:avLst/>
          </a:prstGeom>
          <a:solidFill>
            <a:srgbClr val="99FF99"/>
          </a:solidFill>
          <a:ln w="9525">
            <a:noFill/>
            <a:miter lim="800000"/>
            <a:headEnd/>
            <a:tailEnd/>
          </a:ln>
          <a:effectLst/>
        </p:spPr>
        <p:txBody>
          <a:bodyPr wrap="none">
            <a:spAutoFit/>
          </a:bodyPr>
          <a:lstStyle/>
          <a:p>
            <a:r>
              <a:rPr lang="en-US" altLang="zh-CN" sz="2000" b="1"/>
              <a:t>f </a:t>
            </a:r>
            <a:r>
              <a:rPr lang="en-US" altLang="zh-CN" sz="1800" b="1"/>
              <a:t>( R , K )</a:t>
            </a:r>
            <a:r>
              <a:rPr lang="zh-CN" altLang="en-US" sz="1800" b="1"/>
              <a:t>的流程：</a:t>
            </a:r>
          </a:p>
        </p:txBody>
      </p:sp>
      <p:sp>
        <p:nvSpPr>
          <p:cNvPr id="87064" name="Oval 24"/>
          <p:cNvSpPr>
            <a:spLocks noChangeArrowheads="1"/>
          </p:cNvSpPr>
          <p:nvPr/>
        </p:nvSpPr>
        <p:spPr bwMode="auto">
          <a:xfrm>
            <a:off x="7620000" y="3733800"/>
            <a:ext cx="304800" cy="304800"/>
          </a:xfrm>
          <a:prstGeom prst="ellipse">
            <a:avLst/>
          </a:prstGeom>
          <a:solidFill>
            <a:srgbClr val="FFFF99"/>
          </a:solidFill>
          <a:ln w="9525">
            <a:solidFill>
              <a:schemeClr val="tx1"/>
            </a:solidFill>
            <a:round/>
            <a:headEnd/>
            <a:tailEnd/>
          </a:ln>
          <a:effectLst/>
        </p:spPr>
        <p:txBody>
          <a:bodyPr wrap="none" anchor="ctr"/>
          <a:lstStyle/>
          <a:p>
            <a:endParaRPr lang="zh-CN" altLang="en-US"/>
          </a:p>
        </p:txBody>
      </p:sp>
      <p:sp>
        <p:nvSpPr>
          <p:cNvPr id="87065" name="Line 25"/>
          <p:cNvSpPr>
            <a:spLocks noChangeShapeType="1"/>
          </p:cNvSpPr>
          <p:nvPr/>
        </p:nvSpPr>
        <p:spPr bwMode="auto">
          <a:xfrm>
            <a:off x="7772400" y="3505200"/>
            <a:ext cx="0" cy="762000"/>
          </a:xfrm>
          <a:prstGeom prst="line">
            <a:avLst/>
          </a:prstGeom>
          <a:noFill/>
          <a:ln w="9525">
            <a:solidFill>
              <a:schemeClr val="tx1"/>
            </a:solidFill>
            <a:round/>
            <a:headEnd/>
            <a:tailEnd type="triangle" w="med" len="med"/>
          </a:ln>
          <a:effectLst/>
        </p:spPr>
        <p:txBody>
          <a:bodyPr/>
          <a:lstStyle/>
          <a:p>
            <a:endParaRPr lang="zh-CN" altLang="en-US"/>
          </a:p>
        </p:txBody>
      </p:sp>
      <p:sp>
        <p:nvSpPr>
          <p:cNvPr id="87066" name="Line 26"/>
          <p:cNvSpPr>
            <a:spLocks noChangeShapeType="1"/>
          </p:cNvSpPr>
          <p:nvPr/>
        </p:nvSpPr>
        <p:spPr bwMode="auto">
          <a:xfrm>
            <a:off x="7620000" y="3886200"/>
            <a:ext cx="609600" cy="0"/>
          </a:xfrm>
          <a:prstGeom prst="line">
            <a:avLst/>
          </a:prstGeom>
          <a:noFill/>
          <a:ln w="9525">
            <a:solidFill>
              <a:schemeClr val="tx1"/>
            </a:solidFill>
            <a:round/>
            <a:headEnd/>
            <a:tailEnd/>
          </a:ln>
          <a:effectLst/>
        </p:spPr>
        <p:txBody>
          <a:bodyPr/>
          <a:lstStyle/>
          <a:p>
            <a:endParaRPr lang="zh-CN" altLang="en-US"/>
          </a:p>
        </p:txBody>
      </p:sp>
      <p:sp>
        <p:nvSpPr>
          <p:cNvPr id="87067" name="Rectangle 27"/>
          <p:cNvSpPr>
            <a:spLocks noChangeArrowheads="1"/>
          </p:cNvSpPr>
          <p:nvPr/>
        </p:nvSpPr>
        <p:spPr bwMode="auto">
          <a:xfrm>
            <a:off x="7162800" y="4267200"/>
            <a:ext cx="1219200" cy="304800"/>
          </a:xfrm>
          <a:prstGeom prst="rect">
            <a:avLst/>
          </a:prstGeom>
          <a:solidFill>
            <a:srgbClr val="FF6600"/>
          </a:solidFill>
          <a:ln w="9525">
            <a:solidFill>
              <a:schemeClr val="tx1"/>
            </a:solidFill>
            <a:miter lim="800000"/>
            <a:headEnd/>
            <a:tailEnd/>
          </a:ln>
          <a:effectLst/>
        </p:spPr>
        <p:txBody>
          <a:bodyPr wrap="none" anchor="ctr"/>
          <a:lstStyle/>
          <a:p>
            <a:pPr algn="ctr"/>
            <a:r>
              <a:rPr lang="zh-CN" altLang="en-US" sz="1800" b="1"/>
              <a:t>新</a:t>
            </a:r>
            <a:r>
              <a:rPr lang="en-US" altLang="zh-CN" sz="1800" b="1"/>
              <a:t>32b  R</a:t>
            </a:r>
          </a:p>
        </p:txBody>
      </p:sp>
      <p:sp>
        <p:nvSpPr>
          <p:cNvPr id="87068" name="Text Box 28"/>
          <p:cNvSpPr txBox="1">
            <a:spLocks noChangeArrowheads="1"/>
          </p:cNvSpPr>
          <p:nvPr/>
        </p:nvSpPr>
        <p:spPr bwMode="auto">
          <a:xfrm>
            <a:off x="8626475" y="73025"/>
            <a:ext cx="441325"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17</a:t>
            </a:r>
          </a:p>
        </p:txBody>
      </p:sp>
      <p:grpSp>
        <p:nvGrpSpPr>
          <p:cNvPr id="2" name="Group 29"/>
          <p:cNvGrpSpPr>
            <a:grpSpLocks/>
          </p:cNvGrpSpPr>
          <p:nvPr/>
        </p:nvGrpSpPr>
        <p:grpSpPr bwMode="auto">
          <a:xfrm>
            <a:off x="990600" y="685800"/>
            <a:ext cx="3582988" cy="5867400"/>
            <a:chOff x="624" y="432"/>
            <a:chExt cx="2257" cy="3696"/>
          </a:xfrm>
        </p:grpSpPr>
        <p:sp>
          <p:nvSpPr>
            <p:cNvPr id="87070" name="Rectangle 30"/>
            <p:cNvSpPr>
              <a:spLocks noChangeArrowheads="1"/>
            </p:cNvSpPr>
            <p:nvPr/>
          </p:nvSpPr>
          <p:spPr bwMode="auto">
            <a:xfrm>
              <a:off x="720" y="432"/>
              <a:ext cx="1296" cy="192"/>
            </a:xfrm>
            <a:prstGeom prst="rect">
              <a:avLst/>
            </a:prstGeom>
            <a:solidFill>
              <a:srgbClr val="FFFF99"/>
            </a:solidFill>
            <a:ln w="9525">
              <a:solidFill>
                <a:schemeClr val="tx1"/>
              </a:solidFill>
              <a:miter lim="800000"/>
              <a:headEnd/>
              <a:tailEnd/>
            </a:ln>
            <a:effectLst/>
          </p:spPr>
          <p:txBody>
            <a:bodyPr wrap="none" anchor="ctr"/>
            <a:lstStyle/>
            <a:p>
              <a:pPr algn="ctr"/>
              <a:r>
                <a:rPr lang="en-US" altLang="zh-CN" sz="2000" b="1"/>
                <a:t>M </a:t>
              </a:r>
              <a:r>
                <a:rPr lang="zh-CN" altLang="en-US" sz="2000" b="1"/>
                <a:t>（明文</a:t>
              </a:r>
              <a:r>
                <a:rPr lang="en-US" altLang="zh-CN" sz="2000" b="1"/>
                <a:t>64</a:t>
              </a:r>
              <a:r>
                <a:rPr lang="zh-CN" altLang="en-US" sz="2000" b="1"/>
                <a:t>位）</a:t>
              </a:r>
            </a:p>
          </p:txBody>
        </p:sp>
        <p:sp>
          <p:nvSpPr>
            <p:cNvPr id="87071" name="AutoShape 31"/>
            <p:cNvSpPr>
              <a:spLocks noChangeArrowheads="1"/>
            </p:cNvSpPr>
            <p:nvPr/>
          </p:nvSpPr>
          <p:spPr bwMode="auto">
            <a:xfrm>
              <a:off x="912" y="720"/>
              <a:ext cx="864" cy="192"/>
            </a:xfrm>
            <a:prstGeom prst="roundRect">
              <a:avLst>
                <a:gd name="adj" fmla="val 16667"/>
              </a:avLst>
            </a:prstGeom>
            <a:solidFill>
              <a:srgbClr val="FFCC99"/>
            </a:solidFill>
            <a:ln w="9525">
              <a:solidFill>
                <a:schemeClr val="tx1"/>
              </a:solidFill>
              <a:round/>
              <a:headEnd/>
              <a:tailEnd/>
            </a:ln>
            <a:effectLst/>
          </p:spPr>
          <p:txBody>
            <a:bodyPr wrap="none" anchor="ctr"/>
            <a:lstStyle/>
            <a:p>
              <a:pPr algn="ctr"/>
              <a:r>
                <a:rPr lang="zh-CN" altLang="en-US" sz="2000" b="1"/>
                <a:t>初始置换</a:t>
              </a:r>
            </a:p>
          </p:txBody>
        </p:sp>
        <p:sp>
          <p:nvSpPr>
            <p:cNvPr id="87072" name="Rectangle 32"/>
            <p:cNvSpPr>
              <a:spLocks noChangeArrowheads="1"/>
            </p:cNvSpPr>
            <p:nvPr/>
          </p:nvSpPr>
          <p:spPr bwMode="auto">
            <a:xfrm>
              <a:off x="624" y="1008"/>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32b L</a:t>
              </a:r>
              <a:r>
                <a:rPr lang="en-US" altLang="zh-CN" sz="2000" b="1" baseline="-8000"/>
                <a:t>0</a:t>
              </a:r>
            </a:p>
          </p:txBody>
        </p:sp>
        <p:sp>
          <p:nvSpPr>
            <p:cNvPr id="87073" name="Rectangle 33"/>
            <p:cNvSpPr>
              <a:spLocks noChangeArrowheads="1"/>
            </p:cNvSpPr>
            <p:nvPr/>
          </p:nvSpPr>
          <p:spPr bwMode="auto">
            <a:xfrm>
              <a:off x="1488" y="1008"/>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32b R</a:t>
              </a:r>
              <a:r>
                <a:rPr lang="en-US" altLang="zh-CN" sz="2000" b="1" baseline="-8000"/>
                <a:t>0</a:t>
              </a:r>
            </a:p>
          </p:txBody>
        </p:sp>
        <p:sp>
          <p:nvSpPr>
            <p:cNvPr id="87074" name="Rectangle 34"/>
            <p:cNvSpPr>
              <a:spLocks noChangeArrowheads="1"/>
            </p:cNvSpPr>
            <p:nvPr/>
          </p:nvSpPr>
          <p:spPr bwMode="auto">
            <a:xfrm>
              <a:off x="624" y="1488"/>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L</a:t>
              </a:r>
              <a:r>
                <a:rPr lang="en-US" altLang="zh-CN" sz="2000" b="1" baseline="-8000"/>
                <a:t>1</a:t>
              </a:r>
              <a:r>
                <a:rPr lang="en-US" altLang="zh-CN" sz="2000" b="1"/>
                <a:t> = R</a:t>
              </a:r>
              <a:r>
                <a:rPr lang="en-US" altLang="zh-CN" sz="2000" b="1" baseline="-8000"/>
                <a:t>0</a:t>
              </a:r>
            </a:p>
          </p:txBody>
        </p:sp>
        <p:sp>
          <p:nvSpPr>
            <p:cNvPr id="87075" name="Rectangle 35"/>
            <p:cNvSpPr>
              <a:spLocks noChangeArrowheads="1"/>
            </p:cNvSpPr>
            <p:nvPr/>
          </p:nvSpPr>
          <p:spPr bwMode="auto">
            <a:xfrm>
              <a:off x="1488" y="1488"/>
              <a:ext cx="129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1800" b="1"/>
                <a:t>R</a:t>
              </a:r>
              <a:r>
                <a:rPr lang="en-US" altLang="zh-CN" sz="2000" b="1" baseline="-8000"/>
                <a:t>1</a:t>
              </a:r>
              <a:r>
                <a:rPr lang="en-US" altLang="zh-CN" sz="1800" b="1"/>
                <a:t>=L</a:t>
              </a:r>
              <a:r>
                <a:rPr lang="en-US" altLang="zh-CN" sz="2000" b="1" baseline="-8000"/>
                <a:t>0</a:t>
              </a:r>
              <a:r>
                <a:rPr lang="en-US" altLang="zh-CN" sz="1800" b="1">
                  <a:ea typeface="黑体" pitchFamily="2" charset="-122"/>
                </a:rPr>
                <a:t>⊕</a:t>
              </a:r>
              <a:r>
                <a:rPr lang="en-US" altLang="zh-CN" sz="1800" b="1"/>
                <a:t>f(R</a:t>
              </a:r>
              <a:r>
                <a:rPr lang="en-US" altLang="zh-CN" sz="2000" b="1" baseline="-8000"/>
                <a:t>0</a:t>
              </a:r>
              <a:r>
                <a:rPr lang="en-US" altLang="zh-CN" sz="1800" b="1"/>
                <a:t>,K</a:t>
              </a:r>
              <a:r>
                <a:rPr lang="en-US" altLang="zh-CN" sz="2000" b="1" baseline="-8000"/>
                <a:t>1</a:t>
              </a:r>
              <a:r>
                <a:rPr lang="en-US" altLang="zh-CN" sz="1800" b="1"/>
                <a:t>)</a:t>
              </a:r>
            </a:p>
          </p:txBody>
        </p:sp>
        <p:sp>
          <p:nvSpPr>
            <p:cNvPr id="87076" name="Line 36"/>
            <p:cNvSpPr>
              <a:spLocks noChangeShapeType="1"/>
            </p:cNvSpPr>
            <p:nvPr/>
          </p:nvSpPr>
          <p:spPr bwMode="auto">
            <a:xfrm flipH="1">
              <a:off x="960" y="1200"/>
              <a:ext cx="672" cy="288"/>
            </a:xfrm>
            <a:prstGeom prst="line">
              <a:avLst/>
            </a:prstGeom>
            <a:noFill/>
            <a:ln w="9525">
              <a:solidFill>
                <a:schemeClr val="tx1"/>
              </a:solidFill>
              <a:round/>
              <a:headEnd/>
              <a:tailEnd type="triangle" w="med" len="med"/>
            </a:ln>
            <a:effectLst/>
          </p:spPr>
          <p:txBody>
            <a:bodyPr/>
            <a:lstStyle/>
            <a:p>
              <a:endParaRPr lang="zh-CN" altLang="en-US"/>
            </a:p>
          </p:txBody>
        </p:sp>
        <p:sp>
          <p:nvSpPr>
            <p:cNvPr id="87077" name="Line 37"/>
            <p:cNvSpPr>
              <a:spLocks noChangeShapeType="1"/>
            </p:cNvSpPr>
            <p:nvPr/>
          </p:nvSpPr>
          <p:spPr bwMode="auto">
            <a:xfrm>
              <a:off x="912" y="1200"/>
              <a:ext cx="789" cy="280"/>
            </a:xfrm>
            <a:prstGeom prst="line">
              <a:avLst/>
            </a:prstGeom>
            <a:noFill/>
            <a:ln w="9525">
              <a:solidFill>
                <a:schemeClr val="tx1"/>
              </a:solidFill>
              <a:round/>
              <a:headEnd/>
              <a:tailEnd type="triangle" w="med" len="med"/>
            </a:ln>
            <a:effectLst/>
          </p:spPr>
          <p:txBody>
            <a:bodyPr/>
            <a:lstStyle/>
            <a:p>
              <a:endParaRPr lang="zh-CN" altLang="en-US"/>
            </a:p>
          </p:txBody>
        </p:sp>
        <p:sp>
          <p:nvSpPr>
            <p:cNvPr id="87078" name="Line 38"/>
            <p:cNvSpPr>
              <a:spLocks noChangeShapeType="1"/>
            </p:cNvSpPr>
            <p:nvPr/>
          </p:nvSpPr>
          <p:spPr bwMode="auto">
            <a:xfrm>
              <a:off x="1837" y="1200"/>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87079" name="Text Box 39"/>
            <p:cNvSpPr txBox="1">
              <a:spLocks noChangeArrowheads="1"/>
            </p:cNvSpPr>
            <p:nvPr/>
          </p:nvSpPr>
          <p:spPr bwMode="auto">
            <a:xfrm>
              <a:off x="2208" y="1200"/>
              <a:ext cx="673" cy="250"/>
            </a:xfrm>
            <a:prstGeom prst="rect">
              <a:avLst/>
            </a:prstGeom>
            <a:noFill/>
            <a:ln w="9525">
              <a:noFill/>
              <a:miter lim="800000"/>
              <a:headEnd/>
              <a:tailEnd/>
            </a:ln>
            <a:effectLst/>
          </p:spPr>
          <p:txBody>
            <a:bodyPr wrap="none">
              <a:spAutoFit/>
            </a:bodyPr>
            <a:lstStyle/>
            <a:p>
              <a:r>
                <a:rPr lang="en-US" altLang="zh-CN" sz="2000" b="1"/>
                <a:t>K</a:t>
              </a:r>
              <a:r>
                <a:rPr lang="en-US" altLang="zh-CN" sz="2000" b="1" baseline="-8000"/>
                <a:t>1 </a:t>
              </a:r>
              <a:r>
                <a:rPr lang="en-US" altLang="zh-CN" sz="2000" b="1"/>
                <a:t>(48b)</a:t>
              </a:r>
            </a:p>
          </p:txBody>
        </p:sp>
        <p:sp>
          <p:nvSpPr>
            <p:cNvPr id="87080" name="Rectangle 40"/>
            <p:cNvSpPr>
              <a:spLocks noChangeArrowheads="1"/>
            </p:cNvSpPr>
            <p:nvPr/>
          </p:nvSpPr>
          <p:spPr bwMode="auto">
            <a:xfrm>
              <a:off x="624" y="1968"/>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L</a:t>
              </a:r>
              <a:r>
                <a:rPr lang="en-US" altLang="zh-CN" sz="2000" b="1" baseline="-8000"/>
                <a:t>2 </a:t>
              </a:r>
              <a:r>
                <a:rPr lang="en-US" altLang="zh-CN" sz="2000" b="1"/>
                <a:t>= R</a:t>
              </a:r>
              <a:r>
                <a:rPr lang="en-US" altLang="zh-CN" sz="2000" b="1" baseline="-8000"/>
                <a:t>1</a:t>
              </a:r>
            </a:p>
          </p:txBody>
        </p:sp>
        <p:sp>
          <p:nvSpPr>
            <p:cNvPr id="87081" name="Line 41"/>
            <p:cNvSpPr>
              <a:spLocks noChangeShapeType="1"/>
            </p:cNvSpPr>
            <p:nvPr/>
          </p:nvSpPr>
          <p:spPr bwMode="auto">
            <a:xfrm flipH="1">
              <a:off x="960" y="1680"/>
              <a:ext cx="672" cy="288"/>
            </a:xfrm>
            <a:prstGeom prst="line">
              <a:avLst/>
            </a:prstGeom>
            <a:noFill/>
            <a:ln w="9525">
              <a:solidFill>
                <a:schemeClr val="tx1"/>
              </a:solidFill>
              <a:round/>
              <a:headEnd/>
              <a:tailEnd type="triangle" w="med" len="med"/>
            </a:ln>
            <a:effectLst/>
          </p:spPr>
          <p:txBody>
            <a:bodyPr/>
            <a:lstStyle/>
            <a:p>
              <a:endParaRPr lang="zh-CN" altLang="en-US"/>
            </a:p>
          </p:txBody>
        </p:sp>
        <p:sp>
          <p:nvSpPr>
            <p:cNvPr id="87082" name="Line 42"/>
            <p:cNvSpPr>
              <a:spLocks noChangeShapeType="1"/>
            </p:cNvSpPr>
            <p:nvPr/>
          </p:nvSpPr>
          <p:spPr bwMode="auto">
            <a:xfrm>
              <a:off x="912" y="1680"/>
              <a:ext cx="743" cy="253"/>
            </a:xfrm>
            <a:prstGeom prst="line">
              <a:avLst/>
            </a:prstGeom>
            <a:noFill/>
            <a:ln w="9525">
              <a:solidFill>
                <a:schemeClr val="tx1"/>
              </a:solidFill>
              <a:round/>
              <a:headEnd/>
              <a:tailEnd type="triangle" w="med" len="med"/>
            </a:ln>
            <a:effectLst/>
          </p:spPr>
          <p:txBody>
            <a:bodyPr/>
            <a:lstStyle/>
            <a:p>
              <a:endParaRPr lang="zh-CN" altLang="en-US"/>
            </a:p>
          </p:txBody>
        </p:sp>
        <p:sp>
          <p:nvSpPr>
            <p:cNvPr id="87083" name="Line 43"/>
            <p:cNvSpPr>
              <a:spLocks noChangeShapeType="1"/>
            </p:cNvSpPr>
            <p:nvPr/>
          </p:nvSpPr>
          <p:spPr bwMode="auto">
            <a:xfrm>
              <a:off x="1837" y="1680"/>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87084" name="Text Box 44"/>
            <p:cNvSpPr txBox="1">
              <a:spLocks noChangeArrowheads="1"/>
            </p:cNvSpPr>
            <p:nvPr/>
          </p:nvSpPr>
          <p:spPr bwMode="auto">
            <a:xfrm>
              <a:off x="2208" y="1670"/>
              <a:ext cx="292" cy="250"/>
            </a:xfrm>
            <a:prstGeom prst="rect">
              <a:avLst/>
            </a:prstGeom>
            <a:noFill/>
            <a:ln w="9525">
              <a:noFill/>
              <a:miter lim="800000"/>
              <a:headEnd/>
              <a:tailEnd/>
            </a:ln>
            <a:effectLst/>
          </p:spPr>
          <p:txBody>
            <a:bodyPr wrap="none">
              <a:spAutoFit/>
            </a:bodyPr>
            <a:lstStyle/>
            <a:p>
              <a:r>
                <a:rPr lang="en-US" altLang="zh-CN" sz="2000" b="1"/>
                <a:t>K</a:t>
              </a:r>
              <a:r>
                <a:rPr lang="en-US" altLang="zh-CN" sz="2000" b="1" baseline="-8000"/>
                <a:t>2</a:t>
              </a:r>
            </a:p>
          </p:txBody>
        </p:sp>
        <p:sp>
          <p:nvSpPr>
            <p:cNvPr id="87085" name="Rectangle 45"/>
            <p:cNvSpPr>
              <a:spLocks noChangeArrowheads="1"/>
            </p:cNvSpPr>
            <p:nvPr/>
          </p:nvSpPr>
          <p:spPr bwMode="auto">
            <a:xfrm>
              <a:off x="624" y="2448"/>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L</a:t>
              </a:r>
              <a:r>
                <a:rPr lang="en-US" altLang="zh-CN" sz="2000" b="1" baseline="-8000"/>
                <a:t>3 </a:t>
              </a:r>
              <a:r>
                <a:rPr lang="en-US" altLang="zh-CN" sz="2000" b="1"/>
                <a:t>= R</a:t>
              </a:r>
              <a:r>
                <a:rPr lang="en-US" altLang="zh-CN" sz="2000" b="1" baseline="-8000"/>
                <a:t>2</a:t>
              </a:r>
            </a:p>
          </p:txBody>
        </p:sp>
        <p:sp>
          <p:nvSpPr>
            <p:cNvPr id="87086" name="Line 46"/>
            <p:cNvSpPr>
              <a:spLocks noChangeShapeType="1"/>
            </p:cNvSpPr>
            <p:nvPr/>
          </p:nvSpPr>
          <p:spPr bwMode="auto">
            <a:xfrm flipH="1">
              <a:off x="960" y="2160"/>
              <a:ext cx="672" cy="288"/>
            </a:xfrm>
            <a:prstGeom prst="line">
              <a:avLst/>
            </a:prstGeom>
            <a:noFill/>
            <a:ln w="9525">
              <a:solidFill>
                <a:schemeClr val="tx1"/>
              </a:solidFill>
              <a:round/>
              <a:headEnd/>
              <a:tailEnd type="triangle" w="med" len="med"/>
            </a:ln>
            <a:effectLst/>
          </p:spPr>
          <p:txBody>
            <a:bodyPr/>
            <a:lstStyle/>
            <a:p>
              <a:endParaRPr lang="zh-CN" altLang="en-US"/>
            </a:p>
          </p:txBody>
        </p:sp>
        <p:sp>
          <p:nvSpPr>
            <p:cNvPr id="87087" name="Line 47"/>
            <p:cNvSpPr>
              <a:spLocks noChangeShapeType="1"/>
            </p:cNvSpPr>
            <p:nvPr/>
          </p:nvSpPr>
          <p:spPr bwMode="auto">
            <a:xfrm>
              <a:off x="912" y="2160"/>
              <a:ext cx="698" cy="272"/>
            </a:xfrm>
            <a:prstGeom prst="line">
              <a:avLst/>
            </a:prstGeom>
            <a:noFill/>
            <a:ln w="9525">
              <a:solidFill>
                <a:schemeClr val="tx1"/>
              </a:solidFill>
              <a:round/>
              <a:headEnd/>
              <a:tailEnd type="triangle" w="med" len="med"/>
            </a:ln>
            <a:effectLst/>
          </p:spPr>
          <p:txBody>
            <a:bodyPr/>
            <a:lstStyle/>
            <a:p>
              <a:endParaRPr lang="zh-CN" altLang="en-US"/>
            </a:p>
          </p:txBody>
        </p:sp>
        <p:sp>
          <p:nvSpPr>
            <p:cNvPr id="87088" name="Line 48"/>
            <p:cNvSpPr>
              <a:spLocks noChangeShapeType="1"/>
            </p:cNvSpPr>
            <p:nvPr/>
          </p:nvSpPr>
          <p:spPr bwMode="auto">
            <a:xfrm>
              <a:off x="1837" y="2160"/>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87089" name="Text Box 49"/>
            <p:cNvSpPr txBox="1">
              <a:spLocks noChangeArrowheads="1"/>
            </p:cNvSpPr>
            <p:nvPr/>
          </p:nvSpPr>
          <p:spPr bwMode="auto">
            <a:xfrm>
              <a:off x="2208" y="2160"/>
              <a:ext cx="292" cy="250"/>
            </a:xfrm>
            <a:prstGeom prst="rect">
              <a:avLst/>
            </a:prstGeom>
            <a:noFill/>
            <a:ln w="9525">
              <a:noFill/>
              <a:miter lim="800000"/>
              <a:headEnd/>
              <a:tailEnd/>
            </a:ln>
            <a:effectLst/>
          </p:spPr>
          <p:txBody>
            <a:bodyPr wrap="none">
              <a:spAutoFit/>
            </a:bodyPr>
            <a:lstStyle/>
            <a:p>
              <a:r>
                <a:rPr lang="en-US" altLang="zh-CN" sz="2000" b="1"/>
                <a:t>K</a:t>
              </a:r>
              <a:r>
                <a:rPr lang="en-US" altLang="zh-CN" sz="2000" b="1" baseline="-8000"/>
                <a:t>3</a:t>
              </a:r>
            </a:p>
          </p:txBody>
        </p:sp>
        <p:sp>
          <p:nvSpPr>
            <p:cNvPr id="87090" name="Rectangle 50"/>
            <p:cNvSpPr>
              <a:spLocks noChangeArrowheads="1"/>
            </p:cNvSpPr>
            <p:nvPr/>
          </p:nvSpPr>
          <p:spPr bwMode="auto">
            <a:xfrm>
              <a:off x="624" y="2832"/>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L</a:t>
              </a:r>
              <a:r>
                <a:rPr lang="en-US" altLang="zh-CN" sz="2000" b="1" baseline="-8000"/>
                <a:t>15 </a:t>
              </a:r>
              <a:r>
                <a:rPr lang="en-US" altLang="zh-CN" sz="2000" b="1"/>
                <a:t>= R</a:t>
              </a:r>
              <a:r>
                <a:rPr lang="en-US" altLang="zh-CN" sz="2000" b="1" baseline="-8000"/>
                <a:t>14</a:t>
              </a:r>
            </a:p>
          </p:txBody>
        </p:sp>
        <p:sp>
          <p:nvSpPr>
            <p:cNvPr id="87091" name="Rectangle 51"/>
            <p:cNvSpPr>
              <a:spLocks noChangeArrowheads="1"/>
            </p:cNvSpPr>
            <p:nvPr/>
          </p:nvSpPr>
          <p:spPr bwMode="auto">
            <a:xfrm>
              <a:off x="624" y="3312"/>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L</a:t>
              </a:r>
              <a:r>
                <a:rPr lang="en-US" altLang="zh-CN" sz="2000" b="1" baseline="-8000"/>
                <a:t>16 </a:t>
              </a:r>
              <a:r>
                <a:rPr lang="en-US" altLang="zh-CN" sz="2000" b="1"/>
                <a:t>= R</a:t>
              </a:r>
              <a:r>
                <a:rPr lang="en-US" altLang="zh-CN" sz="2000" b="1" baseline="-8000"/>
                <a:t>15</a:t>
              </a:r>
            </a:p>
          </p:txBody>
        </p:sp>
        <p:sp>
          <p:nvSpPr>
            <p:cNvPr id="87092" name="Line 52"/>
            <p:cNvSpPr>
              <a:spLocks noChangeShapeType="1"/>
            </p:cNvSpPr>
            <p:nvPr/>
          </p:nvSpPr>
          <p:spPr bwMode="auto">
            <a:xfrm flipH="1">
              <a:off x="960" y="3024"/>
              <a:ext cx="672" cy="288"/>
            </a:xfrm>
            <a:prstGeom prst="line">
              <a:avLst/>
            </a:prstGeom>
            <a:noFill/>
            <a:ln w="9525">
              <a:solidFill>
                <a:schemeClr val="tx1"/>
              </a:solidFill>
              <a:round/>
              <a:headEnd/>
              <a:tailEnd type="triangle" w="med" len="med"/>
            </a:ln>
            <a:effectLst/>
          </p:spPr>
          <p:txBody>
            <a:bodyPr/>
            <a:lstStyle/>
            <a:p>
              <a:endParaRPr lang="zh-CN" altLang="en-US"/>
            </a:p>
          </p:txBody>
        </p:sp>
        <p:sp>
          <p:nvSpPr>
            <p:cNvPr id="87093" name="Line 53"/>
            <p:cNvSpPr>
              <a:spLocks noChangeShapeType="1"/>
            </p:cNvSpPr>
            <p:nvPr/>
          </p:nvSpPr>
          <p:spPr bwMode="auto">
            <a:xfrm>
              <a:off x="912" y="3024"/>
              <a:ext cx="698" cy="270"/>
            </a:xfrm>
            <a:prstGeom prst="line">
              <a:avLst/>
            </a:prstGeom>
            <a:noFill/>
            <a:ln w="9525">
              <a:solidFill>
                <a:schemeClr val="tx1"/>
              </a:solidFill>
              <a:round/>
              <a:headEnd/>
              <a:tailEnd type="triangle" w="med" len="med"/>
            </a:ln>
            <a:effectLst/>
          </p:spPr>
          <p:txBody>
            <a:bodyPr/>
            <a:lstStyle/>
            <a:p>
              <a:endParaRPr lang="zh-CN" altLang="en-US"/>
            </a:p>
          </p:txBody>
        </p:sp>
        <p:sp>
          <p:nvSpPr>
            <p:cNvPr id="87094" name="Line 54"/>
            <p:cNvSpPr>
              <a:spLocks noChangeShapeType="1"/>
            </p:cNvSpPr>
            <p:nvPr/>
          </p:nvSpPr>
          <p:spPr bwMode="auto">
            <a:xfrm>
              <a:off x="1837" y="3024"/>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87095" name="Text Box 55"/>
            <p:cNvSpPr txBox="1">
              <a:spLocks noChangeArrowheads="1"/>
            </p:cNvSpPr>
            <p:nvPr/>
          </p:nvSpPr>
          <p:spPr bwMode="auto">
            <a:xfrm>
              <a:off x="2208" y="3024"/>
              <a:ext cx="344" cy="250"/>
            </a:xfrm>
            <a:prstGeom prst="rect">
              <a:avLst/>
            </a:prstGeom>
            <a:noFill/>
            <a:ln w="9525">
              <a:noFill/>
              <a:miter lim="800000"/>
              <a:headEnd/>
              <a:tailEnd/>
            </a:ln>
            <a:effectLst/>
          </p:spPr>
          <p:txBody>
            <a:bodyPr wrap="none">
              <a:spAutoFit/>
            </a:bodyPr>
            <a:lstStyle/>
            <a:p>
              <a:r>
                <a:rPr lang="en-US" altLang="zh-CN" sz="2000" b="1"/>
                <a:t>K</a:t>
              </a:r>
              <a:r>
                <a:rPr lang="en-US" altLang="zh-CN" sz="2000" b="1" baseline="-8000"/>
                <a:t>16</a:t>
              </a:r>
            </a:p>
          </p:txBody>
        </p:sp>
        <p:sp>
          <p:nvSpPr>
            <p:cNvPr id="87096" name="AutoShape 56"/>
            <p:cNvSpPr>
              <a:spLocks noChangeArrowheads="1"/>
            </p:cNvSpPr>
            <p:nvPr/>
          </p:nvSpPr>
          <p:spPr bwMode="auto">
            <a:xfrm>
              <a:off x="912" y="3648"/>
              <a:ext cx="864" cy="192"/>
            </a:xfrm>
            <a:prstGeom prst="roundRect">
              <a:avLst>
                <a:gd name="adj" fmla="val 16667"/>
              </a:avLst>
            </a:prstGeom>
            <a:solidFill>
              <a:srgbClr val="FFCCFF"/>
            </a:solidFill>
            <a:ln w="9525">
              <a:solidFill>
                <a:schemeClr val="tx1"/>
              </a:solidFill>
              <a:round/>
              <a:headEnd/>
              <a:tailEnd/>
            </a:ln>
            <a:effectLst/>
          </p:spPr>
          <p:txBody>
            <a:bodyPr wrap="none" anchor="ctr"/>
            <a:lstStyle/>
            <a:p>
              <a:pPr algn="ctr"/>
              <a:r>
                <a:rPr lang="zh-CN" altLang="en-US" sz="2000" b="1"/>
                <a:t>逆置换</a:t>
              </a:r>
            </a:p>
          </p:txBody>
        </p:sp>
        <p:sp>
          <p:nvSpPr>
            <p:cNvPr id="87097" name="Rectangle 57"/>
            <p:cNvSpPr>
              <a:spLocks noChangeArrowheads="1"/>
            </p:cNvSpPr>
            <p:nvPr/>
          </p:nvSpPr>
          <p:spPr bwMode="auto">
            <a:xfrm>
              <a:off x="720" y="3936"/>
              <a:ext cx="1296" cy="192"/>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2000" b="1"/>
                <a:t>C </a:t>
              </a:r>
              <a:r>
                <a:rPr lang="zh-CN" altLang="en-US" sz="2000" b="1"/>
                <a:t>（密文</a:t>
              </a:r>
              <a:r>
                <a:rPr lang="en-US" altLang="zh-CN" sz="2000" b="1"/>
                <a:t>64</a:t>
              </a:r>
              <a:r>
                <a:rPr lang="zh-CN" altLang="en-US" sz="2000" b="1"/>
                <a:t>位）</a:t>
              </a:r>
            </a:p>
          </p:txBody>
        </p:sp>
        <p:sp>
          <p:nvSpPr>
            <p:cNvPr id="87098" name="Line 58"/>
            <p:cNvSpPr>
              <a:spLocks noChangeShapeType="1"/>
            </p:cNvSpPr>
            <p:nvPr/>
          </p:nvSpPr>
          <p:spPr bwMode="auto">
            <a:xfrm>
              <a:off x="1296" y="624"/>
              <a:ext cx="0" cy="96"/>
            </a:xfrm>
            <a:prstGeom prst="line">
              <a:avLst/>
            </a:prstGeom>
            <a:noFill/>
            <a:ln w="9525">
              <a:solidFill>
                <a:schemeClr val="tx1"/>
              </a:solidFill>
              <a:round/>
              <a:headEnd/>
              <a:tailEnd type="triangle" w="med" len="med"/>
            </a:ln>
            <a:effectLst/>
          </p:spPr>
          <p:txBody>
            <a:bodyPr/>
            <a:lstStyle/>
            <a:p>
              <a:endParaRPr lang="zh-CN" altLang="en-US"/>
            </a:p>
          </p:txBody>
        </p:sp>
        <p:sp>
          <p:nvSpPr>
            <p:cNvPr id="87099" name="Line 59"/>
            <p:cNvSpPr>
              <a:spLocks noChangeShapeType="1"/>
            </p:cNvSpPr>
            <p:nvPr/>
          </p:nvSpPr>
          <p:spPr bwMode="auto">
            <a:xfrm flipH="1">
              <a:off x="912" y="912"/>
              <a:ext cx="192" cy="96"/>
            </a:xfrm>
            <a:prstGeom prst="line">
              <a:avLst/>
            </a:prstGeom>
            <a:noFill/>
            <a:ln w="9525">
              <a:solidFill>
                <a:schemeClr val="tx1"/>
              </a:solidFill>
              <a:round/>
              <a:headEnd/>
              <a:tailEnd type="triangle" w="med" len="med"/>
            </a:ln>
            <a:effectLst/>
          </p:spPr>
          <p:txBody>
            <a:bodyPr/>
            <a:lstStyle/>
            <a:p>
              <a:endParaRPr lang="zh-CN" altLang="en-US"/>
            </a:p>
          </p:txBody>
        </p:sp>
        <p:sp>
          <p:nvSpPr>
            <p:cNvPr id="87100" name="Line 60"/>
            <p:cNvSpPr>
              <a:spLocks noChangeShapeType="1"/>
            </p:cNvSpPr>
            <p:nvPr/>
          </p:nvSpPr>
          <p:spPr bwMode="auto">
            <a:xfrm>
              <a:off x="1488" y="912"/>
              <a:ext cx="288" cy="96"/>
            </a:xfrm>
            <a:prstGeom prst="line">
              <a:avLst/>
            </a:prstGeom>
            <a:noFill/>
            <a:ln w="9525">
              <a:solidFill>
                <a:schemeClr val="tx1"/>
              </a:solidFill>
              <a:round/>
              <a:headEnd/>
              <a:tailEnd type="triangle" w="med" len="med"/>
            </a:ln>
            <a:effectLst/>
          </p:spPr>
          <p:txBody>
            <a:bodyPr/>
            <a:lstStyle/>
            <a:p>
              <a:endParaRPr lang="zh-CN" altLang="en-US"/>
            </a:p>
          </p:txBody>
        </p:sp>
        <p:sp>
          <p:nvSpPr>
            <p:cNvPr id="87101" name="Rectangle 61"/>
            <p:cNvSpPr>
              <a:spLocks noChangeArrowheads="1"/>
            </p:cNvSpPr>
            <p:nvPr/>
          </p:nvSpPr>
          <p:spPr bwMode="auto">
            <a:xfrm>
              <a:off x="1488" y="1968"/>
              <a:ext cx="129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1800" b="1"/>
                <a:t>R</a:t>
              </a:r>
              <a:r>
                <a:rPr lang="en-US" altLang="zh-CN" sz="2000" b="1" baseline="-8000"/>
                <a:t>2</a:t>
              </a:r>
              <a:r>
                <a:rPr lang="en-US" altLang="zh-CN" sz="1800" b="1"/>
                <a:t>=L</a:t>
              </a:r>
              <a:r>
                <a:rPr lang="en-US" altLang="zh-CN" sz="2000" b="1" baseline="-8000"/>
                <a:t>1</a:t>
              </a:r>
              <a:r>
                <a:rPr lang="en-US" altLang="zh-CN" sz="1800" b="1">
                  <a:ea typeface="黑体" pitchFamily="2" charset="-122"/>
                </a:rPr>
                <a:t>⊕</a:t>
              </a:r>
              <a:r>
                <a:rPr lang="en-US" altLang="zh-CN" sz="1800" b="1"/>
                <a:t>f(R</a:t>
              </a:r>
              <a:r>
                <a:rPr lang="en-US" altLang="zh-CN" sz="2000" b="1" baseline="-8000"/>
                <a:t>1</a:t>
              </a:r>
              <a:r>
                <a:rPr lang="en-US" altLang="zh-CN" sz="1800" b="1"/>
                <a:t>,K</a:t>
              </a:r>
              <a:r>
                <a:rPr lang="en-US" altLang="zh-CN" sz="2000" b="1" baseline="-8000"/>
                <a:t>2</a:t>
              </a:r>
              <a:r>
                <a:rPr lang="en-US" altLang="zh-CN" sz="1800" b="1"/>
                <a:t>)</a:t>
              </a:r>
            </a:p>
          </p:txBody>
        </p:sp>
        <p:sp>
          <p:nvSpPr>
            <p:cNvPr id="87102" name="Rectangle 62"/>
            <p:cNvSpPr>
              <a:spLocks noChangeArrowheads="1"/>
            </p:cNvSpPr>
            <p:nvPr/>
          </p:nvSpPr>
          <p:spPr bwMode="auto">
            <a:xfrm>
              <a:off x="1488" y="2448"/>
              <a:ext cx="129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1800" b="1"/>
                <a:t>R</a:t>
              </a:r>
              <a:r>
                <a:rPr lang="en-US" altLang="zh-CN" sz="2000" b="1" baseline="-8000"/>
                <a:t>3</a:t>
              </a:r>
              <a:r>
                <a:rPr lang="en-US" altLang="zh-CN" sz="1800" b="1"/>
                <a:t>=L</a:t>
              </a:r>
              <a:r>
                <a:rPr lang="en-US" altLang="zh-CN" sz="2000" b="1" baseline="-8000"/>
                <a:t>2</a:t>
              </a:r>
              <a:r>
                <a:rPr lang="en-US" altLang="zh-CN" sz="1800" b="1">
                  <a:ea typeface="黑体" pitchFamily="2" charset="-122"/>
                </a:rPr>
                <a:t>⊕</a:t>
              </a:r>
              <a:r>
                <a:rPr lang="en-US" altLang="zh-CN" sz="1800" b="1"/>
                <a:t>f(R</a:t>
              </a:r>
              <a:r>
                <a:rPr lang="en-US" altLang="zh-CN" sz="2000" b="1" baseline="-8000"/>
                <a:t>2</a:t>
              </a:r>
              <a:r>
                <a:rPr lang="en-US" altLang="zh-CN" sz="1800" b="1"/>
                <a:t>,K</a:t>
              </a:r>
              <a:r>
                <a:rPr lang="en-US" altLang="zh-CN" sz="2000" b="1" baseline="-8000"/>
                <a:t>3</a:t>
              </a:r>
              <a:r>
                <a:rPr lang="en-US" altLang="zh-CN" sz="1800" b="1"/>
                <a:t>)</a:t>
              </a:r>
            </a:p>
          </p:txBody>
        </p:sp>
        <p:sp>
          <p:nvSpPr>
            <p:cNvPr id="87103" name="Rectangle 63"/>
            <p:cNvSpPr>
              <a:spLocks noChangeArrowheads="1"/>
            </p:cNvSpPr>
            <p:nvPr/>
          </p:nvSpPr>
          <p:spPr bwMode="auto">
            <a:xfrm>
              <a:off x="1488" y="2832"/>
              <a:ext cx="129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1800" b="1"/>
                <a:t>R</a:t>
              </a:r>
              <a:r>
                <a:rPr lang="en-US" altLang="zh-CN" sz="2000" b="1" baseline="-8000"/>
                <a:t>15</a:t>
              </a:r>
              <a:r>
                <a:rPr lang="en-US" altLang="zh-CN" sz="1800" b="1"/>
                <a:t>=L</a:t>
              </a:r>
              <a:r>
                <a:rPr lang="en-US" altLang="zh-CN" sz="2000" b="1" baseline="-8000"/>
                <a:t>14</a:t>
              </a:r>
              <a:r>
                <a:rPr lang="en-US" altLang="zh-CN" sz="1800" b="1">
                  <a:ea typeface="黑体" pitchFamily="2" charset="-122"/>
                </a:rPr>
                <a:t>⊕</a:t>
              </a:r>
              <a:r>
                <a:rPr lang="en-US" altLang="zh-CN" sz="1800" b="1"/>
                <a:t>f(R</a:t>
              </a:r>
              <a:r>
                <a:rPr lang="en-US" altLang="zh-CN" sz="2000" b="1" baseline="-8000"/>
                <a:t>14</a:t>
              </a:r>
              <a:r>
                <a:rPr lang="en-US" altLang="zh-CN" sz="1800" b="1"/>
                <a:t>,K</a:t>
              </a:r>
              <a:r>
                <a:rPr lang="en-US" altLang="zh-CN" sz="2000" b="1" baseline="-8000"/>
                <a:t>15</a:t>
              </a:r>
              <a:r>
                <a:rPr lang="en-US" altLang="zh-CN" sz="1800" b="1"/>
                <a:t>)</a:t>
              </a:r>
            </a:p>
          </p:txBody>
        </p:sp>
        <p:sp>
          <p:nvSpPr>
            <p:cNvPr id="87104" name="Rectangle 64"/>
            <p:cNvSpPr>
              <a:spLocks noChangeArrowheads="1"/>
            </p:cNvSpPr>
            <p:nvPr/>
          </p:nvSpPr>
          <p:spPr bwMode="auto">
            <a:xfrm>
              <a:off x="1488" y="3312"/>
              <a:ext cx="129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1800" b="1"/>
                <a:t>R</a:t>
              </a:r>
              <a:r>
                <a:rPr lang="en-US" altLang="zh-CN" sz="2000" b="1" baseline="-8000"/>
                <a:t>16</a:t>
              </a:r>
              <a:r>
                <a:rPr lang="en-US" altLang="zh-CN" sz="1800" b="1"/>
                <a:t>=L</a:t>
              </a:r>
              <a:r>
                <a:rPr lang="en-US" altLang="zh-CN" sz="2000" b="1" baseline="-8000"/>
                <a:t>15</a:t>
              </a:r>
              <a:r>
                <a:rPr lang="en-US" altLang="zh-CN" sz="1800" b="1">
                  <a:ea typeface="黑体" pitchFamily="2" charset="-122"/>
                </a:rPr>
                <a:t>⊕</a:t>
              </a:r>
              <a:r>
                <a:rPr lang="en-US" altLang="zh-CN" sz="1800" b="1"/>
                <a:t>f(R</a:t>
              </a:r>
              <a:r>
                <a:rPr lang="en-US" altLang="zh-CN" sz="2000" b="1" baseline="-8000"/>
                <a:t>15</a:t>
              </a:r>
              <a:r>
                <a:rPr lang="en-US" altLang="zh-CN" sz="1800" b="1"/>
                <a:t>,K</a:t>
              </a:r>
              <a:r>
                <a:rPr lang="en-US" altLang="zh-CN" sz="2000" b="1" baseline="-8000"/>
                <a:t>16</a:t>
              </a:r>
              <a:r>
                <a:rPr lang="en-US" altLang="zh-CN" sz="1800" b="1"/>
                <a:t>)</a:t>
              </a:r>
            </a:p>
          </p:txBody>
        </p:sp>
        <p:sp>
          <p:nvSpPr>
            <p:cNvPr id="87105" name="Line 65"/>
            <p:cNvSpPr>
              <a:spLocks noChangeShapeType="1"/>
            </p:cNvSpPr>
            <p:nvPr/>
          </p:nvSpPr>
          <p:spPr bwMode="auto">
            <a:xfrm>
              <a:off x="960" y="3504"/>
              <a:ext cx="192" cy="144"/>
            </a:xfrm>
            <a:prstGeom prst="line">
              <a:avLst/>
            </a:prstGeom>
            <a:noFill/>
            <a:ln w="9525">
              <a:solidFill>
                <a:schemeClr val="tx1"/>
              </a:solidFill>
              <a:round/>
              <a:headEnd/>
              <a:tailEnd type="triangle" w="med" len="med"/>
            </a:ln>
            <a:effectLst/>
          </p:spPr>
          <p:txBody>
            <a:bodyPr/>
            <a:lstStyle/>
            <a:p>
              <a:endParaRPr lang="zh-CN" altLang="en-US"/>
            </a:p>
          </p:txBody>
        </p:sp>
        <p:sp>
          <p:nvSpPr>
            <p:cNvPr id="87106" name="Line 66"/>
            <p:cNvSpPr>
              <a:spLocks noChangeShapeType="1"/>
            </p:cNvSpPr>
            <p:nvPr/>
          </p:nvSpPr>
          <p:spPr bwMode="auto">
            <a:xfrm flipH="1">
              <a:off x="1632" y="3504"/>
              <a:ext cx="144" cy="144"/>
            </a:xfrm>
            <a:prstGeom prst="line">
              <a:avLst/>
            </a:prstGeom>
            <a:noFill/>
            <a:ln w="9525">
              <a:solidFill>
                <a:schemeClr val="tx1"/>
              </a:solidFill>
              <a:round/>
              <a:headEnd/>
              <a:tailEnd type="triangle" w="med" len="med"/>
            </a:ln>
            <a:effectLst/>
          </p:spPr>
          <p:txBody>
            <a:bodyPr/>
            <a:lstStyle/>
            <a:p>
              <a:endParaRPr lang="zh-CN" altLang="en-US"/>
            </a:p>
          </p:txBody>
        </p:sp>
        <p:sp>
          <p:nvSpPr>
            <p:cNvPr id="87107" name="Line 67"/>
            <p:cNvSpPr>
              <a:spLocks noChangeShapeType="1"/>
            </p:cNvSpPr>
            <p:nvPr/>
          </p:nvSpPr>
          <p:spPr bwMode="auto">
            <a:xfrm>
              <a:off x="1344" y="3840"/>
              <a:ext cx="0" cy="96"/>
            </a:xfrm>
            <a:prstGeom prst="line">
              <a:avLst/>
            </a:prstGeom>
            <a:noFill/>
            <a:ln w="9525">
              <a:solidFill>
                <a:schemeClr val="tx1"/>
              </a:solidFill>
              <a:round/>
              <a:headEnd/>
              <a:tailEnd type="triangle" w="med" len="med"/>
            </a:ln>
            <a:effectLst/>
          </p:spPr>
          <p:txBody>
            <a:bodyPr/>
            <a:lstStyle/>
            <a:p>
              <a:endParaRPr lang="zh-CN" altLang="en-US"/>
            </a:p>
          </p:txBody>
        </p:sp>
        <p:sp>
          <p:nvSpPr>
            <p:cNvPr id="87108" name="Text Box 68"/>
            <p:cNvSpPr txBox="1">
              <a:spLocks noChangeArrowheads="1"/>
            </p:cNvSpPr>
            <p:nvPr/>
          </p:nvSpPr>
          <p:spPr bwMode="auto">
            <a:xfrm>
              <a:off x="1022" y="2544"/>
              <a:ext cx="1138" cy="288"/>
            </a:xfrm>
            <a:prstGeom prst="rect">
              <a:avLst/>
            </a:prstGeom>
            <a:noFill/>
            <a:ln w="9525">
              <a:noFill/>
              <a:miter lim="800000"/>
              <a:headEnd/>
              <a:tailEnd/>
            </a:ln>
            <a:effectLst/>
          </p:spPr>
          <p:txBody>
            <a:bodyPr>
              <a:spAutoFit/>
            </a:bodyPr>
            <a:lstStyle/>
            <a:p>
              <a:pPr>
                <a:spcBef>
                  <a:spcPct val="50000"/>
                </a:spcBef>
              </a:pPr>
              <a:r>
                <a:rPr lang="en-US" altLang="zh-CN" b="1"/>
                <a:t>………….</a:t>
              </a:r>
            </a:p>
          </p:txBody>
        </p:sp>
        <p:grpSp>
          <p:nvGrpSpPr>
            <p:cNvPr id="3" name="Group 69"/>
            <p:cNvGrpSpPr>
              <a:grpSpLocks/>
            </p:cNvGrpSpPr>
            <p:nvPr/>
          </p:nvGrpSpPr>
          <p:grpSpPr bwMode="auto">
            <a:xfrm>
              <a:off x="2064" y="1344"/>
              <a:ext cx="192" cy="136"/>
              <a:chOff x="2064" y="1344"/>
              <a:chExt cx="192" cy="136"/>
            </a:xfrm>
          </p:grpSpPr>
          <p:sp>
            <p:nvSpPr>
              <p:cNvPr id="87110" name="Line 70"/>
              <p:cNvSpPr>
                <a:spLocks noChangeShapeType="1"/>
              </p:cNvSpPr>
              <p:nvPr/>
            </p:nvSpPr>
            <p:spPr bwMode="auto">
              <a:xfrm flipH="1">
                <a:off x="2064" y="1344"/>
                <a:ext cx="192" cy="0"/>
              </a:xfrm>
              <a:prstGeom prst="line">
                <a:avLst/>
              </a:prstGeom>
              <a:noFill/>
              <a:ln w="9525">
                <a:solidFill>
                  <a:schemeClr val="tx1"/>
                </a:solidFill>
                <a:round/>
                <a:headEnd/>
                <a:tailEnd/>
              </a:ln>
              <a:effectLst/>
            </p:spPr>
            <p:txBody>
              <a:bodyPr/>
              <a:lstStyle/>
              <a:p>
                <a:endParaRPr lang="zh-CN" altLang="en-US"/>
              </a:p>
            </p:txBody>
          </p:sp>
          <p:sp>
            <p:nvSpPr>
              <p:cNvPr id="87111" name="Line 71"/>
              <p:cNvSpPr>
                <a:spLocks noChangeShapeType="1"/>
              </p:cNvSpPr>
              <p:nvPr/>
            </p:nvSpPr>
            <p:spPr bwMode="auto">
              <a:xfrm>
                <a:off x="2064" y="1344"/>
                <a:ext cx="0" cy="136"/>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4" name="Group 72"/>
            <p:cNvGrpSpPr>
              <a:grpSpLocks/>
            </p:cNvGrpSpPr>
            <p:nvPr/>
          </p:nvGrpSpPr>
          <p:grpSpPr bwMode="auto">
            <a:xfrm>
              <a:off x="2064" y="1843"/>
              <a:ext cx="192" cy="136"/>
              <a:chOff x="2064" y="1344"/>
              <a:chExt cx="192" cy="136"/>
            </a:xfrm>
          </p:grpSpPr>
          <p:sp>
            <p:nvSpPr>
              <p:cNvPr id="87113" name="Line 73"/>
              <p:cNvSpPr>
                <a:spLocks noChangeShapeType="1"/>
              </p:cNvSpPr>
              <p:nvPr/>
            </p:nvSpPr>
            <p:spPr bwMode="auto">
              <a:xfrm flipH="1">
                <a:off x="2064" y="1344"/>
                <a:ext cx="192" cy="0"/>
              </a:xfrm>
              <a:prstGeom prst="line">
                <a:avLst/>
              </a:prstGeom>
              <a:noFill/>
              <a:ln w="9525">
                <a:solidFill>
                  <a:schemeClr val="tx1"/>
                </a:solidFill>
                <a:round/>
                <a:headEnd/>
                <a:tailEnd/>
              </a:ln>
              <a:effectLst/>
            </p:spPr>
            <p:txBody>
              <a:bodyPr/>
              <a:lstStyle/>
              <a:p>
                <a:endParaRPr lang="zh-CN" altLang="en-US"/>
              </a:p>
            </p:txBody>
          </p:sp>
          <p:sp>
            <p:nvSpPr>
              <p:cNvPr id="87114" name="Line 74"/>
              <p:cNvSpPr>
                <a:spLocks noChangeShapeType="1"/>
              </p:cNvSpPr>
              <p:nvPr/>
            </p:nvSpPr>
            <p:spPr bwMode="auto">
              <a:xfrm>
                <a:off x="2064" y="1344"/>
                <a:ext cx="0" cy="136"/>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5" name="Group 75"/>
            <p:cNvGrpSpPr>
              <a:grpSpLocks/>
            </p:cNvGrpSpPr>
            <p:nvPr/>
          </p:nvGrpSpPr>
          <p:grpSpPr bwMode="auto">
            <a:xfrm>
              <a:off x="2064" y="2296"/>
              <a:ext cx="192" cy="136"/>
              <a:chOff x="2064" y="1344"/>
              <a:chExt cx="192" cy="136"/>
            </a:xfrm>
          </p:grpSpPr>
          <p:sp>
            <p:nvSpPr>
              <p:cNvPr id="87116" name="Line 76"/>
              <p:cNvSpPr>
                <a:spLocks noChangeShapeType="1"/>
              </p:cNvSpPr>
              <p:nvPr/>
            </p:nvSpPr>
            <p:spPr bwMode="auto">
              <a:xfrm flipH="1">
                <a:off x="2064" y="1344"/>
                <a:ext cx="192" cy="0"/>
              </a:xfrm>
              <a:prstGeom prst="line">
                <a:avLst/>
              </a:prstGeom>
              <a:noFill/>
              <a:ln w="9525">
                <a:solidFill>
                  <a:schemeClr val="tx1"/>
                </a:solidFill>
                <a:round/>
                <a:headEnd/>
                <a:tailEnd/>
              </a:ln>
              <a:effectLst/>
            </p:spPr>
            <p:txBody>
              <a:bodyPr/>
              <a:lstStyle/>
              <a:p>
                <a:endParaRPr lang="zh-CN" altLang="en-US"/>
              </a:p>
            </p:txBody>
          </p:sp>
          <p:sp>
            <p:nvSpPr>
              <p:cNvPr id="87117" name="Line 77"/>
              <p:cNvSpPr>
                <a:spLocks noChangeShapeType="1"/>
              </p:cNvSpPr>
              <p:nvPr/>
            </p:nvSpPr>
            <p:spPr bwMode="auto">
              <a:xfrm>
                <a:off x="2064" y="1344"/>
                <a:ext cx="0" cy="136"/>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6" name="Group 78"/>
            <p:cNvGrpSpPr>
              <a:grpSpLocks/>
            </p:cNvGrpSpPr>
            <p:nvPr/>
          </p:nvGrpSpPr>
          <p:grpSpPr bwMode="auto">
            <a:xfrm>
              <a:off x="2064" y="3158"/>
              <a:ext cx="192" cy="136"/>
              <a:chOff x="2064" y="1344"/>
              <a:chExt cx="192" cy="136"/>
            </a:xfrm>
          </p:grpSpPr>
          <p:sp>
            <p:nvSpPr>
              <p:cNvPr id="87119" name="Line 79"/>
              <p:cNvSpPr>
                <a:spLocks noChangeShapeType="1"/>
              </p:cNvSpPr>
              <p:nvPr/>
            </p:nvSpPr>
            <p:spPr bwMode="auto">
              <a:xfrm flipH="1">
                <a:off x="2064" y="1344"/>
                <a:ext cx="192" cy="0"/>
              </a:xfrm>
              <a:prstGeom prst="line">
                <a:avLst/>
              </a:prstGeom>
              <a:noFill/>
              <a:ln w="9525">
                <a:solidFill>
                  <a:schemeClr val="tx1"/>
                </a:solidFill>
                <a:round/>
                <a:headEnd/>
                <a:tailEnd/>
              </a:ln>
              <a:effectLst/>
            </p:spPr>
            <p:txBody>
              <a:bodyPr/>
              <a:lstStyle/>
              <a:p>
                <a:endParaRPr lang="zh-CN" altLang="en-US"/>
              </a:p>
            </p:txBody>
          </p:sp>
          <p:sp>
            <p:nvSpPr>
              <p:cNvPr id="87120" name="Line 80"/>
              <p:cNvSpPr>
                <a:spLocks noChangeShapeType="1"/>
              </p:cNvSpPr>
              <p:nvPr/>
            </p:nvSpPr>
            <p:spPr bwMode="auto">
              <a:xfrm>
                <a:off x="2064" y="1344"/>
                <a:ext cx="0" cy="136"/>
              </a:xfrm>
              <a:prstGeom prst="line">
                <a:avLst/>
              </a:prstGeom>
              <a:noFill/>
              <a:ln w="9525">
                <a:solidFill>
                  <a:schemeClr val="tx1"/>
                </a:solidFill>
                <a:round/>
                <a:headEnd/>
                <a:tailEnd type="triangle" w="med" len="med"/>
              </a:ln>
              <a:effectLst/>
            </p:spPr>
            <p:txBody>
              <a:bodyPr/>
              <a:lstStyle/>
              <a:p>
                <a:endParaRPr lang="zh-CN" altLang="en-US"/>
              </a:p>
            </p:txBody>
          </p:sp>
        </p:grpSp>
      </p:grpSp>
      <p:grpSp>
        <p:nvGrpSpPr>
          <p:cNvPr id="7" name="Group 81"/>
          <p:cNvGrpSpPr>
            <a:grpSpLocks/>
          </p:cNvGrpSpPr>
          <p:nvPr/>
        </p:nvGrpSpPr>
        <p:grpSpPr bwMode="auto">
          <a:xfrm>
            <a:off x="4787900" y="1557338"/>
            <a:ext cx="2133600" cy="3365500"/>
            <a:chOff x="3016" y="981"/>
            <a:chExt cx="1344" cy="2120"/>
          </a:xfrm>
        </p:grpSpPr>
        <p:sp>
          <p:nvSpPr>
            <p:cNvPr id="87122" name="Text Box 82"/>
            <p:cNvSpPr txBox="1">
              <a:spLocks noChangeArrowheads="1"/>
            </p:cNvSpPr>
            <p:nvPr/>
          </p:nvSpPr>
          <p:spPr bwMode="auto">
            <a:xfrm>
              <a:off x="3016" y="1117"/>
              <a:ext cx="1344" cy="1984"/>
            </a:xfrm>
            <a:prstGeom prst="rect">
              <a:avLst/>
            </a:prstGeom>
            <a:solidFill>
              <a:srgbClr val="FFCCFF"/>
            </a:solidFill>
            <a:ln w="9525">
              <a:solidFill>
                <a:schemeClr val="tx1"/>
              </a:solidFill>
              <a:prstDash val="dash"/>
              <a:miter lim="800000"/>
              <a:headEnd/>
              <a:tailEnd/>
            </a:ln>
            <a:effectLst/>
          </p:spPr>
          <p:txBody>
            <a:bodyPr>
              <a:spAutoFit/>
            </a:bodyPr>
            <a:lstStyle/>
            <a:p>
              <a:r>
                <a:rPr lang="zh-CN" altLang="en-US" sz="2000" b="1"/>
                <a:t>      </a:t>
              </a:r>
              <a:r>
                <a:rPr lang="zh-CN" altLang="en-US" sz="2000" b="1">
                  <a:solidFill>
                    <a:srgbClr val="FF0000"/>
                  </a:solidFill>
                </a:rPr>
                <a:t>选择扩展</a:t>
              </a:r>
            </a:p>
            <a:p>
              <a:r>
                <a:rPr lang="zh-CN" altLang="en-US" sz="2000" b="1"/>
                <a:t>       </a:t>
              </a:r>
              <a:r>
                <a:rPr lang="en-US" altLang="zh-CN" sz="2000" b="1"/>
                <a:t>32b → 48b</a:t>
              </a:r>
            </a:p>
            <a:p>
              <a:r>
                <a:rPr lang="en-US" altLang="zh-CN" sz="2000" b="1"/>
                <a:t> 32 01 02 03 04 05</a:t>
              </a:r>
            </a:p>
            <a:p>
              <a:r>
                <a:rPr lang="en-US" altLang="zh-CN" sz="2000" b="1"/>
                <a:t> 04 05 06 07 08 09</a:t>
              </a:r>
            </a:p>
            <a:p>
              <a:r>
                <a:rPr lang="en-US" altLang="zh-CN" sz="2000" b="1"/>
                <a:t> 08 09 10 11 12 13</a:t>
              </a:r>
            </a:p>
            <a:p>
              <a:r>
                <a:rPr lang="en-US" altLang="zh-CN" sz="2000" b="1"/>
                <a:t> 12 13 14 15 16 17</a:t>
              </a:r>
            </a:p>
            <a:p>
              <a:r>
                <a:rPr lang="en-US" altLang="zh-CN" sz="2000" b="1"/>
                <a:t> 16 17 18 19 20 21</a:t>
              </a:r>
            </a:p>
            <a:p>
              <a:r>
                <a:rPr lang="en-US" altLang="zh-CN" sz="2000" b="1"/>
                <a:t> 20 21 22 23 24 25</a:t>
              </a:r>
            </a:p>
            <a:p>
              <a:r>
                <a:rPr lang="en-US" altLang="zh-CN" sz="2000" b="1"/>
                <a:t> 24 25 26 27 28 29</a:t>
              </a:r>
            </a:p>
            <a:p>
              <a:r>
                <a:rPr lang="en-US" altLang="zh-CN" sz="2000" b="1"/>
                <a:t> 28 29 30 31 32 01</a:t>
              </a:r>
            </a:p>
          </p:txBody>
        </p:sp>
        <p:sp>
          <p:nvSpPr>
            <p:cNvPr id="87123" name="Line 83"/>
            <p:cNvSpPr>
              <a:spLocks noChangeShapeType="1"/>
            </p:cNvSpPr>
            <p:nvPr/>
          </p:nvSpPr>
          <p:spPr bwMode="auto">
            <a:xfrm flipH="1" flipV="1">
              <a:off x="3742" y="981"/>
              <a:ext cx="0" cy="136"/>
            </a:xfrm>
            <a:prstGeom prst="line">
              <a:avLst/>
            </a:prstGeom>
            <a:noFill/>
            <a:ln w="28575">
              <a:solidFill>
                <a:srgbClr val="FF0000"/>
              </a:solidFill>
              <a:round/>
              <a:headEnd/>
              <a:tailEnd type="triangle" w="med" len="med"/>
            </a:ln>
            <a:effectLst/>
          </p:spPr>
          <p:txBody>
            <a:bodyPr/>
            <a:lstStyle/>
            <a:p>
              <a:endParaRPr lang="zh-CN" altLang="en-US"/>
            </a:p>
          </p:txBody>
        </p:sp>
      </p:grpSp>
      <p:grpSp>
        <p:nvGrpSpPr>
          <p:cNvPr id="8" name="Group 84"/>
          <p:cNvGrpSpPr>
            <a:grpSpLocks/>
          </p:cNvGrpSpPr>
          <p:nvPr/>
        </p:nvGrpSpPr>
        <p:grpSpPr bwMode="auto">
          <a:xfrm>
            <a:off x="250825" y="1628775"/>
            <a:ext cx="6842125" cy="4679950"/>
            <a:chOff x="158" y="1025"/>
            <a:chExt cx="4310" cy="3085"/>
          </a:xfrm>
        </p:grpSpPr>
        <p:sp>
          <p:nvSpPr>
            <p:cNvPr id="87125" name="Rectangle 85"/>
            <p:cNvSpPr>
              <a:spLocks noChangeArrowheads="1"/>
            </p:cNvSpPr>
            <p:nvPr/>
          </p:nvSpPr>
          <p:spPr bwMode="auto">
            <a:xfrm>
              <a:off x="158" y="1025"/>
              <a:ext cx="4264" cy="3085"/>
            </a:xfrm>
            <a:prstGeom prst="rect">
              <a:avLst/>
            </a:prstGeom>
            <a:solidFill>
              <a:srgbClr val="FFFF99"/>
            </a:solidFill>
            <a:ln w="9525">
              <a:solidFill>
                <a:schemeClr val="tx1"/>
              </a:solidFill>
              <a:miter lim="800000"/>
              <a:headEnd/>
              <a:tailEnd/>
            </a:ln>
            <a:effectLst/>
          </p:spPr>
          <p:txBody>
            <a:bodyPr wrap="none" anchor="ctr"/>
            <a:lstStyle/>
            <a:p>
              <a:r>
                <a:rPr lang="zh-CN" altLang="en-US" sz="2000" b="1">
                  <a:solidFill>
                    <a:srgbClr val="FF0000"/>
                  </a:solidFill>
                </a:rPr>
                <a:t>选择缩减</a:t>
              </a:r>
              <a:r>
                <a:rPr lang="zh-CN" altLang="en-US" sz="2000" b="1"/>
                <a:t>：</a:t>
              </a:r>
            </a:p>
            <a:p>
              <a:r>
                <a:rPr lang="zh-CN" altLang="en-US" sz="2000" b="1"/>
                <a:t>    使用一组</a:t>
              </a:r>
              <a:r>
                <a:rPr lang="en-US" altLang="zh-CN" sz="2000" b="1"/>
                <a:t>64</a:t>
              </a:r>
              <a:r>
                <a:rPr lang="zh-CN" altLang="en-US" sz="2000" b="1"/>
                <a:t>字节的运算子（排列为</a:t>
              </a:r>
              <a:r>
                <a:rPr lang="en-US" altLang="zh-CN" sz="2000" b="1"/>
                <a:t>4</a:t>
              </a:r>
              <a:r>
                <a:rPr lang="zh-CN" altLang="en-US" sz="2000" b="1"/>
                <a:t>行</a:t>
              </a:r>
              <a:r>
                <a:rPr lang="en-US" altLang="zh-CN" sz="2000" b="1"/>
                <a:t>16</a:t>
              </a:r>
              <a:r>
                <a:rPr lang="zh-CN" altLang="en-US" sz="2000" b="1"/>
                <a:t>列），</a:t>
              </a:r>
            </a:p>
            <a:p>
              <a:r>
                <a:rPr lang="zh-CN" altLang="en-US" sz="2000" b="1"/>
                <a:t>    将</a:t>
              </a:r>
              <a:r>
                <a:rPr lang="en-US" altLang="zh-CN" sz="2000" b="1"/>
                <a:t>48b</a:t>
              </a:r>
              <a:r>
                <a:rPr lang="zh-CN" altLang="en-US" sz="2000" b="1"/>
                <a:t>待缩减的值划分为</a:t>
              </a:r>
              <a:r>
                <a:rPr lang="en-US" altLang="zh-CN" sz="2000" b="1"/>
                <a:t>8</a:t>
              </a:r>
              <a:r>
                <a:rPr lang="zh-CN" altLang="en-US" sz="2000" b="1"/>
                <a:t>个</a:t>
              </a:r>
              <a:r>
                <a:rPr lang="en-US" altLang="zh-CN" sz="2000" b="1"/>
                <a:t>6b</a:t>
              </a:r>
              <a:r>
                <a:rPr lang="zh-CN" altLang="en-US" sz="2000" b="1"/>
                <a:t>块（</a:t>
              </a:r>
              <a:r>
                <a:rPr lang="en-US" altLang="zh-CN" sz="2000" b="1"/>
                <a:t>b0—b5)</a:t>
              </a:r>
              <a:r>
                <a:rPr lang="zh-CN" altLang="en-US" sz="2000" b="1"/>
                <a:t>，</a:t>
              </a:r>
            </a:p>
            <a:p>
              <a:r>
                <a:rPr lang="zh-CN" altLang="en-US" sz="2000" b="1"/>
                <a:t>    </a:t>
              </a:r>
              <a:r>
                <a:rPr lang="en-US" altLang="zh-CN" sz="2000" b="1"/>
                <a:t>b0</a:t>
              </a:r>
              <a:r>
                <a:rPr lang="zh-CN" altLang="en-US" sz="2000" b="1"/>
                <a:t>和</a:t>
              </a:r>
              <a:r>
                <a:rPr lang="en-US" altLang="zh-CN" sz="2000" b="1"/>
                <a:t>b5</a:t>
              </a:r>
              <a:r>
                <a:rPr lang="zh-CN" altLang="en-US" sz="2000" b="1"/>
                <a:t>组合确定行</a:t>
              </a:r>
              <a:r>
                <a:rPr lang="en-US" altLang="zh-CN" sz="2000" b="1"/>
                <a:t>(0-3)</a:t>
              </a:r>
              <a:r>
                <a:rPr lang="zh-CN" altLang="en-US" sz="2000" b="1"/>
                <a:t>，</a:t>
              </a:r>
              <a:r>
                <a:rPr lang="en-US" altLang="zh-CN" sz="2000" b="1"/>
                <a:t>b1—b4</a:t>
              </a:r>
              <a:r>
                <a:rPr lang="zh-CN" altLang="en-US" sz="2000" b="1"/>
                <a:t>组合确定列</a:t>
              </a:r>
              <a:r>
                <a:rPr lang="en-US" altLang="zh-CN" sz="2000" b="1"/>
                <a:t>(0-15)</a:t>
              </a:r>
              <a:r>
                <a:rPr lang="zh-CN" altLang="en-US" sz="2000" b="1"/>
                <a:t>，</a:t>
              </a:r>
            </a:p>
            <a:p>
              <a:r>
                <a:rPr lang="zh-CN" altLang="en-US" sz="2000" b="1"/>
                <a:t>    得出</a:t>
              </a:r>
              <a:r>
                <a:rPr lang="zh-CN" altLang="en-US" sz="2000" b="1">
                  <a:solidFill>
                    <a:srgbClr val="FF0000"/>
                  </a:solidFill>
                </a:rPr>
                <a:t>运算子</a:t>
              </a:r>
              <a:r>
                <a:rPr lang="zh-CN" altLang="en-US" sz="2000" b="1"/>
                <a:t>中的特定数，并用</a:t>
              </a:r>
              <a:r>
                <a:rPr lang="en-US" altLang="zh-CN" sz="2000" b="1"/>
                <a:t>4b</a:t>
              </a:r>
              <a:r>
                <a:rPr lang="zh-CN" altLang="en-US" sz="2000" b="1"/>
                <a:t>数值表示。</a:t>
              </a:r>
            </a:p>
            <a:p>
              <a:endParaRPr lang="zh-CN" altLang="en-US" sz="1000" b="1"/>
            </a:p>
            <a:p>
              <a:r>
                <a:rPr lang="zh-CN" altLang="en-US" sz="2000" b="1"/>
                <a:t>例如：</a:t>
              </a:r>
              <a:r>
                <a:rPr lang="en-US" altLang="zh-CN" sz="2000" b="1">
                  <a:solidFill>
                    <a:srgbClr val="FF0000"/>
                  </a:solidFill>
                </a:rPr>
                <a:t>0</a:t>
              </a:r>
              <a:r>
                <a:rPr lang="en-US" altLang="zh-CN" sz="2000" b="1">
                  <a:solidFill>
                    <a:schemeClr val="accent2"/>
                  </a:solidFill>
                </a:rPr>
                <a:t>1010</a:t>
              </a:r>
              <a:r>
                <a:rPr lang="en-US" altLang="zh-CN" sz="2000" b="1">
                  <a:solidFill>
                    <a:srgbClr val="FF0000"/>
                  </a:solidFill>
                </a:rPr>
                <a:t>1</a:t>
              </a:r>
              <a:r>
                <a:rPr lang="en-US" altLang="zh-CN" sz="2000" b="1"/>
                <a:t> </a:t>
              </a:r>
              <a:r>
                <a:rPr lang="zh-CN" altLang="en-US" sz="2000" b="1"/>
                <a:t>对应</a:t>
              </a:r>
              <a:r>
                <a:rPr lang="en-US" altLang="zh-CN" sz="2000" b="1">
                  <a:solidFill>
                    <a:srgbClr val="FF0000"/>
                  </a:solidFill>
                </a:rPr>
                <a:t>1</a:t>
              </a:r>
              <a:r>
                <a:rPr lang="zh-CN" altLang="en-US" sz="2000" b="1"/>
                <a:t>行</a:t>
              </a:r>
              <a:r>
                <a:rPr lang="en-US" altLang="zh-CN" sz="2000" b="1">
                  <a:solidFill>
                    <a:schemeClr val="accent2"/>
                  </a:solidFill>
                </a:rPr>
                <a:t>10</a:t>
              </a:r>
              <a:r>
                <a:rPr lang="zh-CN" altLang="en-US" sz="2000" b="1"/>
                <a:t>列，其值为</a:t>
              </a:r>
              <a:r>
                <a:rPr lang="en-US" altLang="zh-CN" sz="2000" b="1">
                  <a:solidFill>
                    <a:srgbClr val="FF0000"/>
                  </a:solidFill>
                </a:rPr>
                <a:t>C</a:t>
              </a:r>
              <a:r>
                <a:rPr lang="zh-CN" altLang="en-US" sz="2000" b="1">
                  <a:solidFill>
                    <a:srgbClr val="FF0000"/>
                  </a:solidFill>
                </a:rPr>
                <a:t>：</a:t>
              </a:r>
              <a:r>
                <a:rPr lang="en-US" altLang="zh-CN" sz="2000" b="1">
                  <a:solidFill>
                    <a:srgbClr val="FF0000"/>
                  </a:solidFill>
                </a:rPr>
                <a:t>1100</a:t>
              </a:r>
            </a:p>
            <a:p>
              <a:r>
                <a:rPr lang="en-US" altLang="zh-CN" sz="2000" b="1"/>
                <a:t>      </a:t>
              </a:r>
              <a:r>
                <a:rPr lang="zh-CN" altLang="en-US" sz="2000" b="1"/>
                <a:t>也即：</a:t>
              </a:r>
              <a:r>
                <a:rPr lang="en-US" altLang="zh-CN" sz="2000" b="1"/>
                <a:t>6</a:t>
              </a:r>
              <a:r>
                <a:rPr lang="zh-CN" altLang="en-US" sz="2000" b="1"/>
                <a:t>位</a:t>
              </a:r>
              <a:r>
                <a:rPr lang="en-US" altLang="zh-CN" sz="2000" b="1"/>
                <a:t>(010101)</a:t>
              </a:r>
              <a:r>
                <a:rPr lang="zh-CN" altLang="en-US" sz="2000" b="1"/>
                <a:t>映射为</a:t>
              </a:r>
              <a:r>
                <a:rPr lang="en-US" altLang="zh-CN" sz="2000" b="1"/>
                <a:t>4</a:t>
              </a:r>
              <a:r>
                <a:rPr lang="zh-CN" altLang="en-US" sz="2000" b="1"/>
                <a:t>位</a:t>
              </a:r>
              <a:r>
                <a:rPr lang="en-US" altLang="zh-CN" sz="2000" b="1"/>
                <a:t>(1100)</a:t>
              </a:r>
              <a:r>
                <a:rPr lang="zh-CN" altLang="en-US" sz="2000" b="1"/>
                <a:t>，</a:t>
              </a:r>
              <a:r>
                <a:rPr lang="en-US" altLang="zh-CN" sz="2000" b="1"/>
                <a:t>48b → 32b</a:t>
              </a:r>
            </a:p>
            <a:p>
              <a:endParaRPr lang="en-US" altLang="zh-CN" sz="1000"/>
            </a:p>
            <a:p>
              <a:r>
                <a:rPr lang="en-US" altLang="zh-CN" sz="2000" b="1"/>
                <a:t>DES</a:t>
              </a:r>
              <a:r>
                <a:rPr lang="zh-CN" altLang="en-US" sz="2000" b="1"/>
                <a:t>缩减使用的</a:t>
              </a:r>
              <a:r>
                <a:rPr lang="zh-CN" altLang="en-US" sz="2000" b="1">
                  <a:solidFill>
                    <a:srgbClr val="FF0000"/>
                  </a:solidFill>
                </a:rPr>
                <a:t>运算子</a:t>
              </a:r>
              <a:r>
                <a:rPr lang="zh-CN" altLang="en-US" sz="2000" b="1"/>
                <a:t>：</a:t>
              </a:r>
            </a:p>
            <a:p>
              <a:r>
                <a:rPr lang="zh-CN" altLang="en-US" sz="2000" b="1"/>
                <a:t>                     </a:t>
              </a:r>
              <a:r>
                <a:rPr lang="en-US" altLang="zh-CN" sz="2000" b="1"/>
                <a:t>0  1   2   3  4   5  6  7  8  9  10 11 12 13 14 15 </a:t>
              </a:r>
            </a:p>
            <a:p>
              <a:endParaRPr lang="en-US" altLang="zh-CN" sz="800" b="1"/>
            </a:p>
            <a:p>
              <a:r>
                <a:rPr lang="en-US" altLang="zh-CN" sz="2000" b="1"/>
                <a:t>             0     E  4  D  1  2  F  B  8   3 A  6   C   5   9   0   7</a:t>
              </a:r>
            </a:p>
            <a:p>
              <a:r>
                <a:rPr lang="en-US" altLang="zh-CN" sz="2000" b="1"/>
                <a:t>             1     0  F  7   4  E  2  D  1  A  6  </a:t>
              </a:r>
              <a:r>
                <a:rPr lang="en-US" altLang="zh-CN" sz="2000" b="1">
                  <a:solidFill>
                    <a:srgbClr val="FF0000"/>
                  </a:solidFill>
                </a:rPr>
                <a:t>C</a:t>
              </a:r>
              <a:r>
                <a:rPr lang="en-US" altLang="zh-CN" sz="2000" b="1"/>
                <a:t>  B   9   5   3   8</a:t>
              </a:r>
            </a:p>
            <a:p>
              <a:r>
                <a:rPr lang="en-US" altLang="zh-CN" sz="2000" b="1"/>
                <a:t>             2     4  1  E   8  D  6  2  B  F  C  9   7   3  A   5   0</a:t>
              </a:r>
            </a:p>
            <a:p>
              <a:r>
                <a:rPr lang="en-US" altLang="zh-CN" sz="2000" b="1"/>
                <a:t>             3     F  C  8  2  4   9  1  7   5  B  3   E  A   0   6  D </a:t>
              </a:r>
            </a:p>
          </p:txBody>
        </p:sp>
        <p:sp>
          <p:nvSpPr>
            <p:cNvPr id="87126" name="Line 86"/>
            <p:cNvSpPr>
              <a:spLocks noChangeShapeType="1"/>
            </p:cNvSpPr>
            <p:nvPr/>
          </p:nvSpPr>
          <p:spPr bwMode="auto">
            <a:xfrm>
              <a:off x="1020" y="1207"/>
              <a:ext cx="3448" cy="0"/>
            </a:xfrm>
            <a:prstGeom prst="line">
              <a:avLst/>
            </a:prstGeom>
            <a:noFill/>
            <a:ln w="28575">
              <a:solidFill>
                <a:srgbClr val="FF0000"/>
              </a:solidFill>
              <a:prstDash val="dash"/>
              <a:round/>
              <a:headEnd/>
              <a:tailEnd type="triangle" w="med" len="med"/>
            </a:ln>
            <a:effectLst/>
          </p:spPr>
          <p:txBody>
            <a:bodyPr/>
            <a:lstStyle/>
            <a:p>
              <a:endParaRPr lang="zh-CN" altLang="en-US"/>
            </a:p>
          </p:txBody>
        </p:sp>
      </p:grpSp>
      <p:grpSp>
        <p:nvGrpSpPr>
          <p:cNvPr id="9" name="Group 87"/>
          <p:cNvGrpSpPr>
            <a:grpSpLocks/>
          </p:cNvGrpSpPr>
          <p:nvPr/>
        </p:nvGrpSpPr>
        <p:grpSpPr bwMode="auto">
          <a:xfrm>
            <a:off x="4787900" y="2924175"/>
            <a:ext cx="4032250" cy="3730625"/>
            <a:chOff x="3016" y="1842"/>
            <a:chExt cx="2540" cy="2350"/>
          </a:xfrm>
        </p:grpSpPr>
        <p:sp>
          <p:nvSpPr>
            <p:cNvPr id="87128" name="Text Box 88"/>
            <p:cNvSpPr txBox="1">
              <a:spLocks noChangeArrowheads="1"/>
            </p:cNvSpPr>
            <p:nvPr/>
          </p:nvSpPr>
          <p:spPr bwMode="auto">
            <a:xfrm>
              <a:off x="3016" y="3168"/>
              <a:ext cx="2540" cy="1024"/>
            </a:xfrm>
            <a:prstGeom prst="rect">
              <a:avLst/>
            </a:prstGeom>
            <a:solidFill>
              <a:srgbClr val="66FFFF"/>
            </a:solidFill>
            <a:ln w="9525">
              <a:solidFill>
                <a:schemeClr val="tx1"/>
              </a:solidFill>
              <a:prstDash val="dash"/>
              <a:miter lim="800000"/>
              <a:headEnd/>
              <a:tailEnd/>
            </a:ln>
            <a:effectLst/>
          </p:spPr>
          <p:txBody>
            <a:bodyPr>
              <a:spAutoFit/>
            </a:bodyPr>
            <a:lstStyle/>
            <a:p>
              <a:pPr marL="457200" indent="-457200"/>
              <a:r>
                <a:rPr lang="zh-CN" altLang="en-US" sz="2000" b="1">
                  <a:solidFill>
                    <a:srgbClr val="FF0000"/>
                  </a:solidFill>
                </a:rPr>
                <a:t>置换运算</a:t>
              </a:r>
              <a:r>
                <a:rPr lang="zh-CN" altLang="en-US" sz="2000" b="1"/>
                <a:t> </a:t>
              </a:r>
              <a:r>
                <a:rPr lang="zh-CN" altLang="en-US" b="1" baseline="30000"/>
                <a:t>：</a:t>
              </a:r>
              <a:r>
                <a:rPr lang="zh-CN" altLang="en-US" sz="2000" b="1"/>
                <a:t>（</a:t>
              </a:r>
              <a:r>
                <a:rPr lang="en-US" altLang="zh-CN" sz="2000" b="1"/>
                <a:t>32</a:t>
              </a:r>
              <a:r>
                <a:rPr lang="zh-CN" altLang="en-US" sz="2000" b="1"/>
                <a:t>位） </a:t>
              </a:r>
            </a:p>
            <a:p>
              <a:pPr marL="457200" indent="-457200"/>
              <a:r>
                <a:rPr lang="en-US" altLang="zh-CN" sz="2000" b="1"/>
                <a:t>16     7    20    21    29    12    28    17 </a:t>
              </a:r>
            </a:p>
            <a:p>
              <a:pPr marL="457200" indent="-457200"/>
              <a:r>
                <a:rPr lang="en-US" altLang="zh-CN" sz="2000" b="1"/>
                <a:t>  1   15    23    26      5    18    31    10 </a:t>
              </a:r>
            </a:p>
            <a:p>
              <a:pPr marL="457200" indent="-457200"/>
              <a:r>
                <a:rPr lang="en-US" altLang="zh-CN" sz="2000" b="1"/>
                <a:t>  2     8    24    14    32    27      3      9 </a:t>
              </a:r>
            </a:p>
            <a:p>
              <a:pPr marL="457200" indent="-457200"/>
              <a:r>
                <a:rPr lang="en-US" altLang="zh-CN" sz="2000" b="1"/>
                <a:t>19   13    30      6    22    11      4    25</a:t>
              </a:r>
            </a:p>
          </p:txBody>
        </p:sp>
        <p:sp>
          <p:nvSpPr>
            <p:cNvPr id="87129" name="Line 89"/>
            <p:cNvSpPr>
              <a:spLocks noChangeShapeType="1"/>
            </p:cNvSpPr>
            <p:nvPr/>
          </p:nvSpPr>
          <p:spPr bwMode="auto">
            <a:xfrm flipV="1">
              <a:off x="3606" y="1842"/>
              <a:ext cx="907" cy="1361"/>
            </a:xfrm>
            <a:prstGeom prst="line">
              <a:avLst/>
            </a:prstGeom>
            <a:noFill/>
            <a:ln w="28575">
              <a:solidFill>
                <a:srgbClr val="FF0000"/>
              </a:solidFill>
              <a:prstDash val="dash"/>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381000" y="96838"/>
            <a:ext cx="5324475" cy="457200"/>
          </a:xfrm>
          <a:prstGeom prst="rect">
            <a:avLst/>
          </a:prstGeom>
          <a:noFill/>
          <a:ln w="9525">
            <a:noFill/>
            <a:miter lim="800000"/>
            <a:headEnd/>
            <a:tailEnd/>
          </a:ln>
          <a:effectLst/>
        </p:spPr>
        <p:txBody>
          <a:bodyPr wrap="none">
            <a:spAutoFit/>
          </a:bodyPr>
          <a:lstStyle/>
          <a:p>
            <a:r>
              <a:rPr lang="en-US" altLang="zh-CN" b="1"/>
              <a:t>DES</a:t>
            </a:r>
            <a:r>
              <a:rPr lang="zh-CN" altLang="en-US" b="1"/>
              <a:t>加密算法：     </a:t>
            </a:r>
            <a:r>
              <a:rPr lang="en-US" altLang="zh-CN" b="1">
                <a:solidFill>
                  <a:srgbClr val="FF0000"/>
                </a:solidFill>
              </a:rPr>
              <a:t>64b</a:t>
            </a:r>
            <a:r>
              <a:rPr lang="zh-CN" altLang="en-US" b="1">
                <a:solidFill>
                  <a:srgbClr val="FF0000"/>
                </a:solidFill>
              </a:rPr>
              <a:t>明文 </a:t>
            </a:r>
            <a:r>
              <a:rPr lang="zh-CN" altLang="en-US" b="1">
                <a:solidFill>
                  <a:srgbClr val="FF0000"/>
                </a:solidFill>
                <a:ea typeface="仿宋_GB2312" pitchFamily="49" charset="-122"/>
              </a:rPr>
              <a:t>→ </a:t>
            </a:r>
            <a:r>
              <a:rPr lang="en-US" altLang="zh-CN" b="1">
                <a:solidFill>
                  <a:srgbClr val="FF0000"/>
                </a:solidFill>
                <a:ea typeface="仿宋_GB2312" pitchFamily="49" charset="-122"/>
              </a:rPr>
              <a:t>64b</a:t>
            </a:r>
            <a:r>
              <a:rPr lang="zh-CN" altLang="en-US" b="1">
                <a:solidFill>
                  <a:srgbClr val="FF0000"/>
                </a:solidFill>
                <a:ea typeface="仿宋_GB2312" pitchFamily="49" charset="-122"/>
              </a:rPr>
              <a:t>密文</a:t>
            </a:r>
            <a:endParaRPr lang="zh-CN" altLang="en-US" b="1">
              <a:solidFill>
                <a:srgbClr val="FF0000"/>
              </a:solidFill>
            </a:endParaRPr>
          </a:p>
        </p:txBody>
      </p:sp>
      <p:sp>
        <p:nvSpPr>
          <p:cNvPr id="88067" name="Rectangle 3"/>
          <p:cNvSpPr>
            <a:spLocks noChangeArrowheads="1"/>
          </p:cNvSpPr>
          <p:nvPr/>
        </p:nvSpPr>
        <p:spPr bwMode="auto">
          <a:xfrm>
            <a:off x="152400" y="534988"/>
            <a:ext cx="8686800" cy="74612"/>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88068" name="Text Box 4"/>
          <p:cNvSpPr txBox="1">
            <a:spLocks noChangeArrowheads="1"/>
          </p:cNvSpPr>
          <p:nvPr/>
        </p:nvSpPr>
        <p:spPr bwMode="auto">
          <a:xfrm>
            <a:off x="8626475" y="73025"/>
            <a:ext cx="441325"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17</a:t>
            </a:r>
          </a:p>
        </p:txBody>
      </p:sp>
      <p:grpSp>
        <p:nvGrpSpPr>
          <p:cNvPr id="2" name="Group 5"/>
          <p:cNvGrpSpPr>
            <a:grpSpLocks/>
          </p:cNvGrpSpPr>
          <p:nvPr/>
        </p:nvGrpSpPr>
        <p:grpSpPr bwMode="auto">
          <a:xfrm>
            <a:off x="990600" y="685800"/>
            <a:ext cx="3582988" cy="5867400"/>
            <a:chOff x="624" y="432"/>
            <a:chExt cx="2257" cy="3696"/>
          </a:xfrm>
        </p:grpSpPr>
        <p:sp>
          <p:nvSpPr>
            <p:cNvPr id="88070" name="Rectangle 6"/>
            <p:cNvSpPr>
              <a:spLocks noChangeArrowheads="1"/>
            </p:cNvSpPr>
            <p:nvPr/>
          </p:nvSpPr>
          <p:spPr bwMode="auto">
            <a:xfrm>
              <a:off x="720" y="432"/>
              <a:ext cx="1296" cy="192"/>
            </a:xfrm>
            <a:prstGeom prst="rect">
              <a:avLst/>
            </a:prstGeom>
            <a:solidFill>
              <a:srgbClr val="FFFF99"/>
            </a:solidFill>
            <a:ln w="9525">
              <a:solidFill>
                <a:schemeClr val="tx1"/>
              </a:solidFill>
              <a:miter lim="800000"/>
              <a:headEnd/>
              <a:tailEnd/>
            </a:ln>
            <a:effectLst/>
          </p:spPr>
          <p:txBody>
            <a:bodyPr wrap="none" anchor="ctr"/>
            <a:lstStyle/>
            <a:p>
              <a:pPr algn="ctr"/>
              <a:r>
                <a:rPr lang="en-US" altLang="zh-CN" sz="2000" b="1"/>
                <a:t>M </a:t>
              </a:r>
              <a:r>
                <a:rPr lang="zh-CN" altLang="en-US" sz="2000" b="1"/>
                <a:t>（明文</a:t>
              </a:r>
              <a:r>
                <a:rPr lang="en-US" altLang="zh-CN" sz="2000" b="1"/>
                <a:t>64</a:t>
              </a:r>
              <a:r>
                <a:rPr lang="zh-CN" altLang="en-US" sz="2000" b="1"/>
                <a:t>位）</a:t>
              </a:r>
            </a:p>
          </p:txBody>
        </p:sp>
        <p:sp>
          <p:nvSpPr>
            <p:cNvPr id="88071" name="AutoShape 7"/>
            <p:cNvSpPr>
              <a:spLocks noChangeArrowheads="1"/>
            </p:cNvSpPr>
            <p:nvPr/>
          </p:nvSpPr>
          <p:spPr bwMode="auto">
            <a:xfrm>
              <a:off x="912" y="720"/>
              <a:ext cx="864" cy="192"/>
            </a:xfrm>
            <a:prstGeom prst="roundRect">
              <a:avLst>
                <a:gd name="adj" fmla="val 16667"/>
              </a:avLst>
            </a:prstGeom>
            <a:solidFill>
              <a:srgbClr val="FFCC99"/>
            </a:solidFill>
            <a:ln w="9525">
              <a:solidFill>
                <a:schemeClr val="tx1"/>
              </a:solidFill>
              <a:round/>
              <a:headEnd/>
              <a:tailEnd/>
            </a:ln>
            <a:effectLst/>
          </p:spPr>
          <p:txBody>
            <a:bodyPr wrap="none" anchor="ctr"/>
            <a:lstStyle/>
            <a:p>
              <a:pPr algn="ctr"/>
              <a:r>
                <a:rPr lang="zh-CN" altLang="en-US" sz="2000" b="1"/>
                <a:t>初始置换</a:t>
              </a:r>
            </a:p>
          </p:txBody>
        </p:sp>
        <p:sp>
          <p:nvSpPr>
            <p:cNvPr id="88072" name="Rectangle 8"/>
            <p:cNvSpPr>
              <a:spLocks noChangeArrowheads="1"/>
            </p:cNvSpPr>
            <p:nvPr/>
          </p:nvSpPr>
          <p:spPr bwMode="auto">
            <a:xfrm>
              <a:off x="624" y="1008"/>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32b L</a:t>
              </a:r>
              <a:r>
                <a:rPr lang="en-US" altLang="zh-CN" sz="2000" b="1" baseline="-8000"/>
                <a:t>0</a:t>
              </a:r>
            </a:p>
          </p:txBody>
        </p:sp>
        <p:sp>
          <p:nvSpPr>
            <p:cNvPr id="88073" name="Rectangle 9"/>
            <p:cNvSpPr>
              <a:spLocks noChangeArrowheads="1"/>
            </p:cNvSpPr>
            <p:nvPr/>
          </p:nvSpPr>
          <p:spPr bwMode="auto">
            <a:xfrm>
              <a:off x="1488" y="1008"/>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32b R</a:t>
              </a:r>
              <a:r>
                <a:rPr lang="en-US" altLang="zh-CN" sz="2000" b="1" baseline="-8000"/>
                <a:t>0</a:t>
              </a:r>
            </a:p>
          </p:txBody>
        </p:sp>
        <p:sp>
          <p:nvSpPr>
            <p:cNvPr id="88074" name="Rectangle 10"/>
            <p:cNvSpPr>
              <a:spLocks noChangeArrowheads="1"/>
            </p:cNvSpPr>
            <p:nvPr/>
          </p:nvSpPr>
          <p:spPr bwMode="auto">
            <a:xfrm>
              <a:off x="624" y="1488"/>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L</a:t>
              </a:r>
              <a:r>
                <a:rPr lang="en-US" altLang="zh-CN" sz="2000" b="1" baseline="-8000"/>
                <a:t>1</a:t>
              </a:r>
              <a:r>
                <a:rPr lang="en-US" altLang="zh-CN" sz="2000" b="1"/>
                <a:t> = R</a:t>
              </a:r>
              <a:r>
                <a:rPr lang="en-US" altLang="zh-CN" sz="2000" b="1" baseline="-8000"/>
                <a:t>0</a:t>
              </a:r>
            </a:p>
          </p:txBody>
        </p:sp>
        <p:sp>
          <p:nvSpPr>
            <p:cNvPr id="88075" name="Rectangle 11"/>
            <p:cNvSpPr>
              <a:spLocks noChangeArrowheads="1"/>
            </p:cNvSpPr>
            <p:nvPr/>
          </p:nvSpPr>
          <p:spPr bwMode="auto">
            <a:xfrm>
              <a:off x="1488" y="1488"/>
              <a:ext cx="129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1800" b="1"/>
                <a:t>R</a:t>
              </a:r>
              <a:r>
                <a:rPr lang="en-US" altLang="zh-CN" sz="2000" b="1" baseline="-8000"/>
                <a:t>1</a:t>
              </a:r>
              <a:r>
                <a:rPr lang="en-US" altLang="zh-CN" sz="1800" b="1"/>
                <a:t>=L</a:t>
              </a:r>
              <a:r>
                <a:rPr lang="en-US" altLang="zh-CN" sz="2000" b="1" baseline="-8000"/>
                <a:t>0</a:t>
              </a:r>
              <a:r>
                <a:rPr lang="en-US" altLang="zh-CN" sz="1800" b="1">
                  <a:ea typeface="黑体" pitchFamily="2" charset="-122"/>
                </a:rPr>
                <a:t>⊕</a:t>
              </a:r>
              <a:r>
                <a:rPr lang="en-US" altLang="zh-CN" sz="1800" b="1"/>
                <a:t>f(R</a:t>
              </a:r>
              <a:r>
                <a:rPr lang="en-US" altLang="zh-CN" sz="2000" b="1" baseline="-8000"/>
                <a:t>0</a:t>
              </a:r>
              <a:r>
                <a:rPr lang="en-US" altLang="zh-CN" sz="1800" b="1"/>
                <a:t>,K</a:t>
              </a:r>
              <a:r>
                <a:rPr lang="en-US" altLang="zh-CN" sz="2000" b="1" baseline="-8000"/>
                <a:t>1</a:t>
              </a:r>
              <a:r>
                <a:rPr lang="en-US" altLang="zh-CN" sz="1800" b="1"/>
                <a:t>)</a:t>
              </a:r>
            </a:p>
          </p:txBody>
        </p:sp>
        <p:sp>
          <p:nvSpPr>
            <p:cNvPr id="88076" name="Line 12"/>
            <p:cNvSpPr>
              <a:spLocks noChangeShapeType="1"/>
            </p:cNvSpPr>
            <p:nvPr/>
          </p:nvSpPr>
          <p:spPr bwMode="auto">
            <a:xfrm flipH="1">
              <a:off x="960" y="1200"/>
              <a:ext cx="672" cy="288"/>
            </a:xfrm>
            <a:prstGeom prst="line">
              <a:avLst/>
            </a:prstGeom>
            <a:noFill/>
            <a:ln w="9525">
              <a:solidFill>
                <a:schemeClr val="tx1"/>
              </a:solidFill>
              <a:round/>
              <a:headEnd/>
              <a:tailEnd type="triangle" w="med" len="med"/>
            </a:ln>
            <a:effectLst/>
          </p:spPr>
          <p:txBody>
            <a:bodyPr/>
            <a:lstStyle/>
            <a:p>
              <a:endParaRPr lang="zh-CN" altLang="en-US"/>
            </a:p>
          </p:txBody>
        </p:sp>
        <p:sp>
          <p:nvSpPr>
            <p:cNvPr id="88077" name="Line 13"/>
            <p:cNvSpPr>
              <a:spLocks noChangeShapeType="1"/>
            </p:cNvSpPr>
            <p:nvPr/>
          </p:nvSpPr>
          <p:spPr bwMode="auto">
            <a:xfrm>
              <a:off x="912" y="1200"/>
              <a:ext cx="789" cy="280"/>
            </a:xfrm>
            <a:prstGeom prst="line">
              <a:avLst/>
            </a:prstGeom>
            <a:noFill/>
            <a:ln w="9525">
              <a:solidFill>
                <a:schemeClr val="tx1"/>
              </a:solidFill>
              <a:round/>
              <a:headEnd/>
              <a:tailEnd type="triangle" w="med" len="med"/>
            </a:ln>
            <a:effectLst/>
          </p:spPr>
          <p:txBody>
            <a:bodyPr/>
            <a:lstStyle/>
            <a:p>
              <a:endParaRPr lang="zh-CN" altLang="en-US"/>
            </a:p>
          </p:txBody>
        </p:sp>
        <p:sp>
          <p:nvSpPr>
            <p:cNvPr id="88078" name="Line 14"/>
            <p:cNvSpPr>
              <a:spLocks noChangeShapeType="1"/>
            </p:cNvSpPr>
            <p:nvPr/>
          </p:nvSpPr>
          <p:spPr bwMode="auto">
            <a:xfrm>
              <a:off x="1837" y="1200"/>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88079" name="Text Box 15"/>
            <p:cNvSpPr txBox="1">
              <a:spLocks noChangeArrowheads="1"/>
            </p:cNvSpPr>
            <p:nvPr/>
          </p:nvSpPr>
          <p:spPr bwMode="auto">
            <a:xfrm>
              <a:off x="2208" y="1200"/>
              <a:ext cx="673" cy="250"/>
            </a:xfrm>
            <a:prstGeom prst="rect">
              <a:avLst/>
            </a:prstGeom>
            <a:noFill/>
            <a:ln w="9525">
              <a:noFill/>
              <a:miter lim="800000"/>
              <a:headEnd/>
              <a:tailEnd/>
            </a:ln>
            <a:effectLst/>
          </p:spPr>
          <p:txBody>
            <a:bodyPr wrap="none">
              <a:spAutoFit/>
            </a:bodyPr>
            <a:lstStyle/>
            <a:p>
              <a:r>
                <a:rPr lang="en-US" altLang="zh-CN" sz="2000" b="1"/>
                <a:t>K</a:t>
              </a:r>
              <a:r>
                <a:rPr lang="en-US" altLang="zh-CN" sz="2000" b="1" baseline="-8000"/>
                <a:t>1 </a:t>
              </a:r>
              <a:r>
                <a:rPr lang="en-US" altLang="zh-CN" sz="2000" b="1"/>
                <a:t>(48b)</a:t>
              </a:r>
            </a:p>
          </p:txBody>
        </p:sp>
        <p:sp>
          <p:nvSpPr>
            <p:cNvPr id="88080" name="Rectangle 16"/>
            <p:cNvSpPr>
              <a:spLocks noChangeArrowheads="1"/>
            </p:cNvSpPr>
            <p:nvPr/>
          </p:nvSpPr>
          <p:spPr bwMode="auto">
            <a:xfrm>
              <a:off x="624" y="1968"/>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L</a:t>
              </a:r>
              <a:r>
                <a:rPr lang="en-US" altLang="zh-CN" sz="2000" b="1" baseline="-8000"/>
                <a:t>2 </a:t>
              </a:r>
              <a:r>
                <a:rPr lang="en-US" altLang="zh-CN" sz="2000" b="1"/>
                <a:t>= R</a:t>
              </a:r>
              <a:r>
                <a:rPr lang="en-US" altLang="zh-CN" sz="2000" b="1" baseline="-8000"/>
                <a:t>1</a:t>
              </a:r>
            </a:p>
          </p:txBody>
        </p:sp>
        <p:sp>
          <p:nvSpPr>
            <p:cNvPr id="88081" name="Line 17"/>
            <p:cNvSpPr>
              <a:spLocks noChangeShapeType="1"/>
            </p:cNvSpPr>
            <p:nvPr/>
          </p:nvSpPr>
          <p:spPr bwMode="auto">
            <a:xfrm flipH="1">
              <a:off x="960" y="1680"/>
              <a:ext cx="672" cy="288"/>
            </a:xfrm>
            <a:prstGeom prst="line">
              <a:avLst/>
            </a:prstGeom>
            <a:noFill/>
            <a:ln w="9525">
              <a:solidFill>
                <a:schemeClr val="tx1"/>
              </a:solidFill>
              <a:round/>
              <a:headEnd/>
              <a:tailEnd type="triangle" w="med" len="med"/>
            </a:ln>
            <a:effectLst/>
          </p:spPr>
          <p:txBody>
            <a:bodyPr/>
            <a:lstStyle/>
            <a:p>
              <a:endParaRPr lang="zh-CN" altLang="en-US"/>
            </a:p>
          </p:txBody>
        </p:sp>
        <p:sp>
          <p:nvSpPr>
            <p:cNvPr id="88082" name="Line 18"/>
            <p:cNvSpPr>
              <a:spLocks noChangeShapeType="1"/>
            </p:cNvSpPr>
            <p:nvPr/>
          </p:nvSpPr>
          <p:spPr bwMode="auto">
            <a:xfrm>
              <a:off x="912" y="1680"/>
              <a:ext cx="743" cy="253"/>
            </a:xfrm>
            <a:prstGeom prst="line">
              <a:avLst/>
            </a:prstGeom>
            <a:noFill/>
            <a:ln w="9525">
              <a:solidFill>
                <a:schemeClr val="tx1"/>
              </a:solidFill>
              <a:round/>
              <a:headEnd/>
              <a:tailEnd type="triangle" w="med" len="med"/>
            </a:ln>
            <a:effectLst/>
          </p:spPr>
          <p:txBody>
            <a:bodyPr/>
            <a:lstStyle/>
            <a:p>
              <a:endParaRPr lang="zh-CN" altLang="en-US"/>
            </a:p>
          </p:txBody>
        </p:sp>
        <p:sp>
          <p:nvSpPr>
            <p:cNvPr id="88083" name="Line 19"/>
            <p:cNvSpPr>
              <a:spLocks noChangeShapeType="1"/>
            </p:cNvSpPr>
            <p:nvPr/>
          </p:nvSpPr>
          <p:spPr bwMode="auto">
            <a:xfrm>
              <a:off x="1837" y="1680"/>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88084" name="Text Box 20"/>
            <p:cNvSpPr txBox="1">
              <a:spLocks noChangeArrowheads="1"/>
            </p:cNvSpPr>
            <p:nvPr/>
          </p:nvSpPr>
          <p:spPr bwMode="auto">
            <a:xfrm>
              <a:off x="2208" y="1670"/>
              <a:ext cx="292" cy="250"/>
            </a:xfrm>
            <a:prstGeom prst="rect">
              <a:avLst/>
            </a:prstGeom>
            <a:noFill/>
            <a:ln w="9525">
              <a:noFill/>
              <a:miter lim="800000"/>
              <a:headEnd/>
              <a:tailEnd/>
            </a:ln>
            <a:effectLst/>
          </p:spPr>
          <p:txBody>
            <a:bodyPr wrap="none">
              <a:spAutoFit/>
            </a:bodyPr>
            <a:lstStyle/>
            <a:p>
              <a:r>
                <a:rPr lang="en-US" altLang="zh-CN" sz="2000" b="1"/>
                <a:t>K</a:t>
              </a:r>
              <a:r>
                <a:rPr lang="en-US" altLang="zh-CN" sz="2000" b="1" baseline="-8000"/>
                <a:t>2</a:t>
              </a:r>
            </a:p>
          </p:txBody>
        </p:sp>
        <p:sp>
          <p:nvSpPr>
            <p:cNvPr id="88085" name="Rectangle 21"/>
            <p:cNvSpPr>
              <a:spLocks noChangeArrowheads="1"/>
            </p:cNvSpPr>
            <p:nvPr/>
          </p:nvSpPr>
          <p:spPr bwMode="auto">
            <a:xfrm>
              <a:off x="624" y="2448"/>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L</a:t>
              </a:r>
              <a:r>
                <a:rPr lang="en-US" altLang="zh-CN" sz="2000" b="1" baseline="-8000"/>
                <a:t>3 </a:t>
              </a:r>
              <a:r>
                <a:rPr lang="en-US" altLang="zh-CN" sz="2000" b="1"/>
                <a:t>= R</a:t>
              </a:r>
              <a:r>
                <a:rPr lang="en-US" altLang="zh-CN" sz="2000" b="1" baseline="-8000"/>
                <a:t>2</a:t>
              </a:r>
            </a:p>
          </p:txBody>
        </p:sp>
        <p:sp>
          <p:nvSpPr>
            <p:cNvPr id="88086" name="Line 22"/>
            <p:cNvSpPr>
              <a:spLocks noChangeShapeType="1"/>
            </p:cNvSpPr>
            <p:nvPr/>
          </p:nvSpPr>
          <p:spPr bwMode="auto">
            <a:xfrm flipH="1">
              <a:off x="960" y="2160"/>
              <a:ext cx="672" cy="288"/>
            </a:xfrm>
            <a:prstGeom prst="line">
              <a:avLst/>
            </a:prstGeom>
            <a:noFill/>
            <a:ln w="9525">
              <a:solidFill>
                <a:schemeClr val="tx1"/>
              </a:solidFill>
              <a:round/>
              <a:headEnd/>
              <a:tailEnd type="triangle" w="med" len="med"/>
            </a:ln>
            <a:effectLst/>
          </p:spPr>
          <p:txBody>
            <a:bodyPr/>
            <a:lstStyle/>
            <a:p>
              <a:endParaRPr lang="zh-CN" altLang="en-US"/>
            </a:p>
          </p:txBody>
        </p:sp>
        <p:sp>
          <p:nvSpPr>
            <p:cNvPr id="88087" name="Line 23"/>
            <p:cNvSpPr>
              <a:spLocks noChangeShapeType="1"/>
            </p:cNvSpPr>
            <p:nvPr/>
          </p:nvSpPr>
          <p:spPr bwMode="auto">
            <a:xfrm>
              <a:off x="912" y="2160"/>
              <a:ext cx="698" cy="272"/>
            </a:xfrm>
            <a:prstGeom prst="line">
              <a:avLst/>
            </a:prstGeom>
            <a:noFill/>
            <a:ln w="9525">
              <a:solidFill>
                <a:schemeClr val="tx1"/>
              </a:solidFill>
              <a:round/>
              <a:headEnd/>
              <a:tailEnd type="triangle" w="med" len="med"/>
            </a:ln>
            <a:effectLst/>
          </p:spPr>
          <p:txBody>
            <a:bodyPr/>
            <a:lstStyle/>
            <a:p>
              <a:endParaRPr lang="zh-CN" altLang="en-US"/>
            </a:p>
          </p:txBody>
        </p:sp>
        <p:sp>
          <p:nvSpPr>
            <p:cNvPr id="88088" name="Line 24"/>
            <p:cNvSpPr>
              <a:spLocks noChangeShapeType="1"/>
            </p:cNvSpPr>
            <p:nvPr/>
          </p:nvSpPr>
          <p:spPr bwMode="auto">
            <a:xfrm>
              <a:off x="1837" y="2160"/>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88089" name="Text Box 25"/>
            <p:cNvSpPr txBox="1">
              <a:spLocks noChangeArrowheads="1"/>
            </p:cNvSpPr>
            <p:nvPr/>
          </p:nvSpPr>
          <p:spPr bwMode="auto">
            <a:xfrm>
              <a:off x="2208" y="2160"/>
              <a:ext cx="292" cy="250"/>
            </a:xfrm>
            <a:prstGeom prst="rect">
              <a:avLst/>
            </a:prstGeom>
            <a:noFill/>
            <a:ln w="9525">
              <a:noFill/>
              <a:miter lim="800000"/>
              <a:headEnd/>
              <a:tailEnd/>
            </a:ln>
            <a:effectLst/>
          </p:spPr>
          <p:txBody>
            <a:bodyPr wrap="none">
              <a:spAutoFit/>
            </a:bodyPr>
            <a:lstStyle/>
            <a:p>
              <a:r>
                <a:rPr lang="en-US" altLang="zh-CN" sz="2000" b="1"/>
                <a:t>K</a:t>
              </a:r>
              <a:r>
                <a:rPr lang="en-US" altLang="zh-CN" sz="2000" b="1" baseline="-8000"/>
                <a:t>3</a:t>
              </a:r>
            </a:p>
          </p:txBody>
        </p:sp>
        <p:sp>
          <p:nvSpPr>
            <p:cNvPr id="88090" name="Rectangle 26"/>
            <p:cNvSpPr>
              <a:spLocks noChangeArrowheads="1"/>
            </p:cNvSpPr>
            <p:nvPr/>
          </p:nvSpPr>
          <p:spPr bwMode="auto">
            <a:xfrm>
              <a:off x="624" y="2832"/>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L</a:t>
              </a:r>
              <a:r>
                <a:rPr lang="en-US" altLang="zh-CN" sz="2000" b="1" baseline="-8000"/>
                <a:t>15 </a:t>
              </a:r>
              <a:r>
                <a:rPr lang="en-US" altLang="zh-CN" sz="2000" b="1"/>
                <a:t>= R</a:t>
              </a:r>
              <a:r>
                <a:rPr lang="en-US" altLang="zh-CN" sz="2000" b="1" baseline="-8000"/>
                <a:t>14</a:t>
              </a:r>
            </a:p>
          </p:txBody>
        </p:sp>
        <p:sp>
          <p:nvSpPr>
            <p:cNvPr id="88091" name="Rectangle 27"/>
            <p:cNvSpPr>
              <a:spLocks noChangeArrowheads="1"/>
            </p:cNvSpPr>
            <p:nvPr/>
          </p:nvSpPr>
          <p:spPr bwMode="auto">
            <a:xfrm>
              <a:off x="624" y="3312"/>
              <a:ext cx="57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2000" b="1"/>
                <a:t>L</a:t>
              </a:r>
              <a:r>
                <a:rPr lang="en-US" altLang="zh-CN" sz="2000" b="1" baseline="-8000"/>
                <a:t>16 </a:t>
              </a:r>
              <a:r>
                <a:rPr lang="en-US" altLang="zh-CN" sz="2000" b="1"/>
                <a:t>= R</a:t>
              </a:r>
              <a:r>
                <a:rPr lang="en-US" altLang="zh-CN" sz="2000" b="1" baseline="-8000"/>
                <a:t>15</a:t>
              </a:r>
            </a:p>
          </p:txBody>
        </p:sp>
        <p:sp>
          <p:nvSpPr>
            <p:cNvPr id="88092" name="Line 28"/>
            <p:cNvSpPr>
              <a:spLocks noChangeShapeType="1"/>
            </p:cNvSpPr>
            <p:nvPr/>
          </p:nvSpPr>
          <p:spPr bwMode="auto">
            <a:xfrm flipH="1">
              <a:off x="960" y="3024"/>
              <a:ext cx="672" cy="288"/>
            </a:xfrm>
            <a:prstGeom prst="line">
              <a:avLst/>
            </a:prstGeom>
            <a:noFill/>
            <a:ln w="9525">
              <a:solidFill>
                <a:schemeClr val="tx1"/>
              </a:solidFill>
              <a:round/>
              <a:headEnd/>
              <a:tailEnd type="triangle" w="med" len="med"/>
            </a:ln>
            <a:effectLst/>
          </p:spPr>
          <p:txBody>
            <a:bodyPr/>
            <a:lstStyle/>
            <a:p>
              <a:endParaRPr lang="zh-CN" altLang="en-US"/>
            </a:p>
          </p:txBody>
        </p:sp>
        <p:sp>
          <p:nvSpPr>
            <p:cNvPr id="88093" name="Line 29"/>
            <p:cNvSpPr>
              <a:spLocks noChangeShapeType="1"/>
            </p:cNvSpPr>
            <p:nvPr/>
          </p:nvSpPr>
          <p:spPr bwMode="auto">
            <a:xfrm>
              <a:off x="912" y="3024"/>
              <a:ext cx="698" cy="270"/>
            </a:xfrm>
            <a:prstGeom prst="line">
              <a:avLst/>
            </a:prstGeom>
            <a:noFill/>
            <a:ln w="9525">
              <a:solidFill>
                <a:schemeClr val="tx1"/>
              </a:solidFill>
              <a:round/>
              <a:headEnd/>
              <a:tailEnd type="triangle" w="med" len="med"/>
            </a:ln>
            <a:effectLst/>
          </p:spPr>
          <p:txBody>
            <a:bodyPr/>
            <a:lstStyle/>
            <a:p>
              <a:endParaRPr lang="zh-CN" altLang="en-US"/>
            </a:p>
          </p:txBody>
        </p:sp>
        <p:sp>
          <p:nvSpPr>
            <p:cNvPr id="88094" name="Line 30"/>
            <p:cNvSpPr>
              <a:spLocks noChangeShapeType="1"/>
            </p:cNvSpPr>
            <p:nvPr/>
          </p:nvSpPr>
          <p:spPr bwMode="auto">
            <a:xfrm>
              <a:off x="1837" y="3024"/>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88095" name="Text Box 31"/>
            <p:cNvSpPr txBox="1">
              <a:spLocks noChangeArrowheads="1"/>
            </p:cNvSpPr>
            <p:nvPr/>
          </p:nvSpPr>
          <p:spPr bwMode="auto">
            <a:xfrm>
              <a:off x="2208" y="3024"/>
              <a:ext cx="344" cy="250"/>
            </a:xfrm>
            <a:prstGeom prst="rect">
              <a:avLst/>
            </a:prstGeom>
            <a:noFill/>
            <a:ln w="9525">
              <a:noFill/>
              <a:miter lim="800000"/>
              <a:headEnd/>
              <a:tailEnd/>
            </a:ln>
            <a:effectLst/>
          </p:spPr>
          <p:txBody>
            <a:bodyPr wrap="none">
              <a:spAutoFit/>
            </a:bodyPr>
            <a:lstStyle/>
            <a:p>
              <a:r>
                <a:rPr lang="en-US" altLang="zh-CN" sz="2000" b="1"/>
                <a:t>K</a:t>
              </a:r>
              <a:r>
                <a:rPr lang="en-US" altLang="zh-CN" sz="2000" b="1" baseline="-8000"/>
                <a:t>16</a:t>
              </a:r>
            </a:p>
          </p:txBody>
        </p:sp>
        <p:sp>
          <p:nvSpPr>
            <p:cNvPr id="88096" name="AutoShape 32"/>
            <p:cNvSpPr>
              <a:spLocks noChangeArrowheads="1"/>
            </p:cNvSpPr>
            <p:nvPr/>
          </p:nvSpPr>
          <p:spPr bwMode="auto">
            <a:xfrm>
              <a:off x="912" y="3648"/>
              <a:ext cx="864" cy="192"/>
            </a:xfrm>
            <a:prstGeom prst="roundRect">
              <a:avLst>
                <a:gd name="adj" fmla="val 16667"/>
              </a:avLst>
            </a:prstGeom>
            <a:solidFill>
              <a:srgbClr val="FFCCFF"/>
            </a:solidFill>
            <a:ln w="9525">
              <a:solidFill>
                <a:schemeClr val="tx1"/>
              </a:solidFill>
              <a:round/>
              <a:headEnd/>
              <a:tailEnd/>
            </a:ln>
            <a:effectLst/>
          </p:spPr>
          <p:txBody>
            <a:bodyPr wrap="none" anchor="ctr"/>
            <a:lstStyle/>
            <a:p>
              <a:pPr algn="ctr"/>
              <a:r>
                <a:rPr lang="zh-CN" altLang="en-US" sz="2000" b="1"/>
                <a:t>逆置换</a:t>
              </a:r>
            </a:p>
          </p:txBody>
        </p:sp>
        <p:sp>
          <p:nvSpPr>
            <p:cNvPr id="88097" name="Rectangle 33"/>
            <p:cNvSpPr>
              <a:spLocks noChangeArrowheads="1"/>
            </p:cNvSpPr>
            <p:nvPr/>
          </p:nvSpPr>
          <p:spPr bwMode="auto">
            <a:xfrm>
              <a:off x="720" y="3936"/>
              <a:ext cx="1296" cy="192"/>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2000" b="1"/>
                <a:t>C </a:t>
              </a:r>
              <a:r>
                <a:rPr lang="zh-CN" altLang="en-US" sz="2000" b="1"/>
                <a:t>（密文</a:t>
              </a:r>
              <a:r>
                <a:rPr lang="en-US" altLang="zh-CN" sz="2000" b="1"/>
                <a:t>64</a:t>
              </a:r>
              <a:r>
                <a:rPr lang="zh-CN" altLang="en-US" sz="2000" b="1"/>
                <a:t>位）</a:t>
              </a:r>
            </a:p>
          </p:txBody>
        </p:sp>
        <p:sp>
          <p:nvSpPr>
            <p:cNvPr id="88098" name="Line 34"/>
            <p:cNvSpPr>
              <a:spLocks noChangeShapeType="1"/>
            </p:cNvSpPr>
            <p:nvPr/>
          </p:nvSpPr>
          <p:spPr bwMode="auto">
            <a:xfrm>
              <a:off x="1296" y="624"/>
              <a:ext cx="0" cy="96"/>
            </a:xfrm>
            <a:prstGeom prst="line">
              <a:avLst/>
            </a:prstGeom>
            <a:noFill/>
            <a:ln w="9525">
              <a:solidFill>
                <a:schemeClr val="tx1"/>
              </a:solidFill>
              <a:round/>
              <a:headEnd/>
              <a:tailEnd type="triangle" w="med" len="med"/>
            </a:ln>
            <a:effectLst/>
          </p:spPr>
          <p:txBody>
            <a:bodyPr/>
            <a:lstStyle/>
            <a:p>
              <a:endParaRPr lang="zh-CN" altLang="en-US"/>
            </a:p>
          </p:txBody>
        </p:sp>
        <p:sp>
          <p:nvSpPr>
            <p:cNvPr id="88099" name="Line 35"/>
            <p:cNvSpPr>
              <a:spLocks noChangeShapeType="1"/>
            </p:cNvSpPr>
            <p:nvPr/>
          </p:nvSpPr>
          <p:spPr bwMode="auto">
            <a:xfrm flipH="1">
              <a:off x="912" y="912"/>
              <a:ext cx="192" cy="96"/>
            </a:xfrm>
            <a:prstGeom prst="line">
              <a:avLst/>
            </a:prstGeom>
            <a:noFill/>
            <a:ln w="9525">
              <a:solidFill>
                <a:schemeClr val="tx1"/>
              </a:solidFill>
              <a:round/>
              <a:headEnd/>
              <a:tailEnd type="triangle" w="med" len="med"/>
            </a:ln>
            <a:effectLst/>
          </p:spPr>
          <p:txBody>
            <a:bodyPr/>
            <a:lstStyle/>
            <a:p>
              <a:endParaRPr lang="zh-CN" altLang="en-US"/>
            </a:p>
          </p:txBody>
        </p:sp>
        <p:sp>
          <p:nvSpPr>
            <p:cNvPr id="88100" name="Line 36"/>
            <p:cNvSpPr>
              <a:spLocks noChangeShapeType="1"/>
            </p:cNvSpPr>
            <p:nvPr/>
          </p:nvSpPr>
          <p:spPr bwMode="auto">
            <a:xfrm>
              <a:off x="1488" y="912"/>
              <a:ext cx="288" cy="96"/>
            </a:xfrm>
            <a:prstGeom prst="line">
              <a:avLst/>
            </a:prstGeom>
            <a:noFill/>
            <a:ln w="9525">
              <a:solidFill>
                <a:schemeClr val="tx1"/>
              </a:solidFill>
              <a:round/>
              <a:headEnd/>
              <a:tailEnd type="triangle" w="med" len="med"/>
            </a:ln>
            <a:effectLst/>
          </p:spPr>
          <p:txBody>
            <a:bodyPr/>
            <a:lstStyle/>
            <a:p>
              <a:endParaRPr lang="zh-CN" altLang="en-US"/>
            </a:p>
          </p:txBody>
        </p:sp>
        <p:sp>
          <p:nvSpPr>
            <p:cNvPr id="88101" name="Rectangle 37"/>
            <p:cNvSpPr>
              <a:spLocks noChangeArrowheads="1"/>
            </p:cNvSpPr>
            <p:nvPr/>
          </p:nvSpPr>
          <p:spPr bwMode="auto">
            <a:xfrm>
              <a:off x="1488" y="1968"/>
              <a:ext cx="129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1800" b="1"/>
                <a:t>R</a:t>
              </a:r>
              <a:r>
                <a:rPr lang="en-US" altLang="zh-CN" sz="2000" b="1" baseline="-8000"/>
                <a:t>2</a:t>
              </a:r>
              <a:r>
                <a:rPr lang="en-US" altLang="zh-CN" sz="1800" b="1"/>
                <a:t>=L</a:t>
              </a:r>
              <a:r>
                <a:rPr lang="en-US" altLang="zh-CN" sz="2000" b="1" baseline="-8000"/>
                <a:t>1</a:t>
              </a:r>
              <a:r>
                <a:rPr lang="en-US" altLang="zh-CN" sz="1800" b="1">
                  <a:ea typeface="黑体" pitchFamily="2" charset="-122"/>
                </a:rPr>
                <a:t>⊕</a:t>
              </a:r>
              <a:r>
                <a:rPr lang="en-US" altLang="zh-CN" sz="1800" b="1"/>
                <a:t>f(R</a:t>
              </a:r>
              <a:r>
                <a:rPr lang="en-US" altLang="zh-CN" sz="2000" b="1" baseline="-8000"/>
                <a:t>1</a:t>
              </a:r>
              <a:r>
                <a:rPr lang="en-US" altLang="zh-CN" sz="1800" b="1"/>
                <a:t>,K</a:t>
              </a:r>
              <a:r>
                <a:rPr lang="en-US" altLang="zh-CN" sz="2000" b="1" baseline="-8000"/>
                <a:t>2</a:t>
              </a:r>
              <a:r>
                <a:rPr lang="en-US" altLang="zh-CN" sz="1800" b="1"/>
                <a:t>)</a:t>
              </a:r>
            </a:p>
          </p:txBody>
        </p:sp>
        <p:sp>
          <p:nvSpPr>
            <p:cNvPr id="88102" name="Rectangle 38"/>
            <p:cNvSpPr>
              <a:spLocks noChangeArrowheads="1"/>
            </p:cNvSpPr>
            <p:nvPr/>
          </p:nvSpPr>
          <p:spPr bwMode="auto">
            <a:xfrm>
              <a:off x="1488" y="2448"/>
              <a:ext cx="129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1800" b="1"/>
                <a:t>R</a:t>
              </a:r>
              <a:r>
                <a:rPr lang="en-US" altLang="zh-CN" sz="2000" b="1" baseline="-8000"/>
                <a:t>3</a:t>
              </a:r>
              <a:r>
                <a:rPr lang="en-US" altLang="zh-CN" sz="1800" b="1"/>
                <a:t>=L</a:t>
              </a:r>
              <a:r>
                <a:rPr lang="en-US" altLang="zh-CN" sz="2000" b="1" baseline="-8000"/>
                <a:t>2</a:t>
              </a:r>
              <a:r>
                <a:rPr lang="en-US" altLang="zh-CN" sz="1800" b="1">
                  <a:ea typeface="黑体" pitchFamily="2" charset="-122"/>
                </a:rPr>
                <a:t>⊕</a:t>
              </a:r>
              <a:r>
                <a:rPr lang="en-US" altLang="zh-CN" sz="1800" b="1"/>
                <a:t>f(R</a:t>
              </a:r>
              <a:r>
                <a:rPr lang="en-US" altLang="zh-CN" sz="2000" b="1" baseline="-8000"/>
                <a:t>2</a:t>
              </a:r>
              <a:r>
                <a:rPr lang="en-US" altLang="zh-CN" sz="1800" b="1"/>
                <a:t>,K</a:t>
              </a:r>
              <a:r>
                <a:rPr lang="en-US" altLang="zh-CN" sz="2000" b="1" baseline="-8000"/>
                <a:t>3</a:t>
              </a:r>
              <a:r>
                <a:rPr lang="en-US" altLang="zh-CN" sz="1800" b="1"/>
                <a:t>)</a:t>
              </a:r>
            </a:p>
          </p:txBody>
        </p:sp>
        <p:sp>
          <p:nvSpPr>
            <p:cNvPr id="88103" name="Rectangle 39"/>
            <p:cNvSpPr>
              <a:spLocks noChangeArrowheads="1"/>
            </p:cNvSpPr>
            <p:nvPr/>
          </p:nvSpPr>
          <p:spPr bwMode="auto">
            <a:xfrm>
              <a:off x="1488" y="2832"/>
              <a:ext cx="129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1800" b="1"/>
                <a:t>R</a:t>
              </a:r>
              <a:r>
                <a:rPr lang="en-US" altLang="zh-CN" sz="2000" b="1" baseline="-8000"/>
                <a:t>15</a:t>
              </a:r>
              <a:r>
                <a:rPr lang="en-US" altLang="zh-CN" sz="1800" b="1"/>
                <a:t>=L</a:t>
              </a:r>
              <a:r>
                <a:rPr lang="en-US" altLang="zh-CN" sz="2000" b="1" baseline="-8000"/>
                <a:t>14</a:t>
              </a:r>
              <a:r>
                <a:rPr lang="en-US" altLang="zh-CN" sz="1800" b="1">
                  <a:ea typeface="黑体" pitchFamily="2" charset="-122"/>
                </a:rPr>
                <a:t>⊕</a:t>
              </a:r>
              <a:r>
                <a:rPr lang="en-US" altLang="zh-CN" sz="1800" b="1"/>
                <a:t>f(R</a:t>
              </a:r>
              <a:r>
                <a:rPr lang="en-US" altLang="zh-CN" sz="2000" b="1" baseline="-8000"/>
                <a:t>14</a:t>
              </a:r>
              <a:r>
                <a:rPr lang="en-US" altLang="zh-CN" sz="1800" b="1"/>
                <a:t>,K</a:t>
              </a:r>
              <a:r>
                <a:rPr lang="en-US" altLang="zh-CN" sz="2000" b="1" baseline="-8000"/>
                <a:t>15</a:t>
              </a:r>
              <a:r>
                <a:rPr lang="en-US" altLang="zh-CN" sz="1800" b="1"/>
                <a:t>)</a:t>
              </a:r>
            </a:p>
          </p:txBody>
        </p:sp>
        <p:sp>
          <p:nvSpPr>
            <p:cNvPr id="88104" name="Rectangle 40"/>
            <p:cNvSpPr>
              <a:spLocks noChangeArrowheads="1"/>
            </p:cNvSpPr>
            <p:nvPr/>
          </p:nvSpPr>
          <p:spPr bwMode="auto">
            <a:xfrm>
              <a:off x="1488" y="3312"/>
              <a:ext cx="1296" cy="19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1800" b="1"/>
                <a:t>R</a:t>
              </a:r>
              <a:r>
                <a:rPr lang="en-US" altLang="zh-CN" sz="2000" b="1" baseline="-8000"/>
                <a:t>16</a:t>
              </a:r>
              <a:r>
                <a:rPr lang="en-US" altLang="zh-CN" sz="1800" b="1"/>
                <a:t>=L</a:t>
              </a:r>
              <a:r>
                <a:rPr lang="en-US" altLang="zh-CN" sz="2000" b="1" baseline="-8000"/>
                <a:t>15</a:t>
              </a:r>
              <a:r>
                <a:rPr lang="en-US" altLang="zh-CN" sz="1800" b="1">
                  <a:ea typeface="黑体" pitchFamily="2" charset="-122"/>
                </a:rPr>
                <a:t>⊕</a:t>
              </a:r>
              <a:r>
                <a:rPr lang="en-US" altLang="zh-CN" sz="1800" b="1"/>
                <a:t>f(R</a:t>
              </a:r>
              <a:r>
                <a:rPr lang="en-US" altLang="zh-CN" sz="2000" b="1" baseline="-8000"/>
                <a:t>15</a:t>
              </a:r>
              <a:r>
                <a:rPr lang="en-US" altLang="zh-CN" sz="1800" b="1"/>
                <a:t>,K</a:t>
              </a:r>
              <a:r>
                <a:rPr lang="en-US" altLang="zh-CN" sz="2000" b="1" baseline="-8000"/>
                <a:t>16</a:t>
              </a:r>
              <a:r>
                <a:rPr lang="en-US" altLang="zh-CN" sz="1800" b="1"/>
                <a:t>)</a:t>
              </a:r>
            </a:p>
          </p:txBody>
        </p:sp>
        <p:sp>
          <p:nvSpPr>
            <p:cNvPr id="88105" name="Line 41"/>
            <p:cNvSpPr>
              <a:spLocks noChangeShapeType="1"/>
            </p:cNvSpPr>
            <p:nvPr/>
          </p:nvSpPr>
          <p:spPr bwMode="auto">
            <a:xfrm>
              <a:off x="960" y="3504"/>
              <a:ext cx="192" cy="144"/>
            </a:xfrm>
            <a:prstGeom prst="line">
              <a:avLst/>
            </a:prstGeom>
            <a:noFill/>
            <a:ln w="9525">
              <a:solidFill>
                <a:schemeClr val="tx1"/>
              </a:solidFill>
              <a:round/>
              <a:headEnd/>
              <a:tailEnd type="triangle" w="med" len="med"/>
            </a:ln>
            <a:effectLst/>
          </p:spPr>
          <p:txBody>
            <a:bodyPr/>
            <a:lstStyle/>
            <a:p>
              <a:endParaRPr lang="zh-CN" altLang="en-US"/>
            </a:p>
          </p:txBody>
        </p:sp>
        <p:sp>
          <p:nvSpPr>
            <p:cNvPr id="88106" name="Line 42"/>
            <p:cNvSpPr>
              <a:spLocks noChangeShapeType="1"/>
            </p:cNvSpPr>
            <p:nvPr/>
          </p:nvSpPr>
          <p:spPr bwMode="auto">
            <a:xfrm flipH="1">
              <a:off x="1632" y="3504"/>
              <a:ext cx="144" cy="144"/>
            </a:xfrm>
            <a:prstGeom prst="line">
              <a:avLst/>
            </a:prstGeom>
            <a:noFill/>
            <a:ln w="9525">
              <a:solidFill>
                <a:schemeClr val="tx1"/>
              </a:solidFill>
              <a:round/>
              <a:headEnd/>
              <a:tailEnd type="triangle" w="med" len="med"/>
            </a:ln>
            <a:effectLst/>
          </p:spPr>
          <p:txBody>
            <a:bodyPr/>
            <a:lstStyle/>
            <a:p>
              <a:endParaRPr lang="zh-CN" altLang="en-US"/>
            </a:p>
          </p:txBody>
        </p:sp>
        <p:sp>
          <p:nvSpPr>
            <p:cNvPr id="88107" name="Line 43"/>
            <p:cNvSpPr>
              <a:spLocks noChangeShapeType="1"/>
            </p:cNvSpPr>
            <p:nvPr/>
          </p:nvSpPr>
          <p:spPr bwMode="auto">
            <a:xfrm>
              <a:off x="1344" y="3840"/>
              <a:ext cx="0" cy="96"/>
            </a:xfrm>
            <a:prstGeom prst="line">
              <a:avLst/>
            </a:prstGeom>
            <a:noFill/>
            <a:ln w="9525">
              <a:solidFill>
                <a:schemeClr val="tx1"/>
              </a:solidFill>
              <a:round/>
              <a:headEnd/>
              <a:tailEnd type="triangle" w="med" len="med"/>
            </a:ln>
            <a:effectLst/>
          </p:spPr>
          <p:txBody>
            <a:bodyPr/>
            <a:lstStyle/>
            <a:p>
              <a:endParaRPr lang="zh-CN" altLang="en-US"/>
            </a:p>
          </p:txBody>
        </p:sp>
        <p:sp>
          <p:nvSpPr>
            <p:cNvPr id="88108" name="Text Box 44"/>
            <p:cNvSpPr txBox="1">
              <a:spLocks noChangeArrowheads="1"/>
            </p:cNvSpPr>
            <p:nvPr/>
          </p:nvSpPr>
          <p:spPr bwMode="auto">
            <a:xfrm>
              <a:off x="1022" y="2544"/>
              <a:ext cx="1138" cy="288"/>
            </a:xfrm>
            <a:prstGeom prst="rect">
              <a:avLst/>
            </a:prstGeom>
            <a:noFill/>
            <a:ln w="9525">
              <a:noFill/>
              <a:miter lim="800000"/>
              <a:headEnd/>
              <a:tailEnd/>
            </a:ln>
            <a:effectLst/>
          </p:spPr>
          <p:txBody>
            <a:bodyPr>
              <a:spAutoFit/>
            </a:bodyPr>
            <a:lstStyle/>
            <a:p>
              <a:pPr>
                <a:spcBef>
                  <a:spcPct val="50000"/>
                </a:spcBef>
              </a:pPr>
              <a:r>
                <a:rPr lang="en-US" altLang="zh-CN" b="1"/>
                <a:t>………….</a:t>
              </a:r>
            </a:p>
          </p:txBody>
        </p:sp>
        <p:grpSp>
          <p:nvGrpSpPr>
            <p:cNvPr id="3" name="Group 45"/>
            <p:cNvGrpSpPr>
              <a:grpSpLocks/>
            </p:cNvGrpSpPr>
            <p:nvPr/>
          </p:nvGrpSpPr>
          <p:grpSpPr bwMode="auto">
            <a:xfrm>
              <a:off x="2064" y="1344"/>
              <a:ext cx="192" cy="136"/>
              <a:chOff x="2064" y="1344"/>
              <a:chExt cx="192" cy="136"/>
            </a:xfrm>
          </p:grpSpPr>
          <p:sp>
            <p:nvSpPr>
              <p:cNvPr id="88110" name="Line 46"/>
              <p:cNvSpPr>
                <a:spLocks noChangeShapeType="1"/>
              </p:cNvSpPr>
              <p:nvPr/>
            </p:nvSpPr>
            <p:spPr bwMode="auto">
              <a:xfrm flipH="1">
                <a:off x="2064" y="1344"/>
                <a:ext cx="192" cy="0"/>
              </a:xfrm>
              <a:prstGeom prst="line">
                <a:avLst/>
              </a:prstGeom>
              <a:noFill/>
              <a:ln w="9525">
                <a:solidFill>
                  <a:schemeClr val="tx1"/>
                </a:solidFill>
                <a:round/>
                <a:headEnd/>
                <a:tailEnd/>
              </a:ln>
              <a:effectLst/>
            </p:spPr>
            <p:txBody>
              <a:bodyPr/>
              <a:lstStyle/>
              <a:p>
                <a:endParaRPr lang="zh-CN" altLang="en-US"/>
              </a:p>
            </p:txBody>
          </p:sp>
          <p:sp>
            <p:nvSpPr>
              <p:cNvPr id="88111" name="Line 47"/>
              <p:cNvSpPr>
                <a:spLocks noChangeShapeType="1"/>
              </p:cNvSpPr>
              <p:nvPr/>
            </p:nvSpPr>
            <p:spPr bwMode="auto">
              <a:xfrm>
                <a:off x="2064" y="1344"/>
                <a:ext cx="0" cy="136"/>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4" name="Group 48"/>
            <p:cNvGrpSpPr>
              <a:grpSpLocks/>
            </p:cNvGrpSpPr>
            <p:nvPr/>
          </p:nvGrpSpPr>
          <p:grpSpPr bwMode="auto">
            <a:xfrm>
              <a:off x="2064" y="1843"/>
              <a:ext cx="192" cy="136"/>
              <a:chOff x="2064" y="1344"/>
              <a:chExt cx="192" cy="136"/>
            </a:xfrm>
          </p:grpSpPr>
          <p:sp>
            <p:nvSpPr>
              <p:cNvPr id="88113" name="Line 49"/>
              <p:cNvSpPr>
                <a:spLocks noChangeShapeType="1"/>
              </p:cNvSpPr>
              <p:nvPr/>
            </p:nvSpPr>
            <p:spPr bwMode="auto">
              <a:xfrm flipH="1">
                <a:off x="2064" y="1344"/>
                <a:ext cx="192" cy="0"/>
              </a:xfrm>
              <a:prstGeom prst="line">
                <a:avLst/>
              </a:prstGeom>
              <a:noFill/>
              <a:ln w="9525">
                <a:solidFill>
                  <a:schemeClr val="tx1"/>
                </a:solidFill>
                <a:round/>
                <a:headEnd/>
                <a:tailEnd/>
              </a:ln>
              <a:effectLst/>
            </p:spPr>
            <p:txBody>
              <a:bodyPr/>
              <a:lstStyle/>
              <a:p>
                <a:endParaRPr lang="zh-CN" altLang="en-US"/>
              </a:p>
            </p:txBody>
          </p:sp>
          <p:sp>
            <p:nvSpPr>
              <p:cNvPr id="88114" name="Line 50"/>
              <p:cNvSpPr>
                <a:spLocks noChangeShapeType="1"/>
              </p:cNvSpPr>
              <p:nvPr/>
            </p:nvSpPr>
            <p:spPr bwMode="auto">
              <a:xfrm>
                <a:off x="2064" y="1344"/>
                <a:ext cx="0" cy="136"/>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5" name="Group 51"/>
            <p:cNvGrpSpPr>
              <a:grpSpLocks/>
            </p:cNvGrpSpPr>
            <p:nvPr/>
          </p:nvGrpSpPr>
          <p:grpSpPr bwMode="auto">
            <a:xfrm>
              <a:off x="2064" y="2296"/>
              <a:ext cx="192" cy="136"/>
              <a:chOff x="2064" y="1344"/>
              <a:chExt cx="192" cy="136"/>
            </a:xfrm>
          </p:grpSpPr>
          <p:sp>
            <p:nvSpPr>
              <p:cNvPr id="88116" name="Line 52"/>
              <p:cNvSpPr>
                <a:spLocks noChangeShapeType="1"/>
              </p:cNvSpPr>
              <p:nvPr/>
            </p:nvSpPr>
            <p:spPr bwMode="auto">
              <a:xfrm flipH="1">
                <a:off x="2064" y="1344"/>
                <a:ext cx="192" cy="0"/>
              </a:xfrm>
              <a:prstGeom prst="line">
                <a:avLst/>
              </a:prstGeom>
              <a:noFill/>
              <a:ln w="9525">
                <a:solidFill>
                  <a:schemeClr val="tx1"/>
                </a:solidFill>
                <a:round/>
                <a:headEnd/>
                <a:tailEnd/>
              </a:ln>
              <a:effectLst/>
            </p:spPr>
            <p:txBody>
              <a:bodyPr/>
              <a:lstStyle/>
              <a:p>
                <a:endParaRPr lang="zh-CN" altLang="en-US"/>
              </a:p>
            </p:txBody>
          </p:sp>
          <p:sp>
            <p:nvSpPr>
              <p:cNvPr id="88117" name="Line 53"/>
              <p:cNvSpPr>
                <a:spLocks noChangeShapeType="1"/>
              </p:cNvSpPr>
              <p:nvPr/>
            </p:nvSpPr>
            <p:spPr bwMode="auto">
              <a:xfrm>
                <a:off x="2064" y="1344"/>
                <a:ext cx="0" cy="136"/>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6" name="Group 54"/>
            <p:cNvGrpSpPr>
              <a:grpSpLocks/>
            </p:cNvGrpSpPr>
            <p:nvPr/>
          </p:nvGrpSpPr>
          <p:grpSpPr bwMode="auto">
            <a:xfrm>
              <a:off x="2064" y="3158"/>
              <a:ext cx="192" cy="136"/>
              <a:chOff x="2064" y="1344"/>
              <a:chExt cx="192" cy="136"/>
            </a:xfrm>
          </p:grpSpPr>
          <p:sp>
            <p:nvSpPr>
              <p:cNvPr id="88119" name="Line 55"/>
              <p:cNvSpPr>
                <a:spLocks noChangeShapeType="1"/>
              </p:cNvSpPr>
              <p:nvPr/>
            </p:nvSpPr>
            <p:spPr bwMode="auto">
              <a:xfrm flipH="1">
                <a:off x="2064" y="1344"/>
                <a:ext cx="192" cy="0"/>
              </a:xfrm>
              <a:prstGeom prst="line">
                <a:avLst/>
              </a:prstGeom>
              <a:noFill/>
              <a:ln w="9525">
                <a:solidFill>
                  <a:schemeClr val="tx1"/>
                </a:solidFill>
                <a:round/>
                <a:headEnd/>
                <a:tailEnd/>
              </a:ln>
              <a:effectLst/>
            </p:spPr>
            <p:txBody>
              <a:bodyPr/>
              <a:lstStyle/>
              <a:p>
                <a:endParaRPr lang="zh-CN" altLang="en-US"/>
              </a:p>
            </p:txBody>
          </p:sp>
          <p:sp>
            <p:nvSpPr>
              <p:cNvPr id="88120" name="Line 56"/>
              <p:cNvSpPr>
                <a:spLocks noChangeShapeType="1"/>
              </p:cNvSpPr>
              <p:nvPr/>
            </p:nvSpPr>
            <p:spPr bwMode="auto">
              <a:xfrm>
                <a:off x="2064" y="1344"/>
                <a:ext cx="0" cy="136"/>
              </a:xfrm>
              <a:prstGeom prst="line">
                <a:avLst/>
              </a:prstGeom>
              <a:noFill/>
              <a:ln w="9525">
                <a:solidFill>
                  <a:schemeClr val="tx1"/>
                </a:solidFill>
                <a:round/>
                <a:headEnd/>
                <a:tailEnd type="triangle" w="med" len="med"/>
              </a:ln>
              <a:effectLst/>
            </p:spPr>
            <p:txBody>
              <a:bodyPr/>
              <a:lstStyle/>
              <a:p>
                <a:endParaRPr lang="zh-CN" altLang="en-US"/>
              </a:p>
            </p:txBody>
          </p:sp>
        </p:grpSp>
      </p:grpSp>
      <p:grpSp>
        <p:nvGrpSpPr>
          <p:cNvPr id="7" name="Group 57"/>
          <p:cNvGrpSpPr>
            <a:grpSpLocks/>
          </p:cNvGrpSpPr>
          <p:nvPr/>
        </p:nvGrpSpPr>
        <p:grpSpPr bwMode="auto">
          <a:xfrm>
            <a:off x="3276600" y="3860800"/>
            <a:ext cx="5148263" cy="2987675"/>
            <a:chOff x="2064" y="2432"/>
            <a:chExt cx="3243" cy="1882"/>
          </a:xfrm>
        </p:grpSpPr>
        <p:sp>
          <p:nvSpPr>
            <p:cNvPr id="88122" name="Text Box 58"/>
            <p:cNvSpPr txBox="1">
              <a:spLocks noChangeArrowheads="1"/>
            </p:cNvSpPr>
            <p:nvPr/>
          </p:nvSpPr>
          <p:spPr bwMode="auto">
            <a:xfrm>
              <a:off x="3424" y="2432"/>
              <a:ext cx="1883" cy="1882"/>
            </a:xfrm>
            <a:prstGeom prst="rect">
              <a:avLst/>
            </a:prstGeom>
            <a:solidFill>
              <a:srgbClr val="FFCCFF"/>
            </a:solidFill>
            <a:ln w="9525">
              <a:noFill/>
              <a:miter lim="800000"/>
              <a:headEnd/>
              <a:tailEnd/>
            </a:ln>
            <a:effectLst/>
          </p:spPr>
          <p:txBody>
            <a:bodyPr>
              <a:spAutoFit/>
            </a:bodyPr>
            <a:lstStyle/>
            <a:p>
              <a:r>
                <a:rPr lang="zh-CN" altLang="en-US" sz="2000" b="1"/>
                <a:t>逆置换 </a:t>
              </a:r>
              <a:r>
                <a:rPr lang="zh-CN" altLang="en-US" b="1" baseline="30000"/>
                <a:t>：</a:t>
              </a:r>
              <a:r>
                <a:rPr lang="zh-CN" altLang="en-US" sz="2000" b="1"/>
                <a:t>（</a:t>
              </a:r>
              <a:r>
                <a:rPr lang="en-US" altLang="zh-CN" sz="2000" b="1"/>
                <a:t>64</a:t>
              </a:r>
              <a:r>
                <a:rPr lang="zh-CN" altLang="en-US" sz="2000" b="1"/>
                <a:t>位）</a:t>
              </a:r>
            </a:p>
            <a:p>
              <a:r>
                <a:rPr lang="zh-CN" altLang="en-US" sz="1000" b="1"/>
                <a:t> </a:t>
              </a:r>
            </a:p>
            <a:p>
              <a:r>
                <a:rPr lang="en-US" altLang="zh-CN" sz="2000" b="1"/>
                <a:t>40  8  48  16  56  24  64  32</a:t>
              </a:r>
            </a:p>
            <a:p>
              <a:r>
                <a:rPr lang="en-US" altLang="zh-CN" sz="2000" b="1"/>
                <a:t>39  7  47  15  55  23  63  31</a:t>
              </a:r>
            </a:p>
            <a:p>
              <a:r>
                <a:rPr lang="en-US" altLang="zh-CN" sz="2000" b="1"/>
                <a:t>38  6  46  14  54  22  62  30</a:t>
              </a:r>
            </a:p>
            <a:p>
              <a:r>
                <a:rPr lang="en-US" altLang="zh-CN" sz="2000" b="1"/>
                <a:t>37  5  45  13  53  21  61  29</a:t>
              </a:r>
            </a:p>
            <a:p>
              <a:r>
                <a:rPr lang="en-US" altLang="zh-CN" sz="2000" b="1"/>
                <a:t>36  4  44  12  52  20  60  28</a:t>
              </a:r>
            </a:p>
            <a:p>
              <a:r>
                <a:rPr lang="en-US" altLang="zh-CN" sz="2000" b="1"/>
                <a:t>35  3  43  11  51  19  59  27</a:t>
              </a:r>
            </a:p>
            <a:p>
              <a:r>
                <a:rPr lang="en-US" altLang="zh-CN" sz="2000" b="1"/>
                <a:t>34  2  42  10  50  18  58  26</a:t>
              </a:r>
            </a:p>
            <a:p>
              <a:r>
                <a:rPr lang="en-US" altLang="zh-CN" sz="2000" b="1"/>
                <a:t>33  1  41    9  49  17  57  25</a:t>
              </a:r>
            </a:p>
          </p:txBody>
        </p:sp>
        <p:sp>
          <p:nvSpPr>
            <p:cNvPr id="88123" name="Line 59"/>
            <p:cNvSpPr>
              <a:spLocks noChangeShapeType="1"/>
            </p:cNvSpPr>
            <p:nvPr/>
          </p:nvSpPr>
          <p:spPr bwMode="auto">
            <a:xfrm flipH="1">
              <a:off x="2064" y="3738"/>
              <a:ext cx="1296" cy="0"/>
            </a:xfrm>
            <a:prstGeom prst="line">
              <a:avLst/>
            </a:prstGeom>
            <a:noFill/>
            <a:ln w="28575">
              <a:solidFill>
                <a:srgbClr val="FF0000"/>
              </a:solidFill>
              <a:prstDash val="dash"/>
              <a:round/>
              <a:headEnd/>
              <a:tailEnd type="triangle" w="med" len="med"/>
            </a:ln>
            <a:effectLst/>
          </p:spPr>
          <p:txBody>
            <a:bodyPr/>
            <a:lstStyle/>
            <a:p>
              <a:endParaRPr lang="zh-CN" altLang="en-US"/>
            </a:p>
          </p:txBody>
        </p:sp>
        <p:sp>
          <p:nvSpPr>
            <p:cNvPr id="88124" name="AutoShape 60"/>
            <p:cNvSpPr>
              <a:spLocks/>
            </p:cNvSpPr>
            <p:nvPr/>
          </p:nvSpPr>
          <p:spPr bwMode="auto">
            <a:xfrm>
              <a:off x="3249" y="2840"/>
              <a:ext cx="136" cy="635"/>
            </a:xfrm>
            <a:prstGeom prst="leftBrace">
              <a:avLst>
                <a:gd name="adj1" fmla="val 38909"/>
                <a:gd name="adj2" fmla="val 51495"/>
              </a:avLst>
            </a:prstGeom>
            <a:noFill/>
            <a:ln w="28575">
              <a:solidFill>
                <a:srgbClr val="FF0000"/>
              </a:solidFill>
              <a:round/>
              <a:headEnd/>
              <a:tailEnd/>
            </a:ln>
            <a:effectLst/>
          </p:spPr>
          <p:txBody>
            <a:bodyPr wrap="none" anchor="ctr"/>
            <a:lstStyle/>
            <a:p>
              <a:endParaRPr lang="zh-CN" altLang="en-US"/>
            </a:p>
          </p:txBody>
        </p:sp>
        <p:sp>
          <p:nvSpPr>
            <p:cNvPr id="88125" name="Text Box 61"/>
            <p:cNvSpPr txBox="1">
              <a:spLocks noChangeArrowheads="1"/>
            </p:cNvSpPr>
            <p:nvPr/>
          </p:nvSpPr>
          <p:spPr bwMode="auto">
            <a:xfrm>
              <a:off x="3061" y="3021"/>
              <a:ext cx="233" cy="288"/>
            </a:xfrm>
            <a:prstGeom prst="rect">
              <a:avLst/>
            </a:prstGeom>
            <a:noFill/>
            <a:ln w="9525">
              <a:noFill/>
              <a:miter lim="800000"/>
              <a:headEnd/>
              <a:tailEnd/>
            </a:ln>
            <a:effectLst/>
          </p:spPr>
          <p:txBody>
            <a:bodyPr wrap="none">
              <a:spAutoFit/>
            </a:bodyPr>
            <a:lstStyle/>
            <a:p>
              <a:r>
                <a:rPr lang="en-US" altLang="zh-CN">
                  <a:solidFill>
                    <a:srgbClr val="FF0000"/>
                  </a:solidFill>
                </a:rPr>
                <a:t>L</a:t>
              </a:r>
            </a:p>
          </p:txBody>
        </p:sp>
        <p:sp>
          <p:nvSpPr>
            <p:cNvPr id="88126" name="AutoShape 62"/>
            <p:cNvSpPr>
              <a:spLocks/>
            </p:cNvSpPr>
            <p:nvPr/>
          </p:nvSpPr>
          <p:spPr bwMode="auto">
            <a:xfrm>
              <a:off x="3249" y="3612"/>
              <a:ext cx="136" cy="635"/>
            </a:xfrm>
            <a:prstGeom prst="leftBrace">
              <a:avLst>
                <a:gd name="adj1" fmla="val 38909"/>
                <a:gd name="adj2" fmla="val 51495"/>
              </a:avLst>
            </a:prstGeom>
            <a:noFill/>
            <a:ln w="28575">
              <a:solidFill>
                <a:srgbClr val="FF0000"/>
              </a:solidFill>
              <a:round/>
              <a:headEnd/>
              <a:tailEnd/>
            </a:ln>
            <a:effectLst/>
          </p:spPr>
          <p:txBody>
            <a:bodyPr wrap="none" anchor="ctr"/>
            <a:lstStyle/>
            <a:p>
              <a:endParaRPr lang="zh-CN" altLang="en-US"/>
            </a:p>
          </p:txBody>
        </p:sp>
        <p:sp>
          <p:nvSpPr>
            <p:cNvPr id="88127" name="Text Box 63"/>
            <p:cNvSpPr txBox="1">
              <a:spLocks noChangeArrowheads="1"/>
            </p:cNvSpPr>
            <p:nvPr/>
          </p:nvSpPr>
          <p:spPr bwMode="auto">
            <a:xfrm>
              <a:off x="3061" y="3793"/>
              <a:ext cx="244" cy="288"/>
            </a:xfrm>
            <a:prstGeom prst="rect">
              <a:avLst/>
            </a:prstGeom>
            <a:noFill/>
            <a:ln w="9525">
              <a:noFill/>
              <a:miter lim="800000"/>
              <a:headEnd/>
              <a:tailEnd/>
            </a:ln>
            <a:effectLst/>
          </p:spPr>
          <p:txBody>
            <a:bodyPr wrap="none">
              <a:spAutoFit/>
            </a:bodyPr>
            <a:lstStyle/>
            <a:p>
              <a:r>
                <a:rPr lang="en-US" altLang="zh-CN">
                  <a:solidFill>
                    <a:srgbClr val="FF0000"/>
                  </a:solidFill>
                </a:rPr>
                <a:t>R</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381000" y="96838"/>
            <a:ext cx="5324475" cy="457200"/>
          </a:xfrm>
          <a:prstGeom prst="rect">
            <a:avLst/>
          </a:prstGeom>
          <a:noFill/>
          <a:ln w="9525">
            <a:noFill/>
            <a:miter lim="800000"/>
            <a:headEnd/>
            <a:tailEnd/>
          </a:ln>
          <a:effectLst/>
        </p:spPr>
        <p:txBody>
          <a:bodyPr wrap="none">
            <a:spAutoFit/>
          </a:bodyPr>
          <a:lstStyle/>
          <a:p>
            <a:r>
              <a:rPr lang="en-US" altLang="zh-CN" b="1"/>
              <a:t>DES</a:t>
            </a:r>
            <a:r>
              <a:rPr lang="zh-CN" altLang="en-US" b="1"/>
              <a:t>加密算法：     </a:t>
            </a:r>
            <a:r>
              <a:rPr lang="en-US" altLang="zh-CN" b="1">
                <a:solidFill>
                  <a:srgbClr val="FF0000"/>
                </a:solidFill>
              </a:rPr>
              <a:t>64b</a:t>
            </a:r>
            <a:r>
              <a:rPr lang="zh-CN" altLang="en-US" b="1">
                <a:solidFill>
                  <a:srgbClr val="FF0000"/>
                </a:solidFill>
              </a:rPr>
              <a:t>明文 </a:t>
            </a:r>
            <a:r>
              <a:rPr lang="zh-CN" altLang="en-US" b="1">
                <a:solidFill>
                  <a:srgbClr val="FF0000"/>
                </a:solidFill>
                <a:ea typeface="仿宋_GB2312" pitchFamily="49" charset="-122"/>
              </a:rPr>
              <a:t>→ </a:t>
            </a:r>
            <a:r>
              <a:rPr lang="en-US" altLang="zh-CN" b="1">
                <a:solidFill>
                  <a:srgbClr val="FF0000"/>
                </a:solidFill>
                <a:ea typeface="仿宋_GB2312" pitchFamily="49" charset="-122"/>
              </a:rPr>
              <a:t>64b</a:t>
            </a:r>
            <a:r>
              <a:rPr lang="zh-CN" altLang="en-US" b="1">
                <a:solidFill>
                  <a:srgbClr val="FF0000"/>
                </a:solidFill>
                <a:ea typeface="仿宋_GB2312" pitchFamily="49" charset="-122"/>
              </a:rPr>
              <a:t>密文</a:t>
            </a:r>
            <a:endParaRPr lang="zh-CN" altLang="en-US" b="1">
              <a:solidFill>
                <a:srgbClr val="FF0000"/>
              </a:solidFill>
            </a:endParaRPr>
          </a:p>
        </p:txBody>
      </p:sp>
      <p:sp>
        <p:nvSpPr>
          <p:cNvPr id="89091" name="Rectangle 3"/>
          <p:cNvSpPr>
            <a:spLocks noChangeArrowheads="1"/>
          </p:cNvSpPr>
          <p:nvPr/>
        </p:nvSpPr>
        <p:spPr bwMode="auto">
          <a:xfrm>
            <a:off x="152400" y="534988"/>
            <a:ext cx="8686800" cy="74612"/>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89092" name="Text Box 4"/>
          <p:cNvSpPr txBox="1">
            <a:spLocks noChangeArrowheads="1"/>
          </p:cNvSpPr>
          <p:nvPr/>
        </p:nvSpPr>
        <p:spPr bwMode="auto">
          <a:xfrm>
            <a:off x="8626475" y="73025"/>
            <a:ext cx="441325"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17</a:t>
            </a:r>
          </a:p>
        </p:txBody>
      </p:sp>
      <p:sp>
        <p:nvSpPr>
          <p:cNvPr id="89093" name="Text Box 5"/>
          <p:cNvSpPr txBox="1">
            <a:spLocks noChangeArrowheads="1"/>
          </p:cNvSpPr>
          <p:nvPr/>
        </p:nvSpPr>
        <p:spPr bwMode="auto">
          <a:xfrm>
            <a:off x="179388" y="1385888"/>
            <a:ext cx="8713787" cy="2554545"/>
          </a:xfrm>
          <a:prstGeom prst="rect">
            <a:avLst/>
          </a:prstGeom>
          <a:solidFill>
            <a:schemeClr val="hlink"/>
          </a:solidFill>
          <a:ln w="9525">
            <a:noFill/>
            <a:miter lim="800000"/>
            <a:headEnd/>
            <a:tailEnd/>
          </a:ln>
          <a:effectLst/>
        </p:spPr>
        <p:txBody>
          <a:bodyPr>
            <a:spAutoFit/>
          </a:bodyPr>
          <a:lstStyle/>
          <a:p>
            <a:r>
              <a:rPr lang="zh-CN" altLang="en-US" sz="3200" b="1" dirty="0"/>
              <a:t>注：</a:t>
            </a:r>
            <a:r>
              <a:rPr lang="en-US" altLang="zh-CN" sz="3200" b="1" dirty="0"/>
              <a:t>DES</a:t>
            </a:r>
            <a:r>
              <a:rPr lang="zh-CN" altLang="en-US" sz="3200" b="1" dirty="0"/>
              <a:t>算法采用分组加密技术，</a:t>
            </a:r>
          </a:p>
          <a:p>
            <a:r>
              <a:rPr lang="zh-CN" altLang="en-US" sz="3200" b="1" dirty="0"/>
              <a:t>        分组体积：</a:t>
            </a:r>
            <a:r>
              <a:rPr lang="en-US" altLang="zh-CN" sz="3200" b="1" dirty="0"/>
              <a:t>64b</a:t>
            </a:r>
            <a:r>
              <a:rPr lang="zh-CN" altLang="en-US" sz="3200" b="1" dirty="0"/>
              <a:t>；</a:t>
            </a:r>
          </a:p>
          <a:p>
            <a:r>
              <a:rPr lang="zh-CN" altLang="en-US" sz="3200" b="1" dirty="0"/>
              <a:t>        现有加密软件中具有“分组”的功能</a:t>
            </a:r>
            <a:r>
              <a:rPr lang="zh-CN" altLang="en-US" sz="3200" b="1" dirty="0" smtClean="0"/>
              <a:t>。</a:t>
            </a:r>
            <a:endParaRPr lang="en-US" altLang="zh-CN" sz="3200" b="1" dirty="0" smtClean="0"/>
          </a:p>
          <a:p>
            <a:endParaRPr lang="en-US" altLang="zh-CN" sz="3200" b="1" dirty="0" smtClean="0"/>
          </a:p>
          <a:p>
            <a:r>
              <a:rPr lang="en-US" altLang="zh-CN" sz="3200" b="1" dirty="0" smtClean="0"/>
              <a:t>         DES</a:t>
            </a:r>
            <a:r>
              <a:rPr lang="zh-CN" altLang="en-US" sz="3200" b="1" dirty="0" smtClean="0"/>
              <a:t>解密算法类似加密算法（略）</a:t>
            </a:r>
            <a:endParaRPr lang="zh-CN" altLang="en-US" sz="32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179388" y="692150"/>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95235" name="Text Box 3"/>
          <p:cNvSpPr txBox="1">
            <a:spLocks noChangeArrowheads="1"/>
          </p:cNvSpPr>
          <p:nvPr/>
        </p:nvSpPr>
        <p:spPr bwMode="auto">
          <a:xfrm>
            <a:off x="136525" y="117475"/>
            <a:ext cx="2616200" cy="457200"/>
          </a:xfrm>
          <a:prstGeom prst="rect">
            <a:avLst/>
          </a:prstGeom>
          <a:noFill/>
          <a:ln w="9525">
            <a:noFill/>
            <a:miter lim="800000"/>
            <a:headEnd/>
            <a:tailEnd/>
          </a:ln>
          <a:effectLst/>
        </p:spPr>
        <p:txBody>
          <a:bodyPr wrap="none">
            <a:spAutoFit/>
          </a:bodyPr>
          <a:lstStyle/>
          <a:p>
            <a:r>
              <a:rPr lang="en-US" altLang="zh-CN" b="1"/>
              <a:t>DES</a:t>
            </a:r>
            <a:r>
              <a:rPr lang="zh-CN" altLang="en-US" b="1"/>
              <a:t>的强度和破解</a:t>
            </a:r>
          </a:p>
        </p:txBody>
      </p:sp>
      <p:sp>
        <p:nvSpPr>
          <p:cNvPr id="95236" name="Text Box 4"/>
          <p:cNvSpPr txBox="1">
            <a:spLocks noChangeArrowheads="1"/>
          </p:cNvSpPr>
          <p:nvPr/>
        </p:nvSpPr>
        <p:spPr bwMode="auto">
          <a:xfrm>
            <a:off x="136525" y="896938"/>
            <a:ext cx="8778875" cy="5410712"/>
          </a:xfrm>
          <a:prstGeom prst="rect">
            <a:avLst/>
          </a:prstGeom>
          <a:noFill/>
          <a:ln w="9525">
            <a:noFill/>
            <a:miter lim="800000"/>
            <a:headEnd/>
            <a:tailEnd/>
          </a:ln>
          <a:effectLst/>
        </p:spPr>
        <p:txBody>
          <a:bodyPr>
            <a:spAutoFit/>
          </a:bodyPr>
          <a:lstStyle/>
          <a:p>
            <a:pPr>
              <a:lnSpc>
                <a:spcPct val="110000"/>
              </a:lnSpc>
              <a:spcBef>
                <a:spcPct val="30000"/>
              </a:spcBef>
              <a:buClr>
                <a:schemeClr val="folHlink"/>
              </a:buClr>
              <a:buSzPct val="60000"/>
              <a:buFont typeface="Wingdings" pitchFamily="2" charset="2"/>
              <a:buNone/>
            </a:pPr>
            <a:r>
              <a:rPr kumimoji="0" lang="zh-CN" altLang="en-US" b="1" dirty="0">
                <a:latin typeface="宋体" pitchFamily="2" charset="-122"/>
              </a:rPr>
              <a:t>    </a:t>
            </a:r>
            <a:r>
              <a:rPr kumimoji="0" lang="en-US" altLang="zh-CN" b="1" dirty="0">
                <a:latin typeface="宋体" pitchFamily="2" charset="-122"/>
              </a:rPr>
              <a:t>DES</a:t>
            </a:r>
            <a:r>
              <a:rPr kumimoji="0" lang="zh-CN" altLang="en-US" b="1" dirty="0">
                <a:latin typeface="宋体" pitchFamily="2" charset="-122"/>
              </a:rPr>
              <a:t>算法具有很强的抗密码分析能力，密钥有效长度为</a:t>
            </a:r>
            <a:r>
              <a:rPr kumimoji="0" lang="en-US" altLang="zh-CN" b="1" dirty="0">
                <a:latin typeface="宋体" pitchFamily="2" charset="-122"/>
              </a:rPr>
              <a:t>56</a:t>
            </a:r>
            <a:r>
              <a:rPr kumimoji="0" lang="zh-CN" altLang="en-US" b="1" dirty="0">
                <a:latin typeface="宋体" pitchFamily="2" charset="-122"/>
              </a:rPr>
              <a:t>比特，密钥空间有</a:t>
            </a:r>
            <a:r>
              <a:rPr kumimoji="0" lang="en-US" altLang="zh-CN" b="1" dirty="0">
                <a:latin typeface="宋体" pitchFamily="2" charset="-122"/>
              </a:rPr>
              <a:t>2</a:t>
            </a:r>
            <a:r>
              <a:rPr kumimoji="0" lang="en-US" altLang="zh-CN" b="1" baseline="30000" dirty="0">
                <a:latin typeface="宋体" pitchFamily="2" charset="-122"/>
              </a:rPr>
              <a:t>56</a:t>
            </a:r>
            <a:r>
              <a:rPr kumimoji="0" lang="en-US" altLang="zh-CN" b="1" dirty="0">
                <a:latin typeface="宋体" pitchFamily="2" charset="-122"/>
              </a:rPr>
              <a:t> = 72,057,584,037,927,936 ≈ 7.2</a:t>
            </a:r>
            <a:r>
              <a:rPr kumimoji="0" lang="zh-CN" altLang="en-US" b="1" dirty="0">
                <a:latin typeface="宋体" pitchFamily="2" charset="-122"/>
              </a:rPr>
              <a:t>亿亿之多，当采用</a:t>
            </a:r>
            <a:r>
              <a:rPr lang="zh-CN" altLang="en-US" b="1" dirty="0">
                <a:latin typeface="宋体" pitchFamily="2" charset="-122"/>
              </a:rPr>
              <a:t>每秒亿次运算能力的</a:t>
            </a:r>
            <a:r>
              <a:rPr kumimoji="0" lang="zh-CN" altLang="en-US" b="1" dirty="0">
                <a:latin typeface="宋体" pitchFamily="2" charset="-122"/>
              </a:rPr>
              <a:t>计算机进行蛮力攻击时，猜测密码约需</a:t>
            </a:r>
            <a:r>
              <a:rPr kumimoji="0" lang="en-US" altLang="zh-CN" b="1" dirty="0">
                <a:latin typeface="宋体" pitchFamily="2" charset="-122"/>
              </a:rPr>
              <a:t>8340</a:t>
            </a:r>
            <a:r>
              <a:rPr kumimoji="0" lang="zh-CN" altLang="en-US" b="1" dirty="0">
                <a:latin typeface="宋体" pitchFamily="2" charset="-122"/>
              </a:rPr>
              <a:t>天；</a:t>
            </a:r>
          </a:p>
          <a:p>
            <a:pPr>
              <a:lnSpc>
                <a:spcPct val="110000"/>
              </a:lnSpc>
              <a:spcBef>
                <a:spcPct val="30000"/>
              </a:spcBef>
              <a:buClr>
                <a:schemeClr val="folHlink"/>
              </a:buClr>
              <a:buSzPct val="60000"/>
              <a:buFont typeface="Wingdings" pitchFamily="2" charset="2"/>
              <a:buNone/>
            </a:pPr>
            <a:r>
              <a:rPr kumimoji="0" lang="zh-CN" altLang="en-US" b="1" dirty="0">
                <a:latin typeface="宋体" pitchFamily="2" charset="-122"/>
              </a:rPr>
              <a:t>    随着计算机运算能力的增加，</a:t>
            </a:r>
            <a:r>
              <a:rPr kumimoji="0" lang="en-US" altLang="zh-CN" b="1" dirty="0">
                <a:latin typeface="宋体" pitchFamily="2" charset="-122"/>
              </a:rPr>
              <a:t>56</a:t>
            </a:r>
            <a:r>
              <a:rPr kumimoji="0" lang="zh-CN" altLang="en-US" b="1" dirty="0">
                <a:latin typeface="宋体" pitchFamily="2" charset="-122"/>
              </a:rPr>
              <a:t>比特长度的密码系统显得不够安全。</a:t>
            </a:r>
          </a:p>
          <a:p>
            <a:pPr>
              <a:lnSpc>
                <a:spcPct val="110000"/>
              </a:lnSpc>
              <a:spcBef>
                <a:spcPct val="30000"/>
              </a:spcBef>
              <a:buClr>
                <a:schemeClr val="folHlink"/>
              </a:buClr>
              <a:buSzPct val="60000"/>
              <a:buFont typeface="Wingdings" pitchFamily="2" charset="2"/>
              <a:buNone/>
            </a:pPr>
            <a:r>
              <a:rPr kumimoji="0" lang="zh-CN" altLang="en-US" b="1" dirty="0">
                <a:latin typeface="宋体" pitchFamily="2" charset="-122"/>
              </a:rPr>
              <a:t>    实际上，自</a:t>
            </a:r>
            <a:r>
              <a:rPr kumimoji="0" lang="en-US" altLang="zh-CN" b="1" dirty="0">
                <a:latin typeface="宋体" pitchFamily="2" charset="-122"/>
              </a:rPr>
              <a:t>DES</a:t>
            </a:r>
            <a:r>
              <a:rPr kumimoji="0" lang="zh-CN" altLang="en-US" b="1" dirty="0">
                <a:latin typeface="宋体" pitchFamily="2" charset="-122"/>
              </a:rPr>
              <a:t>使用以来，人们也一直在检验其破解能力。</a:t>
            </a:r>
          </a:p>
          <a:p>
            <a:pPr>
              <a:lnSpc>
                <a:spcPct val="110000"/>
              </a:lnSpc>
              <a:spcBef>
                <a:spcPct val="30000"/>
              </a:spcBef>
              <a:buClr>
                <a:schemeClr val="folHlink"/>
              </a:buClr>
              <a:buSzPct val="60000"/>
              <a:buFont typeface="Wingdings" pitchFamily="2" charset="2"/>
              <a:buNone/>
            </a:pPr>
            <a:r>
              <a:rPr kumimoji="0" lang="zh-CN" altLang="en-US" b="1" dirty="0">
                <a:latin typeface="宋体" pitchFamily="2" charset="-122"/>
              </a:rPr>
              <a:t>    </a:t>
            </a:r>
            <a:r>
              <a:rPr kumimoji="0" lang="en-US" altLang="zh-CN" b="1" dirty="0">
                <a:latin typeface="宋体" pitchFamily="2" charset="-122"/>
              </a:rPr>
              <a:t>1998</a:t>
            </a:r>
            <a:r>
              <a:rPr kumimoji="0" lang="zh-CN" altLang="en-US" b="1" dirty="0">
                <a:latin typeface="宋体" pitchFamily="2" charset="-122"/>
              </a:rPr>
              <a:t>年</a:t>
            </a:r>
            <a:r>
              <a:rPr kumimoji="0" lang="en-US" altLang="zh-CN" b="1" dirty="0">
                <a:latin typeface="宋体" pitchFamily="2" charset="-122"/>
              </a:rPr>
              <a:t>7</a:t>
            </a:r>
            <a:r>
              <a:rPr kumimoji="0" lang="zh-CN" altLang="en-US" b="1" dirty="0">
                <a:latin typeface="宋体" pitchFamily="2" charset="-122"/>
              </a:rPr>
              <a:t>月，在美国</a:t>
            </a:r>
            <a:r>
              <a:rPr kumimoji="0" lang="en-US" altLang="zh-CN" b="1" dirty="0">
                <a:latin typeface="宋体" pitchFamily="2" charset="-122"/>
              </a:rPr>
              <a:t>Electronic Freedom Foundation</a:t>
            </a:r>
            <a:r>
              <a:rPr kumimoji="0" lang="zh-CN" altLang="en-US" b="1" dirty="0">
                <a:latin typeface="宋体" pitchFamily="2" charset="-122"/>
              </a:rPr>
              <a:t>（</a:t>
            </a:r>
            <a:r>
              <a:rPr kumimoji="0" lang="en-US" altLang="zh-CN" b="1" dirty="0">
                <a:latin typeface="宋体" pitchFamily="2" charset="-122"/>
              </a:rPr>
              <a:t>EFF</a:t>
            </a:r>
            <a:r>
              <a:rPr kumimoji="0" lang="zh-CN" altLang="en-US" b="1" dirty="0">
                <a:latin typeface="宋体" pitchFamily="2" charset="-122"/>
              </a:rPr>
              <a:t>）  资助下，</a:t>
            </a:r>
            <a:r>
              <a:rPr kumimoji="0" lang="en-US" altLang="zh-CN" b="1" dirty="0">
                <a:latin typeface="宋体" pitchFamily="2" charset="-122"/>
              </a:rPr>
              <a:t>John Gilmore</a:t>
            </a:r>
            <a:r>
              <a:rPr kumimoji="0" lang="zh-CN" altLang="en-US" b="1" dirty="0">
                <a:latin typeface="宋体" pitchFamily="2" charset="-122"/>
              </a:rPr>
              <a:t>和</a:t>
            </a:r>
            <a:r>
              <a:rPr kumimoji="0" lang="en-US" altLang="zh-CN" b="1" dirty="0">
                <a:latin typeface="宋体" pitchFamily="2" charset="-122"/>
              </a:rPr>
              <a:t>Paul Kocher</a:t>
            </a:r>
            <a:r>
              <a:rPr kumimoji="0" lang="zh-CN" altLang="en-US" b="1" dirty="0">
                <a:latin typeface="宋体" pitchFamily="2" charset="-122"/>
              </a:rPr>
              <a:t>使用价值</a:t>
            </a:r>
            <a:r>
              <a:rPr kumimoji="0" lang="en-US" altLang="zh-CN" b="1" dirty="0">
                <a:latin typeface="宋体" pitchFamily="2" charset="-122"/>
              </a:rPr>
              <a:t>25</a:t>
            </a:r>
            <a:r>
              <a:rPr kumimoji="0" lang="zh-CN" altLang="en-US" b="1" dirty="0">
                <a:latin typeface="宋体" pitchFamily="2" charset="-122"/>
              </a:rPr>
              <a:t>万美元的计算机耗费</a:t>
            </a:r>
            <a:r>
              <a:rPr kumimoji="0" lang="en-US" altLang="zh-CN" b="1" dirty="0">
                <a:latin typeface="宋体" pitchFamily="2" charset="-122"/>
              </a:rPr>
              <a:t>56</a:t>
            </a:r>
            <a:r>
              <a:rPr kumimoji="0" lang="zh-CN" altLang="en-US" b="1" dirty="0">
                <a:latin typeface="宋体" pitchFamily="2" charset="-122"/>
              </a:rPr>
              <a:t>小时攻破</a:t>
            </a:r>
            <a:r>
              <a:rPr kumimoji="0" lang="en-US" altLang="zh-CN" b="1" dirty="0">
                <a:latin typeface="宋体" pitchFamily="2" charset="-122"/>
              </a:rPr>
              <a:t>DES</a:t>
            </a:r>
            <a:r>
              <a:rPr kumimoji="0" lang="zh-CN" altLang="en-US" b="1" dirty="0">
                <a:latin typeface="宋体" pitchFamily="2" charset="-122"/>
              </a:rPr>
              <a:t>。</a:t>
            </a:r>
          </a:p>
          <a:p>
            <a:pPr>
              <a:lnSpc>
                <a:spcPct val="110000"/>
              </a:lnSpc>
              <a:spcBef>
                <a:spcPct val="30000"/>
              </a:spcBef>
              <a:buClr>
                <a:schemeClr val="folHlink"/>
              </a:buClr>
              <a:buSzPct val="60000"/>
              <a:buFont typeface="Wingdings" pitchFamily="2" charset="2"/>
              <a:buNone/>
            </a:pPr>
            <a:r>
              <a:rPr kumimoji="0" lang="zh-CN" altLang="en-US" b="1" dirty="0">
                <a:latin typeface="宋体" pitchFamily="2" charset="-122"/>
              </a:rPr>
              <a:t>    </a:t>
            </a:r>
            <a:r>
              <a:rPr kumimoji="0" lang="en-AU" altLang="zh-CN" b="1" dirty="0">
                <a:latin typeface="宋体" pitchFamily="2" charset="-122"/>
              </a:rPr>
              <a:t>1999</a:t>
            </a:r>
            <a:r>
              <a:rPr kumimoji="0" lang="zh-CN" altLang="en-AU" b="1" dirty="0">
                <a:latin typeface="宋体" pitchFamily="2" charset="-122"/>
              </a:rPr>
              <a:t>年，美国政府资助的另一项目，使用超级计算机耗时</a:t>
            </a:r>
            <a:r>
              <a:rPr kumimoji="0" lang="en-AU" altLang="zh-CN" b="1" dirty="0">
                <a:latin typeface="宋体" pitchFamily="2" charset="-122"/>
              </a:rPr>
              <a:t>22</a:t>
            </a:r>
            <a:r>
              <a:rPr kumimoji="0" lang="zh-CN" altLang="en-AU" b="1" dirty="0" smtClean="0">
                <a:latin typeface="宋体" pitchFamily="2" charset="-122"/>
              </a:rPr>
              <a:t>小时</a:t>
            </a:r>
            <a:r>
              <a:rPr kumimoji="0" lang="zh-CN" altLang="en-US" b="1" dirty="0" smtClean="0">
                <a:latin typeface="宋体" pitchFamily="2" charset="-122"/>
              </a:rPr>
              <a:t>（附加对密钥的猜测）</a:t>
            </a:r>
            <a:r>
              <a:rPr kumimoji="0" lang="zh-CN" altLang="en-AU" b="1" dirty="0" smtClean="0">
                <a:latin typeface="宋体" pitchFamily="2" charset="-122"/>
              </a:rPr>
              <a:t>。</a:t>
            </a:r>
            <a:endParaRPr lang="zh-CN" altLang="en-US" b="1" dirty="0">
              <a:latin typeface="宋体" pitchFamily="2" charset="-122"/>
            </a:endParaRPr>
          </a:p>
        </p:txBody>
      </p:sp>
      <p:sp>
        <p:nvSpPr>
          <p:cNvPr id="95237" name="Text Box 5"/>
          <p:cNvSpPr txBox="1">
            <a:spLocks noChangeArrowheads="1"/>
          </p:cNvSpPr>
          <p:nvPr/>
        </p:nvSpPr>
        <p:spPr bwMode="auto">
          <a:xfrm>
            <a:off x="8626475"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18</a:t>
            </a:r>
            <a:endParaRPr lang="en-US" altLang="zh-CN" sz="2000" b="1" dirty="0">
              <a:latin typeface="宋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457200" y="4495800"/>
            <a:ext cx="8229600" cy="2209800"/>
          </a:xfrm>
          <a:prstGeom prst="rect">
            <a:avLst/>
          </a:prstGeom>
          <a:solidFill>
            <a:srgbClr val="FFFF99"/>
          </a:solidFill>
          <a:ln w="9525">
            <a:solidFill>
              <a:schemeClr val="tx1"/>
            </a:solidFill>
            <a:prstDash val="dash"/>
            <a:miter lim="800000"/>
            <a:headEnd/>
            <a:tailEnd/>
          </a:ln>
          <a:effectLst/>
        </p:spPr>
        <p:txBody>
          <a:bodyPr wrap="none" anchor="ctr"/>
          <a:lstStyle/>
          <a:p>
            <a:pPr algn="ctr"/>
            <a:endParaRPr lang="zh-CN" altLang="en-US"/>
          </a:p>
        </p:txBody>
      </p:sp>
      <p:sp>
        <p:nvSpPr>
          <p:cNvPr id="96259" name="Rectangle 3"/>
          <p:cNvSpPr>
            <a:spLocks noChangeArrowheads="1"/>
          </p:cNvSpPr>
          <p:nvPr/>
        </p:nvSpPr>
        <p:spPr bwMode="auto">
          <a:xfrm>
            <a:off x="179388" y="692150"/>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96260" name="Text Box 4"/>
          <p:cNvSpPr txBox="1">
            <a:spLocks noChangeArrowheads="1"/>
          </p:cNvSpPr>
          <p:nvPr/>
        </p:nvSpPr>
        <p:spPr bwMode="auto">
          <a:xfrm>
            <a:off x="136525" y="193675"/>
            <a:ext cx="2003425" cy="457200"/>
          </a:xfrm>
          <a:prstGeom prst="rect">
            <a:avLst/>
          </a:prstGeom>
          <a:noFill/>
          <a:ln w="9525">
            <a:noFill/>
            <a:miter lim="800000"/>
            <a:headEnd/>
            <a:tailEnd/>
          </a:ln>
          <a:effectLst/>
        </p:spPr>
        <p:txBody>
          <a:bodyPr wrap="none">
            <a:spAutoFit/>
          </a:bodyPr>
          <a:lstStyle/>
          <a:p>
            <a:r>
              <a:rPr lang="en-US" altLang="zh-CN" b="1"/>
              <a:t>DES</a:t>
            </a:r>
            <a:r>
              <a:rPr lang="zh-CN" altLang="en-US" b="1"/>
              <a:t>的替代品</a:t>
            </a:r>
          </a:p>
        </p:txBody>
      </p:sp>
      <p:sp>
        <p:nvSpPr>
          <p:cNvPr id="96261" name="Text Box 5"/>
          <p:cNvSpPr txBox="1">
            <a:spLocks noChangeArrowheads="1"/>
          </p:cNvSpPr>
          <p:nvPr/>
        </p:nvSpPr>
        <p:spPr bwMode="auto">
          <a:xfrm>
            <a:off x="136525" y="838200"/>
            <a:ext cx="8855075" cy="3416320"/>
          </a:xfrm>
          <a:prstGeom prst="rect">
            <a:avLst/>
          </a:prstGeom>
          <a:noFill/>
          <a:ln w="9525">
            <a:noFill/>
            <a:miter lim="800000"/>
            <a:headEnd/>
            <a:tailEnd/>
          </a:ln>
          <a:effectLst/>
        </p:spPr>
        <p:txBody>
          <a:bodyPr>
            <a:spAutoFit/>
          </a:bodyPr>
          <a:lstStyle/>
          <a:p>
            <a:r>
              <a:rPr lang="zh-CN" altLang="en-US" b="1" dirty="0"/>
              <a:t>       在</a:t>
            </a:r>
            <a:r>
              <a:rPr lang="en-US" altLang="zh-CN" b="1" dirty="0"/>
              <a:t>DES</a:t>
            </a:r>
            <a:r>
              <a:rPr lang="zh-CN" altLang="en-US" b="1" dirty="0"/>
              <a:t>应用的同时，人们也在寻找替代品</a:t>
            </a:r>
            <a:r>
              <a:rPr lang="zh-CN" altLang="en-US" b="1" dirty="0">
                <a:latin typeface="宋体" pitchFamily="2" charset="-122"/>
              </a:rPr>
              <a:t>，</a:t>
            </a:r>
            <a:r>
              <a:rPr lang="zh-CN" altLang="en-US" b="1" dirty="0">
                <a:solidFill>
                  <a:srgbClr val="FF0000"/>
                </a:solidFill>
                <a:latin typeface="宋体" pitchFamily="2" charset="-122"/>
              </a:rPr>
              <a:t>①</a:t>
            </a:r>
            <a:r>
              <a:rPr lang="zh-CN" altLang="en-US" b="1" dirty="0">
                <a:latin typeface="宋体" pitchFamily="2" charset="-122"/>
              </a:rPr>
              <a:t>使用全新的替代算法； </a:t>
            </a:r>
            <a:r>
              <a:rPr lang="zh-CN" altLang="en-US" b="1" dirty="0">
                <a:solidFill>
                  <a:srgbClr val="FF0000"/>
                </a:solidFill>
                <a:latin typeface="宋体" pitchFamily="2" charset="-122"/>
              </a:rPr>
              <a:t>②</a:t>
            </a:r>
            <a:r>
              <a:rPr lang="zh-CN" altLang="en-US" b="1" dirty="0">
                <a:latin typeface="宋体" pitchFamily="2" charset="-122"/>
              </a:rPr>
              <a:t>增加密钥的长度，使用</a:t>
            </a:r>
            <a:r>
              <a:rPr lang="en-US" altLang="zh-CN" b="1" dirty="0">
                <a:latin typeface="宋体" pitchFamily="2" charset="-122"/>
              </a:rPr>
              <a:t>DES</a:t>
            </a:r>
            <a:r>
              <a:rPr lang="zh-CN" altLang="en-US" b="1" dirty="0">
                <a:latin typeface="宋体" pitchFamily="2" charset="-122"/>
              </a:rPr>
              <a:t>的变形。</a:t>
            </a:r>
          </a:p>
          <a:p>
            <a:r>
              <a:rPr lang="zh-CN" altLang="en-US" b="1" dirty="0">
                <a:latin typeface="宋体" pitchFamily="2" charset="-122"/>
              </a:rPr>
              <a:t>    对应</a:t>
            </a:r>
            <a:r>
              <a:rPr lang="zh-CN" altLang="en-US" b="1" dirty="0">
                <a:solidFill>
                  <a:srgbClr val="FF0000"/>
                </a:solidFill>
                <a:latin typeface="宋体" pitchFamily="2" charset="-122"/>
              </a:rPr>
              <a:t>前者</a:t>
            </a:r>
            <a:r>
              <a:rPr lang="zh-CN" altLang="en-US" b="1" dirty="0">
                <a:latin typeface="宋体" pitchFamily="2" charset="-122"/>
              </a:rPr>
              <a:t>：美国国家标准化协会（</a:t>
            </a:r>
            <a:r>
              <a:rPr lang="en-US" altLang="zh-CN" b="1" dirty="0">
                <a:latin typeface="宋体" pitchFamily="2" charset="-122"/>
              </a:rPr>
              <a:t>NIST</a:t>
            </a:r>
            <a:r>
              <a:rPr lang="zh-CN" altLang="en-US" b="1" dirty="0">
                <a:latin typeface="宋体" pitchFamily="2" charset="-122"/>
              </a:rPr>
              <a:t>）于</a:t>
            </a:r>
            <a:r>
              <a:rPr lang="en-US" altLang="zh-CN" b="1" dirty="0">
                <a:latin typeface="宋体" pitchFamily="2" charset="-122"/>
              </a:rPr>
              <a:t>1997</a:t>
            </a:r>
            <a:r>
              <a:rPr lang="zh-CN" altLang="en-US" b="1" dirty="0">
                <a:latin typeface="宋体" pitchFamily="2" charset="-122"/>
              </a:rPr>
              <a:t>年征集高级加密标准（</a:t>
            </a:r>
            <a:r>
              <a:rPr lang="en-US" altLang="zh-CN" b="1" dirty="0">
                <a:latin typeface="宋体" pitchFamily="2" charset="-122"/>
              </a:rPr>
              <a:t>AES</a:t>
            </a:r>
            <a:r>
              <a:rPr lang="zh-CN" altLang="en-US" b="1" dirty="0">
                <a:latin typeface="宋体" pitchFamily="2" charset="-122"/>
              </a:rPr>
              <a:t>）算法，</a:t>
            </a:r>
            <a:r>
              <a:rPr lang="en-US" altLang="zh-CN" b="1" dirty="0">
                <a:latin typeface="宋体" pitchFamily="2" charset="-122"/>
              </a:rPr>
              <a:t>1999</a:t>
            </a:r>
            <a:r>
              <a:rPr lang="zh-CN" altLang="en-US" b="1" dirty="0">
                <a:latin typeface="宋体" pitchFamily="2" charset="-122"/>
              </a:rPr>
              <a:t>年</a:t>
            </a:r>
            <a:r>
              <a:rPr lang="en-US" altLang="zh-CN" b="1" dirty="0">
                <a:latin typeface="宋体" pitchFamily="2" charset="-122"/>
              </a:rPr>
              <a:t>8</a:t>
            </a:r>
            <a:r>
              <a:rPr lang="zh-CN" altLang="en-US" b="1" dirty="0">
                <a:latin typeface="宋体" pitchFamily="2" charset="-122"/>
              </a:rPr>
              <a:t>月选出</a:t>
            </a:r>
            <a:r>
              <a:rPr lang="en-US" altLang="zh-CN" b="1" dirty="0">
                <a:latin typeface="宋体" pitchFamily="2" charset="-122"/>
              </a:rPr>
              <a:t>5</a:t>
            </a:r>
            <a:r>
              <a:rPr lang="zh-CN" altLang="en-US" b="1" dirty="0">
                <a:latin typeface="宋体" pitchFamily="2" charset="-122"/>
              </a:rPr>
              <a:t>个候选者：① </a:t>
            </a:r>
            <a:r>
              <a:rPr lang="en-US" altLang="zh-CN" b="1" dirty="0">
                <a:latin typeface="宋体" pitchFamily="2" charset="-122"/>
              </a:rPr>
              <a:t>IBM</a:t>
            </a:r>
            <a:r>
              <a:rPr lang="zh-CN" altLang="en-US" b="1" dirty="0">
                <a:latin typeface="宋体" pitchFamily="2" charset="-122"/>
              </a:rPr>
              <a:t>的</a:t>
            </a:r>
            <a:r>
              <a:rPr lang="en-US" altLang="zh-CN" b="1" dirty="0">
                <a:latin typeface="宋体" pitchFamily="2" charset="-122"/>
              </a:rPr>
              <a:t>MARS</a:t>
            </a:r>
            <a:r>
              <a:rPr lang="zh-CN" altLang="en-US" b="1" dirty="0">
                <a:latin typeface="宋体" pitchFamily="2" charset="-122"/>
              </a:rPr>
              <a:t>；② </a:t>
            </a:r>
            <a:r>
              <a:rPr lang="en-US" altLang="zh-CN" b="1" dirty="0">
                <a:latin typeface="宋体" pitchFamily="2" charset="-122"/>
              </a:rPr>
              <a:t>RSA</a:t>
            </a:r>
            <a:r>
              <a:rPr lang="zh-CN" altLang="en-US" b="1" dirty="0">
                <a:latin typeface="宋体" pitchFamily="2" charset="-122"/>
              </a:rPr>
              <a:t>实验室的</a:t>
            </a:r>
            <a:r>
              <a:rPr lang="en-US" altLang="zh-CN" b="1" dirty="0">
                <a:latin typeface="宋体" pitchFamily="2" charset="-122"/>
              </a:rPr>
              <a:t>RC6</a:t>
            </a:r>
            <a:r>
              <a:rPr lang="zh-CN" altLang="en-US" b="1" dirty="0">
                <a:latin typeface="宋体" pitchFamily="2" charset="-122"/>
              </a:rPr>
              <a:t>；③ </a:t>
            </a:r>
            <a:r>
              <a:rPr lang="en-US" altLang="zh-CN" b="1" dirty="0">
                <a:latin typeface="宋体" pitchFamily="2" charset="-122"/>
              </a:rPr>
              <a:t>Joan </a:t>
            </a:r>
            <a:r>
              <a:rPr lang="en-US" altLang="zh-CN" b="1" dirty="0" err="1">
                <a:latin typeface="宋体" pitchFamily="2" charset="-122"/>
              </a:rPr>
              <a:t>Daemen</a:t>
            </a:r>
            <a:r>
              <a:rPr lang="zh-CN" altLang="en-US" b="1" dirty="0">
                <a:latin typeface="宋体" pitchFamily="2" charset="-122"/>
              </a:rPr>
              <a:t>等人提出的</a:t>
            </a:r>
            <a:r>
              <a:rPr lang="en-US" altLang="zh-CN" b="1" dirty="0" err="1">
                <a:latin typeface="宋体" pitchFamily="2" charset="-122"/>
              </a:rPr>
              <a:t>Rijndael</a:t>
            </a:r>
            <a:r>
              <a:rPr lang="zh-CN" altLang="en-US" b="1" dirty="0">
                <a:latin typeface="宋体" pitchFamily="2" charset="-122"/>
              </a:rPr>
              <a:t>；④ </a:t>
            </a:r>
            <a:r>
              <a:rPr lang="en-US" altLang="zh-CN" b="1" dirty="0">
                <a:latin typeface="宋体" pitchFamily="2" charset="-122"/>
              </a:rPr>
              <a:t>Ross Anderson</a:t>
            </a:r>
            <a:r>
              <a:rPr lang="zh-CN" altLang="en-US" b="1" dirty="0">
                <a:latin typeface="宋体" pitchFamily="2" charset="-122"/>
              </a:rPr>
              <a:t>等提出的</a:t>
            </a:r>
            <a:r>
              <a:rPr lang="en-US" altLang="zh-CN" b="1" dirty="0">
                <a:latin typeface="宋体" pitchFamily="2" charset="-122"/>
              </a:rPr>
              <a:t>Serpent</a:t>
            </a:r>
            <a:r>
              <a:rPr lang="zh-CN" altLang="en-US" b="1" dirty="0">
                <a:latin typeface="宋体" pitchFamily="2" charset="-122"/>
              </a:rPr>
              <a:t>；⑤ </a:t>
            </a:r>
            <a:r>
              <a:rPr lang="en-US" altLang="zh-CN" b="1" dirty="0">
                <a:latin typeface="宋体" pitchFamily="2" charset="-122"/>
              </a:rPr>
              <a:t>Bruce </a:t>
            </a:r>
            <a:r>
              <a:rPr lang="en-US" altLang="zh-CN" b="1" dirty="0" err="1">
                <a:latin typeface="宋体" pitchFamily="2" charset="-122"/>
              </a:rPr>
              <a:t>Scheier</a:t>
            </a:r>
            <a:r>
              <a:rPr lang="zh-CN" altLang="en-US" b="1" dirty="0">
                <a:latin typeface="宋体" pitchFamily="2" charset="-122"/>
              </a:rPr>
              <a:t>等提出的</a:t>
            </a:r>
            <a:r>
              <a:rPr lang="en-US" altLang="zh-CN" b="1" dirty="0" err="1">
                <a:latin typeface="宋体" pitchFamily="2" charset="-122"/>
              </a:rPr>
              <a:t>Twofish</a:t>
            </a:r>
            <a:r>
              <a:rPr lang="zh-CN" altLang="en-US" b="1" dirty="0">
                <a:latin typeface="宋体" pitchFamily="2" charset="-122"/>
              </a:rPr>
              <a:t>。遗憾的是没有明显的优胜者。</a:t>
            </a:r>
          </a:p>
          <a:p>
            <a:r>
              <a:rPr lang="zh-CN" altLang="en-US" b="1" dirty="0">
                <a:latin typeface="宋体" pitchFamily="2" charset="-122"/>
              </a:rPr>
              <a:t>    对应</a:t>
            </a:r>
            <a:r>
              <a:rPr lang="zh-CN" altLang="en-US" b="1" dirty="0">
                <a:solidFill>
                  <a:srgbClr val="FF0000"/>
                </a:solidFill>
                <a:latin typeface="宋体" pitchFamily="2" charset="-122"/>
              </a:rPr>
              <a:t>后者</a:t>
            </a:r>
            <a:r>
              <a:rPr lang="zh-CN" altLang="en-US" b="1" dirty="0">
                <a:latin typeface="宋体" pitchFamily="2" charset="-122"/>
              </a:rPr>
              <a:t>：</a:t>
            </a:r>
            <a:r>
              <a:rPr lang="en-US" altLang="zh-CN" b="1" dirty="0">
                <a:latin typeface="宋体" pitchFamily="2" charset="-122"/>
              </a:rPr>
              <a:t>Triple DES</a:t>
            </a:r>
            <a:r>
              <a:rPr lang="zh-CN" altLang="en-US" b="1" dirty="0">
                <a:latin typeface="宋体" pitchFamily="2" charset="-122"/>
              </a:rPr>
              <a:t>（</a:t>
            </a:r>
            <a:r>
              <a:rPr lang="en-US" altLang="zh-CN" b="1" dirty="0">
                <a:latin typeface="宋体" pitchFamily="2" charset="-122"/>
              </a:rPr>
              <a:t>3DES</a:t>
            </a:r>
            <a:r>
              <a:rPr lang="zh-CN" altLang="en-US" b="1" dirty="0">
                <a:latin typeface="宋体" pitchFamily="2" charset="-122"/>
              </a:rPr>
              <a:t>或</a:t>
            </a:r>
            <a:r>
              <a:rPr lang="en-US" altLang="zh-CN" b="1" dirty="0">
                <a:latin typeface="宋体" pitchFamily="2" charset="-122"/>
              </a:rPr>
              <a:t>3</a:t>
            </a:r>
            <a:r>
              <a:rPr lang="zh-CN" altLang="en-US" b="1" dirty="0">
                <a:latin typeface="宋体" pitchFamily="2" charset="-122"/>
              </a:rPr>
              <a:t>重</a:t>
            </a:r>
            <a:r>
              <a:rPr lang="en-US" altLang="zh-CN" b="1" dirty="0">
                <a:latin typeface="宋体" pitchFamily="2" charset="-122"/>
              </a:rPr>
              <a:t>DES</a:t>
            </a:r>
            <a:r>
              <a:rPr lang="zh-CN" altLang="en-US" b="1" dirty="0">
                <a:latin typeface="宋体" pitchFamily="2" charset="-122"/>
              </a:rPr>
              <a:t>）被广泛使用，密钥长度</a:t>
            </a:r>
            <a:r>
              <a:rPr lang="en-US" altLang="zh-CN" b="1" dirty="0">
                <a:latin typeface="宋体" pitchFamily="2" charset="-122"/>
              </a:rPr>
              <a:t>128</a:t>
            </a:r>
            <a:r>
              <a:rPr lang="zh-CN" altLang="en-US" b="1" dirty="0" smtClean="0">
                <a:latin typeface="宋体" pitchFamily="2" charset="-122"/>
              </a:rPr>
              <a:t>位（</a:t>
            </a:r>
            <a:r>
              <a:rPr lang="en-US" altLang="zh-CN" b="1" dirty="0" smtClean="0">
                <a:latin typeface="宋体" pitchFamily="2" charset="-122"/>
              </a:rPr>
              <a:t>K1=K3</a:t>
            </a:r>
            <a:r>
              <a:rPr lang="zh-CN" altLang="en-US" b="1" dirty="0" smtClean="0">
                <a:latin typeface="宋体" pitchFamily="2" charset="-122"/>
              </a:rPr>
              <a:t>）或</a:t>
            </a:r>
            <a:r>
              <a:rPr lang="en-US" altLang="zh-CN" b="1" dirty="0" smtClean="0">
                <a:latin typeface="宋体" pitchFamily="2" charset="-122"/>
              </a:rPr>
              <a:t>184</a:t>
            </a:r>
            <a:r>
              <a:rPr lang="zh-CN" altLang="en-US" b="1" dirty="0">
                <a:latin typeface="宋体" pitchFamily="2" charset="-122"/>
              </a:rPr>
              <a:t>位</a:t>
            </a:r>
            <a:r>
              <a:rPr lang="zh-CN" altLang="en-US" b="1" dirty="0" smtClean="0">
                <a:latin typeface="宋体" pitchFamily="2" charset="-122"/>
              </a:rPr>
              <a:t>。</a:t>
            </a:r>
            <a:endParaRPr lang="zh-CN" altLang="en-US" b="1" dirty="0">
              <a:latin typeface="宋体" pitchFamily="2" charset="-122"/>
            </a:endParaRPr>
          </a:p>
        </p:txBody>
      </p:sp>
      <p:sp>
        <p:nvSpPr>
          <p:cNvPr id="96262" name="Rectangle 6"/>
          <p:cNvSpPr>
            <a:spLocks noChangeArrowheads="1"/>
          </p:cNvSpPr>
          <p:nvPr/>
        </p:nvSpPr>
        <p:spPr bwMode="auto">
          <a:xfrm>
            <a:off x="1371600" y="5334000"/>
            <a:ext cx="457200" cy="4572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a:t>E</a:t>
            </a:r>
          </a:p>
        </p:txBody>
      </p:sp>
      <p:sp>
        <p:nvSpPr>
          <p:cNvPr id="96263" name="Rectangle 7"/>
          <p:cNvSpPr>
            <a:spLocks noChangeArrowheads="1"/>
          </p:cNvSpPr>
          <p:nvPr/>
        </p:nvSpPr>
        <p:spPr bwMode="auto">
          <a:xfrm>
            <a:off x="2209800" y="5334000"/>
            <a:ext cx="457200" cy="457200"/>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b="1"/>
              <a:t>D</a:t>
            </a:r>
          </a:p>
        </p:txBody>
      </p:sp>
      <p:sp>
        <p:nvSpPr>
          <p:cNvPr id="96264" name="Rectangle 8"/>
          <p:cNvSpPr>
            <a:spLocks noChangeArrowheads="1"/>
          </p:cNvSpPr>
          <p:nvPr/>
        </p:nvSpPr>
        <p:spPr bwMode="auto">
          <a:xfrm>
            <a:off x="3048000" y="5334000"/>
            <a:ext cx="457200" cy="4572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a:t>E</a:t>
            </a:r>
          </a:p>
        </p:txBody>
      </p:sp>
      <p:sp>
        <p:nvSpPr>
          <p:cNvPr id="96265" name="Line 9"/>
          <p:cNvSpPr>
            <a:spLocks noChangeShapeType="1"/>
          </p:cNvSpPr>
          <p:nvPr/>
        </p:nvSpPr>
        <p:spPr bwMode="auto">
          <a:xfrm>
            <a:off x="838200" y="5562600"/>
            <a:ext cx="533400" cy="0"/>
          </a:xfrm>
          <a:prstGeom prst="line">
            <a:avLst/>
          </a:prstGeom>
          <a:noFill/>
          <a:ln w="9525">
            <a:solidFill>
              <a:schemeClr val="tx1"/>
            </a:solidFill>
            <a:round/>
            <a:headEnd/>
            <a:tailEnd type="triangle" w="med" len="med"/>
          </a:ln>
          <a:effectLst/>
        </p:spPr>
        <p:txBody>
          <a:bodyPr/>
          <a:lstStyle/>
          <a:p>
            <a:endParaRPr lang="zh-CN" altLang="en-US"/>
          </a:p>
        </p:txBody>
      </p:sp>
      <p:sp>
        <p:nvSpPr>
          <p:cNvPr id="96266" name="Line 10"/>
          <p:cNvSpPr>
            <a:spLocks noChangeShapeType="1"/>
          </p:cNvSpPr>
          <p:nvPr/>
        </p:nvSpPr>
        <p:spPr bwMode="auto">
          <a:xfrm>
            <a:off x="1828800" y="5562600"/>
            <a:ext cx="381000" cy="0"/>
          </a:xfrm>
          <a:prstGeom prst="line">
            <a:avLst/>
          </a:prstGeom>
          <a:noFill/>
          <a:ln w="9525">
            <a:solidFill>
              <a:schemeClr val="tx1"/>
            </a:solidFill>
            <a:round/>
            <a:headEnd/>
            <a:tailEnd type="triangle" w="med" len="med"/>
          </a:ln>
          <a:effectLst/>
        </p:spPr>
        <p:txBody>
          <a:bodyPr/>
          <a:lstStyle/>
          <a:p>
            <a:endParaRPr lang="zh-CN" altLang="en-US"/>
          </a:p>
        </p:txBody>
      </p:sp>
      <p:sp>
        <p:nvSpPr>
          <p:cNvPr id="96267" name="Line 11"/>
          <p:cNvSpPr>
            <a:spLocks noChangeShapeType="1"/>
          </p:cNvSpPr>
          <p:nvPr/>
        </p:nvSpPr>
        <p:spPr bwMode="auto">
          <a:xfrm>
            <a:off x="2667000" y="5562600"/>
            <a:ext cx="381000" cy="0"/>
          </a:xfrm>
          <a:prstGeom prst="line">
            <a:avLst/>
          </a:prstGeom>
          <a:noFill/>
          <a:ln w="9525">
            <a:solidFill>
              <a:schemeClr val="tx1"/>
            </a:solidFill>
            <a:round/>
            <a:headEnd/>
            <a:tailEnd type="triangle" w="med" len="med"/>
          </a:ln>
          <a:effectLst/>
        </p:spPr>
        <p:txBody>
          <a:bodyPr/>
          <a:lstStyle/>
          <a:p>
            <a:endParaRPr lang="zh-CN" altLang="en-US"/>
          </a:p>
        </p:txBody>
      </p:sp>
      <p:sp>
        <p:nvSpPr>
          <p:cNvPr id="96268" name="Line 12"/>
          <p:cNvSpPr>
            <a:spLocks noChangeShapeType="1"/>
          </p:cNvSpPr>
          <p:nvPr/>
        </p:nvSpPr>
        <p:spPr bwMode="auto">
          <a:xfrm>
            <a:off x="3505200" y="5562600"/>
            <a:ext cx="381000" cy="0"/>
          </a:xfrm>
          <a:prstGeom prst="line">
            <a:avLst/>
          </a:prstGeom>
          <a:noFill/>
          <a:ln w="9525">
            <a:solidFill>
              <a:schemeClr val="tx1"/>
            </a:solidFill>
            <a:round/>
            <a:headEnd/>
            <a:tailEnd type="triangle" w="med" len="med"/>
          </a:ln>
          <a:effectLst/>
        </p:spPr>
        <p:txBody>
          <a:bodyPr/>
          <a:lstStyle/>
          <a:p>
            <a:endParaRPr lang="zh-CN" altLang="en-US"/>
          </a:p>
        </p:txBody>
      </p:sp>
      <p:sp>
        <p:nvSpPr>
          <p:cNvPr id="96269" name="Line 13"/>
          <p:cNvSpPr>
            <a:spLocks noChangeShapeType="1"/>
          </p:cNvSpPr>
          <p:nvPr/>
        </p:nvSpPr>
        <p:spPr bwMode="auto">
          <a:xfrm>
            <a:off x="1600200" y="4953000"/>
            <a:ext cx="0" cy="381000"/>
          </a:xfrm>
          <a:prstGeom prst="line">
            <a:avLst/>
          </a:prstGeom>
          <a:noFill/>
          <a:ln w="9525">
            <a:solidFill>
              <a:schemeClr val="tx1"/>
            </a:solidFill>
            <a:round/>
            <a:headEnd/>
            <a:tailEnd type="triangle" w="med" len="med"/>
          </a:ln>
          <a:effectLst/>
        </p:spPr>
        <p:txBody>
          <a:bodyPr/>
          <a:lstStyle/>
          <a:p>
            <a:endParaRPr lang="zh-CN" altLang="en-US"/>
          </a:p>
        </p:txBody>
      </p:sp>
      <p:sp>
        <p:nvSpPr>
          <p:cNvPr id="96270" name="Line 14"/>
          <p:cNvSpPr>
            <a:spLocks noChangeShapeType="1"/>
          </p:cNvSpPr>
          <p:nvPr/>
        </p:nvSpPr>
        <p:spPr bwMode="auto">
          <a:xfrm>
            <a:off x="2438400" y="4953000"/>
            <a:ext cx="0" cy="381000"/>
          </a:xfrm>
          <a:prstGeom prst="line">
            <a:avLst/>
          </a:prstGeom>
          <a:noFill/>
          <a:ln w="9525">
            <a:solidFill>
              <a:schemeClr val="tx1"/>
            </a:solidFill>
            <a:round/>
            <a:headEnd/>
            <a:tailEnd type="triangle" w="med" len="med"/>
          </a:ln>
          <a:effectLst/>
        </p:spPr>
        <p:txBody>
          <a:bodyPr/>
          <a:lstStyle/>
          <a:p>
            <a:endParaRPr lang="zh-CN" altLang="en-US"/>
          </a:p>
        </p:txBody>
      </p:sp>
      <p:sp>
        <p:nvSpPr>
          <p:cNvPr id="96271" name="Line 15"/>
          <p:cNvSpPr>
            <a:spLocks noChangeShapeType="1"/>
          </p:cNvSpPr>
          <p:nvPr/>
        </p:nvSpPr>
        <p:spPr bwMode="auto">
          <a:xfrm>
            <a:off x="3276600" y="4953000"/>
            <a:ext cx="0" cy="381000"/>
          </a:xfrm>
          <a:prstGeom prst="line">
            <a:avLst/>
          </a:prstGeom>
          <a:noFill/>
          <a:ln w="9525">
            <a:solidFill>
              <a:schemeClr val="tx1"/>
            </a:solidFill>
            <a:round/>
            <a:headEnd/>
            <a:tailEnd type="triangle" w="med" len="med"/>
          </a:ln>
          <a:effectLst/>
        </p:spPr>
        <p:txBody>
          <a:bodyPr/>
          <a:lstStyle/>
          <a:p>
            <a:endParaRPr lang="zh-CN" altLang="en-US"/>
          </a:p>
        </p:txBody>
      </p:sp>
      <p:sp>
        <p:nvSpPr>
          <p:cNvPr id="96272" name="Text Box 16"/>
          <p:cNvSpPr txBox="1">
            <a:spLocks noChangeArrowheads="1"/>
          </p:cNvSpPr>
          <p:nvPr/>
        </p:nvSpPr>
        <p:spPr bwMode="auto">
          <a:xfrm>
            <a:off x="1409700" y="4632325"/>
            <a:ext cx="508000" cy="396875"/>
          </a:xfrm>
          <a:prstGeom prst="rect">
            <a:avLst/>
          </a:prstGeom>
          <a:noFill/>
          <a:ln w="9525">
            <a:noFill/>
            <a:miter lim="800000"/>
            <a:headEnd/>
            <a:tailEnd/>
          </a:ln>
          <a:effectLst/>
        </p:spPr>
        <p:txBody>
          <a:bodyPr wrap="none">
            <a:spAutoFit/>
          </a:bodyPr>
          <a:lstStyle/>
          <a:p>
            <a:r>
              <a:rPr lang="en-US" altLang="zh-CN" sz="2000" b="1"/>
              <a:t>K1</a:t>
            </a:r>
          </a:p>
        </p:txBody>
      </p:sp>
      <p:sp>
        <p:nvSpPr>
          <p:cNvPr id="96273" name="Text Box 17"/>
          <p:cNvSpPr txBox="1">
            <a:spLocks noChangeArrowheads="1"/>
          </p:cNvSpPr>
          <p:nvPr/>
        </p:nvSpPr>
        <p:spPr bwMode="auto">
          <a:xfrm>
            <a:off x="2247900" y="4648200"/>
            <a:ext cx="508000" cy="396875"/>
          </a:xfrm>
          <a:prstGeom prst="rect">
            <a:avLst/>
          </a:prstGeom>
          <a:noFill/>
          <a:ln w="9525">
            <a:noFill/>
            <a:miter lim="800000"/>
            <a:headEnd/>
            <a:tailEnd/>
          </a:ln>
          <a:effectLst/>
        </p:spPr>
        <p:txBody>
          <a:bodyPr wrap="none">
            <a:spAutoFit/>
          </a:bodyPr>
          <a:lstStyle/>
          <a:p>
            <a:r>
              <a:rPr lang="en-US" altLang="zh-CN" sz="2000" b="1"/>
              <a:t>K2</a:t>
            </a:r>
          </a:p>
        </p:txBody>
      </p:sp>
      <p:sp>
        <p:nvSpPr>
          <p:cNvPr id="96274" name="Text Box 18"/>
          <p:cNvSpPr txBox="1">
            <a:spLocks noChangeArrowheads="1"/>
          </p:cNvSpPr>
          <p:nvPr/>
        </p:nvSpPr>
        <p:spPr bwMode="auto">
          <a:xfrm>
            <a:off x="3086100" y="4648200"/>
            <a:ext cx="511679" cy="400110"/>
          </a:xfrm>
          <a:prstGeom prst="rect">
            <a:avLst/>
          </a:prstGeom>
          <a:noFill/>
          <a:ln w="9525">
            <a:noFill/>
            <a:miter lim="800000"/>
            <a:headEnd/>
            <a:tailEnd/>
          </a:ln>
          <a:effectLst/>
        </p:spPr>
        <p:txBody>
          <a:bodyPr wrap="none">
            <a:spAutoFit/>
          </a:bodyPr>
          <a:lstStyle/>
          <a:p>
            <a:r>
              <a:rPr lang="en-US" altLang="zh-CN" sz="2000" b="1" dirty="0" smtClean="0"/>
              <a:t>K3</a:t>
            </a:r>
            <a:endParaRPr lang="en-US" altLang="zh-CN" sz="2000" b="1" dirty="0"/>
          </a:p>
        </p:txBody>
      </p:sp>
      <p:sp>
        <p:nvSpPr>
          <p:cNvPr id="96275" name="Text Box 19"/>
          <p:cNvSpPr txBox="1">
            <a:spLocks noChangeArrowheads="1"/>
          </p:cNvSpPr>
          <p:nvPr/>
        </p:nvSpPr>
        <p:spPr bwMode="auto">
          <a:xfrm>
            <a:off x="501650" y="5273675"/>
            <a:ext cx="488950" cy="593725"/>
          </a:xfrm>
          <a:prstGeom prst="rect">
            <a:avLst/>
          </a:prstGeom>
          <a:noFill/>
          <a:ln w="9525">
            <a:noFill/>
            <a:miter lim="800000"/>
            <a:headEnd/>
            <a:tailEnd/>
          </a:ln>
          <a:effectLst/>
        </p:spPr>
        <p:txBody>
          <a:bodyPr vert="eaVert" wrap="none">
            <a:spAutoFit/>
          </a:bodyPr>
          <a:lstStyle/>
          <a:p>
            <a:r>
              <a:rPr lang="zh-CN" altLang="en-US" sz="2000" b="1"/>
              <a:t>明文</a:t>
            </a:r>
          </a:p>
        </p:txBody>
      </p:sp>
      <p:sp>
        <p:nvSpPr>
          <p:cNvPr id="96276" name="Text Box 20"/>
          <p:cNvSpPr txBox="1">
            <a:spLocks noChangeArrowheads="1"/>
          </p:cNvSpPr>
          <p:nvPr/>
        </p:nvSpPr>
        <p:spPr bwMode="auto">
          <a:xfrm>
            <a:off x="3778250" y="5273675"/>
            <a:ext cx="488950" cy="593725"/>
          </a:xfrm>
          <a:prstGeom prst="rect">
            <a:avLst/>
          </a:prstGeom>
          <a:noFill/>
          <a:ln w="9525">
            <a:noFill/>
            <a:miter lim="800000"/>
            <a:headEnd/>
            <a:tailEnd/>
          </a:ln>
          <a:effectLst/>
        </p:spPr>
        <p:txBody>
          <a:bodyPr vert="eaVert" wrap="none">
            <a:spAutoFit/>
          </a:bodyPr>
          <a:lstStyle/>
          <a:p>
            <a:r>
              <a:rPr lang="zh-CN" altLang="en-US" sz="2000" b="1"/>
              <a:t>密文</a:t>
            </a:r>
          </a:p>
        </p:txBody>
      </p:sp>
      <p:sp>
        <p:nvSpPr>
          <p:cNvPr id="96277" name="Rectangle 21"/>
          <p:cNvSpPr>
            <a:spLocks noChangeArrowheads="1"/>
          </p:cNvSpPr>
          <p:nvPr/>
        </p:nvSpPr>
        <p:spPr bwMode="auto">
          <a:xfrm>
            <a:off x="5562600" y="5349875"/>
            <a:ext cx="457200" cy="457200"/>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b="1"/>
              <a:t>D</a:t>
            </a:r>
          </a:p>
        </p:txBody>
      </p:sp>
      <p:sp>
        <p:nvSpPr>
          <p:cNvPr id="96278" name="Rectangle 22"/>
          <p:cNvSpPr>
            <a:spLocks noChangeArrowheads="1"/>
          </p:cNvSpPr>
          <p:nvPr/>
        </p:nvSpPr>
        <p:spPr bwMode="auto">
          <a:xfrm>
            <a:off x="6400800" y="5349875"/>
            <a:ext cx="457200" cy="4572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a:t>E</a:t>
            </a:r>
          </a:p>
        </p:txBody>
      </p:sp>
      <p:sp>
        <p:nvSpPr>
          <p:cNvPr id="96279" name="Rectangle 23"/>
          <p:cNvSpPr>
            <a:spLocks noChangeArrowheads="1"/>
          </p:cNvSpPr>
          <p:nvPr/>
        </p:nvSpPr>
        <p:spPr bwMode="auto">
          <a:xfrm>
            <a:off x="7239000" y="5349875"/>
            <a:ext cx="457200" cy="457200"/>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b="1"/>
              <a:t>D</a:t>
            </a:r>
          </a:p>
        </p:txBody>
      </p:sp>
      <p:sp>
        <p:nvSpPr>
          <p:cNvPr id="96280" name="Line 24"/>
          <p:cNvSpPr>
            <a:spLocks noChangeShapeType="1"/>
          </p:cNvSpPr>
          <p:nvPr/>
        </p:nvSpPr>
        <p:spPr bwMode="auto">
          <a:xfrm>
            <a:off x="5029200" y="5578475"/>
            <a:ext cx="533400" cy="0"/>
          </a:xfrm>
          <a:prstGeom prst="line">
            <a:avLst/>
          </a:prstGeom>
          <a:noFill/>
          <a:ln w="9525">
            <a:solidFill>
              <a:schemeClr val="tx1"/>
            </a:solidFill>
            <a:round/>
            <a:headEnd/>
            <a:tailEnd type="triangle" w="med" len="med"/>
          </a:ln>
          <a:effectLst/>
        </p:spPr>
        <p:txBody>
          <a:bodyPr/>
          <a:lstStyle/>
          <a:p>
            <a:endParaRPr lang="zh-CN" altLang="en-US"/>
          </a:p>
        </p:txBody>
      </p:sp>
      <p:sp>
        <p:nvSpPr>
          <p:cNvPr id="96281" name="Line 25"/>
          <p:cNvSpPr>
            <a:spLocks noChangeShapeType="1"/>
          </p:cNvSpPr>
          <p:nvPr/>
        </p:nvSpPr>
        <p:spPr bwMode="auto">
          <a:xfrm>
            <a:off x="6019800" y="5578475"/>
            <a:ext cx="381000" cy="0"/>
          </a:xfrm>
          <a:prstGeom prst="line">
            <a:avLst/>
          </a:prstGeom>
          <a:noFill/>
          <a:ln w="9525">
            <a:solidFill>
              <a:schemeClr val="tx1"/>
            </a:solidFill>
            <a:round/>
            <a:headEnd/>
            <a:tailEnd type="triangle" w="med" len="med"/>
          </a:ln>
          <a:effectLst/>
        </p:spPr>
        <p:txBody>
          <a:bodyPr/>
          <a:lstStyle/>
          <a:p>
            <a:endParaRPr lang="zh-CN" altLang="en-US"/>
          </a:p>
        </p:txBody>
      </p:sp>
      <p:sp>
        <p:nvSpPr>
          <p:cNvPr id="96282" name="Line 26"/>
          <p:cNvSpPr>
            <a:spLocks noChangeShapeType="1"/>
          </p:cNvSpPr>
          <p:nvPr/>
        </p:nvSpPr>
        <p:spPr bwMode="auto">
          <a:xfrm>
            <a:off x="6858000" y="5578475"/>
            <a:ext cx="381000" cy="0"/>
          </a:xfrm>
          <a:prstGeom prst="line">
            <a:avLst/>
          </a:prstGeom>
          <a:noFill/>
          <a:ln w="9525">
            <a:solidFill>
              <a:schemeClr val="tx1"/>
            </a:solidFill>
            <a:round/>
            <a:headEnd/>
            <a:tailEnd type="triangle" w="med" len="med"/>
          </a:ln>
          <a:effectLst/>
        </p:spPr>
        <p:txBody>
          <a:bodyPr/>
          <a:lstStyle/>
          <a:p>
            <a:endParaRPr lang="zh-CN" altLang="en-US"/>
          </a:p>
        </p:txBody>
      </p:sp>
      <p:sp>
        <p:nvSpPr>
          <p:cNvPr id="96283" name="Line 27"/>
          <p:cNvSpPr>
            <a:spLocks noChangeShapeType="1"/>
          </p:cNvSpPr>
          <p:nvPr/>
        </p:nvSpPr>
        <p:spPr bwMode="auto">
          <a:xfrm>
            <a:off x="7696200" y="5578475"/>
            <a:ext cx="381000" cy="0"/>
          </a:xfrm>
          <a:prstGeom prst="line">
            <a:avLst/>
          </a:prstGeom>
          <a:noFill/>
          <a:ln w="9525">
            <a:solidFill>
              <a:schemeClr val="tx1"/>
            </a:solidFill>
            <a:round/>
            <a:headEnd/>
            <a:tailEnd type="triangle" w="med" len="med"/>
          </a:ln>
          <a:effectLst/>
        </p:spPr>
        <p:txBody>
          <a:bodyPr/>
          <a:lstStyle/>
          <a:p>
            <a:endParaRPr lang="zh-CN" altLang="en-US"/>
          </a:p>
        </p:txBody>
      </p:sp>
      <p:sp>
        <p:nvSpPr>
          <p:cNvPr id="96284" name="Line 28"/>
          <p:cNvSpPr>
            <a:spLocks noChangeShapeType="1"/>
          </p:cNvSpPr>
          <p:nvPr/>
        </p:nvSpPr>
        <p:spPr bwMode="auto">
          <a:xfrm>
            <a:off x="5791200" y="4968875"/>
            <a:ext cx="0" cy="381000"/>
          </a:xfrm>
          <a:prstGeom prst="line">
            <a:avLst/>
          </a:prstGeom>
          <a:noFill/>
          <a:ln w="9525">
            <a:solidFill>
              <a:schemeClr val="tx1"/>
            </a:solidFill>
            <a:round/>
            <a:headEnd/>
            <a:tailEnd type="triangle" w="med" len="med"/>
          </a:ln>
          <a:effectLst/>
        </p:spPr>
        <p:txBody>
          <a:bodyPr/>
          <a:lstStyle/>
          <a:p>
            <a:endParaRPr lang="zh-CN" altLang="en-US"/>
          </a:p>
        </p:txBody>
      </p:sp>
      <p:sp>
        <p:nvSpPr>
          <p:cNvPr id="96285" name="Line 29"/>
          <p:cNvSpPr>
            <a:spLocks noChangeShapeType="1"/>
          </p:cNvSpPr>
          <p:nvPr/>
        </p:nvSpPr>
        <p:spPr bwMode="auto">
          <a:xfrm>
            <a:off x="6629400" y="4968875"/>
            <a:ext cx="0" cy="381000"/>
          </a:xfrm>
          <a:prstGeom prst="line">
            <a:avLst/>
          </a:prstGeom>
          <a:noFill/>
          <a:ln w="9525">
            <a:solidFill>
              <a:schemeClr val="tx1"/>
            </a:solidFill>
            <a:round/>
            <a:headEnd/>
            <a:tailEnd type="triangle" w="med" len="med"/>
          </a:ln>
          <a:effectLst/>
        </p:spPr>
        <p:txBody>
          <a:bodyPr/>
          <a:lstStyle/>
          <a:p>
            <a:endParaRPr lang="zh-CN" altLang="en-US"/>
          </a:p>
        </p:txBody>
      </p:sp>
      <p:sp>
        <p:nvSpPr>
          <p:cNvPr id="96286" name="Line 30"/>
          <p:cNvSpPr>
            <a:spLocks noChangeShapeType="1"/>
          </p:cNvSpPr>
          <p:nvPr/>
        </p:nvSpPr>
        <p:spPr bwMode="auto">
          <a:xfrm>
            <a:off x="7467600" y="4968875"/>
            <a:ext cx="0" cy="381000"/>
          </a:xfrm>
          <a:prstGeom prst="line">
            <a:avLst/>
          </a:prstGeom>
          <a:noFill/>
          <a:ln w="9525">
            <a:solidFill>
              <a:schemeClr val="tx1"/>
            </a:solidFill>
            <a:round/>
            <a:headEnd/>
            <a:tailEnd type="triangle" w="med" len="med"/>
          </a:ln>
          <a:effectLst/>
        </p:spPr>
        <p:txBody>
          <a:bodyPr/>
          <a:lstStyle/>
          <a:p>
            <a:endParaRPr lang="zh-CN" altLang="en-US"/>
          </a:p>
        </p:txBody>
      </p:sp>
      <p:sp>
        <p:nvSpPr>
          <p:cNvPr id="96287" name="Text Box 31"/>
          <p:cNvSpPr txBox="1">
            <a:spLocks noChangeArrowheads="1"/>
          </p:cNvSpPr>
          <p:nvPr/>
        </p:nvSpPr>
        <p:spPr bwMode="auto">
          <a:xfrm>
            <a:off x="5600700" y="4648200"/>
            <a:ext cx="511679" cy="400110"/>
          </a:xfrm>
          <a:prstGeom prst="rect">
            <a:avLst/>
          </a:prstGeom>
          <a:noFill/>
          <a:ln w="9525">
            <a:noFill/>
            <a:miter lim="800000"/>
            <a:headEnd/>
            <a:tailEnd/>
          </a:ln>
          <a:effectLst/>
        </p:spPr>
        <p:txBody>
          <a:bodyPr wrap="none">
            <a:spAutoFit/>
          </a:bodyPr>
          <a:lstStyle/>
          <a:p>
            <a:r>
              <a:rPr lang="en-US" altLang="zh-CN" sz="2000" b="1" dirty="0" smtClean="0"/>
              <a:t>K3</a:t>
            </a:r>
            <a:endParaRPr lang="en-US" altLang="zh-CN" sz="2000" b="1" dirty="0"/>
          </a:p>
        </p:txBody>
      </p:sp>
      <p:sp>
        <p:nvSpPr>
          <p:cNvPr id="96288" name="Text Box 32"/>
          <p:cNvSpPr txBox="1">
            <a:spLocks noChangeArrowheads="1"/>
          </p:cNvSpPr>
          <p:nvPr/>
        </p:nvSpPr>
        <p:spPr bwMode="auto">
          <a:xfrm>
            <a:off x="6438900" y="4664075"/>
            <a:ext cx="508000" cy="396875"/>
          </a:xfrm>
          <a:prstGeom prst="rect">
            <a:avLst/>
          </a:prstGeom>
          <a:noFill/>
          <a:ln w="9525">
            <a:noFill/>
            <a:miter lim="800000"/>
            <a:headEnd/>
            <a:tailEnd/>
          </a:ln>
          <a:effectLst/>
        </p:spPr>
        <p:txBody>
          <a:bodyPr wrap="none">
            <a:spAutoFit/>
          </a:bodyPr>
          <a:lstStyle/>
          <a:p>
            <a:r>
              <a:rPr lang="en-US" altLang="zh-CN" sz="2000" b="1"/>
              <a:t>K2</a:t>
            </a:r>
          </a:p>
        </p:txBody>
      </p:sp>
      <p:sp>
        <p:nvSpPr>
          <p:cNvPr id="96289" name="Text Box 33"/>
          <p:cNvSpPr txBox="1">
            <a:spLocks noChangeArrowheads="1"/>
          </p:cNvSpPr>
          <p:nvPr/>
        </p:nvSpPr>
        <p:spPr bwMode="auto">
          <a:xfrm>
            <a:off x="7277100" y="4664075"/>
            <a:ext cx="508000" cy="396875"/>
          </a:xfrm>
          <a:prstGeom prst="rect">
            <a:avLst/>
          </a:prstGeom>
          <a:noFill/>
          <a:ln w="9525">
            <a:noFill/>
            <a:miter lim="800000"/>
            <a:headEnd/>
            <a:tailEnd/>
          </a:ln>
          <a:effectLst/>
        </p:spPr>
        <p:txBody>
          <a:bodyPr wrap="none">
            <a:spAutoFit/>
          </a:bodyPr>
          <a:lstStyle/>
          <a:p>
            <a:r>
              <a:rPr lang="en-US" altLang="zh-CN" sz="2000" b="1"/>
              <a:t>K1</a:t>
            </a:r>
          </a:p>
        </p:txBody>
      </p:sp>
      <p:sp>
        <p:nvSpPr>
          <p:cNvPr id="96290" name="Text Box 34"/>
          <p:cNvSpPr txBox="1">
            <a:spLocks noChangeArrowheads="1"/>
          </p:cNvSpPr>
          <p:nvPr/>
        </p:nvSpPr>
        <p:spPr bwMode="auto">
          <a:xfrm>
            <a:off x="4692650" y="5289550"/>
            <a:ext cx="488950" cy="593725"/>
          </a:xfrm>
          <a:prstGeom prst="rect">
            <a:avLst/>
          </a:prstGeom>
          <a:noFill/>
          <a:ln w="9525">
            <a:noFill/>
            <a:miter lim="800000"/>
            <a:headEnd/>
            <a:tailEnd/>
          </a:ln>
          <a:effectLst/>
        </p:spPr>
        <p:txBody>
          <a:bodyPr vert="eaVert" wrap="none">
            <a:spAutoFit/>
          </a:bodyPr>
          <a:lstStyle/>
          <a:p>
            <a:r>
              <a:rPr lang="zh-CN" altLang="en-US" sz="2000" b="1"/>
              <a:t>密文</a:t>
            </a:r>
          </a:p>
        </p:txBody>
      </p:sp>
      <p:sp>
        <p:nvSpPr>
          <p:cNvPr id="96291" name="Text Box 35"/>
          <p:cNvSpPr txBox="1">
            <a:spLocks noChangeArrowheads="1"/>
          </p:cNvSpPr>
          <p:nvPr/>
        </p:nvSpPr>
        <p:spPr bwMode="auto">
          <a:xfrm>
            <a:off x="7969250" y="5289550"/>
            <a:ext cx="488950" cy="593725"/>
          </a:xfrm>
          <a:prstGeom prst="rect">
            <a:avLst/>
          </a:prstGeom>
          <a:noFill/>
          <a:ln w="9525">
            <a:noFill/>
            <a:miter lim="800000"/>
            <a:headEnd/>
            <a:tailEnd/>
          </a:ln>
          <a:effectLst/>
        </p:spPr>
        <p:txBody>
          <a:bodyPr vert="eaVert" wrap="none">
            <a:spAutoFit/>
          </a:bodyPr>
          <a:lstStyle/>
          <a:p>
            <a:r>
              <a:rPr lang="zh-CN" altLang="en-US" sz="2000" b="1"/>
              <a:t>明文</a:t>
            </a:r>
          </a:p>
        </p:txBody>
      </p:sp>
      <p:sp>
        <p:nvSpPr>
          <p:cNvPr id="96292" name="Line 36"/>
          <p:cNvSpPr>
            <a:spLocks noChangeShapeType="1"/>
          </p:cNvSpPr>
          <p:nvPr/>
        </p:nvSpPr>
        <p:spPr bwMode="auto">
          <a:xfrm>
            <a:off x="4572000" y="4495800"/>
            <a:ext cx="0" cy="2209800"/>
          </a:xfrm>
          <a:prstGeom prst="line">
            <a:avLst/>
          </a:prstGeom>
          <a:noFill/>
          <a:ln w="9525">
            <a:solidFill>
              <a:schemeClr val="tx1"/>
            </a:solidFill>
            <a:prstDash val="dash"/>
            <a:round/>
            <a:headEnd/>
            <a:tailEnd/>
          </a:ln>
          <a:effectLst/>
        </p:spPr>
        <p:txBody>
          <a:bodyPr/>
          <a:lstStyle/>
          <a:p>
            <a:endParaRPr lang="zh-CN" altLang="en-US"/>
          </a:p>
        </p:txBody>
      </p:sp>
      <p:sp>
        <p:nvSpPr>
          <p:cNvPr id="96293" name="Text Box 37"/>
          <p:cNvSpPr txBox="1">
            <a:spLocks noChangeArrowheads="1"/>
          </p:cNvSpPr>
          <p:nvPr/>
        </p:nvSpPr>
        <p:spPr bwMode="auto">
          <a:xfrm>
            <a:off x="1524000" y="6096000"/>
            <a:ext cx="2025650" cy="457200"/>
          </a:xfrm>
          <a:prstGeom prst="rect">
            <a:avLst/>
          </a:prstGeom>
          <a:noFill/>
          <a:ln w="9525">
            <a:noFill/>
            <a:miter lim="800000"/>
            <a:headEnd/>
            <a:tailEnd/>
          </a:ln>
          <a:effectLst/>
        </p:spPr>
        <p:txBody>
          <a:bodyPr wrap="none">
            <a:spAutoFit/>
          </a:bodyPr>
          <a:lstStyle/>
          <a:p>
            <a:r>
              <a:rPr lang="en-US" altLang="zh-CN" b="1">
                <a:latin typeface="宋体" pitchFamily="2" charset="-122"/>
              </a:rPr>
              <a:t>3DES</a:t>
            </a:r>
            <a:r>
              <a:rPr lang="zh-CN" altLang="en-US" b="1">
                <a:latin typeface="宋体" pitchFamily="2" charset="-122"/>
              </a:rPr>
              <a:t>加密过程</a:t>
            </a:r>
          </a:p>
        </p:txBody>
      </p:sp>
      <p:sp>
        <p:nvSpPr>
          <p:cNvPr id="96294" name="Text Box 38"/>
          <p:cNvSpPr txBox="1">
            <a:spLocks noChangeArrowheads="1"/>
          </p:cNvSpPr>
          <p:nvPr/>
        </p:nvSpPr>
        <p:spPr bwMode="auto">
          <a:xfrm>
            <a:off x="5441950" y="6096000"/>
            <a:ext cx="2025650" cy="457200"/>
          </a:xfrm>
          <a:prstGeom prst="rect">
            <a:avLst/>
          </a:prstGeom>
          <a:noFill/>
          <a:ln w="9525">
            <a:noFill/>
            <a:miter lim="800000"/>
            <a:headEnd/>
            <a:tailEnd/>
          </a:ln>
          <a:effectLst/>
        </p:spPr>
        <p:txBody>
          <a:bodyPr wrap="none">
            <a:spAutoFit/>
          </a:bodyPr>
          <a:lstStyle/>
          <a:p>
            <a:r>
              <a:rPr lang="en-US" altLang="zh-CN" b="1">
                <a:latin typeface="宋体" pitchFamily="2" charset="-122"/>
              </a:rPr>
              <a:t>3DES</a:t>
            </a:r>
            <a:r>
              <a:rPr lang="zh-CN" altLang="en-US" b="1">
                <a:latin typeface="宋体" pitchFamily="2" charset="-122"/>
              </a:rPr>
              <a:t>解密过程</a:t>
            </a:r>
          </a:p>
        </p:txBody>
      </p:sp>
      <p:sp>
        <p:nvSpPr>
          <p:cNvPr id="96295" name="Text Box 39"/>
          <p:cNvSpPr txBox="1">
            <a:spLocks noChangeArrowheads="1"/>
          </p:cNvSpPr>
          <p:nvPr/>
        </p:nvSpPr>
        <p:spPr bwMode="auto">
          <a:xfrm>
            <a:off x="8626475"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19</a:t>
            </a:r>
            <a:endParaRPr lang="en-US" altLang="zh-CN" sz="2000" b="1" dirty="0">
              <a:latin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179388" y="692150"/>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97283" name="Text Box 3"/>
          <p:cNvSpPr txBox="1">
            <a:spLocks noChangeArrowheads="1"/>
          </p:cNvSpPr>
          <p:nvPr/>
        </p:nvSpPr>
        <p:spPr bwMode="auto">
          <a:xfrm>
            <a:off x="136525" y="120650"/>
            <a:ext cx="5156200" cy="519113"/>
          </a:xfrm>
          <a:prstGeom prst="rect">
            <a:avLst/>
          </a:prstGeom>
          <a:noFill/>
          <a:ln w="9525">
            <a:noFill/>
            <a:miter lim="800000"/>
            <a:headEnd/>
            <a:tailEnd/>
          </a:ln>
          <a:effectLst/>
        </p:spPr>
        <p:txBody>
          <a:bodyPr>
            <a:spAutoFit/>
          </a:bodyPr>
          <a:lstStyle/>
          <a:p>
            <a:r>
              <a:rPr lang="zh-CN" altLang="en-US" sz="2800" b="1">
                <a:solidFill>
                  <a:srgbClr val="FF0000"/>
                </a:solidFill>
              </a:rPr>
              <a:t>对称密钥加密体制的特点</a:t>
            </a:r>
          </a:p>
        </p:txBody>
      </p:sp>
      <p:sp>
        <p:nvSpPr>
          <p:cNvPr id="97284" name="Text Box 4"/>
          <p:cNvSpPr txBox="1">
            <a:spLocks noChangeArrowheads="1"/>
          </p:cNvSpPr>
          <p:nvPr/>
        </p:nvSpPr>
        <p:spPr bwMode="auto">
          <a:xfrm>
            <a:off x="136525" y="838200"/>
            <a:ext cx="8855075" cy="5391150"/>
          </a:xfrm>
          <a:prstGeom prst="rect">
            <a:avLst/>
          </a:prstGeom>
          <a:noFill/>
          <a:ln w="9525">
            <a:noFill/>
            <a:miter lim="800000"/>
            <a:headEnd/>
            <a:tailEnd/>
          </a:ln>
          <a:effectLst/>
        </p:spPr>
        <p:txBody>
          <a:bodyPr>
            <a:spAutoFit/>
          </a:bodyPr>
          <a:lstStyle/>
          <a:p>
            <a:pPr>
              <a:spcBef>
                <a:spcPct val="40000"/>
              </a:spcBef>
              <a:buFont typeface="Wingdings" pitchFamily="2" charset="2"/>
              <a:buChar char="Ø"/>
            </a:pPr>
            <a:r>
              <a:rPr lang="zh-CN" altLang="en-US" sz="2800" b="1" dirty="0">
                <a:solidFill>
                  <a:srgbClr val="FF0000"/>
                </a:solidFill>
              </a:rPr>
              <a:t> 通信双方维护相同的密钥</a:t>
            </a:r>
            <a:r>
              <a:rPr lang="zh-CN" altLang="en-US" sz="2800" b="1" dirty="0"/>
              <a:t>（静态分配密钥）；</a:t>
            </a:r>
          </a:p>
          <a:p>
            <a:pPr>
              <a:spcBef>
                <a:spcPct val="40000"/>
              </a:spcBef>
              <a:buFont typeface="Wingdings" pitchFamily="2" charset="2"/>
              <a:buChar char="Ø"/>
            </a:pPr>
            <a:r>
              <a:rPr lang="zh-CN" altLang="en-US" sz="2800" b="1" dirty="0"/>
              <a:t> 对应</a:t>
            </a:r>
            <a:r>
              <a:rPr lang="en-US" altLang="zh-CN" sz="2800" b="1" dirty="0"/>
              <a:t>N</a:t>
            </a:r>
            <a:r>
              <a:rPr lang="zh-CN" altLang="en-US" sz="2800" b="1" dirty="0"/>
              <a:t>个通信</a:t>
            </a:r>
            <a:r>
              <a:rPr lang="zh-CN" altLang="en-US" sz="2800" b="1" dirty="0" smtClean="0"/>
              <a:t>伙伴理应</a:t>
            </a:r>
            <a:r>
              <a:rPr lang="zh-CN" altLang="en-US" sz="2800" b="1" dirty="0"/>
              <a:t>维护</a:t>
            </a:r>
            <a:r>
              <a:rPr lang="en-US" altLang="zh-CN" sz="2800" b="1" dirty="0"/>
              <a:t>N</a:t>
            </a:r>
            <a:r>
              <a:rPr lang="zh-CN" altLang="en-US" sz="2800" b="1" dirty="0"/>
              <a:t>个密钥，用户维护信息量</a:t>
            </a:r>
            <a:r>
              <a:rPr lang="zh-CN" altLang="en-US" sz="2800" b="1" dirty="0" smtClean="0"/>
              <a:t>大；</a:t>
            </a:r>
            <a:endParaRPr lang="zh-CN" altLang="en-US" sz="2800" b="1" dirty="0"/>
          </a:p>
          <a:p>
            <a:pPr>
              <a:spcBef>
                <a:spcPct val="40000"/>
              </a:spcBef>
              <a:buFont typeface="Wingdings" pitchFamily="2" charset="2"/>
              <a:buChar char="Ø"/>
            </a:pPr>
            <a:r>
              <a:rPr lang="zh-CN" altLang="en-US" sz="2800" b="1" dirty="0"/>
              <a:t> 无法用于群组内的安全通信（加入之前</a:t>
            </a:r>
            <a:r>
              <a:rPr lang="en-US" altLang="zh-CN" sz="2800" b="1" dirty="0"/>
              <a:t>/</a:t>
            </a:r>
            <a:r>
              <a:rPr lang="zh-CN" altLang="en-US" sz="2800" b="1" dirty="0"/>
              <a:t>退出之后不应再共享群组的内容）</a:t>
            </a:r>
            <a:r>
              <a:rPr lang="zh-CN" altLang="en-US" sz="2800" dirty="0"/>
              <a:t> </a:t>
            </a:r>
            <a:r>
              <a:rPr lang="zh-CN" altLang="en-US" sz="2800" b="1" dirty="0"/>
              <a:t>；</a:t>
            </a:r>
          </a:p>
          <a:p>
            <a:pPr>
              <a:spcBef>
                <a:spcPct val="40000"/>
              </a:spcBef>
              <a:buFont typeface="Wingdings" pitchFamily="2" charset="2"/>
              <a:buChar char="Ø"/>
            </a:pPr>
            <a:r>
              <a:rPr lang="zh-CN" altLang="en-US" sz="2800" b="1" dirty="0"/>
              <a:t> 算法主要执行置换、代换和位操作，加密</a:t>
            </a:r>
            <a:r>
              <a:rPr lang="en-US" altLang="zh-CN" sz="2800" b="1" dirty="0"/>
              <a:t>/</a:t>
            </a:r>
            <a:r>
              <a:rPr lang="zh-CN" altLang="en-US" sz="2800" b="1" dirty="0"/>
              <a:t>解密</a:t>
            </a:r>
            <a:r>
              <a:rPr lang="zh-CN" altLang="en-US" sz="2800" b="1" dirty="0">
                <a:solidFill>
                  <a:srgbClr val="FF0000"/>
                </a:solidFill>
              </a:rPr>
              <a:t>速度快</a:t>
            </a:r>
            <a:r>
              <a:rPr lang="zh-CN" altLang="en-US" sz="2800" b="1" dirty="0"/>
              <a:t>。</a:t>
            </a:r>
          </a:p>
          <a:p>
            <a:pPr>
              <a:spcBef>
                <a:spcPct val="40000"/>
              </a:spcBef>
            </a:pPr>
            <a:endParaRPr lang="zh-CN" altLang="en-US" sz="2800" b="1" dirty="0">
              <a:latin typeface="宋体" pitchFamily="2" charset="-122"/>
            </a:endParaRPr>
          </a:p>
          <a:p>
            <a:pPr>
              <a:spcBef>
                <a:spcPct val="40000"/>
              </a:spcBef>
            </a:pPr>
            <a:r>
              <a:rPr lang="zh-CN" altLang="en-US" sz="2800" b="1" dirty="0">
                <a:latin typeface="宋体" pitchFamily="2" charset="-122"/>
              </a:rPr>
              <a:t>实用场合：</a:t>
            </a:r>
          </a:p>
          <a:p>
            <a:pPr>
              <a:spcBef>
                <a:spcPct val="40000"/>
              </a:spcBef>
            </a:pPr>
            <a:r>
              <a:rPr lang="zh-CN" altLang="en-US" sz="2800" b="1" dirty="0">
                <a:latin typeface="宋体" pitchFamily="2" charset="-122"/>
              </a:rPr>
              <a:t>    常用于批量数据的加密。</a:t>
            </a:r>
          </a:p>
        </p:txBody>
      </p:sp>
      <p:sp>
        <p:nvSpPr>
          <p:cNvPr id="97285" name="Text Box 5"/>
          <p:cNvSpPr txBox="1">
            <a:spLocks noChangeArrowheads="1"/>
          </p:cNvSpPr>
          <p:nvPr/>
        </p:nvSpPr>
        <p:spPr bwMode="auto">
          <a:xfrm>
            <a:off x="8626475"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20</a:t>
            </a:r>
            <a:endParaRPr lang="en-US" altLang="zh-CN" sz="2000" b="1" dirty="0">
              <a:latin typeface="宋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8723313"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22</a:t>
            </a:r>
            <a:endParaRPr lang="en-US" altLang="zh-CN" sz="2000" b="1" dirty="0">
              <a:latin typeface="宋体" pitchFamily="2" charset="-122"/>
            </a:endParaRPr>
          </a:p>
        </p:txBody>
      </p:sp>
      <p:sp>
        <p:nvSpPr>
          <p:cNvPr id="99331" name="Rectangle 3"/>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99332" name="Text Box 4"/>
          <p:cNvSpPr txBox="1">
            <a:spLocks noChangeArrowheads="1"/>
          </p:cNvSpPr>
          <p:nvPr/>
        </p:nvSpPr>
        <p:spPr bwMode="auto">
          <a:xfrm>
            <a:off x="34925" y="115888"/>
            <a:ext cx="7129463" cy="457200"/>
          </a:xfrm>
          <a:prstGeom prst="rect">
            <a:avLst/>
          </a:prstGeom>
          <a:noFill/>
          <a:ln w="9525">
            <a:noFill/>
            <a:miter lim="800000"/>
            <a:headEnd/>
            <a:tailEnd/>
          </a:ln>
          <a:effectLst/>
        </p:spPr>
        <p:txBody>
          <a:bodyPr>
            <a:spAutoFit/>
          </a:bodyPr>
          <a:lstStyle/>
          <a:p>
            <a:pPr>
              <a:spcBef>
                <a:spcPct val="30000"/>
              </a:spcBef>
              <a:buFont typeface="宋体" pitchFamily="2" charset="-122"/>
              <a:buChar char="☆"/>
            </a:pPr>
            <a:r>
              <a:rPr lang="zh-CN" altLang="en-US" b="1">
                <a:solidFill>
                  <a:srgbClr val="FF0000"/>
                </a:solidFill>
              </a:rPr>
              <a:t>  公开密钥加密体系（非对称密钥加密体系）：</a:t>
            </a:r>
            <a:endParaRPr lang="zh-CN" altLang="en-US" b="1"/>
          </a:p>
        </p:txBody>
      </p:sp>
      <p:sp>
        <p:nvSpPr>
          <p:cNvPr id="99333" name="Text Box 5"/>
          <p:cNvSpPr txBox="1">
            <a:spLocks noChangeArrowheads="1"/>
          </p:cNvSpPr>
          <p:nvPr/>
        </p:nvSpPr>
        <p:spPr bwMode="auto">
          <a:xfrm>
            <a:off x="144463" y="692150"/>
            <a:ext cx="8748712" cy="6038576"/>
          </a:xfrm>
          <a:prstGeom prst="rect">
            <a:avLst/>
          </a:prstGeom>
          <a:noFill/>
          <a:ln w="9525">
            <a:noFill/>
            <a:miter lim="800000"/>
            <a:headEnd/>
            <a:tailEnd/>
          </a:ln>
          <a:effectLst/>
        </p:spPr>
        <p:txBody>
          <a:bodyPr>
            <a:spAutoFit/>
          </a:bodyPr>
          <a:lstStyle/>
          <a:p>
            <a:pPr>
              <a:lnSpc>
                <a:spcPct val="120000"/>
              </a:lnSpc>
              <a:spcBef>
                <a:spcPct val="30000"/>
              </a:spcBef>
            </a:pPr>
            <a:r>
              <a:rPr lang="zh-CN" altLang="en-US" b="1" dirty="0">
                <a:solidFill>
                  <a:srgbClr val="FF0000"/>
                </a:solidFill>
              </a:rPr>
              <a:t>来源：</a:t>
            </a:r>
            <a:r>
              <a:rPr kumimoji="0" lang="en-US" altLang="zh-CN" b="1" dirty="0"/>
              <a:t>1976</a:t>
            </a:r>
            <a:r>
              <a:rPr kumimoji="0" lang="zh-CN" altLang="en-US" b="1" dirty="0"/>
              <a:t>年，</a:t>
            </a:r>
            <a:r>
              <a:rPr kumimoji="0" lang="en-US" altLang="zh-CN" b="1" dirty="0" err="1"/>
              <a:t>Diffie</a:t>
            </a:r>
            <a:r>
              <a:rPr kumimoji="0" lang="zh-CN" altLang="en-US" b="1" dirty="0"/>
              <a:t>和</a:t>
            </a:r>
            <a:r>
              <a:rPr kumimoji="0" lang="en-US" altLang="zh-CN" b="1" dirty="0"/>
              <a:t>Hellman</a:t>
            </a:r>
            <a:r>
              <a:rPr kumimoji="0" lang="zh-CN" altLang="en-US" b="1" dirty="0"/>
              <a:t>在其“密码学新方向”一文中提出公钥密码体系，又称双钥密码</a:t>
            </a:r>
            <a:r>
              <a:rPr kumimoji="0" lang="en-US" altLang="zh-CN" b="1" dirty="0"/>
              <a:t>/</a:t>
            </a:r>
            <a:r>
              <a:rPr kumimoji="0" lang="zh-CN" altLang="en-US" b="1" dirty="0"/>
              <a:t>非对称密码体系。</a:t>
            </a:r>
            <a:endParaRPr lang="zh-CN" altLang="en-US" b="1" dirty="0"/>
          </a:p>
          <a:p>
            <a:pPr>
              <a:spcBef>
                <a:spcPct val="30000"/>
              </a:spcBef>
              <a:buFont typeface="宋体" pitchFamily="2" charset="-122"/>
              <a:buNone/>
            </a:pPr>
            <a:r>
              <a:rPr lang="zh-CN" altLang="en-US" b="1" dirty="0">
                <a:solidFill>
                  <a:srgbClr val="FF0000"/>
                </a:solidFill>
              </a:rPr>
              <a:t>想法：</a:t>
            </a:r>
            <a:r>
              <a:rPr lang="zh-CN" altLang="en-US" b="1" dirty="0"/>
              <a:t>设计一对密钥，可互作加密</a:t>
            </a:r>
            <a:r>
              <a:rPr lang="en-US" altLang="zh-CN" b="1" dirty="0"/>
              <a:t>/</a:t>
            </a:r>
            <a:r>
              <a:rPr lang="zh-CN" altLang="en-US" b="1" dirty="0"/>
              <a:t>解密用；</a:t>
            </a:r>
          </a:p>
          <a:p>
            <a:pPr>
              <a:spcBef>
                <a:spcPct val="30000"/>
              </a:spcBef>
            </a:pPr>
            <a:r>
              <a:rPr lang="zh-CN" altLang="en-US" b="1" dirty="0"/>
              <a:t>    无法从加密密钥</a:t>
            </a:r>
            <a:r>
              <a:rPr lang="en-US" altLang="zh-CN" b="1" dirty="0"/>
              <a:t>K</a:t>
            </a:r>
            <a:r>
              <a:rPr lang="zh-CN" altLang="en-US" b="1" dirty="0"/>
              <a:t>中导出解密密钥</a:t>
            </a:r>
            <a:r>
              <a:rPr lang="en-US" altLang="zh-CN" b="1" dirty="0"/>
              <a:t>P</a:t>
            </a:r>
            <a:r>
              <a:rPr lang="zh-CN" altLang="en-US" b="1" dirty="0"/>
              <a:t>；</a:t>
            </a:r>
          </a:p>
          <a:p>
            <a:pPr>
              <a:spcBef>
                <a:spcPct val="30000"/>
              </a:spcBef>
            </a:pPr>
            <a:r>
              <a:rPr lang="zh-CN" altLang="en-US" b="1" dirty="0"/>
              <a:t>            即：</a:t>
            </a:r>
            <a:r>
              <a:rPr lang="en-US" altLang="zh-CN" b="1" dirty="0" smtClean="0">
                <a:solidFill>
                  <a:srgbClr val="FF0000"/>
                </a:solidFill>
              </a:rPr>
              <a:t>K </a:t>
            </a:r>
            <a:r>
              <a:rPr lang="zh-CN" altLang="zh-CN" dirty="0" smtClean="0"/>
              <a:t> </a:t>
            </a:r>
            <a:r>
              <a:rPr lang="zh-CN" altLang="zh-CN" b="1" dirty="0" smtClean="0">
                <a:solidFill>
                  <a:srgbClr val="FF0000"/>
                </a:solidFill>
              </a:rPr>
              <a:t>≠</a:t>
            </a:r>
            <a:r>
              <a:rPr lang="en-US" altLang="zh-CN" b="1" dirty="0" smtClean="0">
                <a:solidFill>
                  <a:srgbClr val="FF0000"/>
                </a:solidFill>
              </a:rPr>
              <a:t> </a:t>
            </a:r>
            <a:r>
              <a:rPr lang="zh-CN" altLang="zh-CN" b="1" dirty="0" smtClean="0">
                <a:solidFill>
                  <a:srgbClr val="FF0000"/>
                </a:solidFill>
              </a:rPr>
              <a:t> </a:t>
            </a:r>
            <a:r>
              <a:rPr lang="en-US" altLang="zh-CN" b="1" dirty="0" smtClean="0">
                <a:solidFill>
                  <a:srgbClr val="FF0000"/>
                </a:solidFill>
              </a:rPr>
              <a:t>P</a:t>
            </a:r>
            <a:r>
              <a:rPr lang="zh-CN" altLang="en-US" b="1" dirty="0"/>
              <a:t>，</a:t>
            </a:r>
            <a:r>
              <a:rPr lang="en-US" altLang="zh-CN" b="1" dirty="0">
                <a:solidFill>
                  <a:srgbClr val="FF0000"/>
                </a:solidFill>
              </a:rPr>
              <a:t>M = D</a:t>
            </a:r>
            <a:r>
              <a:rPr lang="en-US" altLang="zh-CN" b="1" baseline="-25000" dirty="0">
                <a:solidFill>
                  <a:srgbClr val="FF0000"/>
                </a:solidFill>
              </a:rPr>
              <a:t>P</a:t>
            </a:r>
            <a:r>
              <a:rPr lang="zh-CN" altLang="en-US" b="1" dirty="0">
                <a:solidFill>
                  <a:srgbClr val="FF0000"/>
                </a:solidFill>
              </a:rPr>
              <a:t>（</a:t>
            </a:r>
            <a:r>
              <a:rPr lang="en-US" altLang="zh-CN" b="1" dirty="0">
                <a:solidFill>
                  <a:srgbClr val="FF0000"/>
                </a:solidFill>
              </a:rPr>
              <a:t>E</a:t>
            </a:r>
            <a:r>
              <a:rPr lang="en-US" altLang="zh-CN" b="1" baseline="-25000" dirty="0">
                <a:solidFill>
                  <a:srgbClr val="FF0000"/>
                </a:solidFill>
              </a:rPr>
              <a:t>K</a:t>
            </a:r>
            <a:r>
              <a:rPr lang="zh-CN" altLang="en-US" b="1" dirty="0">
                <a:solidFill>
                  <a:srgbClr val="FF0000"/>
                </a:solidFill>
              </a:rPr>
              <a:t>（</a:t>
            </a:r>
            <a:r>
              <a:rPr lang="en-US" altLang="zh-CN" b="1" dirty="0">
                <a:solidFill>
                  <a:srgbClr val="FF0000"/>
                </a:solidFill>
              </a:rPr>
              <a:t>M</a:t>
            </a:r>
            <a:r>
              <a:rPr lang="zh-CN" altLang="en-US" b="1" dirty="0">
                <a:solidFill>
                  <a:srgbClr val="FF0000"/>
                </a:solidFill>
              </a:rPr>
              <a:t>））</a:t>
            </a:r>
            <a:r>
              <a:rPr lang="en-US" altLang="zh-CN" b="1" dirty="0">
                <a:solidFill>
                  <a:srgbClr val="FF0000"/>
                </a:solidFill>
              </a:rPr>
              <a:t>= D</a:t>
            </a:r>
            <a:r>
              <a:rPr lang="en-US" altLang="zh-CN" b="1" baseline="-25000" dirty="0">
                <a:solidFill>
                  <a:srgbClr val="FF0000"/>
                </a:solidFill>
              </a:rPr>
              <a:t>K</a:t>
            </a:r>
            <a:r>
              <a:rPr lang="zh-CN" altLang="en-US" b="1" dirty="0">
                <a:solidFill>
                  <a:srgbClr val="FF0000"/>
                </a:solidFill>
              </a:rPr>
              <a:t>（</a:t>
            </a:r>
            <a:r>
              <a:rPr lang="en-US" altLang="zh-CN" b="1" dirty="0">
                <a:solidFill>
                  <a:srgbClr val="FF0000"/>
                </a:solidFill>
              </a:rPr>
              <a:t>E</a:t>
            </a:r>
            <a:r>
              <a:rPr lang="en-US" altLang="zh-CN" b="1" baseline="-25000" dirty="0">
                <a:solidFill>
                  <a:srgbClr val="FF0000"/>
                </a:solidFill>
              </a:rPr>
              <a:t>P</a:t>
            </a:r>
            <a:r>
              <a:rPr lang="zh-CN" altLang="en-US" b="1" dirty="0">
                <a:solidFill>
                  <a:srgbClr val="FF0000"/>
                </a:solidFill>
              </a:rPr>
              <a:t>（</a:t>
            </a:r>
            <a:r>
              <a:rPr lang="en-US" altLang="zh-CN" b="1" dirty="0">
                <a:solidFill>
                  <a:srgbClr val="FF0000"/>
                </a:solidFill>
              </a:rPr>
              <a:t>M</a:t>
            </a:r>
            <a:r>
              <a:rPr lang="zh-CN" altLang="en-US" b="1" dirty="0">
                <a:solidFill>
                  <a:srgbClr val="FF0000"/>
                </a:solidFill>
              </a:rPr>
              <a:t>））</a:t>
            </a:r>
          </a:p>
          <a:p>
            <a:pPr>
              <a:lnSpc>
                <a:spcPct val="120000"/>
              </a:lnSpc>
              <a:spcBef>
                <a:spcPct val="30000"/>
              </a:spcBef>
            </a:pPr>
            <a:r>
              <a:rPr lang="zh-CN" altLang="en-US" b="1" dirty="0">
                <a:solidFill>
                  <a:srgbClr val="FF0000"/>
                </a:solidFill>
              </a:rPr>
              <a:t>基本原理：</a:t>
            </a:r>
            <a:r>
              <a:rPr lang="zh-CN" altLang="en-US" b="1" dirty="0"/>
              <a:t>基于</a:t>
            </a:r>
            <a:r>
              <a:rPr kumimoji="0" lang="zh-CN" altLang="en-US" b="1" dirty="0"/>
              <a:t>陷门单向函数的概念。单向函数是一些易于计算但难于求逆的函数，而陷门单向</a:t>
            </a:r>
            <a:r>
              <a:rPr kumimoji="0" lang="zh-CN" altLang="en-US" b="1" dirty="0" smtClean="0"/>
              <a:t>函数则指在</a:t>
            </a:r>
            <a:r>
              <a:rPr kumimoji="0" lang="zh-CN" altLang="en-US" b="1" dirty="0"/>
              <a:t>已知一些额外信息（也称</a:t>
            </a:r>
            <a:r>
              <a:rPr kumimoji="0" lang="zh-CN" altLang="en-US" b="1" dirty="0" smtClean="0">
                <a:solidFill>
                  <a:srgbClr val="FF0000"/>
                </a:solidFill>
              </a:rPr>
              <a:t>陷门</a:t>
            </a:r>
            <a:r>
              <a:rPr kumimoji="0" lang="zh-CN" altLang="en-US" b="1" dirty="0" smtClean="0"/>
              <a:t>或</a:t>
            </a:r>
            <a:r>
              <a:rPr kumimoji="0" lang="zh-CN" altLang="en-US" b="1" dirty="0" smtClean="0">
                <a:solidFill>
                  <a:srgbClr val="FF0000"/>
                </a:solidFill>
              </a:rPr>
              <a:t>后门</a:t>
            </a:r>
            <a:r>
              <a:rPr kumimoji="0" lang="zh-CN" altLang="en-US" b="1" dirty="0" smtClean="0"/>
              <a:t>）</a:t>
            </a:r>
            <a:r>
              <a:rPr kumimoji="0" lang="zh-CN" altLang="en-US" b="1" dirty="0"/>
              <a:t>的情况下易于求逆的单向函数。</a:t>
            </a:r>
          </a:p>
          <a:p>
            <a:pPr>
              <a:spcBef>
                <a:spcPct val="30000"/>
              </a:spcBef>
            </a:pPr>
            <a:r>
              <a:rPr kumimoji="0" lang="zh-CN" altLang="en-US" b="1" dirty="0">
                <a:solidFill>
                  <a:srgbClr val="FF0000"/>
                </a:solidFill>
              </a:rPr>
              <a:t>单向陷门函数</a:t>
            </a:r>
            <a:r>
              <a:rPr kumimoji="0" lang="zh-CN" altLang="en-US" b="1" dirty="0">
                <a:solidFill>
                  <a:schemeClr val="tx2"/>
                </a:solidFill>
              </a:rPr>
              <a:t>：</a:t>
            </a:r>
          </a:p>
          <a:p>
            <a:pPr>
              <a:spcBef>
                <a:spcPct val="20000"/>
              </a:spcBef>
            </a:pPr>
            <a:r>
              <a:rPr kumimoji="0" lang="en-US" altLang="zh-CN" b="1" dirty="0"/>
              <a:t>(1) </a:t>
            </a:r>
            <a:r>
              <a:rPr kumimoji="0" lang="zh-CN" altLang="en-US" b="1" dirty="0" smtClean="0"/>
              <a:t>给定 </a:t>
            </a:r>
            <a:r>
              <a:rPr kumimoji="0" lang="en-US" altLang="zh-CN" b="1" dirty="0" smtClean="0"/>
              <a:t>x</a:t>
            </a:r>
            <a:r>
              <a:rPr kumimoji="0" lang="zh-CN" altLang="en-US" b="1" dirty="0"/>
              <a:t>， </a:t>
            </a:r>
            <a:r>
              <a:rPr kumimoji="0" lang="zh-CN" altLang="en-US" b="1" dirty="0" smtClean="0"/>
              <a:t>计算 </a:t>
            </a:r>
            <a:r>
              <a:rPr kumimoji="0" lang="en-US" altLang="zh-CN" b="1" dirty="0" smtClean="0"/>
              <a:t>y=f(x) </a:t>
            </a:r>
            <a:r>
              <a:rPr kumimoji="0" lang="zh-CN" altLang="en-US" b="1" dirty="0" smtClean="0"/>
              <a:t>是</a:t>
            </a:r>
            <a:r>
              <a:rPr kumimoji="0" lang="zh-CN" altLang="en-US" b="1" dirty="0"/>
              <a:t>容易的； </a:t>
            </a:r>
          </a:p>
          <a:p>
            <a:pPr>
              <a:spcBef>
                <a:spcPct val="20000"/>
              </a:spcBef>
            </a:pPr>
            <a:r>
              <a:rPr kumimoji="0" lang="en-US" altLang="zh-CN" b="1" dirty="0"/>
              <a:t>(2) </a:t>
            </a:r>
            <a:r>
              <a:rPr kumimoji="0" lang="zh-CN" altLang="en-US" b="1" dirty="0" smtClean="0"/>
              <a:t>给定 </a:t>
            </a:r>
            <a:r>
              <a:rPr kumimoji="0" lang="en-US" altLang="zh-CN" b="1" dirty="0" smtClean="0"/>
              <a:t>y</a:t>
            </a:r>
            <a:r>
              <a:rPr kumimoji="0" lang="zh-CN" altLang="en-US" b="1" dirty="0"/>
              <a:t>，</a:t>
            </a:r>
            <a:r>
              <a:rPr kumimoji="0" lang="zh-CN" altLang="en-US" b="1" dirty="0" smtClean="0"/>
              <a:t>计算 </a:t>
            </a:r>
            <a:r>
              <a:rPr kumimoji="0" lang="en-US" altLang="zh-CN" b="1" dirty="0" smtClean="0"/>
              <a:t>x</a:t>
            </a:r>
            <a:r>
              <a:rPr kumimoji="0" lang="zh-CN" altLang="en-US" b="1" dirty="0"/>
              <a:t>，</a:t>
            </a:r>
            <a:r>
              <a:rPr kumimoji="0" lang="zh-CN" altLang="en-US" b="1" dirty="0" smtClean="0"/>
              <a:t>使 </a:t>
            </a:r>
            <a:r>
              <a:rPr kumimoji="0" lang="en-US" altLang="zh-CN" b="1" dirty="0" smtClean="0"/>
              <a:t>y=f(x) </a:t>
            </a:r>
            <a:r>
              <a:rPr kumimoji="0" lang="zh-CN" altLang="en-US" b="1" dirty="0" smtClean="0"/>
              <a:t>是</a:t>
            </a:r>
            <a:r>
              <a:rPr kumimoji="0" lang="zh-CN" altLang="en-US" b="1" dirty="0"/>
              <a:t>困难的；</a:t>
            </a:r>
          </a:p>
          <a:p>
            <a:pPr>
              <a:spcBef>
                <a:spcPct val="20000"/>
              </a:spcBef>
            </a:pPr>
            <a:r>
              <a:rPr kumimoji="0" lang="en-US" altLang="zh-CN" b="1" dirty="0"/>
              <a:t>(3) </a:t>
            </a:r>
            <a:r>
              <a:rPr kumimoji="0" lang="zh-CN" altLang="en-US" b="1" dirty="0" smtClean="0"/>
              <a:t>存在 </a:t>
            </a:r>
            <a:r>
              <a:rPr kumimoji="0" lang="en-US" altLang="zh-CN" b="1" dirty="0" smtClean="0"/>
              <a:t>z</a:t>
            </a:r>
            <a:r>
              <a:rPr kumimoji="0" lang="zh-CN" altLang="en-US" b="1" dirty="0" smtClean="0"/>
              <a:t>（陷门），已知 </a:t>
            </a:r>
            <a:r>
              <a:rPr kumimoji="0" lang="en-US" altLang="zh-CN" b="1" dirty="0" smtClean="0"/>
              <a:t>z </a:t>
            </a:r>
            <a:r>
              <a:rPr kumimoji="0" lang="zh-CN" altLang="en-US" b="1" dirty="0" smtClean="0"/>
              <a:t>时</a:t>
            </a:r>
            <a:r>
              <a:rPr kumimoji="0" lang="zh-CN" altLang="en-US" b="1" dirty="0"/>
              <a:t>，对给定的</a:t>
            </a:r>
            <a:r>
              <a:rPr kumimoji="0" lang="zh-CN" altLang="en-US" b="1" dirty="0" smtClean="0"/>
              <a:t>任何 </a:t>
            </a:r>
            <a:r>
              <a:rPr kumimoji="0" lang="en-US" altLang="zh-CN" b="1" dirty="0" smtClean="0"/>
              <a:t>y</a:t>
            </a:r>
            <a:r>
              <a:rPr kumimoji="0" lang="zh-CN" altLang="en-US" b="1" dirty="0"/>
              <a:t>， 若相应</a:t>
            </a:r>
            <a:r>
              <a:rPr kumimoji="0" lang="zh-CN" altLang="en-US" b="1" dirty="0" smtClean="0"/>
              <a:t>的 </a:t>
            </a:r>
            <a:r>
              <a:rPr kumimoji="0" lang="en-US" altLang="zh-CN" b="1" dirty="0" smtClean="0"/>
              <a:t>x </a:t>
            </a:r>
            <a:r>
              <a:rPr kumimoji="0" lang="zh-CN" altLang="en-US" b="1" dirty="0" smtClean="0"/>
              <a:t>存在</a:t>
            </a:r>
            <a:r>
              <a:rPr kumimoji="0" lang="zh-CN" altLang="en-US" b="1" dirty="0"/>
              <a:t>，则</a:t>
            </a:r>
            <a:r>
              <a:rPr kumimoji="0" lang="zh-CN" altLang="en-US" b="1" dirty="0" smtClean="0"/>
              <a:t>计算 </a:t>
            </a:r>
            <a:r>
              <a:rPr kumimoji="0" lang="en-US" altLang="zh-CN" b="1" dirty="0" smtClean="0"/>
              <a:t>x </a:t>
            </a:r>
            <a:r>
              <a:rPr kumimoji="0" lang="zh-CN" altLang="en-US" b="1" dirty="0" smtClean="0"/>
              <a:t>使 </a:t>
            </a:r>
            <a:r>
              <a:rPr kumimoji="0" lang="en-US" altLang="zh-CN" b="1" dirty="0" smtClean="0"/>
              <a:t>y=f(x) </a:t>
            </a:r>
            <a:r>
              <a:rPr kumimoji="0" lang="zh-CN" altLang="en-US" b="1" dirty="0" smtClean="0"/>
              <a:t>是</a:t>
            </a:r>
            <a:r>
              <a:rPr kumimoji="0" lang="zh-CN" altLang="en-US" b="1" dirty="0"/>
              <a:t>容易的。</a:t>
            </a:r>
            <a:endParaRPr kumimoji="0" lang="zh-CN" altLang="en-US" b="1" dirty="0">
              <a:solidFill>
                <a:schemeClr val="tx2"/>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 y="4508500"/>
            <a:ext cx="9067800" cy="2305050"/>
            <a:chOff x="48" y="2840"/>
            <a:chExt cx="5712" cy="1452"/>
          </a:xfrm>
        </p:grpSpPr>
        <p:sp>
          <p:nvSpPr>
            <p:cNvPr id="100355" name="Text Box 3"/>
            <p:cNvSpPr txBox="1">
              <a:spLocks noChangeArrowheads="1"/>
            </p:cNvSpPr>
            <p:nvPr/>
          </p:nvSpPr>
          <p:spPr bwMode="auto">
            <a:xfrm>
              <a:off x="48" y="2840"/>
              <a:ext cx="5712" cy="1185"/>
            </a:xfrm>
            <a:prstGeom prst="rect">
              <a:avLst/>
            </a:prstGeom>
            <a:noFill/>
            <a:ln w="9525">
              <a:noFill/>
              <a:miter lim="800000"/>
              <a:headEnd/>
              <a:tailEnd/>
            </a:ln>
            <a:effectLst/>
          </p:spPr>
          <p:txBody>
            <a:bodyPr>
              <a:spAutoFit/>
            </a:bodyPr>
            <a:lstStyle/>
            <a:p>
              <a:pPr>
                <a:spcBef>
                  <a:spcPct val="30000"/>
                </a:spcBef>
              </a:pPr>
              <a:r>
                <a:rPr lang="zh-CN" altLang="en-US" b="1"/>
                <a:t>特点：每个用户具有一对密钥，一个公开</a:t>
              </a:r>
              <a:r>
                <a:rPr lang="en-US" altLang="zh-CN" b="1"/>
                <a:t>P</a:t>
              </a:r>
              <a:r>
                <a:rPr lang="zh-CN" altLang="en-US" b="1"/>
                <a:t>，一个私有</a:t>
              </a:r>
              <a:r>
                <a:rPr lang="en-US" altLang="zh-CN" b="1"/>
                <a:t>K</a:t>
              </a:r>
              <a:r>
                <a:rPr lang="zh-CN" altLang="en-US" b="1"/>
                <a:t>；</a:t>
              </a:r>
            </a:p>
            <a:p>
              <a:pPr>
                <a:spcBef>
                  <a:spcPct val="30000"/>
                </a:spcBef>
              </a:pPr>
              <a:r>
                <a:rPr lang="zh-CN" altLang="en-US" b="1"/>
                <a:t>    </a:t>
              </a:r>
              <a:r>
                <a:rPr lang="zh-CN" altLang="en-US" b="1">
                  <a:solidFill>
                    <a:srgbClr val="FF0000"/>
                  </a:solidFill>
                </a:rPr>
                <a:t>所有的公开密钥</a:t>
              </a:r>
              <a:r>
                <a:rPr lang="en-US" altLang="zh-CN" b="1">
                  <a:solidFill>
                    <a:srgbClr val="FF0000"/>
                  </a:solidFill>
                </a:rPr>
                <a:t>P</a:t>
              </a:r>
              <a:r>
                <a:rPr lang="zh-CN" altLang="en-US" b="1">
                  <a:solidFill>
                    <a:srgbClr val="FF0000"/>
                  </a:solidFill>
                </a:rPr>
                <a:t>可公共存储；用户只需维护自己的私钥</a:t>
              </a:r>
              <a:r>
                <a:rPr lang="en-US" altLang="zh-CN" b="1">
                  <a:solidFill>
                    <a:srgbClr val="FF0000"/>
                  </a:solidFill>
                </a:rPr>
                <a:t>K</a:t>
              </a:r>
              <a:r>
                <a:rPr lang="zh-CN" altLang="en-US" b="1"/>
                <a:t>。 </a:t>
              </a:r>
            </a:p>
            <a:p>
              <a:pPr>
                <a:spcBef>
                  <a:spcPct val="30000"/>
                </a:spcBef>
              </a:pPr>
              <a:r>
                <a:rPr lang="zh-CN" altLang="en-US" b="1"/>
                <a:t>            用户</a:t>
              </a:r>
              <a:r>
                <a:rPr lang="en-US" altLang="zh-CN" b="1"/>
                <a:t>(A/B)</a:t>
              </a:r>
              <a:r>
                <a:rPr lang="zh-CN" altLang="en-US" b="1"/>
                <a:t>之间的秘密通信：</a:t>
              </a:r>
            </a:p>
            <a:p>
              <a:pPr>
                <a:spcBef>
                  <a:spcPct val="30000"/>
                </a:spcBef>
              </a:pPr>
              <a:r>
                <a:rPr lang="zh-CN" altLang="en-US" b="1"/>
                <a:t>           </a:t>
              </a:r>
              <a:r>
                <a:rPr lang="en-US" altLang="zh-CN" b="1"/>
                <a:t>M = D</a:t>
              </a:r>
              <a:r>
                <a:rPr lang="en-US" altLang="zh-CN" b="1" baseline="-25000"/>
                <a:t>PB</a:t>
              </a:r>
              <a:r>
                <a:rPr lang="en-US" altLang="zh-CN" b="1"/>
                <a:t>(D</a:t>
              </a:r>
              <a:r>
                <a:rPr lang="en-US" altLang="zh-CN" b="1" baseline="-25000"/>
                <a:t>KA</a:t>
              </a:r>
              <a:r>
                <a:rPr lang="en-US" altLang="zh-CN" b="1"/>
                <a:t>(E</a:t>
              </a:r>
              <a:r>
                <a:rPr lang="en-US" altLang="zh-CN" b="1" baseline="-25000"/>
                <a:t>PA</a:t>
              </a:r>
              <a:r>
                <a:rPr lang="en-US" altLang="zh-CN" b="1"/>
                <a:t>(E</a:t>
              </a:r>
              <a:r>
                <a:rPr lang="en-US" altLang="zh-CN" b="1" baseline="-25000"/>
                <a:t>KB</a:t>
              </a:r>
              <a:r>
                <a:rPr lang="en-US" altLang="zh-CN" b="1"/>
                <a:t>( M)))) =  D</a:t>
              </a:r>
              <a:r>
                <a:rPr lang="en-US" altLang="zh-CN" b="1" baseline="-25000"/>
                <a:t>PA</a:t>
              </a:r>
              <a:r>
                <a:rPr lang="en-US" altLang="zh-CN" b="1"/>
                <a:t>(D</a:t>
              </a:r>
              <a:r>
                <a:rPr lang="en-US" altLang="zh-CN" b="1" baseline="-25000"/>
                <a:t>KB</a:t>
              </a:r>
              <a:r>
                <a:rPr lang="en-US" altLang="zh-CN" b="1"/>
                <a:t>(E</a:t>
              </a:r>
              <a:r>
                <a:rPr lang="en-US" altLang="zh-CN" b="1" baseline="-25000"/>
                <a:t>PB</a:t>
              </a:r>
              <a:r>
                <a:rPr lang="en-US" altLang="zh-CN" b="1"/>
                <a:t>(E</a:t>
              </a:r>
              <a:r>
                <a:rPr lang="en-US" altLang="zh-CN" b="1" baseline="-25000"/>
                <a:t>KA</a:t>
              </a:r>
              <a:r>
                <a:rPr lang="en-US" altLang="zh-CN" b="1"/>
                <a:t>( M))))</a:t>
              </a:r>
            </a:p>
          </p:txBody>
        </p:sp>
        <p:sp>
          <p:nvSpPr>
            <p:cNvPr id="100356" name="Text Box 4"/>
            <p:cNvSpPr txBox="1">
              <a:spLocks noChangeArrowheads="1"/>
            </p:cNvSpPr>
            <p:nvPr/>
          </p:nvSpPr>
          <p:spPr bwMode="auto">
            <a:xfrm>
              <a:off x="1243" y="4004"/>
              <a:ext cx="1138" cy="288"/>
            </a:xfrm>
            <a:prstGeom prst="rect">
              <a:avLst/>
            </a:prstGeom>
            <a:noFill/>
            <a:ln w="9525">
              <a:noFill/>
              <a:miter lim="800000"/>
              <a:headEnd/>
              <a:tailEnd/>
            </a:ln>
            <a:effectLst/>
          </p:spPr>
          <p:txBody>
            <a:bodyPr>
              <a:spAutoFit/>
            </a:bodyPr>
            <a:lstStyle/>
            <a:p>
              <a:pPr eaLnBrk="0" hangingPunct="0"/>
              <a:r>
                <a:rPr lang="en-US" altLang="zh-CN" b="1">
                  <a:solidFill>
                    <a:srgbClr val="FF0000"/>
                  </a:solidFill>
                  <a:latin typeface="宋体" pitchFamily="2" charset="-122"/>
                </a:rPr>
                <a:t>A</a:t>
              </a:r>
              <a:r>
                <a:rPr lang="en-US" altLang="zh-CN" b="1">
                  <a:latin typeface="宋体" pitchFamily="2" charset="-122"/>
                </a:rPr>
                <a:t>       B</a:t>
              </a:r>
            </a:p>
          </p:txBody>
        </p:sp>
        <p:grpSp>
          <p:nvGrpSpPr>
            <p:cNvPr id="3" name="Group 5"/>
            <p:cNvGrpSpPr>
              <a:grpSpLocks/>
            </p:cNvGrpSpPr>
            <p:nvPr/>
          </p:nvGrpSpPr>
          <p:grpSpPr bwMode="auto">
            <a:xfrm>
              <a:off x="975" y="4049"/>
              <a:ext cx="4128" cy="0"/>
              <a:chOff x="975" y="2795"/>
              <a:chExt cx="4128" cy="0"/>
            </a:xfrm>
          </p:grpSpPr>
          <p:sp>
            <p:nvSpPr>
              <p:cNvPr id="100358" name="Line 6"/>
              <p:cNvSpPr>
                <a:spLocks noChangeShapeType="1"/>
              </p:cNvSpPr>
              <p:nvPr/>
            </p:nvSpPr>
            <p:spPr bwMode="auto">
              <a:xfrm>
                <a:off x="1743" y="2795"/>
                <a:ext cx="1104" cy="0"/>
              </a:xfrm>
              <a:prstGeom prst="line">
                <a:avLst/>
              </a:prstGeom>
              <a:noFill/>
              <a:ln w="38100">
                <a:solidFill>
                  <a:schemeClr val="tx1"/>
                </a:solidFill>
                <a:round/>
                <a:headEnd/>
                <a:tailEnd/>
              </a:ln>
              <a:effectLst/>
            </p:spPr>
            <p:txBody>
              <a:bodyPr/>
              <a:lstStyle/>
              <a:p>
                <a:endParaRPr lang="zh-CN" altLang="en-US"/>
              </a:p>
            </p:txBody>
          </p:sp>
          <p:sp>
            <p:nvSpPr>
              <p:cNvPr id="100359" name="Line 7"/>
              <p:cNvSpPr>
                <a:spLocks noChangeShapeType="1"/>
              </p:cNvSpPr>
              <p:nvPr/>
            </p:nvSpPr>
            <p:spPr bwMode="auto">
              <a:xfrm flipV="1">
                <a:off x="975" y="2795"/>
                <a:ext cx="768" cy="0"/>
              </a:xfrm>
              <a:prstGeom prst="line">
                <a:avLst/>
              </a:prstGeom>
              <a:noFill/>
              <a:ln w="38100">
                <a:solidFill>
                  <a:srgbClr val="FF0000"/>
                </a:solidFill>
                <a:round/>
                <a:headEnd/>
                <a:tailEnd/>
              </a:ln>
              <a:effectLst/>
            </p:spPr>
            <p:txBody>
              <a:bodyPr/>
              <a:lstStyle/>
              <a:p>
                <a:endParaRPr lang="zh-CN" altLang="en-US"/>
              </a:p>
            </p:txBody>
          </p:sp>
          <p:sp>
            <p:nvSpPr>
              <p:cNvPr id="100360" name="Line 8"/>
              <p:cNvSpPr>
                <a:spLocks noChangeShapeType="1"/>
              </p:cNvSpPr>
              <p:nvPr/>
            </p:nvSpPr>
            <p:spPr bwMode="auto">
              <a:xfrm>
                <a:off x="3999" y="2795"/>
                <a:ext cx="1104" cy="0"/>
              </a:xfrm>
              <a:prstGeom prst="line">
                <a:avLst/>
              </a:prstGeom>
              <a:noFill/>
              <a:ln w="38100">
                <a:solidFill>
                  <a:schemeClr val="tx1"/>
                </a:solidFill>
                <a:round/>
                <a:headEnd/>
                <a:tailEnd/>
              </a:ln>
              <a:effectLst/>
            </p:spPr>
            <p:txBody>
              <a:bodyPr/>
              <a:lstStyle/>
              <a:p>
                <a:endParaRPr lang="zh-CN" altLang="en-US"/>
              </a:p>
            </p:txBody>
          </p:sp>
          <p:sp>
            <p:nvSpPr>
              <p:cNvPr id="100361" name="Line 9"/>
              <p:cNvSpPr>
                <a:spLocks noChangeShapeType="1"/>
              </p:cNvSpPr>
              <p:nvPr/>
            </p:nvSpPr>
            <p:spPr bwMode="auto">
              <a:xfrm flipV="1">
                <a:off x="3231" y="2795"/>
                <a:ext cx="768" cy="0"/>
              </a:xfrm>
              <a:prstGeom prst="line">
                <a:avLst/>
              </a:prstGeom>
              <a:noFill/>
              <a:ln w="38100">
                <a:solidFill>
                  <a:srgbClr val="FF0000"/>
                </a:solidFill>
                <a:round/>
                <a:headEnd/>
                <a:tailEnd/>
              </a:ln>
              <a:effectLst/>
            </p:spPr>
            <p:txBody>
              <a:bodyPr/>
              <a:lstStyle/>
              <a:p>
                <a:endParaRPr lang="zh-CN" altLang="en-US"/>
              </a:p>
            </p:txBody>
          </p:sp>
        </p:grpSp>
        <p:sp>
          <p:nvSpPr>
            <p:cNvPr id="100362" name="Text Box 10"/>
            <p:cNvSpPr txBox="1">
              <a:spLocks noChangeArrowheads="1"/>
            </p:cNvSpPr>
            <p:nvPr/>
          </p:nvSpPr>
          <p:spPr bwMode="auto">
            <a:xfrm>
              <a:off x="3519" y="4004"/>
              <a:ext cx="1221" cy="288"/>
            </a:xfrm>
            <a:prstGeom prst="rect">
              <a:avLst/>
            </a:prstGeom>
            <a:noFill/>
            <a:ln w="9525">
              <a:noFill/>
              <a:miter lim="800000"/>
              <a:headEnd/>
              <a:tailEnd/>
            </a:ln>
            <a:effectLst/>
          </p:spPr>
          <p:txBody>
            <a:bodyPr>
              <a:spAutoFit/>
            </a:bodyPr>
            <a:lstStyle/>
            <a:p>
              <a:pPr eaLnBrk="0" hangingPunct="0"/>
              <a:r>
                <a:rPr lang="en-US" altLang="zh-CN" b="1">
                  <a:solidFill>
                    <a:srgbClr val="FF0000"/>
                  </a:solidFill>
                  <a:latin typeface="宋体" pitchFamily="2" charset="-122"/>
                </a:rPr>
                <a:t>B</a:t>
              </a:r>
              <a:r>
                <a:rPr lang="en-US" altLang="zh-CN" b="1">
                  <a:latin typeface="宋体" pitchFamily="2" charset="-122"/>
                </a:rPr>
                <a:t>       A</a:t>
              </a:r>
            </a:p>
          </p:txBody>
        </p:sp>
        <p:sp>
          <p:nvSpPr>
            <p:cNvPr id="100363" name="Line 11"/>
            <p:cNvSpPr>
              <a:spLocks noChangeShapeType="1"/>
            </p:cNvSpPr>
            <p:nvPr/>
          </p:nvSpPr>
          <p:spPr bwMode="auto">
            <a:xfrm flipH="1">
              <a:off x="1503" y="4185"/>
              <a:ext cx="384" cy="0"/>
            </a:xfrm>
            <a:prstGeom prst="line">
              <a:avLst/>
            </a:prstGeom>
            <a:noFill/>
            <a:ln w="9525">
              <a:solidFill>
                <a:schemeClr val="tx1"/>
              </a:solidFill>
              <a:round/>
              <a:headEnd/>
              <a:tailEnd type="triangle" w="med" len="med"/>
            </a:ln>
            <a:effectLst/>
          </p:spPr>
          <p:txBody>
            <a:bodyPr/>
            <a:lstStyle/>
            <a:p>
              <a:endParaRPr lang="zh-CN" altLang="en-US"/>
            </a:p>
          </p:txBody>
        </p:sp>
        <p:sp>
          <p:nvSpPr>
            <p:cNvPr id="100364" name="Line 12"/>
            <p:cNvSpPr>
              <a:spLocks noChangeShapeType="1"/>
            </p:cNvSpPr>
            <p:nvPr/>
          </p:nvSpPr>
          <p:spPr bwMode="auto">
            <a:xfrm flipH="1">
              <a:off x="3807" y="4148"/>
              <a:ext cx="384" cy="0"/>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4" name="Group 13"/>
          <p:cNvGrpSpPr>
            <a:grpSpLocks/>
          </p:cNvGrpSpPr>
          <p:nvPr/>
        </p:nvGrpSpPr>
        <p:grpSpPr bwMode="auto">
          <a:xfrm>
            <a:off x="76200" y="2636838"/>
            <a:ext cx="9067800" cy="1676400"/>
            <a:chOff x="48" y="3120"/>
            <a:chExt cx="5568" cy="1056"/>
          </a:xfrm>
        </p:grpSpPr>
        <p:sp>
          <p:nvSpPr>
            <p:cNvPr id="100366" name="Rectangle 14"/>
            <p:cNvSpPr>
              <a:spLocks noChangeArrowheads="1"/>
            </p:cNvSpPr>
            <p:nvPr/>
          </p:nvSpPr>
          <p:spPr bwMode="auto">
            <a:xfrm>
              <a:off x="218" y="3744"/>
              <a:ext cx="720" cy="288"/>
            </a:xfrm>
            <a:prstGeom prst="rect">
              <a:avLst/>
            </a:prstGeom>
            <a:solidFill>
              <a:srgbClr val="FFCC99"/>
            </a:solidFill>
            <a:ln w="9525">
              <a:solidFill>
                <a:schemeClr val="tx1"/>
              </a:solidFill>
              <a:miter lim="800000"/>
              <a:headEnd/>
              <a:tailEnd/>
            </a:ln>
            <a:effectLst/>
          </p:spPr>
          <p:txBody>
            <a:bodyPr wrap="none" anchor="ctr"/>
            <a:lstStyle/>
            <a:p>
              <a:pPr algn="ctr"/>
              <a:r>
                <a:rPr lang="en-US" altLang="zh-CN" sz="2000" b="1"/>
                <a:t>64</a:t>
              </a:r>
              <a:r>
                <a:rPr lang="zh-CN" altLang="en-US" sz="2000" b="1"/>
                <a:t>位明文</a:t>
              </a:r>
            </a:p>
          </p:txBody>
        </p:sp>
        <p:sp>
          <p:nvSpPr>
            <p:cNvPr id="100367" name="Oval 15"/>
            <p:cNvSpPr>
              <a:spLocks noChangeArrowheads="1"/>
            </p:cNvSpPr>
            <p:nvPr/>
          </p:nvSpPr>
          <p:spPr bwMode="auto">
            <a:xfrm>
              <a:off x="1370" y="3744"/>
              <a:ext cx="838" cy="384"/>
            </a:xfrm>
            <a:prstGeom prst="ellipse">
              <a:avLst/>
            </a:prstGeom>
            <a:solidFill>
              <a:schemeClr val="accent1"/>
            </a:solidFill>
            <a:ln w="9525">
              <a:solidFill>
                <a:schemeClr val="tx1"/>
              </a:solidFill>
              <a:round/>
              <a:headEnd/>
              <a:tailEnd/>
            </a:ln>
            <a:effectLst/>
          </p:spPr>
          <p:txBody>
            <a:bodyPr wrap="none" anchor="ctr"/>
            <a:lstStyle/>
            <a:p>
              <a:pPr algn="ctr"/>
              <a:r>
                <a:rPr lang="en-US" altLang="zh-CN" sz="2000" b="1"/>
                <a:t>E </a:t>
              </a:r>
            </a:p>
          </p:txBody>
        </p:sp>
        <p:sp>
          <p:nvSpPr>
            <p:cNvPr id="100368" name="Rectangle 16"/>
            <p:cNvSpPr>
              <a:spLocks noChangeArrowheads="1"/>
            </p:cNvSpPr>
            <p:nvPr/>
          </p:nvSpPr>
          <p:spPr bwMode="auto">
            <a:xfrm>
              <a:off x="2496" y="3744"/>
              <a:ext cx="672" cy="288"/>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2000" b="1"/>
                <a:t>64</a:t>
              </a:r>
              <a:r>
                <a:rPr lang="zh-CN" altLang="en-US" sz="2000" b="1"/>
                <a:t>位密文</a:t>
              </a:r>
            </a:p>
          </p:txBody>
        </p:sp>
        <p:sp>
          <p:nvSpPr>
            <p:cNvPr id="100369" name="Line 17"/>
            <p:cNvSpPr>
              <a:spLocks noChangeShapeType="1"/>
            </p:cNvSpPr>
            <p:nvPr/>
          </p:nvSpPr>
          <p:spPr bwMode="auto">
            <a:xfrm>
              <a:off x="1082" y="3936"/>
              <a:ext cx="288"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100370" name="Line 18"/>
            <p:cNvSpPr>
              <a:spLocks noChangeShapeType="1"/>
            </p:cNvSpPr>
            <p:nvPr/>
          </p:nvSpPr>
          <p:spPr bwMode="auto">
            <a:xfrm>
              <a:off x="2208" y="3936"/>
              <a:ext cx="288"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100371" name="Rectangle 19"/>
            <p:cNvSpPr>
              <a:spLocks noChangeArrowheads="1"/>
            </p:cNvSpPr>
            <p:nvPr/>
          </p:nvSpPr>
          <p:spPr bwMode="auto">
            <a:xfrm>
              <a:off x="1536" y="3168"/>
              <a:ext cx="454" cy="288"/>
            </a:xfrm>
            <a:prstGeom prst="rect">
              <a:avLst/>
            </a:prstGeom>
            <a:solidFill>
              <a:srgbClr val="FF99FF"/>
            </a:solidFill>
            <a:ln w="9525">
              <a:solidFill>
                <a:schemeClr val="tx1"/>
              </a:solidFill>
              <a:miter lim="800000"/>
              <a:headEnd/>
              <a:tailEnd/>
            </a:ln>
            <a:effectLst/>
          </p:spPr>
          <p:txBody>
            <a:bodyPr wrap="none" anchor="ctr"/>
            <a:lstStyle/>
            <a:p>
              <a:pPr algn="ctr"/>
              <a:r>
                <a:rPr lang="en-US" altLang="zh-CN" sz="2000" b="1"/>
                <a:t>K</a:t>
              </a:r>
            </a:p>
          </p:txBody>
        </p:sp>
        <p:sp>
          <p:nvSpPr>
            <p:cNvPr id="100372" name="Line 20"/>
            <p:cNvSpPr>
              <a:spLocks noChangeShapeType="1"/>
            </p:cNvSpPr>
            <p:nvPr/>
          </p:nvSpPr>
          <p:spPr bwMode="auto">
            <a:xfrm>
              <a:off x="1750" y="3456"/>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100373" name="Rectangle 21"/>
            <p:cNvSpPr>
              <a:spLocks noChangeArrowheads="1"/>
            </p:cNvSpPr>
            <p:nvPr/>
          </p:nvSpPr>
          <p:spPr bwMode="auto">
            <a:xfrm>
              <a:off x="266" y="3792"/>
              <a:ext cx="720" cy="288"/>
            </a:xfrm>
            <a:prstGeom prst="rect">
              <a:avLst/>
            </a:prstGeom>
            <a:solidFill>
              <a:srgbClr val="FFCC99"/>
            </a:solidFill>
            <a:ln w="9525">
              <a:solidFill>
                <a:schemeClr val="tx1"/>
              </a:solidFill>
              <a:miter lim="800000"/>
              <a:headEnd/>
              <a:tailEnd/>
            </a:ln>
            <a:effectLst/>
          </p:spPr>
          <p:txBody>
            <a:bodyPr wrap="none" anchor="ctr"/>
            <a:lstStyle/>
            <a:p>
              <a:pPr algn="ctr"/>
              <a:r>
                <a:rPr lang="en-US" altLang="zh-CN" sz="2000" b="1"/>
                <a:t>64</a:t>
              </a:r>
              <a:r>
                <a:rPr lang="zh-CN" altLang="en-US" sz="2000" b="1"/>
                <a:t>位明文</a:t>
              </a:r>
            </a:p>
          </p:txBody>
        </p:sp>
        <p:sp>
          <p:nvSpPr>
            <p:cNvPr id="100374" name="Rectangle 22"/>
            <p:cNvSpPr>
              <a:spLocks noChangeArrowheads="1"/>
            </p:cNvSpPr>
            <p:nvPr/>
          </p:nvSpPr>
          <p:spPr bwMode="auto">
            <a:xfrm>
              <a:off x="314" y="3840"/>
              <a:ext cx="720" cy="288"/>
            </a:xfrm>
            <a:prstGeom prst="rect">
              <a:avLst/>
            </a:prstGeom>
            <a:solidFill>
              <a:srgbClr val="FFCC99"/>
            </a:solidFill>
            <a:ln w="9525">
              <a:solidFill>
                <a:schemeClr val="tx1"/>
              </a:solidFill>
              <a:miter lim="800000"/>
              <a:headEnd/>
              <a:tailEnd/>
            </a:ln>
            <a:effectLst/>
          </p:spPr>
          <p:txBody>
            <a:bodyPr wrap="none" anchor="ctr"/>
            <a:lstStyle/>
            <a:p>
              <a:pPr algn="ctr"/>
              <a:r>
                <a:rPr lang="en-US" altLang="zh-CN" sz="2000" b="1"/>
                <a:t>64</a:t>
              </a:r>
              <a:r>
                <a:rPr lang="zh-CN" altLang="en-US" sz="2000" b="1"/>
                <a:t>位明文</a:t>
              </a:r>
            </a:p>
          </p:txBody>
        </p:sp>
        <p:sp>
          <p:nvSpPr>
            <p:cNvPr id="100375" name="Rectangle 23"/>
            <p:cNvSpPr>
              <a:spLocks noChangeArrowheads="1"/>
            </p:cNvSpPr>
            <p:nvPr/>
          </p:nvSpPr>
          <p:spPr bwMode="auto">
            <a:xfrm>
              <a:off x="362" y="3888"/>
              <a:ext cx="720" cy="288"/>
            </a:xfrm>
            <a:prstGeom prst="rect">
              <a:avLst/>
            </a:prstGeom>
            <a:solidFill>
              <a:srgbClr val="FFCC99"/>
            </a:solidFill>
            <a:ln w="9525">
              <a:solidFill>
                <a:schemeClr val="tx1"/>
              </a:solidFill>
              <a:miter lim="800000"/>
              <a:headEnd/>
              <a:tailEnd/>
            </a:ln>
            <a:effectLst/>
          </p:spPr>
          <p:txBody>
            <a:bodyPr wrap="none" anchor="ctr"/>
            <a:lstStyle/>
            <a:p>
              <a:pPr algn="ctr"/>
              <a:r>
                <a:rPr lang="zh-CN" altLang="en-US" sz="2000" b="1"/>
                <a:t>明文段</a:t>
              </a:r>
            </a:p>
          </p:txBody>
        </p:sp>
        <p:sp>
          <p:nvSpPr>
            <p:cNvPr id="100376" name="Rectangle 24"/>
            <p:cNvSpPr>
              <a:spLocks noChangeArrowheads="1"/>
            </p:cNvSpPr>
            <p:nvPr/>
          </p:nvSpPr>
          <p:spPr bwMode="auto">
            <a:xfrm>
              <a:off x="2544" y="3792"/>
              <a:ext cx="672" cy="288"/>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2000" b="1"/>
                <a:t>64</a:t>
              </a:r>
              <a:r>
                <a:rPr lang="zh-CN" altLang="en-US" sz="2000" b="1"/>
                <a:t>位密文</a:t>
              </a:r>
            </a:p>
          </p:txBody>
        </p:sp>
        <p:sp>
          <p:nvSpPr>
            <p:cNvPr id="100377" name="Rectangle 25"/>
            <p:cNvSpPr>
              <a:spLocks noChangeArrowheads="1"/>
            </p:cNvSpPr>
            <p:nvPr/>
          </p:nvSpPr>
          <p:spPr bwMode="auto">
            <a:xfrm>
              <a:off x="2592" y="3840"/>
              <a:ext cx="672" cy="288"/>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2000" b="1"/>
                <a:t>64</a:t>
              </a:r>
              <a:r>
                <a:rPr lang="zh-CN" altLang="en-US" sz="2000" b="1"/>
                <a:t>位密文</a:t>
              </a:r>
            </a:p>
          </p:txBody>
        </p:sp>
        <p:sp>
          <p:nvSpPr>
            <p:cNvPr id="100378" name="Rectangle 26"/>
            <p:cNvSpPr>
              <a:spLocks noChangeArrowheads="1"/>
            </p:cNvSpPr>
            <p:nvPr/>
          </p:nvSpPr>
          <p:spPr bwMode="auto">
            <a:xfrm>
              <a:off x="2640" y="3888"/>
              <a:ext cx="672" cy="288"/>
            </a:xfrm>
            <a:prstGeom prst="rect">
              <a:avLst/>
            </a:prstGeom>
            <a:solidFill>
              <a:schemeClr val="hlink"/>
            </a:solidFill>
            <a:ln w="9525">
              <a:solidFill>
                <a:schemeClr val="tx1"/>
              </a:solidFill>
              <a:miter lim="800000"/>
              <a:headEnd/>
              <a:tailEnd/>
            </a:ln>
            <a:effectLst/>
          </p:spPr>
          <p:txBody>
            <a:bodyPr wrap="none" anchor="ctr"/>
            <a:lstStyle/>
            <a:p>
              <a:pPr algn="ctr"/>
              <a:r>
                <a:rPr lang="zh-CN" altLang="en-US" sz="2000" b="1"/>
                <a:t>密文段</a:t>
              </a:r>
            </a:p>
          </p:txBody>
        </p:sp>
        <p:sp>
          <p:nvSpPr>
            <p:cNvPr id="100379" name="Text Box 27"/>
            <p:cNvSpPr txBox="1">
              <a:spLocks noChangeArrowheads="1"/>
            </p:cNvSpPr>
            <p:nvPr/>
          </p:nvSpPr>
          <p:spPr bwMode="auto">
            <a:xfrm>
              <a:off x="48" y="3388"/>
              <a:ext cx="1104" cy="308"/>
            </a:xfrm>
            <a:prstGeom prst="rect">
              <a:avLst/>
            </a:prstGeom>
            <a:noFill/>
            <a:ln w="9525">
              <a:noFill/>
              <a:miter lim="800000"/>
              <a:headEnd/>
              <a:tailEnd/>
            </a:ln>
            <a:effectLst/>
          </p:spPr>
          <p:txBody>
            <a:bodyPr>
              <a:spAutoFit/>
            </a:bodyPr>
            <a:lstStyle/>
            <a:p>
              <a:pPr>
                <a:lnSpc>
                  <a:spcPct val="130000"/>
                </a:lnSpc>
              </a:pPr>
              <a:r>
                <a:rPr lang="zh-CN" altLang="en-US" sz="2000" b="1"/>
                <a:t>分段        合段</a:t>
              </a:r>
            </a:p>
          </p:txBody>
        </p:sp>
        <p:sp>
          <p:nvSpPr>
            <p:cNvPr id="100380" name="Line 28"/>
            <p:cNvSpPr>
              <a:spLocks noChangeShapeType="1"/>
            </p:cNvSpPr>
            <p:nvPr/>
          </p:nvSpPr>
          <p:spPr bwMode="auto">
            <a:xfrm flipH="1">
              <a:off x="528" y="3408"/>
              <a:ext cx="0" cy="336"/>
            </a:xfrm>
            <a:prstGeom prst="line">
              <a:avLst/>
            </a:prstGeom>
            <a:noFill/>
            <a:ln w="9525">
              <a:solidFill>
                <a:schemeClr val="tx1"/>
              </a:solidFill>
              <a:round/>
              <a:headEnd/>
              <a:tailEnd type="triangle" w="med" len="med"/>
            </a:ln>
            <a:effectLst/>
          </p:spPr>
          <p:txBody>
            <a:bodyPr/>
            <a:lstStyle/>
            <a:p>
              <a:endParaRPr lang="zh-CN" altLang="en-US"/>
            </a:p>
          </p:txBody>
        </p:sp>
        <p:sp>
          <p:nvSpPr>
            <p:cNvPr id="100381" name="Line 29"/>
            <p:cNvSpPr>
              <a:spLocks noChangeShapeType="1"/>
            </p:cNvSpPr>
            <p:nvPr/>
          </p:nvSpPr>
          <p:spPr bwMode="auto">
            <a:xfrm flipH="1">
              <a:off x="672" y="3408"/>
              <a:ext cx="0" cy="336"/>
            </a:xfrm>
            <a:prstGeom prst="line">
              <a:avLst/>
            </a:prstGeom>
            <a:noFill/>
            <a:ln w="9525">
              <a:solidFill>
                <a:schemeClr val="tx1"/>
              </a:solidFill>
              <a:round/>
              <a:headEnd type="triangle" w="med" len="med"/>
              <a:tailEnd/>
            </a:ln>
            <a:effectLst/>
          </p:spPr>
          <p:txBody>
            <a:bodyPr/>
            <a:lstStyle/>
            <a:p>
              <a:endParaRPr lang="zh-CN" altLang="en-US"/>
            </a:p>
          </p:txBody>
        </p:sp>
        <p:sp>
          <p:nvSpPr>
            <p:cNvPr id="100382" name="Rectangle 30"/>
            <p:cNvSpPr>
              <a:spLocks noChangeArrowheads="1"/>
            </p:cNvSpPr>
            <p:nvPr/>
          </p:nvSpPr>
          <p:spPr bwMode="auto">
            <a:xfrm>
              <a:off x="192" y="3120"/>
              <a:ext cx="720" cy="288"/>
            </a:xfrm>
            <a:prstGeom prst="rect">
              <a:avLst/>
            </a:prstGeom>
            <a:solidFill>
              <a:srgbClr val="FFFF66"/>
            </a:solidFill>
            <a:ln w="9525">
              <a:solidFill>
                <a:schemeClr val="tx1"/>
              </a:solidFill>
              <a:miter lim="800000"/>
              <a:headEnd/>
              <a:tailEnd/>
            </a:ln>
            <a:effectLst/>
          </p:spPr>
          <p:txBody>
            <a:bodyPr wrap="none" anchor="ctr"/>
            <a:lstStyle/>
            <a:p>
              <a:pPr algn="ctr"/>
              <a:r>
                <a:rPr lang="zh-CN" altLang="en-US" sz="2000" b="1"/>
                <a:t>明文报文</a:t>
              </a:r>
            </a:p>
          </p:txBody>
        </p:sp>
        <p:sp>
          <p:nvSpPr>
            <p:cNvPr id="100383" name="Rectangle 31"/>
            <p:cNvSpPr>
              <a:spLocks noChangeArrowheads="1"/>
            </p:cNvSpPr>
            <p:nvPr/>
          </p:nvSpPr>
          <p:spPr bwMode="auto">
            <a:xfrm>
              <a:off x="2448" y="3264"/>
              <a:ext cx="890" cy="912"/>
            </a:xfrm>
            <a:prstGeom prst="rect">
              <a:avLst/>
            </a:prstGeom>
            <a:noFill/>
            <a:ln w="9525">
              <a:solidFill>
                <a:schemeClr val="tx1"/>
              </a:solidFill>
              <a:prstDash val="dash"/>
              <a:miter lim="800000"/>
              <a:headEnd/>
              <a:tailEnd/>
            </a:ln>
            <a:effectLst/>
          </p:spPr>
          <p:txBody>
            <a:bodyPr wrap="none" anchor="ctr"/>
            <a:lstStyle/>
            <a:p>
              <a:pPr algn="ctr"/>
              <a:r>
                <a:rPr lang="zh-CN" altLang="en-US" sz="1800" b="1"/>
                <a:t>密文报文</a:t>
              </a:r>
            </a:p>
            <a:p>
              <a:pPr algn="ctr"/>
              <a:r>
                <a:rPr lang="zh-CN" altLang="en-US" sz="1800" b="1"/>
                <a:t>合段传输</a:t>
              </a:r>
            </a:p>
            <a:p>
              <a:pPr algn="ctr"/>
              <a:endParaRPr lang="zh-CN" altLang="en-US" sz="1200" b="1"/>
            </a:p>
            <a:p>
              <a:pPr algn="ctr"/>
              <a:endParaRPr lang="zh-CN" altLang="en-US" sz="1200" b="1"/>
            </a:p>
            <a:p>
              <a:pPr algn="ctr"/>
              <a:endParaRPr lang="zh-CN" altLang="en-US" sz="2000" b="1"/>
            </a:p>
          </p:txBody>
        </p:sp>
        <p:sp>
          <p:nvSpPr>
            <p:cNvPr id="100384" name="Text Box 32"/>
            <p:cNvSpPr txBox="1">
              <a:spLocks noChangeArrowheads="1"/>
            </p:cNvSpPr>
            <p:nvPr/>
          </p:nvSpPr>
          <p:spPr bwMode="auto">
            <a:xfrm>
              <a:off x="4512" y="3408"/>
              <a:ext cx="1104" cy="308"/>
            </a:xfrm>
            <a:prstGeom prst="rect">
              <a:avLst/>
            </a:prstGeom>
            <a:noFill/>
            <a:ln w="9525">
              <a:noFill/>
              <a:miter lim="800000"/>
              <a:headEnd/>
              <a:tailEnd/>
            </a:ln>
            <a:effectLst/>
          </p:spPr>
          <p:txBody>
            <a:bodyPr>
              <a:spAutoFit/>
            </a:bodyPr>
            <a:lstStyle/>
            <a:p>
              <a:pPr>
                <a:lnSpc>
                  <a:spcPct val="130000"/>
                </a:lnSpc>
              </a:pPr>
              <a:r>
                <a:rPr lang="zh-CN" altLang="en-US" sz="2000" b="1"/>
                <a:t>合段      分段</a:t>
              </a:r>
            </a:p>
          </p:txBody>
        </p:sp>
        <p:sp>
          <p:nvSpPr>
            <p:cNvPr id="100385" name="Oval 33"/>
            <p:cNvSpPr>
              <a:spLocks noChangeArrowheads="1"/>
            </p:cNvSpPr>
            <p:nvPr/>
          </p:nvSpPr>
          <p:spPr bwMode="auto">
            <a:xfrm>
              <a:off x="3578" y="3744"/>
              <a:ext cx="838" cy="384"/>
            </a:xfrm>
            <a:prstGeom prst="ellipse">
              <a:avLst/>
            </a:prstGeom>
            <a:solidFill>
              <a:schemeClr val="accent1"/>
            </a:solidFill>
            <a:ln w="9525">
              <a:solidFill>
                <a:schemeClr val="tx1"/>
              </a:solidFill>
              <a:round/>
              <a:headEnd/>
              <a:tailEnd/>
            </a:ln>
            <a:effectLst/>
          </p:spPr>
          <p:txBody>
            <a:bodyPr wrap="none" anchor="ctr"/>
            <a:lstStyle/>
            <a:p>
              <a:pPr algn="ctr"/>
              <a:r>
                <a:rPr lang="en-US" altLang="zh-CN" sz="2000" b="1"/>
                <a:t>D</a:t>
              </a:r>
            </a:p>
          </p:txBody>
        </p:sp>
        <p:sp>
          <p:nvSpPr>
            <p:cNvPr id="100386" name="Line 34"/>
            <p:cNvSpPr>
              <a:spLocks noChangeShapeType="1"/>
            </p:cNvSpPr>
            <p:nvPr/>
          </p:nvSpPr>
          <p:spPr bwMode="auto">
            <a:xfrm>
              <a:off x="3290" y="3936"/>
              <a:ext cx="288"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100387" name="Line 35"/>
            <p:cNvSpPr>
              <a:spLocks noChangeShapeType="1"/>
            </p:cNvSpPr>
            <p:nvPr/>
          </p:nvSpPr>
          <p:spPr bwMode="auto">
            <a:xfrm>
              <a:off x="4416" y="3936"/>
              <a:ext cx="288"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100388" name="Rectangle 36"/>
            <p:cNvSpPr>
              <a:spLocks noChangeArrowheads="1"/>
            </p:cNvSpPr>
            <p:nvPr/>
          </p:nvSpPr>
          <p:spPr bwMode="auto">
            <a:xfrm>
              <a:off x="3744" y="3168"/>
              <a:ext cx="454" cy="288"/>
            </a:xfrm>
            <a:prstGeom prst="rect">
              <a:avLst/>
            </a:prstGeom>
            <a:solidFill>
              <a:srgbClr val="CCFFFF"/>
            </a:solidFill>
            <a:ln w="9525">
              <a:solidFill>
                <a:schemeClr val="tx1"/>
              </a:solidFill>
              <a:miter lim="800000"/>
              <a:headEnd/>
              <a:tailEnd/>
            </a:ln>
            <a:effectLst/>
          </p:spPr>
          <p:txBody>
            <a:bodyPr wrap="none" anchor="ctr"/>
            <a:lstStyle/>
            <a:p>
              <a:pPr algn="ctr"/>
              <a:r>
                <a:rPr lang="en-US" altLang="zh-CN" sz="2000" b="1"/>
                <a:t>P </a:t>
              </a:r>
            </a:p>
          </p:txBody>
        </p:sp>
        <p:sp>
          <p:nvSpPr>
            <p:cNvPr id="100389" name="Line 37"/>
            <p:cNvSpPr>
              <a:spLocks noChangeShapeType="1"/>
            </p:cNvSpPr>
            <p:nvPr/>
          </p:nvSpPr>
          <p:spPr bwMode="auto">
            <a:xfrm>
              <a:off x="3958" y="3456"/>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100390" name="Rectangle 38"/>
            <p:cNvSpPr>
              <a:spLocks noChangeArrowheads="1"/>
            </p:cNvSpPr>
            <p:nvPr/>
          </p:nvSpPr>
          <p:spPr bwMode="auto">
            <a:xfrm>
              <a:off x="4682" y="3744"/>
              <a:ext cx="720" cy="288"/>
            </a:xfrm>
            <a:prstGeom prst="rect">
              <a:avLst/>
            </a:prstGeom>
            <a:solidFill>
              <a:srgbClr val="FFCC99"/>
            </a:solidFill>
            <a:ln w="9525">
              <a:solidFill>
                <a:schemeClr val="tx1"/>
              </a:solidFill>
              <a:miter lim="800000"/>
              <a:headEnd/>
              <a:tailEnd/>
            </a:ln>
            <a:effectLst/>
          </p:spPr>
          <p:txBody>
            <a:bodyPr wrap="none" anchor="ctr"/>
            <a:lstStyle/>
            <a:p>
              <a:pPr algn="ctr"/>
              <a:r>
                <a:rPr lang="en-US" altLang="zh-CN" sz="2000" b="1"/>
                <a:t>64</a:t>
              </a:r>
              <a:r>
                <a:rPr lang="zh-CN" altLang="en-US" sz="2000" b="1"/>
                <a:t>位明文</a:t>
              </a:r>
            </a:p>
          </p:txBody>
        </p:sp>
        <p:sp>
          <p:nvSpPr>
            <p:cNvPr id="100391" name="Rectangle 39"/>
            <p:cNvSpPr>
              <a:spLocks noChangeArrowheads="1"/>
            </p:cNvSpPr>
            <p:nvPr/>
          </p:nvSpPr>
          <p:spPr bwMode="auto">
            <a:xfrm>
              <a:off x="4730" y="3792"/>
              <a:ext cx="720" cy="288"/>
            </a:xfrm>
            <a:prstGeom prst="rect">
              <a:avLst/>
            </a:prstGeom>
            <a:solidFill>
              <a:srgbClr val="FFCC99"/>
            </a:solidFill>
            <a:ln w="9525">
              <a:solidFill>
                <a:schemeClr val="tx1"/>
              </a:solidFill>
              <a:miter lim="800000"/>
              <a:headEnd/>
              <a:tailEnd/>
            </a:ln>
            <a:effectLst/>
          </p:spPr>
          <p:txBody>
            <a:bodyPr wrap="none" anchor="ctr"/>
            <a:lstStyle/>
            <a:p>
              <a:pPr algn="ctr"/>
              <a:r>
                <a:rPr lang="en-US" altLang="zh-CN" sz="2000" b="1"/>
                <a:t>64</a:t>
              </a:r>
              <a:r>
                <a:rPr lang="zh-CN" altLang="en-US" sz="2000" b="1"/>
                <a:t>位明文</a:t>
              </a:r>
            </a:p>
          </p:txBody>
        </p:sp>
        <p:sp>
          <p:nvSpPr>
            <p:cNvPr id="100392" name="Rectangle 40"/>
            <p:cNvSpPr>
              <a:spLocks noChangeArrowheads="1"/>
            </p:cNvSpPr>
            <p:nvPr/>
          </p:nvSpPr>
          <p:spPr bwMode="auto">
            <a:xfrm>
              <a:off x="4778" y="3840"/>
              <a:ext cx="720" cy="288"/>
            </a:xfrm>
            <a:prstGeom prst="rect">
              <a:avLst/>
            </a:prstGeom>
            <a:solidFill>
              <a:srgbClr val="FFCC99"/>
            </a:solidFill>
            <a:ln w="9525">
              <a:solidFill>
                <a:schemeClr val="tx1"/>
              </a:solidFill>
              <a:miter lim="800000"/>
              <a:headEnd/>
              <a:tailEnd/>
            </a:ln>
            <a:effectLst/>
          </p:spPr>
          <p:txBody>
            <a:bodyPr wrap="none" anchor="ctr"/>
            <a:lstStyle/>
            <a:p>
              <a:pPr algn="ctr"/>
              <a:r>
                <a:rPr lang="en-US" altLang="zh-CN" sz="2000" b="1"/>
                <a:t>64</a:t>
              </a:r>
              <a:r>
                <a:rPr lang="zh-CN" altLang="en-US" sz="2000" b="1"/>
                <a:t>位明文</a:t>
              </a:r>
            </a:p>
          </p:txBody>
        </p:sp>
        <p:sp>
          <p:nvSpPr>
            <p:cNvPr id="100393" name="Rectangle 41"/>
            <p:cNvSpPr>
              <a:spLocks noChangeArrowheads="1"/>
            </p:cNvSpPr>
            <p:nvPr/>
          </p:nvSpPr>
          <p:spPr bwMode="auto">
            <a:xfrm>
              <a:off x="4826" y="3888"/>
              <a:ext cx="720" cy="288"/>
            </a:xfrm>
            <a:prstGeom prst="rect">
              <a:avLst/>
            </a:prstGeom>
            <a:solidFill>
              <a:srgbClr val="FFCC99"/>
            </a:solidFill>
            <a:ln w="9525">
              <a:solidFill>
                <a:schemeClr val="tx1"/>
              </a:solidFill>
              <a:miter lim="800000"/>
              <a:headEnd/>
              <a:tailEnd/>
            </a:ln>
            <a:effectLst/>
          </p:spPr>
          <p:txBody>
            <a:bodyPr wrap="none" anchor="ctr"/>
            <a:lstStyle/>
            <a:p>
              <a:pPr algn="ctr"/>
              <a:r>
                <a:rPr lang="zh-CN" altLang="en-US" sz="2000" b="1"/>
                <a:t>明文段</a:t>
              </a:r>
            </a:p>
          </p:txBody>
        </p:sp>
        <p:sp>
          <p:nvSpPr>
            <p:cNvPr id="100394" name="Line 42"/>
            <p:cNvSpPr>
              <a:spLocks noChangeShapeType="1"/>
            </p:cNvSpPr>
            <p:nvPr/>
          </p:nvSpPr>
          <p:spPr bwMode="auto">
            <a:xfrm flipH="1">
              <a:off x="5088" y="3408"/>
              <a:ext cx="0" cy="336"/>
            </a:xfrm>
            <a:prstGeom prst="line">
              <a:avLst/>
            </a:prstGeom>
            <a:noFill/>
            <a:ln w="9525">
              <a:solidFill>
                <a:schemeClr val="tx1"/>
              </a:solidFill>
              <a:round/>
              <a:headEnd/>
              <a:tailEnd type="triangle" w="med" len="med"/>
            </a:ln>
            <a:effectLst/>
          </p:spPr>
          <p:txBody>
            <a:bodyPr/>
            <a:lstStyle/>
            <a:p>
              <a:endParaRPr lang="zh-CN" altLang="en-US"/>
            </a:p>
          </p:txBody>
        </p:sp>
        <p:sp>
          <p:nvSpPr>
            <p:cNvPr id="100395" name="Line 43"/>
            <p:cNvSpPr>
              <a:spLocks noChangeShapeType="1"/>
            </p:cNvSpPr>
            <p:nvPr/>
          </p:nvSpPr>
          <p:spPr bwMode="auto">
            <a:xfrm flipH="1">
              <a:off x="4944" y="3408"/>
              <a:ext cx="0" cy="336"/>
            </a:xfrm>
            <a:prstGeom prst="line">
              <a:avLst/>
            </a:prstGeom>
            <a:noFill/>
            <a:ln w="9525">
              <a:solidFill>
                <a:schemeClr val="tx1"/>
              </a:solidFill>
              <a:round/>
              <a:headEnd type="triangle" w="med" len="med"/>
              <a:tailEnd/>
            </a:ln>
            <a:effectLst/>
          </p:spPr>
          <p:txBody>
            <a:bodyPr/>
            <a:lstStyle/>
            <a:p>
              <a:endParaRPr lang="zh-CN" altLang="en-US"/>
            </a:p>
          </p:txBody>
        </p:sp>
        <p:sp>
          <p:nvSpPr>
            <p:cNvPr id="100396" name="Rectangle 44"/>
            <p:cNvSpPr>
              <a:spLocks noChangeArrowheads="1"/>
            </p:cNvSpPr>
            <p:nvPr/>
          </p:nvSpPr>
          <p:spPr bwMode="auto">
            <a:xfrm>
              <a:off x="4656" y="3120"/>
              <a:ext cx="720" cy="288"/>
            </a:xfrm>
            <a:prstGeom prst="rect">
              <a:avLst/>
            </a:prstGeom>
            <a:solidFill>
              <a:srgbClr val="FFFF66"/>
            </a:solidFill>
            <a:ln w="9525">
              <a:solidFill>
                <a:schemeClr val="tx1"/>
              </a:solidFill>
              <a:miter lim="800000"/>
              <a:headEnd/>
              <a:tailEnd/>
            </a:ln>
            <a:effectLst/>
          </p:spPr>
          <p:txBody>
            <a:bodyPr wrap="none" anchor="ctr"/>
            <a:lstStyle/>
            <a:p>
              <a:pPr algn="ctr"/>
              <a:r>
                <a:rPr lang="zh-CN" altLang="en-US" sz="2000" b="1"/>
                <a:t>明文报文</a:t>
              </a:r>
            </a:p>
          </p:txBody>
        </p:sp>
      </p:grpSp>
      <p:sp>
        <p:nvSpPr>
          <p:cNvPr id="100397" name="Text Box 45"/>
          <p:cNvSpPr txBox="1">
            <a:spLocks noChangeArrowheads="1"/>
          </p:cNvSpPr>
          <p:nvPr/>
        </p:nvSpPr>
        <p:spPr bwMode="auto">
          <a:xfrm>
            <a:off x="8723313"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23</a:t>
            </a:r>
            <a:endParaRPr lang="en-US" altLang="zh-CN" sz="2000" b="1" dirty="0">
              <a:latin typeface="宋体" pitchFamily="2" charset="-122"/>
            </a:endParaRPr>
          </a:p>
        </p:txBody>
      </p:sp>
      <p:sp>
        <p:nvSpPr>
          <p:cNvPr id="100398" name="Rectangle 46"/>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00399" name="Text Box 47"/>
          <p:cNvSpPr txBox="1">
            <a:spLocks noChangeArrowheads="1"/>
          </p:cNvSpPr>
          <p:nvPr/>
        </p:nvSpPr>
        <p:spPr bwMode="auto">
          <a:xfrm>
            <a:off x="34925" y="115888"/>
            <a:ext cx="7129463" cy="457200"/>
          </a:xfrm>
          <a:prstGeom prst="rect">
            <a:avLst/>
          </a:prstGeom>
          <a:noFill/>
          <a:ln w="9525">
            <a:noFill/>
            <a:miter lim="800000"/>
            <a:headEnd/>
            <a:tailEnd/>
          </a:ln>
          <a:effectLst/>
        </p:spPr>
        <p:txBody>
          <a:bodyPr>
            <a:spAutoFit/>
          </a:bodyPr>
          <a:lstStyle/>
          <a:p>
            <a:pPr>
              <a:spcBef>
                <a:spcPct val="30000"/>
              </a:spcBef>
              <a:buFont typeface="宋体" pitchFamily="2" charset="-122"/>
              <a:buChar char="☆"/>
            </a:pPr>
            <a:r>
              <a:rPr lang="zh-CN" altLang="en-US" b="1">
                <a:solidFill>
                  <a:srgbClr val="FF0000"/>
                </a:solidFill>
              </a:rPr>
              <a:t>  公开密钥加密体系（非对称密钥加密体系）：</a:t>
            </a:r>
            <a:endParaRPr lang="zh-CN" altLang="en-US" b="1"/>
          </a:p>
        </p:txBody>
      </p:sp>
      <p:sp>
        <p:nvSpPr>
          <p:cNvPr id="100400" name="Text Box 48"/>
          <p:cNvSpPr txBox="1">
            <a:spLocks noChangeArrowheads="1"/>
          </p:cNvSpPr>
          <p:nvPr/>
        </p:nvSpPr>
        <p:spPr bwMode="auto">
          <a:xfrm>
            <a:off x="144463" y="692150"/>
            <a:ext cx="8748712" cy="1902059"/>
          </a:xfrm>
          <a:prstGeom prst="rect">
            <a:avLst/>
          </a:prstGeom>
          <a:noFill/>
          <a:ln w="9525">
            <a:noFill/>
            <a:miter lim="800000"/>
            <a:headEnd/>
            <a:tailEnd/>
          </a:ln>
          <a:effectLst/>
        </p:spPr>
        <p:txBody>
          <a:bodyPr>
            <a:spAutoFit/>
          </a:bodyPr>
          <a:lstStyle/>
          <a:p>
            <a:pPr>
              <a:spcBef>
                <a:spcPct val="30000"/>
              </a:spcBef>
            </a:pPr>
            <a:r>
              <a:rPr lang="zh-CN" altLang="en-US" b="1" dirty="0"/>
              <a:t>公开密钥加密体系的应用：</a:t>
            </a:r>
          </a:p>
          <a:p>
            <a:pPr>
              <a:spcBef>
                <a:spcPct val="30000"/>
              </a:spcBef>
              <a:buFont typeface="宋体" pitchFamily="2" charset="-122"/>
              <a:buNone/>
            </a:pPr>
            <a:r>
              <a:rPr lang="zh-CN" altLang="en-US" b="1" dirty="0"/>
              <a:t>     使用不同的密钥进行加密和解密；</a:t>
            </a:r>
          </a:p>
          <a:p>
            <a:pPr>
              <a:spcBef>
                <a:spcPct val="30000"/>
              </a:spcBef>
              <a:buFont typeface="宋体" pitchFamily="2" charset="-122"/>
              <a:buNone/>
            </a:pPr>
            <a:r>
              <a:rPr lang="zh-CN" altLang="en-US" b="1" dirty="0"/>
              <a:t>     从一个密钥无法推导出另一个；</a:t>
            </a:r>
          </a:p>
          <a:p>
            <a:pPr>
              <a:spcBef>
                <a:spcPct val="30000"/>
              </a:spcBef>
            </a:pPr>
            <a:r>
              <a:rPr lang="zh-CN" altLang="en-US" b="1" dirty="0"/>
              <a:t>            即：</a:t>
            </a:r>
            <a:r>
              <a:rPr lang="en-US" altLang="zh-CN" b="1" dirty="0" smtClean="0">
                <a:solidFill>
                  <a:srgbClr val="FF0000"/>
                </a:solidFill>
              </a:rPr>
              <a:t>K</a:t>
            </a:r>
            <a:r>
              <a:rPr lang="zh-CN" altLang="zh-CN" b="1" dirty="0" smtClean="0">
                <a:solidFill>
                  <a:srgbClr val="FF0000"/>
                </a:solidFill>
              </a:rPr>
              <a:t> </a:t>
            </a:r>
            <a:r>
              <a:rPr lang="en-US" altLang="zh-CN" b="1" dirty="0" smtClean="0">
                <a:solidFill>
                  <a:srgbClr val="FF0000"/>
                </a:solidFill>
              </a:rPr>
              <a:t> </a:t>
            </a:r>
            <a:r>
              <a:rPr lang="zh-CN" altLang="zh-CN" b="1" dirty="0" smtClean="0">
                <a:solidFill>
                  <a:srgbClr val="FF0000"/>
                </a:solidFill>
              </a:rPr>
              <a:t>≠</a:t>
            </a:r>
            <a:r>
              <a:rPr lang="en-US" altLang="zh-CN" b="1" dirty="0" smtClean="0">
                <a:solidFill>
                  <a:srgbClr val="FF0000"/>
                </a:solidFill>
              </a:rPr>
              <a:t> </a:t>
            </a:r>
            <a:r>
              <a:rPr lang="zh-CN" altLang="zh-CN" b="1" dirty="0" smtClean="0">
                <a:solidFill>
                  <a:srgbClr val="FF0000"/>
                </a:solidFill>
              </a:rPr>
              <a:t> </a:t>
            </a:r>
            <a:r>
              <a:rPr lang="en-US" altLang="zh-CN" b="1" dirty="0" smtClean="0">
                <a:solidFill>
                  <a:srgbClr val="FF0000"/>
                </a:solidFill>
              </a:rPr>
              <a:t>P</a:t>
            </a:r>
            <a:r>
              <a:rPr lang="zh-CN" altLang="en-US" b="1" dirty="0"/>
              <a:t>，</a:t>
            </a:r>
            <a:r>
              <a:rPr lang="en-US" altLang="zh-CN" b="1" dirty="0">
                <a:solidFill>
                  <a:srgbClr val="FF0000"/>
                </a:solidFill>
              </a:rPr>
              <a:t>M = D</a:t>
            </a:r>
            <a:r>
              <a:rPr lang="en-US" altLang="zh-CN" b="1" baseline="-25000" dirty="0">
                <a:solidFill>
                  <a:srgbClr val="FF0000"/>
                </a:solidFill>
              </a:rPr>
              <a:t>P</a:t>
            </a:r>
            <a:r>
              <a:rPr lang="zh-CN" altLang="en-US" b="1" dirty="0">
                <a:solidFill>
                  <a:srgbClr val="FF0000"/>
                </a:solidFill>
              </a:rPr>
              <a:t>（</a:t>
            </a:r>
            <a:r>
              <a:rPr lang="en-US" altLang="zh-CN" b="1" dirty="0">
                <a:solidFill>
                  <a:srgbClr val="FF0000"/>
                </a:solidFill>
              </a:rPr>
              <a:t>E</a:t>
            </a:r>
            <a:r>
              <a:rPr lang="en-US" altLang="zh-CN" b="1" baseline="-25000" dirty="0">
                <a:solidFill>
                  <a:srgbClr val="FF0000"/>
                </a:solidFill>
              </a:rPr>
              <a:t>K</a:t>
            </a:r>
            <a:r>
              <a:rPr lang="zh-CN" altLang="en-US" b="1" dirty="0">
                <a:solidFill>
                  <a:srgbClr val="FF0000"/>
                </a:solidFill>
              </a:rPr>
              <a:t>（</a:t>
            </a:r>
            <a:r>
              <a:rPr lang="en-US" altLang="zh-CN" b="1" dirty="0">
                <a:solidFill>
                  <a:srgbClr val="FF0000"/>
                </a:solidFill>
              </a:rPr>
              <a:t>M</a:t>
            </a:r>
            <a:r>
              <a:rPr lang="zh-CN" altLang="en-US" b="1" dirty="0">
                <a:solidFill>
                  <a:srgbClr val="FF0000"/>
                </a:solidFill>
              </a:rPr>
              <a:t>））</a:t>
            </a:r>
            <a:r>
              <a:rPr lang="en-US" altLang="zh-CN" b="1" dirty="0">
                <a:solidFill>
                  <a:srgbClr val="FF0000"/>
                </a:solidFill>
              </a:rPr>
              <a:t>= D</a:t>
            </a:r>
            <a:r>
              <a:rPr lang="en-US" altLang="zh-CN" b="1" baseline="-25000" dirty="0">
                <a:solidFill>
                  <a:srgbClr val="FF0000"/>
                </a:solidFill>
              </a:rPr>
              <a:t>K</a:t>
            </a:r>
            <a:r>
              <a:rPr lang="zh-CN" altLang="en-US" b="1" dirty="0">
                <a:solidFill>
                  <a:srgbClr val="FF0000"/>
                </a:solidFill>
              </a:rPr>
              <a:t>（</a:t>
            </a:r>
            <a:r>
              <a:rPr lang="en-US" altLang="zh-CN" b="1" dirty="0">
                <a:solidFill>
                  <a:srgbClr val="FF0000"/>
                </a:solidFill>
              </a:rPr>
              <a:t>E</a:t>
            </a:r>
            <a:r>
              <a:rPr lang="en-US" altLang="zh-CN" b="1" baseline="-25000" dirty="0">
                <a:solidFill>
                  <a:srgbClr val="FF0000"/>
                </a:solidFill>
              </a:rPr>
              <a:t>P</a:t>
            </a:r>
            <a:r>
              <a:rPr lang="zh-CN" altLang="en-US" b="1" dirty="0">
                <a:solidFill>
                  <a:srgbClr val="FF0000"/>
                </a:solidFill>
              </a:rPr>
              <a:t>（</a:t>
            </a:r>
            <a:r>
              <a:rPr lang="en-US" altLang="zh-CN" b="1" dirty="0">
                <a:solidFill>
                  <a:srgbClr val="FF0000"/>
                </a:solidFill>
              </a:rPr>
              <a:t>M</a:t>
            </a:r>
            <a:r>
              <a:rPr lang="zh-CN" altLang="en-US" b="1" dirty="0">
                <a:solidFill>
                  <a:srgbClr val="FF0000"/>
                </a:solidFill>
              </a:rPr>
              <a:t>））</a:t>
            </a:r>
            <a:endParaRPr lang="zh-CN" altLang="en-US" b="1" dirty="0"/>
          </a:p>
        </p:txBody>
      </p:sp>
      <p:grpSp>
        <p:nvGrpSpPr>
          <p:cNvPr id="5" name="Group 49"/>
          <p:cNvGrpSpPr>
            <a:grpSpLocks/>
          </p:cNvGrpSpPr>
          <p:nvPr/>
        </p:nvGrpSpPr>
        <p:grpSpPr bwMode="auto">
          <a:xfrm>
            <a:off x="2195513" y="3644900"/>
            <a:ext cx="4968875" cy="576263"/>
            <a:chOff x="1383" y="2296"/>
            <a:chExt cx="3130" cy="363"/>
          </a:xfrm>
        </p:grpSpPr>
        <p:sp>
          <p:nvSpPr>
            <p:cNvPr id="100402" name="Oval 50"/>
            <p:cNvSpPr>
              <a:spLocks noChangeArrowheads="1"/>
            </p:cNvSpPr>
            <p:nvPr/>
          </p:nvSpPr>
          <p:spPr bwMode="auto">
            <a:xfrm>
              <a:off x="1383" y="2296"/>
              <a:ext cx="862" cy="363"/>
            </a:xfrm>
            <a:prstGeom prst="ellipse">
              <a:avLst/>
            </a:prstGeom>
            <a:solidFill>
              <a:srgbClr val="FF0000"/>
            </a:solidFill>
            <a:ln w="9525">
              <a:solidFill>
                <a:schemeClr val="tx1"/>
              </a:solidFill>
              <a:round/>
              <a:headEnd/>
              <a:tailEnd/>
            </a:ln>
            <a:effectLst/>
          </p:spPr>
          <p:txBody>
            <a:bodyPr wrap="none" anchor="ctr"/>
            <a:lstStyle/>
            <a:p>
              <a:pPr algn="ctr"/>
              <a:r>
                <a:rPr lang="en-US" altLang="zh-CN"/>
                <a:t>RSA</a:t>
              </a:r>
            </a:p>
          </p:txBody>
        </p:sp>
        <p:sp>
          <p:nvSpPr>
            <p:cNvPr id="100403" name="Oval 51"/>
            <p:cNvSpPr>
              <a:spLocks noChangeArrowheads="1"/>
            </p:cNvSpPr>
            <p:nvPr/>
          </p:nvSpPr>
          <p:spPr bwMode="auto">
            <a:xfrm>
              <a:off x="3651" y="2296"/>
              <a:ext cx="862" cy="363"/>
            </a:xfrm>
            <a:prstGeom prst="ellipse">
              <a:avLst/>
            </a:prstGeom>
            <a:solidFill>
              <a:srgbClr val="FF0000"/>
            </a:solidFill>
            <a:ln w="9525">
              <a:solidFill>
                <a:schemeClr val="tx1"/>
              </a:solidFill>
              <a:round/>
              <a:headEnd/>
              <a:tailEnd/>
            </a:ln>
            <a:effectLst/>
          </p:spPr>
          <p:txBody>
            <a:bodyPr wrap="none" anchor="ctr"/>
            <a:lstStyle/>
            <a:p>
              <a:pPr algn="ctr"/>
              <a:r>
                <a:rPr lang="en-US" altLang="zh-CN"/>
                <a:t>RSA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76200" y="733425"/>
            <a:ext cx="9067800" cy="6080125"/>
          </a:xfrm>
          <a:prstGeom prst="rect">
            <a:avLst/>
          </a:prstGeom>
          <a:noFill/>
          <a:ln w="9525">
            <a:noFill/>
            <a:miter lim="800000"/>
            <a:headEnd/>
            <a:tailEnd/>
          </a:ln>
          <a:effectLst/>
        </p:spPr>
        <p:txBody>
          <a:bodyPr>
            <a:spAutoFit/>
          </a:bodyPr>
          <a:lstStyle/>
          <a:p>
            <a:pPr>
              <a:spcBef>
                <a:spcPct val="30000"/>
              </a:spcBef>
            </a:pPr>
            <a:r>
              <a:rPr lang="en-US" altLang="zh-CN" b="1" dirty="0"/>
              <a:t>1977</a:t>
            </a:r>
            <a:r>
              <a:rPr lang="zh-CN" altLang="en-US" b="1" dirty="0"/>
              <a:t>年，由</a:t>
            </a:r>
            <a:r>
              <a:rPr lang="en-US" altLang="zh-CN" b="1" dirty="0"/>
              <a:t>MIT</a:t>
            </a:r>
            <a:r>
              <a:rPr lang="zh-CN" altLang="en-US" b="1" dirty="0"/>
              <a:t>的</a:t>
            </a:r>
            <a:r>
              <a:rPr lang="en-US" altLang="zh-CN" b="1" dirty="0" err="1"/>
              <a:t>L.</a:t>
            </a:r>
            <a:r>
              <a:rPr lang="en-US" altLang="zh-CN" b="1" dirty="0" err="1">
                <a:solidFill>
                  <a:srgbClr val="FF0000"/>
                </a:solidFill>
              </a:rPr>
              <a:t>R</a:t>
            </a:r>
            <a:r>
              <a:rPr lang="en-US" altLang="zh-CN" b="1" dirty="0" err="1"/>
              <a:t>ivest</a:t>
            </a:r>
            <a:r>
              <a:rPr lang="zh-CN" altLang="en-US" b="1" dirty="0"/>
              <a:t>，</a:t>
            </a:r>
            <a:r>
              <a:rPr lang="en-US" altLang="zh-CN" b="1" dirty="0" err="1"/>
              <a:t>A.</a:t>
            </a:r>
            <a:r>
              <a:rPr lang="en-US" altLang="zh-CN" b="1" dirty="0" err="1">
                <a:solidFill>
                  <a:srgbClr val="FF0000"/>
                </a:solidFill>
              </a:rPr>
              <a:t>S</a:t>
            </a:r>
            <a:r>
              <a:rPr lang="en-US" altLang="zh-CN" b="1" dirty="0" err="1"/>
              <a:t>hamir</a:t>
            </a:r>
            <a:r>
              <a:rPr lang="zh-CN" altLang="en-US" b="1" dirty="0"/>
              <a:t>和</a:t>
            </a:r>
            <a:r>
              <a:rPr lang="en-US" altLang="zh-CN" b="1" dirty="0" err="1"/>
              <a:t>L.</a:t>
            </a:r>
            <a:r>
              <a:rPr lang="en-US" altLang="zh-CN" b="1" dirty="0" err="1">
                <a:solidFill>
                  <a:srgbClr val="FF0000"/>
                </a:solidFill>
              </a:rPr>
              <a:t>A</a:t>
            </a:r>
            <a:r>
              <a:rPr lang="en-US" altLang="zh-CN" b="1" dirty="0" err="1"/>
              <a:t>dleman</a:t>
            </a:r>
            <a:r>
              <a:rPr lang="zh-CN" altLang="en-US" b="1" dirty="0"/>
              <a:t>提出并命名。</a:t>
            </a:r>
          </a:p>
          <a:p>
            <a:pPr>
              <a:spcBef>
                <a:spcPct val="30000"/>
              </a:spcBef>
            </a:pPr>
            <a:r>
              <a:rPr lang="zh-CN" altLang="en-US" b="1" dirty="0"/>
              <a:t>基本原理：大合数分解，</a:t>
            </a:r>
            <a:r>
              <a:rPr lang="en-US" altLang="zh-CN" b="1" dirty="0"/>
              <a:t>M </a:t>
            </a:r>
            <a:r>
              <a:rPr lang="en-US" altLang="zh-CN" b="1" baseline="30000" dirty="0" err="1"/>
              <a:t>Sk</a:t>
            </a:r>
            <a:r>
              <a:rPr lang="en-US" altLang="zh-CN" b="1" baseline="30000" dirty="0"/>
              <a:t>*</a:t>
            </a:r>
            <a:r>
              <a:rPr lang="en-US" altLang="zh-CN" b="1" baseline="30000" dirty="0" err="1"/>
              <a:t>Pk</a:t>
            </a:r>
            <a:r>
              <a:rPr lang="en-US" altLang="zh-CN" b="1" baseline="30000" dirty="0"/>
              <a:t>   </a:t>
            </a:r>
            <a:r>
              <a:rPr lang="en-US" altLang="zh-CN" b="1" dirty="0"/>
              <a:t>=  M </a:t>
            </a:r>
            <a:r>
              <a:rPr lang="zh-CN" altLang="en-US" b="1" dirty="0"/>
              <a:t>（</a:t>
            </a:r>
            <a:r>
              <a:rPr lang="en-US" altLang="zh-CN" b="1" dirty="0"/>
              <a:t>mod  r</a:t>
            </a:r>
            <a:r>
              <a:rPr lang="zh-CN" altLang="en-US" b="1" dirty="0"/>
              <a:t>）；</a:t>
            </a:r>
          </a:p>
          <a:p>
            <a:pPr>
              <a:lnSpc>
                <a:spcPct val="120000"/>
              </a:lnSpc>
              <a:spcBef>
                <a:spcPct val="40000"/>
              </a:spcBef>
            </a:pPr>
            <a:r>
              <a:rPr lang="zh-CN" altLang="en-US" b="1" dirty="0"/>
              <a:t>基于</a:t>
            </a:r>
            <a:r>
              <a:rPr lang="en-US" altLang="zh-CN" b="1" dirty="0"/>
              <a:t>RSA</a:t>
            </a:r>
            <a:r>
              <a:rPr lang="zh-CN" altLang="en-US" b="1" dirty="0"/>
              <a:t>的加密</a:t>
            </a:r>
            <a:r>
              <a:rPr lang="en-US" altLang="zh-CN" b="1" dirty="0"/>
              <a:t>/</a:t>
            </a:r>
            <a:r>
              <a:rPr lang="zh-CN" altLang="en-US" b="1" dirty="0"/>
              <a:t>解密</a:t>
            </a:r>
            <a:r>
              <a:rPr lang="zh-CN" altLang="en-US" b="1" dirty="0">
                <a:solidFill>
                  <a:srgbClr val="FF0000"/>
                </a:solidFill>
              </a:rPr>
              <a:t>算法</a:t>
            </a:r>
            <a:r>
              <a:rPr lang="zh-CN" altLang="en-US" b="1" dirty="0"/>
              <a:t>：</a:t>
            </a:r>
          </a:p>
          <a:p>
            <a:pPr>
              <a:lnSpc>
                <a:spcPct val="120000"/>
              </a:lnSpc>
            </a:pPr>
            <a:r>
              <a:rPr lang="en-US" altLang="zh-CN" b="1" dirty="0">
                <a:solidFill>
                  <a:srgbClr val="FF0000"/>
                </a:solidFill>
              </a:rPr>
              <a:t>1 </a:t>
            </a:r>
            <a:r>
              <a:rPr lang="zh-CN" altLang="en-US" b="1" dirty="0"/>
              <a:t>选择素数</a:t>
            </a:r>
            <a:r>
              <a:rPr lang="en-US" altLang="zh-CN" b="1" dirty="0"/>
              <a:t>p</a:t>
            </a:r>
            <a:r>
              <a:rPr lang="zh-CN" altLang="en-US" b="1" dirty="0"/>
              <a:t>和</a:t>
            </a:r>
            <a:r>
              <a:rPr lang="en-US" altLang="zh-CN" b="1" dirty="0"/>
              <a:t>q</a:t>
            </a:r>
            <a:r>
              <a:rPr lang="zh-CN" altLang="en-US" b="1" dirty="0"/>
              <a:t>，计算模数 </a:t>
            </a:r>
            <a:r>
              <a:rPr lang="en-US" altLang="zh-CN" b="1" dirty="0"/>
              <a:t>r = p * q</a:t>
            </a:r>
            <a:r>
              <a:rPr lang="zh-CN" altLang="en-US" b="1" dirty="0"/>
              <a:t>；</a:t>
            </a:r>
          </a:p>
          <a:p>
            <a:pPr>
              <a:lnSpc>
                <a:spcPct val="120000"/>
              </a:lnSpc>
            </a:pPr>
            <a:r>
              <a:rPr lang="en-US" altLang="zh-CN" b="1" dirty="0">
                <a:solidFill>
                  <a:srgbClr val="FF0000"/>
                </a:solidFill>
              </a:rPr>
              <a:t>2 </a:t>
            </a:r>
            <a:r>
              <a:rPr lang="zh-CN" altLang="en-US" b="1" dirty="0"/>
              <a:t>计算欧拉函数：</a:t>
            </a:r>
            <a:r>
              <a:rPr lang="en-US" altLang="zh-CN" b="1" dirty="0">
                <a:cs typeface="Times New Roman" pitchFamily="18" charset="0"/>
              </a:rPr>
              <a:t>ф</a:t>
            </a:r>
            <a:r>
              <a:rPr lang="zh-CN" altLang="en-US" b="1" dirty="0"/>
              <a:t>（</a:t>
            </a:r>
            <a:r>
              <a:rPr lang="en-US" altLang="zh-CN" b="1" dirty="0"/>
              <a:t>r</a:t>
            </a:r>
            <a:r>
              <a:rPr lang="zh-CN" altLang="en-US" b="1" dirty="0"/>
              <a:t>）</a:t>
            </a:r>
            <a:r>
              <a:rPr lang="en-US" altLang="zh-CN" b="1" dirty="0"/>
              <a:t>= </a:t>
            </a:r>
            <a:r>
              <a:rPr lang="zh-CN" altLang="en-US" b="1" dirty="0"/>
              <a:t>（</a:t>
            </a:r>
            <a:r>
              <a:rPr lang="en-US" altLang="zh-CN" b="1" dirty="0"/>
              <a:t>p-1) * (q-1);</a:t>
            </a:r>
          </a:p>
          <a:p>
            <a:pPr>
              <a:lnSpc>
                <a:spcPct val="120000"/>
              </a:lnSpc>
            </a:pPr>
            <a:r>
              <a:rPr lang="en-US" altLang="zh-CN" b="1" dirty="0">
                <a:solidFill>
                  <a:srgbClr val="FF0000"/>
                </a:solidFill>
              </a:rPr>
              <a:t>3 </a:t>
            </a:r>
            <a:r>
              <a:rPr lang="zh-CN" altLang="en-US" b="1" dirty="0"/>
              <a:t>选择与</a:t>
            </a:r>
            <a:r>
              <a:rPr lang="en-US" altLang="zh-CN" b="1" dirty="0">
                <a:cs typeface="Times New Roman" pitchFamily="18" charset="0"/>
              </a:rPr>
              <a:t>ф</a:t>
            </a:r>
            <a:r>
              <a:rPr lang="en-US" altLang="zh-CN" b="1" dirty="0"/>
              <a:t>(r)</a:t>
            </a:r>
            <a:r>
              <a:rPr lang="zh-CN" altLang="en-US" b="1" dirty="0"/>
              <a:t>互素的量</a:t>
            </a:r>
            <a:r>
              <a:rPr lang="en-US" altLang="zh-CN" b="1" dirty="0"/>
              <a:t>K1</a:t>
            </a:r>
            <a:r>
              <a:rPr lang="zh-CN" altLang="en-US" b="1" dirty="0"/>
              <a:t>，定义为秘密密钥</a:t>
            </a:r>
            <a:r>
              <a:rPr lang="en-US" altLang="zh-CN" b="1" dirty="0" err="1"/>
              <a:t>Sk</a:t>
            </a:r>
            <a:r>
              <a:rPr lang="zh-CN" altLang="en-US" b="1" dirty="0"/>
              <a:t>，或公开密钥</a:t>
            </a:r>
            <a:r>
              <a:rPr lang="en-US" altLang="zh-CN" b="1" dirty="0" err="1"/>
              <a:t>Pk</a:t>
            </a:r>
            <a:r>
              <a:rPr lang="zh-CN" altLang="en-US" b="1" dirty="0"/>
              <a:t>；</a:t>
            </a:r>
          </a:p>
          <a:p>
            <a:pPr>
              <a:lnSpc>
                <a:spcPct val="120000"/>
              </a:lnSpc>
            </a:pPr>
            <a:r>
              <a:rPr lang="en-US" altLang="zh-CN" b="1" dirty="0">
                <a:solidFill>
                  <a:srgbClr val="FF0000"/>
                </a:solidFill>
              </a:rPr>
              <a:t>4 </a:t>
            </a:r>
            <a:r>
              <a:rPr lang="zh-CN" altLang="en-US" b="1" dirty="0"/>
              <a:t>计算另一量</a:t>
            </a:r>
            <a:r>
              <a:rPr lang="en-US" altLang="zh-CN" b="1" dirty="0"/>
              <a:t>K2</a:t>
            </a:r>
            <a:r>
              <a:rPr lang="zh-CN" altLang="en-US" b="1" dirty="0"/>
              <a:t>，满足</a:t>
            </a:r>
            <a:r>
              <a:rPr lang="en-US" altLang="zh-CN" b="1" dirty="0"/>
              <a:t>K1*K2=1</a:t>
            </a:r>
            <a:r>
              <a:rPr lang="zh-CN" altLang="en-US" b="1" dirty="0"/>
              <a:t>（</a:t>
            </a:r>
            <a:r>
              <a:rPr lang="en-US" altLang="zh-CN" b="1" dirty="0"/>
              <a:t>mod ф(r)</a:t>
            </a:r>
            <a:r>
              <a:rPr lang="en-US" altLang="zh-CN" dirty="0"/>
              <a:t> </a:t>
            </a:r>
            <a:r>
              <a:rPr lang="zh-CN" altLang="en-US" b="1" dirty="0"/>
              <a:t>），定义为</a:t>
            </a:r>
            <a:r>
              <a:rPr lang="en-US" altLang="zh-CN" b="1" dirty="0" err="1"/>
              <a:t>Pk</a:t>
            </a:r>
            <a:r>
              <a:rPr lang="zh-CN" altLang="en-US" b="1" dirty="0"/>
              <a:t>或</a:t>
            </a:r>
            <a:r>
              <a:rPr lang="en-US" altLang="zh-CN" b="1" dirty="0" err="1"/>
              <a:t>Sk</a:t>
            </a:r>
            <a:r>
              <a:rPr lang="en-US" altLang="zh-CN" b="1" dirty="0"/>
              <a:t>;</a:t>
            </a:r>
          </a:p>
          <a:p>
            <a:pPr>
              <a:lnSpc>
                <a:spcPct val="120000"/>
              </a:lnSpc>
            </a:pPr>
            <a:r>
              <a:rPr lang="en-US" altLang="zh-CN" b="1" dirty="0">
                <a:solidFill>
                  <a:srgbClr val="FF0000"/>
                </a:solidFill>
              </a:rPr>
              <a:t>5 </a:t>
            </a:r>
            <a:r>
              <a:rPr lang="zh-CN" altLang="en-US" b="1" dirty="0"/>
              <a:t>将明文</a:t>
            </a:r>
            <a:r>
              <a:rPr lang="en-US" altLang="zh-CN" b="1" dirty="0"/>
              <a:t>M</a:t>
            </a:r>
            <a:r>
              <a:rPr lang="zh-CN" altLang="en-US" b="1" dirty="0"/>
              <a:t>（值在</a:t>
            </a:r>
            <a:r>
              <a:rPr lang="en-US" altLang="zh-CN" b="1" dirty="0">
                <a:solidFill>
                  <a:srgbClr val="FF0000"/>
                </a:solidFill>
              </a:rPr>
              <a:t>0</a:t>
            </a:r>
            <a:r>
              <a:rPr lang="zh-CN" altLang="en-US" b="1" dirty="0">
                <a:solidFill>
                  <a:srgbClr val="FF0000"/>
                </a:solidFill>
              </a:rPr>
              <a:t>到</a:t>
            </a:r>
            <a:r>
              <a:rPr lang="en-US" altLang="zh-CN" b="1" dirty="0">
                <a:solidFill>
                  <a:srgbClr val="FF0000"/>
                </a:solidFill>
              </a:rPr>
              <a:t>r-1</a:t>
            </a:r>
            <a:r>
              <a:rPr lang="zh-CN" altLang="en-US" b="1" dirty="0"/>
              <a:t>之间），自乘</a:t>
            </a:r>
            <a:r>
              <a:rPr lang="en-US" altLang="zh-CN" b="1" dirty="0"/>
              <a:t>K1</a:t>
            </a:r>
            <a:r>
              <a:rPr lang="zh-CN" altLang="en-US" b="1" dirty="0"/>
              <a:t>（或</a:t>
            </a:r>
            <a:r>
              <a:rPr lang="en-US" altLang="zh-CN" b="1" dirty="0"/>
              <a:t>K2</a:t>
            </a:r>
            <a:r>
              <a:rPr lang="zh-CN" altLang="en-US" b="1" dirty="0"/>
              <a:t>）次（模</a:t>
            </a:r>
            <a:r>
              <a:rPr lang="en-US" altLang="zh-CN" b="1" dirty="0"/>
              <a:t>r</a:t>
            </a:r>
            <a:r>
              <a:rPr lang="zh-CN" altLang="en-US" b="1" dirty="0"/>
              <a:t>）作</a:t>
            </a:r>
          </a:p>
          <a:p>
            <a:pPr>
              <a:lnSpc>
                <a:spcPct val="120000"/>
              </a:lnSpc>
            </a:pPr>
            <a:r>
              <a:rPr lang="zh-CN" altLang="en-US" b="1" dirty="0"/>
              <a:t>   加密运算，形成密文</a:t>
            </a:r>
            <a:r>
              <a:rPr lang="en-US" altLang="zh-CN" b="1" dirty="0"/>
              <a:t>X </a:t>
            </a:r>
            <a:r>
              <a:rPr lang="zh-CN" altLang="en-US" b="1" dirty="0"/>
              <a:t>（值也在</a:t>
            </a:r>
            <a:r>
              <a:rPr lang="en-US" altLang="zh-CN" b="1" dirty="0"/>
              <a:t>0</a:t>
            </a:r>
            <a:r>
              <a:rPr lang="zh-CN" altLang="en-US" b="1" dirty="0"/>
              <a:t>到</a:t>
            </a:r>
            <a:r>
              <a:rPr lang="en-US" altLang="zh-CN" b="1" dirty="0"/>
              <a:t>r-1</a:t>
            </a:r>
            <a:r>
              <a:rPr lang="zh-CN" altLang="en-US" b="1" dirty="0"/>
              <a:t>之间）；</a:t>
            </a:r>
          </a:p>
          <a:p>
            <a:pPr>
              <a:lnSpc>
                <a:spcPct val="120000"/>
              </a:lnSpc>
            </a:pPr>
            <a:r>
              <a:rPr lang="en-US" altLang="zh-CN" b="1" dirty="0">
                <a:solidFill>
                  <a:srgbClr val="FF0000"/>
                </a:solidFill>
              </a:rPr>
              <a:t>6 </a:t>
            </a:r>
            <a:r>
              <a:rPr lang="zh-CN" altLang="en-US" b="1" dirty="0"/>
              <a:t>将密文</a:t>
            </a:r>
            <a:r>
              <a:rPr lang="en-US" altLang="zh-CN" b="1" dirty="0"/>
              <a:t>X</a:t>
            </a:r>
            <a:r>
              <a:rPr lang="zh-CN" altLang="en-US" b="1" dirty="0"/>
              <a:t>（值在</a:t>
            </a:r>
            <a:r>
              <a:rPr lang="en-US" altLang="zh-CN" b="1" dirty="0"/>
              <a:t>0</a:t>
            </a:r>
            <a:r>
              <a:rPr lang="zh-CN" altLang="en-US" b="1" dirty="0"/>
              <a:t>到</a:t>
            </a:r>
            <a:r>
              <a:rPr lang="en-US" altLang="zh-CN" b="1" dirty="0"/>
              <a:t>r-1</a:t>
            </a:r>
            <a:r>
              <a:rPr lang="zh-CN" altLang="en-US" b="1" dirty="0"/>
              <a:t>之间），自乘</a:t>
            </a:r>
            <a:r>
              <a:rPr lang="en-US" altLang="zh-CN" b="1" dirty="0"/>
              <a:t>K2</a:t>
            </a:r>
            <a:r>
              <a:rPr lang="zh-CN" altLang="en-US" b="1" dirty="0"/>
              <a:t>（或</a:t>
            </a:r>
            <a:r>
              <a:rPr lang="en-US" altLang="zh-CN" b="1" dirty="0"/>
              <a:t>K1</a:t>
            </a:r>
            <a:r>
              <a:rPr lang="zh-CN" altLang="en-US" b="1" dirty="0"/>
              <a:t>）次（模</a:t>
            </a:r>
            <a:r>
              <a:rPr lang="en-US" altLang="zh-CN" b="1" dirty="0"/>
              <a:t>r</a:t>
            </a:r>
            <a:r>
              <a:rPr lang="zh-CN" altLang="en-US" b="1" dirty="0"/>
              <a:t>）作</a:t>
            </a:r>
          </a:p>
          <a:p>
            <a:pPr>
              <a:lnSpc>
                <a:spcPct val="120000"/>
              </a:lnSpc>
            </a:pPr>
            <a:r>
              <a:rPr lang="zh-CN" altLang="en-US" b="1" dirty="0"/>
              <a:t>    解密运算，恢复明文</a:t>
            </a:r>
            <a:r>
              <a:rPr lang="en-US" altLang="zh-CN" b="1" dirty="0"/>
              <a:t>M </a:t>
            </a:r>
            <a:r>
              <a:rPr lang="zh-CN" altLang="en-US" b="1" dirty="0"/>
              <a:t>（值也在</a:t>
            </a:r>
            <a:r>
              <a:rPr lang="en-US" altLang="zh-CN" b="1" dirty="0"/>
              <a:t>0</a:t>
            </a:r>
            <a:r>
              <a:rPr lang="zh-CN" altLang="en-US" b="1" dirty="0"/>
              <a:t>到</a:t>
            </a:r>
            <a:r>
              <a:rPr lang="en-US" altLang="zh-CN" b="1" dirty="0"/>
              <a:t>r-1</a:t>
            </a:r>
            <a:r>
              <a:rPr lang="zh-CN" altLang="en-US" b="1" dirty="0"/>
              <a:t>之间）。</a:t>
            </a:r>
          </a:p>
          <a:p>
            <a:pPr>
              <a:lnSpc>
                <a:spcPct val="120000"/>
              </a:lnSpc>
            </a:pPr>
            <a:endParaRPr lang="zh-CN" altLang="en-US" sz="1000" b="1" dirty="0"/>
          </a:p>
          <a:p>
            <a:pPr>
              <a:lnSpc>
                <a:spcPct val="120000"/>
              </a:lnSpc>
            </a:pPr>
            <a:r>
              <a:rPr lang="zh-CN" altLang="en-US" b="1" dirty="0"/>
              <a:t>注：为方便计算，有： </a:t>
            </a:r>
          </a:p>
          <a:p>
            <a:pPr>
              <a:lnSpc>
                <a:spcPct val="120000"/>
              </a:lnSpc>
            </a:pPr>
            <a:r>
              <a:rPr lang="zh-CN" altLang="en-US" b="1" dirty="0"/>
              <a:t>        如果</a:t>
            </a:r>
            <a:r>
              <a:rPr lang="en-US" altLang="zh-CN" b="1" dirty="0"/>
              <a:t>R = M mod N,  </a:t>
            </a:r>
            <a:r>
              <a:rPr lang="zh-CN" altLang="en-US" b="1" dirty="0"/>
              <a:t>则</a:t>
            </a:r>
            <a:r>
              <a:rPr lang="en-US" altLang="zh-CN" b="1" dirty="0"/>
              <a:t>R</a:t>
            </a:r>
            <a:r>
              <a:rPr lang="en-US" altLang="zh-CN" b="1" baseline="30000" dirty="0"/>
              <a:t>x</a:t>
            </a:r>
            <a:r>
              <a:rPr lang="en-US" altLang="zh-CN" b="1" dirty="0"/>
              <a:t> mod N = </a:t>
            </a:r>
            <a:r>
              <a:rPr lang="en-US" altLang="zh-CN" b="1" dirty="0" err="1"/>
              <a:t>M</a:t>
            </a:r>
            <a:r>
              <a:rPr lang="en-US" altLang="zh-CN" b="1" baseline="30000" dirty="0" err="1"/>
              <a:t>x</a:t>
            </a:r>
            <a:r>
              <a:rPr lang="en-US" altLang="zh-CN" b="1" dirty="0"/>
              <a:t> mod N</a:t>
            </a:r>
            <a:r>
              <a:rPr lang="zh-CN" altLang="en-US" b="1" dirty="0"/>
              <a:t>；</a:t>
            </a:r>
          </a:p>
        </p:txBody>
      </p:sp>
      <p:sp>
        <p:nvSpPr>
          <p:cNvPr id="101379" name="Text Box 3"/>
          <p:cNvSpPr txBox="1">
            <a:spLocks noChangeArrowheads="1"/>
          </p:cNvSpPr>
          <p:nvPr/>
        </p:nvSpPr>
        <p:spPr bwMode="auto">
          <a:xfrm>
            <a:off x="8604250" y="73025"/>
            <a:ext cx="539750" cy="400110"/>
          </a:xfrm>
          <a:prstGeom prst="rect">
            <a:avLst/>
          </a:prstGeom>
          <a:noFill/>
          <a:ln w="9525">
            <a:noFill/>
            <a:miter lim="800000"/>
            <a:headEnd/>
            <a:tailEnd/>
          </a:ln>
          <a:effectLst/>
        </p:spPr>
        <p:txBody>
          <a:bodyPr>
            <a:spAutoFit/>
          </a:bodyPr>
          <a:lstStyle/>
          <a:p>
            <a:pPr eaLnBrk="0" hangingPunct="0"/>
            <a:r>
              <a:rPr lang="en-US" altLang="zh-CN" sz="2000" b="1" dirty="0" smtClean="0">
                <a:latin typeface="宋体" pitchFamily="2" charset="-122"/>
              </a:rPr>
              <a:t>24</a:t>
            </a:r>
            <a:endParaRPr lang="en-US" altLang="zh-CN" sz="2000" b="1" dirty="0">
              <a:latin typeface="宋体" pitchFamily="2" charset="-122"/>
            </a:endParaRPr>
          </a:p>
        </p:txBody>
      </p:sp>
      <p:sp>
        <p:nvSpPr>
          <p:cNvPr id="101380" name="Rectangle 4"/>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01381" name="Text Box 5"/>
          <p:cNvSpPr txBox="1">
            <a:spLocks noChangeArrowheads="1"/>
          </p:cNvSpPr>
          <p:nvPr/>
        </p:nvSpPr>
        <p:spPr bwMode="auto">
          <a:xfrm>
            <a:off x="107950" y="115888"/>
            <a:ext cx="6408738" cy="457200"/>
          </a:xfrm>
          <a:prstGeom prst="rect">
            <a:avLst/>
          </a:prstGeom>
          <a:noFill/>
          <a:ln w="9525">
            <a:noFill/>
            <a:miter lim="800000"/>
            <a:headEnd/>
            <a:tailEnd/>
          </a:ln>
          <a:effectLst/>
        </p:spPr>
        <p:txBody>
          <a:bodyPr>
            <a:spAutoFit/>
          </a:bodyPr>
          <a:lstStyle/>
          <a:p>
            <a:pPr>
              <a:spcBef>
                <a:spcPct val="30000"/>
              </a:spcBef>
            </a:pPr>
            <a:r>
              <a:rPr lang="zh-CN" altLang="en-US" b="1"/>
              <a:t>公钥体系的典型算法</a:t>
            </a:r>
            <a:r>
              <a:rPr lang="en-US" altLang="zh-CN" b="1"/>
              <a:t>—RSA</a:t>
            </a:r>
            <a:r>
              <a:rPr lang="zh-CN" altLang="en-US" b="1"/>
              <a:t>算法</a:t>
            </a:r>
          </a:p>
        </p:txBody>
      </p:sp>
      <p:sp>
        <p:nvSpPr>
          <p:cNvPr id="101382" name="Rectangle 6"/>
          <p:cNvSpPr>
            <a:spLocks noChangeArrowheads="1"/>
          </p:cNvSpPr>
          <p:nvPr/>
        </p:nvSpPr>
        <p:spPr bwMode="auto">
          <a:xfrm>
            <a:off x="6011863" y="1628775"/>
            <a:ext cx="2881312" cy="1223963"/>
          </a:xfrm>
          <a:prstGeom prst="rect">
            <a:avLst/>
          </a:prstGeom>
          <a:solidFill>
            <a:srgbClr val="FFFF99"/>
          </a:solidFill>
          <a:ln w="9525">
            <a:solidFill>
              <a:schemeClr val="tx1"/>
            </a:solidFill>
            <a:miter lim="800000"/>
            <a:headEnd/>
            <a:tailEnd/>
          </a:ln>
          <a:effectLst/>
        </p:spPr>
        <p:txBody>
          <a:bodyPr wrap="none" anchor="ctr"/>
          <a:lstStyle/>
          <a:p>
            <a:r>
              <a:rPr lang="zh-CN" altLang="en-US" dirty="0"/>
              <a:t>欧拉</a:t>
            </a:r>
            <a:r>
              <a:rPr lang="zh-CN" altLang="en-US" dirty="0" smtClean="0"/>
              <a:t>函数 </a:t>
            </a:r>
            <a:r>
              <a:rPr lang="en-US" altLang="zh-CN" dirty="0" smtClean="0"/>
              <a:t>ф(r)</a:t>
            </a:r>
            <a:r>
              <a:rPr lang="zh-CN" altLang="en-US" dirty="0" smtClean="0"/>
              <a:t> ：</a:t>
            </a:r>
            <a:endParaRPr lang="zh-CN" altLang="en-US" dirty="0"/>
          </a:p>
          <a:p>
            <a:r>
              <a:rPr lang="zh-CN" altLang="en-US" dirty="0" smtClean="0"/>
              <a:t>小于 </a:t>
            </a:r>
            <a:r>
              <a:rPr lang="en-US" altLang="zh-CN" dirty="0" smtClean="0"/>
              <a:t>r </a:t>
            </a:r>
            <a:r>
              <a:rPr lang="zh-CN" altLang="en-US" dirty="0" smtClean="0"/>
              <a:t>且与 </a:t>
            </a:r>
            <a:r>
              <a:rPr lang="en-US" altLang="zh-CN" dirty="0" smtClean="0"/>
              <a:t>r </a:t>
            </a:r>
            <a:r>
              <a:rPr lang="zh-CN" altLang="en-US" dirty="0" smtClean="0"/>
              <a:t>互素</a:t>
            </a:r>
            <a:r>
              <a:rPr lang="zh-CN" altLang="en-US" dirty="0"/>
              <a:t>的</a:t>
            </a:r>
          </a:p>
          <a:p>
            <a:r>
              <a:rPr lang="zh-CN" altLang="en-US" dirty="0"/>
              <a:t>正整数的个数。</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111125" y="644525"/>
            <a:ext cx="4389438" cy="3046988"/>
          </a:xfrm>
          <a:prstGeom prst="rect">
            <a:avLst/>
          </a:prstGeom>
          <a:solidFill>
            <a:srgbClr val="CCFFFF"/>
          </a:solidFill>
          <a:ln w="9525">
            <a:noFill/>
            <a:miter lim="800000"/>
            <a:headEnd/>
            <a:tailEnd/>
          </a:ln>
          <a:effectLst/>
        </p:spPr>
        <p:txBody>
          <a:bodyPr>
            <a:spAutoFit/>
          </a:bodyPr>
          <a:lstStyle/>
          <a:p>
            <a:pPr>
              <a:spcBef>
                <a:spcPct val="30000"/>
              </a:spcBef>
            </a:pPr>
            <a:r>
              <a:rPr lang="zh-CN" altLang="en-US" b="1" dirty="0"/>
              <a:t>若选择</a:t>
            </a:r>
            <a:r>
              <a:rPr lang="en-US" altLang="zh-CN" b="1" dirty="0" err="1"/>
              <a:t>Pk</a:t>
            </a:r>
            <a:r>
              <a:rPr lang="en-US" altLang="zh-CN" b="1" dirty="0"/>
              <a:t>=47</a:t>
            </a:r>
            <a:r>
              <a:rPr lang="zh-CN" altLang="en-US" b="1" dirty="0"/>
              <a:t>（与</a:t>
            </a:r>
            <a:r>
              <a:rPr lang="en-US" altLang="zh-CN" b="1" dirty="0"/>
              <a:t>60</a:t>
            </a:r>
            <a:r>
              <a:rPr lang="zh-CN" altLang="en-US" b="1" dirty="0"/>
              <a:t>互素），</a:t>
            </a:r>
          </a:p>
          <a:p>
            <a:r>
              <a:rPr lang="zh-CN" altLang="en-US" b="1" dirty="0"/>
              <a:t>    </a:t>
            </a:r>
            <a:r>
              <a:rPr lang="zh-CN" altLang="en-US" b="1" dirty="0" smtClean="0"/>
              <a:t>求  </a:t>
            </a:r>
            <a:r>
              <a:rPr lang="en-US" altLang="zh-CN" b="1" dirty="0" smtClean="0"/>
              <a:t>47* </a:t>
            </a:r>
            <a:r>
              <a:rPr lang="en-US" altLang="zh-CN" b="1" dirty="0" err="1" smtClean="0"/>
              <a:t>Sk</a:t>
            </a:r>
            <a:r>
              <a:rPr lang="en-US" altLang="zh-CN" b="1" dirty="0" smtClean="0"/>
              <a:t> = 1 mod 60</a:t>
            </a:r>
            <a:endParaRPr lang="zh-CN" altLang="en-US" b="1" dirty="0"/>
          </a:p>
          <a:p>
            <a:r>
              <a:rPr lang="zh-CN" altLang="en-US" b="1" dirty="0" smtClean="0"/>
              <a:t>有：</a:t>
            </a:r>
            <a:r>
              <a:rPr lang="en-US" altLang="zh-CN" b="1" dirty="0" smtClean="0"/>
              <a:t>60=47*1+13</a:t>
            </a:r>
            <a:r>
              <a:rPr lang="en-US" altLang="zh-CN" b="1" dirty="0"/>
              <a:t>,</a:t>
            </a:r>
          </a:p>
          <a:p>
            <a:r>
              <a:rPr lang="en-US" altLang="zh-CN" b="1" dirty="0"/>
              <a:t>        47=13*3+8, </a:t>
            </a:r>
          </a:p>
          <a:p>
            <a:r>
              <a:rPr lang="en-US" altLang="zh-CN" b="1" dirty="0"/>
              <a:t>        13=8*1+5, </a:t>
            </a:r>
          </a:p>
          <a:p>
            <a:r>
              <a:rPr lang="en-US" altLang="zh-CN" b="1" dirty="0"/>
              <a:t>        8=5*1+3,</a:t>
            </a:r>
          </a:p>
          <a:p>
            <a:r>
              <a:rPr lang="en-US" altLang="zh-CN" b="1" dirty="0"/>
              <a:t>        5=3*1+2,</a:t>
            </a:r>
          </a:p>
          <a:p>
            <a:r>
              <a:rPr lang="en-US" altLang="zh-CN" b="1" dirty="0"/>
              <a:t>        3=2*1+1;</a:t>
            </a:r>
          </a:p>
        </p:txBody>
      </p:sp>
      <p:sp>
        <p:nvSpPr>
          <p:cNvPr id="102403" name="Text Box 3"/>
          <p:cNvSpPr txBox="1">
            <a:spLocks noChangeArrowheads="1"/>
          </p:cNvSpPr>
          <p:nvPr/>
        </p:nvSpPr>
        <p:spPr bwMode="auto">
          <a:xfrm>
            <a:off x="147638" y="5332413"/>
            <a:ext cx="8816975" cy="1552575"/>
          </a:xfrm>
          <a:prstGeom prst="rect">
            <a:avLst/>
          </a:prstGeom>
          <a:solidFill>
            <a:srgbClr val="66FFFF"/>
          </a:solidFill>
          <a:ln w="9525">
            <a:noFill/>
            <a:miter lim="800000"/>
            <a:headEnd/>
            <a:tailEnd/>
          </a:ln>
          <a:effectLst/>
        </p:spPr>
        <p:txBody>
          <a:bodyPr>
            <a:spAutoFit/>
          </a:bodyPr>
          <a:lstStyle/>
          <a:p>
            <a:pPr>
              <a:spcBef>
                <a:spcPct val="30000"/>
              </a:spcBef>
            </a:pPr>
            <a:r>
              <a:rPr lang="zh-CN" altLang="en-US" b="1"/>
              <a:t>解密</a:t>
            </a:r>
            <a:r>
              <a:rPr lang="en-US" altLang="zh-CN" b="1"/>
              <a:t>7</a:t>
            </a:r>
            <a:r>
              <a:rPr lang="zh-CN" altLang="en-US" b="1"/>
              <a:t>，</a:t>
            </a:r>
            <a:r>
              <a:rPr lang="en-US" altLang="zh-CN" b="1">
                <a:solidFill>
                  <a:srgbClr val="FF0000"/>
                </a:solidFill>
              </a:rPr>
              <a:t>Pk=23   </a:t>
            </a:r>
            <a:r>
              <a:rPr lang="zh-CN" altLang="en-US" b="1">
                <a:sym typeface="Wingdings" pitchFamily="2" charset="2"/>
              </a:rPr>
              <a:t>（</a:t>
            </a:r>
            <a:r>
              <a:rPr lang="en-US" altLang="zh-CN" b="1">
                <a:sym typeface="Wingdings" pitchFamily="2" charset="2"/>
              </a:rPr>
              <a:t>M = 7</a:t>
            </a:r>
            <a:r>
              <a:rPr lang="en-US" altLang="zh-CN" b="1" baseline="30000">
                <a:sym typeface="Wingdings" pitchFamily="2" charset="2"/>
              </a:rPr>
              <a:t>23</a:t>
            </a:r>
            <a:r>
              <a:rPr lang="zh-CN" altLang="en-US" b="1">
                <a:sym typeface="Wingdings" pitchFamily="2" charset="2"/>
              </a:rPr>
              <a:t>（</a:t>
            </a:r>
            <a:r>
              <a:rPr lang="en-US" altLang="zh-CN" b="1">
                <a:sym typeface="Wingdings" pitchFamily="2" charset="2"/>
              </a:rPr>
              <a:t>mod 77</a:t>
            </a:r>
            <a:r>
              <a:rPr lang="zh-CN" altLang="en-US" b="1">
                <a:sym typeface="Wingdings" pitchFamily="2" charset="2"/>
              </a:rPr>
              <a:t>）</a:t>
            </a:r>
            <a:r>
              <a:rPr lang="en-US" altLang="zh-CN" b="1">
                <a:sym typeface="Wingdings" pitchFamily="2" charset="2"/>
              </a:rPr>
              <a:t>= ?</a:t>
            </a:r>
            <a:r>
              <a:rPr lang="zh-CN" altLang="en-US" b="1">
                <a:sym typeface="Wingdings" pitchFamily="2" charset="2"/>
              </a:rPr>
              <a:t>）</a:t>
            </a:r>
            <a:endParaRPr lang="zh-CN" altLang="en-US" b="1"/>
          </a:p>
          <a:p>
            <a:r>
              <a:rPr lang="zh-CN" altLang="en-US" b="1"/>
              <a:t>   </a:t>
            </a:r>
            <a:r>
              <a:rPr lang="en-US" altLang="zh-CN" b="1"/>
              <a:t>7</a:t>
            </a:r>
            <a:r>
              <a:rPr lang="en-US" altLang="zh-CN" b="1" baseline="30000"/>
              <a:t>2</a:t>
            </a:r>
            <a:r>
              <a:rPr lang="en-US" altLang="zh-CN" b="1"/>
              <a:t>(mod 77)=49;    7</a:t>
            </a:r>
            <a:r>
              <a:rPr lang="en-US" altLang="zh-CN" b="1" baseline="30000"/>
              <a:t>4</a:t>
            </a:r>
            <a:r>
              <a:rPr lang="en-US" altLang="zh-CN" b="1"/>
              <a:t>(mod 77)=14; </a:t>
            </a:r>
          </a:p>
          <a:p>
            <a:r>
              <a:rPr lang="en-US" altLang="zh-CN" b="1"/>
              <a:t>   7</a:t>
            </a:r>
            <a:r>
              <a:rPr lang="en-US" altLang="zh-CN" b="1" baseline="30000"/>
              <a:t>8</a:t>
            </a:r>
            <a:r>
              <a:rPr lang="en-US" altLang="zh-CN" b="1"/>
              <a:t>(mod 77)=42;    7</a:t>
            </a:r>
            <a:r>
              <a:rPr lang="en-US" altLang="zh-CN" b="1" baseline="30000"/>
              <a:t>16</a:t>
            </a:r>
            <a:r>
              <a:rPr lang="en-US" altLang="zh-CN" b="1"/>
              <a:t>(mod 77)=70;</a:t>
            </a:r>
          </a:p>
          <a:p>
            <a:r>
              <a:rPr lang="en-US" altLang="zh-CN" b="1"/>
              <a:t>   7</a:t>
            </a:r>
            <a:r>
              <a:rPr lang="en-US" altLang="zh-CN" b="1" baseline="30000"/>
              <a:t>20</a:t>
            </a:r>
            <a:r>
              <a:rPr lang="en-US" altLang="zh-CN" b="1"/>
              <a:t>(mod 77)=56;   7</a:t>
            </a:r>
            <a:r>
              <a:rPr lang="en-US" altLang="zh-CN" b="1" baseline="30000"/>
              <a:t>22</a:t>
            </a:r>
            <a:r>
              <a:rPr lang="en-US" altLang="zh-CN" b="1"/>
              <a:t>(mod 77)=49;   7</a:t>
            </a:r>
            <a:r>
              <a:rPr lang="en-US" altLang="zh-CN" b="1" baseline="30000"/>
              <a:t>23</a:t>
            </a:r>
            <a:r>
              <a:rPr lang="en-US" altLang="zh-CN" b="1"/>
              <a:t>(mod 77)=</a:t>
            </a:r>
            <a:r>
              <a:rPr lang="en-US" altLang="zh-CN" b="1">
                <a:solidFill>
                  <a:srgbClr val="FF0000"/>
                </a:solidFill>
              </a:rPr>
              <a:t>35</a:t>
            </a:r>
            <a:r>
              <a:rPr lang="en-US" altLang="zh-CN" b="1"/>
              <a:t>; </a:t>
            </a:r>
          </a:p>
        </p:txBody>
      </p:sp>
      <p:sp>
        <p:nvSpPr>
          <p:cNvPr id="102404" name="Text Box 4"/>
          <p:cNvSpPr txBox="1">
            <a:spLocks noChangeArrowheads="1"/>
          </p:cNvSpPr>
          <p:nvPr/>
        </p:nvSpPr>
        <p:spPr bwMode="auto">
          <a:xfrm>
            <a:off x="4191000" y="644525"/>
            <a:ext cx="4842992" cy="3046988"/>
          </a:xfrm>
          <a:prstGeom prst="rect">
            <a:avLst/>
          </a:prstGeom>
          <a:solidFill>
            <a:srgbClr val="FFFF66"/>
          </a:solidFill>
          <a:ln w="9525">
            <a:noFill/>
            <a:miter lim="800000"/>
            <a:headEnd/>
            <a:tailEnd/>
          </a:ln>
          <a:effectLst/>
        </p:spPr>
        <p:txBody>
          <a:bodyPr wrap="none">
            <a:spAutoFit/>
          </a:bodyPr>
          <a:lstStyle/>
          <a:p>
            <a:r>
              <a:rPr lang="zh-CN" altLang="en-US" b="1" dirty="0"/>
              <a:t>计算</a:t>
            </a:r>
            <a:r>
              <a:rPr lang="en-US" altLang="zh-CN" b="1" dirty="0" err="1"/>
              <a:t>Sk</a:t>
            </a:r>
            <a:r>
              <a:rPr lang="zh-CN" altLang="en-US" b="1" dirty="0"/>
              <a:t>：</a:t>
            </a:r>
          </a:p>
          <a:p>
            <a:r>
              <a:rPr lang="en-US" altLang="zh-CN" b="1" dirty="0"/>
              <a:t>1=3-2*1</a:t>
            </a:r>
          </a:p>
          <a:p>
            <a:r>
              <a:rPr lang="en-US" altLang="zh-CN" b="1" dirty="0"/>
              <a:t>  =3-(5-3*1)*1=3*2-5*1</a:t>
            </a:r>
          </a:p>
          <a:p>
            <a:r>
              <a:rPr lang="en-US" altLang="zh-CN" b="1" dirty="0"/>
              <a:t>  =(8-5*1)*2-5*1=8*2-5*3</a:t>
            </a:r>
          </a:p>
          <a:p>
            <a:r>
              <a:rPr lang="en-US" altLang="zh-CN" b="1" dirty="0"/>
              <a:t>  =8*2-(13-8*1)*3=8*5-13*3</a:t>
            </a:r>
          </a:p>
          <a:p>
            <a:r>
              <a:rPr lang="en-US" altLang="zh-CN" b="1" dirty="0"/>
              <a:t>  =(47-13*3)*5-13*3=47*5-13*18</a:t>
            </a:r>
          </a:p>
          <a:p>
            <a:r>
              <a:rPr lang="en-US" altLang="zh-CN" b="1" dirty="0"/>
              <a:t>  =47*5-(60-47*1)*18=</a:t>
            </a:r>
            <a:r>
              <a:rPr lang="en-US" altLang="zh-CN" b="1" dirty="0">
                <a:solidFill>
                  <a:srgbClr val="FF0000"/>
                </a:solidFill>
              </a:rPr>
              <a:t>47*23-60*18</a:t>
            </a:r>
            <a:r>
              <a:rPr lang="en-US" altLang="zh-CN" b="1" dirty="0"/>
              <a:t>;</a:t>
            </a:r>
          </a:p>
          <a:p>
            <a:r>
              <a:rPr lang="zh-CN" altLang="en-US" b="1" dirty="0"/>
              <a:t>即：</a:t>
            </a:r>
            <a:r>
              <a:rPr lang="en-US" altLang="zh-CN" b="1" dirty="0" err="1"/>
              <a:t>Sk</a:t>
            </a:r>
            <a:r>
              <a:rPr lang="en-US" altLang="zh-CN" b="1" dirty="0"/>
              <a:t>=23</a:t>
            </a:r>
          </a:p>
        </p:txBody>
      </p:sp>
      <p:sp>
        <p:nvSpPr>
          <p:cNvPr id="102405" name="Text Box 5"/>
          <p:cNvSpPr txBox="1">
            <a:spLocks noChangeArrowheads="1"/>
          </p:cNvSpPr>
          <p:nvPr/>
        </p:nvSpPr>
        <p:spPr bwMode="auto">
          <a:xfrm>
            <a:off x="76200" y="76200"/>
            <a:ext cx="8240713" cy="457200"/>
          </a:xfrm>
          <a:prstGeom prst="rect">
            <a:avLst/>
          </a:prstGeom>
          <a:noFill/>
          <a:ln w="9525">
            <a:noFill/>
            <a:miter lim="800000"/>
            <a:headEnd/>
            <a:tailEnd/>
          </a:ln>
          <a:effectLst/>
        </p:spPr>
        <p:txBody>
          <a:bodyPr>
            <a:spAutoFit/>
          </a:bodyPr>
          <a:lstStyle/>
          <a:p>
            <a:r>
              <a:rPr lang="zh-CN" altLang="en-US" b="1">
                <a:solidFill>
                  <a:srgbClr val="FF0000"/>
                </a:solidFill>
              </a:rPr>
              <a:t>举例：</a:t>
            </a:r>
            <a:r>
              <a:rPr lang="zh-CN" altLang="en-US" b="1"/>
              <a:t>设</a:t>
            </a:r>
            <a:r>
              <a:rPr lang="en-US" altLang="zh-CN" b="1"/>
              <a:t>p=11, q=7, </a:t>
            </a:r>
            <a:r>
              <a:rPr lang="zh-CN" altLang="en-US" b="1"/>
              <a:t>有</a:t>
            </a:r>
            <a:r>
              <a:rPr lang="en-US" altLang="zh-CN" b="1"/>
              <a:t>r=p*q=77, </a:t>
            </a:r>
            <a:r>
              <a:rPr lang="en-US" altLang="zh-CN" b="1">
                <a:cs typeface="Times New Roman" pitchFamily="18" charset="0"/>
              </a:rPr>
              <a:t>ф(</a:t>
            </a:r>
            <a:r>
              <a:rPr lang="en-US" altLang="zh-CN" b="1"/>
              <a:t>r)=(p-1) * (q-1)=60</a:t>
            </a:r>
            <a:r>
              <a:rPr lang="zh-CN" altLang="en-US" b="1"/>
              <a:t>；</a:t>
            </a:r>
          </a:p>
        </p:txBody>
      </p:sp>
      <p:sp>
        <p:nvSpPr>
          <p:cNvPr id="102406" name="Text Box 6"/>
          <p:cNvSpPr txBox="1">
            <a:spLocks noChangeArrowheads="1"/>
          </p:cNvSpPr>
          <p:nvPr/>
        </p:nvSpPr>
        <p:spPr bwMode="auto">
          <a:xfrm>
            <a:off x="8626475" y="73025"/>
            <a:ext cx="574196"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25 </a:t>
            </a:r>
            <a:endParaRPr lang="en-US" altLang="zh-CN" sz="2000" b="1" dirty="0">
              <a:latin typeface="宋体" pitchFamily="2" charset="-122"/>
            </a:endParaRPr>
          </a:p>
        </p:txBody>
      </p:sp>
      <p:sp>
        <p:nvSpPr>
          <p:cNvPr id="102407" name="Rectangle 7"/>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02408" name="Text Box 8"/>
          <p:cNvSpPr txBox="1">
            <a:spLocks noChangeArrowheads="1"/>
          </p:cNvSpPr>
          <p:nvPr/>
        </p:nvSpPr>
        <p:spPr bwMode="auto">
          <a:xfrm>
            <a:off x="168275" y="3789363"/>
            <a:ext cx="8796338" cy="1187450"/>
          </a:xfrm>
          <a:prstGeom prst="rect">
            <a:avLst/>
          </a:prstGeom>
          <a:solidFill>
            <a:srgbClr val="FFCC99"/>
          </a:solidFill>
          <a:ln w="9525">
            <a:noFill/>
            <a:miter lim="800000"/>
            <a:headEnd/>
            <a:tailEnd/>
          </a:ln>
          <a:effectLst/>
        </p:spPr>
        <p:txBody>
          <a:bodyPr>
            <a:spAutoFit/>
          </a:bodyPr>
          <a:lstStyle/>
          <a:p>
            <a:endParaRPr lang="zh-CN" altLang="en-US" b="1"/>
          </a:p>
          <a:p>
            <a:r>
              <a:rPr lang="zh-CN" altLang="en-US" b="1"/>
              <a:t>即： </a:t>
            </a:r>
            <a:r>
              <a:rPr lang="en-US" altLang="zh-CN" b="1"/>
              <a:t>47*23  =  1 + 60*18  </a:t>
            </a:r>
            <a:r>
              <a:rPr lang="zh-CN" altLang="en-US" b="1"/>
              <a:t>或   </a:t>
            </a:r>
            <a:r>
              <a:rPr lang="en-US" altLang="zh-CN" b="1"/>
              <a:t>47*23 = 1 </a:t>
            </a:r>
            <a:r>
              <a:rPr lang="zh-CN" altLang="en-US" b="1"/>
              <a:t>（</a:t>
            </a:r>
            <a:r>
              <a:rPr lang="en-US" altLang="zh-CN" b="1"/>
              <a:t>mod 60) </a:t>
            </a:r>
          </a:p>
          <a:p>
            <a:endParaRPr lang="zh-CN" altLang="en-US" b="1"/>
          </a:p>
        </p:txBody>
      </p:sp>
      <p:sp>
        <p:nvSpPr>
          <p:cNvPr id="102409" name="Text Box 9"/>
          <p:cNvSpPr txBox="1">
            <a:spLocks noChangeArrowheads="1"/>
          </p:cNvSpPr>
          <p:nvPr/>
        </p:nvSpPr>
        <p:spPr bwMode="auto">
          <a:xfrm>
            <a:off x="168275" y="3716338"/>
            <a:ext cx="8796338" cy="1569660"/>
          </a:xfrm>
          <a:prstGeom prst="rect">
            <a:avLst/>
          </a:prstGeom>
          <a:solidFill>
            <a:srgbClr val="99FF99"/>
          </a:solidFill>
          <a:ln w="9525">
            <a:noFill/>
            <a:miter lim="800000"/>
            <a:headEnd/>
            <a:tailEnd/>
          </a:ln>
          <a:effectLst/>
        </p:spPr>
        <p:txBody>
          <a:bodyPr>
            <a:spAutoFit/>
          </a:bodyPr>
          <a:lstStyle/>
          <a:p>
            <a:r>
              <a:rPr lang="zh-CN" altLang="en-US" b="1" dirty="0"/>
              <a:t>加密</a:t>
            </a:r>
            <a:r>
              <a:rPr lang="en-US" altLang="zh-CN" b="1" dirty="0">
                <a:solidFill>
                  <a:srgbClr val="FF0000"/>
                </a:solidFill>
              </a:rPr>
              <a:t>35</a:t>
            </a:r>
            <a:r>
              <a:rPr lang="en-US" altLang="zh-CN" b="1" dirty="0"/>
              <a:t> </a:t>
            </a:r>
            <a:r>
              <a:rPr lang="zh-CN" altLang="en-US" b="1" dirty="0"/>
              <a:t>（</a:t>
            </a:r>
            <a:r>
              <a:rPr lang="en-US" altLang="zh-CN" b="1" dirty="0"/>
              <a:t>0—77</a:t>
            </a:r>
            <a:r>
              <a:rPr lang="zh-CN" altLang="en-US" b="1" dirty="0"/>
              <a:t>），</a:t>
            </a:r>
            <a:r>
              <a:rPr lang="en-US" altLang="zh-CN" b="1" dirty="0" err="1">
                <a:solidFill>
                  <a:srgbClr val="FF0000"/>
                </a:solidFill>
              </a:rPr>
              <a:t>Sk</a:t>
            </a:r>
            <a:r>
              <a:rPr lang="en-US" altLang="zh-CN" b="1" dirty="0">
                <a:solidFill>
                  <a:srgbClr val="FF0000"/>
                </a:solidFill>
              </a:rPr>
              <a:t>=47</a:t>
            </a:r>
            <a:r>
              <a:rPr lang="zh-CN" altLang="en-US" b="1" dirty="0"/>
              <a:t>，   （</a:t>
            </a:r>
            <a:r>
              <a:rPr lang="en-US" altLang="zh-CN" b="1" dirty="0"/>
              <a:t>X = 35</a:t>
            </a:r>
            <a:r>
              <a:rPr lang="en-US" altLang="zh-CN" b="1" baseline="30000" dirty="0"/>
              <a:t>47</a:t>
            </a:r>
            <a:r>
              <a:rPr lang="zh-CN" altLang="en-US" b="1" dirty="0"/>
              <a:t>（</a:t>
            </a:r>
            <a:r>
              <a:rPr lang="en-US" altLang="zh-CN" b="1" dirty="0"/>
              <a:t>mod 77</a:t>
            </a:r>
            <a:r>
              <a:rPr lang="zh-CN" altLang="en-US" b="1" dirty="0"/>
              <a:t>）</a:t>
            </a:r>
            <a:r>
              <a:rPr lang="en-US" altLang="zh-CN" b="1" dirty="0"/>
              <a:t>= </a:t>
            </a:r>
            <a:r>
              <a:rPr lang="zh-CN" altLang="en-US" b="1" dirty="0"/>
              <a:t>？）</a:t>
            </a:r>
          </a:p>
          <a:p>
            <a:r>
              <a:rPr lang="zh-CN" altLang="en-US" b="1" dirty="0"/>
              <a:t>   </a:t>
            </a:r>
            <a:r>
              <a:rPr lang="en-US" altLang="zh-CN" b="1" dirty="0"/>
              <a:t>35</a:t>
            </a:r>
            <a:r>
              <a:rPr lang="en-US" altLang="zh-CN" b="1" baseline="30000" dirty="0"/>
              <a:t>2</a:t>
            </a:r>
            <a:r>
              <a:rPr lang="en-US" altLang="zh-CN" b="1" dirty="0"/>
              <a:t>(mod 77)=70;    35</a:t>
            </a:r>
            <a:r>
              <a:rPr lang="en-US" altLang="zh-CN" b="1" baseline="30000" dirty="0"/>
              <a:t>4</a:t>
            </a:r>
            <a:r>
              <a:rPr lang="en-US" altLang="zh-CN" b="1" dirty="0"/>
              <a:t>(mod 77)=49;     35</a:t>
            </a:r>
            <a:r>
              <a:rPr lang="en-US" altLang="zh-CN" b="1" baseline="30000" dirty="0"/>
              <a:t>8</a:t>
            </a:r>
            <a:r>
              <a:rPr lang="en-US" altLang="zh-CN" b="1" dirty="0"/>
              <a:t>(mod 77)=14;</a:t>
            </a:r>
          </a:p>
          <a:p>
            <a:r>
              <a:rPr lang="en-US" altLang="zh-CN" b="1" dirty="0"/>
              <a:t>   35</a:t>
            </a:r>
            <a:r>
              <a:rPr lang="en-US" altLang="zh-CN" b="1" baseline="30000" dirty="0"/>
              <a:t>16</a:t>
            </a:r>
            <a:r>
              <a:rPr lang="en-US" altLang="zh-CN" b="1" dirty="0"/>
              <a:t>(mod 77)=42;   35</a:t>
            </a:r>
            <a:r>
              <a:rPr lang="en-US" altLang="zh-CN" b="1" baseline="30000" dirty="0"/>
              <a:t>32</a:t>
            </a:r>
            <a:r>
              <a:rPr lang="en-US" altLang="zh-CN" b="1" dirty="0"/>
              <a:t>(mod 77)=70;   35</a:t>
            </a:r>
            <a:r>
              <a:rPr lang="en-US" altLang="zh-CN" b="1" baseline="30000" dirty="0"/>
              <a:t>40</a:t>
            </a:r>
            <a:r>
              <a:rPr lang="en-US" altLang="zh-CN" b="1" dirty="0"/>
              <a:t>(mod 77)=56;</a:t>
            </a:r>
          </a:p>
          <a:p>
            <a:r>
              <a:rPr lang="en-US" altLang="zh-CN" b="1" dirty="0"/>
              <a:t>   35</a:t>
            </a:r>
            <a:r>
              <a:rPr lang="en-US" altLang="zh-CN" b="1" baseline="30000" dirty="0"/>
              <a:t>44</a:t>
            </a:r>
            <a:r>
              <a:rPr lang="en-US" altLang="zh-CN" b="1" dirty="0"/>
              <a:t>(mod 77)=49;   35</a:t>
            </a:r>
            <a:r>
              <a:rPr lang="en-US" altLang="zh-CN" b="1" baseline="30000" dirty="0"/>
              <a:t>46</a:t>
            </a:r>
            <a:r>
              <a:rPr lang="en-US" altLang="zh-CN" b="1" dirty="0"/>
              <a:t>(mod 77)=42;   35</a:t>
            </a:r>
            <a:r>
              <a:rPr lang="en-US" altLang="zh-CN" b="1" baseline="30000" dirty="0"/>
              <a:t>47</a:t>
            </a:r>
            <a:r>
              <a:rPr lang="en-US" altLang="zh-CN" b="1" dirty="0"/>
              <a:t>(mod 77)=</a:t>
            </a:r>
            <a:r>
              <a:rPr lang="en-US" altLang="zh-CN" b="1" dirty="0">
                <a:solidFill>
                  <a:srgbClr val="FF0000"/>
                </a:solidFill>
              </a:rPr>
              <a:t>7</a:t>
            </a:r>
            <a:r>
              <a:rPr lang="en-US" altLang="zh-CN"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animBg="1"/>
      <p:bldP spid="10240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07950" y="115888"/>
            <a:ext cx="1866900" cy="457200"/>
          </a:xfrm>
          <a:prstGeom prst="rect">
            <a:avLst/>
          </a:prstGeom>
          <a:noFill/>
          <a:ln w="9525">
            <a:noFill/>
            <a:miter lim="800000"/>
            <a:headEnd/>
            <a:tailEnd/>
          </a:ln>
          <a:effectLst/>
        </p:spPr>
        <p:txBody>
          <a:bodyPr wrap="none">
            <a:spAutoFit/>
          </a:bodyPr>
          <a:lstStyle/>
          <a:p>
            <a:r>
              <a:rPr lang="en-US" altLang="zh-CN" b="1">
                <a:solidFill>
                  <a:srgbClr val="FF0000"/>
                </a:solidFill>
              </a:rPr>
              <a:t>8.2 </a:t>
            </a:r>
            <a:r>
              <a:rPr lang="zh-CN" altLang="en-US" b="1">
                <a:solidFill>
                  <a:srgbClr val="FF0000"/>
                </a:solidFill>
              </a:rPr>
              <a:t>网络安全</a:t>
            </a:r>
          </a:p>
        </p:txBody>
      </p:sp>
      <p:sp>
        <p:nvSpPr>
          <p:cNvPr id="69635" name="Text Box 3"/>
          <p:cNvSpPr txBox="1">
            <a:spLocks noChangeArrowheads="1"/>
          </p:cNvSpPr>
          <p:nvPr/>
        </p:nvSpPr>
        <p:spPr bwMode="auto">
          <a:xfrm>
            <a:off x="152400" y="782638"/>
            <a:ext cx="8686800" cy="5410712"/>
          </a:xfrm>
          <a:prstGeom prst="rect">
            <a:avLst/>
          </a:prstGeom>
          <a:noFill/>
          <a:ln w="9525">
            <a:noFill/>
            <a:miter lim="800000"/>
            <a:headEnd/>
            <a:tailEnd/>
          </a:ln>
          <a:effectLst/>
        </p:spPr>
        <p:txBody>
          <a:bodyPr>
            <a:spAutoFit/>
          </a:bodyPr>
          <a:lstStyle/>
          <a:p>
            <a:pPr>
              <a:spcBef>
                <a:spcPct val="30000"/>
              </a:spcBef>
            </a:pPr>
            <a:r>
              <a:rPr lang="zh-CN" altLang="en-US" b="1" dirty="0">
                <a:solidFill>
                  <a:srgbClr val="FF0000"/>
                </a:solidFill>
              </a:rPr>
              <a:t>（</a:t>
            </a:r>
            <a:r>
              <a:rPr lang="en-US" altLang="zh-CN" b="1" dirty="0">
                <a:solidFill>
                  <a:srgbClr val="FF0000"/>
                </a:solidFill>
              </a:rPr>
              <a:t>1</a:t>
            </a:r>
            <a:r>
              <a:rPr lang="zh-CN" altLang="en-US" b="1" dirty="0">
                <a:solidFill>
                  <a:srgbClr val="FF0000"/>
                </a:solidFill>
              </a:rPr>
              <a:t>）  概述</a:t>
            </a:r>
          </a:p>
          <a:p>
            <a:pPr>
              <a:spcBef>
                <a:spcPct val="30000"/>
              </a:spcBef>
              <a:buFont typeface="宋体" pitchFamily="2" charset="-122"/>
              <a:buNone/>
            </a:pPr>
            <a:r>
              <a:rPr lang="en-US" altLang="en-US" b="1" dirty="0">
                <a:solidFill>
                  <a:srgbClr val="FF0000"/>
                </a:solidFill>
                <a:latin typeface="宋体" pitchFamily="2" charset="-122"/>
              </a:rPr>
              <a:t>①</a:t>
            </a:r>
            <a:r>
              <a:rPr lang="zh-CN" altLang="en-US" b="1" dirty="0">
                <a:solidFill>
                  <a:srgbClr val="FF0000"/>
                </a:solidFill>
              </a:rPr>
              <a:t> 资源共享与安全</a:t>
            </a:r>
          </a:p>
          <a:p>
            <a:pPr>
              <a:spcBef>
                <a:spcPct val="30000"/>
              </a:spcBef>
              <a:buFont typeface="宋体" pitchFamily="2" charset="-122"/>
              <a:buNone/>
            </a:pPr>
            <a:r>
              <a:rPr lang="zh-CN" altLang="en-US" b="1" dirty="0"/>
              <a:t> </a:t>
            </a:r>
            <a:r>
              <a:rPr lang="zh-CN" altLang="en-US" b="1" dirty="0" smtClean="0">
                <a:solidFill>
                  <a:srgbClr val="FF0000"/>
                </a:solidFill>
                <a:cs typeface="Times New Roman" pitchFamily="18" charset="0"/>
              </a:rPr>
              <a:t>★</a:t>
            </a:r>
            <a:r>
              <a:rPr lang="zh-CN" altLang="en-US" b="1" dirty="0" smtClean="0"/>
              <a:t> </a:t>
            </a:r>
            <a:r>
              <a:rPr lang="zh-CN" altLang="en-US" b="1" dirty="0"/>
              <a:t>联网的目的：资源（</a:t>
            </a:r>
            <a:r>
              <a:rPr lang="zh-CN" altLang="en-US" b="1" dirty="0">
                <a:solidFill>
                  <a:srgbClr val="FF0000"/>
                </a:solidFill>
              </a:rPr>
              <a:t>信息、</a:t>
            </a:r>
            <a:r>
              <a:rPr lang="zh-CN" altLang="en-US" b="1" dirty="0"/>
              <a:t>软件、硬件等）的共享；</a:t>
            </a:r>
          </a:p>
          <a:p>
            <a:pPr>
              <a:spcBef>
                <a:spcPct val="30000"/>
              </a:spcBef>
              <a:buFont typeface="宋体" pitchFamily="2" charset="-122"/>
              <a:buNone/>
            </a:pPr>
            <a:r>
              <a:rPr lang="zh-CN" altLang="en-US" b="1" dirty="0"/>
              <a:t>     信息资源具有宿主，具有使用的价值，驱使合法或者非法用户的获取（使用）或者窃取（盗用）；</a:t>
            </a:r>
          </a:p>
          <a:p>
            <a:pPr>
              <a:spcBef>
                <a:spcPct val="30000"/>
              </a:spcBef>
              <a:buFont typeface="宋体" pitchFamily="2" charset="-122"/>
              <a:buNone/>
            </a:pPr>
            <a:r>
              <a:rPr lang="zh-CN" altLang="en-US" b="1" dirty="0"/>
              <a:t>     信息资源的价值往往具有有效期，为非法获取形成一定的</a:t>
            </a:r>
            <a:r>
              <a:rPr lang="zh-CN" altLang="en-US" b="1" dirty="0" smtClean="0"/>
              <a:t>障碍（</a:t>
            </a:r>
            <a:r>
              <a:rPr lang="zh-CN" altLang="en-US" b="1" dirty="0" smtClean="0">
                <a:solidFill>
                  <a:srgbClr val="FF0000"/>
                </a:solidFill>
              </a:rPr>
              <a:t>有限安全</a:t>
            </a:r>
            <a:r>
              <a:rPr lang="zh-CN" altLang="en-US" b="1" dirty="0" smtClean="0"/>
              <a:t>）；</a:t>
            </a:r>
            <a:endParaRPr lang="zh-CN" altLang="en-US" b="1" dirty="0"/>
          </a:p>
          <a:p>
            <a:pPr>
              <a:spcBef>
                <a:spcPct val="30000"/>
              </a:spcBef>
              <a:buFont typeface="宋体" pitchFamily="2" charset="-122"/>
              <a:buNone/>
            </a:pPr>
            <a:r>
              <a:rPr lang="zh-CN" altLang="en-US" b="1" dirty="0"/>
              <a:t>     期望：信息资源的安全</a:t>
            </a:r>
            <a:r>
              <a:rPr lang="zh-CN" altLang="en-US" b="1" dirty="0" smtClean="0"/>
              <a:t>共享（</a:t>
            </a:r>
            <a:r>
              <a:rPr lang="zh-CN" altLang="en-US" b="1" dirty="0" smtClean="0">
                <a:solidFill>
                  <a:srgbClr val="FF0000"/>
                </a:solidFill>
                <a:latin typeface="宋体" pitchFamily="2" charset="-122"/>
              </a:rPr>
              <a:t>仅供授权用户共享</a:t>
            </a:r>
            <a:r>
              <a:rPr lang="zh-CN" altLang="en-US" b="1" dirty="0" smtClean="0"/>
              <a:t>）；</a:t>
            </a:r>
            <a:endParaRPr lang="en-US" altLang="zh-CN" b="1" dirty="0" smtClean="0"/>
          </a:p>
          <a:p>
            <a:pPr>
              <a:spcBef>
                <a:spcPct val="30000"/>
              </a:spcBef>
              <a:buFont typeface="宋体" pitchFamily="2" charset="-122"/>
              <a:buNone/>
            </a:pPr>
            <a:r>
              <a:rPr lang="zh-CN" altLang="en-US" b="1" dirty="0" smtClean="0">
                <a:solidFill>
                  <a:srgbClr val="FF0000"/>
                </a:solidFill>
                <a:cs typeface="Times New Roman" pitchFamily="18" charset="0"/>
              </a:rPr>
              <a:t>★  </a:t>
            </a:r>
            <a:r>
              <a:rPr lang="zh-CN" altLang="en-US" b="1" dirty="0" smtClean="0"/>
              <a:t>信息的安全：</a:t>
            </a:r>
          </a:p>
          <a:p>
            <a:pPr>
              <a:spcBef>
                <a:spcPct val="30000"/>
              </a:spcBef>
              <a:buFont typeface="宋体" pitchFamily="2" charset="-122"/>
              <a:buNone/>
            </a:pPr>
            <a:r>
              <a:rPr lang="zh-CN" altLang="en-US" b="1" dirty="0" smtClean="0"/>
              <a:t>     信息系统的安全，涉及操作系统、应用软件等，包括病毒、</a:t>
            </a:r>
            <a:r>
              <a:rPr lang="zh-CN" altLang="en-US" b="1" dirty="0" smtClean="0">
                <a:latin typeface="宋体" pitchFamily="2" charset="-122"/>
              </a:rPr>
              <a:t>软件</a:t>
            </a:r>
            <a:r>
              <a:rPr lang="en-US" altLang="zh-CN" b="1" dirty="0" smtClean="0">
                <a:latin typeface="宋体" pitchFamily="2" charset="-122"/>
              </a:rPr>
              <a:t>Bug</a:t>
            </a:r>
            <a:r>
              <a:rPr lang="zh-CN" altLang="en-US" b="1" dirty="0" smtClean="0">
                <a:latin typeface="宋体" pitchFamily="2" charset="-122"/>
              </a:rPr>
              <a:t>和系统运行环境等</a:t>
            </a:r>
            <a:r>
              <a:rPr lang="zh-CN" altLang="en-US" b="1" dirty="0" smtClean="0"/>
              <a:t> ；</a:t>
            </a:r>
          </a:p>
          <a:p>
            <a:pPr>
              <a:spcBef>
                <a:spcPct val="30000"/>
              </a:spcBef>
              <a:buFont typeface="宋体" pitchFamily="2" charset="-122"/>
              <a:buNone/>
            </a:pPr>
            <a:r>
              <a:rPr lang="zh-CN" altLang="en-US" b="1" dirty="0" smtClean="0"/>
              <a:t>     数据的安全，涉及数据的传输、存储、访问，包括权限等；</a:t>
            </a:r>
            <a:endParaRPr lang="zh-CN" altLang="en-US" b="1" dirty="0"/>
          </a:p>
        </p:txBody>
      </p:sp>
      <p:sp>
        <p:nvSpPr>
          <p:cNvPr id="69636" name="Text Box 4"/>
          <p:cNvSpPr txBox="1">
            <a:spLocks noChangeArrowheads="1"/>
          </p:cNvSpPr>
          <p:nvPr/>
        </p:nvSpPr>
        <p:spPr bwMode="auto">
          <a:xfrm>
            <a:off x="8755063" y="73025"/>
            <a:ext cx="312737"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1</a:t>
            </a:r>
          </a:p>
        </p:txBody>
      </p:sp>
      <p:sp>
        <p:nvSpPr>
          <p:cNvPr id="69637" name="Rectangle 5"/>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111125" y="644525"/>
            <a:ext cx="4389438" cy="3046988"/>
          </a:xfrm>
          <a:prstGeom prst="rect">
            <a:avLst/>
          </a:prstGeom>
          <a:solidFill>
            <a:srgbClr val="CCFFFF"/>
          </a:solidFill>
          <a:ln w="9525">
            <a:noFill/>
            <a:miter lim="800000"/>
            <a:headEnd/>
            <a:tailEnd/>
          </a:ln>
          <a:effectLst/>
        </p:spPr>
        <p:txBody>
          <a:bodyPr>
            <a:spAutoFit/>
          </a:bodyPr>
          <a:lstStyle/>
          <a:p>
            <a:pPr>
              <a:spcBef>
                <a:spcPct val="30000"/>
              </a:spcBef>
            </a:pPr>
            <a:r>
              <a:rPr lang="zh-CN" altLang="en-US" b="1" dirty="0"/>
              <a:t>若选择</a:t>
            </a:r>
            <a:r>
              <a:rPr lang="en-US" altLang="zh-CN" b="1" dirty="0" err="1"/>
              <a:t>Pk</a:t>
            </a:r>
            <a:r>
              <a:rPr lang="en-US" altLang="zh-CN" b="1" dirty="0"/>
              <a:t>=47</a:t>
            </a:r>
            <a:r>
              <a:rPr lang="zh-CN" altLang="en-US" b="1" dirty="0"/>
              <a:t>（与</a:t>
            </a:r>
            <a:r>
              <a:rPr lang="en-US" altLang="zh-CN" b="1" dirty="0"/>
              <a:t>60</a:t>
            </a:r>
            <a:r>
              <a:rPr lang="zh-CN" altLang="en-US" b="1" dirty="0"/>
              <a:t>互素），</a:t>
            </a:r>
          </a:p>
          <a:p>
            <a:r>
              <a:rPr lang="zh-CN" altLang="en-US" b="1" dirty="0"/>
              <a:t>    </a:t>
            </a:r>
            <a:r>
              <a:rPr lang="zh-CN" altLang="en-US" b="1" dirty="0" smtClean="0"/>
              <a:t>求  </a:t>
            </a:r>
            <a:r>
              <a:rPr lang="en-US" altLang="zh-CN" b="1" dirty="0" smtClean="0"/>
              <a:t>47* </a:t>
            </a:r>
            <a:r>
              <a:rPr lang="en-US" altLang="zh-CN" b="1" dirty="0" err="1" smtClean="0"/>
              <a:t>Sk</a:t>
            </a:r>
            <a:r>
              <a:rPr lang="en-US" altLang="zh-CN" b="1" dirty="0" smtClean="0"/>
              <a:t> = 1 mod 60</a:t>
            </a:r>
            <a:endParaRPr lang="zh-CN" altLang="en-US" b="1" dirty="0"/>
          </a:p>
          <a:p>
            <a:r>
              <a:rPr lang="zh-CN" altLang="en-US" b="1" dirty="0" smtClean="0"/>
              <a:t>有：</a:t>
            </a:r>
            <a:r>
              <a:rPr lang="en-US" altLang="zh-CN" b="1" dirty="0" smtClean="0"/>
              <a:t>60=47*1+13</a:t>
            </a:r>
            <a:r>
              <a:rPr lang="en-US" altLang="zh-CN" b="1" dirty="0"/>
              <a:t>,</a:t>
            </a:r>
          </a:p>
          <a:p>
            <a:r>
              <a:rPr lang="en-US" altLang="zh-CN" b="1" dirty="0"/>
              <a:t>        47=13*3+8, </a:t>
            </a:r>
          </a:p>
          <a:p>
            <a:r>
              <a:rPr lang="en-US" altLang="zh-CN" b="1" dirty="0"/>
              <a:t>        13=8*1+5, </a:t>
            </a:r>
          </a:p>
          <a:p>
            <a:r>
              <a:rPr lang="en-US" altLang="zh-CN" b="1" dirty="0"/>
              <a:t>        8=5*1+3,</a:t>
            </a:r>
          </a:p>
          <a:p>
            <a:r>
              <a:rPr lang="en-US" altLang="zh-CN" b="1" dirty="0"/>
              <a:t>        5=3*1+2,</a:t>
            </a:r>
          </a:p>
          <a:p>
            <a:r>
              <a:rPr lang="en-US" altLang="zh-CN" b="1" dirty="0"/>
              <a:t>        3=2*1+1;</a:t>
            </a:r>
          </a:p>
        </p:txBody>
      </p:sp>
      <p:sp>
        <p:nvSpPr>
          <p:cNvPr id="103427" name="Text Box 3"/>
          <p:cNvSpPr txBox="1">
            <a:spLocks noChangeArrowheads="1"/>
          </p:cNvSpPr>
          <p:nvPr/>
        </p:nvSpPr>
        <p:spPr bwMode="auto">
          <a:xfrm>
            <a:off x="147638" y="5332413"/>
            <a:ext cx="8816975" cy="1552575"/>
          </a:xfrm>
          <a:prstGeom prst="rect">
            <a:avLst/>
          </a:prstGeom>
          <a:solidFill>
            <a:srgbClr val="66FFFF"/>
          </a:solidFill>
          <a:ln w="9525">
            <a:noFill/>
            <a:miter lim="800000"/>
            <a:headEnd/>
            <a:tailEnd/>
          </a:ln>
          <a:effectLst/>
        </p:spPr>
        <p:txBody>
          <a:bodyPr>
            <a:spAutoFit/>
          </a:bodyPr>
          <a:lstStyle/>
          <a:p>
            <a:pPr>
              <a:spcBef>
                <a:spcPct val="30000"/>
              </a:spcBef>
            </a:pPr>
            <a:r>
              <a:rPr lang="zh-CN" altLang="en-US" b="1"/>
              <a:t>解密</a:t>
            </a:r>
            <a:r>
              <a:rPr lang="en-US" altLang="zh-CN" b="1"/>
              <a:t>7</a:t>
            </a:r>
            <a:r>
              <a:rPr lang="zh-CN" altLang="en-US" b="1"/>
              <a:t>，</a:t>
            </a:r>
            <a:r>
              <a:rPr lang="en-US" altLang="zh-CN" b="1">
                <a:solidFill>
                  <a:srgbClr val="FF0000"/>
                </a:solidFill>
              </a:rPr>
              <a:t>Pk=47   </a:t>
            </a:r>
            <a:r>
              <a:rPr lang="zh-CN" altLang="en-US" b="1">
                <a:sym typeface="Wingdings" pitchFamily="2" charset="2"/>
              </a:rPr>
              <a:t>（</a:t>
            </a:r>
            <a:r>
              <a:rPr lang="en-US" altLang="zh-CN" b="1">
                <a:sym typeface="Wingdings" pitchFamily="2" charset="2"/>
              </a:rPr>
              <a:t>M = 63</a:t>
            </a:r>
            <a:r>
              <a:rPr lang="en-US" altLang="zh-CN" b="1" baseline="30000">
                <a:sym typeface="Wingdings" pitchFamily="2" charset="2"/>
              </a:rPr>
              <a:t>47</a:t>
            </a:r>
            <a:r>
              <a:rPr lang="zh-CN" altLang="en-US" b="1">
                <a:sym typeface="Wingdings" pitchFamily="2" charset="2"/>
              </a:rPr>
              <a:t>（</a:t>
            </a:r>
            <a:r>
              <a:rPr lang="en-US" altLang="zh-CN" b="1">
                <a:sym typeface="Wingdings" pitchFamily="2" charset="2"/>
              </a:rPr>
              <a:t>mod 77</a:t>
            </a:r>
            <a:r>
              <a:rPr lang="zh-CN" altLang="en-US" b="1">
                <a:sym typeface="Wingdings" pitchFamily="2" charset="2"/>
              </a:rPr>
              <a:t>）</a:t>
            </a:r>
            <a:r>
              <a:rPr lang="en-US" altLang="zh-CN" b="1">
                <a:sym typeface="Wingdings" pitchFamily="2" charset="2"/>
              </a:rPr>
              <a:t>= ?</a:t>
            </a:r>
            <a:r>
              <a:rPr lang="zh-CN" altLang="en-US" b="1">
                <a:sym typeface="Wingdings" pitchFamily="2" charset="2"/>
              </a:rPr>
              <a:t>）</a:t>
            </a:r>
            <a:endParaRPr lang="zh-CN" altLang="en-US" b="1"/>
          </a:p>
          <a:p>
            <a:r>
              <a:rPr lang="zh-CN" altLang="en-US" b="1"/>
              <a:t>  </a:t>
            </a:r>
            <a:r>
              <a:rPr lang="en-US" altLang="zh-CN" b="1"/>
              <a:t>63</a:t>
            </a:r>
            <a:r>
              <a:rPr lang="en-US" altLang="zh-CN" b="1" baseline="30000"/>
              <a:t>2</a:t>
            </a:r>
            <a:r>
              <a:rPr lang="en-US" altLang="zh-CN" b="1"/>
              <a:t>(mod 77)=42;     63</a:t>
            </a:r>
            <a:r>
              <a:rPr lang="en-US" altLang="zh-CN" b="1" baseline="30000"/>
              <a:t>4</a:t>
            </a:r>
            <a:r>
              <a:rPr lang="en-US" altLang="zh-CN" b="1"/>
              <a:t>(mod 77)=70;    63</a:t>
            </a:r>
            <a:r>
              <a:rPr lang="en-US" altLang="zh-CN" b="1" baseline="30000"/>
              <a:t>8</a:t>
            </a:r>
            <a:r>
              <a:rPr lang="en-US" altLang="zh-CN" b="1"/>
              <a:t>(mod 77)=49;   </a:t>
            </a:r>
          </a:p>
          <a:p>
            <a:r>
              <a:rPr lang="en-US" altLang="zh-CN" b="1"/>
              <a:t>  63</a:t>
            </a:r>
            <a:r>
              <a:rPr lang="en-US" altLang="zh-CN" b="1" baseline="30000"/>
              <a:t>16</a:t>
            </a:r>
            <a:r>
              <a:rPr lang="en-US" altLang="zh-CN" b="1"/>
              <a:t>(mod 77)=14;    63</a:t>
            </a:r>
            <a:r>
              <a:rPr lang="en-US" altLang="zh-CN" b="1" baseline="30000"/>
              <a:t>32</a:t>
            </a:r>
            <a:r>
              <a:rPr lang="en-US" altLang="zh-CN" b="1"/>
              <a:t>(mod 77)=42;   63</a:t>
            </a:r>
            <a:r>
              <a:rPr lang="en-US" altLang="zh-CN" b="1" baseline="30000"/>
              <a:t>40</a:t>
            </a:r>
            <a:r>
              <a:rPr lang="en-US" altLang="zh-CN" b="1"/>
              <a:t>(mod 77)=56; </a:t>
            </a:r>
          </a:p>
          <a:p>
            <a:r>
              <a:rPr lang="en-US" altLang="zh-CN" b="1"/>
              <a:t>  63</a:t>
            </a:r>
            <a:r>
              <a:rPr lang="en-US" altLang="zh-CN" b="1" baseline="30000"/>
              <a:t>44</a:t>
            </a:r>
            <a:r>
              <a:rPr lang="en-US" altLang="zh-CN" b="1"/>
              <a:t>(mod 77)=70;</a:t>
            </a:r>
            <a:r>
              <a:rPr lang="en-US" altLang="zh-CN"/>
              <a:t> </a:t>
            </a:r>
            <a:r>
              <a:rPr lang="en-US" altLang="zh-CN" b="1"/>
              <a:t>   63</a:t>
            </a:r>
            <a:r>
              <a:rPr lang="en-US" altLang="zh-CN" b="1" baseline="30000"/>
              <a:t>46</a:t>
            </a:r>
            <a:r>
              <a:rPr lang="en-US" altLang="zh-CN" b="1"/>
              <a:t>(mod 77)=14;   63</a:t>
            </a:r>
            <a:r>
              <a:rPr lang="en-US" altLang="zh-CN" b="1" baseline="30000"/>
              <a:t>47</a:t>
            </a:r>
            <a:r>
              <a:rPr lang="en-US" altLang="zh-CN" b="1"/>
              <a:t>(mod 77)=</a:t>
            </a:r>
            <a:r>
              <a:rPr lang="en-US" altLang="zh-CN" b="1">
                <a:solidFill>
                  <a:srgbClr val="FF0000"/>
                </a:solidFill>
              </a:rPr>
              <a:t>35</a:t>
            </a:r>
            <a:r>
              <a:rPr lang="en-US" altLang="zh-CN" b="1"/>
              <a:t>; </a:t>
            </a:r>
          </a:p>
        </p:txBody>
      </p:sp>
      <p:sp>
        <p:nvSpPr>
          <p:cNvPr id="103428" name="Text Box 4"/>
          <p:cNvSpPr txBox="1">
            <a:spLocks noChangeArrowheads="1"/>
          </p:cNvSpPr>
          <p:nvPr/>
        </p:nvSpPr>
        <p:spPr bwMode="auto">
          <a:xfrm>
            <a:off x="4191000" y="644525"/>
            <a:ext cx="4842992" cy="3046988"/>
          </a:xfrm>
          <a:prstGeom prst="rect">
            <a:avLst/>
          </a:prstGeom>
          <a:solidFill>
            <a:srgbClr val="FFFF66"/>
          </a:solidFill>
          <a:ln w="9525">
            <a:noFill/>
            <a:miter lim="800000"/>
            <a:headEnd/>
            <a:tailEnd/>
          </a:ln>
          <a:effectLst/>
        </p:spPr>
        <p:txBody>
          <a:bodyPr wrap="none">
            <a:spAutoFit/>
          </a:bodyPr>
          <a:lstStyle/>
          <a:p>
            <a:r>
              <a:rPr lang="zh-CN" altLang="en-US" b="1" dirty="0"/>
              <a:t>计算</a:t>
            </a:r>
            <a:r>
              <a:rPr lang="en-US" altLang="zh-CN" b="1" dirty="0" err="1"/>
              <a:t>Sk</a:t>
            </a:r>
            <a:r>
              <a:rPr lang="zh-CN" altLang="en-US" b="1" dirty="0"/>
              <a:t>：</a:t>
            </a:r>
          </a:p>
          <a:p>
            <a:r>
              <a:rPr lang="en-US" altLang="zh-CN" b="1" dirty="0"/>
              <a:t>1=3-2*1</a:t>
            </a:r>
          </a:p>
          <a:p>
            <a:r>
              <a:rPr lang="en-US" altLang="zh-CN" b="1" dirty="0"/>
              <a:t>  =3-(5-3*1)*1=3*2-5*1</a:t>
            </a:r>
          </a:p>
          <a:p>
            <a:r>
              <a:rPr lang="en-US" altLang="zh-CN" b="1" dirty="0"/>
              <a:t>  =(8-5*1)*2-5*1=8*2-5*3</a:t>
            </a:r>
          </a:p>
          <a:p>
            <a:r>
              <a:rPr lang="en-US" altLang="zh-CN" b="1" dirty="0"/>
              <a:t>  =8*2-(13-8*1)*3=8*5-13*3</a:t>
            </a:r>
          </a:p>
          <a:p>
            <a:r>
              <a:rPr lang="en-US" altLang="zh-CN" b="1" dirty="0"/>
              <a:t>  =(47-13*3)*5-13*3=47*5-13*18</a:t>
            </a:r>
          </a:p>
          <a:p>
            <a:r>
              <a:rPr lang="en-US" altLang="zh-CN" b="1" dirty="0"/>
              <a:t>  =47*5-(60-47*1)*18=</a:t>
            </a:r>
            <a:r>
              <a:rPr lang="en-US" altLang="zh-CN" b="1" dirty="0">
                <a:solidFill>
                  <a:srgbClr val="FF0000"/>
                </a:solidFill>
              </a:rPr>
              <a:t>47*23-60*18</a:t>
            </a:r>
            <a:r>
              <a:rPr lang="en-US" altLang="zh-CN" b="1" dirty="0"/>
              <a:t>;</a:t>
            </a:r>
          </a:p>
          <a:p>
            <a:r>
              <a:rPr lang="zh-CN" altLang="en-US" b="1" dirty="0"/>
              <a:t>即：</a:t>
            </a:r>
            <a:r>
              <a:rPr lang="en-US" altLang="zh-CN" b="1" dirty="0" err="1"/>
              <a:t>Sk</a:t>
            </a:r>
            <a:r>
              <a:rPr lang="en-US" altLang="zh-CN" b="1" dirty="0"/>
              <a:t>=23</a:t>
            </a:r>
          </a:p>
        </p:txBody>
      </p:sp>
      <p:sp>
        <p:nvSpPr>
          <p:cNvPr id="103429" name="Text Box 5"/>
          <p:cNvSpPr txBox="1">
            <a:spLocks noChangeArrowheads="1"/>
          </p:cNvSpPr>
          <p:nvPr/>
        </p:nvSpPr>
        <p:spPr bwMode="auto">
          <a:xfrm>
            <a:off x="76200" y="76200"/>
            <a:ext cx="8240713" cy="457200"/>
          </a:xfrm>
          <a:prstGeom prst="rect">
            <a:avLst/>
          </a:prstGeom>
          <a:noFill/>
          <a:ln w="9525">
            <a:noFill/>
            <a:miter lim="800000"/>
            <a:headEnd/>
            <a:tailEnd/>
          </a:ln>
          <a:effectLst/>
        </p:spPr>
        <p:txBody>
          <a:bodyPr>
            <a:spAutoFit/>
          </a:bodyPr>
          <a:lstStyle/>
          <a:p>
            <a:r>
              <a:rPr lang="zh-CN" altLang="en-US" b="1">
                <a:solidFill>
                  <a:srgbClr val="FF0000"/>
                </a:solidFill>
              </a:rPr>
              <a:t>举例：</a:t>
            </a:r>
            <a:r>
              <a:rPr lang="zh-CN" altLang="en-US" b="1"/>
              <a:t>设</a:t>
            </a:r>
            <a:r>
              <a:rPr lang="en-US" altLang="zh-CN" b="1"/>
              <a:t>p=11, q=7, </a:t>
            </a:r>
            <a:r>
              <a:rPr lang="zh-CN" altLang="en-US" b="1"/>
              <a:t>有</a:t>
            </a:r>
            <a:r>
              <a:rPr lang="en-US" altLang="zh-CN" b="1"/>
              <a:t>r=p*q=77, </a:t>
            </a:r>
            <a:r>
              <a:rPr lang="en-US" altLang="zh-CN" b="1">
                <a:cs typeface="Times New Roman" pitchFamily="18" charset="0"/>
              </a:rPr>
              <a:t>ф(</a:t>
            </a:r>
            <a:r>
              <a:rPr lang="en-US" altLang="zh-CN" b="1"/>
              <a:t>r)=(p-1) * (q-1)=60</a:t>
            </a:r>
            <a:r>
              <a:rPr lang="zh-CN" altLang="en-US" b="1"/>
              <a:t>；</a:t>
            </a:r>
          </a:p>
        </p:txBody>
      </p:sp>
      <p:sp>
        <p:nvSpPr>
          <p:cNvPr id="103430" name="Text Box 6"/>
          <p:cNvSpPr txBox="1">
            <a:spLocks noChangeArrowheads="1"/>
          </p:cNvSpPr>
          <p:nvPr/>
        </p:nvSpPr>
        <p:spPr bwMode="auto">
          <a:xfrm>
            <a:off x="8626475" y="73025"/>
            <a:ext cx="574196"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25 </a:t>
            </a:r>
            <a:endParaRPr lang="en-US" altLang="zh-CN" sz="2000" b="1" dirty="0">
              <a:latin typeface="宋体" pitchFamily="2" charset="-122"/>
            </a:endParaRPr>
          </a:p>
        </p:txBody>
      </p:sp>
      <p:sp>
        <p:nvSpPr>
          <p:cNvPr id="103431" name="Rectangle 7"/>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03432" name="Text Box 8"/>
          <p:cNvSpPr txBox="1">
            <a:spLocks noChangeArrowheads="1"/>
          </p:cNvSpPr>
          <p:nvPr/>
        </p:nvSpPr>
        <p:spPr bwMode="auto">
          <a:xfrm>
            <a:off x="168275" y="3716338"/>
            <a:ext cx="8796338" cy="1552575"/>
          </a:xfrm>
          <a:prstGeom prst="rect">
            <a:avLst/>
          </a:prstGeom>
          <a:solidFill>
            <a:srgbClr val="99FF99"/>
          </a:solidFill>
          <a:ln w="9525">
            <a:noFill/>
            <a:miter lim="800000"/>
            <a:headEnd/>
            <a:tailEnd/>
          </a:ln>
          <a:effectLst/>
        </p:spPr>
        <p:txBody>
          <a:bodyPr>
            <a:spAutoFit/>
          </a:bodyPr>
          <a:lstStyle/>
          <a:p>
            <a:r>
              <a:rPr lang="zh-CN" altLang="en-US" b="1"/>
              <a:t>加密</a:t>
            </a:r>
            <a:r>
              <a:rPr lang="en-US" altLang="zh-CN" b="1">
                <a:solidFill>
                  <a:srgbClr val="FF0000"/>
                </a:solidFill>
              </a:rPr>
              <a:t>35</a:t>
            </a:r>
            <a:r>
              <a:rPr lang="en-US" altLang="zh-CN" b="1"/>
              <a:t> </a:t>
            </a:r>
            <a:r>
              <a:rPr lang="zh-CN" altLang="en-US" b="1"/>
              <a:t>（</a:t>
            </a:r>
            <a:r>
              <a:rPr lang="en-US" altLang="zh-CN" b="1"/>
              <a:t>0—77</a:t>
            </a:r>
            <a:r>
              <a:rPr lang="zh-CN" altLang="en-US" b="1"/>
              <a:t>），</a:t>
            </a:r>
            <a:r>
              <a:rPr lang="en-US" altLang="zh-CN" b="1">
                <a:solidFill>
                  <a:srgbClr val="FF0000"/>
                </a:solidFill>
              </a:rPr>
              <a:t>Sk=23</a:t>
            </a:r>
            <a:r>
              <a:rPr lang="zh-CN" altLang="en-US" b="1"/>
              <a:t>，   （</a:t>
            </a:r>
            <a:r>
              <a:rPr lang="en-US" altLang="zh-CN" b="1"/>
              <a:t>X = 35</a:t>
            </a:r>
            <a:r>
              <a:rPr lang="en-US" altLang="zh-CN" b="1" baseline="30000"/>
              <a:t>47</a:t>
            </a:r>
            <a:r>
              <a:rPr lang="zh-CN" altLang="en-US" b="1"/>
              <a:t>（</a:t>
            </a:r>
            <a:r>
              <a:rPr lang="en-US" altLang="zh-CN" b="1"/>
              <a:t>mod 77</a:t>
            </a:r>
            <a:r>
              <a:rPr lang="zh-CN" altLang="en-US" b="1"/>
              <a:t>）</a:t>
            </a:r>
            <a:r>
              <a:rPr lang="en-US" altLang="zh-CN" b="1"/>
              <a:t>= </a:t>
            </a:r>
            <a:r>
              <a:rPr lang="zh-CN" altLang="en-US" b="1"/>
              <a:t>？）</a:t>
            </a:r>
          </a:p>
          <a:p>
            <a:r>
              <a:rPr lang="zh-CN" altLang="en-US" b="1"/>
              <a:t>   </a:t>
            </a:r>
            <a:r>
              <a:rPr lang="en-US" altLang="zh-CN" b="1"/>
              <a:t>35</a:t>
            </a:r>
            <a:r>
              <a:rPr lang="en-US" altLang="zh-CN" b="1" baseline="30000"/>
              <a:t>2</a:t>
            </a:r>
            <a:r>
              <a:rPr lang="en-US" altLang="zh-CN" b="1"/>
              <a:t>(mod 77)=70;    35</a:t>
            </a:r>
            <a:r>
              <a:rPr lang="en-US" altLang="zh-CN" b="1" baseline="30000"/>
              <a:t>4</a:t>
            </a:r>
            <a:r>
              <a:rPr lang="en-US" altLang="zh-CN" b="1"/>
              <a:t>(mod 77)=49;     35</a:t>
            </a:r>
            <a:r>
              <a:rPr lang="en-US" altLang="zh-CN" b="1" baseline="30000"/>
              <a:t>8</a:t>
            </a:r>
            <a:r>
              <a:rPr lang="en-US" altLang="zh-CN" b="1"/>
              <a:t>(mod 77)=14;</a:t>
            </a:r>
          </a:p>
          <a:p>
            <a:r>
              <a:rPr lang="en-US" altLang="zh-CN" b="1"/>
              <a:t>   35</a:t>
            </a:r>
            <a:r>
              <a:rPr lang="en-US" altLang="zh-CN" b="1" baseline="30000"/>
              <a:t>16</a:t>
            </a:r>
            <a:r>
              <a:rPr lang="en-US" altLang="zh-CN" b="1"/>
              <a:t>(mod 77)=42;   35</a:t>
            </a:r>
            <a:r>
              <a:rPr lang="en-US" altLang="zh-CN" b="1" baseline="30000"/>
              <a:t>20</a:t>
            </a:r>
            <a:r>
              <a:rPr lang="en-US" altLang="zh-CN" b="1"/>
              <a:t>(mod 77)=56;   35</a:t>
            </a:r>
            <a:r>
              <a:rPr lang="en-US" altLang="zh-CN" b="1" baseline="30000"/>
              <a:t>22</a:t>
            </a:r>
            <a:r>
              <a:rPr lang="en-US" altLang="zh-CN" b="1"/>
              <a:t>(mod 77)=70;</a:t>
            </a:r>
          </a:p>
          <a:p>
            <a:r>
              <a:rPr lang="en-US" altLang="zh-CN" b="1"/>
              <a:t>   35</a:t>
            </a:r>
            <a:r>
              <a:rPr lang="en-US" altLang="zh-CN" b="1" baseline="30000"/>
              <a:t>23</a:t>
            </a:r>
            <a:r>
              <a:rPr lang="en-US" altLang="zh-CN" b="1"/>
              <a:t>(mod 77)=</a:t>
            </a:r>
            <a:r>
              <a:rPr lang="en-US" altLang="zh-CN" b="1">
                <a:solidFill>
                  <a:srgbClr val="FF0000"/>
                </a:solidFill>
              </a:rPr>
              <a:t>63</a:t>
            </a:r>
            <a:r>
              <a:rPr lang="en-US" altLang="zh-CN" b="1"/>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111125" y="2232025"/>
            <a:ext cx="4156075" cy="1917700"/>
          </a:xfrm>
          <a:prstGeom prst="rect">
            <a:avLst/>
          </a:prstGeom>
          <a:solidFill>
            <a:srgbClr val="CCFFFF"/>
          </a:solidFill>
          <a:ln w="9525">
            <a:noFill/>
            <a:miter lim="800000"/>
            <a:headEnd/>
            <a:tailEnd/>
          </a:ln>
          <a:effectLst/>
        </p:spPr>
        <p:txBody>
          <a:bodyPr wrap="none">
            <a:spAutoFit/>
          </a:bodyPr>
          <a:lstStyle/>
          <a:p>
            <a:pPr>
              <a:spcBef>
                <a:spcPct val="30000"/>
              </a:spcBef>
            </a:pPr>
            <a:r>
              <a:rPr lang="zh-CN" altLang="en-US" b="1"/>
              <a:t>若选择</a:t>
            </a:r>
            <a:r>
              <a:rPr lang="en-US" altLang="zh-CN" b="1"/>
              <a:t>Pk=31</a:t>
            </a:r>
            <a:r>
              <a:rPr lang="zh-CN" altLang="en-US" b="1"/>
              <a:t>（与</a:t>
            </a:r>
            <a:r>
              <a:rPr lang="en-US" altLang="zh-CN" b="1"/>
              <a:t>60</a:t>
            </a:r>
            <a:r>
              <a:rPr lang="zh-CN" altLang="en-US" b="1"/>
              <a:t>互素）， </a:t>
            </a:r>
          </a:p>
          <a:p>
            <a:r>
              <a:rPr lang="zh-CN" altLang="en-US" b="1"/>
              <a:t>    则有：</a:t>
            </a:r>
          </a:p>
          <a:p>
            <a:r>
              <a:rPr lang="zh-CN" altLang="en-US" b="1"/>
              <a:t>        </a:t>
            </a:r>
            <a:r>
              <a:rPr lang="en-US" altLang="zh-CN" b="1"/>
              <a:t>60=31*1+29,</a:t>
            </a:r>
          </a:p>
          <a:p>
            <a:r>
              <a:rPr lang="en-US" altLang="zh-CN" b="1"/>
              <a:t>        31=29*1+2, </a:t>
            </a:r>
          </a:p>
          <a:p>
            <a:r>
              <a:rPr lang="en-US" altLang="zh-CN" b="1"/>
              <a:t>        29=2*14+1;</a:t>
            </a:r>
          </a:p>
        </p:txBody>
      </p:sp>
      <p:sp>
        <p:nvSpPr>
          <p:cNvPr id="104451" name="Text Box 3"/>
          <p:cNvSpPr txBox="1">
            <a:spLocks noChangeArrowheads="1"/>
          </p:cNvSpPr>
          <p:nvPr/>
        </p:nvSpPr>
        <p:spPr bwMode="auto">
          <a:xfrm>
            <a:off x="174625" y="4406900"/>
            <a:ext cx="6849952" cy="2308324"/>
          </a:xfrm>
          <a:prstGeom prst="rect">
            <a:avLst/>
          </a:prstGeom>
          <a:noFill/>
          <a:ln w="9525">
            <a:noFill/>
            <a:miter lim="800000"/>
            <a:headEnd/>
            <a:tailEnd/>
          </a:ln>
          <a:effectLst/>
        </p:spPr>
        <p:txBody>
          <a:bodyPr wrap="none">
            <a:spAutoFit/>
          </a:bodyPr>
          <a:lstStyle/>
          <a:p>
            <a:r>
              <a:rPr lang="zh-CN" altLang="en-US" b="1" dirty="0"/>
              <a:t>因为：</a:t>
            </a:r>
            <a:r>
              <a:rPr lang="en-US" altLang="zh-CN" b="1" dirty="0"/>
              <a:t>1 </a:t>
            </a:r>
            <a:r>
              <a:rPr lang="en-US" altLang="zh-CN" b="1" dirty="0">
                <a:cs typeface="Times New Roman" pitchFamily="18" charset="0"/>
              </a:rPr>
              <a:t>≠</a:t>
            </a:r>
            <a:r>
              <a:rPr lang="en-US" altLang="zh-CN" b="1" dirty="0"/>
              <a:t> (31*29) mod 60 = 899 mod 60</a:t>
            </a:r>
          </a:p>
          <a:p>
            <a:r>
              <a:rPr lang="zh-CN" altLang="en-US" b="1" dirty="0"/>
              <a:t>所以：</a:t>
            </a:r>
            <a:r>
              <a:rPr lang="en-US" altLang="zh-CN" b="1" dirty="0" err="1"/>
              <a:t>Pk</a:t>
            </a:r>
            <a:r>
              <a:rPr lang="en-US" altLang="zh-CN" b="1" dirty="0"/>
              <a:t>=31</a:t>
            </a:r>
            <a:r>
              <a:rPr lang="zh-CN" altLang="en-US" b="1" dirty="0"/>
              <a:t>和</a:t>
            </a:r>
            <a:r>
              <a:rPr lang="en-US" altLang="zh-CN" b="1" dirty="0" err="1"/>
              <a:t>Sk</a:t>
            </a:r>
            <a:r>
              <a:rPr lang="en-US" altLang="zh-CN" b="1" dirty="0"/>
              <a:t>=29</a:t>
            </a:r>
            <a:r>
              <a:rPr lang="zh-CN" altLang="en-US" b="1" dirty="0"/>
              <a:t>是不正确的。 </a:t>
            </a:r>
          </a:p>
          <a:p>
            <a:endParaRPr lang="zh-CN" altLang="en-US" b="1" dirty="0"/>
          </a:p>
          <a:p>
            <a:r>
              <a:rPr lang="zh-CN" altLang="en-US" b="1" dirty="0"/>
              <a:t>     比较</a:t>
            </a:r>
            <a:r>
              <a:rPr lang="en-US" altLang="zh-CN" b="1" dirty="0" err="1"/>
              <a:t>Sk</a:t>
            </a:r>
            <a:r>
              <a:rPr lang="en-US" altLang="zh-CN" b="1" dirty="0"/>
              <a:t>=47</a:t>
            </a:r>
            <a:r>
              <a:rPr lang="zh-CN" altLang="en-US" b="1" dirty="0"/>
              <a:t>和</a:t>
            </a:r>
            <a:r>
              <a:rPr lang="en-US" altLang="zh-CN" b="1" dirty="0" err="1"/>
              <a:t>Pk</a:t>
            </a:r>
            <a:r>
              <a:rPr lang="en-US" altLang="zh-CN" b="1" dirty="0"/>
              <a:t>=23</a:t>
            </a:r>
            <a:r>
              <a:rPr lang="zh-CN" altLang="en-US" b="1" dirty="0"/>
              <a:t>的结果：</a:t>
            </a:r>
            <a:r>
              <a:rPr lang="en-US" altLang="zh-CN" b="1" dirty="0">
                <a:solidFill>
                  <a:srgbClr val="FF0000"/>
                </a:solidFill>
              </a:rPr>
              <a:t>1=47*23-60*18</a:t>
            </a:r>
            <a:r>
              <a:rPr lang="zh-CN" altLang="en-US" b="1" dirty="0" smtClean="0">
                <a:solidFill>
                  <a:srgbClr val="FF0000"/>
                </a:solidFill>
              </a:rPr>
              <a:t>；√</a:t>
            </a:r>
            <a:endParaRPr lang="zh-CN" altLang="en-US" b="1" dirty="0">
              <a:solidFill>
                <a:srgbClr val="FF0000"/>
              </a:solidFill>
            </a:endParaRPr>
          </a:p>
          <a:p>
            <a:r>
              <a:rPr lang="zh-CN" altLang="en-US" b="1" dirty="0">
                <a:solidFill>
                  <a:srgbClr val="FF0000"/>
                </a:solidFill>
              </a:rPr>
              <a:t>             </a:t>
            </a:r>
            <a:r>
              <a:rPr lang="en-US" altLang="zh-CN" b="1" dirty="0" err="1"/>
              <a:t>Sk</a:t>
            </a:r>
            <a:r>
              <a:rPr lang="en-US" altLang="zh-CN" b="1" dirty="0"/>
              <a:t>=31</a:t>
            </a:r>
            <a:r>
              <a:rPr lang="zh-CN" altLang="en-US" b="1" dirty="0"/>
              <a:t>和</a:t>
            </a:r>
            <a:r>
              <a:rPr lang="en-US" altLang="zh-CN" b="1" dirty="0" err="1"/>
              <a:t>Pk</a:t>
            </a:r>
            <a:r>
              <a:rPr lang="en-US" altLang="zh-CN" b="1" dirty="0"/>
              <a:t>=29</a:t>
            </a:r>
            <a:r>
              <a:rPr lang="zh-CN" altLang="en-US" b="1" dirty="0"/>
              <a:t>的结果：</a:t>
            </a:r>
            <a:r>
              <a:rPr lang="en-US" altLang="zh-CN" b="1" dirty="0">
                <a:solidFill>
                  <a:srgbClr val="FF0000"/>
                </a:solidFill>
              </a:rPr>
              <a:t>1=60*15-31*29</a:t>
            </a:r>
            <a:r>
              <a:rPr lang="zh-CN" altLang="en-US" b="1" dirty="0" smtClean="0">
                <a:solidFill>
                  <a:srgbClr val="FF0000"/>
                </a:solidFill>
              </a:rPr>
              <a:t>。</a:t>
            </a:r>
            <a:endParaRPr lang="zh-CN" altLang="en-US" b="1" dirty="0">
              <a:solidFill>
                <a:srgbClr val="FF0000"/>
              </a:solidFill>
            </a:endParaRPr>
          </a:p>
          <a:p>
            <a:endParaRPr lang="zh-CN" altLang="en-US" b="1" dirty="0"/>
          </a:p>
        </p:txBody>
      </p:sp>
      <p:sp>
        <p:nvSpPr>
          <p:cNvPr id="104452" name="Text Box 4"/>
          <p:cNvSpPr txBox="1">
            <a:spLocks noChangeArrowheads="1"/>
          </p:cNvSpPr>
          <p:nvPr/>
        </p:nvSpPr>
        <p:spPr bwMode="auto">
          <a:xfrm>
            <a:off x="4191000" y="2232025"/>
            <a:ext cx="4689104" cy="1938992"/>
          </a:xfrm>
          <a:prstGeom prst="rect">
            <a:avLst/>
          </a:prstGeom>
          <a:solidFill>
            <a:srgbClr val="FFFF66"/>
          </a:solidFill>
          <a:ln w="9525">
            <a:noFill/>
            <a:miter lim="800000"/>
            <a:headEnd/>
            <a:tailEnd/>
          </a:ln>
          <a:effectLst/>
        </p:spPr>
        <p:txBody>
          <a:bodyPr wrap="none">
            <a:spAutoFit/>
          </a:bodyPr>
          <a:lstStyle/>
          <a:p>
            <a:r>
              <a:rPr lang="zh-CN" altLang="en-US" b="1" dirty="0"/>
              <a:t>计算</a:t>
            </a:r>
            <a:r>
              <a:rPr lang="en-US" altLang="zh-CN" b="1" dirty="0" err="1"/>
              <a:t>Sk</a:t>
            </a:r>
            <a:r>
              <a:rPr lang="zh-CN" altLang="en-US" b="1" dirty="0"/>
              <a:t>：</a:t>
            </a:r>
          </a:p>
          <a:p>
            <a:r>
              <a:rPr lang="en-US" altLang="zh-CN" b="1" dirty="0"/>
              <a:t>1=29-2*14</a:t>
            </a:r>
          </a:p>
          <a:p>
            <a:r>
              <a:rPr lang="en-US" altLang="zh-CN" b="1" dirty="0"/>
              <a:t>  =29-(31-29*1)*14=29*15-31*14</a:t>
            </a:r>
          </a:p>
          <a:p>
            <a:r>
              <a:rPr lang="en-US" altLang="zh-CN" b="1" dirty="0"/>
              <a:t>  =(60-31)*15-31*14=</a:t>
            </a:r>
            <a:r>
              <a:rPr lang="en-US" altLang="zh-CN" b="1" dirty="0">
                <a:solidFill>
                  <a:srgbClr val="FF0000"/>
                </a:solidFill>
              </a:rPr>
              <a:t>60*15-31*29</a:t>
            </a:r>
            <a:r>
              <a:rPr lang="en-US" altLang="zh-CN" b="1" dirty="0"/>
              <a:t>;</a:t>
            </a:r>
          </a:p>
          <a:p>
            <a:r>
              <a:rPr lang="zh-CN" altLang="en-US" b="1" dirty="0"/>
              <a:t>若取：</a:t>
            </a:r>
            <a:r>
              <a:rPr lang="en-US" altLang="zh-CN" b="1" dirty="0" err="1"/>
              <a:t>Sk</a:t>
            </a:r>
            <a:r>
              <a:rPr lang="en-US" altLang="zh-CN" b="1" dirty="0"/>
              <a:t>=29  </a:t>
            </a:r>
            <a:r>
              <a:rPr lang="zh-CN" altLang="en-US" b="1" dirty="0"/>
              <a:t>？</a:t>
            </a:r>
          </a:p>
        </p:txBody>
      </p:sp>
      <p:sp>
        <p:nvSpPr>
          <p:cNvPr id="104453" name="Text Box 5"/>
          <p:cNvSpPr txBox="1">
            <a:spLocks noChangeArrowheads="1"/>
          </p:cNvSpPr>
          <p:nvPr/>
        </p:nvSpPr>
        <p:spPr bwMode="auto">
          <a:xfrm>
            <a:off x="76200" y="76200"/>
            <a:ext cx="8240713" cy="457200"/>
          </a:xfrm>
          <a:prstGeom prst="rect">
            <a:avLst/>
          </a:prstGeom>
          <a:noFill/>
          <a:ln w="9525">
            <a:noFill/>
            <a:miter lim="800000"/>
            <a:headEnd/>
            <a:tailEnd/>
          </a:ln>
          <a:effectLst/>
        </p:spPr>
        <p:txBody>
          <a:bodyPr>
            <a:spAutoFit/>
          </a:bodyPr>
          <a:lstStyle/>
          <a:p>
            <a:r>
              <a:rPr lang="zh-CN" altLang="en-US" b="1">
                <a:solidFill>
                  <a:srgbClr val="FF0000"/>
                </a:solidFill>
              </a:rPr>
              <a:t>注：</a:t>
            </a:r>
            <a:r>
              <a:rPr lang="en-US" altLang="zh-CN" b="1"/>
              <a:t>RSA</a:t>
            </a:r>
            <a:r>
              <a:rPr lang="zh-CN" altLang="en-US" b="1"/>
              <a:t>中</a:t>
            </a:r>
            <a:r>
              <a:rPr lang="en-US" altLang="zh-CN" b="1"/>
              <a:t>Pk</a:t>
            </a:r>
            <a:r>
              <a:rPr lang="zh-CN" altLang="en-US" b="1"/>
              <a:t>和</a:t>
            </a:r>
            <a:r>
              <a:rPr lang="en-US" altLang="zh-CN" b="1"/>
              <a:t>Sk</a:t>
            </a:r>
            <a:r>
              <a:rPr lang="zh-CN" altLang="en-US" b="1"/>
              <a:t>的计算时，需验证</a:t>
            </a:r>
            <a:r>
              <a:rPr lang="en-US" altLang="zh-CN" b="1"/>
              <a:t>1=Pk*Sk(mod ф(r))</a:t>
            </a:r>
          </a:p>
        </p:txBody>
      </p:sp>
      <p:sp>
        <p:nvSpPr>
          <p:cNvPr id="104454" name="Text Box 6"/>
          <p:cNvSpPr txBox="1">
            <a:spLocks noChangeArrowheads="1"/>
          </p:cNvSpPr>
          <p:nvPr/>
        </p:nvSpPr>
        <p:spPr bwMode="auto">
          <a:xfrm>
            <a:off x="8626475" y="73025"/>
            <a:ext cx="517525" cy="396875"/>
          </a:xfrm>
          <a:prstGeom prst="rect">
            <a:avLst/>
          </a:prstGeom>
          <a:noFill/>
          <a:ln w="9525">
            <a:noFill/>
            <a:miter lim="800000"/>
            <a:headEnd/>
            <a:tailEnd/>
          </a:ln>
          <a:effectLst/>
        </p:spPr>
        <p:txBody>
          <a:bodyPr>
            <a:spAutoFit/>
          </a:bodyPr>
          <a:lstStyle/>
          <a:p>
            <a:pPr eaLnBrk="0" hangingPunct="0"/>
            <a:r>
              <a:rPr lang="en-US" altLang="zh-CN" sz="2000" b="1" dirty="0" smtClean="0">
                <a:latin typeface="宋体" pitchFamily="2" charset="-122"/>
              </a:rPr>
              <a:t>26</a:t>
            </a:r>
            <a:endParaRPr lang="en-US" altLang="zh-CN" sz="2000" b="1" dirty="0">
              <a:latin typeface="宋体" pitchFamily="2" charset="-122"/>
            </a:endParaRPr>
          </a:p>
        </p:txBody>
      </p:sp>
      <p:sp>
        <p:nvSpPr>
          <p:cNvPr id="104455" name="Rectangle 7"/>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04456" name="Text Box 8"/>
          <p:cNvSpPr txBox="1">
            <a:spLocks noChangeArrowheads="1"/>
          </p:cNvSpPr>
          <p:nvPr/>
        </p:nvSpPr>
        <p:spPr bwMode="auto">
          <a:xfrm>
            <a:off x="179388" y="765175"/>
            <a:ext cx="7234237" cy="1187450"/>
          </a:xfrm>
          <a:prstGeom prst="rect">
            <a:avLst/>
          </a:prstGeom>
          <a:noFill/>
          <a:ln w="9525">
            <a:noFill/>
            <a:miter lim="800000"/>
            <a:headEnd/>
            <a:tailEnd/>
          </a:ln>
          <a:effectLst/>
        </p:spPr>
        <p:txBody>
          <a:bodyPr wrap="none">
            <a:spAutoFit/>
          </a:bodyPr>
          <a:lstStyle/>
          <a:p>
            <a:r>
              <a:rPr lang="zh-CN" altLang="en-US" b="1"/>
              <a:t>例如：因为  </a:t>
            </a:r>
            <a:r>
              <a:rPr lang="en-US" altLang="zh-CN" b="1"/>
              <a:t>1 = (47*23) mod 60 = 1081 mod 60</a:t>
            </a:r>
            <a:r>
              <a:rPr lang="zh-CN" altLang="en-US" b="1"/>
              <a:t>，</a:t>
            </a:r>
          </a:p>
          <a:p>
            <a:r>
              <a:rPr lang="zh-CN" altLang="en-US" b="1"/>
              <a:t>             所以 </a:t>
            </a:r>
            <a:r>
              <a:rPr lang="en-US" altLang="zh-CN" b="1"/>
              <a:t>Sk=47</a:t>
            </a:r>
            <a:r>
              <a:rPr lang="zh-CN" altLang="en-US" b="1"/>
              <a:t>，</a:t>
            </a:r>
            <a:r>
              <a:rPr lang="en-US" altLang="zh-CN" b="1"/>
              <a:t>Pk=23 </a:t>
            </a:r>
            <a:r>
              <a:rPr lang="zh-CN" altLang="en-US" b="1"/>
              <a:t>是可行的；</a:t>
            </a:r>
          </a:p>
          <a:p>
            <a:r>
              <a:rPr lang="zh-CN" altLang="en-US" b="1"/>
              <a:t>             类似的有：</a:t>
            </a:r>
            <a:r>
              <a:rPr lang="en-US" altLang="zh-CN" b="1"/>
              <a:t>Sk=29</a:t>
            </a:r>
            <a:r>
              <a:rPr lang="zh-CN" altLang="en-US" b="1"/>
              <a:t>，</a:t>
            </a:r>
            <a:r>
              <a:rPr lang="en-US" altLang="zh-CN" b="1"/>
              <a:t>Pk=29</a:t>
            </a:r>
            <a:r>
              <a:rPr lang="zh-CN" altLang="en-US" b="1"/>
              <a:t>；</a:t>
            </a:r>
            <a:r>
              <a:rPr lang="en-US" altLang="zh-CN" b="1"/>
              <a:t>Sk=37</a:t>
            </a:r>
            <a:r>
              <a:rPr lang="zh-CN" altLang="en-US" b="1"/>
              <a:t>，</a:t>
            </a:r>
            <a:r>
              <a:rPr lang="en-US" altLang="zh-CN" b="1"/>
              <a:t>Pk=13</a:t>
            </a:r>
            <a:r>
              <a:rPr lang="zh-CN" altLang="en-US" b="1"/>
              <a:t>。</a:t>
            </a:r>
          </a:p>
        </p:txBody>
      </p:sp>
      <p:grpSp>
        <p:nvGrpSpPr>
          <p:cNvPr id="13" name="组合 12"/>
          <p:cNvGrpSpPr/>
          <p:nvPr/>
        </p:nvGrpSpPr>
        <p:grpSpPr>
          <a:xfrm>
            <a:off x="6795864" y="5949280"/>
            <a:ext cx="152400" cy="216024"/>
            <a:chOff x="7092280" y="6021288"/>
            <a:chExt cx="152400" cy="216024"/>
          </a:xfrm>
        </p:grpSpPr>
        <p:cxnSp>
          <p:nvCxnSpPr>
            <p:cNvPr id="10" name="直接连接符 9"/>
            <p:cNvCxnSpPr/>
            <p:nvPr/>
          </p:nvCxnSpPr>
          <p:spPr bwMode="auto">
            <a:xfrm>
              <a:off x="7092280" y="6021288"/>
              <a:ext cx="144016" cy="216024"/>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flipH="1">
              <a:off x="7092280" y="6021288"/>
              <a:ext cx="152400" cy="216024"/>
            </a:xfrm>
            <a:prstGeom prst="line">
              <a:avLst/>
            </a:prstGeom>
            <a:solidFill>
              <a:schemeClr val="accent1"/>
            </a:solidFill>
            <a:ln w="9525" cap="flat" cmpd="sng" algn="ctr">
              <a:solidFill>
                <a:srgbClr val="FF0000"/>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107950" y="914400"/>
            <a:ext cx="8855075" cy="5568950"/>
          </a:xfrm>
          <a:prstGeom prst="rect">
            <a:avLst/>
          </a:prstGeom>
          <a:noFill/>
          <a:ln w="9525">
            <a:noFill/>
            <a:miter lim="800000"/>
            <a:headEnd/>
            <a:tailEnd/>
          </a:ln>
          <a:effectLst/>
        </p:spPr>
        <p:txBody>
          <a:bodyPr>
            <a:spAutoFit/>
          </a:bodyPr>
          <a:lstStyle/>
          <a:p>
            <a:pPr>
              <a:lnSpc>
                <a:spcPct val="120000"/>
              </a:lnSpc>
              <a:spcBef>
                <a:spcPct val="30000"/>
              </a:spcBef>
            </a:pPr>
            <a:r>
              <a:rPr lang="zh-CN" altLang="en-US" b="1" dirty="0"/>
              <a:t>    数论方面的知识表明，当所取的素数足够大（如</a:t>
            </a:r>
            <a:r>
              <a:rPr lang="en-US" altLang="zh-CN" b="1" dirty="0"/>
              <a:t>1000</a:t>
            </a:r>
            <a:r>
              <a:rPr lang="zh-CN" altLang="en-US" b="1" dirty="0"/>
              <a:t>位）时，破译密文在理论上是行不通的，至少是在有限的时间内进行破译是不可行的，因此被认为是</a:t>
            </a:r>
            <a:r>
              <a:rPr lang="zh-CN" altLang="en-US" b="1" dirty="0">
                <a:solidFill>
                  <a:srgbClr val="FF0000"/>
                </a:solidFill>
              </a:rPr>
              <a:t>实际不可破译</a:t>
            </a:r>
            <a:r>
              <a:rPr lang="zh-CN" altLang="en-US" b="1" dirty="0"/>
              <a:t>的。</a:t>
            </a:r>
          </a:p>
          <a:p>
            <a:pPr>
              <a:lnSpc>
                <a:spcPct val="120000"/>
              </a:lnSpc>
              <a:spcBef>
                <a:spcPct val="30000"/>
              </a:spcBef>
            </a:pPr>
            <a:endParaRPr lang="zh-CN" altLang="en-US" b="1" dirty="0"/>
          </a:p>
          <a:p>
            <a:pPr>
              <a:lnSpc>
                <a:spcPct val="120000"/>
              </a:lnSpc>
              <a:spcBef>
                <a:spcPct val="30000"/>
              </a:spcBef>
            </a:pPr>
            <a:r>
              <a:rPr lang="zh-CN" altLang="en-US" b="1" dirty="0"/>
              <a:t>    实践表明，</a:t>
            </a:r>
            <a:r>
              <a:rPr lang="en-US" altLang="zh-CN" b="1" dirty="0"/>
              <a:t>RSA</a:t>
            </a:r>
            <a:r>
              <a:rPr lang="zh-CN" altLang="en-US" b="1" dirty="0"/>
              <a:t>中使用一个密钥加密形成的密文是不能使用相同的密钥解密的。</a:t>
            </a:r>
          </a:p>
          <a:p>
            <a:pPr>
              <a:lnSpc>
                <a:spcPct val="120000"/>
              </a:lnSpc>
              <a:spcBef>
                <a:spcPct val="30000"/>
              </a:spcBef>
            </a:pPr>
            <a:r>
              <a:rPr lang="zh-CN" altLang="en-US" b="1" dirty="0"/>
              <a:t>    即： </a:t>
            </a:r>
            <a:r>
              <a:rPr lang="en-US" altLang="zh-CN" b="1" dirty="0" err="1"/>
              <a:t>D</a:t>
            </a:r>
            <a:r>
              <a:rPr lang="en-US" altLang="zh-CN" b="1" baseline="-25000" dirty="0" err="1"/>
              <a:t>Pk</a:t>
            </a:r>
            <a:r>
              <a:rPr lang="en-US" altLang="zh-CN" b="1" dirty="0"/>
              <a:t>(</a:t>
            </a:r>
            <a:r>
              <a:rPr lang="en-US" altLang="zh-CN" b="1" dirty="0" err="1"/>
              <a:t>E</a:t>
            </a:r>
            <a:r>
              <a:rPr lang="en-US" altLang="zh-CN" b="1" baseline="-25000" dirty="0" err="1"/>
              <a:t>Pk</a:t>
            </a:r>
            <a:r>
              <a:rPr lang="en-US" altLang="zh-CN" b="1" dirty="0"/>
              <a:t>(M)) </a:t>
            </a:r>
            <a:r>
              <a:rPr lang="en-US" altLang="zh-CN" b="1" dirty="0" smtClean="0"/>
              <a:t> </a:t>
            </a:r>
            <a:r>
              <a:rPr lang="en-US" altLang="zh-CN" b="1" dirty="0" smtClean="0">
                <a:solidFill>
                  <a:srgbClr val="FF0000"/>
                </a:solidFill>
              </a:rPr>
              <a:t>≠</a:t>
            </a:r>
            <a:r>
              <a:rPr lang="en-US" altLang="zh-CN" b="1" dirty="0" smtClean="0"/>
              <a:t> </a:t>
            </a:r>
            <a:r>
              <a:rPr lang="en-US" altLang="zh-CN" dirty="0" smtClean="0"/>
              <a:t> </a:t>
            </a:r>
            <a:r>
              <a:rPr lang="en-US" altLang="zh-CN" b="1" dirty="0" smtClean="0"/>
              <a:t>M  </a:t>
            </a:r>
            <a:r>
              <a:rPr lang="en-US" altLang="zh-CN" b="1" dirty="0" smtClean="0">
                <a:solidFill>
                  <a:srgbClr val="FF0000"/>
                </a:solidFill>
              </a:rPr>
              <a:t>≠</a:t>
            </a:r>
            <a:r>
              <a:rPr lang="en-US" altLang="zh-CN" b="1" dirty="0" smtClean="0"/>
              <a:t>  </a:t>
            </a:r>
            <a:r>
              <a:rPr lang="en-US" altLang="zh-CN" b="1" dirty="0" err="1"/>
              <a:t>D</a:t>
            </a:r>
            <a:r>
              <a:rPr lang="en-US" altLang="zh-CN" b="1" baseline="-25000" dirty="0" err="1"/>
              <a:t>Sk</a:t>
            </a:r>
            <a:r>
              <a:rPr lang="en-US" altLang="zh-CN" b="1" dirty="0"/>
              <a:t>(</a:t>
            </a:r>
            <a:r>
              <a:rPr lang="en-US" altLang="zh-CN" b="1" dirty="0" err="1"/>
              <a:t>E</a:t>
            </a:r>
            <a:r>
              <a:rPr lang="en-US" altLang="zh-CN" b="1" baseline="-25000" dirty="0" err="1"/>
              <a:t>Sk</a:t>
            </a:r>
            <a:r>
              <a:rPr lang="en-US" altLang="zh-CN" b="1" dirty="0"/>
              <a:t>(M)) </a:t>
            </a:r>
            <a:r>
              <a:rPr lang="zh-CN" altLang="en-US" b="1" dirty="0"/>
              <a:t>；</a:t>
            </a:r>
          </a:p>
          <a:p>
            <a:pPr>
              <a:lnSpc>
                <a:spcPct val="120000"/>
              </a:lnSpc>
              <a:spcBef>
                <a:spcPct val="30000"/>
              </a:spcBef>
            </a:pPr>
            <a:endParaRPr lang="zh-CN" altLang="en-US" b="1" dirty="0"/>
          </a:p>
          <a:p>
            <a:pPr>
              <a:lnSpc>
                <a:spcPct val="120000"/>
              </a:lnSpc>
              <a:spcBef>
                <a:spcPct val="30000"/>
              </a:spcBef>
            </a:pPr>
            <a:r>
              <a:rPr lang="zh-CN" altLang="en-US" b="1" dirty="0"/>
              <a:t>    实践表明，</a:t>
            </a:r>
            <a:r>
              <a:rPr lang="en-US" altLang="zh-CN" b="1" dirty="0"/>
              <a:t>RSA</a:t>
            </a:r>
            <a:r>
              <a:rPr lang="zh-CN" altLang="en-US" b="1" dirty="0"/>
              <a:t>中使用一个密钥加密形成的密文只能用密钥对中另一个密钥进行解密。</a:t>
            </a:r>
            <a:endParaRPr lang="zh-CN" altLang="en-US" b="1" dirty="0">
              <a:solidFill>
                <a:srgbClr val="FF0000"/>
              </a:solidFill>
            </a:endParaRPr>
          </a:p>
          <a:p>
            <a:pPr>
              <a:lnSpc>
                <a:spcPct val="120000"/>
              </a:lnSpc>
              <a:spcBef>
                <a:spcPct val="30000"/>
              </a:spcBef>
            </a:pPr>
            <a:r>
              <a:rPr lang="zh-CN" altLang="en-US" b="1" dirty="0">
                <a:solidFill>
                  <a:srgbClr val="FF0000"/>
                </a:solidFill>
              </a:rPr>
              <a:t>     即：</a:t>
            </a:r>
            <a:r>
              <a:rPr lang="en-US" altLang="zh-CN" b="1" dirty="0"/>
              <a:t>M =  </a:t>
            </a:r>
            <a:r>
              <a:rPr lang="en-US" altLang="zh-CN" b="1" dirty="0" err="1"/>
              <a:t>D</a:t>
            </a:r>
            <a:r>
              <a:rPr lang="en-US" altLang="zh-CN" b="1" baseline="-25000" dirty="0" err="1"/>
              <a:t>Pk</a:t>
            </a:r>
            <a:r>
              <a:rPr lang="en-US" altLang="zh-CN" b="1" baseline="-25000" dirty="0"/>
              <a:t> </a:t>
            </a:r>
            <a:r>
              <a:rPr lang="en-US" altLang="zh-CN" b="1" dirty="0"/>
              <a:t>(</a:t>
            </a:r>
            <a:r>
              <a:rPr lang="en-US" altLang="zh-CN" b="1" dirty="0" err="1"/>
              <a:t>E</a:t>
            </a:r>
            <a:r>
              <a:rPr lang="en-US" altLang="zh-CN" b="1" baseline="-25000" dirty="0" err="1"/>
              <a:t>Sk</a:t>
            </a:r>
            <a:r>
              <a:rPr lang="en-US" altLang="zh-CN" b="1" baseline="-25000" dirty="0"/>
              <a:t> </a:t>
            </a:r>
            <a:r>
              <a:rPr lang="en-US" altLang="zh-CN" b="1" dirty="0"/>
              <a:t>(M) ) = </a:t>
            </a:r>
            <a:r>
              <a:rPr lang="en-US" altLang="zh-CN" b="1" dirty="0" err="1"/>
              <a:t>D</a:t>
            </a:r>
            <a:r>
              <a:rPr lang="en-US" altLang="zh-CN" b="1" baseline="-25000" dirty="0" err="1"/>
              <a:t>Sk</a:t>
            </a:r>
            <a:r>
              <a:rPr lang="en-US" altLang="zh-CN" b="1" baseline="-25000" dirty="0"/>
              <a:t> </a:t>
            </a:r>
            <a:r>
              <a:rPr lang="en-US" altLang="zh-CN" b="1" dirty="0"/>
              <a:t>(</a:t>
            </a:r>
            <a:r>
              <a:rPr lang="en-US" altLang="zh-CN" b="1" dirty="0" err="1"/>
              <a:t>E</a:t>
            </a:r>
            <a:r>
              <a:rPr lang="en-US" altLang="zh-CN" b="1" baseline="-25000" dirty="0" err="1"/>
              <a:t>Pk</a:t>
            </a:r>
            <a:r>
              <a:rPr lang="en-US" altLang="zh-CN" b="1" baseline="-25000" dirty="0"/>
              <a:t> </a:t>
            </a:r>
            <a:r>
              <a:rPr lang="en-US" altLang="zh-CN" b="1" dirty="0"/>
              <a:t>(M) )</a:t>
            </a:r>
          </a:p>
        </p:txBody>
      </p:sp>
      <p:sp>
        <p:nvSpPr>
          <p:cNvPr id="105475" name="Rectangle 3"/>
          <p:cNvSpPr>
            <a:spLocks noChangeArrowheads="1"/>
          </p:cNvSpPr>
          <p:nvPr/>
        </p:nvSpPr>
        <p:spPr bwMode="auto">
          <a:xfrm>
            <a:off x="179388" y="681038"/>
            <a:ext cx="8736012" cy="84137"/>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05476" name="Text Box 4"/>
          <p:cNvSpPr txBox="1">
            <a:spLocks noChangeArrowheads="1"/>
          </p:cNvSpPr>
          <p:nvPr/>
        </p:nvSpPr>
        <p:spPr bwMode="auto">
          <a:xfrm>
            <a:off x="107950" y="115888"/>
            <a:ext cx="2808288" cy="519112"/>
          </a:xfrm>
          <a:prstGeom prst="rect">
            <a:avLst/>
          </a:prstGeom>
          <a:noFill/>
          <a:ln w="9525">
            <a:noFill/>
            <a:miter lim="800000"/>
            <a:headEnd/>
            <a:tailEnd/>
          </a:ln>
          <a:effectLst/>
        </p:spPr>
        <p:txBody>
          <a:bodyPr>
            <a:spAutoFit/>
          </a:bodyPr>
          <a:lstStyle/>
          <a:p>
            <a:pPr>
              <a:spcBef>
                <a:spcPct val="30000"/>
              </a:spcBef>
              <a:buFont typeface="宋体" pitchFamily="2" charset="-122"/>
              <a:buNone/>
            </a:pPr>
            <a:r>
              <a:rPr lang="en-US" altLang="zh-CN" sz="2800" b="1"/>
              <a:t>RSA</a:t>
            </a:r>
            <a:r>
              <a:rPr lang="zh-CN" altLang="en-US" sz="2800" b="1"/>
              <a:t>的</a:t>
            </a:r>
            <a:r>
              <a:rPr lang="zh-CN" altLang="en-US" sz="2800" b="1">
                <a:solidFill>
                  <a:srgbClr val="FF0000"/>
                </a:solidFill>
              </a:rPr>
              <a:t>结论</a:t>
            </a:r>
            <a:r>
              <a:rPr lang="zh-CN" altLang="en-US" sz="2800" b="1"/>
              <a:t>：</a:t>
            </a:r>
          </a:p>
        </p:txBody>
      </p:sp>
      <p:sp>
        <p:nvSpPr>
          <p:cNvPr id="105477" name="Text Box 5"/>
          <p:cNvSpPr txBox="1">
            <a:spLocks noChangeArrowheads="1"/>
          </p:cNvSpPr>
          <p:nvPr/>
        </p:nvSpPr>
        <p:spPr bwMode="auto">
          <a:xfrm>
            <a:off x="8604250" y="73025"/>
            <a:ext cx="539750" cy="396875"/>
          </a:xfrm>
          <a:prstGeom prst="rect">
            <a:avLst/>
          </a:prstGeom>
          <a:noFill/>
          <a:ln w="9525">
            <a:noFill/>
            <a:miter lim="800000"/>
            <a:headEnd/>
            <a:tailEnd/>
          </a:ln>
          <a:effectLst/>
        </p:spPr>
        <p:txBody>
          <a:bodyPr>
            <a:spAutoFit/>
          </a:bodyPr>
          <a:lstStyle/>
          <a:p>
            <a:pPr eaLnBrk="0" hangingPunct="0"/>
            <a:r>
              <a:rPr lang="en-US" altLang="zh-CN" sz="2000" b="1" dirty="0" smtClean="0">
                <a:latin typeface="宋体" pitchFamily="2" charset="-122"/>
              </a:rPr>
              <a:t>27</a:t>
            </a:r>
            <a:endParaRPr lang="en-US" altLang="zh-CN" sz="2000" b="1" dirty="0">
              <a:latin typeface="宋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107950" y="914400"/>
            <a:ext cx="8855075" cy="5130800"/>
          </a:xfrm>
          <a:prstGeom prst="rect">
            <a:avLst/>
          </a:prstGeom>
          <a:noFill/>
          <a:ln w="9525">
            <a:noFill/>
            <a:miter lim="800000"/>
            <a:headEnd/>
            <a:tailEnd/>
          </a:ln>
          <a:effectLst/>
        </p:spPr>
        <p:txBody>
          <a:bodyPr>
            <a:spAutoFit/>
          </a:bodyPr>
          <a:lstStyle/>
          <a:p>
            <a:pPr>
              <a:lnSpc>
                <a:spcPct val="120000"/>
              </a:lnSpc>
              <a:spcBef>
                <a:spcPct val="30000"/>
              </a:spcBef>
            </a:pPr>
            <a:r>
              <a:rPr lang="zh-CN" altLang="en-US" b="1"/>
              <a:t>    总密钥量与用户数呈线性关系，对应</a:t>
            </a:r>
            <a:r>
              <a:rPr lang="en-US" altLang="zh-CN" b="1"/>
              <a:t>N</a:t>
            </a:r>
            <a:r>
              <a:rPr lang="zh-CN" altLang="en-US" b="1"/>
              <a:t>个通信伙伴，需要形成</a:t>
            </a:r>
            <a:r>
              <a:rPr lang="en-US" altLang="zh-CN" b="1"/>
              <a:t>2N</a:t>
            </a:r>
            <a:r>
              <a:rPr lang="zh-CN" altLang="en-US" b="1"/>
              <a:t>个密钥（或者</a:t>
            </a:r>
            <a:r>
              <a:rPr lang="en-US" altLang="zh-CN" b="1"/>
              <a:t>N</a:t>
            </a:r>
            <a:r>
              <a:rPr lang="zh-CN" altLang="en-US" b="1"/>
              <a:t>个密钥对）；</a:t>
            </a:r>
          </a:p>
          <a:p>
            <a:pPr>
              <a:lnSpc>
                <a:spcPct val="120000"/>
              </a:lnSpc>
              <a:spcBef>
                <a:spcPct val="30000"/>
              </a:spcBef>
            </a:pPr>
            <a:r>
              <a:rPr lang="zh-CN" altLang="en-US" b="1"/>
              <a:t>    密钥具有个人特征，每个用户可以选择自己的密钥对，一个公开（</a:t>
            </a:r>
            <a:r>
              <a:rPr lang="zh-CN" altLang="en-US" b="1">
                <a:solidFill>
                  <a:srgbClr val="FF0000"/>
                </a:solidFill>
              </a:rPr>
              <a:t>公钥</a:t>
            </a:r>
            <a:r>
              <a:rPr lang="zh-CN" altLang="en-US" b="1"/>
              <a:t>），一个私密（</a:t>
            </a:r>
            <a:r>
              <a:rPr lang="zh-CN" altLang="en-US" b="1">
                <a:solidFill>
                  <a:srgbClr val="FF0000"/>
                </a:solidFill>
              </a:rPr>
              <a:t>私钥</a:t>
            </a:r>
            <a:r>
              <a:rPr lang="zh-CN" altLang="en-US" b="1"/>
              <a:t>）；</a:t>
            </a:r>
          </a:p>
          <a:p>
            <a:pPr>
              <a:lnSpc>
                <a:spcPct val="120000"/>
              </a:lnSpc>
              <a:spcBef>
                <a:spcPct val="30000"/>
              </a:spcBef>
            </a:pPr>
            <a:r>
              <a:rPr lang="zh-CN" altLang="en-US" b="1"/>
              <a:t>    每个用户</a:t>
            </a:r>
            <a:r>
              <a:rPr lang="zh-CN" altLang="en-US" b="1">
                <a:solidFill>
                  <a:srgbClr val="FF0000"/>
                </a:solidFill>
              </a:rPr>
              <a:t>只需</a:t>
            </a:r>
            <a:r>
              <a:rPr lang="zh-CN" altLang="en-US" b="1"/>
              <a:t>维护自己的私密，用户维护的密钥量</a:t>
            </a:r>
            <a:r>
              <a:rPr lang="zh-CN" altLang="en-US" b="1">
                <a:solidFill>
                  <a:srgbClr val="FF0000"/>
                </a:solidFill>
              </a:rPr>
              <a:t>小</a:t>
            </a:r>
            <a:r>
              <a:rPr lang="zh-CN" altLang="en-US" b="1"/>
              <a:t>；</a:t>
            </a:r>
          </a:p>
          <a:p>
            <a:pPr>
              <a:lnSpc>
                <a:spcPct val="120000"/>
              </a:lnSpc>
              <a:spcBef>
                <a:spcPct val="30000"/>
              </a:spcBef>
            </a:pPr>
            <a:r>
              <a:rPr lang="zh-CN" altLang="en-US" b="1"/>
              <a:t>    密钥（公钥）传递可以使用开放信道，即允许用户通过某种公开的方式获得对方的公钥（类似对称密钥体系中的</a:t>
            </a:r>
            <a:r>
              <a:rPr lang="en-US" altLang="zh-CN" b="1"/>
              <a:t>KDC</a:t>
            </a:r>
            <a:r>
              <a:rPr lang="zh-CN" altLang="en-US" b="1"/>
              <a:t>）；</a:t>
            </a:r>
          </a:p>
          <a:p>
            <a:pPr>
              <a:lnSpc>
                <a:spcPct val="120000"/>
              </a:lnSpc>
              <a:spcBef>
                <a:spcPct val="30000"/>
              </a:spcBef>
            </a:pPr>
            <a:r>
              <a:rPr lang="zh-CN" altLang="en-US" b="1"/>
              <a:t>    可满足不可信用户之间的保密性要求；</a:t>
            </a:r>
          </a:p>
          <a:p>
            <a:pPr>
              <a:lnSpc>
                <a:spcPct val="120000"/>
              </a:lnSpc>
              <a:spcBef>
                <a:spcPct val="30000"/>
              </a:spcBef>
            </a:pPr>
            <a:r>
              <a:rPr lang="zh-CN" altLang="en-US" b="1"/>
              <a:t>    可用于支持群组内的安全通信；</a:t>
            </a:r>
          </a:p>
          <a:p>
            <a:pPr>
              <a:lnSpc>
                <a:spcPct val="120000"/>
              </a:lnSpc>
              <a:spcBef>
                <a:spcPct val="30000"/>
              </a:spcBef>
            </a:pPr>
            <a:r>
              <a:rPr lang="zh-CN" altLang="en-US" b="1"/>
              <a:t>    采用乘法运算，加密</a:t>
            </a:r>
            <a:r>
              <a:rPr lang="en-US" altLang="zh-CN" b="1"/>
              <a:t>/</a:t>
            </a:r>
            <a:r>
              <a:rPr lang="zh-CN" altLang="en-US" b="1"/>
              <a:t>解密</a:t>
            </a:r>
            <a:r>
              <a:rPr lang="zh-CN" altLang="en-US" b="1">
                <a:solidFill>
                  <a:srgbClr val="FF0000"/>
                </a:solidFill>
              </a:rPr>
              <a:t>速度慢</a:t>
            </a:r>
            <a:r>
              <a:rPr lang="zh-CN" altLang="en-US" b="1"/>
              <a:t>，常用于少量数据的加密。</a:t>
            </a:r>
          </a:p>
        </p:txBody>
      </p:sp>
      <p:sp>
        <p:nvSpPr>
          <p:cNvPr id="106499" name="Rectangle 3"/>
          <p:cNvSpPr>
            <a:spLocks noChangeArrowheads="1"/>
          </p:cNvSpPr>
          <p:nvPr/>
        </p:nvSpPr>
        <p:spPr bwMode="auto">
          <a:xfrm>
            <a:off x="179388" y="681038"/>
            <a:ext cx="8736012" cy="84137"/>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06500" name="Text Box 4"/>
          <p:cNvSpPr txBox="1">
            <a:spLocks noChangeArrowheads="1"/>
          </p:cNvSpPr>
          <p:nvPr/>
        </p:nvSpPr>
        <p:spPr bwMode="auto">
          <a:xfrm>
            <a:off x="107950" y="115888"/>
            <a:ext cx="2808288" cy="519112"/>
          </a:xfrm>
          <a:prstGeom prst="rect">
            <a:avLst/>
          </a:prstGeom>
          <a:noFill/>
          <a:ln w="9525">
            <a:noFill/>
            <a:miter lim="800000"/>
            <a:headEnd/>
            <a:tailEnd/>
          </a:ln>
          <a:effectLst/>
        </p:spPr>
        <p:txBody>
          <a:bodyPr>
            <a:spAutoFit/>
          </a:bodyPr>
          <a:lstStyle/>
          <a:p>
            <a:pPr>
              <a:spcBef>
                <a:spcPct val="30000"/>
              </a:spcBef>
              <a:buFont typeface="宋体" pitchFamily="2" charset="-122"/>
              <a:buNone/>
            </a:pPr>
            <a:r>
              <a:rPr lang="en-US" altLang="zh-CN" sz="2800" b="1"/>
              <a:t>RSA</a:t>
            </a:r>
            <a:r>
              <a:rPr lang="zh-CN" altLang="en-US" sz="2800" b="1"/>
              <a:t>的</a:t>
            </a:r>
            <a:r>
              <a:rPr lang="zh-CN" altLang="en-US" sz="2800" b="1">
                <a:solidFill>
                  <a:srgbClr val="FF0000"/>
                </a:solidFill>
              </a:rPr>
              <a:t>特点</a:t>
            </a:r>
            <a:r>
              <a:rPr lang="zh-CN" altLang="en-US" sz="2800" b="1"/>
              <a:t>：</a:t>
            </a:r>
          </a:p>
        </p:txBody>
      </p:sp>
      <p:sp>
        <p:nvSpPr>
          <p:cNvPr id="106501" name="Text Box 5"/>
          <p:cNvSpPr txBox="1">
            <a:spLocks noChangeArrowheads="1"/>
          </p:cNvSpPr>
          <p:nvPr/>
        </p:nvSpPr>
        <p:spPr bwMode="auto">
          <a:xfrm>
            <a:off x="8604250" y="73025"/>
            <a:ext cx="539750" cy="396875"/>
          </a:xfrm>
          <a:prstGeom prst="rect">
            <a:avLst/>
          </a:prstGeom>
          <a:noFill/>
          <a:ln w="9525">
            <a:noFill/>
            <a:miter lim="800000"/>
            <a:headEnd/>
            <a:tailEnd/>
          </a:ln>
          <a:effectLst/>
        </p:spPr>
        <p:txBody>
          <a:bodyPr>
            <a:spAutoFit/>
          </a:bodyPr>
          <a:lstStyle/>
          <a:p>
            <a:pPr eaLnBrk="0" hangingPunct="0"/>
            <a:r>
              <a:rPr lang="en-US" altLang="zh-CN" sz="2000" b="1" dirty="0" smtClean="0">
                <a:latin typeface="宋体" pitchFamily="2" charset="-122"/>
              </a:rPr>
              <a:t>28</a:t>
            </a:r>
            <a:endParaRPr lang="en-US" altLang="zh-CN" sz="2000" b="1" dirty="0">
              <a:latin typeface="宋体"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76200" y="101600"/>
            <a:ext cx="5216525" cy="519113"/>
          </a:xfrm>
          <a:prstGeom prst="rect">
            <a:avLst/>
          </a:prstGeom>
          <a:noFill/>
          <a:ln w="9525">
            <a:noFill/>
            <a:miter lim="800000"/>
            <a:headEnd/>
            <a:tailEnd/>
          </a:ln>
          <a:effectLst/>
        </p:spPr>
        <p:txBody>
          <a:bodyPr>
            <a:spAutoFit/>
          </a:bodyPr>
          <a:lstStyle/>
          <a:p>
            <a:r>
              <a:rPr lang="en-US" altLang="en-US" sz="2800" b="1">
                <a:solidFill>
                  <a:srgbClr val="FF0000"/>
                </a:solidFill>
                <a:latin typeface="宋体" pitchFamily="2" charset="-122"/>
              </a:rPr>
              <a:t>② </a:t>
            </a:r>
            <a:r>
              <a:rPr lang="zh-CN" altLang="en-US" sz="2800" b="1">
                <a:solidFill>
                  <a:srgbClr val="FF0000"/>
                </a:solidFill>
              </a:rPr>
              <a:t>摘录技术</a:t>
            </a:r>
            <a:r>
              <a:rPr lang="en-US" altLang="zh-CN" sz="2800" b="1">
                <a:solidFill>
                  <a:srgbClr val="FF0000"/>
                </a:solidFill>
              </a:rPr>
              <a:t>—</a:t>
            </a:r>
            <a:r>
              <a:rPr lang="zh-CN" altLang="en-US" sz="2800" b="1">
                <a:solidFill>
                  <a:srgbClr val="FF0000"/>
                </a:solidFill>
              </a:rPr>
              <a:t>也称散列技术 </a:t>
            </a:r>
          </a:p>
        </p:txBody>
      </p:sp>
      <p:sp>
        <p:nvSpPr>
          <p:cNvPr id="107523" name="Text Box 3"/>
          <p:cNvSpPr txBox="1">
            <a:spLocks noChangeArrowheads="1"/>
          </p:cNvSpPr>
          <p:nvPr/>
        </p:nvSpPr>
        <p:spPr bwMode="auto">
          <a:xfrm>
            <a:off x="0" y="706438"/>
            <a:ext cx="9144000" cy="6001643"/>
          </a:xfrm>
          <a:prstGeom prst="rect">
            <a:avLst/>
          </a:prstGeom>
          <a:noFill/>
          <a:ln w="9525">
            <a:noFill/>
            <a:miter lim="800000"/>
            <a:headEnd/>
            <a:tailEnd/>
          </a:ln>
          <a:effectLst/>
        </p:spPr>
        <p:txBody>
          <a:bodyPr>
            <a:spAutoFit/>
          </a:bodyPr>
          <a:lstStyle/>
          <a:p>
            <a:r>
              <a:rPr lang="zh-CN" altLang="en-US" b="1" dirty="0">
                <a:solidFill>
                  <a:srgbClr val="FF0000"/>
                </a:solidFill>
              </a:rPr>
              <a:t>原理：</a:t>
            </a:r>
            <a:r>
              <a:rPr lang="zh-CN" altLang="en-US" b="1" dirty="0"/>
              <a:t>对报文进行某种运算，形成与报文密切相关、且长度有限的</a:t>
            </a:r>
          </a:p>
          <a:p>
            <a:r>
              <a:rPr lang="zh-CN" altLang="en-US" b="1" dirty="0"/>
              <a:t>           </a:t>
            </a:r>
            <a:r>
              <a:rPr lang="zh-CN" altLang="en-US" b="1" dirty="0">
                <a:solidFill>
                  <a:srgbClr val="FF0000"/>
                </a:solidFill>
              </a:rPr>
              <a:t>摘录值</a:t>
            </a:r>
            <a:r>
              <a:rPr lang="zh-CN" altLang="en-US" b="1" dirty="0"/>
              <a:t>或者</a:t>
            </a:r>
            <a:r>
              <a:rPr lang="zh-CN" altLang="en-US" b="1" dirty="0">
                <a:solidFill>
                  <a:srgbClr val="FF0000"/>
                </a:solidFill>
              </a:rPr>
              <a:t>指纹</a:t>
            </a:r>
            <a:r>
              <a:rPr lang="zh-CN" altLang="en-US" b="1" dirty="0"/>
              <a:t>（</a:t>
            </a:r>
            <a:r>
              <a:rPr lang="en-US" altLang="zh-CN" b="1" dirty="0"/>
              <a:t>Fingerprint</a:t>
            </a:r>
            <a:r>
              <a:rPr lang="zh-CN" altLang="en-US" b="1" dirty="0"/>
              <a:t>），由此验证报文；</a:t>
            </a:r>
          </a:p>
          <a:p>
            <a:r>
              <a:rPr lang="zh-CN" altLang="en-US" b="1" dirty="0">
                <a:solidFill>
                  <a:srgbClr val="FF0000"/>
                </a:solidFill>
              </a:rPr>
              <a:t>要求：</a:t>
            </a:r>
            <a:r>
              <a:rPr lang="zh-CN" altLang="en-US" b="1" dirty="0"/>
              <a:t>不同内容的报文形成相同摘录值的概率几乎为零</a:t>
            </a:r>
            <a:r>
              <a:rPr lang="zh-CN" altLang="en-US" b="1" dirty="0">
                <a:solidFill>
                  <a:srgbClr val="FF0000"/>
                </a:solidFill>
              </a:rPr>
              <a:t>？！</a:t>
            </a:r>
          </a:p>
          <a:p>
            <a:r>
              <a:rPr lang="zh-CN" altLang="en-US" b="1" dirty="0"/>
              <a:t>            根据摘录值无法还原原报文；</a:t>
            </a:r>
          </a:p>
          <a:p>
            <a:r>
              <a:rPr lang="zh-CN" altLang="en-US" b="1" dirty="0">
                <a:solidFill>
                  <a:srgbClr val="FF0000"/>
                </a:solidFill>
              </a:rPr>
              <a:t>典型的摘录算法</a:t>
            </a:r>
            <a:r>
              <a:rPr lang="zh-CN" altLang="en-US" b="1" dirty="0"/>
              <a:t>：</a:t>
            </a:r>
          </a:p>
          <a:p>
            <a:r>
              <a:rPr lang="en-US" altLang="zh-CN" b="1" dirty="0"/>
              <a:t>CRC</a:t>
            </a:r>
            <a:r>
              <a:rPr lang="zh-CN" altLang="en-US" b="1" dirty="0"/>
              <a:t>校验算法</a:t>
            </a:r>
            <a:r>
              <a:rPr lang="en-US" altLang="zh-CN" b="1" dirty="0"/>
              <a:t>—</a:t>
            </a:r>
            <a:r>
              <a:rPr lang="zh-CN" altLang="en-US" b="1" dirty="0"/>
              <a:t>利用该算法可检测传输过程中产生的差错；</a:t>
            </a:r>
          </a:p>
          <a:p>
            <a:r>
              <a:rPr lang="zh-CN" altLang="en-US" b="1" dirty="0"/>
              <a:t>        采用不同的产生式可以形成特定长度（如</a:t>
            </a:r>
            <a:r>
              <a:rPr lang="en-US" altLang="zh-CN" b="1" dirty="0"/>
              <a:t>32b</a:t>
            </a:r>
            <a:r>
              <a:rPr lang="zh-CN" altLang="en-US" b="1" dirty="0"/>
              <a:t>）的校验和；</a:t>
            </a:r>
          </a:p>
          <a:p>
            <a:r>
              <a:rPr lang="zh-CN" altLang="en-US" b="1" dirty="0"/>
              <a:t>报文摘录算法（</a:t>
            </a:r>
            <a:r>
              <a:rPr lang="en-US" altLang="zh-CN" b="1" dirty="0">
                <a:solidFill>
                  <a:srgbClr val="FF0000"/>
                </a:solidFill>
              </a:rPr>
              <a:t>MD2</a:t>
            </a:r>
            <a:r>
              <a:rPr lang="zh-CN" altLang="en-US" b="1" dirty="0"/>
              <a:t>）</a:t>
            </a:r>
            <a:r>
              <a:rPr lang="en-US" altLang="zh-CN" b="1" dirty="0"/>
              <a:t>—RFC1319</a:t>
            </a:r>
          </a:p>
          <a:p>
            <a:r>
              <a:rPr lang="en-US" altLang="zh-CN" b="1" dirty="0"/>
              <a:t>         </a:t>
            </a:r>
            <a:r>
              <a:rPr lang="zh-CN" altLang="en-US" b="1" dirty="0"/>
              <a:t>产生</a:t>
            </a:r>
            <a:r>
              <a:rPr lang="en-US" altLang="zh-CN" b="1" dirty="0"/>
              <a:t>128</a:t>
            </a:r>
            <a:r>
              <a:rPr lang="zh-CN" altLang="en-US" b="1" dirty="0"/>
              <a:t>位的摘录值，</a:t>
            </a:r>
            <a:r>
              <a:rPr lang="en-US" altLang="zh-CN" b="1" dirty="0"/>
              <a:t>1992</a:t>
            </a:r>
            <a:r>
              <a:rPr lang="zh-CN" altLang="en-US" b="1" dirty="0"/>
              <a:t>年</a:t>
            </a:r>
            <a:r>
              <a:rPr lang="en-US" altLang="zh-CN" b="1" dirty="0"/>
              <a:t>4</a:t>
            </a:r>
            <a:r>
              <a:rPr lang="zh-CN" altLang="en-US" b="1" dirty="0"/>
              <a:t>月；</a:t>
            </a:r>
          </a:p>
          <a:p>
            <a:r>
              <a:rPr lang="zh-CN" altLang="en-US" b="1" dirty="0"/>
              <a:t>报文摘录算法（</a:t>
            </a:r>
            <a:r>
              <a:rPr lang="en-US" altLang="zh-CN" b="1" dirty="0">
                <a:solidFill>
                  <a:srgbClr val="FF0000"/>
                </a:solidFill>
              </a:rPr>
              <a:t>MD4</a:t>
            </a:r>
            <a:r>
              <a:rPr lang="zh-CN" altLang="en-US" b="1" dirty="0"/>
              <a:t>）</a:t>
            </a:r>
            <a:r>
              <a:rPr lang="en-US" altLang="zh-CN" b="1" dirty="0"/>
              <a:t>—RFC1320</a:t>
            </a:r>
          </a:p>
          <a:p>
            <a:r>
              <a:rPr lang="en-US" altLang="zh-CN" b="1" dirty="0"/>
              <a:t>         </a:t>
            </a:r>
            <a:r>
              <a:rPr lang="zh-CN" altLang="en-US" b="1" dirty="0"/>
              <a:t>产生</a:t>
            </a:r>
            <a:r>
              <a:rPr lang="en-US" altLang="zh-CN" b="1" dirty="0"/>
              <a:t>128</a:t>
            </a:r>
            <a:r>
              <a:rPr lang="zh-CN" altLang="en-US" b="1" dirty="0"/>
              <a:t>位的摘录值，</a:t>
            </a:r>
            <a:r>
              <a:rPr lang="en-US" altLang="zh-CN" b="1" dirty="0"/>
              <a:t>1992</a:t>
            </a:r>
            <a:r>
              <a:rPr lang="zh-CN" altLang="en-US" b="1" dirty="0"/>
              <a:t>年</a:t>
            </a:r>
            <a:r>
              <a:rPr lang="en-US" altLang="zh-CN" b="1" dirty="0"/>
              <a:t>4</a:t>
            </a:r>
            <a:r>
              <a:rPr lang="zh-CN" altLang="en-US" b="1" dirty="0"/>
              <a:t>月；</a:t>
            </a:r>
          </a:p>
          <a:p>
            <a:r>
              <a:rPr lang="zh-CN" altLang="en-US" b="1" dirty="0"/>
              <a:t>报文摘录算法（</a:t>
            </a:r>
            <a:r>
              <a:rPr lang="en-US" altLang="zh-CN" b="1" dirty="0">
                <a:solidFill>
                  <a:srgbClr val="FF0000"/>
                </a:solidFill>
              </a:rPr>
              <a:t>MD5</a:t>
            </a:r>
            <a:r>
              <a:rPr lang="zh-CN" altLang="en-US" b="1" dirty="0"/>
              <a:t>）</a:t>
            </a:r>
            <a:r>
              <a:rPr lang="en-US" altLang="zh-CN" b="1" dirty="0"/>
              <a:t>—RFC1321</a:t>
            </a:r>
          </a:p>
          <a:p>
            <a:r>
              <a:rPr lang="en-US" altLang="zh-CN" b="1" dirty="0"/>
              <a:t>          </a:t>
            </a:r>
            <a:r>
              <a:rPr lang="zh-CN" altLang="en-US" b="1" dirty="0"/>
              <a:t>产生</a:t>
            </a:r>
            <a:r>
              <a:rPr lang="en-US" altLang="zh-CN" b="1" dirty="0"/>
              <a:t>128</a:t>
            </a:r>
            <a:r>
              <a:rPr lang="zh-CN" altLang="en-US" b="1" dirty="0"/>
              <a:t>位的摘录值，</a:t>
            </a:r>
            <a:r>
              <a:rPr lang="en-US" altLang="zh-CN" b="1" dirty="0"/>
              <a:t>1992</a:t>
            </a:r>
            <a:r>
              <a:rPr lang="zh-CN" altLang="en-US" b="1" dirty="0"/>
              <a:t>年</a:t>
            </a:r>
            <a:r>
              <a:rPr lang="en-US" altLang="zh-CN" b="1" dirty="0"/>
              <a:t>4</a:t>
            </a:r>
            <a:r>
              <a:rPr lang="zh-CN" altLang="en-US" b="1" dirty="0"/>
              <a:t>月；</a:t>
            </a:r>
          </a:p>
          <a:p>
            <a:r>
              <a:rPr lang="zh-CN" altLang="en-US" b="1" dirty="0"/>
              <a:t>完全散列算法（</a:t>
            </a:r>
            <a:r>
              <a:rPr lang="en-US" altLang="zh-CN" b="1" dirty="0">
                <a:solidFill>
                  <a:srgbClr val="FF0000"/>
                </a:solidFill>
              </a:rPr>
              <a:t>SHA-1</a:t>
            </a:r>
            <a:r>
              <a:rPr lang="zh-CN" altLang="en-US" b="1" dirty="0"/>
              <a:t>）</a:t>
            </a:r>
            <a:r>
              <a:rPr lang="en-US" altLang="zh-CN" b="1" dirty="0"/>
              <a:t>—RFC2202</a:t>
            </a:r>
          </a:p>
          <a:p>
            <a:r>
              <a:rPr lang="en-US" altLang="zh-CN" b="1" dirty="0"/>
              <a:t>          </a:t>
            </a:r>
            <a:r>
              <a:rPr lang="zh-CN" altLang="en-US" b="1" dirty="0"/>
              <a:t>产生</a:t>
            </a:r>
            <a:r>
              <a:rPr lang="en-US" altLang="zh-CN" b="1" dirty="0"/>
              <a:t>160</a:t>
            </a:r>
            <a:r>
              <a:rPr lang="zh-CN" altLang="en-US" b="1" dirty="0"/>
              <a:t>位的摘录值，</a:t>
            </a:r>
            <a:r>
              <a:rPr lang="en-US" altLang="zh-CN" b="1" dirty="0"/>
              <a:t>1997</a:t>
            </a:r>
            <a:r>
              <a:rPr lang="zh-CN" altLang="en-US" b="1" dirty="0"/>
              <a:t>年</a:t>
            </a:r>
            <a:r>
              <a:rPr lang="en-US" altLang="zh-CN" b="1" dirty="0"/>
              <a:t>9</a:t>
            </a:r>
            <a:r>
              <a:rPr lang="zh-CN" altLang="en-US" b="1" dirty="0"/>
              <a:t>月。</a:t>
            </a:r>
          </a:p>
          <a:p>
            <a:r>
              <a:rPr lang="zh-CN" altLang="en-US" b="1" dirty="0">
                <a:solidFill>
                  <a:srgbClr val="FF0000"/>
                </a:solidFill>
              </a:rPr>
              <a:t>摘录技术可用于提供网络安全中的内容完整性服务。</a:t>
            </a:r>
            <a:endParaRPr lang="zh-CN" altLang="en-US" b="1" dirty="0"/>
          </a:p>
        </p:txBody>
      </p:sp>
      <p:sp>
        <p:nvSpPr>
          <p:cNvPr id="107524" name="Text Box 4"/>
          <p:cNvSpPr txBox="1">
            <a:spLocks noChangeArrowheads="1"/>
          </p:cNvSpPr>
          <p:nvPr/>
        </p:nvSpPr>
        <p:spPr bwMode="auto">
          <a:xfrm>
            <a:off x="8604250"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29</a:t>
            </a:r>
            <a:endParaRPr lang="en-US" altLang="zh-CN" sz="2000" b="1" dirty="0">
              <a:latin typeface="宋体" pitchFamily="2" charset="-122"/>
            </a:endParaRPr>
          </a:p>
        </p:txBody>
      </p:sp>
      <p:sp>
        <p:nvSpPr>
          <p:cNvPr id="107525" name="Rectangle 5"/>
          <p:cNvSpPr>
            <a:spLocks noChangeArrowheads="1"/>
          </p:cNvSpPr>
          <p:nvPr/>
        </p:nvSpPr>
        <p:spPr bwMode="auto">
          <a:xfrm>
            <a:off x="179388" y="681038"/>
            <a:ext cx="8736012" cy="84137"/>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7" name="TextBox 6"/>
          <p:cNvSpPr txBox="1"/>
          <p:nvPr/>
        </p:nvSpPr>
        <p:spPr>
          <a:xfrm>
            <a:off x="5715008" y="3429000"/>
            <a:ext cx="3214678" cy="2677656"/>
          </a:xfrm>
          <a:prstGeom prst="rect">
            <a:avLst/>
          </a:prstGeom>
          <a:solidFill>
            <a:srgbClr val="FFFF00"/>
          </a:solidFill>
        </p:spPr>
        <p:txBody>
          <a:bodyPr wrap="square" rtlCol="0">
            <a:spAutoFit/>
          </a:bodyPr>
          <a:lstStyle/>
          <a:p>
            <a:r>
              <a:rPr lang="zh-CN" altLang="en-US" b="1" dirty="0" smtClean="0"/>
              <a:t>有时将摘录算法解释</a:t>
            </a:r>
          </a:p>
          <a:p>
            <a:r>
              <a:rPr lang="zh-CN" altLang="en-US" b="1" dirty="0" smtClean="0"/>
              <a:t>为哈希算法；具有计</a:t>
            </a:r>
          </a:p>
          <a:p>
            <a:r>
              <a:rPr lang="zh-CN" altLang="en-US" b="1" dirty="0" smtClean="0"/>
              <a:t>算单向性、抗碰撞的</a:t>
            </a:r>
          </a:p>
          <a:p>
            <a:r>
              <a:rPr lang="zh-CN" altLang="en-US" b="1" dirty="0" smtClean="0"/>
              <a:t>特性。</a:t>
            </a:r>
            <a:endParaRPr lang="en-US" altLang="zh-CN" b="1" dirty="0" smtClean="0"/>
          </a:p>
          <a:p>
            <a:endParaRPr lang="en-US" altLang="zh-CN" b="1" dirty="0" smtClean="0"/>
          </a:p>
          <a:p>
            <a:r>
              <a:rPr lang="zh-CN" altLang="en-US" b="1" dirty="0" smtClean="0"/>
              <a:t>具体算法可见相关文档（略）。</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107950" y="92075"/>
            <a:ext cx="3559175" cy="457200"/>
          </a:xfrm>
          <a:prstGeom prst="rect">
            <a:avLst/>
          </a:prstGeom>
          <a:noFill/>
          <a:ln w="9525">
            <a:noFill/>
            <a:miter lim="800000"/>
            <a:headEnd/>
            <a:tailEnd/>
          </a:ln>
          <a:effectLst/>
        </p:spPr>
        <p:txBody>
          <a:bodyPr>
            <a:spAutoFit/>
          </a:bodyPr>
          <a:lstStyle/>
          <a:p>
            <a:r>
              <a:rPr lang="en-US" altLang="zh-CN" b="1"/>
              <a:t>MD5</a:t>
            </a:r>
            <a:r>
              <a:rPr lang="zh-CN" altLang="en-US" b="1"/>
              <a:t>算法的补充说明：</a:t>
            </a:r>
            <a:endParaRPr lang="zh-CN" altLang="en-US" b="1">
              <a:solidFill>
                <a:srgbClr val="FF0000"/>
              </a:solidFill>
            </a:endParaRPr>
          </a:p>
        </p:txBody>
      </p:sp>
      <p:sp>
        <p:nvSpPr>
          <p:cNvPr id="114691" name="Text Box 3"/>
          <p:cNvSpPr txBox="1">
            <a:spLocks noChangeArrowheads="1"/>
          </p:cNvSpPr>
          <p:nvPr/>
        </p:nvSpPr>
        <p:spPr bwMode="auto">
          <a:xfrm>
            <a:off x="180975" y="784225"/>
            <a:ext cx="8783638" cy="5964710"/>
          </a:xfrm>
          <a:prstGeom prst="rect">
            <a:avLst/>
          </a:prstGeom>
          <a:noFill/>
          <a:ln w="9525">
            <a:noFill/>
            <a:miter lim="800000"/>
            <a:headEnd/>
            <a:tailEnd/>
          </a:ln>
          <a:effectLst/>
        </p:spPr>
        <p:txBody>
          <a:bodyPr>
            <a:spAutoFit/>
          </a:bodyPr>
          <a:lstStyle/>
          <a:p>
            <a:pPr>
              <a:lnSpc>
                <a:spcPct val="120000"/>
              </a:lnSpc>
              <a:spcBef>
                <a:spcPct val="30000"/>
              </a:spcBef>
            </a:pPr>
            <a:r>
              <a:rPr lang="en-US" altLang="zh-CN" b="1" dirty="0"/>
              <a:t>1</a:t>
            </a:r>
            <a:r>
              <a:rPr lang="zh-CN" altLang="en-US" b="1" dirty="0"/>
              <a:t>、摘录算法的目的是对应不同的报文，应产生不同的摘录值，但考虑到大空间向小空间映射的特点，重复可能难免；故只能追求无法刻意得出相同的摘录值；</a:t>
            </a:r>
          </a:p>
          <a:p>
            <a:pPr>
              <a:lnSpc>
                <a:spcPct val="120000"/>
              </a:lnSpc>
              <a:spcBef>
                <a:spcPct val="30000"/>
              </a:spcBef>
            </a:pPr>
            <a:r>
              <a:rPr lang="en-US" altLang="zh-CN" b="1" dirty="0"/>
              <a:t>2</a:t>
            </a:r>
            <a:r>
              <a:rPr lang="zh-CN" altLang="en-US" b="1" dirty="0"/>
              <a:t>、</a:t>
            </a:r>
            <a:r>
              <a:rPr lang="en-US" altLang="zh-CN" b="1" dirty="0"/>
              <a:t>MD5</a:t>
            </a:r>
            <a:r>
              <a:rPr lang="zh-CN" altLang="en-US" b="1" dirty="0"/>
              <a:t>仅含逻辑操作和移位操作，因此计算速度较快；</a:t>
            </a:r>
          </a:p>
          <a:p>
            <a:pPr>
              <a:lnSpc>
                <a:spcPct val="120000"/>
              </a:lnSpc>
              <a:spcBef>
                <a:spcPct val="30000"/>
              </a:spcBef>
            </a:pPr>
            <a:r>
              <a:rPr lang="en-US" altLang="zh-CN" b="1" dirty="0"/>
              <a:t>3</a:t>
            </a:r>
            <a:r>
              <a:rPr lang="zh-CN" altLang="en-US" b="1" dirty="0"/>
              <a:t>、虽然</a:t>
            </a:r>
            <a:r>
              <a:rPr lang="en-US" altLang="zh-CN" b="1" dirty="0"/>
              <a:t>MD5</a:t>
            </a:r>
            <a:r>
              <a:rPr lang="zh-CN" altLang="en-US" b="1" dirty="0"/>
              <a:t>被认为是迄今最好的摘录算法，但山东大学王小云教授声称已得出破解</a:t>
            </a:r>
            <a:r>
              <a:rPr lang="en-US" altLang="zh-CN" b="1" dirty="0"/>
              <a:t>MD5</a:t>
            </a:r>
            <a:r>
              <a:rPr lang="zh-CN" altLang="en-US" b="1" dirty="0"/>
              <a:t>（包括其它摘录算法）的</a:t>
            </a:r>
            <a:r>
              <a:rPr lang="zh-CN" altLang="en-US" b="1" dirty="0" smtClean="0"/>
              <a:t>方法（对于给定的摘录值，可以设计出得到相同摘录值的“原始报文”）。</a:t>
            </a:r>
            <a:endParaRPr lang="en-US" altLang="zh-CN" b="1" dirty="0" smtClean="0"/>
          </a:p>
          <a:p>
            <a:pPr>
              <a:lnSpc>
                <a:spcPct val="120000"/>
              </a:lnSpc>
              <a:spcBef>
                <a:spcPct val="30000"/>
              </a:spcBef>
            </a:pPr>
            <a:r>
              <a:rPr lang="en-US" altLang="zh-CN" b="1" dirty="0" smtClean="0"/>
              <a:t>                  MD5</a:t>
            </a:r>
            <a:r>
              <a:rPr lang="zh-CN" altLang="en-US" b="1" dirty="0" smtClean="0"/>
              <a:t>（</a:t>
            </a:r>
            <a:r>
              <a:rPr lang="en-US" altLang="zh-CN" b="1" dirty="0" smtClean="0"/>
              <a:t>X</a:t>
            </a:r>
            <a:r>
              <a:rPr lang="zh-CN" altLang="en-US" b="1" dirty="0" smtClean="0"/>
              <a:t>）</a:t>
            </a:r>
            <a:r>
              <a:rPr lang="zh-CN" altLang="en-US" b="1" dirty="0" smtClean="0">
                <a:latin typeface="Times New Roman"/>
                <a:cs typeface="Times New Roman"/>
              </a:rPr>
              <a:t>→ </a:t>
            </a:r>
            <a:r>
              <a:rPr lang="en-US" altLang="zh-CN" b="1" dirty="0" smtClean="0">
                <a:solidFill>
                  <a:srgbClr val="FF0000"/>
                </a:solidFill>
                <a:latin typeface="Times New Roman"/>
                <a:cs typeface="Times New Roman"/>
              </a:rPr>
              <a:t>I </a:t>
            </a:r>
            <a:r>
              <a:rPr lang="zh-CN" altLang="en-US" b="1" dirty="0" smtClean="0">
                <a:latin typeface="Times New Roman"/>
                <a:cs typeface="Times New Roman"/>
              </a:rPr>
              <a:t>←</a:t>
            </a:r>
            <a:r>
              <a:rPr lang="en-US" altLang="zh-CN" b="1" dirty="0" smtClean="0">
                <a:latin typeface="Times New Roman"/>
                <a:cs typeface="Times New Roman"/>
              </a:rPr>
              <a:t>MD5</a:t>
            </a:r>
            <a:r>
              <a:rPr lang="zh-CN" altLang="en-US" b="1" dirty="0" smtClean="0">
                <a:latin typeface="Times New Roman"/>
                <a:cs typeface="Times New Roman"/>
              </a:rPr>
              <a:t>（</a:t>
            </a:r>
            <a:r>
              <a:rPr lang="en-US" altLang="zh-CN" b="1" dirty="0" smtClean="0">
                <a:latin typeface="Times New Roman"/>
                <a:cs typeface="Times New Roman"/>
              </a:rPr>
              <a:t>X’</a:t>
            </a:r>
            <a:r>
              <a:rPr lang="zh-CN" altLang="en-US" b="1" dirty="0" smtClean="0">
                <a:latin typeface="Times New Roman"/>
                <a:cs typeface="Times New Roman"/>
              </a:rPr>
              <a:t>），</a:t>
            </a:r>
            <a:r>
              <a:rPr lang="en-US" altLang="zh-CN" b="1" dirty="0" smtClean="0">
                <a:latin typeface="Times New Roman"/>
                <a:cs typeface="Times New Roman"/>
              </a:rPr>
              <a:t>X ≠ X’</a:t>
            </a:r>
            <a:endParaRPr lang="zh-CN" altLang="en-US" b="1" dirty="0"/>
          </a:p>
          <a:p>
            <a:pPr>
              <a:lnSpc>
                <a:spcPct val="120000"/>
              </a:lnSpc>
              <a:spcBef>
                <a:spcPct val="30000"/>
              </a:spcBef>
            </a:pPr>
            <a:r>
              <a:rPr lang="en-US" altLang="zh-CN" b="1" dirty="0"/>
              <a:t>4</a:t>
            </a:r>
            <a:r>
              <a:rPr lang="zh-CN" altLang="en-US" b="1" dirty="0"/>
              <a:t>、考虑到这种破解尚未得到广泛的</a:t>
            </a:r>
            <a:r>
              <a:rPr lang="zh-CN" altLang="en-US" b="1" dirty="0" smtClean="0"/>
              <a:t>认同（</a:t>
            </a:r>
            <a:r>
              <a:rPr lang="zh-CN" altLang="en-US" b="1" dirty="0" smtClean="0">
                <a:solidFill>
                  <a:srgbClr val="FF0000"/>
                </a:solidFill>
              </a:rPr>
              <a:t>破绽：</a:t>
            </a:r>
            <a:r>
              <a:rPr lang="zh-CN" altLang="en-US" b="1" dirty="0" smtClean="0"/>
              <a:t>难以选择</a:t>
            </a:r>
            <a:r>
              <a:rPr lang="en-US" altLang="zh-CN" b="1" dirty="0" smtClean="0"/>
              <a:t>X’</a:t>
            </a:r>
            <a:r>
              <a:rPr lang="zh-CN" altLang="en-US" b="1" dirty="0" smtClean="0"/>
              <a:t>的语义），</a:t>
            </a:r>
            <a:r>
              <a:rPr lang="zh-CN" altLang="en-US" b="1" dirty="0"/>
              <a:t>且尚未推出更好的摘录算法，故本课程仍然认为可以使用</a:t>
            </a:r>
            <a:r>
              <a:rPr lang="en-US" altLang="zh-CN" b="1" dirty="0"/>
              <a:t>MD5</a:t>
            </a:r>
            <a:r>
              <a:rPr lang="zh-CN" altLang="en-US" b="1" dirty="0"/>
              <a:t>算法</a:t>
            </a:r>
            <a:r>
              <a:rPr lang="zh-CN" altLang="en-US" b="1" dirty="0" smtClean="0"/>
              <a:t>。</a:t>
            </a:r>
            <a:endParaRPr lang="zh-CN" altLang="en-US" b="1" dirty="0"/>
          </a:p>
          <a:p>
            <a:pPr>
              <a:lnSpc>
                <a:spcPct val="120000"/>
              </a:lnSpc>
              <a:spcBef>
                <a:spcPct val="30000"/>
              </a:spcBef>
            </a:pPr>
            <a:r>
              <a:rPr lang="zh-CN" altLang="en-US" b="1" dirty="0">
                <a:solidFill>
                  <a:srgbClr val="FF0000"/>
                </a:solidFill>
              </a:rPr>
              <a:t>后期讨论的安全保护主要基于前述的加密和摘录技术。</a:t>
            </a:r>
          </a:p>
        </p:txBody>
      </p:sp>
      <p:sp>
        <p:nvSpPr>
          <p:cNvPr id="114692" name="Text Box 4"/>
          <p:cNvSpPr txBox="1">
            <a:spLocks noChangeArrowheads="1"/>
          </p:cNvSpPr>
          <p:nvPr/>
        </p:nvSpPr>
        <p:spPr bwMode="auto">
          <a:xfrm>
            <a:off x="8604250"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30</a:t>
            </a:r>
            <a:endParaRPr lang="en-US" altLang="zh-CN" sz="2000" b="1" dirty="0">
              <a:latin typeface="宋体" pitchFamily="2" charset="-122"/>
            </a:endParaRPr>
          </a:p>
        </p:txBody>
      </p:sp>
      <p:sp>
        <p:nvSpPr>
          <p:cNvPr id="114693" name="Rectangle 5"/>
          <p:cNvSpPr>
            <a:spLocks noChangeArrowheads="1"/>
          </p:cNvSpPr>
          <p:nvPr/>
        </p:nvSpPr>
        <p:spPr bwMode="auto">
          <a:xfrm>
            <a:off x="179388" y="681038"/>
            <a:ext cx="8736012" cy="84137"/>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lgn="ctr"/>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0" y="76200"/>
            <a:ext cx="4716463" cy="457200"/>
          </a:xfrm>
          <a:prstGeom prst="rect">
            <a:avLst/>
          </a:prstGeom>
          <a:noFill/>
          <a:ln w="9525">
            <a:noFill/>
            <a:miter lim="800000"/>
            <a:headEnd/>
            <a:tailEnd/>
          </a:ln>
          <a:effectLst/>
        </p:spPr>
        <p:txBody>
          <a:bodyPr>
            <a:spAutoFit/>
          </a:bodyPr>
          <a:lstStyle/>
          <a:p>
            <a:pPr>
              <a:buFont typeface="宋体" pitchFamily="2" charset="-122"/>
              <a:buNone/>
            </a:pPr>
            <a:r>
              <a:rPr lang="zh-CN" altLang="en-US" b="1">
                <a:solidFill>
                  <a:srgbClr val="FF0000"/>
                </a:solidFill>
              </a:rPr>
              <a:t> （</a:t>
            </a:r>
            <a:r>
              <a:rPr lang="en-US" altLang="zh-CN" b="1">
                <a:solidFill>
                  <a:srgbClr val="FF0000"/>
                </a:solidFill>
              </a:rPr>
              <a:t>3</a:t>
            </a:r>
            <a:r>
              <a:rPr lang="zh-CN" altLang="en-US" b="1">
                <a:solidFill>
                  <a:srgbClr val="FF0000"/>
                </a:solidFill>
              </a:rPr>
              <a:t>）  网络攻击</a:t>
            </a:r>
          </a:p>
        </p:txBody>
      </p:sp>
      <p:sp>
        <p:nvSpPr>
          <p:cNvPr id="115715" name="Text Box 3"/>
          <p:cNvSpPr txBox="1">
            <a:spLocks noChangeArrowheads="1"/>
          </p:cNvSpPr>
          <p:nvPr/>
        </p:nvSpPr>
        <p:spPr bwMode="auto">
          <a:xfrm>
            <a:off x="107950" y="692150"/>
            <a:ext cx="8856663" cy="6001643"/>
          </a:xfrm>
          <a:prstGeom prst="rect">
            <a:avLst/>
          </a:prstGeom>
          <a:noFill/>
          <a:ln w="9525">
            <a:noFill/>
            <a:miter lim="800000"/>
            <a:headEnd/>
            <a:tailEnd/>
          </a:ln>
          <a:effectLst/>
        </p:spPr>
        <p:txBody>
          <a:bodyPr>
            <a:spAutoFit/>
          </a:bodyPr>
          <a:lstStyle/>
          <a:p>
            <a:r>
              <a:rPr kumimoji="0" lang="en-US" altLang="en-US" b="1" dirty="0" smtClean="0">
                <a:latin typeface="宋体"/>
                <a:ea typeface="宋体"/>
              </a:rPr>
              <a:t>① </a:t>
            </a:r>
            <a:r>
              <a:rPr kumimoji="0" lang="en-US" altLang="en-US" b="1" dirty="0" err="1" smtClean="0"/>
              <a:t>攻击者的知识与能力</a:t>
            </a:r>
            <a:r>
              <a:rPr kumimoji="0" lang="zh-CN" altLang="en-US" b="1" dirty="0" smtClean="0"/>
              <a:t>：</a:t>
            </a:r>
            <a:r>
              <a:rPr kumimoji="0" lang="en-US" altLang="en-US" b="1" dirty="0" err="1" smtClean="0"/>
              <a:t>永远不要低估</a:t>
            </a:r>
            <a:r>
              <a:rPr kumimoji="0" lang="zh-CN" altLang="en-US" b="1" dirty="0" smtClean="0"/>
              <a:t>（</a:t>
            </a:r>
            <a:r>
              <a:rPr kumimoji="0" lang="en-US" altLang="en-US" b="1" dirty="0" err="1" smtClean="0">
                <a:solidFill>
                  <a:srgbClr val="FF0000"/>
                </a:solidFill>
              </a:rPr>
              <a:t>Dolev</a:t>
            </a:r>
            <a:r>
              <a:rPr kumimoji="0" lang="en-US" altLang="en-US" b="1" dirty="0" smtClean="0">
                <a:solidFill>
                  <a:srgbClr val="FF0000"/>
                </a:solidFill>
              </a:rPr>
              <a:t>-Yao </a:t>
            </a:r>
            <a:r>
              <a:rPr kumimoji="0" lang="en-US" altLang="en-US" b="1" dirty="0" err="1" smtClean="0">
                <a:solidFill>
                  <a:srgbClr val="FF0000"/>
                </a:solidFill>
              </a:rPr>
              <a:t>攻击模型</a:t>
            </a:r>
            <a:r>
              <a:rPr kumimoji="0" lang="zh-CN" altLang="en-US" b="1" dirty="0" smtClean="0">
                <a:solidFill>
                  <a:srgbClr val="FF0000"/>
                </a:solidFill>
              </a:rPr>
              <a:t>）</a:t>
            </a:r>
            <a:endParaRPr kumimoji="0" lang="en-US" altLang="en-US" b="1" dirty="0" smtClean="0"/>
          </a:p>
          <a:p>
            <a:r>
              <a:rPr kumimoji="0" lang="en-US" altLang="en-US" b="1" dirty="0" err="1" smtClean="0"/>
              <a:t>Dolcv</a:t>
            </a:r>
            <a:r>
              <a:rPr kumimoji="0" lang="en-US" altLang="en-US" b="1" dirty="0" smtClean="0"/>
              <a:t> </a:t>
            </a:r>
            <a:r>
              <a:rPr kumimoji="0" lang="en-US" altLang="en-US" b="1" dirty="0" err="1"/>
              <a:t>D,Yao</a:t>
            </a:r>
            <a:r>
              <a:rPr kumimoji="0" lang="en-US" altLang="en-US" b="1" dirty="0"/>
              <a:t> A C</a:t>
            </a:r>
            <a:r>
              <a:rPr kumimoji="0" lang="zh-CN" altLang="en-US" b="1" dirty="0"/>
              <a:t>（公钥协议的安全性</a:t>
            </a:r>
            <a:r>
              <a:rPr kumimoji="0" lang="en-US" altLang="en-US" b="1" dirty="0"/>
              <a:t>, 1983</a:t>
            </a:r>
            <a:r>
              <a:rPr kumimoji="0" lang="zh-CN" altLang="en-US" b="1" dirty="0" smtClean="0"/>
              <a:t>） ；</a:t>
            </a:r>
            <a:endParaRPr kumimoji="0" lang="zh-CN" altLang="en-US" b="1" dirty="0"/>
          </a:p>
          <a:p>
            <a:endParaRPr kumimoji="0" lang="zh-CN" altLang="en-US" sz="1200" b="1" dirty="0"/>
          </a:p>
          <a:p>
            <a:r>
              <a:rPr kumimoji="0" lang="en-US" altLang="en-US" b="1" dirty="0" err="1"/>
              <a:t>Dolev</a:t>
            </a:r>
            <a:r>
              <a:rPr kumimoji="0" lang="en-US" altLang="en-US" b="1" dirty="0"/>
              <a:t> </a:t>
            </a:r>
            <a:r>
              <a:rPr kumimoji="0" lang="en-US" altLang="en-US" b="1" dirty="0" err="1"/>
              <a:t>和Yao</a:t>
            </a:r>
            <a:r>
              <a:rPr kumimoji="0" lang="en-US" altLang="en-US" b="1" dirty="0"/>
              <a:t> </a:t>
            </a:r>
            <a:r>
              <a:rPr kumimoji="0" lang="en-US" altLang="en-US" b="1" dirty="0" err="1"/>
              <a:t>认为攻击者具有如下的知识和能力</a:t>
            </a:r>
            <a:r>
              <a:rPr kumimoji="0" lang="en-US" altLang="en-US" b="1" dirty="0"/>
              <a:t>：</a:t>
            </a:r>
          </a:p>
          <a:p>
            <a:r>
              <a:rPr kumimoji="0" lang="en-US" altLang="en-US" b="1" dirty="0"/>
              <a:t>（1）能够窃听、阻止和截获网络中传输的所有消息；</a:t>
            </a:r>
          </a:p>
          <a:p>
            <a:r>
              <a:rPr kumimoji="0" lang="en-US" altLang="en-US" b="1" dirty="0"/>
              <a:t>（2）能够存储所获取或自身生成的消息；</a:t>
            </a:r>
          </a:p>
          <a:p>
            <a:r>
              <a:rPr kumimoji="0" lang="en-US" altLang="en-US" b="1" dirty="0"/>
              <a:t>（3）能够伪造并发送消息；</a:t>
            </a:r>
          </a:p>
          <a:p>
            <a:r>
              <a:rPr kumimoji="0" lang="en-US" altLang="en-US" b="1" dirty="0"/>
              <a:t>（4）能够假冒合法的主体参与协议的运行；</a:t>
            </a:r>
          </a:p>
          <a:p>
            <a:r>
              <a:rPr kumimoji="0" lang="en-US" altLang="en-US" b="1" dirty="0"/>
              <a:t>（5）熟知各种密码运算，具有密码分析的知识和能力；</a:t>
            </a:r>
          </a:p>
          <a:p>
            <a:r>
              <a:rPr kumimoji="0" lang="en-US" altLang="en-US" b="1" dirty="0"/>
              <a:t>（6）熟知参与协议的合法主体的标识符及其公钥，</a:t>
            </a:r>
            <a:r>
              <a:rPr kumimoji="0" lang="zh-CN" altLang="en-US" b="1" dirty="0"/>
              <a:t>并拥有自己的加密</a:t>
            </a:r>
            <a:r>
              <a:rPr kumimoji="0" lang="en-US" altLang="zh-CN" b="1" dirty="0"/>
              <a:t>/</a:t>
            </a:r>
            <a:r>
              <a:rPr kumimoji="0" lang="zh-CN" altLang="en-US" b="1" dirty="0"/>
              <a:t>解密密钥</a:t>
            </a:r>
            <a:r>
              <a:rPr kumimoji="0" lang="en-US" altLang="en-US" b="1" dirty="0"/>
              <a:t>；</a:t>
            </a:r>
          </a:p>
          <a:p>
            <a:r>
              <a:rPr kumimoji="0" lang="en-US" altLang="en-US" b="1" dirty="0"/>
              <a:t>（7）具有进行各种攻击的知识和能力。</a:t>
            </a:r>
          </a:p>
          <a:p>
            <a:endParaRPr kumimoji="0" lang="zh-CN" altLang="en-US" sz="1200" b="1" dirty="0"/>
          </a:p>
          <a:p>
            <a:r>
              <a:rPr kumimoji="0" lang="en-US" altLang="en-US" b="1" dirty="0" err="1"/>
              <a:t>Dolev</a:t>
            </a:r>
            <a:r>
              <a:rPr kumimoji="0" lang="en-US" altLang="en-US" b="1" dirty="0"/>
              <a:t> </a:t>
            </a:r>
            <a:r>
              <a:rPr kumimoji="0" lang="en-US" altLang="en-US" b="1" dirty="0" err="1"/>
              <a:t>和Yao</a:t>
            </a:r>
            <a:r>
              <a:rPr kumimoji="0" lang="en-US" altLang="en-US" b="1" dirty="0"/>
              <a:t> </a:t>
            </a:r>
            <a:r>
              <a:rPr kumimoji="0" lang="zh-CN" altLang="en-US" b="1" dirty="0"/>
              <a:t>认为攻击者缺乏的能力</a:t>
            </a:r>
            <a:r>
              <a:rPr kumimoji="0" lang="en-US" altLang="en-US" b="1" dirty="0"/>
              <a:t>：</a:t>
            </a:r>
          </a:p>
          <a:p>
            <a:r>
              <a:rPr kumimoji="0" lang="en-US" altLang="en-US" b="1" dirty="0"/>
              <a:t>（1</a:t>
            </a:r>
            <a:r>
              <a:rPr kumimoji="0" lang="en-US" altLang="en-US" b="1" dirty="0" smtClean="0"/>
              <a:t>）不能在不知道密钥的情况下恢复明文</a:t>
            </a:r>
            <a:r>
              <a:rPr kumimoji="0" lang="en-US" altLang="en-US" b="1" dirty="0"/>
              <a:t>；</a:t>
            </a:r>
          </a:p>
          <a:p>
            <a:r>
              <a:rPr kumimoji="0" lang="en-US" altLang="en-US" b="1" dirty="0"/>
              <a:t>（2</a:t>
            </a:r>
            <a:r>
              <a:rPr kumimoji="0" lang="en-US" altLang="en-US" b="1" dirty="0" smtClean="0"/>
              <a:t>）不能预测合法实体将要选择的随机数</a:t>
            </a:r>
            <a:r>
              <a:rPr kumimoji="0" lang="en-US" altLang="en-US" b="1" dirty="0"/>
              <a:t>；</a:t>
            </a:r>
          </a:p>
          <a:p>
            <a:r>
              <a:rPr kumimoji="0" lang="en-US" altLang="en-US" b="1" dirty="0"/>
              <a:t>（3</a:t>
            </a:r>
            <a:r>
              <a:rPr kumimoji="0" lang="en-US" altLang="en-US" b="1" dirty="0" smtClean="0"/>
              <a:t>）不能根据公钥求出其对应的私钥</a:t>
            </a:r>
            <a:r>
              <a:rPr kumimoji="0" lang="en-US" altLang="en-US" b="1" dirty="0"/>
              <a:t>。</a:t>
            </a:r>
          </a:p>
        </p:txBody>
      </p:sp>
      <p:sp>
        <p:nvSpPr>
          <p:cNvPr id="115716" name="Text Box 4"/>
          <p:cNvSpPr txBox="1">
            <a:spLocks noChangeArrowheads="1"/>
          </p:cNvSpPr>
          <p:nvPr/>
        </p:nvSpPr>
        <p:spPr bwMode="auto">
          <a:xfrm>
            <a:off x="8572528" y="0"/>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31</a:t>
            </a:r>
            <a:endParaRPr lang="en-US" altLang="zh-CN" sz="2000" b="1" dirty="0">
              <a:latin typeface="宋体" pitchFamily="2" charset="-122"/>
            </a:endParaRPr>
          </a:p>
        </p:txBody>
      </p:sp>
      <p:sp>
        <p:nvSpPr>
          <p:cNvPr id="115717" name="Rectangle 5"/>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0" y="76200"/>
            <a:ext cx="5508625" cy="457200"/>
          </a:xfrm>
          <a:prstGeom prst="rect">
            <a:avLst/>
          </a:prstGeom>
          <a:noFill/>
          <a:ln w="9525">
            <a:noFill/>
            <a:miter lim="800000"/>
            <a:headEnd/>
            <a:tailEnd/>
          </a:ln>
          <a:effectLst/>
        </p:spPr>
        <p:txBody>
          <a:bodyPr>
            <a:spAutoFit/>
          </a:bodyPr>
          <a:lstStyle/>
          <a:p>
            <a:pPr>
              <a:buFont typeface="宋体" pitchFamily="2" charset="-122"/>
              <a:buNone/>
            </a:pPr>
            <a:r>
              <a:rPr lang="zh-CN" altLang="en-US" b="1">
                <a:solidFill>
                  <a:srgbClr val="FF0000"/>
                </a:solidFill>
              </a:rPr>
              <a:t> （</a:t>
            </a:r>
            <a:r>
              <a:rPr lang="en-US" altLang="zh-CN" b="1">
                <a:solidFill>
                  <a:srgbClr val="FF0000"/>
                </a:solidFill>
              </a:rPr>
              <a:t>3</a:t>
            </a:r>
            <a:r>
              <a:rPr lang="zh-CN" altLang="en-US" b="1">
                <a:solidFill>
                  <a:srgbClr val="FF0000"/>
                </a:solidFill>
              </a:rPr>
              <a:t>）  网络攻击</a:t>
            </a:r>
          </a:p>
        </p:txBody>
      </p:sp>
      <p:sp>
        <p:nvSpPr>
          <p:cNvPr id="116739" name="Rectangle 3"/>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grpSp>
        <p:nvGrpSpPr>
          <p:cNvPr id="2" name="Group 4"/>
          <p:cNvGrpSpPr>
            <a:grpSpLocks/>
          </p:cNvGrpSpPr>
          <p:nvPr/>
        </p:nvGrpSpPr>
        <p:grpSpPr bwMode="auto">
          <a:xfrm>
            <a:off x="1219200" y="1503363"/>
            <a:ext cx="6480175" cy="1997075"/>
            <a:chOff x="576" y="816"/>
            <a:chExt cx="3962" cy="1258"/>
          </a:xfrm>
        </p:grpSpPr>
        <p:sp>
          <p:nvSpPr>
            <p:cNvPr id="116741" name="Rectangle 5"/>
            <p:cNvSpPr>
              <a:spLocks noChangeArrowheads="1"/>
            </p:cNvSpPr>
            <p:nvPr/>
          </p:nvSpPr>
          <p:spPr bwMode="auto">
            <a:xfrm>
              <a:off x="816" y="1104"/>
              <a:ext cx="240" cy="24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16742" name="Oval 6"/>
            <p:cNvSpPr>
              <a:spLocks noChangeArrowheads="1"/>
            </p:cNvSpPr>
            <p:nvPr/>
          </p:nvSpPr>
          <p:spPr bwMode="auto">
            <a:xfrm>
              <a:off x="1824" y="960"/>
              <a:ext cx="1392" cy="52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16743" name="Rectangle 7"/>
            <p:cNvSpPr>
              <a:spLocks noChangeArrowheads="1"/>
            </p:cNvSpPr>
            <p:nvPr/>
          </p:nvSpPr>
          <p:spPr bwMode="auto">
            <a:xfrm>
              <a:off x="4080" y="1104"/>
              <a:ext cx="240" cy="24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16744" name="Line 8"/>
            <p:cNvSpPr>
              <a:spLocks noChangeShapeType="1"/>
            </p:cNvSpPr>
            <p:nvPr/>
          </p:nvSpPr>
          <p:spPr bwMode="auto">
            <a:xfrm>
              <a:off x="1056" y="1152"/>
              <a:ext cx="3024" cy="0"/>
            </a:xfrm>
            <a:prstGeom prst="line">
              <a:avLst/>
            </a:prstGeom>
            <a:noFill/>
            <a:ln w="9525">
              <a:solidFill>
                <a:schemeClr val="tx1"/>
              </a:solidFill>
              <a:prstDash val="dash"/>
              <a:round/>
              <a:headEnd/>
              <a:tailEnd type="triangle" w="med" len="med"/>
            </a:ln>
            <a:effectLst/>
          </p:spPr>
          <p:txBody>
            <a:bodyPr wrap="none" anchor="ctr"/>
            <a:lstStyle/>
            <a:p>
              <a:endParaRPr lang="zh-CN" altLang="en-US"/>
            </a:p>
          </p:txBody>
        </p:sp>
        <p:sp>
          <p:nvSpPr>
            <p:cNvPr id="116745" name="Line 9"/>
            <p:cNvSpPr>
              <a:spLocks noChangeShapeType="1"/>
            </p:cNvSpPr>
            <p:nvPr/>
          </p:nvSpPr>
          <p:spPr bwMode="auto">
            <a:xfrm>
              <a:off x="1056" y="1248"/>
              <a:ext cx="768" cy="0"/>
            </a:xfrm>
            <a:prstGeom prst="line">
              <a:avLst/>
            </a:prstGeom>
            <a:noFill/>
            <a:ln w="9525">
              <a:solidFill>
                <a:schemeClr val="tx1"/>
              </a:solidFill>
              <a:round/>
              <a:headEnd/>
              <a:tailEnd/>
            </a:ln>
            <a:effectLst/>
          </p:spPr>
          <p:txBody>
            <a:bodyPr wrap="none" anchor="ctr"/>
            <a:lstStyle/>
            <a:p>
              <a:endParaRPr lang="zh-CN" altLang="en-US"/>
            </a:p>
          </p:txBody>
        </p:sp>
        <p:sp>
          <p:nvSpPr>
            <p:cNvPr id="116746" name="Line 10"/>
            <p:cNvSpPr>
              <a:spLocks noChangeShapeType="1"/>
            </p:cNvSpPr>
            <p:nvPr/>
          </p:nvSpPr>
          <p:spPr bwMode="auto">
            <a:xfrm>
              <a:off x="3216" y="1248"/>
              <a:ext cx="816" cy="0"/>
            </a:xfrm>
            <a:prstGeom prst="line">
              <a:avLst/>
            </a:prstGeom>
            <a:noFill/>
            <a:ln w="9525">
              <a:solidFill>
                <a:schemeClr val="tx1"/>
              </a:solidFill>
              <a:round/>
              <a:headEnd/>
              <a:tailEnd/>
            </a:ln>
            <a:effectLst/>
          </p:spPr>
          <p:txBody>
            <a:bodyPr wrap="none" anchor="ctr"/>
            <a:lstStyle/>
            <a:p>
              <a:endParaRPr lang="zh-CN" altLang="en-US"/>
            </a:p>
          </p:txBody>
        </p:sp>
        <p:sp>
          <p:nvSpPr>
            <p:cNvPr id="116747" name="Rectangle 11"/>
            <p:cNvSpPr>
              <a:spLocks noChangeArrowheads="1"/>
            </p:cNvSpPr>
            <p:nvPr/>
          </p:nvSpPr>
          <p:spPr bwMode="auto">
            <a:xfrm>
              <a:off x="2256" y="1056"/>
              <a:ext cx="240" cy="48"/>
            </a:xfrm>
            <a:prstGeom prst="rect">
              <a:avLst/>
            </a:prstGeom>
            <a:solidFill>
              <a:srgbClr val="FF0000"/>
            </a:solidFill>
            <a:ln w="9525">
              <a:solidFill>
                <a:schemeClr val="tx1"/>
              </a:solidFill>
              <a:miter lim="800000"/>
              <a:headEnd/>
              <a:tailEnd/>
            </a:ln>
            <a:effectLst/>
          </p:spPr>
          <p:txBody>
            <a:bodyPr wrap="none" anchor="ctr"/>
            <a:lstStyle/>
            <a:p>
              <a:endParaRPr lang="zh-CN" altLang="en-US"/>
            </a:p>
          </p:txBody>
        </p:sp>
        <p:sp>
          <p:nvSpPr>
            <p:cNvPr id="116748" name="Rectangle 12"/>
            <p:cNvSpPr>
              <a:spLocks noChangeArrowheads="1"/>
            </p:cNvSpPr>
            <p:nvPr/>
          </p:nvSpPr>
          <p:spPr bwMode="auto">
            <a:xfrm>
              <a:off x="1872" y="1680"/>
              <a:ext cx="192" cy="192"/>
            </a:xfrm>
            <a:prstGeom prst="rect">
              <a:avLst/>
            </a:prstGeom>
            <a:solidFill>
              <a:srgbClr val="CCFF33"/>
            </a:solidFill>
            <a:ln w="9525">
              <a:solidFill>
                <a:schemeClr val="tx1"/>
              </a:solidFill>
              <a:miter lim="800000"/>
              <a:headEnd/>
              <a:tailEnd/>
            </a:ln>
            <a:effectLst/>
          </p:spPr>
          <p:txBody>
            <a:bodyPr wrap="none" anchor="ctr"/>
            <a:lstStyle/>
            <a:p>
              <a:endParaRPr lang="zh-CN" altLang="en-US"/>
            </a:p>
          </p:txBody>
        </p:sp>
        <p:sp>
          <p:nvSpPr>
            <p:cNvPr id="116749" name="Line 13"/>
            <p:cNvSpPr>
              <a:spLocks noChangeShapeType="1"/>
            </p:cNvSpPr>
            <p:nvPr/>
          </p:nvSpPr>
          <p:spPr bwMode="auto">
            <a:xfrm flipH="1">
              <a:off x="2064" y="1104"/>
              <a:ext cx="336" cy="52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16750" name="Line 14"/>
            <p:cNvSpPr>
              <a:spLocks noChangeShapeType="1"/>
            </p:cNvSpPr>
            <p:nvPr/>
          </p:nvSpPr>
          <p:spPr bwMode="auto">
            <a:xfrm flipV="1">
              <a:off x="1920" y="1200"/>
              <a:ext cx="288" cy="43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16751" name="Text Box 15"/>
            <p:cNvSpPr txBox="1">
              <a:spLocks noChangeArrowheads="1"/>
            </p:cNvSpPr>
            <p:nvPr/>
          </p:nvSpPr>
          <p:spPr bwMode="auto">
            <a:xfrm>
              <a:off x="2112" y="1488"/>
              <a:ext cx="438" cy="250"/>
            </a:xfrm>
            <a:prstGeom prst="rect">
              <a:avLst/>
            </a:prstGeom>
            <a:noFill/>
            <a:ln w="9525">
              <a:noFill/>
              <a:miter lim="800000"/>
              <a:headEnd/>
              <a:tailEnd/>
            </a:ln>
            <a:effectLst/>
          </p:spPr>
          <p:txBody>
            <a:bodyPr>
              <a:spAutoFit/>
            </a:bodyPr>
            <a:lstStyle/>
            <a:p>
              <a:r>
                <a:rPr lang="zh-CN" altLang="en-US" sz="2000" b="1"/>
                <a:t>窃取</a:t>
              </a:r>
            </a:p>
          </p:txBody>
        </p:sp>
        <p:sp>
          <p:nvSpPr>
            <p:cNvPr id="116752" name="Text Box 16"/>
            <p:cNvSpPr txBox="1">
              <a:spLocks noChangeArrowheads="1"/>
            </p:cNvSpPr>
            <p:nvPr/>
          </p:nvSpPr>
          <p:spPr bwMode="auto">
            <a:xfrm>
              <a:off x="1628" y="1344"/>
              <a:ext cx="423" cy="250"/>
            </a:xfrm>
            <a:prstGeom prst="rect">
              <a:avLst/>
            </a:prstGeom>
            <a:noFill/>
            <a:ln w="9525">
              <a:noFill/>
              <a:miter lim="800000"/>
              <a:headEnd/>
              <a:tailEnd/>
            </a:ln>
            <a:effectLst/>
          </p:spPr>
          <p:txBody>
            <a:bodyPr wrap="none">
              <a:spAutoFit/>
            </a:bodyPr>
            <a:lstStyle/>
            <a:p>
              <a:r>
                <a:rPr lang="zh-CN" altLang="en-US" sz="2000" b="1"/>
                <a:t>篡改</a:t>
              </a:r>
            </a:p>
          </p:txBody>
        </p:sp>
        <p:sp>
          <p:nvSpPr>
            <p:cNvPr id="116753" name="Text Box 17"/>
            <p:cNvSpPr txBox="1">
              <a:spLocks noChangeArrowheads="1"/>
            </p:cNvSpPr>
            <p:nvPr/>
          </p:nvSpPr>
          <p:spPr bwMode="auto">
            <a:xfrm>
              <a:off x="3792" y="1392"/>
              <a:ext cx="733" cy="250"/>
            </a:xfrm>
            <a:prstGeom prst="rect">
              <a:avLst/>
            </a:prstGeom>
            <a:noFill/>
            <a:ln w="9525">
              <a:noFill/>
              <a:miter lim="800000"/>
              <a:headEnd/>
              <a:tailEnd/>
            </a:ln>
            <a:effectLst/>
          </p:spPr>
          <p:txBody>
            <a:bodyPr wrap="none">
              <a:spAutoFit/>
            </a:bodyPr>
            <a:lstStyle/>
            <a:p>
              <a:r>
                <a:rPr lang="zh-CN" altLang="en-US" sz="2000" b="1"/>
                <a:t>否认收取</a:t>
              </a:r>
            </a:p>
          </p:txBody>
        </p:sp>
        <p:sp>
          <p:nvSpPr>
            <p:cNvPr id="116754" name="Text Box 18"/>
            <p:cNvSpPr txBox="1">
              <a:spLocks noChangeArrowheads="1"/>
            </p:cNvSpPr>
            <p:nvPr/>
          </p:nvSpPr>
          <p:spPr bwMode="auto">
            <a:xfrm>
              <a:off x="576" y="1382"/>
              <a:ext cx="734" cy="250"/>
            </a:xfrm>
            <a:prstGeom prst="rect">
              <a:avLst/>
            </a:prstGeom>
            <a:noFill/>
            <a:ln w="9525">
              <a:noFill/>
              <a:miter lim="800000"/>
              <a:headEnd/>
              <a:tailEnd/>
            </a:ln>
            <a:effectLst/>
          </p:spPr>
          <p:txBody>
            <a:bodyPr wrap="none">
              <a:spAutoFit/>
            </a:bodyPr>
            <a:lstStyle/>
            <a:p>
              <a:r>
                <a:rPr lang="zh-CN" altLang="en-US" sz="2000" b="1"/>
                <a:t>否认发送</a:t>
              </a:r>
            </a:p>
          </p:txBody>
        </p:sp>
        <p:sp>
          <p:nvSpPr>
            <p:cNvPr id="116755" name="Rectangle 19"/>
            <p:cNvSpPr>
              <a:spLocks noChangeArrowheads="1"/>
            </p:cNvSpPr>
            <p:nvPr/>
          </p:nvSpPr>
          <p:spPr bwMode="auto">
            <a:xfrm>
              <a:off x="2832" y="1680"/>
              <a:ext cx="192" cy="192"/>
            </a:xfrm>
            <a:prstGeom prst="rect">
              <a:avLst/>
            </a:prstGeom>
            <a:solidFill>
              <a:srgbClr val="CCFF33"/>
            </a:solidFill>
            <a:ln w="9525">
              <a:solidFill>
                <a:schemeClr val="tx1"/>
              </a:solidFill>
              <a:miter lim="800000"/>
              <a:headEnd/>
              <a:tailEnd/>
            </a:ln>
            <a:effectLst/>
          </p:spPr>
          <p:txBody>
            <a:bodyPr wrap="none" anchor="ctr"/>
            <a:lstStyle/>
            <a:p>
              <a:endParaRPr lang="zh-CN" altLang="en-US"/>
            </a:p>
          </p:txBody>
        </p:sp>
        <p:sp>
          <p:nvSpPr>
            <p:cNvPr id="116756" name="Line 20"/>
            <p:cNvSpPr>
              <a:spLocks noChangeShapeType="1"/>
            </p:cNvSpPr>
            <p:nvPr/>
          </p:nvSpPr>
          <p:spPr bwMode="auto">
            <a:xfrm flipH="1" flipV="1">
              <a:off x="2784" y="1152"/>
              <a:ext cx="144" cy="48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16757" name="Rectangle 21"/>
            <p:cNvSpPr>
              <a:spLocks noChangeArrowheads="1"/>
            </p:cNvSpPr>
            <p:nvPr/>
          </p:nvSpPr>
          <p:spPr bwMode="auto">
            <a:xfrm>
              <a:off x="2880" y="1344"/>
              <a:ext cx="240" cy="48"/>
            </a:xfrm>
            <a:prstGeom prst="rect">
              <a:avLst/>
            </a:prstGeom>
            <a:solidFill>
              <a:srgbClr val="CC6600"/>
            </a:solidFill>
            <a:ln w="9525">
              <a:solidFill>
                <a:schemeClr val="tx1"/>
              </a:solidFill>
              <a:miter lim="800000"/>
              <a:headEnd/>
              <a:tailEnd/>
            </a:ln>
            <a:effectLst/>
          </p:spPr>
          <p:txBody>
            <a:bodyPr wrap="none" anchor="ctr"/>
            <a:lstStyle/>
            <a:p>
              <a:endParaRPr lang="zh-CN" altLang="en-US"/>
            </a:p>
          </p:txBody>
        </p:sp>
        <p:sp>
          <p:nvSpPr>
            <p:cNvPr id="116758" name="Text Box 22"/>
            <p:cNvSpPr txBox="1">
              <a:spLocks noChangeArrowheads="1"/>
            </p:cNvSpPr>
            <p:nvPr/>
          </p:nvSpPr>
          <p:spPr bwMode="auto">
            <a:xfrm>
              <a:off x="3024" y="1440"/>
              <a:ext cx="423" cy="250"/>
            </a:xfrm>
            <a:prstGeom prst="rect">
              <a:avLst/>
            </a:prstGeom>
            <a:noFill/>
            <a:ln w="9525">
              <a:noFill/>
              <a:miter lim="800000"/>
              <a:headEnd/>
              <a:tailEnd/>
            </a:ln>
            <a:effectLst/>
          </p:spPr>
          <p:txBody>
            <a:bodyPr wrap="none">
              <a:spAutoFit/>
            </a:bodyPr>
            <a:lstStyle/>
            <a:p>
              <a:r>
                <a:rPr lang="zh-CN" altLang="en-US" sz="2000" b="1"/>
                <a:t>伪造</a:t>
              </a:r>
            </a:p>
          </p:txBody>
        </p:sp>
        <p:sp>
          <p:nvSpPr>
            <p:cNvPr id="116759" name="Text Box 23"/>
            <p:cNvSpPr txBox="1">
              <a:spLocks noChangeArrowheads="1"/>
            </p:cNvSpPr>
            <p:nvPr/>
          </p:nvSpPr>
          <p:spPr bwMode="auto">
            <a:xfrm>
              <a:off x="576" y="816"/>
              <a:ext cx="734" cy="250"/>
            </a:xfrm>
            <a:prstGeom prst="rect">
              <a:avLst/>
            </a:prstGeom>
            <a:noFill/>
            <a:ln w="9525">
              <a:noFill/>
              <a:miter lim="800000"/>
              <a:headEnd/>
              <a:tailEnd/>
            </a:ln>
            <a:effectLst/>
          </p:spPr>
          <p:txBody>
            <a:bodyPr wrap="none">
              <a:spAutoFit/>
            </a:bodyPr>
            <a:lstStyle/>
            <a:p>
              <a:r>
                <a:rPr lang="zh-CN" altLang="en-US" sz="2000" b="1"/>
                <a:t>合法用户</a:t>
              </a:r>
            </a:p>
          </p:txBody>
        </p:sp>
        <p:sp>
          <p:nvSpPr>
            <p:cNvPr id="116760" name="Text Box 24"/>
            <p:cNvSpPr txBox="1">
              <a:spLocks noChangeArrowheads="1"/>
            </p:cNvSpPr>
            <p:nvPr/>
          </p:nvSpPr>
          <p:spPr bwMode="auto">
            <a:xfrm>
              <a:off x="3804" y="864"/>
              <a:ext cx="734" cy="250"/>
            </a:xfrm>
            <a:prstGeom prst="rect">
              <a:avLst/>
            </a:prstGeom>
            <a:noFill/>
            <a:ln w="9525">
              <a:noFill/>
              <a:miter lim="800000"/>
              <a:headEnd/>
              <a:tailEnd/>
            </a:ln>
            <a:effectLst/>
          </p:spPr>
          <p:txBody>
            <a:bodyPr wrap="none">
              <a:spAutoFit/>
            </a:bodyPr>
            <a:lstStyle/>
            <a:p>
              <a:r>
                <a:rPr lang="zh-CN" altLang="en-US" sz="2000" b="1"/>
                <a:t>合法用户</a:t>
              </a:r>
            </a:p>
          </p:txBody>
        </p:sp>
        <p:sp>
          <p:nvSpPr>
            <p:cNvPr id="116761" name="Text Box 25"/>
            <p:cNvSpPr txBox="1">
              <a:spLocks noChangeArrowheads="1"/>
            </p:cNvSpPr>
            <p:nvPr/>
          </p:nvSpPr>
          <p:spPr bwMode="auto">
            <a:xfrm>
              <a:off x="1584" y="1824"/>
              <a:ext cx="733" cy="250"/>
            </a:xfrm>
            <a:prstGeom prst="rect">
              <a:avLst/>
            </a:prstGeom>
            <a:noFill/>
            <a:ln w="9525">
              <a:noFill/>
              <a:miter lim="800000"/>
              <a:headEnd/>
              <a:tailEnd/>
            </a:ln>
            <a:effectLst/>
          </p:spPr>
          <p:txBody>
            <a:bodyPr wrap="none">
              <a:spAutoFit/>
            </a:bodyPr>
            <a:lstStyle/>
            <a:p>
              <a:r>
                <a:rPr lang="zh-CN" altLang="en-US" sz="2000" b="1"/>
                <a:t>非法用户</a:t>
              </a:r>
            </a:p>
          </p:txBody>
        </p:sp>
        <p:sp>
          <p:nvSpPr>
            <p:cNvPr id="116762" name="Text Box 26"/>
            <p:cNvSpPr txBox="1">
              <a:spLocks noChangeArrowheads="1"/>
            </p:cNvSpPr>
            <p:nvPr/>
          </p:nvSpPr>
          <p:spPr bwMode="auto">
            <a:xfrm>
              <a:off x="2544" y="1824"/>
              <a:ext cx="734" cy="250"/>
            </a:xfrm>
            <a:prstGeom prst="rect">
              <a:avLst/>
            </a:prstGeom>
            <a:noFill/>
            <a:ln w="9525">
              <a:noFill/>
              <a:miter lim="800000"/>
              <a:headEnd/>
              <a:tailEnd/>
            </a:ln>
            <a:effectLst/>
          </p:spPr>
          <p:txBody>
            <a:bodyPr wrap="none">
              <a:spAutoFit/>
            </a:bodyPr>
            <a:lstStyle/>
            <a:p>
              <a:r>
                <a:rPr lang="zh-CN" altLang="en-US" sz="2000" b="1"/>
                <a:t>非法用户</a:t>
              </a:r>
            </a:p>
          </p:txBody>
        </p:sp>
      </p:grpSp>
      <p:sp>
        <p:nvSpPr>
          <p:cNvPr id="116763" name="Text Box 27"/>
          <p:cNvSpPr txBox="1">
            <a:spLocks noChangeArrowheads="1"/>
          </p:cNvSpPr>
          <p:nvPr/>
        </p:nvSpPr>
        <p:spPr bwMode="auto">
          <a:xfrm>
            <a:off x="4383088" y="4498998"/>
            <a:ext cx="441325"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25</a:t>
            </a:r>
          </a:p>
        </p:txBody>
      </p:sp>
      <p:sp>
        <p:nvSpPr>
          <p:cNvPr id="116764" name="Oval 28"/>
          <p:cNvSpPr>
            <a:spLocks noChangeArrowheads="1"/>
          </p:cNvSpPr>
          <p:nvPr/>
        </p:nvSpPr>
        <p:spPr bwMode="auto">
          <a:xfrm>
            <a:off x="5065713" y="5259411"/>
            <a:ext cx="263525" cy="274637"/>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a:p>
        </p:txBody>
      </p:sp>
      <p:sp>
        <p:nvSpPr>
          <p:cNvPr id="116765" name="Arc 29"/>
          <p:cNvSpPr>
            <a:spLocks/>
          </p:cNvSpPr>
          <p:nvPr/>
        </p:nvSpPr>
        <p:spPr bwMode="auto">
          <a:xfrm flipH="1">
            <a:off x="5965825" y="5397523"/>
            <a:ext cx="484188" cy="450850"/>
          </a:xfrm>
          <a:custGeom>
            <a:avLst/>
            <a:gdLst>
              <a:gd name="G0" fmla="+- 0 0 0"/>
              <a:gd name="G1" fmla="+- 21600 0 0"/>
              <a:gd name="G2" fmla="+- 21600 0 0"/>
              <a:gd name="T0" fmla="*/ 0 w 21548"/>
              <a:gd name="T1" fmla="*/ 0 h 21600"/>
              <a:gd name="T2" fmla="*/ 21548 w 21548"/>
              <a:gd name="T3" fmla="*/ 20107 h 21600"/>
              <a:gd name="T4" fmla="*/ 0 w 21548"/>
              <a:gd name="T5" fmla="*/ 21600 h 21600"/>
            </a:gdLst>
            <a:ahLst/>
            <a:cxnLst>
              <a:cxn ang="0">
                <a:pos x="T0" y="T1"/>
              </a:cxn>
              <a:cxn ang="0">
                <a:pos x="T2" y="T3"/>
              </a:cxn>
              <a:cxn ang="0">
                <a:pos x="T4" y="T5"/>
              </a:cxn>
            </a:cxnLst>
            <a:rect l="0" t="0" r="r" b="b"/>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rgbClr val="FF0000"/>
            </a:solidFill>
            <a:round/>
            <a:headEnd type="triangle" w="med" len="lg"/>
            <a:tailEnd type="none" w="med" len="lg"/>
          </a:ln>
          <a:effectLst/>
        </p:spPr>
        <p:txBody>
          <a:bodyPr wrap="none" anchor="ctr"/>
          <a:lstStyle/>
          <a:p>
            <a:endParaRPr lang="zh-CN" altLang="en-US"/>
          </a:p>
        </p:txBody>
      </p:sp>
      <p:sp>
        <p:nvSpPr>
          <p:cNvPr id="116766" name="Text Box 30"/>
          <p:cNvSpPr txBox="1">
            <a:spLocks noChangeArrowheads="1"/>
          </p:cNvSpPr>
          <p:nvPr/>
        </p:nvSpPr>
        <p:spPr bwMode="auto">
          <a:xfrm>
            <a:off x="6140450" y="5770586"/>
            <a:ext cx="692150" cy="398462"/>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伪造</a:t>
            </a:r>
          </a:p>
        </p:txBody>
      </p:sp>
      <p:sp>
        <p:nvSpPr>
          <p:cNvPr id="116767" name="Oval 31"/>
          <p:cNvSpPr>
            <a:spLocks noChangeArrowheads="1"/>
          </p:cNvSpPr>
          <p:nvPr/>
        </p:nvSpPr>
        <p:spPr bwMode="auto">
          <a:xfrm>
            <a:off x="6430963" y="5259411"/>
            <a:ext cx="263525" cy="274637"/>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a:p>
        </p:txBody>
      </p:sp>
      <p:sp>
        <p:nvSpPr>
          <p:cNvPr id="116768" name="Oval 32"/>
          <p:cNvSpPr>
            <a:spLocks noChangeArrowheads="1"/>
          </p:cNvSpPr>
          <p:nvPr/>
        </p:nvSpPr>
        <p:spPr bwMode="auto">
          <a:xfrm>
            <a:off x="5746750" y="5818211"/>
            <a:ext cx="393700" cy="228600"/>
          </a:xfrm>
          <a:prstGeom prst="ellipse">
            <a:avLst/>
          </a:prstGeom>
          <a:solidFill>
            <a:schemeClr val="hlink"/>
          </a:solidFill>
          <a:ln w="19050">
            <a:solidFill>
              <a:srgbClr val="333399"/>
            </a:solidFill>
            <a:round/>
            <a:headEnd type="none" w="sm" len="sm"/>
            <a:tailEnd type="none" w="sm" len="sm"/>
          </a:ln>
          <a:effectLst/>
        </p:spPr>
        <p:txBody>
          <a:bodyPr wrap="none" anchor="ctr"/>
          <a:lstStyle/>
          <a:p>
            <a:endParaRPr lang="zh-CN" altLang="en-US"/>
          </a:p>
        </p:txBody>
      </p:sp>
      <p:sp>
        <p:nvSpPr>
          <p:cNvPr id="116769" name="Text Box 33"/>
          <p:cNvSpPr txBox="1">
            <a:spLocks noChangeArrowheads="1"/>
          </p:cNvSpPr>
          <p:nvPr/>
        </p:nvSpPr>
        <p:spPr bwMode="auto">
          <a:xfrm>
            <a:off x="6083300" y="4683148"/>
            <a:ext cx="946150" cy="396875"/>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目的站</a:t>
            </a:r>
          </a:p>
        </p:txBody>
      </p:sp>
      <p:sp>
        <p:nvSpPr>
          <p:cNvPr id="116770" name="Text Box 34"/>
          <p:cNvSpPr txBox="1">
            <a:spLocks noChangeArrowheads="1"/>
          </p:cNvSpPr>
          <p:nvPr/>
        </p:nvSpPr>
        <p:spPr bwMode="auto">
          <a:xfrm>
            <a:off x="4857750" y="4683148"/>
            <a:ext cx="692150" cy="396875"/>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源站</a:t>
            </a:r>
          </a:p>
        </p:txBody>
      </p:sp>
      <p:sp>
        <p:nvSpPr>
          <p:cNvPr id="116771" name="Line 35"/>
          <p:cNvSpPr>
            <a:spLocks noChangeShapeType="1"/>
          </p:cNvSpPr>
          <p:nvPr/>
        </p:nvSpPr>
        <p:spPr bwMode="auto">
          <a:xfrm>
            <a:off x="4848225" y="4652986"/>
            <a:ext cx="0" cy="1646237"/>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16772" name="Rectangle 36"/>
          <p:cNvSpPr>
            <a:spLocks noChangeArrowheads="1"/>
          </p:cNvSpPr>
          <p:nvPr/>
        </p:nvSpPr>
        <p:spPr bwMode="auto">
          <a:xfrm>
            <a:off x="107950" y="4570436"/>
            <a:ext cx="2230438" cy="1728787"/>
          </a:xfrm>
          <a:prstGeom prst="rect">
            <a:avLst/>
          </a:prstGeom>
          <a:solidFill>
            <a:srgbClr val="FFFF99"/>
          </a:solidFill>
          <a:ln w="9525">
            <a:solidFill>
              <a:schemeClr val="tx1"/>
            </a:solidFill>
            <a:prstDash val="dash"/>
            <a:miter lim="800000"/>
            <a:headEnd/>
            <a:tailEnd/>
          </a:ln>
          <a:effectLst/>
        </p:spPr>
        <p:txBody>
          <a:bodyPr wrap="none" anchor="ctr"/>
          <a:lstStyle/>
          <a:p>
            <a:endParaRPr lang="zh-CN" altLang="en-US"/>
          </a:p>
        </p:txBody>
      </p:sp>
      <p:sp>
        <p:nvSpPr>
          <p:cNvPr id="116773" name="Oval 37"/>
          <p:cNvSpPr>
            <a:spLocks noChangeArrowheads="1"/>
          </p:cNvSpPr>
          <p:nvPr/>
        </p:nvSpPr>
        <p:spPr bwMode="auto">
          <a:xfrm>
            <a:off x="333375" y="5248298"/>
            <a:ext cx="263525" cy="276225"/>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a:p>
        </p:txBody>
      </p:sp>
      <p:sp>
        <p:nvSpPr>
          <p:cNvPr id="116774" name="Oval 38"/>
          <p:cNvSpPr>
            <a:spLocks noChangeArrowheads="1"/>
          </p:cNvSpPr>
          <p:nvPr/>
        </p:nvSpPr>
        <p:spPr bwMode="auto">
          <a:xfrm>
            <a:off x="1698625" y="5248298"/>
            <a:ext cx="263525" cy="276225"/>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a:p>
        </p:txBody>
      </p:sp>
      <p:sp>
        <p:nvSpPr>
          <p:cNvPr id="116775" name="Line 39"/>
          <p:cNvSpPr>
            <a:spLocks noChangeShapeType="1"/>
          </p:cNvSpPr>
          <p:nvPr/>
        </p:nvSpPr>
        <p:spPr bwMode="auto">
          <a:xfrm>
            <a:off x="596900" y="5387998"/>
            <a:ext cx="1101725" cy="0"/>
          </a:xfrm>
          <a:prstGeom prst="line">
            <a:avLst/>
          </a:prstGeom>
          <a:noFill/>
          <a:ln w="28575">
            <a:solidFill>
              <a:srgbClr val="333399"/>
            </a:solidFill>
            <a:round/>
            <a:headEnd type="none" w="sm" len="sm"/>
            <a:tailEnd type="triangle" w="med" len="lg"/>
          </a:ln>
          <a:effectLst/>
        </p:spPr>
        <p:txBody>
          <a:bodyPr wrap="none" anchor="ctr"/>
          <a:lstStyle/>
          <a:p>
            <a:endParaRPr lang="zh-CN" altLang="en-US"/>
          </a:p>
        </p:txBody>
      </p:sp>
      <p:sp>
        <p:nvSpPr>
          <p:cNvPr id="116776" name="Arc 40"/>
          <p:cNvSpPr>
            <a:spLocks/>
          </p:cNvSpPr>
          <p:nvPr/>
        </p:nvSpPr>
        <p:spPr bwMode="auto">
          <a:xfrm>
            <a:off x="596900" y="5387998"/>
            <a:ext cx="568325" cy="395288"/>
          </a:xfrm>
          <a:custGeom>
            <a:avLst/>
            <a:gdLst>
              <a:gd name="G0" fmla="+- 0 0 0"/>
              <a:gd name="G1" fmla="+- 19891 0 0"/>
              <a:gd name="G2" fmla="+- 21600 0 0"/>
              <a:gd name="T0" fmla="*/ 8421 w 21600"/>
              <a:gd name="T1" fmla="*/ 0 h 19891"/>
              <a:gd name="T2" fmla="*/ 21600 w 21600"/>
              <a:gd name="T3" fmla="*/ 19891 h 19891"/>
              <a:gd name="T4" fmla="*/ 0 w 21600"/>
              <a:gd name="T5" fmla="*/ 19891 h 19891"/>
            </a:gdLst>
            <a:ahLst/>
            <a:cxnLst>
              <a:cxn ang="0">
                <a:pos x="T0" y="T1"/>
              </a:cxn>
              <a:cxn ang="0">
                <a:pos x="T2" y="T3"/>
              </a:cxn>
              <a:cxn ang="0">
                <a:pos x="T4" y="T5"/>
              </a:cxn>
            </a:cxnLst>
            <a:rect l="0" t="0" r="r" b="b"/>
            <a:pathLst>
              <a:path w="21600" h="19891" fill="none" extrusionOk="0">
                <a:moveTo>
                  <a:pt x="8420" y="0"/>
                </a:moveTo>
                <a:cubicBezTo>
                  <a:pt x="16409" y="3382"/>
                  <a:pt x="21600" y="11215"/>
                  <a:pt x="21600" y="19891"/>
                </a:cubicBezTo>
              </a:path>
              <a:path w="21600" h="19891" stroke="0" extrusionOk="0">
                <a:moveTo>
                  <a:pt x="8420" y="0"/>
                </a:moveTo>
                <a:cubicBezTo>
                  <a:pt x="16409" y="3382"/>
                  <a:pt x="21600" y="11215"/>
                  <a:pt x="21600" y="19891"/>
                </a:cubicBezTo>
                <a:lnTo>
                  <a:pt x="0" y="19891"/>
                </a:lnTo>
                <a:close/>
              </a:path>
            </a:pathLst>
          </a:custGeom>
          <a:noFill/>
          <a:ln w="28575">
            <a:solidFill>
              <a:srgbClr val="FF0000"/>
            </a:solidFill>
            <a:round/>
            <a:headEnd type="none" w="sm" len="sm"/>
            <a:tailEnd type="triangle" w="med" len="lg"/>
          </a:ln>
          <a:effectLst/>
        </p:spPr>
        <p:txBody>
          <a:bodyPr wrap="none" anchor="ctr"/>
          <a:lstStyle/>
          <a:p>
            <a:endParaRPr lang="zh-CN" altLang="en-US"/>
          </a:p>
        </p:txBody>
      </p:sp>
      <p:sp>
        <p:nvSpPr>
          <p:cNvPr id="116777" name="Oval 41"/>
          <p:cNvSpPr>
            <a:spLocks noChangeArrowheads="1"/>
          </p:cNvSpPr>
          <p:nvPr/>
        </p:nvSpPr>
        <p:spPr bwMode="auto">
          <a:xfrm>
            <a:off x="995363" y="5802336"/>
            <a:ext cx="393700" cy="231775"/>
          </a:xfrm>
          <a:prstGeom prst="ellipse">
            <a:avLst/>
          </a:prstGeom>
          <a:solidFill>
            <a:schemeClr val="hlink"/>
          </a:solidFill>
          <a:ln w="19050">
            <a:solidFill>
              <a:srgbClr val="333399"/>
            </a:solidFill>
            <a:round/>
            <a:headEnd type="none" w="sm" len="sm"/>
            <a:tailEnd type="none" w="sm" len="sm"/>
          </a:ln>
          <a:effectLst/>
        </p:spPr>
        <p:txBody>
          <a:bodyPr wrap="none" anchor="ctr"/>
          <a:lstStyle/>
          <a:p>
            <a:endParaRPr lang="zh-CN" altLang="en-US"/>
          </a:p>
        </p:txBody>
      </p:sp>
      <p:sp>
        <p:nvSpPr>
          <p:cNvPr id="116778" name="Text Box 42"/>
          <p:cNvSpPr txBox="1">
            <a:spLocks noChangeArrowheads="1"/>
          </p:cNvSpPr>
          <p:nvPr/>
        </p:nvSpPr>
        <p:spPr bwMode="auto">
          <a:xfrm>
            <a:off x="1389063" y="5761061"/>
            <a:ext cx="692150" cy="396875"/>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截获</a:t>
            </a:r>
          </a:p>
        </p:txBody>
      </p:sp>
      <p:sp>
        <p:nvSpPr>
          <p:cNvPr id="116779" name="Text Box 43"/>
          <p:cNvSpPr txBox="1">
            <a:spLocks noChangeArrowheads="1"/>
          </p:cNvSpPr>
          <p:nvPr/>
        </p:nvSpPr>
        <p:spPr bwMode="auto">
          <a:xfrm>
            <a:off x="165100" y="4667273"/>
            <a:ext cx="692150" cy="396875"/>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源站</a:t>
            </a:r>
          </a:p>
        </p:txBody>
      </p:sp>
      <p:sp>
        <p:nvSpPr>
          <p:cNvPr id="116780" name="Text Box 44"/>
          <p:cNvSpPr txBox="1">
            <a:spLocks noChangeArrowheads="1"/>
          </p:cNvSpPr>
          <p:nvPr/>
        </p:nvSpPr>
        <p:spPr bwMode="auto">
          <a:xfrm>
            <a:off x="1392238" y="4667273"/>
            <a:ext cx="946150" cy="396875"/>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目的站</a:t>
            </a:r>
          </a:p>
        </p:txBody>
      </p:sp>
      <p:sp>
        <p:nvSpPr>
          <p:cNvPr id="116781" name="Rectangle 45"/>
          <p:cNvSpPr>
            <a:spLocks noChangeArrowheads="1"/>
          </p:cNvSpPr>
          <p:nvPr/>
        </p:nvSpPr>
        <p:spPr bwMode="auto">
          <a:xfrm>
            <a:off x="107950" y="6299223"/>
            <a:ext cx="2230438" cy="487363"/>
          </a:xfrm>
          <a:prstGeom prst="rect">
            <a:avLst/>
          </a:prstGeom>
          <a:solidFill>
            <a:srgbClr val="CCECFF"/>
          </a:solidFill>
          <a:ln w="9525">
            <a:solidFill>
              <a:schemeClr val="tx1"/>
            </a:solidFill>
            <a:prstDash val="dash"/>
            <a:miter lim="800000"/>
            <a:headEnd/>
            <a:tailEnd/>
          </a:ln>
          <a:effectLst/>
        </p:spPr>
        <p:txBody>
          <a:bodyPr wrap="none" anchor="ctr"/>
          <a:lstStyle/>
          <a:p>
            <a:pPr algn="ctr"/>
            <a:r>
              <a:rPr lang="zh-CN" altLang="en-US" sz="2000" b="1">
                <a:ea typeface="黑体" pitchFamily="2" charset="-122"/>
              </a:rPr>
              <a:t>被 动 攻 击</a:t>
            </a:r>
          </a:p>
        </p:txBody>
      </p:sp>
      <p:sp>
        <p:nvSpPr>
          <p:cNvPr id="116782" name="Rectangle 46"/>
          <p:cNvSpPr>
            <a:spLocks noChangeArrowheads="1"/>
          </p:cNvSpPr>
          <p:nvPr/>
        </p:nvSpPr>
        <p:spPr bwMode="auto">
          <a:xfrm>
            <a:off x="4568825" y="4570436"/>
            <a:ext cx="2339975" cy="1728787"/>
          </a:xfrm>
          <a:prstGeom prst="rect">
            <a:avLst/>
          </a:prstGeom>
          <a:solidFill>
            <a:srgbClr val="FFFF99"/>
          </a:solidFill>
          <a:ln w="9525">
            <a:solidFill>
              <a:schemeClr val="tx1"/>
            </a:solidFill>
            <a:prstDash val="dash"/>
            <a:miter lim="800000"/>
            <a:headEnd/>
            <a:tailEnd/>
          </a:ln>
          <a:effectLst/>
        </p:spPr>
        <p:txBody>
          <a:bodyPr wrap="none" anchor="ctr"/>
          <a:lstStyle/>
          <a:p>
            <a:endParaRPr lang="zh-CN" altLang="en-US"/>
          </a:p>
        </p:txBody>
      </p:sp>
      <p:sp>
        <p:nvSpPr>
          <p:cNvPr id="116783" name="Rectangle 47"/>
          <p:cNvSpPr>
            <a:spLocks noChangeArrowheads="1"/>
          </p:cNvSpPr>
          <p:nvPr/>
        </p:nvSpPr>
        <p:spPr bwMode="auto">
          <a:xfrm>
            <a:off x="2265363" y="4570436"/>
            <a:ext cx="2339975" cy="1728787"/>
          </a:xfrm>
          <a:prstGeom prst="rect">
            <a:avLst/>
          </a:prstGeom>
          <a:solidFill>
            <a:srgbClr val="FFFF99"/>
          </a:solidFill>
          <a:ln w="9525">
            <a:solidFill>
              <a:schemeClr val="tx1"/>
            </a:solidFill>
            <a:prstDash val="dash"/>
            <a:miter lim="800000"/>
            <a:headEnd/>
            <a:tailEnd/>
          </a:ln>
          <a:effectLst/>
        </p:spPr>
        <p:txBody>
          <a:bodyPr wrap="none" anchor="ctr"/>
          <a:lstStyle/>
          <a:p>
            <a:endParaRPr lang="zh-CN" altLang="en-US"/>
          </a:p>
        </p:txBody>
      </p:sp>
      <p:sp>
        <p:nvSpPr>
          <p:cNvPr id="116784" name="Rectangle 48"/>
          <p:cNvSpPr>
            <a:spLocks noChangeArrowheads="1"/>
          </p:cNvSpPr>
          <p:nvPr/>
        </p:nvSpPr>
        <p:spPr bwMode="auto">
          <a:xfrm>
            <a:off x="6873875" y="4570436"/>
            <a:ext cx="2232025" cy="1728787"/>
          </a:xfrm>
          <a:prstGeom prst="rect">
            <a:avLst/>
          </a:prstGeom>
          <a:solidFill>
            <a:srgbClr val="FFFF99"/>
          </a:solidFill>
          <a:ln w="9525">
            <a:solidFill>
              <a:schemeClr val="tx1"/>
            </a:solidFill>
            <a:prstDash val="dash"/>
            <a:miter lim="800000"/>
            <a:headEnd/>
            <a:tailEnd/>
          </a:ln>
          <a:effectLst/>
        </p:spPr>
        <p:txBody>
          <a:bodyPr wrap="none" anchor="ctr"/>
          <a:lstStyle/>
          <a:p>
            <a:endParaRPr lang="zh-CN" altLang="en-US"/>
          </a:p>
        </p:txBody>
      </p:sp>
      <p:sp>
        <p:nvSpPr>
          <p:cNvPr id="116785" name="Line 49"/>
          <p:cNvSpPr>
            <a:spLocks noChangeShapeType="1"/>
          </p:cNvSpPr>
          <p:nvPr/>
        </p:nvSpPr>
        <p:spPr bwMode="auto">
          <a:xfrm>
            <a:off x="7350125" y="5395936"/>
            <a:ext cx="484188" cy="0"/>
          </a:xfrm>
          <a:prstGeom prst="line">
            <a:avLst/>
          </a:prstGeom>
          <a:noFill/>
          <a:ln w="28575">
            <a:solidFill>
              <a:srgbClr val="333399"/>
            </a:solidFill>
            <a:round/>
            <a:headEnd type="none" w="sm" len="sm"/>
            <a:tailEnd type="triangle" w="med" len="lg"/>
          </a:ln>
          <a:effectLst/>
        </p:spPr>
        <p:txBody>
          <a:bodyPr wrap="none" anchor="ctr"/>
          <a:lstStyle/>
          <a:p>
            <a:endParaRPr lang="zh-CN" altLang="en-US"/>
          </a:p>
        </p:txBody>
      </p:sp>
      <p:sp>
        <p:nvSpPr>
          <p:cNvPr id="116786" name="Oval 50"/>
          <p:cNvSpPr>
            <a:spLocks noChangeArrowheads="1"/>
          </p:cNvSpPr>
          <p:nvPr/>
        </p:nvSpPr>
        <p:spPr bwMode="auto">
          <a:xfrm>
            <a:off x="7112000" y="5256236"/>
            <a:ext cx="263525" cy="279400"/>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a:p>
        </p:txBody>
      </p:sp>
      <p:sp>
        <p:nvSpPr>
          <p:cNvPr id="116787" name="Oval 51"/>
          <p:cNvSpPr>
            <a:spLocks noChangeArrowheads="1"/>
          </p:cNvSpPr>
          <p:nvPr/>
        </p:nvSpPr>
        <p:spPr bwMode="auto">
          <a:xfrm>
            <a:off x="8475663" y="5256236"/>
            <a:ext cx="263525" cy="279400"/>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a:p>
        </p:txBody>
      </p:sp>
      <p:sp>
        <p:nvSpPr>
          <p:cNvPr id="116788" name="Line 52"/>
          <p:cNvSpPr>
            <a:spLocks noChangeShapeType="1"/>
          </p:cNvSpPr>
          <p:nvPr/>
        </p:nvSpPr>
        <p:spPr bwMode="auto">
          <a:xfrm>
            <a:off x="7874000" y="5078436"/>
            <a:ext cx="0" cy="606425"/>
          </a:xfrm>
          <a:prstGeom prst="line">
            <a:avLst/>
          </a:prstGeom>
          <a:noFill/>
          <a:ln w="76200">
            <a:solidFill>
              <a:srgbClr val="FF0000"/>
            </a:solidFill>
            <a:round/>
            <a:headEnd type="none" w="sm" len="sm"/>
            <a:tailEnd type="none" w="sm" len="sm"/>
          </a:ln>
          <a:effectLst/>
        </p:spPr>
        <p:txBody>
          <a:bodyPr wrap="none" anchor="ctr"/>
          <a:lstStyle/>
          <a:p>
            <a:endParaRPr lang="zh-CN" altLang="en-US"/>
          </a:p>
        </p:txBody>
      </p:sp>
      <p:sp>
        <p:nvSpPr>
          <p:cNvPr id="116789" name="Oval 53"/>
          <p:cNvSpPr>
            <a:spLocks noChangeArrowheads="1"/>
          </p:cNvSpPr>
          <p:nvPr/>
        </p:nvSpPr>
        <p:spPr bwMode="auto">
          <a:xfrm>
            <a:off x="2565400" y="5249886"/>
            <a:ext cx="263525" cy="274637"/>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a:p>
        </p:txBody>
      </p:sp>
      <p:sp>
        <p:nvSpPr>
          <p:cNvPr id="116790" name="Oval 54"/>
          <p:cNvSpPr>
            <a:spLocks noChangeArrowheads="1"/>
          </p:cNvSpPr>
          <p:nvPr/>
        </p:nvSpPr>
        <p:spPr bwMode="auto">
          <a:xfrm>
            <a:off x="3930650" y="5249886"/>
            <a:ext cx="265113" cy="274637"/>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a:p>
        </p:txBody>
      </p:sp>
      <p:sp>
        <p:nvSpPr>
          <p:cNvPr id="116791" name="Arc 55"/>
          <p:cNvSpPr>
            <a:spLocks/>
          </p:cNvSpPr>
          <p:nvPr/>
        </p:nvSpPr>
        <p:spPr bwMode="auto">
          <a:xfrm>
            <a:off x="2828925" y="5373711"/>
            <a:ext cx="569913" cy="430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333399"/>
            </a:solidFill>
            <a:round/>
            <a:headEnd type="none" w="sm" len="sm"/>
            <a:tailEnd type="triangle" w="med" len="lg"/>
          </a:ln>
          <a:effectLst/>
        </p:spPr>
        <p:txBody>
          <a:bodyPr wrap="none" anchor="ctr"/>
          <a:lstStyle/>
          <a:p>
            <a:endParaRPr lang="zh-CN" altLang="en-US"/>
          </a:p>
        </p:txBody>
      </p:sp>
      <p:sp>
        <p:nvSpPr>
          <p:cNvPr id="116792" name="Oval 56"/>
          <p:cNvSpPr>
            <a:spLocks noChangeArrowheads="1"/>
          </p:cNvSpPr>
          <p:nvPr/>
        </p:nvSpPr>
        <p:spPr bwMode="auto">
          <a:xfrm>
            <a:off x="3227388" y="5803923"/>
            <a:ext cx="395287" cy="230188"/>
          </a:xfrm>
          <a:prstGeom prst="ellipse">
            <a:avLst/>
          </a:prstGeom>
          <a:solidFill>
            <a:schemeClr val="hlink"/>
          </a:solidFill>
          <a:ln w="19050">
            <a:solidFill>
              <a:srgbClr val="333399"/>
            </a:solidFill>
            <a:round/>
            <a:headEnd type="none" w="sm" len="sm"/>
            <a:tailEnd type="none" w="sm" len="sm"/>
          </a:ln>
          <a:effectLst/>
        </p:spPr>
        <p:txBody>
          <a:bodyPr wrap="none" anchor="ctr"/>
          <a:lstStyle/>
          <a:p>
            <a:endParaRPr lang="zh-CN" altLang="en-US"/>
          </a:p>
        </p:txBody>
      </p:sp>
      <p:sp>
        <p:nvSpPr>
          <p:cNvPr id="116793" name="Arc 57"/>
          <p:cNvSpPr>
            <a:spLocks/>
          </p:cNvSpPr>
          <p:nvPr/>
        </p:nvSpPr>
        <p:spPr bwMode="auto">
          <a:xfrm flipH="1">
            <a:off x="3446463" y="5386411"/>
            <a:ext cx="484187" cy="428625"/>
          </a:xfrm>
          <a:custGeom>
            <a:avLst/>
            <a:gdLst>
              <a:gd name="G0" fmla="+- 0 0 0"/>
              <a:gd name="G1" fmla="+- 21600 0 0"/>
              <a:gd name="G2" fmla="+- 21600 0 0"/>
              <a:gd name="T0" fmla="*/ 0 w 21548"/>
              <a:gd name="T1" fmla="*/ 0 h 21600"/>
              <a:gd name="T2" fmla="*/ 21548 w 21548"/>
              <a:gd name="T3" fmla="*/ 20107 h 21600"/>
              <a:gd name="T4" fmla="*/ 0 w 21548"/>
              <a:gd name="T5" fmla="*/ 21600 h 21600"/>
            </a:gdLst>
            <a:ahLst/>
            <a:cxnLst>
              <a:cxn ang="0">
                <a:pos x="T0" y="T1"/>
              </a:cxn>
              <a:cxn ang="0">
                <a:pos x="T2" y="T3"/>
              </a:cxn>
              <a:cxn ang="0">
                <a:pos x="T4" y="T5"/>
              </a:cxn>
            </a:cxnLst>
            <a:rect l="0" t="0" r="r" b="b"/>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rgbClr val="FF0000"/>
            </a:solidFill>
            <a:round/>
            <a:headEnd type="triangle" w="med" len="lg"/>
            <a:tailEnd type="none" w="med" len="lg"/>
          </a:ln>
          <a:effectLst/>
        </p:spPr>
        <p:txBody>
          <a:bodyPr wrap="none" anchor="ctr"/>
          <a:lstStyle/>
          <a:p>
            <a:endParaRPr lang="zh-CN" altLang="en-US"/>
          </a:p>
        </p:txBody>
      </p:sp>
      <p:sp>
        <p:nvSpPr>
          <p:cNvPr id="116794" name="Text Box 58"/>
          <p:cNvSpPr txBox="1">
            <a:spLocks noChangeArrowheads="1"/>
          </p:cNvSpPr>
          <p:nvPr/>
        </p:nvSpPr>
        <p:spPr bwMode="auto">
          <a:xfrm>
            <a:off x="3622675" y="5761061"/>
            <a:ext cx="692150" cy="398462"/>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篡改</a:t>
            </a:r>
          </a:p>
        </p:txBody>
      </p:sp>
      <p:sp>
        <p:nvSpPr>
          <p:cNvPr id="116795" name="Oval 59"/>
          <p:cNvSpPr>
            <a:spLocks noChangeArrowheads="1"/>
          </p:cNvSpPr>
          <p:nvPr/>
        </p:nvSpPr>
        <p:spPr bwMode="auto">
          <a:xfrm>
            <a:off x="4922838" y="5232423"/>
            <a:ext cx="263525" cy="274638"/>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a:p>
        </p:txBody>
      </p:sp>
      <p:sp>
        <p:nvSpPr>
          <p:cNvPr id="116796" name="Arc 60"/>
          <p:cNvSpPr>
            <a:spLocks/>
          </p:cNvSpPr>
          <p:nvPr/>
        </p:nvSpPr>
        <p:spPr bwMode="auto">
          <a:xfrm flipH="1">
            <a:off x="5822950" y="5370536"/>
            <a:ext cx="484188" cy="450850"/>
          </a:xfrm>
          <a:custGeom>
            <a:avLst/>
            <a:gdLst>
              <a:gd name="G0" fmla="+- 0 0 0"/>
              <a:gd name="G1" fmla="+- 21600 0 0"/>
              <a:gd name="G2" fmla="+- 21600 0 0"/>
              <a:gd name="T0" fmla="*/ 0 w 21548"/>
              <a:gd name="T1" fmla="*/ 0 h 21600"/>
              <a:gd name="T2" fmla="*/ 21548 w 21548"/>
              <a:gd name="T3" fmla="*/ 20107 h 21600"/>
              <a:gd name="T4" fmla="*/ 0 w 21548"/>
              <a:gd name="T5" fmla="*/ 21600 h 21600"/>
            </a:gdLst>
            <a:ahLst/>
            <a:cxnLst>
              <a:cxn ang="0">
                <a:pos x="T0" y="T1"/>
              </a:cxn>
              <a:cxn ang="0">
                <a:pos x="T2" y="T3"/>
              </a:cxn>
              <a:cxn ang="0">
                <a:pos x="T4" y="T5"/>
              </a:cxn>
            </a:cxnLst>
            <a:rect l="0" t="0" r="r" b="b"/>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rgbClr val="FF0000"/>
            </a:solidFill>
            <a:round/>
            <a:headEnd type="triangle" w="med" len="lg"/>
            <a:tailEnd type="none" w="med" len="lg"/>
          </a:ln>
          <a:effectLst/>
        </p:spPr>
        <p:txBody>
          <a:bodyPr wrap="none" anchor="ctr"/>
          <a:lstStyle/>
          <a:p>
            <a:endParaRPr lang="zh-CN" altLang="en-US"/>
          </a:p>
        </p:txBody>
      </p:sp>
      <p:sp>
        <p:nvSpPr>
          <p:cNvPr id="116797" name="Text Box 61"/>
          <p:cNvSpPr txBox="1">
            <a:spLocks noChangeArrowheads="1"/>
          </p:cNvSpPr>
          <p:nvPr/>
        </p:nvSpPr>
        <p:spPr bwMode="auto">
          <a:xfrm>
            <a:off x="5997575" y="5743598"/>
            <a:ext cx="692150" cy="398463"/>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伪造</a:t>
            </a:r>
          </a:p>
        </p:txBody>
      </p:sp>
      <p:sp>
        <p:nvSpPr>
          <p:cNvPr id="116798" name="Oval 62"/>
          <p:cNvSpPr>
            <a:spLocks noChangeArrowheads="1"/>
          </p:cNvSpPr>
          <p:nvPr/>
        </p:nvSpPr>
        <p:spPr bwMode="auto">
          <a:xfrm>
            <a:off x="6288088" y="5232423"/>
            <a:ext cx="263525" cy="274638"/>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a:p>
        </p:txBody>
      </p:sp>
      <p:sp>
        <p:nvSpPr>
          <p:cNvPr id="116799" name="Oval 63"/>
          <p:cNvSpPr>
            <a:spLocks noChangeArrowheads="1"/>
          </p:cNvSpPr>
          <p:nvPr/>
        </p:nvSpPr>
        <p:spPr bwMode="auto">
          <a:xfrm>
            <a:off x="5603875" y="5791223"/>
            <a:ext cx="393700" cy="228600"/>
          </a:xfrm>
          <a:prstGeom prst="ellipse">
            <a:avLst/>
          </a:prstGeom>
          <a:solidFill>
            <a:schemeClr val="hlink"/>
          </a:solidFill>
          <a:ln w="19050">
            <a:solidFill>
              <a:srgbClr val="333399"/>
            </a:solidFill>
            <a:round/>
            <a:headEnd type="none" w="sm" len="sm"/>
            <a:tailEnd type="none" w="sm" len="sm"/>
          </a:ln>
          <a:effectLst/>
        </p:spPr>
        <p:txBody>
          <a:bodyPr wrap="none" anchor="ctr"/>
          <a:lstStyle/>
          <a:p>
            <a:endParaRPr lang="zh-CN" altLang="en-US"/>
          </a:p>
        </p:txBody>
      </p:sp>
      <p:sp>
        <p:nvSpPr>
          <p:cNvPr id="116800" name="Text Box 64"/>
          <p:cNvSpPr txBox="1">
            <a:spLocks noChangeArrowheads="1"/>
          </p:cNvSpPr>
          <p:nvPr/>
        </p:nvSpPr>
        <p:spPr bwMode="auto">
          <a:xfrm>
            <a:off x="7513638" y="5757886"/>
            <a:ext cx="692150" cy="396875"/>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中断</a:t>
            </a:r>
          </a:p>
        </p:txBody>
      </p:sp>
      <p:sp>
        <p:nvSpPr>
          <p:cNvPr id="116801" name="Text Box 65"/>
          <p:cNvSpPr txBox="1">
            <a:spLocks noChangeArrowheads="1"/>
          </p:cNvSpPr>
          <p:nvPr/>
        </p:nvSpPr>
        <p:spPr bwMode="auto">
          <a:xfrm>
            <a:off x="5940425" y="4656161"/>
            <a:ext cx="946150" cy="396875"/>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目的站</a:t>
            </a:r>
          </a:p>
        </p:txBody>
      </p:sp>
      <p:sp>
        <p:nvSpPr>
          <p:cNvPr id="116802" name="Text Box 66"/>
          <p:cNvSpPr txBox="1">
            <a:spLocks noChangeArrowheads="1"/>
          </p:cNvSpPr>
          <p:nvPr/>
        </p:nvSpPr>
        <p:spPr bwMode="auto">
          <a:xfrm>
            <a:off x="4714875" y="4656161"/>
            <a:ext cx="692150" cy="396875"/>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源站</a:t>
            </a:r>
          </a:p>
        </p:txBody>
      </p:sp>
      <p:sp>
        <p:nvSpPr>
          <p:cNvPr id="116803" name="Text Box 67"/>
          <p:cNvSpPr txBox="1">
            <a:spLocks noChangeArrowheads="1"/>
          </p:cNvSpPr>
          <p:nvPr/>
        </p:nvSpPr>
        <p:spPr bwMode="auto">
          <a:xfrm>
            <a:off x="2479675" y="4673623"/>
            <a:ext cx="692150" cy="396875"/>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源站</a:t>
            </a:r>
          </a:p>
        </p:txBody>
      </p:sp>
      <p:sp>
        <p:nvSpPr>
          <p:cNvPr id="116804" name="Text Box 68"/>
          <p:cNvSpPr txBox="1">
            <a:spLocks noChangeArrowheads="1"/>
          </p:cNvSpPr>
          <p:nvPr/>
        </p:nvSpPr>
        <p:spPr bwMode="auto">
          <a:xfrm>
            <a:off x="7018338" y="4675211"/>
            <a:ext cx="692150" cy="396875"/>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源站</a:t>
            </a:r>
          </a:p>
        </p:txBody>
      </p:sp>
      <p:sp>
        <p:nvSpPr>
          <p:cNvPr id="116805" name="Text Box 69"/>
          <p:cNvSpPr txBox="1">
            <a:spLocks noChangeArrowheads="1"/>
          </p:cNvSpPr>
          <p:nvPr/>
        </p:nvSpPr>
        <p:spPr bwMode="auto">
          <a:xfrm>
            <a:off x="3624263" y="4673623"/>
            <a:ext cx="946150" cy="396875"/>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目的站</a:t>
            </a:r>
          </a:p>
        </p:txBody>
      </p:sp>
      <p:sp>
        <p:nvSpPr>
          <p:cNvPr id="116806" name="Text Box 70"/>
          <p:cNvSpPr txBox="1">
            <a:spLocks noChangeArrowheads="1"/>
          </p:cNvSpPr>
          <p:nvPr/>
        </p:nvSpPr>
        <p:spPr bwMode="auto">
          <a:xfrm>
            <a:off x="8162925" y="4675211"/>
            <a:ext cx="946150" cy="396875"/>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目的站</a:t>
            </a:r>
          </a:p>
        </p:txBody>
      </p:sp>
      <p:sp>
        <p:nvSpPr>
          <p:cNvPr id="116807" name="Rectangle 71"/>
          <p:cNvSpPr>
            <a:spLocks noChangeArrowheads="1"/>
          </p:cNvSpPr>
          <p:nvPr/>
        </p:nvSpPr>
        <p:spPr bwMode="auto">
          <a:xfrm>
            <a:off x="2265363" y="6299223"/>
            <a:ext cx="6843712" cy="487363"/>
          </a:xfrm>
          <a:prstGeom prst="rect">
            <a:avLst/>
          </a:prstGeom>
          <a:solidFill>
            <a:srgbClr val="CCECFF"/>
          </a:solidFill>
          <a:ln w="9525">
            <a:solidFill>
              <a:schemeClr val="tx1"/>
            </a:solidFill>
            <a:prstDash val="dash"/>
            <a:miter lim="800000"/>
            <a:headEnd/>
            <a:tailEnd/>
          </a:ln>
          <a:effectLst/>
        </p:spPr>
        <p:txBody>
          <a:bodyPr wrap="none" anchor="ctr"/>
          <a:lstStyle/>
          <a:p>
            <a:pPr algn="ctr"/>
            <a:r>
              <a:rPr lang="zh-CN" altLang="en-US" sz="2000" b="1">
                <a:ea typeface="黑体" pitchFamily="2" charset="-122"/>
              </a:rPr>
              <a:t>主 动 攻 击</a:t>
            </a:r>
          </a:p>
        </p:txBody>
      </p:sp>
      <p:sp>
        <p:nvSpPr>
          <p:cNvPr id="116808" name="Text Box 72"/>
          <p:cNvSpPr txBox="1">
            <a:spLocks noChangeArrowheads="1"/>
          </p:cNvSpPr>
          <p:nvPr/>
        </p:nvSpPr>
        <p:spPr bwMode="auto">
          <a:xfrm>
            <a:off x="179388" y="3497269"/>
            <a:ext cx="8675687" cy="931863"/>
          </a:xfrm>
          <a:prstGeom prst="rect">
            <a:avLst/>
          </a:prstGeom>
          <a:noFill/>
          <a:ln w="9525">
            <a:noFill/>
            <a:miter lim="800000"/>
            <a:headEnd/>
            <a:tailEnd/>
          </a:ln>
          <a:effectLst/>
        </p:spPr>
        <p:txBody>
          <a:bodyPr>
            <a:spAutoFit/>
          </a:bodyPr>
          <a:lstStyle/>
          <a:p>
            <a:pPr>
              <a:spcBef>
                <a:spcPct val="30000"/>
              </a:spcBef>
            </a:pPr>
            <a:r>
              <a:rPr kumimoji="0" lang="zh-CN" altLang="en-US" b="1" dirty="0"/>
              <a:t>被动攻击：观察、分析（但不干扰）传输的数据（信息）。</a:t>
            </a:r>
          </a:p>
          <a:p>
            <a:pPr>
              <a:spcBef>
                <a:spcPct val="30000"/>
              </a:spcBef>
            </a:pPr>
            <a:r>
              <a:rPr kumimoji="0" lang="zh-CN" altLang="en-US" b="1" dirty="0"/>
              <a:t>主动攻击：对传输的信息实施干扰（更改、伪造等）。</a:t>
            </a:r>
            <a:endParaRPr lang="zh-CN" altLang="en-US" b="1" dirty="0"/>
          </a:p>
        </p:txBody>
      </p:sp>
      <p:sp>
        <p:nvSpPr>
          <p:cNvPr id="116809" name="Text Box 73"/>
          <p:cNvSpPr txBox="1">
            <a:spLocks noChangeArrowheads="1"/>
          </p:cNvSpPr>
          <p:nvPr/>
        </p:nvSpPr>
        <p:spPr bwMode="auto">
          <a:xfrm>
            <a:off x="8604250" y="44450"/>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32</a:t>
            </a:r>
            <a:endParaRPr lang="en-US" altLang="zh-CN" sz="2000" b="1" dirty="0">
              <a:latin typeface="宋体" pitchFamily="2" charset="-122"/>
            </a:endParaRPr>
          </a:p>
        </p:txBody>
      </p:sp>
      <p:sp>
        <p:nvSpPr>
          <p:cNvPr id="74" name="矩形 73"/>
          <p:cNvSpPr/>
          <p:nvPr/>
        </p:nvSpPr>
        <p:spPr>
          <a:xfrm>
            <a:off x="214282" y="785794"/>
            <a:ext cx="5599610" cy="461665"/>
          </a:xfrm>
          <a:prstGeom prst="rect">
            <a:avLst/>
          </a:prstGeom>
        </p:spPr>
        <p:txBody>
          <a:bodyPr wrap="none">
            <a:spAutoFit/>
          </a:bodyPr>
          <a:lstStyle/>
          <a:p>
            <a:r>
              <a:rPr kumimoji="0" lang="en-US" altLang="en-US" b="1" dirty="0" smtClean="0">
                <a:latin typeface="宋体"/>
                <a:ea typeface="宋体"/>
              </a:rPr>
              <a:t>② </a:t>
            </a:r>
            <a:r>
              <a:rPr kumimoji="0" lang="en-US" altLang="en-US" b="1" dirty="0" err="1" smtClean="0"/>
              <a:t>攻击</a:t>
            </a:r>
            <a:r>
              <a:rPr kumimoji="0" lang="zh-CN" altLang="en-US" b="1" dirty="0" smtClean="0"/>
              <a:t>分析（传输过程中可能的攻击）</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107950" y="92075"/>
            <a:ext cx="5148263" cy="457200"/>
          </a:xfrm>
          <a:prstGeom prst="rect">
            <a:avLst/>
          </a:prstGeom>
          <a:noFill/>
          <a:ln w="9525">
            <a:noFill/>
            <a:miter lim="800000"/>
            <a:headEnd/>
            <a:tailEnd/>
          </a:ln>
          <a:effectLst/>
        </p:spPr>
        <p:txBody>
          <a:bodyPr>
            <a:spAutoFit/>
          </a:bodyPr>
          <a:lstStyle/>
          <a:p>
            <a:pPr>
              <a:buFont typeface="宋体" pitchFamily="2" charset="-122"/>
              <a:buNone/>
            </a:pPr>
            <a:r>
              <a:rPr lang="zh-CN" altLang="en-US" b="1">
                <a:solidFill>
                  <a:srgbClr val="FF0000"/>
                </a:solidFill>
              </a:rPr>
              <a:t> （</a:t>
            </a:r>
            <a:r>
              <a:rPr lang="en-US" altLang="zh-CN" b="1">
                <a:solidFill>
                  <a:srgbClr val="FF0000"/>
                </a:solidFill>
              </a:rPr>
              <a:t>4</a:t>
            </a:r>
            <a:r>
              <a:rPr lang="zh-CN" altLang="en-US" b="1">
                <a:solidFill>
                  <a:srgbClr val="FF0000"/>
                </a:solidFill>
              </a:rPr>
              <a:t>）  网络安全服务</a:t>
            </a:r>
            <a:endParaRPr lang="zh-CN" altLang="en-US" b="1"/>
          </a:p>
        </p:txBody>
      </p:sp>
      <p:sp>
        <p:nvSpPr>
          <p:cNvPr id="117763" name="Text Box 3"/>
          <p:cNvSpPr txBox="1">
            <a:spLocks noChangeArrowheads="1"/>
          </p:cNvSpPr>
          <p:nvPr/>
        </p:nvSpPr>
        <p:spPr bwMode="auto">
          <a:xfrm>
            <a:off x="153988" y="3116263"/>
            <a:ext cx="8990012" cy="457200"/>
          </a:xfrm>
          <a:prstGeom prst="rect">
            <a:avLst/>
          </a:prstGeom>
          <a:solidFill>
            <a:srgbClr val="66FFFF"/>
          </a:solidFill>
          <a:ln w="9525">
            <a:noFill/>
            <a:miter lim="800000"/>
            <a:headEnd/>
            <a:tailEnd/>
          </a:ln>
          <a:effectLst/>
        </p:spPr>
        <p:txBody>
          <a:bodyPr>
            <a:spAutoFit/>
          </a:bodyPr>
          <a:lstStyle/>
          <a:p>
            <a:r>
              <a:rPr kumimoji="0" lang="zh-CN" altLang="en-US" b="1"/>
              <a:t>方法</a:t>
            </a:r>
            <a:r>
              <a:rPr kumimoji="0" lang="en-US" altLang="zh-CN" b="1"/>
              <a:t>1</a:t>
            </a:r>
            <a:r>
              <a:rPr kumimoji="0" lang="zh-CN" altLang="en-US" b="1"/>
              <a:t>：</a:t>
            </a:r>
            <a:r>
              <a:rPr kumimoji="0" lang="zh-CN" altLang="en-US" b="1">
                <a:solidFill>
                  <a:srgbClr val="FF0000"/>
                </a:solidFill>
              </a:rPr>
              <a:t>链路加密</a:t>
            </a:r>
            <a:r>
              <a:rPr kumimoji="0" lang="zh-CN" altLang="en-US" b="1"/>
              <a:t>（加密卡）；</a:t>
            </a:r>
            <a:endParaRPr lang="zh-CN" altLang="en-US" b="1"/>
          </a:p>
        </p:txBody>
      </p:sp>
      <p:sp>
        <p:nvSpPr>
          <p:cNvPr id="117764" name="Text Box 4"/>
          <p:cNvSpPr txBox="1">
            <a:spLocks noChangeArrowheads="1"/>
          </p:cNvSpPr>
          <p:nvPr/>
        </p:nvSpPr>
        <p:spPr bwMode="auto">
          <a:xfrm>
            <a:off x="8670925" y="7937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33</a:t>
            </a:r>
            <a:endParaRPr lang="en-US" altLang="zh-CN" sz="2000" b="1" dirty="0">
              <a:latin typeface="宋体" pitchFamily="2" charset="-122"/>
            </a:endParaRPr>
          </a:p>
        </p:txBody>
      </p:sp>
      <p:sp>
        <p:nvSpPr>
          <p:cNvPr id="117765" name="Rectangle 5"/>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grpSp>
        <p:nvGrpSpPr>
          <p:cNvPr id="2" name="Group 6"/>
          <p:cNvGrpSpPr>
            <a:grpSpLocks/>
          </p:cNvGrpSpPr>
          <p:nvPr/>
        </p:nvGrpSpPr>
        <p:grpSpPr bwMode="auto">
          <a:xfrm>
            <a:off x="6516688" y="908050"/>
            <a:ext cx="2376487" cy="1728788"/>
            <a:chOff x="158" y="991"/>
            <a:chExt cx="1497" cy="1089"/>
          </a:xfrm>
        </p:grpSpPr>
        <p:sp>
          <p:nvSpPr>
            <p:cNvPr id="117767" name="Rectangle 7"/>
            <p:cNvSpPr>
              <a:spLocks noChangeArrowheads="1"/>
            </p:cNvSpPr>
            <p:nvPr/>
          </p:nvSpPr>
          <p:spPr bwMode="auto">
            <a:xfrm>
              <a:off x="158" y="991"/>
              <a:ext cx="1474" cy="1089"/>
            </a:xfrm>
            <a:prstGeom prst="rect">
              <a:avLst/>
            </a:prstGeom>
            <a:solidFill>
              <a:srgbClr val="FFFF99"/>
            </a:solidFill>
            <a:ln w="9525">
              <a:solidFill>
                <a:schemeClr val="tx1"/>
              </a:solidFill>
              <a:prstDash val="dash"/>
              <a:miter lim="800000"/>
              <a:headEnd/>
              <a:tailEnd/>
            </a:ln>
            <a:effectLst/>
          </p:spPr>
          <p:txBody>
            <a:bodyPr wrap="none" anchor="ctr"/>
            <a:lstStyle/>
            <a:p>
              <a:endParaRPr lang="zh-CN" altLang="en-US"/>
            </a:p>
          </p:txBody>
        </p:sp>
        <p:sp>
          <p:nvSpPr>
            <p:cNvPr id="117768" name="Oval 8"/>
            <p:cNvSpPr>
              <a:spLocks noChangeArrowheads="1"/>
            </p:cNvSpPr>
            <p:nvPr/>
          </p:nvSpPr>
          <p:spPr bwMode="auto">
            <a:xfrm>
              <a:off x="392" y="1418"/>
              <a:ext cx="166" cy="174"/>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a:p>
          </p:txBody>
        </p:sp>
        <p:sp>
          <p:nvSpPr>
            <p:cNvPr id="117769" name="Oval 9"/>
            <p:cNvSpPr>
              <a:spLocks noChangeArrowheads="1"/>
            </p:cNvSpPr>
            <p:nvPr/>
          </p:nvSpPr>
          <p:spPr bwMode="auto">
            <a:xfrm>
              <a:off x="1252" y="1418"/>
              <a:ext cx="166" cy="174"/>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a:p>
          </p:txBody>
        </p:sp>
        <p:sp>
          <p:nvSpPr>
            <p:cNvPr id="117770" name="Line 10"/>
            <p:cNvSpPr>
              <a:spLocks noChangeShapeType="1"/>
            </p:cNvSpPr>
            <p:nvPr/>
          </p:nvSpPr>
          <p:spPr bwMode="auto">
            <a:xfrm>
              <a:off x="558" y="1506"/>
              <a:ext cx="694" cy="0"/>
            </a:xfrm>
            <a:prstGeom prst="line">
              <a:avLst/>
            </a:prstGeom>
            <a:noFill/>
            <a:ln w="28575">
              <a:solidFill>
                <a:srgbClr val="333399"/>
              </a:solidFill>
              <a:round/>
              <a:headEnd type="none" w="sm" len="sm"/>
              <a:tailEnd type="triangle" w="med" len="lg"/>
            </a:ln>
            <a:effectLst/>
          </p:spPr>
          <p:txBody>
            <a:bodyPr wrap="none" anchor="ctr"/>
            <a:lstStyle/>
            <a:p>
              <a:endParaRPr lang="zh-CN" altLang="en-US"/>
            </a:p>
          </p:txBody>
        </p:sp>
        <p:sp>
          <p:nvSpPr>
            <p:cNvPr id="117771" name="Arc 11"/>
            <p:cNvSpPr>
              <a:spLocks/>
            </p:cNvSpPr>
            <p:nvPr/>
          </p:nvSpPr>
          <p:spPr bwMode="auto">
            <a:xfrm>
              <a:off x="558" y="1506"/>
              <a:ext cx="358" cy="249"/>
            </a:xfrm>
            <a:custGeom>
              <a:avLst/>
              <a:gdLst>
                <a:gd name="G0" fmla="+- 0 0 0"/>
                <a:gd name="G1" fmla="+- 19891 0 0"/>
                <a:gd name="G2" fmla="+- 21600 0 0"/>
                <a:gd name="T0" fmla="*/ 8421 w 21600"/>
                <a:gd name="T1" fmla="*/ 0 h 19891"/>
                <a:gd name="T2" fmla="*/ 21600 w 21600"/>
                <a:gd name="T3" fmla="*/ 19891 h 19891"/>
                <a:gd name="T4" fmla="*/ 0 w 21600"/>
                <a:gd name="T5" fmla="*/ 19891 h 19891"/>
              </a:gdLst>
              <a:ahLst/>
              <a:cxnLst>
                <a:cxn ang="0">
                  <a:pos x="T0" y="T1"/>
                </a:cxn>
                <a:cxn ang="0">
                  <a:pos x="T2" y="T3"/>
                </a:cxn>
                <a:cxn ang="0">
                  <a:pos x="T4" y="T5"/>
                </a:cxn>
              </a:cxnLst>
              <a:rect l="0" t="0" r="r" b="b"/>
              <a:pathLst>
                <a:path w="21600" h="19891" fill="none" extrusionOk="0">
                  <a:moveTo>
                    <a:pt x="8420" y="0"/>
                  </a:moveTo>
                  <a:cubicBezTo>
                    <a:pt x="16409" y="3382"/>
                    <a:pt x="21600" y="11215"/>
                    <a:pt x="21600" y="19891"/>
                  </a:cubicBezTo>
                </a:path>
                <a:path w="21600" h="19891" stroke="0" extrusionOk="0">
                  <a:moveTo>
                    <a:pt x="8420" y="0"/>
                  </a:moveTo>
                  <a:cubicBezTo>
                    <a:pt x="16409" y="3382"/>
                    <a:pt x="21600" y="11215"/>
                    <a:pt x="21600" y="19891"/>
                  </a:cubicBezTo>
                  <a:lnTo>
                    <a:pt x="0" y="19891"/>
                  </a:lnTo>
                  <a:close/>
                </a:path>
              </a:pathLst>
            </a:custGeom>
            <a:noFill/>
            <a:ln w="28575">
              <a:solidFill>
                <a:srgbClr val="FF0000"/>
              </a:solidFill>
              <a:round/>
              <a:headEnd type="none" w="sm" len="sm"/>
              <a:tailEnd type="triangle" w="med" len="lg"/>
            </a:ln>
            <a:effectLst/>
          </p:spPr>
          <p:txBody>
            <a:bodyPr wrap="none" anchor="ctr"/>
            <a:lstStyle/>
            <a:p>
              <a:endParaRPr lang="zh-CN" altLang="en-US"/>
            </a:p>
          </p:txBody>
        </p:sp>
        <p:sp>
          <p:nvSpPr>
            <p:cNvPr id="117772" name="Oval 12"/>
            <p:cNvSpPr>
              <a:spLocks noChangeArrowheads="1"/>
            </p:cNvSpPr>
            <p:nvPr/>
          </p:nvSpPr>
          <p:spPr bwMode="auto">
            <a:xfrm>
              <a:off x="809" y="1767"/>
              <a:ext cx="248" cy="146"/>
            </a:xfrm>
            <a:prstGeom prst="ellipse">
              <a:avLst/>
            </a:prstGeom>
            <a:solidFill>
              <a:schemeClr val="hlink"/>
            </a:solidFill>
            <a:ln w="19050">
              <a:solidFill>
                <a:srgbClr val="333399"/>
              </a:solidFill>
              <a:round/>
              <a:headEnd type="none" w="sm" len="sm"/>
              <a:tailEnd type="none" w="sm" len="sm"/>
            </a:ln>
            <a:effectLst/>
          </p:spPr>
          <p:txBody>
            <a:bodyPr wrap="none" anchor="ctr"/>
            <a:lstStyle/>
            <a:p>
              <a:endParaRPr lang="zh-CN" altLang="en-US"/>
            </a:p>
          </p:txBody>
        </p:sp>
        <p:sp>
          <p:nvSpPr>
            <p:cNvPr id="117773" name="Text Box 13"/>
            <p:cNvSpPr txBox="1">
              <a:spLocks noChangeArrowheads="1"/>
            </p:cNvSpPr>
            <p:nvPr/>
          </p:nvSpPr>
          <p:spPr bwMode="auto">
            <a:xfrm>
              <a:off x="1057" y="1741"/>
              <a:ext cx="436" cy="250"/>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截获</a:t>
              </a:r>
            </a:p>
          </p:txBody>
        </p:sp>
        <p:sp>
          <p:nvSpPr>
            <p:cNvPr id="117774" name="Text Box 14"/>
            <p:cNvSpPr txBox="1">
              <a:spLocks noChangeArrowheads="1"/>
            </p:cNvSpPr>
            <p:nvPr/>
          </p:nvSpPr>
          <p:spPr bwMode="auto">
            <a:xfrm>
              <a:off x="286" y="1052"/>
              <a:ext cx="436" cy="250"/>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源站</a:t>
              </a:r>
            </a:p>
          </p:txBody>
        </p:sp>
        <p:sp>
          <p:nvSpPr>
            <p:cNvPr id="117775" name="Text Box 15"/>
            <p:cNvSpPr txBox="1">
              <a:spLocks noChangeArrowheads="1"/>
            </p:cNvSpPr>
            <p:nvPr/>
          </p:nvSpPr>
          <p:spPr bwMode="auto">
            <a:xfrm>
              <a:off x="1059" y="1052"/>
              <a:ext cx="596" cy="250"/>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目的站</a:t>
              </a:r>
            </a:p>
          </p:txBody>
        </p:sp>
      </p:grpSp>
      <p:grpSp>
        <p:nvGrpSpPr>
          <p:cNvPr id="3" name="Group 16"/>
          <p:cNvGrpSpPr>
            <a:grpSpLocks/>
          </p:cNvGrpSpPr>
          <p:nvPr/>
        </p:nvGrpSpPr>
        <p:grpSpPr bwMode="auto">
          <a:xfrm>
            <a:off x="1692275" y="1989138"/>
            <a:ext cx="4249738" cy="1008062"/>
            <a:chOff x="1065" y="1253"/>
            <a:chExt cx="2677" cy="635"/>
          </a:xfrm>
        </p:grpSpPr>
        <p:sp>
          <p:nvSpPr>
            <p:cNvPr id="117777" name="Rectangle 17"/>
            <p:cNvSpPr>
              <a:spLocks noChangeArrowheads="1"/>
            </p:cNvSpPr>
            <p:nvPr/>
          </p:nvSpPr>
          <p:spPr bwMode="auto">
            <a:xfrm>
              <a:off x="1065" y="1253"/>
              <a:ext cx="227" cy="226"/>
            </a:xfrm>
            <a:prstGeom prst="rect">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17778" name="Oval 18"/>
            <p:cNvSpPr>
              <a:spLocks noChangeArrowheads="1"/>
            </p:cNvSpPr>
            <p:nvPr/>
          </p:nvSpPr>
          <p:spPr bwMode="auto">
            <a:xfrm>
              <a:off x="1882" y="1253"/>
              <a:ext cx="227" cy="226"/>
            </a:xfrm>
            <a:prstGeom prst="ellipse">
              <a:avLst/>
            </a:prstGeom>
            <a:solidFill>
              <a:srgbClr val="FFFF99"/>
            </a:solidFill>
            <a:ln w="9525">
              <a:solidFill>
                <a:schemeClr val="tx1"/>
              </a:solidFill>
              <a:round/>
              <a:headEnd/>
              <a:tailEnd/>
            </a:ln>
            <a:effectLst/>
          </p:spPr>
          <p:txBody>
            <a:bodyPr wrap="none" anchor="ctr"/>
            <a:lstStyle/>
            <a:p>
              <a:endParaRPr lang="zh-CN" altLang="en-US"/>
            </a:p>
          </p:txBody>
        </p:sp>
        <p:sp>
          <p:nvSpPr>
            <p:cNvPr id="117779" name="Oval 19"/>
            <p:cNvSpPr>
              <a:spLocks noChangeArrowheads="1"/>
            </p:cNvSpPr>
            <p:nvPr/>
          </p:nvSpPr>
          <p:spPr bwMode="auto">
            <a:xfrm>
              <a:off x="2698" y="1253"/>
              <a:ext cx="227" cy="226"/>
            </a:xfrm>
            <a:prstGeom prst="ellipse">
              <a:avLst/>
            </a:prstGeom>
            <a:solidFill>
              <a:srgbClr val="FFFF99"/>
            </a:solidFill>
            <a:ln w="9525">
              <a:solidFill>
                <a:schemeClr val="tx1"/>
              </a:solidFill>
              <a:round/>
              <a:headEnd/>
              <a:tailEnd/>
            </a:ln>
            <a:effectLst/>
          </p:spPr>
          <p:txBody>
            <a:bodyPr wrap="none" anchor="ctr"/>
            <a:lstStyle/>
            <a:p>
              <a:endParaRPr lang="zh-CN" altLang="en-US"/>
            </a:p>
          </p:txBody>
        </p:sp>
        <p:sp>
          <p:nvSpPr>
            <p:cNvPr id="117780" name="Rectangle 20"/>
            <p:cNvSpPr>
              <a:spLocks noChangeArrowheads="1"/>
            </p:cNvSpPr>
            <p:nvPr/>
          </p:nvSpPr>
          <p:spPr bwMode="auto">
            <a:xfrm>
              <a:off x="3515" y="1253"/>
              <a:ext cx="227" cy="226"/>
            </a:xfrm>
            <a:prstGeom prst="rect">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17781" name="Line 21"/>
            <p:cNvSpPr>
              <a:spLocks noChangeShapeType="1"/>
            </p:cNvSpPr>
            <p:nvPr/>
          </p:nvSpPr>
          <p:spPr bwMode="auto">
            <a:xfrm>
              <a:off x="1292" y="1343"/>
              <a:ext cx="590" cy="0"/>
            </a:xfrm>
            <a:prstGeom prst="line">
              <a:avLst/>
            </a:prstGeom>
            <a:noFill/>
            <a:ln w="28575">
              <a:solidFill>
                <a:schemeClr val="tx1"/>
              </a:solidFill>
              <a:round/>
              <a:headEnd/>
              <a:tailEnd type="triangle" w="med" len="med"/>
            </a:ln>
            <a:effectLst/>
          </p:spPr>
          <p:txBody>
            <a:bodyPr/>
            <a:lstStyle/>
            <a:p>
              <a:endParaRPr lang="zh-CN" altLang="en-US"/>
            </a:p>
          </p:txBody>
        </p:sp>
        <p:sp>
          <p:nvSpPr>
            <p:cNvPr id="117782" name="Line 22"/>
            <p:cNvSpPr>
              <a:spLocks noChangeShapeType="1"/>
            </p:cNvSpPr>
            <p:nvPr/>
          </p:nvSpPr>
          <p:spPr bwMode="auto">
            <a:xfrm>
              <a:off x="2109" y="1343"/>
              <a:ext cx="590" cy="0"/>
            </a:xfrm>
            <a:prstGeom prst="line">
              <a:avLst/>
            </a:prstGeom>
            <a:noFill/>
            <a:ln w="28575">
              <a:solidFill>
                <a:schemeClr val="tx1"/>
              </a:solidFill>
              <a:round/>
              <a:headEnd/>
              <a:tailEnd type="triangle" w="med" len="med"/>
            </a:ln>
            <a:effectLst/>
          </p:spPr>
          <p:txBody>
            <a:bodyPr/>
            <a:lstStyle/>
            <a:p>
              <a:endParaRPr lang="zh-CN" altLang="en-US"/>
            </a:p>
          </p:txBody>
        </p:sp>
        <p:sp>
          <p:nvSpPr>
            <p:cNvPr id="117783" name="Line 23"/>
            <p:cNvSpPr>
              <a:spLocks noChangeShapeType="1"/>
            </p:cNvSpPr>
            <p:nvPr/>
          </p:nvSpPr>
          <p:spPr bwMode="auto">
            <a:xfrm>
              <a:off x="2925" y="1343"/>
              <a:ext cx="590" cy="0"/>
            </a:xfrm>
            <a:prstGeom prst="line">
              <a:avLst/>
            </a:prstGeom>
            <a:noFill/>
            <a:ln w="28575">
              <a:solidFill>
                <a:schemeClr val="tx1"/>
              </a:solidFill>
              <a:round/>
              <a:headEnd/>
              <a:tailEnd type="triangle" w="med" len="med"/>
            </a:ln>
            <a:effectLst/>
          </p:spPr>
          <p:txBody>
            <a:bodyPr/>
            <a:lstStyle/>
            <a:p>
              <a:endParaRPr lang="zh-CN" altLang="en-US"/>
            </a:p>
          </p:txBody>
        </p:sp>
        <p:sp>
          <p:nvSpPr>
            <p:cNvPr id="117784" name="Arc 24"/>
            <p:cNvSpPr>
              <a:spLocks/>
            </p:cNvSpPr>
            <p:nvPr/>
          </p:nvSpPr>
          <p:spPr bwMode="auto">
            <a:xfrm>
              <a:off x="2063" y="1354"/>
              <a:ext cx="358" cy="307"/>
            </a:xfrm>
            <a:custGeom>
              <a:avLst/>
              <a:gdLst>
                <a:gd name="G0" fmla="+- 0 0 0"/>
                <a:gd name="G1" fmla="+- 20441 0 0"/>
                <a:gd name="G2" fmla="+- 21600 0 0"/>
                <a:gd name="T0" fmla="*/ 6981 w 21600"/>
                <a:gd name="T1" fmla="*/ 0 h 20441"/>
                <a:gd name="T2" fmla="*/ 21600 w 21600"/>
                <a:gd name="T3" fmla="*/ 20441 h 20441"/>
                <a:gd name="T4" fmla="*/ 0 w 21600"/>
                <a:gd name="T5" fmla="*/ 20441 h 20441"/>
              </a:gdLst>
              <a:ahLst/>
              <a:cxnLst>
                <a:cxn ang="0">
                  <a:pos x="T0" y="T1"/>
                </a:cxn>
                <a:cxn ang="0">
                  <a:pos x="T2" y="T3"/>
                </a:cxn>
                <a:cxn ang="0">
                  <a:pos x="T4" y="T5"/>
                </a:cxn>
              </a:cxnLst>
              <a:rect l="0" t="0" r="r" b="b"/>
              <a:pathLst>
                <a:path w="21600" h="20441" fill="none" extrusionOk="0">
                  <a:moveTo>
                    <a:pt x="6980" y="0"/>
                  </a:moveTo>
                  <a:cubicBezTo>
                    <a:pt x="15724" y="2986"/>
                    <a:pt x="21600" y="11202"/>
                    <a:pt x="21600" y="20441"/>
                  </a:cubicBezTo>
                </a:path>
                <a:path w="21600" h="20441" stroke="0" extrusionOk="0">
                  <a:moveTo>
                    <a:pt x="6980" y="0"/>
                  </a:moveTo>
                  <a:cubicBezTo>
                    <a:pt x="15724" y="2986"/>
                    <a:pt x="21600" y="11202"/>
                    <a:pt x="21600" y="20441"/>
                  </a:cubicBezTo>
                  <a:lnTo>
                    <a:pt x="0" y="20441"/>
                  </a:lnTo>
                  <a:close/>
                </a:path>
              </a:pathLst>
            </a:custGeom>
            <a:noFill/>
            <a:ln w="28575">
              <a:solidFill>
                <a:srgbClr val="FF0000"/>
              </a:solidFill>
              <a:round/>
              <a:headEnd type="none" w="sm" len="sm"/>
              <a:tailEnd type="triangle" w="med" len="lg"/>
            </a:ln>
            <a:effectLst/>
          </p:spPr>
          <p:txBody>
            <a:bodyPr wrap="none" anchor="ctr"/>
            <a:lstStyle/>
            <a:p>
              <a:endParaRPr lang="zh-CN" altLang="en-US"/>
            </a:p>
          </p:txBody>
        </p:sp>
        <p:sp>
          <p:nvSpPr>
            <p:cNvPr id="117785" name="Rectangle 25"/>
            <p:cNvSpPr>
              <a:spLocks noChangeArrowheads="1"/>
            </p:cNvSpPr>
            <p:nvPr/>
          </p:nvSpPr>
          <p:spPr bwMode="auto">
            <a:xfrm>
              <a:off x="2290" y="1661"/>
              <a:ext cx="227" cy="226"/>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17786" name="Text Box 26"/>
            <p:cNvSpPr txBox="1">
              <a:spLocks noChangeArrowheads="1"/>
            </p:cNvSpPr>
            <p:nvPr/>
          </p:nvSpPr>
          <p:spPr bwMode="auto">
            <a:xfrm>
              <a:off x="2517" y="1638"/>
              <a:ext cx="756" cy="250"/>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搭线窃听</a:t>
              </a:r>
            </a:p>
          </p:txBody>
        </p:sp>
      </p:grpSp>
      <p:sp>
        <p:nvSpPr>
          <p:cNvPr id="117787" name="Text Box 27"/>
          <p:cNvSpPr txBox="1">
            <a:spLocks noChangeArrowheads="1"/>
          </p:cNvSpPr>
          <p:nvPr/>
        </p:nvSpPr>
        <p:spPr bwMode="auto">
          <a:xfrm>
            <a:off x="107950" y="739775"/>
            <a:ext cx="6005513" cy="1187450"/>
          </a:xfrm>
          <a:prstGeom prst="rect">
            <a:avLst/>
          </a:prstGeom>
          <a:noFill/>
          <a:ln w="9525">
            <a:noFill/>
            <a:miter lim="800000"/>
            <a:headEnd/>
            <a:tailEnd/>
          </a:ln>
          <a:effectLst/>
        </p:spPr>
        <p:txBody>
          <a:bodyPr wrap="none">
            <a:spAutoFit/>
          </a:bodyPr>
          <a:lstStyle/>
          <a:p>
            <a:pPr marL="457200" indent="-457200">
              <a:buFont typeface="宋体" pitchFamily="2" charset="-122"/>
              <a:buAutoNum type="circleNumDbPlain"/>
            </a:pPr>
            <a:r>
              <a:rPr lang="zh-CN" altLang="en-US" b="1">
                <a:solidFill>
                  <a:srgbClr val="FF0000"/>
                </a:solidFill>
              </a:rPr>
              <a:t>内容保密</a:t>
            </a:r>
            <a:r>
              <a:rPr lang="en-US" altLang="zh-CN" b="1"/>
              <a:t>—</a:t>
            </a:r>
            <a:r>
              <a:rPr lang="zh-CN" altLang="en-US" b="1"/>
              <a:t>防窃取（</a:t>
            </a:r>
            <a:r>
              <a:rPr kumimoji="0" lang="zh-CN" altLang="en-US" b="1"/>
              <a:t>截获</a:t>
            </a:r>
            <a:r>
              <a:rPr kumimoji="0" lang="en-US" altLang="zh-CN" b="1"/>
              <a:t>-</a:t>
            </a:r>
            <a:r>
              <a:rPr kumimoji="0" lang="zh-CN" altLang="en-US" b="1"/>
              <a:t>窃听）；</a:t>
            </a:r>
          </a:p>
          <a:p>
            <a:pPr marL="457200" indent="-457200">
              <a:buFont typeface="宋体" pitchFamily="2" charset="-122"/>
              <a:buNone/>
            </a:pPr>
            <a:r>
              <a:rPr lang="zh-CN" altLang="en-US" b="1"/>
              <a:t>目的：使窃听者无法在有效期内获知内容；</a:t>
            </a:r>
            <a:endParaRPr kumimoji="0" lang="zh-CN" altLang="en-US" b="1"/>
          </a:p>
          <a:p>
            <a:pPr marL="457200" indent="-457200"/>
            <a:r>
              <a:rPr kumimoji="0" lang="zh-CN" altLang="en-US" b="1"/>
              <a:t>方法：加密技术。</a:t>
            </a:r>
          </a:p>
        </p:txBody>
      </p:sp>
      <p:grpSp>
        <p:nvGrpSpPr>
          <p:cNvPr id="4" name="Group 28"/>
          <p:cNvGrpSpPr>
            <a:grpSpLocks/>
          </p:cNvGrpSpPr>
          <p:nvPr/>
        </p:nvGrpSpPr>
        <p:grpSpPr bwMode="auto">
          <a:xfrm>
            <a:off x="100013" y="3573463"/>
            <a:ext cx="8937625" cy="1584325"/>
            <a:chOff x="63" y="2115"/>
            <a:chExt cx="5630" cy="998"/>
          </a:xfrm>
        </p:grpSpPr>
        <p:sp>
          <p:nvSpPr>
            <p:cNvPr id="117789" name="Rectangle 29"/>
            <p:cNvSpPr>
              <a:spLocks noChangeArrowheads="1"/>
            </p:cNvSpPr>
            <p:nvPr/>
          </p:nvSpPr>
          <p:spPr bwMode="auto">
            <a:xfrm>
              <a:off x="1312" y="2379"/>
              <a:ext cx="864" cy="665"/>
            </a:xfrm>
            <a:prstGeom prst="rect">
              <a:avLst/>
            </a:prstGeom>
            <a:solidFill>
              <a:srgbClr val="CCECFF"/>
            </a:solidFill>
            <a:ln w="12700">
              <a:solidFill>
                <a:srgbClr val="333399"/>
              </a:solidFill>
              <a:miter lim="800000"/>
              <a:headEnd/>
              <a:tailEnd/>
            </a:ln>
            <a:effectLst>
              <a:outerShdw dist="17961" dir="2700000" algn="ctr" rotWithShape="0">
                <a:schemeClr val="bg2"/>
              </a:outerShdw>
            </a:effectLst>
          </p:spPr>
          <p:txBody>
            <a:bodyPr wrap="none" anchor="ctr"/>
            <a:lstStyle/>
            <a:p>
              <a:pPr algn="ctr"/>
              <a:endParaRPr lang="zh-CN" altLang="en-US" sz="2000">
                <a:solidFill>
                  <a:srgbClr val="333399"/>
                </a:solidFill>
                <a:latin typeface="Arial" pitchFamily="34" charset="0"/>
                <a:ea typeface="黑体" pitchFamily="2" charset="-122"/>
              </a:endParaRPr>
            </a:p>
          </p:txBody>
        </p:sp>
        <p:sp>
          <p:nvSpPr>
            <p:cNvPr id="117790" name="Oval 30"/>
            <p:cNvSpPr>
              <a:spLocks noChangeArrowheads="1"/>
            </p:cNvSpPr>
            <p:nvPr/>
          </p:nvSpPr>
          <p:spPr bwMode="auto">
            <a:xfrm>
              <a:off x="1455" y="2711"/>
              <a:ext cx="289" cy="285"/>
            </a:xfrm>
            <a:prstGeom prst="ellipse">
              <a:avLst/>
            </a:prstGeom>
            <a:solidFill>
              <a:srgbClr val="FFFF99"/>
            </a:solidFill>
            <a:ln w="12700">
              <a:solidFill>
                <a:schemeClr val="tx1"/>
              </a:solidFill>
              <a:round/>
              <a:headEnd/>
              <a:tailEnd/>
            </a:ln>
            <a:effectLst/>
          </p:spPr>
          <p:txBody>
            <a:bodyPr wrap="none" anchor="ctr"/>
            <a:lstStyle/>
            <a:p>
              <a:pPr algn="ctr"/>
              <a:r>
                <a:rPr lang="en-US" altLang="zh-CN" sz="2000" i="1">
                  <a:solidFill>
                    <a:srgbClr val="333399"/>
                  </a:solidFill>
                  <a:latin typeface="Arial" pitchFamily="34" charset="0"/>
                  <a:ea typeface="黑体" pitchFamily="2" charset="-122"/>
                </a:rPr>
                <a:t>D</a:t>
              </a:r>
              <a:r>
                <a:rPr lang="en-US" altLang="zh-CN" sz="2000" baseline="-25000">
                  <a:solidFill>
                    <a:srgbClr val="333399"/>
                  </a:solidFill>
                  <a:latin typeface="Arial" pitchFamily="34" charset="0"/>
                  <a:ea typeface="黑体" pitchFamily="2" charset="-122"/>
                </a:rPr>
                <a:t>1</a:t>
              </a:r>
              <a:endParaRPr lang="en-US" altLang="zh-CN" sz="2000">
                <a:solidFill>
                  <a:srgbClr val="333399"/>
                </a:solidFill>
                <a:latin typeface="Arial" pitchFamily="34" charset="0"/>
                <a:ea typeface="黑体" pitchFamily="2" charset="-122"/>
              </a:endParaRPr>
            </a:p>
          </p:txBody>
        </p:sp>
        <p:sp>
          <p:nvSpPr>
            <p:cNvPr id="117791" name="Oval 31"/>
            <p:cNvSpPr>
              <a:spLocks noChangeArrowheads="1"/>
            </p:cNvSpPr>
            <p:nvPr/>
          </p:nvSpPr>
          <p:spPr bwMode="auto">
            <a:xfrm>
              <a:off x="1840" y="2711"/>
              <a:ext cx="288" cy="285"/>
            </a:xfrm>
            <a:prstGeom prst="ellipse">
              <a:avLst/>
            </a:prstGeom>
            <a:solidFill>
              <a:srgbClr val="FFCCFF"/>
            </a:solidFill>
            <a:ln w="12700">
              <a:solidFill>
                <a:schemeClr val="tx1"/>
              </a:solidFill>
              <a:round/>
              <a:headEnd/>
              <a:tailEnd/>
            </a:ln>
            <a:effectLst/>
          </p:spPr>
          <p:txBody>
            <a:bodyPr wrap="none" anchor="ctr"/>
            <a:lstStyle/>
            <a:p>
              <a:pPr algn="ctr"/>
              <a:r>
                <a:rPr lang="en-US" altLang="zh-CN" sz="2000" i="1">
                  <a:solidFill>
                    <a:srgbClr val="333399"/>
                  </a:solidFill>
                  <a:latin typeface="Arial" pitchFamily="34" charset="0"/>
                  <a:ea typeface="黑体" pitchFamily="2" charset="-122"/>
                </a:rPr>
                <a:t>E</a:t>
              </a:r>
              <a:r>
                <a:rPr lang="en-US" altLang="zh-CN" sz="2000" baseline="-25000">
                  <a:solidFill>
                    <a:srgbClr val="333399"/>
                  </a:solidFill>
                  <a:latin typeface="Arial" pitchFamily="34" charset="0"/>
                  <a:ea typeface="黑体" pitchFamily="2" charset="-122"/>
                </a:rPr>
                <a:t>2</a:t>
              </a:r>
              <a:endParaRPr lang="en-US" altLang="zh-CN" sz="2000">
                <a:solidFill>
                  <a:srgbClr val="333399"/>
                </a:solidFill>
                <a:latin typeface="Arial" pitchFamily="34" charset="0"/>
                <a:ea typeface="黑体" pitchFamily="2" charset="-122"/>
              </a:endParaRPr>
            </a:p>
          </p:txBody>
        </p:sp>
        <p:sp>
          <p:nvSpPr>
            <p:cNvPr id="117792" name="Freeform 32"/>
            <p:cNvSpPr>
              <a:spLocks/>
            </p:cNvSpPr>
            <p:nvPr/>
          </p:nvSpPr>
          <p:spPr bwMode="auto">
            <a:xfrm>
              <a:off x="1599" y="2580"/>
              <a:ext cx="385" cy="131"/>
            </a:xfrm>
            <a:custGeom>
              <a:avLst/>
              <a:gdLst/>
              <a:ahLst/>
              <a:cxnLst>
                <a:cxn ang="0">
                  <a:pos x="0" y="156"/>
                </a:cxn>
                <a:cxn ang="0">
                  <a:pos x="0" y="0"/>
                </a:cxn>
                <a:cxn ang="0">
                  <a:pos x="384" y="0"/>
                </a:cxn>
                <a:cxn ang="0">
                  <a:pos x="384" y="156"/>
                </a:cxn>
              </a:cxnLst>
              <a:rect l="0" t="0" r="r" b="b"/>
              <a:pathLst>
                <a:path w="384" h="156">
                  <a:moveTo>
                    <a:pt x="0" y="156"/>
                  </a:moveTo>
                  <a:lnTo>
                    <a:pt x="0" y="0"/>
                  </a:lnTo>
                  <a:lnTo>
                    <a:pt x="384" y="0"/>
                  </a:lnTo>
                  <a:lnTo>
                    <a:pt x="384" y="156"/>
                  </a:lnTo>
                </a:path>
              </a:pathLst>
            </a:custGeom>
            <a:noFill/>
            <a:ln w="12700" cmpd="sng">
              <a:solidFill>
                <a:schemeClr val="tx1"/>
              </a:solidFill>
              <a:round/>
              <a:headEnd type="none" w="med" len="med"/>
              <a:tailEnd type="triangle" w="sm" len="med"/>
            </a:ln>
            <a:effectLst/>
          </p:spPr>
          <p:txBody>
            <a:bodyPr wrap="none" anchor="ctr"/>
            <a:lstStyle/>
            <a:p>
              <a:endParaRPr lang="zh-CN" altLang="en-US"/>
            </a:p>
          </p:txBody>
        </p:sp>
        <p:sp>
          <p:nvSpPr>
            <p:cNvPr id="117793" name="Text Box 33"/>
            <p:cNvSpPr txBox="1">
              <a:spLocks noChangeArrowheads="1"/>
            </p:cNvSpPr>
            <p:nvPr/>
          </p:nvSpPr>
          <p:spPr bwMode="auto">
            <a:xfrm>
              <a:off x="1503" y="2365"/>
              <a:ext cx="587" cy="249"/>
            </a:xfrm>
            <a:prstGeom prst="rect">
              <a:avLst/>
            </a:prstGeom>
            <a:noFill/>
            <a:ln w="9525">
              <a:noFill/>
              <a:miter lim="800000"/>
              <a:headEnd/>
              <a:tailEnd/>
            </a:ln>
            <a:effectLst/>
          </p:spPr>
          <p:txBody>
            <a:bodyPr wrap="none">
              <a:spAutoFit/>
            </a:bodyPr>
            <a:lstStyle/>
            <a:p>
              <a:r>
                <a:rPr lang="zh-CN" altLang="en-US" sz="2000">
                  <a:solidFill>
                    <a:srgbClr val="FF0000"/>
                  </a:solidFill>
                  <a:latin typeface="Arial" pitchFamily="34" charset="0"/>
                  <a:ea typeface="黑体" pitchFamily="2" charset="-122"/>
                </a:rPr>
                <a:t>明文</a:t>
              </a:r>
              <a:r>
                <a:rPr lang="zh-CN" altLang="en-US" sz="2000">
                  <a:solidFill>
                    <a:srgbClr val="333399"/>
                  </a:solidFill>
                  <a:latin typeface="Arial" pitchFamily="34" charset="0"/>
                  <a:ea typeface="黑体" pitchFamily="2" charset="-122"/>
                </a:rPr>
                <a:t> </a:t>
              </a:r>
              <a:r>
                <a:rPr lang="en-US" altLang="zh-CN" sz="2000" i="1">
                  <a:solidFill>
                    <a:srgbClr val="333399"/>
                  </a:solidFill>
                  <a:latin typeface="Arial" pitchFamily="34" charset="0"/>
                  <a:ea typeface="黑体" pitchFamily="2" charset="-122"/>
                </a:rPr>
                <a:t>X</a:t>
              </a:r>
            </a:p>
          </p:txBody>
        </p:sp>
        <p:sp>
          <p:nvSpPr>
            <p:cNvPr id="117794" name="Text Box 34"/>
            <p:cNvSpPr txBox="1">
              <a:spLocks noChangeArrowheads="1"/>
            </p:cNvSpPr>
            <p:nvPr/>
          </p:nvSpPr>
          <p:spPr bwMode="auto">
            <a:xfrm>
              <a:off x="1528" y="2115"/>
              <a:ext cx="568" cy="250"/>
            </a:xfrm>
            <a:prstGeom prst="rect">
              <a:avLst/>
            </a:prstGeom>
            <a:noFill/>
            <a:ln w="9525">
              <a:noFill/>
              <a:miter lim="800000"/>
              <a:headEnd/>
              <a:tailEnd/>
            </a:ln>
            <a:effectLst/>
          </p:spPr>
          <p:txBody>
            <a:bodyPr wrap="none">
              <a:spAutoFit/>
            </a:bodyPr>
            <a:lstStyle/>
            <a:p>
              <a:r>
                <a:rPr lang="zh-CN" altLang="en-US" sz="2000">
                  <a:solidFill>
                    <a:srgbClr val="333399"/>
                  </a:solidFill>
                  <a:latin typeface="Arial" pitchFamily="34" charset="0"/>
                  <a:ea typeface="黑体" pitchFamily="2" charset="-122"/>
                </a:rPr>
                <a:t>结点 </a:t>
              </a:r>
              <a:r>
                <a:rPr lang="en-US" altLang="zh-CN" sz="2000">
                  <a:solidFill>
                    <a:srgbClr val="333399"/>
                  </a:solidFill>
                  <a:latin typeface="Arial" pitchFamily="34" charset="0"/>
                  <a:ea typeface="黑体" pitchFamily="2" charset="-122"/>
                </a:rPr>
                <a:t>1</a:t>
              </a:r>
            </a:p>
          </p:txBody>
        </p:sp>
        <p:sp>
          <p:nvSpPr>
            <p:cNvPr id="117795" name="Rectangle 35"/>
            <p:cNvSpPr>
              <a:spLocks noChangeArrowheads="1"/>
            </p:cNvSpPr>
            <p:nvPr/>
          </p:nvSpPr>
          <p:spPr bwMode="auto">
            <a:xfrm>
              <a:off x="2752" y="2379"/>
              <a:ext cx="865" cy="665"/>
            </a:xfrm>
            <a:prstGeom prst="rect">
              <a:avLst/>
            </a:prstGeom>
            <a:solidFill>
              <a:srgbClr val="CCECFF"/>
            </a:solidFill>
            <a:ln w="12700">
              <a:solidFill>
                <a:srgbClr val="333399"/>
              </a:solidFill>
              <a:miter lim="800000"/>
              <a:headEnd/>
              <a:tailEnd/>
            </a:ln>
            <a:effectLst>
              <a:outerShdw dist="17961" dir="2700000" algn="ctr" rotWithShape="0">
                <a:schemeClr val="bg2"/>
              </a:outerShdw>
            </a:effectLst>
          </p:spPr>
          <p:txBody>
            <a:bodyPr wrap="none" anchor="ctr"/>
            <a:lstStyle/>
            <a:p>
              <a:pPr algn="ctr"/>
              <a:endParaRPr lang="zh-CN" altLang="en-US" sz="2000">
                <a:solidFill>
                  <a:srgbClr val="333399"/>
                </a:solidFill>
                <a:latin typeface="Arial" pitchFamily="34" charset="0"/>
                <a:ea typeface="黑体" pitchFamily="2" charset="-122"/>
              </a:endParaRPr>
            </a:p>
          </p:txBody>
        </p:sp>
        <p:sp>
          <p:nvSpPr>
            <p:cNvPr id="117796" name="Oval 36"/>
            <p:cNvSpPr>
              <a:spLocks noChangeArrowheads="1"/>
            </p:cNvSpPr>
            <p:nvPr/>
          </p:nvSpPr>
          <p:spPr bwMode="auto">
            <a:xfrm>
              <a:off x="2897" y="2711"/>
              <a:ext cx="288" cy="285"/>
            </a:xfrm>
            <a:prstGeom prst="ellipse">
              <a:avLst/>
            </a:prstGeom>
            <a:solidFill>
              <a:srgbClr val="FFFF99"/>
            </a:solidFill>
            <a:ln w="12700">
              <a:solidFill>
                <a:schemeClr val="tx1"/>
              </a:solidFill>
              <a:round/>
              <a:headEnd/>
              <a:tailEnd/>
            </a:ln>
            <a:effectLst/>
          </p:spPr>
          <p:txBody>
            <a:bodyPr wrap="none" anchor="ctr"/>
            <a:lstStyle/>
            <a:p>
              <a:pPr algn="ctr"/>
              <a:r>
                <a:rPr lang="en-US" altLang="zh-CN" sz="2000" i="1">
                  <a:solidFill>
                    <a:srgbClr val="333399"/>
                  </a:solidFill>
                  <a:latin typeface="Arial" pitchFamily="34" charset="0"/>
                  <a:ea typeface="黑体" pitchFamily="2" charset="-122"/>
                </a:rPr>
                <a:t>D</a:t>
              </a:r>
              <a:r>
                <a:rPr lang="en-US" altLang="zh-CN" sz="2000" baseline="-25000">
                  <a:solidFill>
                    <a:srgbClr val="333399"/>
                  </a:solidFill>
                  <a:latin typeface="Arial" pitchFamily="34" charset="0"/>
                  <a:ea typeface="黑体" pitchFamily="2" charset="-122"/>
                </a:rPr>
                <a:t>2</a:t>
              </a:r>
              <a:endParaRPr lang="en-US" altLang="zh-CN" sz="2000">
                <a:solidFill>
                  <a:srgbClr val="333399"/>
                </a:solidFill>
                <a:latin typeface="Arial" pitchFamily="34" charset="0"/>
                <a:ea typeface="黑体" pitchFamily="2" charset="-122"/>
              </a:endParaRPr>
            </a:p>
          </p:txBody>
        </p:sp>
        <p:sp>
          <p:nvSpPr>
            <p:cNvPr id="117797" name="Oval 37"/>
            <p:cNvSpPr>
              <a:spLocks noChangeArrowheads="1"/>
            </p:cNvSpPr>
            <p:nvPr/>
          </p:nvSpPr>
          <p:spPr bwMode="auto">
            <a:xfrm>
              <a:off x="3280" y="2711"/>
              <a:ext cx="289" cy="285"/>
            </a:xfrm>
            <a:prstGeom prst="ellipse">
              <a:avLst/>
            </a:prstGeom>
            <a:solidFill>
              <a:srgbClr val="FFCCFF"/>
            </a:solidFill>
            <a:ln w="12700">
              <a:solidFill>
                <a:schemeClr val="tx1"/>
              </a:solidFill>
              <a:round/>
              <a:headEnd/>
              <a:tailEnd/>
            </a:ln>
            <a:effectLst/>
          </p:spPr>
          <p:txBody>
            <a:bodyPr wrap="none" anchor="ctr"/>
            <a:lstStyle/>
            <a:p>
              <a:pPr algn="ctr"/>
              <a:r>
                <a:rPr lang="en-US" altLang="zh-CN" sz="2000" i="1">
                  <a:solidFill>
                    <a:srgbClr val="333399"/>
                  </a:solidFill>
                  <a:latin typeface="Arial" pitchFamily="34" charset="0"/>
                  <a:ea typeface="黑体" pitchFamily="2" charset="-122"/>
                </a:rPr>
                <a:t>E</a:t>
              </a:r>
              <a:r>
                <a:rPr lang="en-US" altLang="zh-CN" sz="2000" baseline="-25000">
                  <a:solidFill>
                    <a:srgbClr val="333399"/>
                  </a:solidFill>
                  <a:latin typeface="Arial" pitchFamily="34" charset="0"/>
                  <a:ea typeface="黑体" pitchFamily="2" charset="-122"/>
                </a:rPr>
                <a:t>3</a:t>
              </a:r>
              <a:endParaRPr lang="en-US" altLang="zh-CN" sz="2000">
                <a:solidFill>
                  <a:srgbClr val="333399"/>
                </a:solidFill>
                <a:latin typeface="Arial" pitchFamily="34" charset="0"/>
                <a:ea typeface="黑体" pitchFamily="2" charset="-122"/>
              </a:endParaRPr>
            </a:p>
          </p:txBody>
        </p:sp>
        <p:sp>
          <p:nvSpPr>
            <p:cNvPr id="117798" name="Freeform 38"/>
            <p:cNvSpPr>
              <a:spLocks/>
            </p:cNvSpPr>
            <p:nvPr/>
          </p:nvSpPr>
          <p:spPr bwMode="auto">
            <a:xfrm>
              <a:off x="3041" y="2584"/>
              <a:ext cx="383" cy="127"/>
            </a:xfrm>
            <a:custGeom>
              <a:avLst/>
              <a:gdLst/>
              <a:ahLst/>
              <a:cxnLst>
                <a:cxn ang="0">
                  <a:pos x="0" y="160"/>
                </a:cxn>
                <a:cxn ang="0">
                  <a:pos x="0" y="4"/>
                </a:cxn>
                <a:cxn ang="0">
                  <a:pos x="384" y="0"/>
                </a:cxn>
                <a:cxn ang="0">
                  <a:pos x="384" y="160"/>
                </a:cxn>
              </a:cxnLst>
              <a:rect l="0" t="0" r="r" b="b"/>
              <a:pathLst>
                <a:path w="384" h="160">
                  <a:moveTo>
                    <a:pt x="0" y="160"/>
                  </a:moveTo>
                  <a:lnTo>
                    <a:pt x="0" y="4"/>
                  </a:lnTo>
                  <a:lnTo>
                    <a:pt x="384" y="0"/>
                  </a:lnTo>
                  <a:lnTo>
                    <a:pt x="384" y="160"/>
                  </a:lnTo>
                </a:path>
              </a:pathLst>
            </a:custGeom>
            <a:noFill/>
            <a:ln w="12700" cmpd="sng">
              <a:solidFill>
                <a:schemeClr val="tx1"/>
              </a:solidFill>
              <a:round/>
              <a:headEnd type="none" w="med" len="med"/>
              <a:tailEnd type="triangle" w="sm" len="med"/>
            </a:ln>
            <a:effectLst/>
          </p:spPr>
          <p:txBody>
            <a:bodyPr wrap="none" anchor="ctr"/>
            <a:lstStyle/>
            <a:p>
              <a:endParaRPr lang="zh-CN" altLang="en-US"/>
            </a:p>
          </p:txBody>
        </p:sp>
        <p:sp>
          <p:nvSpPr>
            <p:cNvPr id="117799" name="Text Box 39"/>
            <p:cNvSpPr txBox="1">
              <a:spLocks noChangeArrowheads="1"/>
            </p:cNvSpPr>
            <p:nvPr/>
          </p:nvSpPr>
          <p:spPr bwMode="auto">
            <a:xfrm>
              <a:off x="2965" y="2365"/>
              <a:ext cx="587" cy="250"/>
            </a:xfrm>
            <a:prstGeom prst="rect">
              <a:avLst/>
            </a:prstGeom>
            <a:noFill/>
            <a:ln w="9525">
              <a:noFill/>
              <a:miter lim="800000"/>
              <a:headEnd/>
              <a:tailEnd/>
            </a:ln>
            <a:effectLst/>
          </p:spPr>
          <p:txBody>
            <a:bodyPr wrap="none">
              <a:spAutoFit/>
            </a:bodyPr>
            <a:lstStyle/>
            <a:p>
              <a:r>
                <a:rPr lang="zh-CN" altLang="en-US" sz="2000">
                  <a:solidFill>
                    <a:srgbClr val="FF0000"/>
                  </a:solidFill>
                  <a:latin typeface="Arial" pitchFamily="34" charset="0"/>
                  <a:ea typeface="黑体" pitchFamily="2" charset="-122"/>
                </a:rPr>
                <a:t>明文</a:t>
              </a:r>
              <a:r>
                <a:rPr lang="zh-CN" altLang="en-US" sz="2000">
                  <a:solidFill>
                    <a:srgbClr val="333399"/>
                  </a:solidFill>
                  <a:latin typeface="Arial" pitchFamily="34" charset="0"/>
                  <a:ea typeface="黑体" pitchFamily="2" charset="-122"/>
                </a:rPr>
                <a:t> </a:t>
              </a:r>
              <a:r>
                <a:rPr lang="en-US" altLang="zh-CN" sz="2000" i="1">
                  <a:solidFill>
                    <a:srgbClr val="333399"/>
                  </a:solidFill>
                  <a:latin typeface="Arial" pitchFamily="34" charset="0"/>
                  <a:ea typeface="黑体" pitchFamily="2" charset="-122"/>
                </a:rPr>
                <a:t>X</a:t>
              </a:r>
            </a:p>
          </p:txBody>
        </p:sp>
        <p:sp>
          <p:nvSpPr>
            <p:cNvPr id="117800" name="Text Box 40"/>
            <p:cNvSpPr txBox="1">
              <a:spLocks noChangeArrowheads="1"/>
            </p:cNvSpPr>
            <p:nvPr/>
          </p:nvSpPr>
          <p:spPr bwMode="auto">
            <a:xfrm>
              <a:off x="2968" y="2115"/>
              <a:ext cx="569" cy="250"/>
            </a:xfrm>
            <a:prstGeom prst="rect">
              <a:avLst/>
            </a:prstGeom>
            <a:noFill/>
            <a:ln w="9525">
              <a:noFill/>
              <a:miter lim="800000"/>
              <a:headEnd/>
              <a:tailEnd/>
            </a:ln>
            <a:effectLst/>
          </p:spPr>
          <p:txBody>
            <a:bodyPr wrap="none">
              <a:spAutoFit/>
            </a:bodyPr>
            <a:lstStyle/>
            <a:p>
              <a:r>
                <a:rPr lang="zh-CN" altLang="en-US" sz="2000">
                  <a:solidFill>
                    <a:srgbClr val="333399"/>
                  </a:solidFill>
                  <a:latin typeface="Arial" pitchFamily="34" charset="0"/>
                  <a:ea typeface="黑体" pitchFamily="2" charset="-122"/>
                </a:rPr>
                <a:t>结点 </a:t>
              </a:r>
              <a:r>
                <a:rPr lang="en-US" altLang="zh-CN" sz="2000">
                  <a:solidFill>
                    <a:srgbClr val="333399"/>
                  </a:solidFill>
                  <a:latin typeface="Arial" pitchFamily="34" charset="0"/>
                  <a:ea typeface="黑体" pitchFamily="2" charset="-122"/>
                </a:rPr>
                <a:t>2</a:t>
              </a:r>
            </a:p>
          </p:txBody>
        </p:sp>
        <p:sp>
          <p:nvSpPr>
            <p:cNvPr id="117801" name="Rectangle 41"/>
            <p:cNvSpPr>
              <a:spLocks noChangeArrowheads="1"/>
            </p:cNvSpPr>
            <p:nvPr/>
          </p:nvSpPr>
          <p:spPr bwMode="auto">
            <a:xfrm>
              <a:off x="5010" y="2379"/>
              <a:ext cx="672" cy="665"/>
            </a:xfrm>
            <a:prstGeom prst="rect">
              <a:avLst/>
            </a:prstGeom>
            <a:solidFill>
              <a:srgbClr val="CCECFF"/>
            </a:solidFill>
            <a:ln w="12700">
              <a:solidFill>
                <a:srgbClr val="333399"/>
              </a:solidFill>
              <a:miter lim="800000"/>
              <a:headEnd/>
              <a:tailEnd/>
            </a:ln>
            <a:effectLst>
              <a:outerShdw dist="17961" dir="2700000" algn="ctr" rotWithShape="0">
                <a:schemeClr val="bg2"/>
              </a:outerShdw>
            </a:effectLst>
          </p:spPr>
          <p:txBody>
            <a:bodyPr wrap="none" anchor="ctr"/>
            <a:lstStyle/>
            <a:p>
              <a:pPr algn="ctr"/>
              <a:endParaRPr lang="zh-CN" altLang="en-US" sz="2000">
                <a:solidFill>
                  <a:srgbClr val="333399"/>
                </a:solidFill>
                <a:latin typeface="Arial" pitchFamily="34" charset="0"/>
                <a:ea typeface="黑体" pitchFamily="2" charset="-122"/>
              </a:endParaRPr>
            </a:p>
          </p:txBody>
        </p:sp>
        <p:sp>
          <p:nvSpPr>
            <p:cNvPr id="117802" name="Oval 42"/>
            <p:cNvSpPr>
              <a:spLocks noChangeArrowheads="1"/>
            </p:cNvSpPr>
            <p:nvPr/>
          </p:nvSpPr>
          <p:spPr bwMode="auto">
            <a:xfrm>
              <a:off x="5105" y="2711"/>
              <a:ext cx="289" cy="285"/>
            </a:xfrm>
            <a:prstGeom prst="ellipse">
              <a:avLst/>
            </a:prstGeom>
            <a:solidFill>
              <a:srgbClr val="FFFF99"/>
            </a:solidFill>
            <a:ln w="12700">
              <a:solidFill>
                <a:schemeClr val="tx1"/>
              </a:solidFill>
              <a:round/>
              <a:headEnd/>
              <a:tailEnd/>
            </a:ln>
            <a:effectLst/>
          </p:spPr>
          <p:txBody>
            <a:bodyPr wrap="none" anchor="ctr"/>
            <a:lstStyle/>
            <a:p>
              <a:pPr algn="ctr"/>
              <a:r>
                <a:rPr lang="en-US" altLang="zh-CN" sz="2000" i="1">
                  <a:solidFill>
                    <a:srgbClr val="333399"/>
                  </a:solidFill>
                  <a:latin typeface="Arial" pitchFamily="34" charset="0"/>
                  <a:ea typeface="黑体" pitchFamily="2" charset="-122"/>
                </a:rPr>
                <a:t>D</a:t>
              </a:r>
              <a:r>
                <a:rPr lang="en-US" altLang="zh-CN" sz="2000" i="1" baseline="-25000">
                  <a:solidFill>
                    <a:srgbClr val="333399"/>
                  </a:solidFill>
                  <a:latin typeface="Arial" pitchFamily="34" charset="0"/>
                  <a:ea typeface="黑体" pitchFamily="2" charset="-122"/>
                </a:rPr>
                <a:t>n</a:t>
              </a:r>
              <a:endParaRPr lang="en-US" altLang="zh-CN" sz="2000" i="1">
                <a:solidFill>
                  <a:srgbClr val="333399"/>
                </a:solidFill>
                <a:latin typeface="Arial" pitchFamily="34" charset="0"/>
                <a:ea typeface="黑体" pitchFamily="2" charset="-122"/>
              </a:endParaRPr>
            </a:p>
          </p:txBody>
        </p:sp>
        <p:sp>
          <p:nvSpPr>
            <p:cNvPr id="117803" name="Freeform 43"/>
            <p:cNvSpPr>
              <a:spLocks/>
            </p:cNvSpPr>
            <p:nvPr/>
          </p:nvSpPr>
          <p:spPr bwMode="auto">
            <a:xfrm>
              <a:off x="5249" y="2597"/>
              <a:ext cx="340" cy="114"/>
            </a:xfrm>
            <a:custGeom>
              <a:avLst/>
              <a:gdLst/>
              <a:ahLst/>
              <a:cxnLst>
                <a:cxn ang="0">
                  <a:pos x="0" y="156"/>
                </a:cxn>
                <a:cxn ang="0">
                  <a:pos x="0" y="0"/>
                </a:cxn>
                <a:cxn ang="0">
                  <a:pos x="340" y="4"/>
                </a:cxn>
              </a:cxnLst>
              <a:rect l="0" t="0" r="r" b="b"/>
              <a:pathLst>
                <a:path w="340" h="156">
                  <a:moveTo>
                    <a:pt x="0" y="156"/>
                  </a:moveTo>
                  <a:lnTo>
                    <a:pt x="0" y="0"/>
                  </a:lnTo>
                  <a:lnTo>
                    <a:pt x="340" y="4"/>
                  </a:lnTo>
                </a:path>
              </a:pathLst>
            </a:custGeom>
            <a:noFill/>
            <a:ln w="12700" cmpd="sng">
              <a:solidFill>
                <a:schemeClr val="tx1"/>
              </a:solidFill>
              <a:round/>
              <a:headEnd type="none" w="med" len="med"/>
              <a:tailEnd type="triangle" w="sm" len="med"/>
            </a:ln>
            <a:effectLst/>
          </p:spPr>
          <p:txBody>
            <a:bodyPr wrap="none" anchor="ctr"/>
            <a:lstStyle/>
            <a:p>
              <a:endParaRPr lang="zh-CN" altLang="en-US"/>
            </a:p>
          </p:txBody>
        </p:sp>
        <p:sp>
          <p:nvSpPr>
            <p:cNvPr id="117804" name="Text Box 44"/>
            <p:cNvSpPr txBox="1">
              <a:spLocks noChangeArrowheads="1"/>
            </p:cNvSpPr>
            <p:nvPr/>
          </p:nvSpPr>
          <p:spPr bwMode="auto">
            <a:xfrm>
              <a:off x="5105" y="2365"/>
              <a:ext cx="588" cy="249"/>
            </a:xfrm>
            <a:prstGeom prst="rect">
              <a:avLst/>
            </a:prstGeom>
            <a:noFill/>
            <a:ln w="9525">
              <a:noFill/>
              <a:miter lim="800000"/>
              <a:headEnd/>
              <a:tailEnd/>
            </a:ln>
            <a:effectLst/>
          </p:spPr>
          <p:txBody>
            <a:bodyPr wrap="none">
              <a:spAutoFit/>
            </a:bodyPr>
            <a:lstStyle/>
            <a:p>
              <a:r>
                <a:rPr lang="zh-CN" altLang="en-US" sz="2000">
                  <a:solidFill>
                    <a:srgbClr val="333399"/>
                  </a:solidFill>
                  <a:latin typeface="Arial" pitchFamily="34" charset="0"/>
                  <a:ea typeface="黑体" pitchFamily="2" charset="-122"/>
                </a:rPr>
                <a:t>明文 </a:t>
              </a:r>
              <a:r>
                <a:rPr lang="en-US" altLang="zh-CN" sz="2000" i="1">
                  <a:solidFill>
                    <a:srgbClr val="333399"/>
                  </a:solidFill>
                  <a:latin typeface="Arial" pitchFamily="34" charset="0"/>
                  <a:ea typeface="黑体" pitchFamily="2" charset="-122"/>
                </a:rPr>
                <a:t>X</a:t>
              </a:r>
            </a:p>
          </p:txBody>
        </p:sp>
        <p:sp>
          <p:nvSpPr>
            <p:cNvPr id="117805" name="Text Box 45"/>
            <p:cNvSpPr txBox="1">
              <a:spLocks noChangeArrowheads="1"/>
            </p:cNvSpPr>
            <p:nvPr/>
          </p:nvSpPr>
          <p:spPr bwMode="auto">
            <a:xfrm>
              <a:off x="5105" y="2115"/>
              <a:ext cx="587" cy="250"/>
            </a:xfrm>
            <a:prstGeom prst="rect">
              <a:avLst/>
            </a:prstGeom>
            <a:noFill/>
            <a:ln w="9525">
              <a:noFill/>
              <a:miter lim="800000"/>
              <a:headEnd/>
              <a:tailEnd/>
            </a:ln>
            <a:effectLst/>
          </p:spPr>
          <p:txBody>
            <a:bodyPr wrap="none">
              <a:spAutoFit/>
            </a:bodyPr>
            <a:lstStyle/>
            <a:p>
              <a:r>
                <a:rPr lang="zh-CN" altLang="en-US" sz="2000">
                  <a:solidFill>
                    <a:srgbClr val="333399"/>
                  </a:solidFill>
                  <a:latin typeface="Arial" pitchFamily="34" charset="0"/>
                  <a:ea typeface="黑体" pitchFamily="2" charset="-122"/>
                </a:rPr>
                <a:t>用户 </a:t>
              </a:r>
              <a:r>
                <a:rPr lang="en-US" altLang="zh-CN" sz="2000">
                  <a:solidFill>
                    <a:srgbClr val="333399"/>
                  </a:solidFill>
                  <a:latin typeface="Arial" pitchFamily="34" charset="0"/>
                  <a:ea typeface="黑体" pitchFamily="2" charset="-122"/>
                </a:rPr>
                <a:t>B</a:t>
              </a:r>
            </a:p>
          </p:txBody>
        </p:sp>
        <p:sp>
          <p:nvSpPr>
            <p:cNvPr id="117806" name="Rectangle 46"/>
            <p:cNvSpPr>
              <a:spLocks noChangeArrowheads="1"/>
            </p:cNvSpPr>
            <p:nvPr/>
          </p:nvSpPr>
          <p:spPr bwMode="auto">
            <a:xfrm>
              <a:off x="63" y="2379"/>
              <a:ext cx="672" cy="665"/>
            </a:xfrm>
            <a:prstGeom prst="rect">
              <a:avLst/>
            </a:prstGeom>
            <a:solidFill>
              <a:srgbClr val="CCECFF"/>
            </a:solidFill>
            <a:ln w="12700">
              <a:solidFill>
                <a:srgbClr val="333399"/>
              </a:solidFill>
              <a:miter lim="800000"/>
              <a:headEnd/>
              <a:tailEnd/>
            </a:ln>
            <a:effectLst>
              <a:outerShdw dist="17961" dir="2700000" algn="ctr" rotWithShape="0">
                <a:schemeClr val="bg2"/>
              </a:outerShdw>
            </a:effectLst>
          </p:spPr>
          <p:txBody>
            <a:bodyPr wrap="none" anchor="ctr"/>
            <a:lstStyle/>
            <a:p>
              <a:pPr algn="ctr"/>
              <a:endParaRPr lang="zh-CN" altLang="en-US" sz="2000">
                <a:solidFill>
                  <a:srgbClr val="333399"/>
                </a:solidFill>
                <a:latin typeface="Arial" pitchFamily="34" charset="0"/>
                <a:ea typeface="黑体" pitchFamily="2" charset="-122"/>
              </a:endParaRPr>
            </a:p>
          </p:txBody>
        </p:sp>
        <p:sp>
          <p:nvSpPr>
            <p:cNvPr id="117807" name="Oval 47"/>
            <p:cNvSpPr>
              <a:spLocks noChangeArrowheads="1"/>
            </p:cNvSpPr>
            <p:nvPr/>
          </p:nvSpPr>
          <p:spPr bwMode="auto">
            <a:xfrm>
              <a:off x="400" y="2711"/>
              <a:ext cx="287" cy="285"/>
            </a:xfrm>
            <a:prstGeom prst="ellipse">
              <a:avLst/>
            </a:prstGeom>
            <a:solidFill>
              <a:srgbClr val="FFCCFF"/>
            </a:solidFill>
            <a:ln w="12700">
              <a:solidFill>
                <a:schemeClr val="tx1"/>
              </a:solidFill>
              <a:round/>
              <a:headEnd/>
              <a:tailEnd/>
            </a:ln>
            <a:effectLst/>
          </p:spPr>
          <p:txBody>
            <a:bodyPr wrap="none" anchor="ctr"/>
            <a:lstStyle/>
            <a:p>
              <a:pPr algn="ctr"/>
              <a:r>
                <a:rPr lang="en-US" altLang="zh-CN" sz="2000" i="1">
                  <a:solidFill>
                    <a:srgbClr val="333399"/>
                  </a:solidFill>
                  <a:latin typeface="Arial" pitchFamily="34" charset="0"/>
                  <a:ea typeface="黑体" pitchFamily="2" charset="-122"/>
                </a:rPr>
                <a:t>E</a:t>
              </a:r>
              <a:r>
                <a:rPr lang="en-US" altLang="zh-CN" sz="2000" baseline="-25000">
                  <a:solidFill>
                    <a:srgbClr val="333399"/>
                  </a:solidFill>
                  <a:latin typeface="Arial" pitchFamily="34" charset="0"/>
                  <a:ea typeface="黑体" pitchFamily="2" charset="-122"/>
                </a:rPr>
                <a:t>1</a:t>
              </a:r>
              <a:endParaRPr lang="en-US" altLang="zh-CN" sz="2000">
                <a:solidFill>
                  <a:srgbClr val="333399"/>
                </a:solidFill>
                <a:latin typeface="Arial" pitchFamily="34" charset="0"/>
                <a:ea typeface="黑体" pitchFamily="2" charset="-122"/>
              </a:endParaRPr>
            </a:p>
          </p:txBody>
        </p:sp>
        <p:sp>
          <p:nvSpPr>
            <p:cNvPr id="117808" name="Freeform 48"/>
            <p:cNvSpPr>
              <a:spLocks/>
            </p:cNvSpPr>
            <p:nvPr/>
          </p:nvSpPr>
          <p:spPr bwMode="auto">
            <a:xfrm>
              <a:off x="267" y="2589"/>
              <a:ext cx="277" cy="122"/>
            </a:xfrm>
            <a:custGeom>
              <a:avLst/>
              <a:gdLst/>
              <a:ahLst/>
              <a:cxnLst>
                <a:cxn ang="0">
                  <a:pos x="0" y="0"/>
                </a:cxn>
                <a:cxn ang="0">
                  <a:pos x="276" y="0"/>
                </a:cxn>
                <a:cxn ang="0">
                  <a:pos x="276" y="156"/>
                </a:cxn>
              </a:cxnLst>
              <a:rect l="0" t="0" r="r" b="b"/>
              <a:pathLst>
                <a:path w="276" h="156">
                  <a:moveTo>
                    <a:pt x="0" y="0"/>
                  </a:moveTo>
                  <a:lnTo>
                    <a:pt x="276" y="0"/>
                  </a:lnTo>
                  <a:lnTo>
                    <a:pt x="276" y="156"/>
                  </a:lnTo>
                </a:path>
              </a:pathLst>
            </a:custGeom>
            <a:noFill/>
            <a:ln w="12700" cmpd="sng">
              <a:solidFill>
                <a:schemeClr val="tx1"/>
              </a:solidFill>
              <a:round/>
              <a:headEnd type="none" w="med" len="med"/>
              <a:tailEnd type="triangle" w="sm" len="med"/>
            </a:ln>
            <a:effectLst/>
          </p:spPr>
          <p:txBody>
            <a:bodyPr wrap="none" anchor="ctr"/>
            <a:lstStyle/>
            <a:p>
              <a:endParaRPr lang="zh-CN" altLang="en-US"/>
            </a:p>
          </p:txBody>
        </p:sp>
        <p:sp>
          <p:nvSpPr>
            <p:cNvPr id="117809" name="Text Box 49"/>
            <p:cNvSpPr txBox="1">
              <a:spLocks noChangeArrowheads="1"/>
            </p:cNvSpPr>
            <p:nvPr/>
          </p:nvSpPr>
          <p:spPr bwMode="auto">
            <a:xfrm>
              <a:off x="63" y="2365"/>
              <a:ext cx="588" cy="249"/>
            </a:xfrm>
            <a:prstGeom prst="rect">
              <a:avLst/>
            </a:prstGeom>
            <a:noFill/>
            <a:ln w="9525">
              <a:noFill/>
              <a:miter lim="800000"/>
              <a:headEnd/>
              <a:tailEnd/>
            </a:ln>
            <a:effectLst/>
          </p:spPr>
          <p:txBody>
            <a:bodyPr wrap="none">
              <a:spAutoFit/>
            </a:bodyPr>
            <a:lstStyle/>
            <a:p>
              <a:r>
                <a:rPr lang="zh-CN" altLang="en-US" sz="2000">
                  <a:solidFill>
                    <a:srgbClr val="333399"/>
                  </a:solidFill>
                  <a:latin typeface="Arial" pitchFamily="34" charset="0"/>
                  <a:ea typeface="黑体" pitchFamily="2" charset="-122"/>
                </a:rPr>
                <a:t>明文 </a:t>
              </a:r>
              <a:r>
                <a:rPr lang="en-US" altLang="zh-CN" sz="2000" i="1">
                  <a:solidFill>
                    <a:srgbClr val="333399"/>
                  </a:solidFill>
                  <a:latin typeface="Arial" pitchFamily="34" charset="0"/>
                  <a:ea typeface="黑体" pitchFamily="2" charset="-122"/>
                </a:rPr>
                <a:t>X</a:t>
              </a:r>
            </a:p>
          </p:txBody>
        </p:sp>
        <p:sp>
          <p:nvSpPr>
            <p:cNvPr id="117810" name="Text Box 50"/>
            <p:cNvSpPr txBox="1">
              <a:spLocks noChangeArrowheads="1"/>
            </p:cNvSpPr>
            <p:nvPr/>
          </p:nvSpPr>
          <p:spPr bwMode="auto">
            <a:xfrm>
              <a:off x="113" y="2115"/>
              <a:ext cx="587" cy="250"/>
            </a:xfrm>
            <a:prstGeom prst="rect">
              <a:avLst/>
            </a:prstGeom>
            <a:noFill/>
            <a:ln w="9525">
              <a:noFill/>
              <a:miter lim="800000"/>
              <a:headEnd/>
              <a:tailEnd/>
            </a:ln>
            <a:effectLst/>
          </p:spPr>
          <p:txBody>
            <a:bodyPr wrap="none">
              <a:spAutoFit/>
            </a:bodyPr>
            <a:lstStyle/>
            <a:p>
              <a:r>
                <a:rPr lang="zh-CN" altLang="en-US" sz="2000">
                  <a:solidFill>
                    <a:srgbClr val="333399"/>
                  </a:solidFill>
                  <a:latin typeface="Arial" pitchFamily="34" charset="0"/>
                  <a:ea typeface="黑体" pitchFamily="2" charset="-122"/>
                </a:rPr>
                <a:t>用户 </a:t>
              </a:r>
              <a:r>
                <a:rPr lang="en-US" altLang="zh-CN" sz="2000">
                  <a:solidFill>
                    <a:srgbClr val="333399"/>
                  </a:solidFill>
                  <a:latin typeface="Arial" pitchFamily="34" charset="0"/>
                  <a:ea typeface="黑体" pitchFamily="2" charset="-122"/>
                </a:rPr>
                <a:t>A</a:t>
              </a:r>
            </a:p>
          </p:txBody>
        </p:sp>
        <p:sp>
          <p:nvSpPr>
            <p:cNvPr id="117811" name="Line 51"/>
            <p:cNvSpPr>
              <a:spLocks noChangeShapeType="1"/>
            </p:cNvSpPr>
            <p:nvPr/>
          </p:nvSpPr>
          <p:spPr bwMode="auto">
            <a:xfrm>
              <a:off x="687" y="2865"/>
              <a:ext cx="761" cy="0"/>
            </a:xfrm>
            <a:prstGeom prst="line">
              <a:avLst/>
            </a:prstGeom>
            <a:noFill/>
            <a:ln w="19050">
              <a:solidFill>
                <a:schemeClr val="tx1"/>
              </a:solidFill>
              <a:round/>
              <a:headEnd/>
              <a:tailEnd type="triangle" w="sm" len="med"/>
            </a:ln>
            <a:effectLst/>
          </p:spPr>
          <p:txBody>
            <a:bodyPr wrap="none" anchor="ctr"/>
            <a:lstStyle/>
            <a:p>
              <a:endParaRPr lang="zh-CN" altLang="en-US"/>
            </a:p>
          </p:txBody>
        </p:sp>
        <p:sp>
          <p:nvSpPr>
            <p:cNvPr id="117812" name="Text Box 52"/>
            <p:cNvSpPr txBox="1">
              <a:spLocks noChangeArrowheads="1"/>
            </p:cNvSpPr>
            <p:nvPr/>
          </p:nvSpPr>
          <p:spPr bwMode="auto">
            <a:xfrm>
              <a:off x="748" y="2595"/>
              <a:ext cx="569" cy="518"/>
            </a:xfrm>
            <a:prstGeom prst="rect">
              <a:avLst/>
            </a:prstGeom>
            <a:noFill/>
            <a:ln w="9525">
              <a:noFill/>
              <a:miter lim="800000"/>
              <a:headEnd/>
              <a:tailEnd/>
            </a:ln>
            <a:effectLst/>
          </p:spPr>
          <p:txBody>
            <a:bodyPr wrap="none">
              <a:spAutoFit/>
            </a:bodyPr>
            <a:lstStyle/>
            <a:p>
              <a:pPr>
                <a:lnSpc>
                  <a:spcPct val="120000"/>
                </a:lnSpc>
              </a:pPr>
              <a:r>
                <a:rPr lang="zh-CN" altLang="en-US" sz="2000">
                  <a:solidFill>
                    <a:srgbClr val="333399"/>
                  </a:solidFill>
                  <a:latin typeface="Arial" pitchFamily="34" charset="0"/>
                  <a:ea typeface="黑体" pitchFamily="2" charset="-122"/>
                </a:rPr>
                <a:t> </a:t>
              </a:r>
              <a:r>
                <a:rPr lang="en-US" altLang="zh-CN" sz="2000" i="1">
                  <a:solidFill>
                    <a:srgbClr val="333399"/>
                  </a:solidFill>
                  <a:latin typeface="Arial" pitchFamily="34" charset="0"/>
                  <a:ea typeface="黑体" pitchFamily="2" charset="-122"/>
                </a:rPr>
                <a:t>E</a:t>
              </a:r>
              <a:r>
                <a:rPr lang="en-US" altLang="zh-CN" sz="2000" baseline="-25000">
                  <a:solidFill>
                    <a:srgbClr val="333399"/>
                  </a:solidFill>
                  <a:latin typeface="Arial" pitchFamily="34" charset="0"/>
                  <a:ea typeface="黑体" pitchFamily="2" charset="-122"/>
                </a:rPr>
                <a:t>1</a:t>
              </a:r>
              <a:r>
                <a:rPr lang="en-US" altLang="zh-CN" sz="2000">
                  <a:solidFill>
                    <a:srgbClr val="333399"/>
                  </a:solidFill>
                  <a:latin typeface="Arial" pitchFamily="34" charset="0"/>
                  <a:ea typeface="黑体" pitchFamily="2" charset="-122"/>
                </a:rPr>
                <a:t>(X)</a:t>
              </a:r>
            </a:p>
            <a:p>
              <a:pPr>
                <a:lnSpc>
                  <a:spcPct val="120000"/>
                </a:lnSpc>
              </a:pPr>
              <a:r>
                <a:rPr lang="zh-CN" altLang="en-US" sz="2000">
                  <a:solidFill>
                    <a:srgbClr val="333399"/>
                  </a:solidFill>
                  <a:latin typeface="Arial" pitchFamily="34" charset="0"/>
                  <a:ea typeface="黑体" pitchFamily="2" charset="-122"/>
                </a:rPr>
                <a:t>链路 </a:t>
              </a:r>
              <a:r>
                <a:rPr lang="en-US" altLang="zh-CN" sz="2000">
                  <a:solidFill>
                    <a:srgbClr val="333399"/>
                  </a:solidFill>
                  <a:latin typeface="Arial" pitchFamily="34" charset="0"/>
                  <a:ea typeface="黑体" pitchFamily="2" charset="-122"/>
                </a:rPr>
                <a:t>1</a:t>
              </a:r>
            </a:p>
          </p:txBody>
        </p:sp>
        <p:sp>
          <p:nvSpPr>
            <p:cNvPr id="117813" name="Line 53"/>
            <p:cNvSpPr>
              <a:spLocks noChangeShapeType="1"/>
            </p:cNvSpPr>
            <p:nvPr/>
          </p:nvSpPr>
          <p:spPr bwMode="auto">
            <a:xfrm>
              <a:off x="2136" y="2865"/>
              <a:ext cx="760" cy="0"/>
            </a:xfrm>
            <a:prstGeom prst="line">
              <a:avLst/>
            </a:prstGeom>
            <a:noFill/>
            <a:ln w="19050">
              <a:solidFill>
                <a:schemeClr val="tx1"/>
              </a:solidFill>
              <a:round/>
              <a:headEnd/>
              <a:tailEnd type="triangle" w="sm" len="med"/>
            </a:ln>
            <a:effectLst/>
          </p:spPr>
          <p:txBody>
            <a:bodyPr wrap="none" anchor="ctr"/>
            <a:lstStyle/>
            <a:p>
              <a:endParaRPr lang="zh-CN" altLang="en-US"/>
            </a:p>
          </p:txBody>
        </p:sp>
        <p:sp>
          <p:nvSpPr>
            <p:cNvPr id="117814" name="Text Box 54"/>
            <p:cNvSpPr txBox="1">
              <a:spLocks noChangeArrowheads="1"/>
            </p:cNvSpPr>
            <p:nvPr/>
          </p:nvSpPr>
          <p:spPr bwMode="auto">
            <a:xfrm>
              <a:off x="2200" y="2595"/>
              <a:ext cx="569" cy="518"/>
            </a:xfrm>
            <a:prstGeom prst="rect">
              <a:avLst/>
            </a:prstGeom>
            <a:noFill/>
            <a:ln w="9525">
              <a:noFill/>
              <a:miter lim="800000"/>
              <a:headEnd/>
              <a:tailEnd/>
            </a:ln>
            <a:effectLst/>
          </p:spPr>
          <p:txBody>
            <a:bodyPr wrap="none">
              <a:spAutoFit/>
            </a:bodyPr>
            <a:lstStyle/>
            <a:p>
              <a:pPr>
                <a:lnSpc>
                  <a:spcPct val="120000"/>
                </a:lnSpc>
              </a:pPr>
              <a:r>
                <a:rPr lang="zh-CN" altLang="en-US" sz="2000">
                  <a:solidFill>
                    <a:srgbClr val="333399"/>
                  </a:solidFill>
                  <a:latin typeface="Arial" pitchFamily="34" charset="0"/>
                  <a:ea typeface="黑体" pitchFamily="2" charset="-122"/>
                </a:rPr>
                <a:t> </a:t>
              </a:r>
              <a:r>
                <a:rPr lang="en-US" altLang="zh-CN" sz="2000" i="1">
                  <a:solidFill>
                    <a:srgbClr val="333399"/>
                  </a:solidFill>
                  <a:latin typeface="Arial" pitchFamily="34" charset="0"/>
                  <a:ea typeface="黑体" pitchFamily="2" charset="-122"/>
                </a:rPr>
                <a:t>E</a:t>
              </a:r>
              <a:r>
                <a:rPr lang="en-US" altLang="zh-CN" sz="2000" baseline="-25000">
                  <a:solidFill>
                    <a:srgbClr val="333399"/>
                  </a:solidFill>
                  <a:latin typeface="Arial" pitchFamily="34" charset="0"/>
                  <a:ea typeface="黑体" pitchFamily="2" charset="-122"/>
                </a:rPr>
                <a:t>2</a:t>
              </a:r>
              <a:r>
                <a:rPr lang="en-US" altLang="zh-CN" sz="2000">
                  <a:solidFill>
                    <a:srgbClr val="333399"/>
                  </a:solidFill>
                  <a:latin typeface="Arial" pitchFamily="34" charset="0"/>
                  <a:ea typeface="黑体" pitchFamily="2" charset="-122"/>
                </a:rPr>
                <a:t>(X)</a:t>
              </a:r>
            </a:p>
            <a:p>
              <a:pPr>
                <a:lnSpc>
                  <a:spcPct val="120000"/>
                </a:lnSpc>
              </a:pPr>
              <a:r>
                <a:rPr lang="zh-CN" altLang="en-US" sz="2000">
                  <a:solidFill>
                    <a:srgbClr val="333399"/>
                  </a:solidFill>
                  <a:latin typeface="Arial" pitchFamily="34" charset="0"/>
                  <a:ea typeface="黑体" pitchFamily="2" charset="-122"/>
                </a:rPr>
                <a:t>链路 </a:t>
              </a:r>
              <a:r>
                <a:rPr lang="en-US" altLang="zh-CN" sz="2000">
                  <a:solidFill>
                    <a:srgbClr val="333399"/>
                  </a:solidFill>
                  <a:latin typeface="Arial" pitchFamily="34" charset="0"/>
                  <a:ea typeface="黑体" pitchFamily="2" charset="-122"/>
                </a:rPr>
                <a:t>2</a:t>
              </a:r>
            </a:p>
          </p:txBody>
        </p:sp>
        <p:sp>
          <p:nvSpPr>
            <p:cNvPr id="117815" name="Line 55"/>
            <p:cNvSpPr>
              <a:spLocks noChangeShapeType="1"/>
            </p:cNvSpPr>
            <p:nvPr/>
          </p:nvSpPr>
          <p:spPr bwMode="auto">
            <a:xfrm>
              <a:off x="4537" y="2866"/>
              <a:ext cx="568" cy="0"/>
            </a:xfrm>
            <a:prstGeom prst="line">
              <a:avLst/>
            </a:prstGeom>
            <a:noFill/>
            <a:ln w="19050">
              <a:solidFill>
                <a:schemeClr val="tx1"/>
              </a:solidFill>
              <a:round/>
              <a:headEnd/>
              <a:tailEnd type="triangle" w="sm" len="med"/>
            </a:ln>
            <a:effectLst/>
          </p:spPr>
          <p:txBody>
            <a:bodyPr wrap="none" anchor="ctr"/>
            <a:lstStyle/>
            <a:p>
              <a:endParaRPr lang="zh-CN" altLang="en-US"/>
            </a:p>
          </p:txBody>
        </p:sp>
        <p:sp>
          <p:nvSpPr>
            <p:cNvPr id="117816" name="Text Box 56"/>
            <p:cNvSpPr txBox="1">
              <a:spLocks noChangeArrowheads="1"/>
            </p:cNvSpPr>
            <p:nvPr/>
          </p:nvSpPr>
          <p:spPr bwMode="auto">
            <a:xfrm>
              <a:off x="4422" y="2595"/>
              <a:ext cx="569" cy="518"/>
            </a:xfrm>
            <a:prstGeom prst="rect">
              <a:avLst/>
            </a:prstGeom>
            <a:noFill/>
            <a:ln w="9525">
              <a:noFill/>
              <a:miter lim="800000"/>
              <a:headEnd/>
              <a:tailEnd/>
            </a:ln>
            <a:effectLst/>
          </p:spPr>
          <p:txBody>
            <a:bodyPr wrap="none">
              <a:spAutoFit/>
            </a:bodyPr>
            <a:lstStyle/>
            <a:p>
              <a:pPr>
                <a:lnSpc>
                  <a:spcPct val="120000"/>
                </a:lnSpc>
              </a:pPr>
              <a:r>
                <a:rPr lang="zh-CN" altLang="en-US" sz="2000">
                  <a:solidFill>
                    <a:srgbClr val="333399"/>
                  </a:solidFill>
                  <a:latin typeface="Arial" pitchFamily="34" charset="0"/>
                  <a:ea typeface="黑体" pitchFamily="2" charset="-122"/>
                </a:rPr>
                <a:t> </a:t>
              </a:r>
              <a:r>
                <a:rPr lang="en-US" altLang="zh-CN" sz="2000" i="1">
                  <a:solidFill>
                    <a:srgbClr val="333399"/>
                  </a:solidFill>
                  <a:latin typeface="Arial" pitchFamily="34" charset="0"/>
                  <a:ea typeface="黑体" pitchFamily="2" charset="-122"/>
                </a:rPr>
                <a:t>E</a:t>
              </a:r>
              <a:r>
                <a:rPr lang="en-US" altLang="zh-CN" sz="2000" i="1" baseline="-25000">
                  <a:solidFill>
                    <a:srgbClr val="333399"/>
                  </a:solidFill>
                  <a:latin typeface="Arial" pitchFamily="34" charset="0"/>
                  <a:ea typeface="黑体" pitchFamily="2" charset="-122"/>
                </a:rPr>
                <a:t>n</a:t>
              </a:r>
              <a:r>
                <a:rPr lang="en-US" altLang="zh-CN" sz="2000">
                  <a:solidFill>
                    <a:srgbClr val="333399"/>
                  </a:solidFill>
                  <a:latin typeface="Arial" pitchFamily="34" charset="0"/>
                  <a:ea typeface="黑体" pitchFamily="2" charset="-122"/>
                </a:rPr>
                <a:t>(</a:t>
              </a:r>
              <a:r>
                <a:rPr lang="en-US" altLang="zh-CN" sz="2000" i="1">
                  <a:solidFill>
                    <a:srgbClr val="333399"/>
                  </a:solidFill>
                  <a:latin typeface="Arial" pitchFamily="34" charset="0"/>
                  <a:ea typeface="黑体" pitchFamily="2" charset="-122"/>
                </a:rPr>
                <a:t>X</a:t>
              </a:r>
              <a:r>
                <a:rPr lang="en-US" altLang="zh-CN" sz="2000">
                  <a:solidFill>
                    <a:srgbClr val="333399"/>
                  </a:solidFill>
                  <a:latin typeface="Arial" pitchFamily="34" charset="0"/>
                  <a:ea typeface="黑体" pitchFamily="2" charset="-122"/>
                </a:rPr>
                <a:t>)</a:t>
              </a:r>
            </a:p>
            <a:p>
              <a:pPr>
                <a:lnSpc>
                  <a:spcPct val="120000"/>
                </a:lnSpc>
              </a:pPr>
              <a:r>
                <a:rPr lang="zh-CN" altLang="en-US" sz="2000">
                  <a:solidFill>
                    <a:srgbClr val="333399"/>
                  </a:solidFill>
                  <a:latin typeface="Arial" pitchFamily="34" charset="0"/>
                  <a:ea typeface="黑体" pitchFamily="2" charset="-122"/>
                </a:rPr>
                <a:t>链路 </a:t>
              </a:r>
              <a:r>
                <a:rPr lang="en-US" altLang="zh-CN" sz="2000" i="1">
                  <a:solidFill>
                    <a:srgbClr val="333399"/>
                  </a:solidFill>
                  <a:latin typeface="Arial" pitchFamily="34" charset="0"/>
                  <a:ea typeface="黑体" pitchFamily="2" charset="-122"/>
                </a:rPr>
                <a:t>n</a:t>
              </a:r>
            </a:p>
          </p:txBody>
        </p:sp>
        <p:sp>
          <p:nvSpPr>
            <p:cNvPr id="117817" name="Line 57"/>
            <p:cNvSpPr>
              <a:spLocks noChangeShapeType="1"/>
            </p:cNvSpPr>
            <p:nvPr/>
          </p:nvSpPr>
          <p:spPr bwMode="auto">
            <a:xfrm>
              <a:off x="3577" y="2865"/>
              <a:ext cx="472" cy="0"/>
            </a:xfrm>
            <a:prstGeom prst="line">
              <a:avLst/>
            </a:prstGeom>
            <a:noFill/>
            <a:ln w="19050">
              <a:solidFill>
                <a:schemeClr val="tx1"/>
              </a:solidFill>
              <a:round/>
              <a:headEnd/>
              <a:tailEnd type="triangle" w="sm" len="med"/>
            </a:ln>
            <a:effectLst/>
          </p:spPr>
          <p:txBody>
            <a:bodyPr wrap="none" anchor="ctr"/>
            <a:lstStyle/>
            <a:p>
              <a:endParaRPr lang="zh-CN" altLang="en-US"/>
            </a:p>
          </p:txBody>
        </p:sp>
        <p:sp>
          <p:nvSpPr>
            <p:cNvPr id="117818" name="Text Box 58"/>
            <p:cNvSpPr txBox="1">
              <a:spLocks noChangeArrowheads="1"/>
            </p:cNvSpPr>
            <p:nvPr/>
          </p:nvSpPr>
          <p:spPr bwMode="auto">
            <a:xfrm>
              <a:off x="3600" y="2568"/>
              <a:ext cx="538" cy="518"/>
            </a:xfrm>
            <a:prstGeom prst="rect">
              <a:avLst/>
            </a:prstGeom>
            <a:noFill/>
            <a:ln w="9525">
              <a:noFill/>
              <a:miter lim="800000"/>
              <a:headEnd/>
              <a:tailEnd/>
            </a:ln>
            <a:effectLst/>
          </p:spPr>
          <p:txBody>
            <a:bodyPr wrap="none">
              <a:spAutoFit/>
            </a:bodyPr>
            <a:lstStyle/>
            <a:p>
              <a:pPr>
                <a:lnSpc>
                  <a:spcPct val="120000"/>
                </a:lnSpc>
              </a:pPr>
              <a:r>
                <a:rPr lang="zh-CN" altLang="en-US" sz="2000">
                  <a:solidFill>
                    <a:srgbClr val="333399"/>
                  </a:solidFill>
                  <a:latin typeface="Arial" pitchFamily="34" charset="0"/>
                  <a:ea typeface="黑体" pitchFamily="2" charset="-122"/>
                </a:rPr>
                <a:t> </a:t>
              </a:r>
              <a:r>
                <a:rPr lang="en-US" altLang="zh-CN" sz="2000" i="1">
                  <a:solidFill>
                    <a:srgbClr val="333399"/>
                  </a:solidFill>
                  <a:latin typeface="Arial" pitchFamily="34" charset="0"/>
                  <a:ea typeface="黑体" pitchFamily="2" charset="-122"/>
                </a:rPr>
                <a:t>E</a:t>
              </a:r>
              <a:r>
                <a:rPr lang="en-US" altLang="zh-CN" sz="2000" baseline="-25000">
                  <a:solidFill>
                    <a:srgbClr val="333399"/>
                  </a:solidFill>
                  <a:latin typeface="Arial" pitchFamily="34" charset="0"/>
                  <a:ea typeface="黑体" pitchFamily="2" charset="-122"/>
                </a:rPr>
                <a:t>3</a:t>
              </a:r>
              <a:r>
                <a:rPr lang="en-US" altLang="zh-CN" sz="2000">
                  <a:solidFill>
                    <a:srgbClr val="333399"/>
                  </a:solidFill>
                  <a:latin typeface="Arial" pitchFamily="34" charset="0"/>
                  <a:ea typeface="黑体" pitchFamily="2" charset="-122"/>
                </a:rPr>
                <a:t>(</a:t>
              </a:r>
              <a:r>
                <a:rPr lang="en-US" altLang="zh-CN" sz="2000" i="1">
                  <a:solidFill>
                    <a:srgbClr val="333399"/>
                  </a:solidFill>
                  <a:latin typeface="Arial" pitchFamily="34" charset="0"/>
                  <a:ea typeface="黑体" pitchFamily="2" charset="-122"/>
                </a:rPr>
                <a:t>X</a:t>
              </a:r>
              <a:r>
                <a:rPr lang="en-US" altLang="zh-CN" sz="2000">
                  <a:solidFill>
                    <a:srgbClr val="333399"/>
                  </a:solidFill>
                  <a:latin typeface="Arial" pitchFamily="34" charset="0"/>
                  <a:ea typeface="黑体" pitchFamily="2" charset="-122"/>
                </a:rPr>
                <a:t>)</a:t>
              </a:r>
            </a:p>
            <a:p>
              <a:pPr>
                <a:lnSpc>
                  <a:spcPct val="120000"/>
                </a:lnSpc>
              </a:pPr>
              <a:endParaRPr lang="zh-CN" altLang="en-US" sz="2000">
                <a:solidFill>
                  <a:srgbClr val="333399"/>
                </a:solidFill>
                <a:latin typeface="Arial" pitchFamily="34" charset="0"/>
                <a:ea typeface="黑体" pitchFamily="2" charset="-122"/>
              </a:endParaRPr>
            </a:p>
          </p:txBody>
        </p:sp>
        <p:sp>
          <p:nvSpPr>
            <p:cNvPr id="117819" name="Line 59"/>
            <p:cNvSpPr>
              <a:spLocks noChangeShapeType="1"/>
            </p:cNvSpPr>
            <p:nvPr/>
          </p:nvSpPr>
          <p:spPr bwMode="auto">
            <a:xfrm>
              <a:off x="4045" y="2866"/>
              <a:ext cx="489" cy="0"/>
            </a:xfrm>
            <a:prstGeom prst="line">
              <a:avLst/>
            </a:prstGeom>
            <a:noFill/>
            <a:ln w="19050">
              <a:solidFill>
                <a:schemeClr val="tx1"/>
              </a:solidFill>
              <a:prstDash val="dash"/>
              <a:round/>
              <a:headEnd/>
              <a:tailEnd/>
            </a:ln>
            <a:effectLst/>
          </p:spPr>
          <p:txBody>
            <a:bodyPr wrap="none" anchor="ctr"/>
            <a:lstStyle/>
            <a:p>
              <a:endParaRPr lang="zh-CN" altLang="en-US"/>
            </a:p>
          </p:txBody>
        </p:sp>
        <p:sp>
          <p:nvSpPr>
            <p:cNvPr id="117820" name="Line 60"/>
            <p:cNvSpPr>
              <a:spLocks noChangeShapeType="1"/>
            </p:cNvSpPr>
            <p:nvPr/>
          </p:nvSpPr>
          <p:spPr bwMode="auto">
            <a:xfrm>
              <a:off x="735" y="2568"/>
              <a:ext cx="577" cy="0"/>
            </a:xfrm>
            <a:prstGeom prst="line">
              <a:avLst/>
            </a:prstGeom>
            <a:noFill/>
            <a:ln w="28575">
              <a:solidFill>
                <a:srgbClr val="333399"/>
              </a:solidFill>
              <a:prstDash val="dash"/>
              <a:round/>
              <a:headEnd type="triangle" w="med" len="lg"/>
              <a:tailEnd type="triangle" w="med" len="lg"/>
            </a:ln>
            <a:effectLst/>
          </p:spPr>
          <p:txBody>
            <a:bodyPr/>
            <a:lstStyle/>
            <a:p>
              <a:endParaRPr lang="zh-CN" altLang="en-US"/>
            </a:p>
          </p:txBody>
        </p:sp>
        <p:sp>
          <p:nvSpPr>
            <p:cNvPr id="117821" name="Text Box 61"/>
            <p:cNvSpPr txBox="1">
              <a:spLocks noChangeArrowheads="1"/>
            </p:cNvSpPr>
            <p:nvPr/>
          </p:nvSpPr>
          <p:spPr bwMode="auto">
            <a:xfrm>
              <a:off x="793" y="2319"/>
              <a:ext cx="436" cy="249"/>
            </a:xfrm>
            <a:prstGeom prst="rect">
              <a:avLst/>
            </a:prstGeom>
            <a:noFill/>
            <a:ln w="9525">
              <a:noFill/>
              <a:miter lim="800000"/>
              <a:headEnd/>
              <a:tailEnd/>
            </a:ln>
            <a:effectLst/>
          </p:spPr>
          <p:txBody>
            <a:bodyPr wrap="none">
              <a:spAutoFit/>
            </a:bodyPr>
            <a:lstStyle/>
            <a:p>
              <a:r>
                <a:rPr lang="zh-CN" altLang="en-US" sz="2000">
                  <a:solidFill>
                    <a:srgbClr val="333399"/>
                  </a:solidFill>
                  <a:latin typeface="Arial" pitchFamily="34" charset="0"/>
                  <a:ea typeface="黑体" pitchFamily="2" charset="-122"/>
                </a:rPr>
                <a:t>密文</a:t>
              </a:r>
            </a:p>
          </p:txBody>
        </p:sp>
        <p:sp>
          <p:nvSpPr>
            <p:cNvPr id="117822" name="Line 62"/>
            <p:cNvSpPr>
              <a:spLocks noChangeShapeType="1"/>
            </p:cNvSpPr>
            <p:nvPr/>
          </p:nvSpPr>
          <p:spPr bwMode="auto">
            <a:xfrm>
              <a:off x="2167" y="2568"/>
              <a:ext cx="577" cy="0"/>
            </a:xfrm>
            <a:prstGeom prst="line">
              <a:avLst/>
            </a:prstGeom>
            <a:noFill/>
            <a:ln w="28575">
              <a:solidFill>
                <a:srgbClr val="333399"/>
              </a:solidFill>
              <a:prstDash val="dash"/>
              <a:round/>
              <a:headEnd type="triangle" w="med" len="lg"/>
              <a:tailEnd type="triangle" w="med" len="lg"/>
            </a:ln>
            <a:effectLst/>
          </p:spPr>
          <p:txBody>
            <a:bodyPr/>
            <a:lstStyle/>
            <a:p>
              <a:endParaRPr lang="zh-CN" altLang="en-US"/>
            </a:p>
          </p:txBody>
        </p:sp>
        <p:sp>
          <p:nvSpPr>
            <p:cNvPr id="117823" name="Text Box 63"/>
            <p:cNvSpPr txBox="1">
              <a:spLocks noChangeArrowheads="1"/>
            </p:cNvSpPr>
            <p:nvPr/>
          </p:nvSpPr>
          <p:spPr bwMode="auto">
            <a:xfrm>
              <a:off x="2225" y="2319"/>
              <a:ext cx="436" cy="249"/>
            </a:xfrm>
            <a:prstGeom prst="rect">
              <a:avLst/>
            </a:prstGeom>
            <a:noFill/>
            <a:ln w="9525">
              <a:noFill/>
              <a:miter lim="800000"/>
              <a:headEnd/>
              <a:tailEnd/>
            </a:ln>
            <a:effectLst/>
          </p:spPr>
          <p:txBody>
            <a:bodyPr wrap="none">
              <a:spAutoFit/>
            </a:bodyPr>
            <a:lstStyle/>
            <a:p>
              <a:r>
                <a:rPr lang="zh-CN" altLang="en-US" sz="2000">
                  <a:solidFill>
                    <a:srgbClr val="333399"/>
                  </a:solidFill>
                  <a:latin typeface="Arial" pitchFamily="34" charset="0"/>
                  <a:ea typeface="黑体" pitchFamily="2" charset="-122"/>
                </a:rPr>
                <a:t>密文</a:t>
              </a:r>
            </a:p>
          </p:txBody>
        </p:sp>
        <p:sp>
          <p:nvSpPr>
            <p:cNvPr id="117824" name="Line 64"/>
            <p:cNvSpPr>
              <a:spLocks noChangeShapeType="1"/>
            </p:cNvSpPr>
            <p:nvPr/>
          </p:nvSpPr>
          <p:spPr bwMode="auto">
            <a:xfrm>
              <a:off x="3618" y="2568"/>
              <a:ext cx="577" cy="0"/>
            </a:xfrm>
            <a:prstGeom prst="line">
              <a:avLst/>
            </a:prstGeom>
            <a:noFill/>
            <a:ln w="28575">
              <a:solidFill>
                <a:srgbClr val="333399"/>
              </a:solidFill>
              <a:prstDash val="dash"/>
              <a:round/>
              <a:headEnd type="triangle" w="med" len="lg"/>
              <a:tailEnd type="triangle" w="med" len="lg"/>
            </a:ln>
            <a:effectLst/>
          </p:spPr>
          <p:txBody>
            <a:bodyPr/>
            <a:lstStyle/>
            <a:p>
              <a:endParaRPr lang="zh-CN" altLang="en-US"/>
            </a:p>
          </p:txBody>
        </p:sp>
        <p:sp>
          <p:nvSpPr>
            <p:cNvPr id="117825" name="Text Box 65"/>
            <p:cNvSpPr txBox="1">
              <a:spLocks noChangeArrowheads="1"/>
            </p:cNvSpPr>
            <p:nvPr/>
          </p:nvSpPr>
          <p:spPr bwMode="auto">
            <a:xfrm>
              <a:off x="3676" y="2319"/>
              <a:ext cx="436" cy="249"/>
            </a:xfrm>
            <a:prstGeom prst="rect">
              <a:avLst/>
            </a:prstGeom>
            <a:noFill/>
            <a:ln w="9525">
              <a:noFill/>
              <a:miter lim="800000"/>
              <a:headEnd/>
              <a:tailEnd/>
            </a:ln>
            <a:effectLst/>
          </p:spPr>
          <p:txBody>
            <a:bodyPr wrap="none">
              <a:spAutoFit/>
            </a:bodyPr>
            <a:lstStyle/>
            <a:p>
              <a:r>
                <a:rPr lang="zh-CN" altLang="en-US" sz="2000">
                  <a:solidFill>
                    <a:srgbClr val="333399"/>
                  </a:solidFill>
                  <a:latin typeface="Arial" pitchFamily="34" charset="0"/>
                  <a:ea typeface="黑体" pitchFamily="2" charset="-122"/>
                </a:rPr>
                <a:t>密文</a:t>
              </a:r>
            </a:p>
          </p:txBody>
        </p:sp>
        <p:sp>
          <p:nvSpPr>
            <p:cNvPr id="117826" name="Line 66"/>
            <p:cNvSpPr>
              <a:spLocks noChangeShapeType="1"/>
            </p:cNvSpPr>
            <p:nvPr/>
          </p:nvSpPr>
          <p:spPr bwMode="auto">
            <a:xfrm>
              <a:off x="4435" y="2568"/>
              <a:ext cx="577" cy="0"/>
            </a:xfrm>
            <a:prstGeom prst="line">
              <a:avLst/>
            </a:prstGeom>
            <a:noFill/>
            <a:ln w="28575">
              <a:solidFill>
                <a:srgbClr val="333399"/>
              </a:solidFill>
              <a:prstDash val="dash"/>
              <a:round/>
              <a:headEnd type="triangle" w="med" len="lg"/>
              <a:tailEnd type="triangle" w="med" len="lg"/>
            </a:ln>
            <a:effectLst/>
          </p:spPr>
          <p:txBody>
            <a:bodyPr/>
            <a:lstStyle/>
            <a:p>
              <a:endParaRPr lang="zh-CN" altLang="en-US"/>
            </a:p>
          </p:txBody>
        </p:sp>
        <p:sp>
          <p:nvSpPr>
            <p:cNvPr id="117827" name="Text Box 67"/>
            <p:cNvSpPr txBox="1">
              <a:spLocks noChangeArrowheads="1"/>
            </p:cNvSpPr>
            <p:nvPr/>
          </p:nvSpPr>
          <p:spPr bwMode="auto">
            <a:xfrm>
              <a:off x="4493" y="2319"/>
              <a:ext cx="436" cy="249"/>
            </a:xfrm>
            <a:prstGeom prst="rect">
              <a:avLst/>
            </a:prstGeom>
            <a:noFill/>
            <a:ln w="9525">
              <a:noFill/>
              <a:miter lim="800000"/>
              <a:headEnd/>
              <a:tailEnd/>
            </a:ln>
            <a:effectLst/>
          </p:spPr>
          <p:txBody>
            <a:bodyPr wrap="none">
              <a:spAutoFit/>
            </a:bodyPr>
            <a:lstStyle/>
            <a:p>
              <a:r>
                <a:rPr lang="zh-CN" altLang="en-US" sz="2000">
                  <a:solidFill>
                    <a:srgbClr val="333399"/>
                  </a:solidFill>
                  <a:latin typeface="Arial" pitchFamily="34" charset="0"/>
                  <a:ea typeface="黑体" pitchFamily="2" charset="-122"/>
                </a:rPr>
                <a:t>密文</a:t>
              </a:r>
            </a:p>
          </p:txBody>
        </p:sp>
      </p:grpSp>
      <p:sp>
        <p:nvSpPr>
          <p:cNvPr id="117828" name="Text Box 68"/>
          <p:cNvSpPr txBox="1">
            <a:spLocks noChangeArrowheads="1"/>
          </p:cNvSpPr>
          <p:nvPr/>
        </p:nvSpPr>
        <p:spPr bwMode="auto">
          <a:xfrm>
            <a:off x="185738" y="5189538"/>
            <a:ext cx="8778875" cy="1552575"/>
          </a:xfrm>
          <a:prstGeom prst="rect">
            <a:avLst/>
          </a:prstGeom>
          <a:noFill/>
          <a:ln w="9525">
            <a:noFill/>
            <a:miter lim="800000"/>
            <a:headEnd/>
            <a:tailEnd/>
          </a:ln>
          <a:effectLst/>
        </p:spPr>
        <p:txBody>
          <a:bodyPr>
            <a:spAutoFit/>
          </a:bodyPr>
          <a:lstStyle/>
          <a:p>
            <a:pPr algn="just"/>
            <a:r>
              <a:rPr kumimoji="0" lang="zh-CN" altLang="en-US" b="1">
                <a:latin typeface="宋体" pitchFamily="2" charset="-122"/>
              </a:rPr>
              <a:t>链路加密</a:t>
            </a:r>
            <a:r>
              <a:rPr kumimoji="0" lang="zh-CN" altLang="en-US" b="1">
                <a:solidFill>
                  <a:srgbClr val="FF0000"/>
                </a:solidFill>
                <a:latin typeface="宋体" pitchFamily="2" charset="-122"/>
              </a:rPr>
              <a:t>特点</a:t>
            </a:r>
            <a:r>
              <a:rPr kumimoji="0" lang="zh-CN" altLang="en-US" b="1">
                <a:latin typeface="宋体" pitchFamily="2" charset="-122"/>
              </a:rPr>
              <a:t>：</a:t>
            </a:r>
          </a:p>
          <a:p>
            <a:pPr algn="just"/>
            <a:r>
              <a:rPr kumimoji="0" lang="zh-CN" altLang="en-US" b="1">
                <a:latin typeface="宋体" pitchFamily="2" charset="-122"/>
              </a:rPr>
              <a:t>  链路独立加密，相邻结点具有相同密钥；</a:t>
            </a:r>
          </a:p>
          <a:p>
            <a:pPr algn="just"/>
            <a:r>
              <a:rPr kumimoji="0" lang="zh-CN" altLang="en-US" b="1">
                <a:latin typeface="宋体" pitchFamily="2" charset="-122"/>
              </a:rPr>
              <a:t>  链路加密对用户透明，加密功能由通信子网提供；</a:t>
            </a:r>
          </a:p>
          <a:p>
            <a:pPr algn="just"/>
            <a:r>
              <a:rPr kumimoji="0" lang="zh-CN" altLang="en-US" b="1">
                <a:latin typeface="宋体" pitchFamily="2" charset="-122"/>
              </a:rPr>
              <a:t>  中间结点暴露明文（结点机的安全性）。</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153988" y="3043238"/>
            <a:ext cx="8990012" cy="457200"/>
          </a:xfrm>
          <a:prstGeom prst="rect">
            <a:avLst/>
          </a:prstGeom>
          <a:solidFill>
            <a:srgbClr val="FFCC99"/>
          </a:solidFill>
          <a:ln w="9525">
            <a:noFill/>
            <a:miter lim="800000"/>
            <a:headEnd/>
            <a:tailEnd/>
          </a:ln>
          <a:effectLst/>
        </p:spPr>
        <p:txBody>
          <a:bodyPr>
            <a:spAutoFit/>
          </a:bodyPr>
          <a:lstStyle/>
          <a:p>
            <a:r>
              <a:rPr kumimoji="0" lang="zh-CN" altLang="en-US" b="1"/>
              <a:t>方法</a:t>
            </a:r>
            <a:r>
              <a:rPr kumimoji="0" lang="en-US" altLang="zh-CN" b="1"/>
              <a:t>2</a:t>
            </a:r>
            <a:r>
              <a:rPr kumimoji="0" lang="zh-CN" altLang="en-US" b="1"/>
              <a:t>：</a:t>
            </a:r>
            <a:r>
              <a:rPr kumimoji="0" lang="zh-CN" altLang="en-US" b="1">
                <a:solidFill>
                  <a:srgbClr val="FF0000"/>
                </a:solidFill>
              </a:rPr>
              <a:t>端</a:t>
            </a:r>
            <a:r>
              <a:rPr kumimoji="0" lang="en-US" altLang="zh-CN" b="1">
                <a:solidFill>
                  <a:srgbClr val="FF0000"/>
                </a:solidFill>
              </a:rPr>
              <a:t>-</a:t>
            </a:r>
            <a:r>
              <a:rPr kumimoji="0" lang="zh-CN" altLang="en-US" b="1">
                <a:solidFill>
                  <a:srgbClr val="FF0000"/>
                </a:solidFill>
              </a:rPr>
              <a:t>端加密</a:t>
            </a:r>
            <a:r>
              <a:rPr kumimoji="0" lang="zh-CN" altLang="en-US" b="1"/>
              <a:t>；</a:t>
            </a:r>
            <a:endParaRPr lang="zh-CN" altLang="en-US" b="1"/>
          </a:p>
        </p:txBody>
      </p:sp>
      <p:sp>
        <p:nvSpPr>
          <p:cNvPr id="118787" name="Text Box 3"/>
          <p:cNvSpPr txBox="1">
            <a:spLocks noChangeArrowheads="1"/>
          </p:cNvSpPr>
          <p:nvPr/>
        </p:nvSpPr>
        <p:spPr bwMode="auto">
          <a:xfrm>
            <a:off x="8670925" y="7937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34</a:t>
            </a:r>
            <a:endParaRPr lang="en-US" altLang="zh-CN" sz="2000" b="1" dirty="0">
              <a:latin typeface="宋体" pitchFamily="2" charset="-122"/>
            </a:endParaRPr>
          </a:p>
        </p:txBody>
      </p:sp>
      <p:sp>
        <p:nvSpPr>
          <p:cNvPr id="118788" name="Rectangle 4"/>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grpSp>
        <p:nvGrpSpPr>
          <p:cNvPr id="2" name="Group 5"/>
          <p:cNvGrpSpPr>
            <a:grpSpLocks/>
          </p:cNvGrpSpPr>
          <p:nvPr/>
        </p:nvGrpSpPr>
        <p:grpSpPr bwMode="auto">
          <a:xfrm>
            <a:off x="6516688" y="908050"/>
            <a:ext cx="2376487" cy="1728788"/>
            <a:chOff x="158" y="991"/>
            <a:chExt cx="1497" cy="1089"/>
          </a:xfrm>
        </p:grpSpPr>
        <p:sp>
          <p:nvSpPr>
            <p:cNvPr id="118790" name="Rectangle 6"/>
            <p:cNvSpPr>
              <a:spLocks noChangeArrowheads="1"/>
            </p:cNvSpPr>
            <p:nvPr/>
          </p:nvSpPr>
          <p:spPr bwMode="auto">
            <a:xfrm>
              <a:off x="158" y="991"/>
              <a:ext cx="1474" cy="1089"/>
            </a:xfrm>
            <a:prstGeom prst="rect">
              <a:avLst/>
            </a:prstGeom>
            <a:solidFill>
              <a:srgbClr val="FFFF99"/>
            </a:solidFill>
            <a:ln w="9525">
              <a:solidFill>
                <a:schemeClr val="tx1"/>
              </a:solidFill>
              <a:prstDash val="dash"/>
              <a:miter lim="800000"/>
              <a:headEnd/>
              <a:tailEnd/>
            </a:ln>
            <a:effectLst/>
          </p:spPr>
          <p:txBody>
            <a:bodyPr wrap="none" anchor="ctr"/>
            <a:lstStyle/>
            <a:p>
              <a:endParaRPr lang="zh-CN" altLang="en-US"/>
            </a:p>
          </p:txBody>
        </p:sp>
        <p:sp>
          <p:nvSpPr>
            <p:cNvPr id="118791" name="Oval 7"/>
            <p:cNvSpPr>
              <a:spLocks noChangeArrowheads="1"/>
            </p:cNvSpPr>
            <p:nvPr/>
          </p:nvSpPr>
          <p:spPr bwMode="auto">
            <a:xfrm>
              <a:off x="392" y="1418"/>
              <a:ext cx="166" cy="174"/>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a:p>
          </p:txBody>
        </p:sp>
        <p:sp>
          <p:nvSpPr>
            <p:cNvPr id="118792" name="Oval 8"/>
            <p:cNvSpPr>
              <a:spLocks noChangeArrowheads="1"/>
            </p:cNvSpPr>
            <p:nvPr/>
          </p:nvSpPr>
          <p:spPr bwMode="auto">
            <a:xfrm>
              <a:off x="1252" y="1418"/>
              <a:ext cx="166" cy="174"/>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a:p>
          </p:txBody>
        </p:sp>
        <p:sp>
          <p:nvSpPr>
            <p:cNvPr id="118793" name="Line 9"/>
            <p:cNvSpPr>
              <a:spLocks noChangeShapeType="1"/>
            </p:cNvSpPr>
            <p:nvPr/>
          </p:nvSpPr>
          <p:spPr bwMode="auto">
            <a:xfrm>
              <a:off x="558" y="1506"/>
              <a:ext cx="694" cy="0"/>
            </a:xfrm>
            <a:prstGeom prst="line">
              <a:avLst/>
            </a:prstGeom>
            <a:noFill/>
            <a:ln w="28575">
              <a:solidFill>
                <a:srgbClr val="333399"/>
              </a:solidFill>
              <a:round/>
              <a:headEnd type="none" w="sm" len="sm"/>
              <a:tailEnd type="triangle" w="med" len="lg"/>
            </a:ln>
            <a:effectLst/>
          </p:spPr>
          <p:txBody>
            <a:bodyPr wrap="none" anchor="ctr"/>
            <a:lstStyle/>
            <a:p>
              <a:endParaRPr lang="zh-CN" altLang="en-US"/>
            </a:p>
          </p:txBody>
        </p:sp>
        <p:sp>
          <p:nvSpPr>
            <p:cNvPr id="118794" name="Arc 10"/>
            <p:cNvSpPr>
              <a:spLocks/>
            </p:cNvSpPr>
            <p:nvPr/>
          </p:nvSpPr>
          <p:spPr bwMode="auto">
            <a:xfrm>
              <a:off x="558" y="1506"/>
              <a:ext cx="358" cy="249"/>
            </a:xfrm>
            <a:custGeom>
              <a:avLst/>
              <a:gdLst>
                <a:gd name="G0" fmla="+- 0 0 0"/>
                <a:gd name="G1" fmla="+- 19891 0 0"/>
                <a:gd name="G2" fmla="+- 21600 0 0"/>
                <a:gd name="T0" fmla="*/ 8421 w 21600"/>
                <a:gd name="T1" fmla="*/ 0 h 19891"/>
                <a:gd name="T2" fmla="*/ 21600 w 21600"/>
                <a:gd name="T3" fmla="*/ 19891 h 19891"/>
                <a:gd name="T4" fmla="*/ 0 w 21600"/>
                <a:gd name="T5" fmla="*/ 19891 h 19891"/>
              </a:gdLst>
              <a:ahLst/>
              <a:cxnLst>
                <a:cxn ang="0">
                  <a:pos x="T0" y="T1"/>
                </a:cxn>
                <a:cxn ang="0">
                  <a:pos x="T2" y="T3"/>
                </a:cxn>
                <a:cxn ang="0">
                  <a:pos x="T4" y="T5"/>
                </a:cxn>
              </a:cxnLst>
              <a:rect l="0" t="0" r="r" b="b"/>
              <a:pathLst>
                <a:path w="21600" h="19891" fill="none" extrusionOk="0">
                  <a:moveTo>
                    <a:pt x="8420" y="0"/>
                  </a:moveTo>
                  <a:cubicBezTo>
                    <a:pt x="16409" y="3382"/>
                    <a:pt x="21600" y="11215"/>
                    <a:pt x="21600" y="19891"/>
                  </a:cubicBezTo>
                </a:path>
                <a:path w="21600" h="19891" stroke="0" extrusionOk="0">
                  <a:moveTo>
                    <a:pt x="8420" y="0"/>
                  </a:moveTo>
                  <a:cubicBezTo>
                    <a:pt x="16409" y="3382"/>
                    <a:pt x="21600" y="11215"/>
                    <a:pt x="21600" y="19891"/>
                  </a:cubicBezTo>
                  <a:lnTo>
                    <a:pt x="0" y="19891"/>
                  </a:lnTo>
                  <a:close/>
                </a:path>
              </a:pathLst>
            </a:custGeom>
            <a:noFill/>
            <a:ln w="28575">
              <a:solidFill>
                <a:srgbClr val="FF0000"/>
              </a:solidFill>
              <a:round/>
              <a:headEnd type="none" w="sm" len="sm"/>
              <a:tailEnd type="triangle" w="med" len="lg"/>
            </a:ln>
            <a:effectLst/>
          </p:spPr>
          <p:txBody>
            <a:bodyPr wrap="none" anchor="ctr"/>
            <a:lstStyle/>
            <a:p>
              <a:endParaRPr lang="zh-CN" altLang="en-US"/>
            </a:p>
          </p:txBody>
        </p:sp>
        <p:sp>
          <p:nvSpPr>
            <p:cNvPr id="118795" name="Oval 11"/>
            <p:cNvSpPr>
              <a:spLocks noChangeArrowheads="1"/>
            </p:cNvSpPr>
            <p:nvPr/>
          </p:nvSpPr>
          <p:spPr bwMode="auto">
            <a:xfrm>
              <a:off x="809" y="1767"/>
              <a:ext cx="248" cy="146"/>
            </a:xfrm>
            <a:prstGeom prst="ellipse">
              <a:avLst/>
            </a:prstGeom>
            <a:solidFill>
              <a:schemeClr val="hlink"/>
            </a:solidFill>
            <a:ln w="19050">
              <a:solidFill>
                <a:srgbClr val="333399"/>
              </a:solidFill>
              <a:round/>
              <a:headEnd type="none" w="sm" len="sm"/>
              <a:tailEnd type="none" w="sm" len="sm"/>
            </a:ln>
            <a:effectLst/>
          </p:spPr>
          <p:txBody>
            <a:bodyPr wrap="none" anchor="ctr"/>
            <a:lstStyle/>
            <a:p>
              <a:endParaRPr lang="zh-CN" altLang="en-US"/>
            </a:p>
          </p:txBody>
        </p:sp>
        <p:sp>
          <p:nvSpPr>
            <p:cNvPr id="118796" name="Text Box 12"/>
            <p:cNvSpPr txBox="1">
              <a:spLocks noChangeArrowheads="1"/>
            </p:cNvSpPr>
            <p:nvPr/>
          </p:nvSpPr>
          <p:spPr bwMode="auto">
            <a:xfrm>
              <a:off x="1057" y="1741"/>
              <a:ext cx="436" cy="250"/>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截获</a:t>
              </a:r>
            </a:p>
          </p:txBody>
        </p:sp>
        <p:sp>
          <p:nvSpPr>
            <p:cNvPr id="118797" name="Text Box 13"/>
            <p:cNvSpPr txBox="1">
              <a:spLocks noChangeArrowheads="1"/>
            </p:cNvSpPr>
            <p:nvPr/>
          </p:nvSpPr>
          <p:spPr bwMode="auto">
            <a:xfrm>
              <a:off x="286" y="1052"/>
              <a:ext cx="436" cy="250"/>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源站</a:t>
              </a:r>
            </a:p>
          </p:txBody>
        </p:sp>
        <p:sp>
          <p:nvSpPr>
            <p:cNvPr id="118798" name="Text Box 14"/>
            <p:cNvSpPr txBox="1">
              <a:spLocks noChangeArrowheads="1"/>
            </p:cNvSpPr>
            <p:nvPr/>
          </p:nvSpPr>
          <p:spPr bwMode="auto">
            <a:xfrm>
              <a:off x="1059" y="1052"/>
              <a:ext cx="596" cy="250"/>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目的站</a:t>
              </a:r>
            </a:p>
          </p:txBody>
        </p:sp>
      </p:grpSp>
      <p:grpSp>
        <p:nvGrpSpPr>
          <p:cNvPr id="3" name="Group 15"/>
          <p:cNvGrpSpPr>
            <a:grpSpLocks/>
          </p:cNvGrpSpPr>
          <p:nvPr/>
        </p:nvGrpSpPr>
        <p:grpSpPr bwMode="auto">
          <a:xfrm>
            <a:off x="179388" y="5189538"/>
            <a:ext cx="8778875" cy="1552575"/>
            <a:chOff x="113" y="3342"/>
            <a:chExt cx="5530" cy="978"/>
          </a:xfrm>
        </p:grpSpPr>
        <p:sp>
          <p:nvSpPr>
            <p:cNvPr id="118800" name="Rectangle 16"/>
            <p:cNvSpPr>
              <a:spLocks noChangeArrowheads="1"/>
            </p:cNvSpPr>
            <p:nvPr/>
          </p:nvSpPr>
          <p:spPr bwMode="auto">
            <a:xfrm>
              <a:off x="1973" y="4065"/>
              <a:ext cx="3651" cy="227"/>
            </a:xfrm>
            <a:prstGeom prst="rect">
              <a:avLst/>
            </a:prstGeom>
            <a:solidFill>
              <a:srgbClr val="FFFF99"/>
            </a:solidFill>
            <a:ln w="9525">
              <a:solidFill>
                <a:srgbClr val="FF0000"/>
              </a:solidFill>
              <a:prstDash val="dash"/>
              <a:miter lim="800000"/>
              <a:headEnd/>
              <a:tailEnd/>
            </a:ln>
            <a:effectLst/>
          </p:spPr>
          <p:txBody>
            <a:bodyPr wrap="none" anchor="ctr"/>
            <a:lstStyle/>
            <a:p>
              <a:endParaRPr lang="zh-CN" altLang="en-US"/>
            </a:p>
          </p:txBody>
        </p:sp>
        <p:sp>
          <p:nvSpPr>
            <p:cNvPr id="118801" name="Text Box 17"/>
            <p:cNvSpPr txBox="1">
              <a:spLocks noChangeArrowheads="1"/>
            </p:cNvSpPr>
            <p:nvPr/>
          </p:nvSpPr>
          <p:spPr bwMode="auto">
            <a:xfrm>
              <a:off x="113" y="3342"/>
              <a:ext cx="5530" cy="978"/>
            </a:xfrm>
            <a:prstGeom prst="rect">
              <a:avLst/>
            </a:prstGeom>
            <a:noFill/>
            <a:ln w="9525">
              <a:noFill/>
              <a:miter lim="800000"/>
              <a:headEnd/>
              <a:tailEnd/>
            </a:ln>
            <a:effectLst/>
          </p:spPr>
          <p:txBody>
            <a:bodyPr>
              <a:spAutoFit/>
            </a:bodyPr>
            <a:lstStyle/>
            <a:p>
              <a:pPr algn="just"/>
              <a:r>
                <a:rPr kumimoji="0" lang="zh-CN" altLang="en-US" b="1">
                  <a:latin typeface="宋体" pitchFamily="2" charset="-122"/>
                </a:rPr>
                <a:t>端到端加密</a:t>
              </a:r>
              <a:r>
                <a:rPr kumimoji="0" lang="zh-CN" altLang="en-US" b="1">
                  <a:solidFill>
                    <a:srgbClr val="FF0000"/>
                  </a:solidFill>
                  <a:latin typeface="宋体" pitchFamily="2" charset="-122"/>
                </a:rPr>
                <a:t>特点</a:t>
              </a:r>
              <a:r>
                <a:rPr kumimoji="0" lang="zh-CN" altLang="en-US" b="1">
                  <a:latin typeface="宋体" pitchFamily="2" charset="-122"/>
                </a:rPr>
                <a:t>：</a:t>
              </a:r>
            </a:p>
            <a:p>
              <a:r>
                <a:rPr lang="zh-CN" altLang="en-US" b="1"/>
                <a:t>    源</a:t>
              </a:r>
              <a:r>
                <a:rPr lang="en-US" altLang="zh-CN" b="1"/>
                <a:t>/</a:t>
              </a:r>
              <a:r>
                <a:rPr lang="zh-CN" altLang="en-US" b="1"/>
                <a:t>宿结点进行加密</a:t>
              </a:r>
              <a:r>
                <a:rPr lang="en-US" altLang="zh-CN" b="1"/>
                <a:t>/</a:t>
              </a:r>
              <a:r>
                <a:rPr lang="zh-CN" altLang="en-US" b="1"/>
                <a:t>解密，报文安全性不受中间结点的影响</a:t>
              </a:r>
              <a:r>
                <a:rPr kumimoji="0" lang="zh-CN" altLang="en-US" b="1">
                  <a:latin typeface="宋体" pitchFamily="2" charset="-122"/>
                </a:rPr>
                <a:t>；</a:t>
              </a:r>
            </a:p>
            <a:p>
              <a:pPr algn="just"/>
              <a:r>
                <a:rPr kumimoji="0" lang="zh-CN" altLang="en-US" b="1"/>
                <a:t>    不能加密</a:t>
              </a:r>
              <a:r>
                <a:rPr kumimoji="0" lang="zh-CN" altLang="en-US" b="1">
                  <a:latin typeface="宋体" pitchFamily="2" charset="-122"/>
                </a:rPr>
                <a:t>报头</a:t>
              </a:r>
              <a:r>
                <a:rPr kumimoji="0" lang="en-US" altLang="zh-CN" b="1"/>
                <a:t>(</a:t>
              </a:r>
              <a:r>
                <a:rPr kumimoji="0" lang="zh-CN" altLang="en-US" b="1"/>
                <a:t>如源</a:t>
              </a:r>
              <a:r>
                <a:rPr kumimoji="0" lang="en-US" altLang="zh-CN" b="1"/>
                <a:t>/</a:t>
              </a:r>
              <a:r>
                <a:rPr kumimoji="0" lang="zh-CN" altLang="en-US" b="1"/>
                <a:t>宿</a:t>
              </a:r>
              <a:r>
                <a:rPr kumimoji="0" lang="en-US" altLang="zh-CN" b="1"/>
                <a:t>IP</a:t>
              </a:r>
              <a:r>
                <a:rPr kumimoji="0" lang="zh-CN" altLang="en-US" b="1"/>
                <a:t>地址、路由信息等</a:t>
              </a:r>
              <a:r>
                <a:rPr kumimoji="0" lang="en-US" altLang="zh-CN" b="1"/>
                <a:t>)</a:t>
              </a:r>
              <a:r>
                <a:rPr kumimoji="0" lang="zh-CN" altLang="en-US" b="1"/>
                <a:t>，否则中间结点无法选择路由和转发。    </a:t>
              </a:r>
              <a:r>
                <a:rPr kumimoji="0" lang="zh-CN" altLang="en-US" b="1">
                  <a:solidFill>
                    <a:srgbClr val="FF0000"/>
                  </a:solidFill>
                </a:rPr>
                <a:t>执行实体</a:t>
              </a:r>
              <a:r>
                <a:rPr kumimoji="0" lang="zh-CN" altLang="en-US" b="1"/>
                <a:t>：</a:t>
              </a:r>
              <a:r>
                <a:rPr kumimoji="0" lang="en-US" altLang="zh-CN" b="1"/>
                <a:t>OSI</a:t>
              </a:r>
              <a:r>
                <a:rPr kumimoji="0" lang="zh-CN" altLang="en-US" b="1"/>
                <a:t>表示层或因特网应用层。</a:t>
              </a:r>
            </a:p>
          </p:txBody>
        </p:sp>
      </p:grpSp>
      <p:grpSp>
        <p:nvGrpSpPr>
          <p:cNvPr id="4" name="Group 18"/>
          <p:cNvGrpSpPr>
            <a:grpSpLocks/>
          </p:cNvGrpSpPr>
          <p:nvPr/>
        </p:nvGrpSpPr>
        <p:grpSpPr bwMode="auto">
          <a:xfrm>
            <a:off x="123825" y="3429000"/>
            <a:ext cx="8961438" cy="1727200"/>
            <a:chOff x="78" y="2160"/>
            <a:chExt cx="5645" cy="1088"/>
          </a:xfrm>
        </p:grpSpPr>
        <p:sp>
          <p:nvSpPr>
            <p:cNvPr id="118803" name="Rectangle 19"/>
            <p:cNvSpPr>
              <a:spLocks noChangeArrowheads="1"/>
            </p:cNvSpPr>
            <p:nvPr/>
          </p:nvSpPr>
          <p:spPr bwMode="auto">
            <a:xfrm>
              <a:off x="1342" y="2406"/>
              <a:ext cx="811" cy="744"/>
            </a:xfrm>
            <a:prstGeom prst="rect">
              <a:avLst/>
            </a:prstGeom>
            <a:solidFill>
              <a:srgbClr val="CCECFF"/>
            </a:solidFill>
            <a:ln w="12700">
              <a:solidFill>
                <a:srgbClr val="333399"/>
              </a:solidFill>
              <a:miter lim="800000"/>
              <a:headEnd/>
              <a:tailEnd/>
            </a:ln>
            <a:effectLst>
              <a:outerShdw dist="35921" dir="2700000" algn="ctr" rotWithShape="0">
                <a:schemeClr val="tx1"/>
              </a:outerShdw>
            </a:effectLst>
          </p:spPr>
          <p:txBody>
            <a:bodyPr wrap="none" anchor="ctr"/>
            <a:lstStyle/>
            <a:p>
              <a:pPr algn="ctr"/>
              <a:endParaRPr lang="zh-CN" altLang="en-US" sz="2000">
                <a:solidFill>
                  <a:srgbClr val="333399"/>
                </a:solidFill>
                <a:latin typeface="Arial" pitchFamily="34" charset="0"/>
                <a:ea typeface="黑体" pitchFamily="2" charset="-122"/>
              </a:endParaRPr>
            </a:p>
          </p:txBody>
        </p:sp>
        <p:sp>
          <p:nvSpPr>
            <p:cNvPr id="118804" name="Text Box 20"/>
            <p:cNvSpPr txBox="1">
              <a:spLocks noChangeArrowheads="1"/>
            </p:cNvSpPr>
            <p:nvPr/>
          </p:nvSpPr>
          <p:spPr bwMode="auto">
            <a:xfrm>
              <a:off x="1572" y="2160"/>
              <a:ext cx="570" cy="250"/>
            </a:xfrm>
            <a:prstGeom prst="rect">
              <a:avLst/>
            </a:prstGeom>
            <a:noFill/>
            <a:ln w="9525">
              <a:noFill/>
              <a:miter lim="800000"/>
              <a:headEnd/>
              <a:tailEnd/>
            </a:ln>
            <a:effectLst/>
          </p:spPr>
          <p:txBody>
            <a:bodyPr wrap="none">
              <a:spAutoFit/>
            </a:bodyPr>
            <a:lstStyle/>
            <a:p>
              <a:r>
                <a:rPr lang="zh-CN" altLang="en-US" sz="2000">
                  <a:solidFill>
                    <a:srgbClr val="333399"/>
                  </a:solidFill>
                  <a:latin typeface="Arial" pitchFamily="34" charset="0"/>
                  <a:ea typeface="黑体" pitchFamily="2" charset="-122"/>
                </a:rPr>
                <a:t>结点 </a:t>
              </a:r>
              <a:r>
                <a:rPr lang="en-US" altLang="zh-CN" sz="2000">
                  <a:solidFill>
                    <a:srgbClr val="333399"/>
                  </a:solidFill>
                  <a:latin typeface="Arial" pitchFamily="34" charset="0"/>
                  <a:ea typeface="黑体" pitchFamily="2" charset="-122"/>
                </a:rPr>
                <a:t>1</a:t>
              </a:r>
            </a:p>
          </p:txBody>
        </p:sp>
        <p:sp>
          <p:nvSpPr>
            <p:cNvPr id="118805" name="Rectangle 21"/>
            <p:cNvSpPr>
              <a:spLocks noChangeArrowheads="1"/>
            </p:cNvSpPr>
            <p:nvPr/>
          </p:nvSpPr>
          <p:spPr bwMode="auto">
            <a:xfrm>
              <a:off x="2747" y="2406"/>
              <a:ext cx="811" cy="744"/>
            </a:xfrm>
            <a:prstGeom prst="rect">
              <a:avLst/>
            </a:prstGeom>
            <a:solidFill>
              <a:srgbClr val="CCECFF"/>
            </a:solidFill>
            <a:ln w="12700">
              <a:solidFill>
                <a:srgbClr val="333399"/>
              </a:solidFill>
              <a:miter lim="800000"/>
              <a:headEnd/>
              <a:tailEnd/>
            </a:ln>
            <a:effectLst>
              <a:outerShdw dist="35921" dir="2700000" algn="ctr" rotWithShape="0">
                <a:schemeClr val="tx1"/>
              </a:outerShdw>
            </a:effectLst>
          </p:spPr>
          <p:txBody>
            <a:bodyPr wrap="none" anchor="ctr"/>
            <a:lstStyle/>
            <a:p>
              <a:pPr algn="ctr"/>
              <a:endParaRPr lang="zh-CN" altLang="en-US" sz="2000">
                <a:solidFill>
                  <a:srgbClr val="333399"/>
                </a:solidFill>
                <a:latin typeface="Arial" pitchFamily="34" charset="0"/>
                <a:ea typeface="黑体" pitchFamily="2" charset="-122"/>
              </a:endParaRPr>
            </a:p>
          </p:txBody>
        </p:sp>
        <p:sp>
          <p:nvSpPr>
            <p:cNvPr id="118806" name="Text Box 22"/>
            <p:cNvSpPr txBox="1">
              <a:spLocks noChangeArrowheads="1"/>
            </p:cNvSpPr>
            <p:nvPr/>
          </p:nvSpPr>
          <p:spPr bwMode="auto">
            <a:xfrm>
              <a:off x="2900" y="2160"/>
              <a:ext cx="569" cy="250"/>
            </a:xfrm>
            <a:prstGeom prst="rect">
              <a:avLst/>
            </a:prstGeom>
            <a:noFill/>
            <a:ln w="9525">
              <a:noFill/>
              <a:miter lim="800000"/>
              <a:headEnd/>
              <a:tailEnd/>
            </a:ln>
            <a:effectLst/>
          </p:spPr>
          <p:txBody>
            <a:bodyPr wrap="none">
              <a:spAutoFit/>
            </a:bodyPr>
            <a:lstStyle/>
            <a:p>
              <a:r>
                <a:rPr lang="zh-CN" altLang="en-US" sz="2000">
                  <a:solidFill>
                    <a:srgbClr val="333399"/>
                  </a:solidFill>
                  <a:latin typeface="Arial" pitchFamily="34" charset="0"/>
                  <a:ea typeface="黑体" pitchFamily="2" charset="-122"/>
                </a:rPr>
                <a:t>结点 </a:t>
              </a:r>
              <a:r>
                <a:rPr lang="en-US" altLang="zh-CN" sz="2000">
                  <a:solidFill>
                    <a:srgbClr val="333399"/>
                  </a:solidFill>
                  <a:latin typeface="Arial" pitchFamily="34" charset="0"/>
                  <a:ea typeface="黑体" pitchFamily="2" charset="-122"/>
                </a:rPr>
                <a:t>2</a:t>
              </a:r>
            </a:p>
          </p:txBody>
        </p:sp>
        <p:sp>
          <p:nvSpPr>
            <p:cNvPr id="118807" name="Rectangle 23"/>
            <p:cNvSpPr>
              <a:spLocks noChangeArrowheads="1"/>
            </p:cNvSpPr>
            <p:nvPr/>
          </p:nvSpPr>
          <p:spPr bwMode="auto">
            <a:xfrm>
              <a:off x="5018" y="2406"/>
              <a:ext cx="705" cy="744"/>
            </a:xfrm>
            <a:prstGeom prst="rect">
              <a:avLst/>
            </a:prstGeom>
            <a:solidFill>
              <a:srgbClr val="CCECFF"/>
            </a:solidFill>
            <a:ln w="12700">
              <a:solidFill>
                <a:srgbClr val="333399"/>
              </a:solidFill>
              <a:miter lim="800000"/>
              <a:headEnd/>
              <a:tailEnd/>
            </a:ln>
            <a:effectLst>
              <a:outerShdw dist="35921" dir="2700000" algn="ctr" rotWithShape="0">
                <a:schemeClr val="tx1"/>
              </a:outerShdw>
            </a:effectLst>
          </p:spPr>
          <p:txBody>
            <a:bodyPr wrap="none" anchor="ctr"/>
            <a:lstStyle/>
            <a:p>
              <a:pPr algn="ctr"/>
              <a:endParaRPr lang="zh-CN" altLang="en-US" sz="2000">
                <a:solidFill>
                  <a:srgbClr val="333399"/>
                </a:solidFill>
                <a:latin typeface="Arial" pitchFamily="34" charset="0"/>
                <a:ea typeface="黑体" pitchFamily="2" charset="-122"/>
              </a:endParaRPr>
            </a:p>
          </p:txBody>
        </p:sp>
        <p:sp>
          <p:nvSpPr>
            <p:cNvPr id="118808" name="Oval 24"/>
            <p:cNvSpPr>
              <a:spLocks noChangeArrowheads="1"/>
            </p:cNvSpPr>
            <p:nvPr/>
          </p:nvSpPr>
          <p:spPr bwMode="auto">
            <a:xfrm>
              <a:off x="5119" y="2778"/>
              <a:ext cx="302" cy="319"/>
            </a:xfrm>
            <a:prstGeom prst="ellipse">
              <a:avLst/>
            </a:prstGeom>
            <a:solidFill>
              <a:srgbClr val="FFFF99"/>
            </a:solidFill>
            <a:ln w="12700">
              <a:solidFill>
                <a:schemeClr val="tx1"/>
              </a:solidFill>
              <a:round/>
              <a:headEnd/>
              <a:tailEnd/>
            </a:ln>
            <a:effectLst/>
          </p:spPr>
          <p:txBody>
            <a:bodyPr wrap="none" anchor="ctr"/>
            <a:lstStyle/>
            <a:p>
              <a:pPr algn="ctr"/>
              <a:r>
                <a:rPr lang="en-US" altLang="zh-CN" sz="2000" i="1">
                  <a:solidFill>
                    <a:srgbClr val="333399"/>
                  </a:solidFill>
                  <a:latin typeface="Arial" pitchFamily="34" charset="0"/>
                  <a:ea typeface="黑体" pitchFamily="2" charset="-122"/>
                </a:rPr>
                <a:t>D</a:t>
              </a:r>
              <a:r>
                <a:rPr lang="en-US" altLang="zh-CN" sz="2000" i="1" baseline="-25000">
                  <a:solidFill>
                    <a:srgbClr val="333399"/>
                  </a:solidFill>
                  <a:latin typeface="Arial" pitchFamily="34" charset="0"/>
                  <a:ea typeface="黑体" pitchFamily="2" charset="-122"/>
                </a:rPr>
                <a:t>K</a:t>
              </a:r>
              <a:endParaRPr lang="en-US" altLang="zh-CN" sz="2000" i="1">
                <a:solidFill>
                  <a:srgbClr val="333399"/>
                </a:solidFill>
                <a:latin typeface="Arial" pitchFamily="34" charset="0"/>
                <a:ea typeface="黑体" pitchFamily="2" charset="-122"/>
              </a:endParaRPr>
            </a:p>
          </p:txBody>
        </p:sp>
        <p:sp>
          <p:nvSpPr>
            <p:cNvPr id="118809" name="Freeform 25"/>
            <p:cNvSpPr>
              <a:spLocks/>
            </p:cNvSpPr>
            <p:nvPr/>
          </p:nvSpPr>
          <p:spPr bwMode="auto">
            <a:xfrm>
              <a:off x="5270" y="2648"/>
              <a:ext cx="365" cy="130"/>
            </a:xfrm>
            <a:custGeom>
              <a:avLst/>
              <a:gdLst/>
              <a:ahLst/>
              <a:cxnLst>
                <a:cxn ang="0">
                  <a:pos x="0" y="144"/>
                </a:cxn>
                <a:cxn ang="0">
                  <a:pos x="0" y="0"/>
                </a:cxn>
                <a:cxn ang="0">
                  <a:pos x="348" y="0"/>
                </a:cxn>
              </a:cxnLst>
              <a:rect l="0" t="0" r="r" b="b"/>
              <a:pathLst>
                <a:path w="348" h="144">
                  <a:moveTo>
                    <a:pt x="0" y="144"/>
                  </a:moveTo>
                  <a:lnTo>
                    <a:pt x="0" y="0"/>
                  </a:lnTo>
                  <a:lnTo>
                    <a:pt x="348" y="0"/>
                  </a:lnTo>
                </a:path>
              </a:pathLst>
            </a:custGeom>
            <a:noFill/>
            <a:ln w="12700" cmpd="sng">
              <a:solidFill>
                <a:schemeClr val="tx1"/>
              </a:solidFill>
              <a:round/>
              <a:headEnd type="none" w="med" len="med"/>
              <a:tailEnd type="triangle" w="sm" len="med"/>
            </a:ln>
            <a:effectLst/>
          </p:spPr>
          <p:txBody>
            <a:bodyPr wrap="none" anchor="ctr"/>
            <a:lstStyle/>
            <a:p>
              <a:endParaRPr lang="zh-CN" altLang="en-US"/>
            </a:p>
          </p:txBody>
        </p:sp>
        <p:sp>
          <p:nvSpPr>
            <p:cNvPr id="118810" name="Text Box 26"/>
            <p:cNvSpPr txBox="1">
              <a:spLocks noChangeArrowheads="1"/>
            </p:cNvSpPr>
            <p:nvPr/>
          </p:nvSpPr>
          <p:spPr bwMode="auto">
            <a:xfrm>
              <a:off x="5069" y="2409"/>
              <a:ext cx="586" cy="250"/>
            </a:xfrm>
            <a:prstGeom prst="rect">
              <a:avLst/>
            </a:prstGeom>
            <a:noFill/>
            <a:ln w="9525">
              <a:noFill/>
              <a:miter lim="800000"/>
              <a:headEnd/>
              <a:tailEnd/>
            </a:ln>
            <a:effectLst/>
          </p:spPr>
          <p:txBody>
            <a:bodyPr wrap="none">
              <a:spAutoFit/>
            </a:bodyPr>
            <a:lstStyle/>
            <a:p>
              <a:r>
                <a:rPr lang="zh-CN" altLang="en-US" sz="2000">
                  <a:solidFill>
                    <a:srgbClr val="333399"/>
                  </a:solidFill>
                  <a:latin typeface="Arial" pitchFamily="34" charset="0"/>
                  <a:ea typeface="黑体" pitchFamily="2" charset="-122"/>
                </a:rPr>
                <a:t>明文 </a:t>
              </a:r>
              <a:r>
                <a:rPr lang="en-US" altLang="zh-CN" sz="2000" i="1">
                  <a:solidFill>
                    <a:srgbClr val="333399"/>
                  </a:solidFill>
                  <a:latin typeface="Arial" pitchFamily="34" charset="0"/>
                  <a:ea typeface="黑体" pitchFamily="2" charset="-122"/>
                </a:rPr>
                <a:t>X</a:t>
              </a:r>
            </a:p>
          </p:txBody>
        </p:sp>
        <p:sp>
          <p:nvSpPr>
            <p:cNvPr id="118811" name="Text Box 27"/>
            <p:cNvSpPr txBox="1">
              <a:spLocks noChangeArrowheads="1"/>
            </p:cNvSpPr>
            <p:nvPr/>
          </p:nvSpPr>
          <p:spPr bwMode="auto">
            <a:xfrm>
              <a:off x="5109" y="2160"/>
              <a:ext cx="569" cy="250"/>
            </a:xfrm>
            <a:prstGeom prst="rect">
              <a:avLst/>
            </a:prstGeom>
            <a:noFill/>
            <a:ln w="9525">
              <a:noFill/>
              <a:miter lim="800000"/>
              <a:headEnd/>
              <a:tailEnd/>
            </a:ln>
            <a:effectLst/>
          </p:spPr>
          <p:txBody>
            <a:bodyPr wrap="none">
              <a:spAutoFit/>
            </a:bodyPr>
            <a:lstStyle/>
            <a:p>
              <a:r>
                <a:rPr lang="zh-CN" altLang="en-US" sz="2000">
                  <a:solidFill>
                    <a:srgbClr val="333399"/>
                  </a:solidFill>
                  <a:latin typeface="Arial" pitchFamily="34" charset="0"/>
                  <a:ea typeface="黑体" pitchFamily="2" charset="-122"/>
                </a:rPr>
                <a:t>结点 </a:t>
              </a:r>
              <a:r>
                <a:rPr lang="en-US" altLang="zh-CN" sz="2000" i="1">
                  <a:solidFill>
                    <a:srgbClr val="333399"/>
                  </a:solidFill>
                  <a:latin typeface="Arial" pitchFamily="34" charset="0"/>
                  <a:ea typeface="黑体" pitchFamily="2" charset="-122"/>
                </a:rPr>
                <a:t>n</a:t>
              </a:r>
            </a:p>
          </p:txBody>
        </p:sp>
        <p:sp>
          <p:nvSpPr>
            <p:cNvPr id="118812" name="Rectangle 28"/>
            <p:cNvSpPr>
              <a:spLocks noChangeArrowheads="1"/>
            </p:cNvSpPr>
            <p:nvPr/>
          </p:nvSpPr>
          <p:spPr bwMode="auto">
            <a:xfrm>
              <a:off x="97" y="2406"/>
              <a:ext cx="705" cy="744"/>
            </a:xfrm>
            <a:prstGeom prst="rect">
              <a:avLst/>
            </a:prstGeom>
            <a:solidFill>
              <a:srgbClr val="CCECFF"/>
            </a:solidFill>
            <a:ln w="12700">
              <a:solidFill>
                <a:srgbClr val="333399"/>
              </a:solidFill>
              <a:miter lim="800000"/>
              <a:headEnd/>
              <a:tailEnd/>
            </a:ln>
            <a:effectLst>
              <a:outerShdw dist="35921" dir="2700000" algn="ctr" rotWithShape="0">
                <a:schemeClr val="tx1"/>
              </a:outerShdw>
            </a:effectLst>
          </p:spPr>
          <p:txBody>
            <a:bodyPr wrap="none" anchor="ctr"/>
            <a:lstStyle/>
            <a:p>
              <a:pPr algn="ctr"/>
              <a:endParaRPr lang="zh-CN" altLang="en-US" sz="2000">
                <a:solidFill>
                  <a:srgbClr val="333399"/>
                </a:solidFill>
                <a:latin typeface="Arial" pitchFamily="34" charset="0"/>
                <a:ea typeface="黑体" pitchFamily="2" charset="-122"/>
              </a:endParaRPr>
            </a:p>
          </p:txBody>
        </p:sp>
        <p:sp>
          <p:nvSpPr>
            <p:cNvPr id="118813" name="Oval 29"/>
            <p:cNvSpPr>
              <a:spLocks noChangeArrowheads="1"/>
            </p:cNvSpPr>
            <p:nvPr/>
          </p:nvSpPr>
          <p:spPr bwMode="auto">
            <a:xfrm>
              <a:off x="399" y="2778"/>
              <a:ext cx="302" cy="319"/>
            </a:xfrm>
            <a:prstGeom prst="ellipse">
              <a:avLst/>
            </a:prstGeom>
            <a:solidFill>
              <a:srgbClr val="FFCCFF"/>
            </a:solidFill>
            <a:ln w="12700">
              <a:solidFill>
                <a:schemeClr val="tx1"/>
              </a:solidFill>
              <a:round/>
              <a:headEnd/>
              <a:tailEnd/>
            </a:ln>
            <a:effectLst/>
          </p:spPr>
          <p:txBody>
            <a:bodyPr wrap="none" anchor="ctr"/>
            <a:lstStyle/>
            <a:p>
              <a:pPr algn="ctr"/>
              <a:r>
                <a:rPr lang="en-US" altLang="zh-CN" sz="2000" i="1">
                  <a:solidFill>
                    <a:srgbClr val="333399"/>
                  </a:solidFill>
                  <a:latin typeface="Arial" pitchFamily="34" charset="0"/>
                  <a:ea typeface="黑体" pitchFamily="2" charset="-122"/>
                </a:rPr>
                <a:t>E</a:t>
              </a:r>
              <a:r>
                <a:rPr lang="en-US" altLang="zh-CN" sz="2000" i="1" baseline="-25000">
                  <a:solidFill>
                    <a:srgbClr val="333399"/>
                  </a:solidFill>
                  <a:latin typeface="Arial" pitchFamily="34" charset="0"/>
                  <a:ea typeface="黑体" pitchFamily="2" charset="-122"/>
                </a:rPr>
                <a:t>K</a:t>
              </a:r>
              <a:endParaRPr lang="en-US" altLang="zh-CN" sz="2000" i="1">
                <a:solidFill>
                  <a:srgbClr val="333399"/>
                </a:solidFill>
                <a:latin typeface="Arial" pitchFamily="34" charset="0"/>
                <a:ea typeface="黑体" pitchFamily="2" charset="-122"/>
              </a:endParaRPr>
            </a:p>
          </p:txBody>
        </p:sp>
        <p:sp>
          <p:nvSpPr>
            <p:cNvPr id="118814" name="Freeform 30"/>
            <p:cNvSpPr>
              <a:spLocks/>
            </p:cNvSpPr>
            <p:nvPr/>
          </p:nvSpPr>
          <p:spPr bwMode="auto">
            <a:xfrm>
              <a:off x="192" y="2642"/>
              <a:ext cx="358" cy="136"/>
            </a:xfrm>
            <a:custGeom>
              <a:avLst/>
              <a:gdLst/>
              <a:ahLst/>
              <a:cxnLst>
                <a:cxn ang="0">
                  <a:pos x="0" y="0"/>
                </a:cxn>
                <a:cxn ang="0">
                  <a:pos x="342" y="0"/>
                </a:cxn>
                <a:cxn ang="0">
                  <a:pos x="342" y="150"/>
                </a:cxn>
              </a:cxnLst>
              <a:rect l="0" t="0" r="r" b="b"/>
              <a:pathLst>
                <a:path w="342" h="150">
                  <a:moveTo>
                    <a:pt x="0" y="0"/>
                  </a:moveTo>
                  <a:lnTo>
                    <a:pt x="342" y="0"/>
                  </a:lnTo>
                  <a:lnTo>
                    <a:pt x="342" y="150"/>
                  </a:lnTo>
                </a:path>
              </a:pathLst>
            </a:custGeom>
            <a:noFill/>
            <a:ln w="12700" cmpd="sng">
              <a:solidFill>
                <a:schemeClr val="tx1"/>
              </a:solidFill>
              <a:round/>
              <a:headEnd type="none" w="med" len="med"/>
              <a:tailEnd type="triangle" w="sm" len="med"/>
            </a:ln>
            <a:effectLst/>
          </p:spPr>
          <p:txBody>
            <a:bodyPr wrap="none" anchor="ctr"/>
            <a:lstStyle/>
            <a:p>
              <a:endParaRPr lang="zh-CN" altLang="en-US"/>
            </a:p>
          </p:txBody>
        </p:sp>
        <p:sp>
          <p:nvSpPr>
            <p:cNvPr id="118815" name="Text Box 31"/>
            <p:cNvSpPr txBox="1">
              <a:spLocks noChangeArrowheads="1"/>
            </p:cNvSpPr>
            <p:nvPr/>
          </p:nvSpPr>
          <p:spPr bwMode="auto">
            <a:xfrm>
              <a:off x="78" y="2396"/>
              <a:ext cx="587" cy="250"/>
            </a:xfrm>
            <a:prstGeom prst="rect">
              <a:avLst/>
            </a:prstGeom>
            <a:noFill/>
            <a:ln w="9525">
              <a:noFill/>
              <a:miter lim="800000"/>
              <a:headEnd/>
              <a:tailEnd/>
            </a:ln>
            <a:effectLst/>
          </p:spPr>
          <p:txBody>
            <a:bodyPr wrap="none">
              <a:spAutoFit/>
            </a:bodyPr>
            <a:lstStyle/>
            <a:p>
              <a:r>
                <a:rPr lang="zh-CN" altLang="en-US" sz="2000">
                  <a:solidFill>
                    <a:srgbClr val="333399"/>
                  </a:solidFill>
                  <a:latin typeface="Arial" pitchFamily="34" charset="0"/>
                  <a:ea typeface="黑体" pitchFamily="2" charset="-122"/>
                </a:rPr>
                <a:t>明文 </a:t>
              </a:r>
              <a:r>
                <a:rPr lang="en-US" altLang="zh-CN" sz="2000" i="1">
                  <a:solidFill>
                    <a:srgbClr val="333399"/>
                  </a:solidFill>
                  <a:latin typeface="Arial" pitchFamily="34" charset="0"/>
                  <a:ea typeface="黑体" pitchFamily="2" charset="-122"/>
                </a:rPr>
                <a:t>X</a:t>
              </a:r>
            </a:p>
          </p:txBody>
        </p:sp>
        <p:sp>
          <p:nvSpPr>
            <p:cNvPr id="118816" name="Text Box 32"/>
            <p:cNvSpPr txBox="1">
              <a:spLocks noChangeArrowheads="1"/>
            </p:cNvSpPr>
            <p:nvPr/>
          </p:nvSpPr>
          <p:spPr bwMode="auto">
            <a:xfrm>
              <a:off x="158" y="2160"/>
              <a:ext cx="569" cy="250"/>
            </a:xfrm>
            <a:prstGeom prst="rect">
              <a:avLst/>
            </a:prstGeom>
            <a:noFill/>
            <a:ln w="9525">
              <a:noFill/>
              <a:miter lim="800000"/>
              <a:headEnd/>
              <a:tailEnd/>
            </a:ln>
            <a:effectLst/>
          </p:spPr>
          <p:txBody>
            <a:bodyPr wrap="none">
              <a:spAutoFit/>
            </a:bodyPr>
            <a:lstStyle/>
            <a:p>
              <a:r>
                <a:rPr lang="zh-CN" altLang="en-US" sz="2000">
                  <a:solidFill>
                    <a:srgbClr val="333399"/>
                  </a:solidFill>
                  <a:latin typeface="Arial" pitchFamily="34" charset="0"/>
                  <a:ea typeface="黑体" pitchFamily="2" charset="-122"/>
                </a:rPr>
                <a:t>结点 </a:t>
              </a:r>
              <a:r>
                <a:rPr lang="en-US" altLang="zh-CN" sz="2000">
                  <a:solidFill>
                    <a:srgbClr val="333399"/>
                  </a:solidFill>
                  <a:latin typeface="Arial" pitchFamily="34" charset="0"/>
                  <a:ea typeface="黑体" pitchFamily="2" charset="-122"/>
                </a:rPr>
                <a:t>0</a:t>
              </a:r>
            </a:p>
          </p:txBody>
        </p:sp>
        <p:sp>
          <p:nvSpPr>
            <p:cNvPr id="118817" name="Line 33"/>
            <p:cNvSpPr>
              <a:spLocks noChangeShapeType="1"/>
            </p:cNvSpPr>
            <p:nvPr/>
          </p:nvSpPr>
          <p:spPr bwMode="auto">
            <a:xfrm>
              <a:off x="701" y="2951"/>
              <a:ext cx="797" cy="0"/>
            </a:xfrm>
            <a:prstGeom prst="line">
              <a:avLst/>
            </a:prstGeom>
            <a:noFill/>
            <a:ln w="57150">
              <a:solidFill>
                <a:srgbClr val="333399"/>
              </a:solidFill>
              <a:round/>
              <a:headEnd/>
              <a:tailEnd type="triangle" w="med" len="lg"/>
            </a:ln>
            <a:effectLst/>
          </p:spPr>
          <p:txBody>
            <a:bodyPr wrap="none" anchor="ctr"/>
            <a:lstStyle/>
            <a:p>
              <a:endParaRPr lang="zh-CN" altLang="en-US"/>
            </a:p>
          </p:txBody>
        </p:sp>
        <p:sp>
          <p:nvSpPr>
            <p:cNvPr id="118818" name="Text Box 34"/>
            <p:cNvSpPr txBox="1">
              <a:spLocks noChangeArrowheads="1"/>
            </p:cNvSpPr>
            <p:nvPr/>
          </p:nvSpPr>
          <p:spPr bwMode="auto">
            <a:xfrm>
              <a:off x="794" y="2614"/>
              <a:ext cx="569" cy="614"/>
            </a:xfrm>
            <a:prstGeom prst="rect">
              <a:avLst/>
            </a:prstGeom>
            <a:noFill/>
            <a:ln w="9525">
              <a:noFill/>
              <a:miter lim="800000"/>
              <a:headEnd/>
              <a:tailEnd/>
            </a:ln>
            <a:effectLst/>
          </p:spPr>
          <p:txBody>
            <a:bodyPr wrap="none">
              <a:spAutoFit/>
            </a:bodyPr>
            <a:lstStyle/>
            <a:p>
              <a:pPr>
                <a:lnSpc>
                  <a:spcPct val="145000"/>
                </a:lnSpc>
              </a:pPr>
              <a:r>
                <a:rPr lang="zh-CN" altLang="en-US" sz="2000">
                  <a:solidFill>
                    <a:srgbClr val="333399"/>
                  </a:solidFill>
                  <a:latin typeface="Arial" pitchFamily="34" charset="0"/>
                  <a:ea typeface="黑体" pitchFamily="2" charset="-122"/>
                </a:rPr>
                <a:t> </a:t>
              </a:r>
              <a:r>
                <a:rPr lang="en-US" altLang="zh-CN" sz="2000" i="1">
                  <a:solidFill>
                    <a:srgbClr val="333399"/>
                  </a:solidFill>
                  <a:latin typeface="Arial" pitchFamily="34" charset="0"/>
                  <a:ea typeface="黑体" pitchFamily="2" charset="-122"/>
                </a:rPr>
                <a:t>E</a:t>
              </a:r>
              <a:r>
                <a:rPr lang="en-US" altLang="zh-CN" sz="2000" i="1" baseline="-25000">
                  <a:solidFill>
                    <a:srgbClr val="333399"/>
                  </a:solidFill>
                  <a:latin typeface="Arial" pitchFamily="34" charset="0"/>
                  <a:ea typeface="黑体" pitchFamily="2" charset="-122"/>
                </a:rPr>
                <a:t>K</a:t>
              </a:r>
              <a:r>
                <a:rPr lang="en-US" altLang="zh-CN" sz="2000">
                  <a:solidFill>
                    <a:srgbClr val="333399"/>
                  </a:solidFill>
                  <a:latin typeface="Arial" pitchFamily="34" charset="0"/>
                  <a:ea typeface="黑体" pitchFamily="2" charset="-122"/>
                </a:rPr>
                <a:t>(</a:t>
              </a:r>
              <a:r>
                <a:rPr lang="en-US" altLang="zh-CN" sz="2000" i="1">
                  <a:solidFill>
                    <a:srgbClr val="333399"/>
                  </a:solidFill>
                  <a:latin typeface="Arial" pitchFamily="34" charset="0"/>
                  <a:ea typeface="黑体" pitchFamily="2" charset="-122"/>
                </a:rPr>
                <a:t>X</a:t>
              </a:r>
              <a:r>
                <a:rPr lang="en-US" altLang="zh-CN" sz="2000">
                  <a:solidFill>
                    <a:srgbClr val="333399"/>
                  </a:solidFill>
                  <a:latin typeface="Arial" pitchFamily="34" charset="0"/>
                  <a:ea typeface="黑体" pitchFamily="2" charset="-122"/>
                </a:rPr>
                <a:t>)</a:t>
              </a:r>
            </a:p>
            <a:p>
              <a:pPr>
                <a:lnSpc>
                  <a:spcPct val="145000"/>
                </a:lnSpc>
              </a:pPr>
              <a:r>
                <a:rPr lang="zh-CN" altLang="en-US" sz="2000">
                  <a:solidFill>
                    <a:srgbClr val="333399"/>
                  </a:solidFill>
                  <a:latin typeface="Arial" pitchFamily="34" charset="0"/>
                  <a:ea typeface="黑体" pitchFamily="2" charset="-122"/>
                </a:rPr>
                <a:t>链路 </a:t>
              </a:r>
              <a:r>
                <a:rPr lang="en-US" altLang="zh-CN" sz="2000">
                  <a:solidFill>
                    <a:srgbClr val="333399"/>
                  </a:solidFill>
                  <a:latin typeface="Arial" pitchFamily="34" charset="0"/>
                  <a:ea typeface="黑体" pitchFamily="2" charset="-122"/>
                </a:rPr>
                <a:t>1</a:t>
              </a:r>
            </a:p>
          </p:txBody>
        </p:sp>
        <p:sp>
          <p:nvSpPr>
            <p:cNvPr id="118819" name="Line 35"/>
            <p:cNvSpPr>
              <a:spLocks noChangeShapeType="1"/>
            </p:cNvSpPr>
            <p:nvPr/>
          </p:nvSpPr>
          <p:spPr bwMode="auto">
            <a:xfrm>
              <a:off x="2099" y="2951"/>
              <a:ext cx="797" cy="0"/>
            </a:xfrm>
            <a:prstGeom prst="line">
              <a:avLst/>
            </a:prstGeom>
            <a:noFill/>
            <a:ln w="57150">
              <a:solidFill>
                <a:srgbClr val="333399"/>
              </a:solidFill>
              <a:round/>
              <a:headEnd/>
              <a:tailEnd type="triangle" w="med" len="lg"/>
            </a:ln>
            <a:effectLst/>
          </p:spPr>
          <p:txBody>
            <a:bodyPr wrap="none" anchor="ctr"/>
            <a:lstStyle/>
            <a:p>
              <a:endParaRPr lang="zh-CN" altLang="en-US"/>
            </a:p>
          </p:txBody>
        </p:sp>
        <p:sp>
          <p:nvSpPr>
            <p:cNvPr id="118820" name="Text Box 36"/>
            <p:cNvSpPr txBox="1">
              <a:spLocks noChangeArrowheads="1"/>
            </p:cNvSpPr>
            <p:nvPr/>
          </p:nvSpPr>
          <p:spPr bwMode="auto">
            <a:xfrm>
              <a:off x="2164" y="2614"/>
              <a:ext cx="569" cy="614"/>
            </a:xfrm>
            <a:prstGeom prst="rect">
              <a:avLst/>
            </a:prstGeom>
            <a:noFill/>
            <a:ln w="9525">
              <a:noFill/>
              <a:miter lim="800000"/>
              <a:headEnd/>
              <a:tailEnd/>
            </a:ln>
            <a:effectLst/>
          </p:spPr>
          <p:txBody>
            <a:bodyPr wrap="none">
              <a:spAutoFit/>
            </a:bodyPr>
            <a:lstStyle/>
            <a:p>
              <a:pPr>
                <a:lnSpc>
                  <a:spcPct val="145000"/>
                </a:lnSpc>
              </a:pPr>
              <a:r>
                <a:rPr lang="zh-CN" altLang="en-US" sz="2000">
                  <a:solidFill>
                    <a:srgbClr val="333399"/>
                  </a:solidFill>
                  <a:latin typeface="Arial" pitchFamily="34" charset="0"/>
                  <a:ea typeface="黑体" pitchFamily="2" charset="-122"/>
                </a:rPr>
                <a:t> </a:t>
              </a:r>
              <a:r>
                <a:rPr lang="en-US" altLang="zh-CN" sz="2000" i="1">
                  <a:solidFill>
                    <a:srgbClr val="333399"/>
                  </a:solidFill>
                  <a:latin typeface="Arial" pitchFamily="34" charset="0"/>
                  <a:ea typeface="黑体" pitchFamily="2" charset="-122"/>
                </a:rPr>
                <a:t>E</a:t>
              </a:r>
              <a:r>
                <a:rPr lang="en-US" altLang="zh-CN" sz="2000" i="1" baseline="-25000">
                  <a:solidFill>
                    <a:srgbClr val="333399"/>
                  </a:solidFill>
                  <a:latin typeface="Arial" pitchFamily="34" charset="0"/>
                  <a:ea typeface="黑体" pitchFamily="2" charset="-122"/>
                </a:rPr>
                <a:t>K</a:t>
              </a:r>
              <a:r>
                <a:rPr lang="en-US" altLang="zh-CN" sz="2000">
                  <a:solidFill>
                    <a:srgbClr val="333399"/>
                  </a:solidFill>
                  <a:latin typeface="Arial" pitchFamily="34" charset="0"/>
                  <a:ea typeface="黑体" pitchFamily="2" charset="-122"/>
                </a:rPr>
                <a:t>(</a:t>
              </a:r>
              <a:r>
                <a:rPr lang="en-US" altLang="zh-CN" sz="2000" i="1">
                  <a:solidFill>
                    <a:srgbClr val="333399"/>
                  </a:solidFill>
                  <a:latin typeface="Arial" pitchFamily="34" charset="0"/>
                  <a:ea typeface="黑体" pitchFamily="2" charset="-122"/>
                </a:rPr>
                <a:t>X</a:t>
              </a:r>
              <a:r>
                <a:rPr lang="en-US" altLang="zh-CN" sz="2000">
                  <a:solidFill>
                    <a:srgbClr val="333399"/>
                  </a:solidFill>
                  <a:latin typeface="Arial" pitchFamily="34" charset="0"/>
                  <a:ea typeface="黑体" pitchFamily="2" charset="-122"/>
                </a:rPr>
                <a:t>)</a:t>
              </a:r>
            </a:p>
            <a:p>
              <a:pPr>
                <a:lnSpc>
                  <a:spcPct val="145000"/>
                </a:lnSpc>
              </a:pPr>
              <a:r>
                <a:rPr lang="zh-CN" altLang="en-US" sz="2000">
                  <a:solidFill>
                    <a:srgbClr val="333399"/>
                  </a:solidFill>
                  <a:latin typeface="Arial" pitchFamily="34" charset="0"/>
                  <a:ea typeface="黑体" pitchFamily="2" charset="-122"/>
                </a:rPr>
                <a:t>链路 </a:t>
              </a:r>
              <a:r>
                <a:rPr lang="en-US" altLang="zh-CN" sz="2000">
                  <a:solidFill>
                    <a:srgbClr val="333399"/>
                  </a:solidFill>
                  <a:latin typeface="Arial" pitchFamily="34" charset="0"/>
                  <a:ea typeface="黑体" pitchFamily="2" charset="-122"/>
                </a:rPr>
                <a:t>2</a:t>
              </a:r>
            </a:p>
          </p:txBody>
        </p:sp>
        <p:sp>
          <p:nvSpPr>
            <p:cNvPr id="118821" name="Line 37"/>
            <p:cNvSpPr>
              <a:spLocks noChangeShapeType="1"/>
            </p:cNvSpPr>
            <p:nvPr/>
          </p:nvSpPr>
          <p:spPr bwMode="auto">
            <a:xfrm>
              <a:off x="4531" y="2951"/>
              <a:ext cx="596" cy="0"/>
            </a:xfrm>
            <a:prstGeom prst="line">
              <a:avLst/>
            </a:prstGeom>
            <a:noFill/>
            <a:ln w="57150">
              <a:solidFill>
                <a:srgbClr val="333399"/>
              </a:solidFill>
              <a:round/>
              <a:headEnd/>
              <a:tailEnd type="triangle" w="med" len="lg"/>
            </a:ln>
            <a:effectLst/>
          </p:spPr>
          <p:txBody>
            <a:bodyPr wrap="none" anchor="ctr"/>
            <a:lstStyle/>
            <a:p>
              <a:endParaRPr lang="zh-CN" altLang="en-US"/>
            </a:p>
          </p:txBody>
        </p:sp>
        <p:sp>
          <p:nvSpPr>
            <p:cNvPr id="118822" name="Text Box 38"/>
            <p:cNvSpPr txBox="1">
              <a:spLocks noChangeArrowheads="1"/>
            </p:cNvSpPr>
            <p:nvPr/>
          </p:nvSpPr>
          <p:spPr bwMode="auto">
            <a:xfrm>
              <a:off x="3878" y="2614"/>
              <a:ext cx="1141" cy="634"/>
            </a:xfrm>
            <a:prstGeom prst="rect">
              <a:avLst/>
            </a:prstGeom>
            <a:noFill/>
            <a:ln w="9525">
              <a:noFill/>
              <a:miter lim="800000"/>
              <a:headEnd/>
              <a:tailEnd/>
            </a:ln>
            <a:effectLst/>
          </p:spPr>
          <p:txBody>
            <a:bodyPr wrap="none">
              <a:spAutoFit/>
            </a:bodyPr>
            <a:lstStyle/>
            <a:p>
              <a:pPr>
                <a:lnSpc>
                  <a:spcPct val="150000"/>
                </a:lnSpc>
              </a:pPr>
              <a:r>
                <a:rPr lang="zh-CN" altLang="en-US" sz="2000">
                  <a:solidFill>
                    <a:srgbClr val="333399"/>
                  </a:solidFill>
                  <a:latin typeface="Arial" pitchFamily="34" charset="0"/>
                  <a:ea typeface="黑体" pitchFamily="2" charset="-122"/>
                </a:rPr>
                <a:t> </a:t>
              </a:r>
              <a:r>
                <a:rPr lang="en-US" altLang="zh-CN" sz="2000" i="1">
                  <a:solidFill>
                    <a:srgbClr val="333399"/>
                  </a:solidFill>
                  <a:latin typeface="Arial" pitchFamily="34" charset="0"/>
                  <a:ea typeface="黑体" pitchFamily="2" charset="-122"/>
                </a:rPr>
                <a:t>E</a:t>
              </a:r>
              <a:r>
                <a:rPr lang="en-US" altLang="zh-CN" sz="2000" i="1" baseline="-25000">
                  <a:solidFill>
                    <a:srgbClr val="333399"/>
                  </a:solidFill>
                  <a:latin typeface="Arial" pitchFamily="34" charset="0"/>
                  <a:ea typeface="黑体" pitchFamily="2" charset="-122"/>
                </a:rPr>
                <a:t>K</a:t>
              </a:r>
              <a:r>
                <a:rPr lang="en-US" altLang="zh-CN" sz="2000">
                  <a:solidFill>
                    <a:srgbClr val="333399"/>
                  </a:solidFill>
                  <a:latin typeface="Arial" pitchFamily="34" charset="0"/>
                  <a:ea typeface="黑体" pitchFamily="2" charset="-122"/>
                </a:rPr>
                <a:t>(</a:t>
              </a:r>
              <a:r>
                <a:rPr lang="en-US" altLang="zh-CN" sz="2000" i="1">
                  <a:solidFill>
                    <a:srgbClr val="333399"/>
                  </a:solidFill>
                  <a:latin typeface="Arial" pitchFamily="34" charset="0"/>
                  <a:ea typeface="黑体" pitchFamily="2" charset="-122"/>
                </a:rPr>
                <a:t>X</a:t>
              </a:r>
              <a:r>
                <a:rPr lang="en-US" altLang="zh-CN" sz="2000">
                  <a:solidFill>
                    <a:srgbClr val="333399"/>
                  </a:solidFill>
                  <a:latin typeface="Arial" pitchFamily="34" charset="0"/>
                  <a:ea typeface="黑体" pitchFamily="2" charset="-122"/>
                </a:rPr>
                <a:t>)</a:t>
              </a:r>
            </a:p>
            <a:p>
              <a:pPr>
                <a:lnSpc>
                  <a:spcPct val="150000"/>
                </a:lnSpc>
              </a:pPr>
              <a:r>
                <a:rPr lang="en-US" altLang="zh-CN" sz="2000">
                  <a:solidFill>
                    <a:srgbClr val="333399"/>
                  </a:solidFill>
                  <a:latin typeface="Arial" pitchFamily="34" charset="0"/>
                  <a:ea typeface="黑体" pitchFamily="2" charset="-122"/>
                </a:rPr>
                <a:t>             </a:t>
              </a:r>
              <a:r>
                <a:rPr lang="zh-CN" altLang="en-US" sz="2000">
                  <a:solidFill>
                    <a:srgbClr val="333399"/>
                  </a:solidFill>
                  <a:latin typeface="Arial" pitchFamily="34" charset="0"/>
                  <a:ea typeface="黑体" pitchFamily="2" charset="-122"/>
                </a:rPr>
                <a:t>链路 </a:t>
              </a:r>
              <a:r>
                <a:rPr lang="en-US" altLang="zh-CN" sz="2000" i="1">
                  <a:solidFill>
                    <a:srgbClr val="333399"/>
                  </a:solidFill>
                  <a:latin typeface="Arial" pitchFamily="34" charset="0"/>
                  <a:ea typeface="黑体" pitchFamily="2" charset="-122"/>
                </a:rPr>
                <a:t>n</a:t>
              </a:r>
            </a:p>
          </p:txBody>
        </p:sp>
        <p:sp>
          <p:nvSpPr>
            <p:cNvPr id="118823" name="Line 39"/>
            <p:cNvSpPr>
              <a:spLocks noChangeShapeType="1"/>
            </p:cNvSpPr>
            <p:nvPr/>
          </p:nvSpPr>
          <p:spPr bwMode="auto">
            <a:xfrm>
              <a:off x="3504" y="2950"/>
              <a:ext cx="495" cy="0"/>
            </a:xfrm>
            <a:prstGeom prst="line">
              <a:avLst/>
            </a:prstGeom>
            <a:noFill/>
            <a:ln w="57150">
              <a:solidFill>
                <a:srgbClr val="333399"/>
              </a:solidFill>
              <a:round/>
              <a:headEnd/>
              <a:tailEnd type="triangle" w="med" len="lg"/>
            </a:ln>
            <a:effectLst/>
          </p:spPr>
          <p:txBody>
            <a:bodyPr wrap="none" anchor="ctr"/>
            <a:lstStyle/>
            <a:p>
              <a:endParaRPr lang="zh-CN" altLang="en-US"/>
            </a:p>
          </p:txBody>
        </p:sp>
        <p:sp>
          <p:nvSpPr>
            <p:cNvPr id="118824" name="Line 40"/>
            <p:cNvSpPr>
              <a:spLocks noChangeShapeType="1"/>
            </p:cNvSpPr>
            <p:nvPr/>
          </p:nvSpPr>
          <p:spPr bwMode="auto">
            <a:xfrm>
              <a:off x="3991" y="2951"/>
              <a:ext cx="512" cy="0"/>
            </a:xfrm>
            <a:prstGeom prst="line">
              <a:avLst/>
            </a:prstGeom>
            <a:noFill/>
            <a:ln w="38100">
              <a:solidFill>
                <a:srgbClr val="333399"/>
              </a:solidFill>
              <a:prstDash val="dash"/>
              <a:round/>
              <a:headEnd/>
              <a:tailEnd/>
            </a:ln>
            <a:effectLst/>
          </p:spPr>
          <p:txBody>
            <a:bodyPr wrap="none" anchor="ctr"/>
            <a:lstStyle/>
            <a:p>
              <a:endParaRPr lang="zh-CN" altLang="en-US"/>
            </a:p>
          </p:txBody>
        </p:sp>
        <p:sp>
          <p:nvSpPr>
            <p:cNvPr id="118825" name="Line 41"/>
            <p:cNvSpPr>
              <a:spLocks noChangeShapeType="1"/>
            </p:cNvSpPr>
            <p:nvPr/>
          </p:nvSpPr>
          <p:spPr bwMode="auto">
            <a:xfrm>
              <a:off x="1506" y="2951"/>
              <a:ext cx="718" cy="0"/>
            </a:xfrm>
            <a:prstGeom prst="line">
              <a:avLst/>
            </a:prstGeom>
            <a:noFill/>
            <a:ln w="38100">
              <a:solidFill>
                <a:srgbClr val="333399"/>
              </a:solidFill>
              <a:prstDash val="dash"/>
              <a:round/>
              <a:headEnd/>
              <a:tailEnd/>
            </a:ln>
            <a:effectLst/>
          </p:spPr>
          <p:txBody>
            <a:bodyPr wrap="none" anchor="ctr"/>
            <a:lstStyle/>
            <a:p>
              <a:endParaRPr lang="zh-CN" altLang="en-US"/>
            </a:p>
          </p:txBody>
        </p:sp>
        <p:sp>
          <p:nvSpPr>
            <p:cNvPr id="118826" name="Line 42"/>
            <p:cNvSpPr>
              <a:spLocks noChangeShapeType="1"/>
            </p:cNvSpPr>
            <p:nvPr/>
          </p:nvSpPr>
          <p:spPr bwMode="auto">
            <a:xfrm>
              <a:off x="2855" y="2951"/>
              <a:ext cx="718" cy="0"/>
            </a:xfrm>
            <a:prstGeom prst="line">
              <a:avLst/>
            </a:prstGeom>
            <a:noFill/>
            <a:ln w="38100">
              <a:solidFill>
                <a:srgbClr val="333399"/>
              </a:solidFill>
              <a:prstDash val="dash"/>
              <a:round/>
              <a:headEnd/>
              <a:tailEnd/>
            </a:ln>
            <a:effectLst/>
          </p:spPr>
          <p:txBody>
            <a:bodyPr wrap="none" anchor="ctr"/>
            <a:lstStyle/>
            <a:p>
              <a:endParaRPr lang="zh-CN" altLang="en-US"/>
            </a:p>
          </p:txBody>
        </p:sp>
        <p:sp>
          <p:nvSpPr>
            <p:cNvPr id="118827" name="Line 43"/>
            <p:cNvSpPr>
              <a:spLocks noChangeShapeType="1"/>
            </p:cNvSpPr>
            <p:nvPr/>
          </p:nvSpPr>
          <p:spPr bwMode="auto">
            <a:xfrm>
              <a:off x="793" y="2628"/>
              <a:ext cx="4207" cy="0"/>
            </a:xfrm>
            <a:prstGeom prst="line">
              <a:avLst/>
            </a:prstGeom>
            <a:noFill/>
            <a:ln w="28575">
              <a:solidFill>
                <a:srgbClr val="FF0000"/>
              </a:solidFill>
              <a:prstDash val="dash"/>
              <a:round/>
              <a:headEnd type="triangle" w="med" len="lg"/>
              <a:tailEnd type="triangle" w="med" len="lg"/>
            </a:ln>
            <a:effectLst/>
          </p:spPr>
          <p:txBody>
            <a:bodyPr/>
            <a:lstStyle/>
            <a:p>
              <a:endParaRPr lang="zh-CN" altLang="en-US"/>
            </a:p>
          </p:txBody>
        </p:sp>
        <p:sp>
          <p:nvSpPr>
            <p:cNvPr id="118828" name="Text Box 44"/>
            <p:cNvSpPr txBox="1">
              <a:spLocks noChangeArrowheads="1"/>
            </p:cNvSpPr>
            <p:nvPr/>
          </p:nvSpPr>
          <p:spPr bwMode="auto">
            <a:xfrm>
              <a:off x="1967" y="2492"/>
              <a:ext cx="2036" cy="250"/>
            </a:xfrm>
            <a:prstGeom prst="rect">
              <a:avLst/>
            </a:prstGeom>
            <a:solidFill>
              <a:srgbClr val="FFFF99"/>
            </a:solidFill>
            <a:ln w="9525">
              <a:noFill/>
              <a:miter lim="800000"/>
              <a:headEnd/>
              <a:tailEnd/>
            </a:ln>
            <a:effectLst/>
          </p:spPr>
          <p:txBody>
            <a:bodyPr wrap="none">
              <a:spAutoFit/>
            </a:bodyPr>
            <a:lstStyle/>
            <a:p>
              <a:r>
                <a:rPr lang="zh-CN" altLang="en-US" sz="2000">
                  <a:solidFill>
                    <a:srgbClr val="333399"/>
                  </a:solidFill>
                  <a:latin typeface="Arial" pitchFamily="34" charset="0"/>
                  <a:ea typeface="黑体" pitchFamily="2" charset="-122"/>
                </a:rPr>
                <a:t>端到端链路传送的都是密文</a:t>
              </a:r>
            </a:p>
          </p:txBody>
        </p:sp>
      </p:grpSp>
      <p:sp>
        <p:nvSpPr>
          <p:cNvPr id="118829" name="Text Box 45"/>
          <p:cNvSpPr txBox="1">
            <a:spLocks noChangeArrowheads="1"/>
          </p:cNvSpPr>
          <p:nvPr/>
        </p:nvSpPr>
        <p:spPr bwMode="auto">
          <a:xfrm>
            <a:off x="79375" y="765175"/>
            <a:ext cx="6005513" cy="1187450"/>
          </a:xfrm>
          <a:prstGeom prst="rect">
            <a:avLst/>
          </a:prstGeom>
          <a:noFill/>
          <a:ln w="9525">
            <a:noFill/>
            <a:miter lim="800000"/>
            <a:headEnd/>
            <a:tailEnd/>
          </a:ln>
          <a:effectLst/>
        </p:spPr>
        <p:txBody>
          <a:bodyPr wrap="none">
            <a:spAutoFit/>
          </a:bodyPr>
          <a:lstStyle/>
          <a:p>
            <a:pPr marL="457200" indent="-457200">
              <a:buFont typeface="宋体" pitchFamily="2" charset="-122"/>
              <a:buAutoNum type="circleNumDbPlain"/>
            </a:pPr>
            <a:r>
              <a:rPr lang="zh-CN" altLang="en-US" b="1">
                <a:solidFill>
                  <a:srgbClr val="FF0000"/>
                </a:solidFill>
              </a:rPr>
              <a:t>内容保密</a:t>
            </a:r>
            <a:r>
              <a:rPr lang="en-US" altLang="zh-CN" b="1"/>
              <a:t>—</a:t>
            </a:r>
            <a:r>
              <a:rPr lang="zh-CN" altLang="en-US" b="1"/>
              <a:t>防窃取（</a:t>
            </a:r>
            <a:r>
              <a:rPr kumimoji="0" lang="zh-CN" altLang="en-US" b="1"/>
              <a:t>截获</a:t>
            </a:r>
            <a:r>
              <a:rPr kumimoji="0" lang="en-US" altLang="zh-CN" b="1"/>
              <a:t>-</a:t>
            </a:r>
            <a:r>
              <a:rPr kumimoji="0" lang="zh-CN" altLang="en-US" b="1"/>
              <a:t>窃听）；</a:t>
            </a:r>
          </a:p>
          <a:p>
            <a:pPr marL="457200" indent="-457200">
              <a:buFont typeface="宋体" pitchFamily="2" charset="-122"/>
              <a:buNone/>
            </a:pPr>
            <a:r>
              <a:rPr lang="zh-CN" altLang="en-US" b="1"/>
              <a:t>目的：使窃听者无法在有效期内获知内容；</a:t>
            </a:r>
            <a:endParaRPr kumimoji="0" lang="zh-CN" altLang="en-US" b="1"/>
          </a:p>
          <a:p>
            <a:pPr marL="457200" indent="-457200"/>
            <a:r>
              <a:rPr kumimoji="0" lang="zh-CN" altLang="en-US" b="1"/>
              <a:t>方法：加密技术。</a:t>
            </a:r>
          </a:p>
        </p:txBody>
      </p:sp>
      <p:grpSp>
        <p:nvGrpSpPr>
          <p:cNvPr id="5" name="Group 46"/>
          <p:cNvGrpSpPr>
            <a:grpSpLocks/>
          </p:cNvGrpSpPr>
          <p:nvPr/>
        </p:nvGrpSpPr>
        <p:grpSpPr bwMode="auto">
          <a:xfrm>
            <a:off x="1692275" y="1989138"/>
            <a:ext cx="4249738" cy="1008062"/>
            <a:chOff x="1065" y="1253"/>
            <a:chExt cx="2677" cy="635"/>
          </a:xfrm>
        </p:grpSpPr>
        <p:sp>
          <p:nvSpPr>
            <p:cNvPr id="118831" name="Rectangle 47"/>
            <p:cNvSpPr>
              <a:spLocks noChangeArrowheads="1"/>
            </p:cNvSpPr>
            <p:nvPr/>
          </p:nvSpPr>
          <p:spPr bwMode="auto">
            <a:xfrm>
              <a:off x="1065" y="1253"/>
              <a:ext cx="227" cy="226"/>
            </a:xfrm>
            <a:prstGeom prst="rect">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18832" name="Oval 48"/>
            <p:cNvSpPr>
              <a:spLocks noChangeArrowheads="1"/>
            </p:cNvSpPr>
            <p:nvPr/>
          </p:nvSpPr>
          <p:spPr bwMode="auto">
            <a:xfrm>
              <a:off x="1882" y="1253"/>
              <a:ext cx="227" cy="226"/>
            </a:xfrm>
            <a:prstGeom prst="ellipse">
              <a:avLst/>
            </a:prstGeom>
            <a:solidFill>
              <a:srgbClr val="FFFF99"/>
            </a:solidFill>
            <a:ln w="9525">
              <a:solidFill>
                <a:schemeClr val="tx1"/>
              </a:solidFill>
              <a:round/>
              <a:headEnd/>
              <a:tailEnd/>
            </a:ln>
            <a:effectLst/>
          </p:spPr>
          <p:txBody>
            <a:bodyPr wrap="none" anchor="ctr"/>
            <a:lstStyle/>
            <a:p>
              <a:endParaRPr lang="zh-CN" altLang="en-US"/>
            </a:p>
          </p:txBody>
        </p:sp>
        <p:sp>
          <p:nvSpPr>
            <p:cNvPr id="118833" name="Oval 49"/>
            <p:cNvSpPr>
              <a:spLocks noChangeArrowheads="1"/>
            </p:cNvSpPr>
            <p:nvPr/>
          </p:nvSpPr>
          <p:spPr bwMode="auto">
            <a:xfrm>
              <a:off x="2698" y="1253"/>
              <a:ext cx="227" cy="226"/>
            </a:xfrm>
            <a:prstGeom prst="ellipse">
              <a:avLst/>
            </a:prstGeom>
            <a:solidFill>
              <a:srgbClr val="FFFF99"/>
            </a:solidFill>
            <a:ln w="9525">
              <a:solidFill>
                <a:schemeClr val="tx1"/>
              </a:solidFill>
              <a:round/>
              <a:headEnd/>
              <a:tailEnd/>
            </a:ln>
            <a:effectLst/>
          </p:spPr>
          <p:txBody>
            <a:bodyPr wrap="none" anchor="ctr"/>
            <a:lstStyle/>
            <a:p>
              <a:endParaRPr lang="zh-CN" altLang="en-US"/>
            </a:p>
          </p:txBody>
        </p:sp>
        <p:sp>
          <p:nvSpPr>
            <p:cNvPr id="118834" name="Rectangle 50"/>
            <p:cNvSpPr>
              <a:spLocks noChangeArrowheads="1"/>
            </p:cNvSpPr>
            <p:nvPr/>
          </p:nvSpPr>
          <p:spPr bwMode="auto">
            <a:xfrm>
              <a:off x="3515" y="1253"/>
              <a:ext cx="227" cy="226"/>
            </a:xfrm>
            <a:prstGeom prst="rect">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18835" name="Line 51"/>
            <p:cNvSpPr>
              <a:spLocks noChangeShapeType="1"/>
            </p:cNvSpPr>
            <p:nvPr/>
          </p:nvSpPr>
          <p:spPr bwMode="auto">
            <a:xfrm>
              <a:off x="1292" y="1343"/>
              <a:ext cx="590" cy="0"/>
            </a:xfrm>
            <a:prstGeom prst="line">
              <a:avLst/>
            </a:prstGeom>
            <a:noFill/>
            <a:ln w="28575">
              <a:solidFill>
                <a:schemeClr val="tx1"/>
              </a:solidFill>
              <a:round/>
              <a:headEnd/>
              <a:tailEnd type="triangle" w="med" len="med"/>
            </a:ln>
            <a:effectLst/>
          </p:spPr>
          <p:txBody>
            <a:bodyPr/>
            <a:lstStyle/>
            <a:p>
              <a:endParaRPr lang="zh-CN" altLang="en-US"/>
            </a:p>
          </p:txBody>
        </p:sp>
        <p:sp>
          <p:nvSpPr>
            <p:cNvPr id="118836" name="Line 52"/>
            <p:cNvSpPr>
              <a:spLocks noChangeShapeType="1"/>
            </p:cNvSpPr>
            <p:nvPr/>
          </p:nvSpPr>
          <p:spPr bwMode="auto">
            <a:xfrm>
              <a:off x="2109" y="1343"/>
              <a:ext cx="590" cy="0"/>
            </a:xfrm>
            <a:prstGeom prst="line">
              <a:avLst/>
            </a:prstGeom>
            <a:noFill/>
            <a:ln w="28575">
              <a:solidFill>
                <a:schemeClr val="tx1"/>
              </a:solidFill>
              <a:round/>
              <a:headEnd/>
              <a:tailEnd type="triangle" w="med" len="med"/>
            </a:ln>
            <a:effectLst/>
          </p:spPr>
          <p:txBody>
            <a:bodyPr/>
            <a:lstStyle/>
            <a:p>
              <a:endParaRPr lang="zh-CN" altLang="en-US"/>
            </a:p>
          </p:txBody>
        </p:sp>
        <p:sp>
          <p:nvSpPr>
            <p:cNvPr id="118837" name="Line 53"/>
            <p:cNvSpPr>
              <a:spLocks noChangeShapeType="1"/>
            </p:cNvSpPr>
            <p:nvPr/>
          </p:nvSpPr>
          <p:spPr bwMode="auto">
            <a:xfrm>
              <a:off x="2925" y="1343"/>
              <a:ext cx="590" cy="0"/>
            </a:xfrm>
            <a:prstGeom prst="line">
              <a:avLst/>
            </a:prstGeom>
            <a:noFill/>
            <a:ln w="28575">
              <a:solidFill>
                <a:schemeClr val="tx1"/>
              </a:solidFill>
              <a:round/>
              <a:headEnd/>
              <a:tailEnd type="triangle" w="med" len="med"/>
            </a:ln>
            <a:effectLst/>
          </p:spPr>
          <p:txBody>
            <a:bodyPr/>
            <a:lstStyle/>
            <a:p>
              <a:endParaRPr lang="zh-CN" altLang="en-US"/>
            </a:p>
          </p:txBody>
        </p:sp>
        <p:sp>
          <p:nvSpPr>
            <p:cNvPr id="118838" name="Arc 54"/>
            <p:cNvSpPr>
              <a:spLocks/>
            </p:cNvSpPr>
            <p:nvPr/>
          </p:nvSpPr>
          <p:spPr bwMode="auto">
            <a:xfrm>
              <a:off x="2063" y="1354"/>
              <a:ext cx="358" cy="307"/>
            </a:xfrm>
            <a:custGeom>
              <a:avLst/>
              <a:gdLst>
                <a:gd name="G0" fmla="+- 0 0 0"/>
                <a:gd name="G1" fmla="+- 20441 0 0"/>
                <a:gd name="G2" fmla="+- 21600 0 0"/>
                <a:gd name="T0" fmla="*/ 6981 w 21600"/>
                <a:gd name="T1" fmla="*/ 0 h 20441"/>
                <a:gd name="T2" fmla="*/ 21600 w 21600"/>
                <a:gd name="T3" fmla="*/ 20441 h 20441"/>
                <a:gd name="T4" fmla="*/ 0 w 21600"/>
                <a:gd name="T5" fmla="*/ 20441 h 20441"/>
              </a:gdLst>
              <a:ahLst/>
              <a:cxnLst>
                <a:cxn ang="0">
                  <a:pos x="T0" y="T1"/>
                </a:cxn>
                <a:cxn ang="0">
                  <a:pos x="T2" y="T3"/>
                </a:cxn>
                <a:cxn ang="0">
                  <a:pos x="T4" y="T5"/>
                </a:cxn>
              </a:cxnLst>
              <a:rect l="0" t="0" r="r" b="b"/>
              <a:pathLst>
                <a:path w="21600" h="20441" fill="none" extrusionOk="0">
                  <a:moveTo>
                    <a:pt x="6980" y="0"/>
                  </a:moveTo>
                  <a:cubicBezTo>
                    <a:pt x="15724" y="2986"/>
                    <a:pt x="21600" y="11202"/>
                    <a:pt x="21600" y="20441"/>
                  </a:cubicBezTo>
                </a:path>
                <a:path w="21600" h="20441" stroke="0" extrusionOk="0">
                  <a:moveTo>
                    <a:pt x="6980" y="0"/>
                  </a:moveTo>
                  <a:cubicBezTo>
                    <a:pt x="15724" y="2986"/>
                    <a:pt x="21600" y="11202"/>
                    <a:pt x="21600" y="20441"/>
                  </a:cubicBezTo>
                  <a:lnTo>
                    <a:pt x="0" y="20441"/>
                  </a:lnTo>
                  <a:close/>
                </a:path>
              </a:pathLst>
            </a:custGeom>
            <a:noFill/>
            <a:ln w="28575">
              <a:solidFill>
                <a:srgbClr val="FF0000"/>
              </a:solidFill>
              <a:round/>
              <a:headEnd type="none" w="sm" len="sm"/>
              <a:tailEnd type="triangle" w="med" len="lg"/>
            </a:ln>
            <a:effectLst/>
          </p:spPr>
          <p:txBody>
            <a:bodyPr wrap="none" anchor="ctr"/>
            <a:lstStyle/>
            <a:p>
              <a:endParaRPr lang="zh-CN" altLang="en-US"/>
            </a:p>
          </p:txBody>
        </p:sp>
        <p:sp>
          <p:nvSpPr>
            <p:cNvPr id="118839" name="Rectangle 55"/>
            <p:cNvSpPr>
              <a:spLocks noChangeArrowheads="1"/>
            </p:cNvSpPr>
            <p:nvPr/>
          </p:nvSpPr>
          <p:spPr bwMode="auto">
            <a:xfrm>
              <a:off x="2290" y="1661"/>
              <a:ext cx="227" cy="226"/>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18840" name="Text Box 56"/>
            <p:cNvSpPr txBox="1">
              <a:spLocks noChangeArrowheads="1"/>
            </p:cNvSpPr>
            <p:nvPr/>
          </p:nvSpPr>
          <p:spPr bwMode="auto">
            <a:xfrm>
              <a:off x="2517" y="1638"/>
              <a:ext cx="756" cy="250"/>
            </a:xfrm>
            <a:prstGeom prst="rect">
              <a:avLst/>
            </a:prstGeom>
            <a:noFill/>
            <a:ln w="19050">
              <a:noFill/>
              <a:miter lim="800000"/>
              <a:headEnd type="none" w="sm" len="sm"/>
              <a:tailEnd type="none" w="sm" len="sm"/>
            </a:ln>
            <a:effectLst/>
          </p:spPr>
          <p:txBody>
            <a:bodyPr wrap="none">
              <a:spAutoFit/>
            </a:bodyPr>
            <a:lstStyle/>
            <a:p>
              <a:pPr defTabSz="762000" eaLnBrk="0" hangingPunct="0"/>
              <a:r>
                <a:rPr lang="zh-CN" altLang="en-US" sz="2000">
                  <a:solidFill>
                    <a:srgbClr val="333399"/>
                  </a:solidFill>
                  <a:latin typeface="Arial" pitchFamily="34" charset="0"/>
                  <a:ea typeface="黑体" pitchFamily="2" charset="-122"/>
                </a:rPr>
                <a:t>搭线窃听</a:t>
              </a:r>
            </a:p>
          </p:txBody>
        </p:sp>
      </p:grpSp>
      <p:sp>
        <p:nvSpPr>
          <p:cNvPr id="118841" name="Text Box 57"/>
          <p:cNvSpPr txBox="1">
            <a:spLocks noChangeArrowheads="1"/>
          </p:cNvSpPr>
          <p:nvPr/>
        </p:nvSpPr>
        <p:spPr bwMode="auto">
          <a:xfrm>
            <a:off x="107950" y="44450"/>
            <a:ext cx="5148263" cy="457200"/>
          </a:xfrm>
          <a:prstGeom prst="rect">
            <a:avLst/>
          </a:prstGeom>
          <a:noFill/>
          <a:ln w="9525">
            <a:noFill/>
            <a:miter lim="800000"/>
            <a:headEnd/>
            <a:tailEnd/>
          </a:ln>
          <a:effectLst/>
        </p:spPr>
        <p:txBody>
          <a:bodyPr>
            <a:spAutoFit/>
          </a:bodyPr>
          <a:lstStyle/>
          <a:p>
            <a:pPr>
              <a:buFont typeface="宋体" pitchFamily="2" charset="-122"/>
              <a:buNone/>
            </a:pPr>
            <a:r>
              <a:rPr lang="zh-CN" altLang="en-US" b="1">
                <a:solidFill>
                  <a:srgbClr val="FF0000"/>
                </a:solidFill>
              </a:rPr>
              <a:t> （</a:t>
            </a:r>
            <a:r>
              <a:rPr lang="en-US" altLang="zh-CN" b="1">
                <a:solidFill>
                  <a:srgbClr val="FF0000"/>
                </a:solidFill>
              </a:rPr>
              <a:t>4</a:t>
            </a:r>
            <a:r>
              <a:rPr lang="zh-CN" altLang="en-US" b="1">
                <a:solidFill>
                  <a:srgbClr val="FF0000"/>
                </a:solidFill>
              </a:rPr>
              <a:t>）  网络安全服务</a:t>
            </a:r>
            <a:endParaRPr lang="zh-CN" altLang="en-US"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107950" y="115888"/>
            <a:ext cx="1866900" cy="457200"/>
          </a:xfrm>
          <a:prstGeom prst="rect">
            <a:avLst/>
          </a:prstGeom>
          <a:noFill/>
          <a:ln w="9525">
            <a:noFill/>
            <a:miter lim="800000"/>
            <a:headEnd/>
            <a:tailEnd/>
          </a:ln>
          <a:effectLst/>
        </p:spPr>
        <p:txBody>
          <a:bodyPr wrap="none">
            <a:spAutoFit/>
          </a:bodyPr>
          <a:lstStyle/>
          <a:p>
            <a:r>
              <a:rPr lang="en-US" altLang="zh-CN" b="1">
                <a:solidFill>
                  <a:srgbClr val="FF0000"/>
                </a:solidFill>
              </a:rPr>
              <a:t>8.2 </a:t>
            </a:r>
            <a:r>
              <a:rPr lang="zh-CN" altLang="en-US" b="1">
                <a:solidFill>
                  <a:srgbClr val="FF0000"/>
                </a:solidFill>
              </a:rPr>
              <a:t>网络安全</a:t>
            </a:r>
          </a:p>
        </p:txBody>
      </p:sp>
      <p:sp>
        <p:nvSpPr>
          <p:cNvPr id="70659" name="Text Box 3"/>
          <p:cNvSpPr txBox="1">
            <a:spLocks noChangeArrowheads="1"/>
          </p:cNvSpPr>
          <p:nvPr/>
        </p:nvSpPr>
        <p:spPr bwMode="auto">
          <a:xfrm>
            <a:off x="152400" y="782638"/>
            <a:ext cx="8686800" cy="3637919"/>
          </a:xfrm>
          <a:prstGeom prst="rect">
            <a:avLst/>
          </a:prstGeom>
          <a:noFill/>
          <a:ln w="9525">
            <a:noFill/>
            <a:miter lim="800000"/>
            <a:headEnd/>
            <a:tailEnd/>
          </a:ln>
          <a:effectLst/>
        </p:spPr>
        <p:txBody>
          <a:bodyPr>
            <a:spAutoFit/>
          </a:bodyPr>
          <a:lstStyle/>
          <a:p>
            <a:pPr>
              <a:spcBef>
                <a:spcPct val="30000"/>
              </a:spcBef>
            </a:pPr>
            <a:r>
              <a:rPr lang="zh-CN" altLang="en-US" b="1" dirty="0">
                <a:solidFill>
                  <a:srgbClr val="FF0000"/>
                </a:solidFill>
              </a:rPr>
              <a:t>（</a:t>
            </a:r>
            <a:r>
              <a:rPr lang="en-US" altLang="zh-CN" b="1" dirty="0">
                <a:solidFill>
                  <a:srgbClr val="FF0000"/>
                </a:solidFill>
              </a:rPr>
              <a:t>1</a:t>
            </a:r>
            <a:r>
              <a:rPr lang="zh-CN" altLang="en-US" b="1" dirty="0">
                <a:solidFill>
                  <a:srgbClr val="FF0000"/>
                </a:solidFill>
              </a:rPr>
              <a:t>）  概述</a:t>
            </a:r>
          </a:p>
          <a:p>
            <a:pPr>
              <a:spcBef>
                <a:spcPct val="30000"/>
              </a:spcBef>
              <a:buFont typeface="宋体" pitchFamily="2" charset="-122"/>
              <a:buNone/>
            </a:pPr>
            <a:r>
              <a:rPr lang="en-US" altLang="en-US" b="1" dirty="0">
                <a:solidFill>
                  <a:srgbClr val="FF0000"/>
                </a:solidFill>
                <a:latin typeface="宋体" pitchFamily="2" charset="-122"/>
              </a:rPr>
              <a:t>①</a:t>
            </a:r>
            <a:r>
              <a:rPr lang="zh-CN" altLang="en-US" b="1" dirty="0">
                <a:solidFill>
                  <a:srgbClr val="FF0000"/>
                </a:solidFill>
              </a:rPr>
              <a:t> 资源共享与安全</a:t>
            </a:r>
          </a:p>
          <a:p>
            <a:pPr>
              <a:spcBef>
                <a:spcPct val="30000"/>
              </a:spcBef>
              <a:buFont typeface="宋体" pitchFamily="2" charset="-122"/>
              <a:buNone/>
            </a:pPr>
            <a:r>
              <a:rPr lang="zh-CN" altLang="en-US" b="1" dirty="0" smtClean="0">
                <a:solidFill>
                  <a:srgbClr val="FF0000"/>
                </a:solidFill>
                <a:cs typeface="Times New Roman" pitchFamily="18" charset="0"/>
              </a:rPr>
              <a:t>★  </a:t>
            </a:r>
            <a:r>
              <a:rPr lang="zh-CN" altLang="en-US" b="1" dirty="0" smtClean="0"/>
              <a:t>网络</a:t>
            </a:r>
            <a:r>
              <a:rPr lang="zh-CN" altLang="en-US" b="1" dirty="0"/>
              <a:t>环境的安全</a:t>
            </a:r>
            <a:r>
              <a:rPr lang="zh-CN" altLang="en-US" b="1" dirty="0" smtClean="0"/>
              <a:t>问题（更复杂）：</a:t>
            </a:r>
            <a:endParaRPr lang="zh-CN" altLang="en-US" b="1" dirty="0"/>
          </a:p>
          <a:p>
            <a:pPr>
              <a:lnSpc>
                <a:spcPct val="120000"/>
              </a:lnSpc>
              <a:buFont typeface="宋体" pitchFamily="2" charset="-122"/>
              <a:buNone/>
            </a:pPr>
            <a:r>
              <a:rPr lang="zh-CN" altLang="en-US" b="1" dirty="0"/>
              <a:t>     安全的模糊性（安全是相对的、复杂的、安全链条）</a:t>
            </a:r>
          </a:p>
          <a:p>
            <a:pPr>
              <a:lnSpc>
                <a:spcPct val="120000"/>
              </a:lnSpc>
              <a:buFont typeface="宋体" pitchFamily="2" charset="-122"/>
              <a:buNone/>
            </a:pPr>
            <a:r>
              <a:rPr lang="zh-CN" altLang="en-US" b="1" dirty="0"/>
              <a:t>     网络的开放性（互不了解、匿名使用、恶意系统）；</a:t>
            </a:r>
          </a:p>
          <a:p>
            <a:pPr>
              <a:lnSpc>
                <a:spcPct val="120000"/>
              </a:lnSpc>
              <a:buFont typeface="宋体" pitchFamily="2" charset="-122"/>
              <a:buNone/>
            </a:pPr>
            <a:r>
              <a:rPr lang="zh-CN" altLang="en-US" b="1" dirty="0"/>
              <a:t>     产品的垄断性（厂家保护知识产权，容易出现安全漏洞）；</a:t>
            </a:r>
          </a:p>
          <a:p>
            <a:pPr>
              <a:lnSpc>
                <a:spcPct val="120000"/>
              </a:lnSpc>
              <a:buFont typeface="宋体" pitchFamily="2" charset="-122"/>
              <a:buNone/>
            </a:pPr>
            <a:r>
              <a:rPr lang="zh-CN" altLang="en-US" b="1" dirty="0"/>
              <a:t>    人类的天性（好奇心</a:t>
            </a:r>
            <a:r>
              <a:rPr lang="en-US" altLang="zh-CN" b="1" dirty="0"/>
              <a:t>/</a:t>
            </a:r>
            <a:r>
              <a:rPr lang="zh-CN" altLang="en-US" b="1" dirty="0"/>
              <a:t>表现欲、惰性</a:t>
            </a:r>
            <a:r>
              <a:rPr lang="en-US" altLang="zh-CN" b="1" dirty="0"/>
              <a:t>/</a:t>
            </a:r>
            <a:r>
              <a:rPr lang="zh-CN" altLang="en-US" b="1" dirty="0"/>
              <a:t>求方便导致可乘之机）；</a:t>
            </a:r>
          </a:p>
          <a:p>
            <a:pPr>
              <a:lnSpc>
                <a:spcPct val="120000"/>
              </a:lnSpc>
              <a:buFont typeface="宋体" pitchFamily="2" charset="-122"/>
              <a:buNone/>
            </a:pPr>
            <a:r>
              <a:rPr lang="zh-CN" altLang="en-US" b="1" dirty="0"/>
              <a:t>    技术的快速发展导致难以掌握系统的安全特性，</a:t>
            </a:r>
            <a:r>
              <a:rPr lang="en-US" altLang="zh-CN" b="1" dirty="0"/>
              <a:t>……</a:t>
            </a:r>
            <a:r>
              <a:rPr lang="zh-CN" altLang="en-US" b="1" dirty="0"/>
              <a:t>。</a:t>
            </a:r>
          </a:p>
        </p:txBody>
      </p:sp>
      <p:sp>
        <p:nvSpPr>
          <p:cNvPr id="70660" name="Rectangle 4"/>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70661" name="Text Box 5"/>
          <p:cNvSpPr txBox="1">
            <a:spLocks noChangeArrowheads="1"/>
          </p:cNvSpPr>
          <p:nvPr/>
        </p:nvSpPr>
        <p:spPr bwMode="auto">
          <a:xfrm>
            <a:off x="8755063" y="73025"/>
            <a:ext cx="312737"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2</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179388" y="3028950"/>
            <a:ext cx="8785225" cy="457200"/>
          </a:xfrm>
          <a:prstGeom prst="rect">
            <a:avLst/>
          </a:prstGeom>
          <a:noFill/>
          <a:ln w="9525">
            <a:noFill/>
            <a:miter lim="800000"/>
            <a:headEnd/>
            <a:tailEnd/>
          </a:ln>
          <a:effectLst/>
        </p:spPr>
        <p:txBody>
          <a:bodyPr>
            <a:spAutoFit/>
          </a:bodyPr>
          <a:lstStyle/>
          <a:p>
            <a:r>
              <a:rPr kumimoji="0" lang="zh-CN" altLang="en-US" b="1"/>
              <a:t>    </a:t>
            </a:r>
          </a:p>
        </p:txBody>
      </p:sp>
      <p:sp>
        <p:nvSpPr>
          <p:cNvPr id="119811" name="Text Box 3"/>
          <p:cNvSpPr txBox="1">
            <a:spLocks noChangeArrowheads="1"/>
          </p:cNvSpPr>
          <p:nvPr/>
        </p:nvSpPr>
        <p:spPr bwMode="auto">
          <a:xfrm>
            <a:off x="8670925" y="7937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35</a:t>
            </a:r>
            <a:endParaRPr lang="en-US" altLang="zh-CN" sz="2000" b="1" dirty="0">
              <a:latin typeface="宋体" pitchFamily="2" charset="-122"/>
            </a:endParaRPr>
          </a:p>
        </p:txBody>
      </p:sp>
      <p:sp>
        <p:nvSpPr>
          <p:cNvPr id="119812" name="Rectangle 4"/>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grpSp>
        <p:nvGrpSpPr>
          <p:cNvPr id="2" name="Group 5"/>
          <p:cNvGrpSpPr>
            <a:grpSpLocks/>
          </p:cNvGrpSpPr>
          <p:nvPr/>
        </p:nvGrpSpPr>
        <p:grpSpPr bwMode="auto">
          <a:xfrm>
            <a:off x="1331913" y="2708275"/>
            <a:ext cx="5903912" cy="2305050"/>
            <a:chOff x="839" y="1751"/>
            <a:chExt cx="3719" cy="1452"/>
          </a:xfrm>
        </p:grpSpPr>
        <p:sp>
          <p:nvSpPr>
            <p:cNvPr id="119814" name="Line 6"/>
            <p:cNvSpPr>
              <a:spLocks noChangeShapeType="1"/>
            </p:cNvSpPr>
            <p:nvPr/>
          </p:nvSpPr>
          <p:spPr bwMode="auto">
            <a:xfrm>
              <a:off x="957" y="2794"/>
              <a:ext cx="3448" cy="0"/>
            </a:xfrm>
            <a:prstGeom prst="line">
              <a:avLst/>
            </a:prstGeom>
            <a:noFill/>
            <a:ln w="9525">
              <a:solidFill>
                <a:schemeClr val="tx1"/>
              </a:solidFill>
              <a:round/>
              <a:headEnd/>
              <a:tailEnd type="triangle" w="med" len="med"/>
            </a:ln>
            <a:effectLst/>
          </p:spPr>
          <p:txBody>
            <a:bodyPr/>
            <a:lstStyle/>
            <a:p>
              <a:endParaRPr lang="zh-CN" altLang="en-US"/>
            </a:p>
          </p:txBody>
        </p:sp>
        <p:sp>
          <p:nvSpPr>
            <p:cNvPr id="119815" name="Line 7"/>
            <p:cNvSpPr>
              <a:spLocks noChangeShapeType="1"/>
            </p:cNvSpPr>
            <p:nvPr/>
          </p:nvSpPr>
          <p:spPr bwMode="auto">
            <a:xfrm>
              <a:off x="957" y="2522"/>
              <a:ext cx="1860" cy="0"/>
            </a:xfrm>
            <a:prstGeom prst="line">
              <a:avLst/>
            </a:prstGeom>
            <a:noFill/>
            <a:ln w="9525">
              <a:solidFill>
                <a:schemeClr val="tx1"/>
              </a:solidFill>
              <a:round/>
              <a:headEnd type="triangle" w="med" len="med"/>
              <a:tailEnd/>
            </a:ln>
            <a:effectLst/>
          </p:spPr>
          <p:txBody>
            <a:bodyPr/>
            <a:lstStyle/>
            <a:p>
              <a:endParaRPr lang="zh-CN" altLang="en-US"/>
            </a:p>
          </p:txBody>
        </p:sp>
        <p:sp>
          <p:nvSpPr>
            <p:cNvPr id="119816" name="Line 8"/>
            <p:cNvSpPr>
              <a:spLocks noChangeShapeType="1"/>
            </p:cNvSpPr>
            <p:nvPr/>
          </p:nvSpPr>
          <p:spPr bwMode="auto">
            <a:xfrm>
              <a:off x="957" y="2250"/>
              <a:ext cx="1860" cy="0"/>
            </a:xfrm>
            <a:prstGeom prst="line">
              <a:avLst/>
            </a:prstGeom>
            <a:noFill/>
            <a:ln w="9525">
              <a:solidFill>
                <a:schemeClr val="tx1"/>
              </a:solidFill>
              <a:round/>
              <a:headEnd/>
              <a:tailEnd type="triangle" w="med" len="med"/>
            </a:ln>
            <a:effectLst/>
          </p:spPr>
          <p:txBody>
            <a:bodyPr/>
            <a:lstStyle/>
            <a:p>
              <a:endParaRPr lang="zh-CN" altLang="en-US"/>
            </a:p>
          </p:txBody>
        </p:sp>
        <p:sp>
          <p:nvSpPr>
            <p:cNvPr id="119817" name="Rectangle 9"/>
            <p:cNvSpPr>
              <a:spLocks noChangeArrowheads="1"/>
            </p:cNvSpPr>
            <p:nvPr/>
          </p:nvSpPr>
          <p:spPr bwMode="auto">
            <a:xfrm>
              <a:off x="2591" y="1751"/>
              <a:ext cx="499" cy="272"/>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a:t>KDC</a:t>
              </a:r>
            </a:p>
          </p:txBody>
        </p:sp>
        <p:grpSp>
          <p:nvGrpSpPr>
            <p:cNvPr id="3" name="Group 10"/>
            <p:cNvGrpSpPr>
              <a:grpSpLocks/>
            </p:cNvGrpSpPr>
            <p:nvPr/>
          </p:nvGrpSpPr>
          <p:grpSpPr bwMode="auto">
            <a:xfrm>
              <a:off x="3407" y="1752"/>
              <a:ext cx="639" cy="680"/>
              <a:chOff x="3152" y="1888"/>
              <a:chExt cx="639" cy="680"/>
            </a:xfrm>
          </p:grpSpPr>
          <p:sp>
            <p:nvSpPr>
              <p:cNvPr id="119819" name="Rectangle 11"/>
              <p:cNvSpPr>
                <a:spLocks noChangeArrowheads="1"/>
              </p:cNvSpPr>
              <p:nvPr/>
            </p:nvSpPr>
            <p:spPr bwMode="auto">
              <a:xfrm>
                <a:off x="3152" y="1888"/>
                <a:ext cx="635" cy="680"/>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119820" name="Rectangle 12"/>
              <p:cNvSpPr>
                <a:spLocks noChangeArrowheads="1"/>
              </p:cNvSpPr>
              <p:nvPr/>
            </p:nvSpPr>
            <p:spPr bwMode="auto">
              <a:xfrm>
                <a:off x="3243" y="2069"/>
                <a:ext cx="227" cy="136"/>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1600"/>
                  <a:t>A</a:t>
                </a:r>
              </a:p>
            </p:txBody>
          </p:sp>
          <p:sp>
            <p:nvSpPr>
              <p:cNvPr id="119821" name="Rectangle 13"/>
              <p:cNvSpPr>
                <a:spLocks noChangeArrowheads="1"/>
              </p:cNvSpPr>
              <p:nvPr/>
            </p:nvSpPr>
            <p:spPr bwMode="auto">
              <a:xfrm>
                <a:off x="3469" y="2069"/>
                <a:ext cx="227" cy="136"/>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1600"/>
                  <a:t>Ka</a:t>
                </a:r>
              </a:p>
            </p:txBody>
          </p:sp>
          <p:sp>
            <p:nvSpPr>
              <p:cNvPr id="119822" name="Rectangle 14"/>
              <p:cNvSpPr>
                <a:spLocks noChangeArrowheads="1"/>
              </p:cNvSpPr>
              <p:nvPr/>
            </p:nvSpPr>
            <p:spPr bwMode="auto">
              <a:xfrm>
                <a:off x="3243" y="2205"/>
                <a:ext cx="227" cy="136"/>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1600"/>
                  <a:t>B</a:t>
                </a:r>
              </a:p>
            </p:txBody>
          </p:sp>
          <p:sp>
            <p:nvSpPr>
              <p:cNvPr id="119823" name="Rectangle 15"/>
              <p:cNvSpPr>
                <a:spLocks noChangeArrowheads="1"/>
              </p:cNvSpPr>
              <p:nvPr/>
            </p:nvSpPr>
            <p:spPr bwMode="auto">
              <a:xfrm>
                <a:off x="3469" y="2205"/>
                <a:ext cx="227" cy="136"/>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1600"/>
                  <a:t>Kb</a:t>
                </a:r>
              </a:p>
            </p:txBody>
          </p:sp>
          <p:sp>
            <p:nvSpPr>
              <p:cNvPr id="119824" name="Rectangle 16"/>
              <p:cNvSpPr>
                <a:spLocks noChangeArrowheads="1"/>
              </p:cNvSpPr>
              <p:nvPr/>
            </p:nvSpPr>
            <p:spPr bwMode="auto">
              <a:xfrm>
                <a:off x="3243" y="2342"/>
                <a:ext cx="227" cy="226"/>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1800" b="1"/>
                  <a:t>…</a:t>
                </a:r>
              </a:p>
            </p:txBody>
          </p:sp>
          <p:sp>
            <p:nvSpPr>
              <p:cNvPr id="119825" name="Rectangle 17"/>
              <p:cNvSpPr>
                <a:spLocks noChangeArrowheads="1"/>
              </p:cNvSpPr>
              <p:nvPr/>
            </p:nvSpPr>
            <p:spPr bwMode="auto">
              <a:xfrm>
                <a:off x="3469" y="2342"/>
                <a:ext cx="227" cy="226"/>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1800" b="1"/>
                  <a:t>…</a:t>
                </a:r>
              </a:p>
            </p:txBody>
          </p:sp>
          <p:sp>
            <p:nvSpPr>
              <p:cNvPr id="119826" name="Text Box 18"/>
              <p:cNvSpPr txBox="1">
                <a:spLocks noChangeArrowheads="1"/>
              </p:cNvSpPr>
              <p:nvPr/>
            </p:nvSpPr>
            <p:spPr bwMode="auto">
              <a:xfrm>
                <a:off x="3159" y="1888"/>
                <a:ext cx="632" cy="212"/>
              </a:xfrm>
              <a:prstGeom prst="rect">
                <a:avLst/>
              </a:prstGeom>
              <a:noFill/>
              <a:ln w="9525">
                <a:noFill/>
                <a:miter lim="800000"/>
                <a:headEnd/>
                <a:tailEnd/>
              </a:ln>
              <a:effectLst/>
            </p:spPr>
            <p:txBody>
              <a:bodyPr wrap="none">
                <a:spAutoFit/>
              </a:bodyPr>
              <a:lstStyle/>
              <a:p>
                <a:r>
                  <a:rPr lang="zh-CN" altLang="en-US" sz="1600" b="1"/>
                  <a:t>用户密钥</a:t>
                </a:r>
              </a:p>
            </p:txBody>
          </p:sp>
        </p:grpSp>
        <p:sp>
          <p:nvSpPr>
            <p:cNvPr id="119827" name="Line 19"/>
            <p:cNvSpPr>
              <a:spLocks noChangeShapeType="1"/>
            </p:cNvSpPr>
            <p:nvPr/>
          </p:nvSpPr>
          <p:spPr bwMode="auto">
            <a:xfrm>
              <a:off x="3090" y="1751"/>
              <a:ext cx="334" cy="1"/>
            </a:xfrm>
            <a:prstGeom prst="line">
              <a:avLst/>
            </a:prstGeom>
            <a:noFill/>
            <a:ln w="9525">
              <a:solidFill>
                <a:schemeClr val="tx1"/>
              </a:solidFill>
              <a:prstDash val="dash"/>
              <a:round/>
              <a:headEnd/>
              <a:tailEnd/>
            </a:ln>
            <a:effectLst/>
          </p:spPr>
          <p:txBody>
            <a:bodyPr/>
            <a:lstStyle/>
            <a:p>
              <a:endParaRPr lang="zh-CN" altLang="en-US"/>
            </a:p>
          </p:txBody>
        </p:sp>
        <p:sp>
          <p:nvSpPr>
            <p:cNvPr id="119828" name="Line 20"/>
            <p:cNvSpPr>
              <a:spLocks noChangeShapeType="1"/>
            </p:cNvSpPr>
            <p:nvPr/>
          </p:nvSpPr>
          <p:spPr bwMode="auto">
            <a:xfrm>
              <a:off x="3090" y="2023"/>
              <a:ext cx="334" cy="409"/>
            </a:xfrm>
            <a:prstGeom prst="line">
              <a:avLst/>
            </a:prstGeom>
            <a:noFill/>
            <a:ln w="9525">
              <a:solidFill>
                <a:schemeClr val="tx1"/>
              </a:solidFill>
              <a:prstDash val="dash"/>
              <a:round/>
              <a:headEnd/>
              <a:tailEnd/>
            </a:ln>
            <a:effectLst/>
          </p:spPr>
          <p:txBody>
            <a:bodyPr/>
            <a:lstStyle/>
            <a:p>
              <a:endParaRPr lang="zh-CN" altLang="en-US"/>
            </a:p>
          </p:txBody>
        </p:sp>
        <p:sp>
          <p:nvSpPr>
            <p:cNvPr id="119829" name="Text Box 21"/>
            <p:cNvSpPr txBox="1">
              <a:spLocks noChangeArrowheads="1"/>
            </p:cNvSpPr>
            <p:nvPr/>
          </p:nvSpPr>
          <p:spPr bwMode="auto">
            <a:xfrm>
              <a:off x="839" y="1809"/>
              <a:ext cx="255" cy="288"/>
            </a:xfrm>
            <a:prstGeom prst="rect">
              <a:avLst/>
            </a:prstGeom>
            <a:solidFill>
              <a:srgbClr val="66FFFF"/>
            </a:solidFill>
            <a:ln w="9525">
              <a:noFill/>
              <a:miter lim="800000"/>
              <a:headEnd/>
              <a:tailEnd/>
            </a:ln>
            <a:effectLst/>
          </p:spPr>
          <p:txBody>
            <a:bodyPr wrap="none">
              <a:spAutoFit/>
            </a:bodyPr>
            <a:lstStyle/>
            <a:p>
              <a:r>
                <a:rPr lang="en-US" altLang="zh-CN"/>
                <a:t>A</a:t>
              </a:r>
            </a:p>
          </p:txBody>
        </p:sp>
        <p:sp>
          <p:nvSpPr>
            <p:cNvPr id="119830" name="Text Box 22"/>
            <p:cNvSpPr txBox="1">
              <a:spLocks noChangeArrowheads="1"/>
            </p:cNvSpPr>
            <p:nvPr/>
          </p:nvSpPr>
          <p:spPr bwMode="auto">
            <a:xfrm>
              <a:off x="4314" y="1826"/>
              <a:ext cx="244" cy="288"/>
            </a:xfrm>
            <a:prstGeom prst="rect">
              <a:avLst/>
            </a:prstGeom>
            <a:solidFill>
              <a:srgbClr val="66FFFF"/>
            </a:solidFill>
            <a:ln w="9525">
              <a:noFill/>
              <a:miter lim="800000"/>
              <a:headEnd/>
              <a:tailEnd/>
            </a:ln>
            <a:effectLst/>
          </p:spPr>
          <p:txBody>
            <a:bodyPr wrap="none">
              <a:spAutoFit/>
            </a:bodyPr>
            <a:lstStyle/>
            <a:p>
              <a:r>
                <a:rPr lang="en-US" altLang="zh-CN"/>
                <a:t>B</a:t>
              </a:r>
            </a:p>
          </p:txBody>
        </p:sp>
        <p:sp>
          <p:nvSpPr>
            <p:cNvPr id="119831" name="Rectangle 23"/>
            <p:cNvSpPr>
              <a:spLocks noChangeArrowheads="1"/>
            </p:cNvSpPr>
            <p:nvPr/>
          </p:nvSpPr>
          <p:spPr bwMode="auto">
            <a:xfrm>
              <a:off x="1184" y="2159"/>
              <a:ext cx="590" cy="182"/>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1800" b="1"/>
                <a:t>A, B</a:t>
              </a:r>
            </a:p>
          </p:txBody>
        </p:sp>
        <p:sp>
          <p:nvSpPr>
            <p:cNvPr id="119832" name="Rectangle 24"/>
            <p:cNvSpPr>
              <a:spLocks noChangeArrowheads="1"/>
            </p:cNvSpPr>
            <p:nvPr/>
          </p:nvSpPr>
          <p:spPr bwMode="auto">
            <a:xfrm>
              <a:off x="1184" y="2432"/>
              <a:ext cx="1497" cy="181"/>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1800" b="1"/>
                <a:t>Ka(Kab,</a:t>
              </a:r>
              <a:r>
                <a:rPr lang="en-US" altLang="zh-CN" sz="1800" b="1">
                  <a:solidFill>
                    <a:srgbClr val="FF0000"/>
                  </a:solidFill>
                </a:rPr>
                <a:t>Kb(A,B,Kab)</a:t>
              </a:r>
              <a:r>
                <a:rPr lang="en-US" altLang="zh-CN" sz="1800" b="1"/>
                <a:t>)</a:t>
              </a:r>
            </a:p>
          </p:txBody>
        </p:sp>
        <p:sp>
          <p:nvSpPr>
            <p:cNvPr id="119833" name="Rectangle 25"/>
            <p:cNvSpPr>
              <a:spLocks noChangeArrowheads="1"/>
            </p:cNvSpPr>
            <p:nvPr/>
          </p:nvSpPr>
          <p:spPr bwMode="auto">
            <a:xfrm>
              <a:off x="1184" y="2704"/>
              <a:ext cx="1497" cy="181"/>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1800" b="1">
                  <a:solidFill>
                    <a:srgbClr val="FF0000"/>
                  </a:solidFill>
                </a:rPr>
                <a:t>Kb(A,B,Kab)</a:t>
              </a:r>
            </a:p>
          </p:txBody>
        </p:sp>
        <p:sp>
          <p:nvSpPr>
            <p:cNvPr id="119834" name="Line 26"/>
            <p:cNvSpPr>
              <a:spLocks noChangeShapeType="1"/>
            </p:cNvSpPr>
            <p:nvPr/>
          </p:nvSpPr>
          <p:spPr bwMode="auto">
            <a:xfrm>
              <a:off x="957" y="2159"/>
              <a:ext cx="0" cy="1044"/>
            </a:xfrm>
            <a:prstGeom prst="line">
              <a:avLst/>
            </a:prstGeom>
            <a:noFill/>
            <a:ln w="9525">
              <a:solidFill>
                <a:schemeClr val="tx1"/>
              </a:solidFill>
              <a:round/>
              <a:headEnd/>
              <a:tailEnd type="triangle" w="med" len="med"/>
            </a:ln>
            <a:effectLst/>
          </p:spPr>
          <p:txBody>
            <a:bodyPr/>
            <a:lstStyle/>
            <a:p>
              <a:endParaRPr lang="zh-CN" altLang="en-US"/>
            </a:p>
          </p:txBody>
        </p:sp>
        <p:sp>
          <p:nvSpPr>
            <p:cNvPr id="119835" name="Line 27"/>
            <p:cNvSpPr>
              <a:spLocks noChangeShapeType="1"/>
            </p:cNvSpPr>
            <p:nvPr/>
          </p:nvSpPr>
          <p:spPr bwMode="auto">
            <a:xfrm>
              <a:off x="2863" y="2069"/>
              <a:ext cx="0" cy="589"/>
            </a:xfrm>
            <a:prstGeom prst="line">
              <a:avLst/>
            </a:prstGeom>
            <a:noFill/>
            <a:ln w="9525">
              <a:solidFill>
                <a:schemeClr val="tx1"/>
              </a:solidFill>
              <a:round/>
              <a:headEnd/>
              <a:tailEnd type="triangle" w="med" len="med"/>
            </a:ln>
            <a:effectLst/>
          </p:spPr>
          <p:txBody>
            <a:bodyPr/>
            <a:lstStyle/>
            <a:p>
              <a:endParaRPr lang="zh-CN" altLang="en-US"/>
            </a:p>
          </p:txBody>
        </p:sp>
        <p:sp>
          <p:nvSpPr>
            <p:cNvPr id="119836" name="Line 28"/>
            <p:cNvSpPr>
              <a:spLocks noChangeShapeType="1"/>
            </p:cNvSpPr>
            <p:nvPr/>
          </p:nvSpPr>
          <p:spPr bwMode="auto">
            <a:xfrm>
              <a:off x="4433" y="2069"/>
              <a:ext cx="0" cy="1088"/>
            </a:xfrm>
            <a:prstGeom prst="line">
              <a:avLst/>
            </a:prstGeom>
            <a:noFill/>
            <a:ln w="9525">
              <a:solidFill>
                <a:schemeClr val="tx1"/>
              </a:solidFill>
              <a:round/>
              <a:headEnd/>
              <a:tailEnd type="triangle" w="med" len="med"/>
            </a:ln>
            <a:effectLst/>
          </p:spPr>
          <p:txBody>
            <a:bodyPr/>
            <a:lstStyle/>
            <a:p>
              <a:endParaRPr lang="zh-CN" altLang="en-US"/>
            </a:p>
          </p:txBody>
        </p:sp>
        <p:sp>
          <p:nvSpPr>
            <p:cNvPr id="119837" name="Line 29"/>
            <p:cNvSpPr>
              <a:spLocks noChangeShapeType="1"/>
            </p:cNvSpPr>
            <p:nvPr/>
          </p:nvSpPr>
          <p:spPr bwMode="auto">
            <a:xfrm>
              <a:off x="1003" y="3112"/>
              <a:ext cx="3356"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119838" name="Rectangle 30"/>
            <p:cNvSpPr>
              <a:spLocks noChangeArrowheads="1"/>
            </p:cNvSpPr>
            <p:nvPr/>
          </p:nvSpPr>
          <p:spPr bwMode="auto">
            <a:xfrm>
              <a:off x="2455" y="3022"/>
              <a:ext cx="816" cy="181"/>
            </a:xfrm>
            <a:prstGeom prst="rect">
              <a:avLst/>
            </a:prstGeom>
            <a:solidFill>
              <a:srgbClr val="99FF99"/>
            </a:solidFill>
            <a:ln w="9525">
              <a:solidFill>
                <a:schemeClr val="tx1"/>
              </a:solidFill>
              <a:miter lim="800000"/>
              <a:headEnd/>
              <a:tailEnd/>
            </a:ln>
            <a:effectLst/>
          </p:spPr>
          <p:txBody>
            <a:bodyPr wrap="none" anchor="ctr"/>
            <a:lstStyle/>
            <a:p>
              <a:pPr algn="ctr"/>
              <a:r>
                <a:rPr lang="en-US" altLang="zh-CN" sz="1800" b="1"/>
                <a:t>Kab( M)</a:t>
              </a:r>
            </a:p>
          </p:txBody>
        </p:sp>
        <p:sp>
          <p:nvSpPr>
            <p:cNvPr id="119839" name="Text Box 31"/>
            <p:cNvSpPr txBox="1">
              <a:spLocks noChangeArrowheads="1"/>
            </p:cNvSpPr>
            <p:nvPr/>
          </p:nvSpPr>
          <p:spPr bwMode="auto">
            <a:xfrm>
              <a:off x="930" y="2583"/>
              <a:ext cx="244" cy="212"/>
            </a:xfrm>
            <a:prstGeom prst="rect">
              <a:avLst/>
            </a:prstGeom>
            <a:noFill/>
            <a:ln w="9525">
              <a:noFill/>
              <a:miter lim="800000"/>
              <a:headEnd/>
              <a:tailEnd/>
            </a:ln>
            <a:effectLst/>
          </p:spPr>
          <p:txBody>
            <a:bodyPr wrap="none">
              <a:spAutoFit/>
            </a:bodyPr>
            <a:lstStyle/>
            <a:p>
              <a:r>
                <a:rPr lang="zh-CN" altLang="en-US" sz="1600" b="1"/>
                <a:t>③</a:t>
              </a:r>
            </a:p>
          </p:txBody>
        </p:sp>
        <p:sp>
          <p:nvSpPr>
            <p:cNvPr id="119840" name="Text Box 32"/>
            <p:cNvSpPr txBox="1">
              <a:spLocks noChangeArrowheads="1"/>
            </p:cNvSpPr>
            <p:nvPr/>
          </p:nvSpPr>
          <p:spPr bwMode="auto">
            <a:xfrm>
              <a:off x="2636" y="2296"/>
              <a:ext cx="244" cy="212"/>
            </a:xfrm>
            <a:prstGeom prst="rect">
              <a:avLst/>
            </a:prstGeom>
            <a:noFill/>
            <a:ln w="9525">
              <a:noFill/>
              <a:miter lim="800000"/>
              <a:headEnd/>
              <a:tailEnd/>
            </a:ln>
            <a:effectLst/>
          </p:spPr>
          <p:txBody>
            <a:bodyPr wrap="none">
              <a:spAutoFit/>
            </a:bodyPr>
            <a:lstStyle/>
            <a:p>
              <a:r>
                <a:rPr lang="zh-CN" altLang="en-US" sz="1600" b="1"/>
                <a:t>②</a:t>
              </a:r>
            </a:p>
          </p:txBody>
        </p:sp>
        <p:sp>
          <p:nvSpPr>
            <p:cNvPr id="119841" name="Text Box 33"/>
            <p:cNvSpPr txBox="1">
              <a:spLocks noChangeArrowheads="1"/>
            </p:cNvSpPr>
            <p:nvPr/>
          </p:nvSpPr>
          <p:spPr bwMode="auto">
            <a:xfrm>
              <a:off x="930" y="2038"/>
              <a:ext cx="244" cy="212"/>
            </a:xfrm>
            <a:prstGeom prst="rect">
              <a:avLst/>
            </a:prstGeom>
            <a:noFill/>
            <a:ln w="9525">
              <a:noFill/>
              <a:miter lim="800000"/>
              <a:headEnd/>
              <a:tailEnd/>
            </a:ln>
            <a:effectLst/>
          </p:spPr>
          <p:txBody>
            <a:bodyPr wrap="none">
              <a:spAutoFit/>
            </a:bodyPr>
            <a:lstStyle/>
            <a:p>
              <a:r>
                <a:rPr lang="zh-CN" altLang="en-US" sz="1600" b="1"/>
                <a:t>①</a:t>
              </a:r>
            </a:p>
          </p:txBody>
        </p:sp>
        <p:sp>
          <p:nvSpPr>
            <p:cNvPr id="119842" name="Text Box 34"/>
            <p:cNvSpPr txBox="1">
              <a:spLocks noChangeArrowheads="1"/>
            </p:cNvSpPr>
            <p:nvPr/>
          </p:nvSpPr>
          <p:spPr bwMode="auto">
            <a:xfrm>
              <a:off x="1139" y="2931"/>
              <a:ext cx="244" cy="212"/>
            </a:xfrm>
            <a:prstGeom prst="rect">
              <a:avLst/>
            </a:prstGeom>
            <a:noFill/>
            <a:ln w="9525">
              <a:noFill/>
              <a:miter lim="800000"/>
              <a:headEnd/>
              <a:tailEnd/>
            </a:ln>
            <a:effectLst/>
          </p:spPr>
          <p:txBody>
            <a:bodyPr wrap="none">
              <a:spAutoFit/>
            </a:bodyPr>
            <a:lstStyle/>
            <a:p>
              <a:r>
                <a:rPr lang="zh-CN" altLang="en-US" sz="1600" b="1"/>
                <a:t>④</a:t>
              </a:r>
            </a:p>
          </p:txBody>
        </p:sp>
        <p:sp>
          <p:nvSpPr>
            <p:cNvPr id="119843" name="Text Box 35"/>
            <p:cNvSpPr txBox="1">
              <a:spLocks noChangeArrowheads="1"/>
            </p:cNvSpPr>
            <p:nvPr/>
          </p:nvSpPr>
          <p:spPr bwMode="auto">
            <a:xfrm>
              <a:off x="4014" y="2931"/>
              <a:ext cx="244" cy="212"/>
            </a:xfrm>
            <a:prstGeom prst="rect">
              <a:avLst/>
            </a:prstGeom>
            <a:noFill/>
            <a:ln w="9525">
              <a:noFill/>
              <a:miter lim="800000"/>
              <a:headEnd/>
              <a:tailEnd/>
            </a:ln>
            <a:effectLst/>
          </p:spPr>
          <p:txBody>
            <a:bodyPr wrap="none">
              <a:spAutoFit/>
            </a:bodyPr>
            <a:lstStyle/>
            <a:p>
              <a:r>
                <a:rPr lang="zh-CN" altLang="en-US" sz="1600" b="1"/>
                <a:t>④</a:t>
              </a:r>
            </a:p>
          </p:txBody>
        </p:sp>
      </p:grpSp>
      <p:sp>
        <p:nvSpPr>
          <p:cNvPr id="119844" name="Text Box 36"/>
          <p:cNvSpPr txBox="1">
            <a:spLocks noChangeArrowheads="1"/>
          </p:cNvSpPr>
          <p:nvPr/>
        </p:nvSpPr>
        <p:spPr bwMode="auto">
          <a:xfrm>
            <a:off x="152400" y="5300663"/>
            <a:ext cx="8930650" cy="1569660"/>
          </a:xfrm>
          <a:prstGeom prst="rect">
            <a:avLst/>
          </a:prstGeom>
          <a:noFill/>
          <a:ln w="9525">
            <a:noFill/>
            <a:miter lim="800000"/>
            <a:headEnd/>
            <a:tailEnd/>
          </a:ln>
          <a:effectLst/>
        </p:spPr>
        <p:txBody>
          <a:bodyPr wrap="none">
            <a:spAutoFit/>
          </a:bodyPr>
          <a:lstStyle/>
          <a:p>
            <a:r>
              <a:rPr lang="zh-CN" altLang="en-US" b="1" dirty="0">
                <a:solidFill>
                  <a:srgbClr val="FF0000"/>
                </a:solidFill>
              </a:rPr>
              <a:t>特点：</a:t>
            </a:r>
            <a:r>
              <a:rPr lang="zh-CN" altLang="en-US" b="1" dirty="0"/>
              <a:t>通信双方必须在</a:t>
            </a:r>
            <a:r>
              <a:rPr lang="en-US" altLang="zh-CN" b="1" dirty="0"/>
              <a:t>KDC</a:t>
            </a:r>
            <a:r>
              <a:rPr lang="zh-CN" altLang="en-US" b="1" dirty="0"/>
              <a:t>注册，具有和</a:t>
            </a:r>
            <a:r>
              <a:rPr lang="en-US" altLang="zh-CN" b="1" dirty="0"/>
              <a:t>KDC</a:t>
            </a:r>
            <a:r>
              <a:rPr lang="zh-CN" altLang="en-US" b="1" dirty="0"/>
              <a:t>共享的密钥；</a:t>
            </a:r>
          </a:p>
          <a:p>
            <a:r>
              <a:rPr lang="zh-CN" altLang="en-US" b="1" dirty="0"/>
              <a:t>             对应每次通信，</a:t>
            </a:r>
            <a:r>
              <a:rPr lang="en-US" altLang="zh-CN" b="1" dirty="0"/>
              <a:t>KDC</a:t>
            </a:r>
            <a:r>
              <a:rPr lang="zh-CN" altLang="en-US" b="1" dirty="0"/>
              <a:t>形成一次性密钥（随机数，</a:t>
            </a:r>
            <a:r>
              <a:rPr lang="en-US" altLang="zh-CN" b="1" dirty="0" err="1"/>
              <a:t>Kab</a:t>
            </a:r>
            <a:r>
              <a:rPr lang="zh-CN" altLang="en-US" b="1" dirty="0"/>
              <a:t>）；</a:t>
            </a:r>
          </a:p>
          <a:p>
            <a:r>
              <a:rPr lang="zh-CN" altLang="en-US" b="1" dirty="0"/>
              <a:t>            使用</a:t>
            </a:r>
            <a:r>
              <a:rPr lang="en-US" altLang="zh-CN" b="1" dirty="0"/>
              <a:t>DES</a:t>
            </a:r>
            <a:r>
              <a:rPr lang="zh-CN" altLang="en-US" b="1" dirty="0"/>
              <a:t>算法和该密钥对明文加密，提高效率；</a:t>
            </a:r>
          </a:p>
          <a:p>
            <a:r>
              <a:rPr lang="zh-CN" altLang="en-US" b="1" dirty="0">
                <a:solidFill>
                  <a:srgbClr val="FF6600"/>
                </a:solidFill>
              </a:rPr>
              <a:t>            </a:t>
            </a:r>
            <a:r>
              <a:rPr lang="en-US" altLang="zh-CN" b="1" dirty="0">
                <a:solidFill>
                  <a:srgbClr val="FF0000"/>
                </a:solidFill>
              </a:rPr>
              <a:t>KDC</a:t>
            </a:r>
            <a:r>
              <a:rPr lang="zh-CN" altLang="en-US" b="1" dirty="0">
                <a:solidFill>
                  <a:srgbClr val="FF0000"/>
                </a:solidFill>
              </a:rPr>
              <a:t>的安全性至关重要。</a:t>
            </a:r>
          </a:p>
        </p:txBody>
      </p:sp>
      <p:sp>
        <p:nvSpPr>
          <p:cNvPr id="119845" name="Text Box 37"/>
          <p:cNvSpPr txBox="1">
            <a:spLocks noChangeArrowheads="1"/>
          </p:cNvSpPr>
          <p:nvPr/>
        </p:nvSpPr>
        <p:spPr bwMode="auto">
          <a:xfrm>
            <a:off x="107950" y="44450"/>
            <a:ext cx="5148263" cy="457200"/>
          </a:xfrm>
          <a:prstGeom prst="rect">
            <a:avLst/>
          </a:prstGeom>
          <a:noFill/>
          <a:ln w="9525">
            <a:noFill/>
            <a:miter lim="800000"/>
            <a:headEnd/>
            <a:tailEnd/>
          </a:ln>
          <a:effectLst/>
        </p:spPr>
        <p:txBody>
          <a:bodyPr>
            <a:spAutoFit/>
          </a:bodyPr>
          <a:lstStyle/>
          <a:p>
            <a:pPr>
              <a:buFont typeface="宋体" pitchFamily="2" charset="-122"/>
              <a:buNone/>
            </a:pPr>
            <a:r>
              <a:rPr lang="zh-CN" altLang="en-US" b="1">
                <a:solidFill>
                  <a:srgbClr val="FF0000"/>
                </a:solidFill>
              </a:rPr>
              <a:t> （</a:t>
            </a:r>
            <a:r>
              <a:rPr lang="en-US" altLang="zh-CN" b="1">
                <a:solidFill>
                  <a:srgbClr val="FF0000"/>
                </a:solidFill>
              </a:rPr>
              <a:t>4</a:t>
            </a:r>
            <a:r>
              <a:rPr lang="zh-CN" altLang="en-US" b="1">
                <a:solidFill>
                  <a:srgbClr val="FF0000"/>
                </a:solidFill>
              </a:rPr>
              <a:t>）  网络安全服务</a:t>
            </a:r>
            <a:endParaRPr lang="zh-CN" altLang="en-US" b="1"/>
          </a:p>
        </p:txBody>
      </p:sp>
      <p:sp>
        <p:nvSpPr>
          <p:cNvPr id="119846" name="Text Box 38"/>
          <p:cNvSpPr txBox="1">
            <a:spLocks noChangeArrowheads="1"/>
          </p:cNvSpPr>
          <p:nvPr/>
        </p:nvSpPr>
        <p:spPr bwMode="auto">
          <a:xfrm>
            <a:off x="107950" y="2035175"/>
            <a:ext cx="8820150" cy="530225"/>
          </a:xfrm>
          <a:prstGeom prst="rect">
            <a:avLst/>
          </a:prstGeom>
          <a:solidFill>
            <a:srgbClr val="FFCC99"/>
          </a:solidFill>
          <a:ln w="9525">
            <a:noFill/>
            <a:miter lim="800000"/>
            <a:headEnd/>
            <a:tailEnd/>
          </a:ln>
          <a:effectLst/>
        </p:spPr>
        <p:txBody>
          <a:bodyPr>
            <a:spAutoFit/>
          </a:bodyPr>
          <a:lstStyle/>
          <a:p>
            <a:pPr marL="457200" indent="-457200">
              <a:lnSpc>
                <a:spcPct val="120000"/>
              </a:lnSpc>
            </a:pPr>
            <a:r>
              <a:rPr kumimoji="0" lang="zh-CN" altLang="en-US" b="1"/>
              <a:t>改进方法</a:t>
            </a:r>
            <a:r>
              <a:rPr kumimoji="0" lang="en-US" altLang="zh-CN" b="1"/>
              <a:t>1</a:t>
            </a:r>
            <a:r>
              <a:rPr kumimoji="0" lang="zh-CN" altLang="en-US" b="1"/>
              <a:t>： （基于密钥分发中心</a:t>
            </a:r>
            <a:r>
              <a:rPr kumimoji="0" lang="en-US" altLang="zh-CN" b="1"/>
              <a:t>KDC</a:t>
            </a:r>
            <a:r>
              <a:rPr kumimoji="0" lang="zh-CN" altLang="en-US" b="1"/>
              <a:t>） 的一次一密；</a:t>
            </a:r>
          </a:p>
        </p:txBody>
      </p:sp>
      <p:sp>
        <p:nvSpPr>
          <p:cNvPr id="119847" name="Text Box 39"/>
          <p:cNvSpPr txBox="1">
            <a:spLocks noChangeArrowheads="1"/>
          </p:cNvSpPr>
          <p:nvPr/>
        </p:nvSpPr>
        <p:spPr bwMode="auto">
          <a:xfrm>
            <a:off x="107950" y="692150"/>
            <a:ext cx="8820150" cy="1333500"/>
          </a:xfrm>
          <a:prstGeom prst="rect">
            <a:avLst/>
          </a:prstGeom>
          <a:noFill/>
          <a:ln w="9525">
            <a:noFill/>
            <a:miter lim="800000"/>
            <a:headEnd/>
            <a:tailEnd/>
          </a:ln>
          <a:effectLst/>
        </p:spPr>
        <p:txBody>
          <a:bodyPr>
            <a:spAutoFit/>
          </a:bodyPr>
          <a:lstStyle/>
          <a:p>
            <a:pPr marL="457200" indent="-457200">
              <a:buFont typeface="宋体" pitchFamily="2" charset="-122"/>
              <a:buAutoNum type="circleNumDbPlain"/>
            </a:pPr>
            <a:r>
              <a:rPr lang="zh-CN" altLang="en-US" b="1" dirty="0">
                <a:solidFill>
                  <a:srgbClr val="FF0000"/>
                </a:solidFill>
              </a:rPr>
              <a:t>内容保密</a:t>
            </a:r>
            <a:r>
              <a:rPr lang="en-US" altLang="zh-CN" b="1" dirty="0"/>
              <a:t>—</a:t>
            </a:r>
            <a:r>
              <a:rPr lang="zh-CN" altLang="en-US" b="1" dirty="0"/>
              <a:t>防窃取（</a:t>
            </a:r>
            <a:r>
              <a:rPr kumimoji="0" lang="zh-CN" altLang="en-US" b="1" dirty="0"/>
              <a:t>截获</a:t>
            </a:r>
            <a:r>
              <a:rPr kumimoji="0" lang="en-US" altLang="zh-CN" b="1" dirty="0"/>
              <a:t>-</a:t>
            </a:r>
            <a:r>
              <a:rPr kumimoji="0" lang="zh-CN" altLang="en-US" b="1" dirty="0"/>
              <a:t>窃听）；</a:t>
            </a:r>
          </a:p>
          <a:p>
            <a:pPr marL="457200" indent="-457200">
              <a:lnSpc>
                <a:spcPct val="120000"/>
              </a:lnSpc>
            </a:pPr>
            <a:r>
              <a:rPr kumimoji="0" lang="zh-CN" altLang="en-US" b="1" dirty="0"/>
              <a:t>    端到端加密需注意的问题：对称密钥体系具有高效的特点，但密钥属于通信双方所有，长期使用具有泄密的可能性；</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8670925" y="7937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36</a:t>
            </a:r>
            <a:endParaRPr lang="en-US" altLang="zh-CN" sz="2000" b="1" dirty="0">
              <a:latin typeface="宋体" pitchFamily="2" charset="-122"/>
            </a:endParaRPr>
          </a:p>
        </p:txBody>
      </p:sp>
      <p:sp>
        <p:nvSpPr>
          <p:cNvPr id="120835" name="Rectangle 3"/>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20836" name="Text Box 4"/>
          <p:cNvSpPr txBox="1">
            <a:spLocks noChangeArrowheads="1"/>
          </p:cNvSpPr>
          <p:nvPr/>
        </p:nvSpPr>
        <p:spPr bwMode="auto">
          <a:xfrm>
            <a:off x="144463" y="1989138"/>
            <a:ext cx="8820150" cy="530225"/>
          </a:xfrm>
          <a:prstGeom prst="rect">
            <a:avLst/>
          </a:prstGeom>
          <a:solidFill>
            <a:srgbClr val="FF99FF"/>
          </a:solidFill>
          <a:ln w="9525">
            <a:noFill/>
            <a:miter lim="800000"/>
            <a:headEnd/>
            <a:tailEnd/>
          </a:ln>
          <a:effectLst/>
        </p:spPr>
        <p:txBody>
          <a:bodyPr>
            <a:spAutoFit/>
          </a:bodyPr>
          <a:lstStyle/>
          <a:p>
            <a:pPr marL="457200" indent="-457200">
              <a:lnSpc>
                <a:spcPct val="120000"/>
              </a:lnSpc>
            </a:pPr>
            <a:r>
              <a:rPr kumimoji="0" lang="zh-CN" altLang="en-US" b="1"/>
              <a:t>改进方法</a:t>
            </a:r>
            <a:r>
              <a:rPr kumimoji="0" lang="en-US" altLang="zh-CN" b="1"/>
              <a:t>2</a:t>
            </a:r>
            <a:r>
              <a:rPr kumimoji="0" lang="zh-CN" altLang="en-US" b="1"/>
              <a:t>： </a:t>
            </a:r>
            <a:r>
              <a:rPr kumimoji="0" lang="en-US" altLang="en-US" b="1"/>
              <a:t>Diffie-Hellman</a:t>
            </a:r>
            <a:r>
              <a:rPr kumimoji="0" lang="en-US" altLang="zh-CN" b="1"/>
              <a:t> </a:t>
            </a:r>
            <a:r>
              <a:rPr kumimoji="0" lang="zh-CN" altLang="en-US" b="1"/>
              <a:t>的一次一密；</a:t>
            </a:r>
          </a:p>
        </p:txBody>
      </p:sp>
      <p:sp>
        <p:nvSpPr>
          <p:cNvPr id="120837" name="Text Box 5"/>
          <p:cNvSpPr txBox="1">
            <a:spLocks noChangeArrowheads="1"/>
          </p:cNvSpPr>
          <p:nvPr/>
        </p:nvSpPr>
        <p:spPr bwMode="auto">
          <a:xfrm>
            <a:off x="82550" y="4868863"/>
            <a:ext cx="8797925" cy="1917700"/>
          </a:xfrm>
          <a:prstGeom prst="rect">
            <a:avLst/>
          </a:prstGeom>
          <a:noFill/>
          <a:ln w="9525">
            <a:noFill/>
            <a:miter lim="800000"/>
            <a:headEnd/>
            <a:tailEnd/>
          </a:ln>
          <a:effectLst/>
        </p:spPr>
        <p:txBody>
          <a:bodyPr wrap="none">
            <a:spAutoFit/>
          </a:bodyPr>
          <a:lstStyle/>
          <a:p>
            <a:r>
              <a:rPr lang="zh-CN" altLang="en-US" b="1">
                <a:solidFill>
                  <a:srgbClr val="FF0000"/>
                </a:solidFill>
              </a:rPr>
              <a:t>解释：</a:t>
            </a:r>
            <a:r>
              <a:rPr lang="zh-CN" altLang="en-US" b="1"/>
              <a:t>通信双方共享密钥 </a:t>
            </a:r>
            <a:r>
              <a:rPr lang="en-US" altLang="zh-CN" b="1"/>
              <a:t>g</a:t>
            </a:r>
            <a:r>
              <a:rPr lang="zh-CN" altLang="en-US" b="1"/>
              <a:t>和 </a:t>
            </a:r>
            <a:r>
              <a:rPr lang="en-US" altLang="zh-CN" b="1"/>
              <a:t>P</a:t>
            </a:r>
            <a:r>
              <a:rPr lang="zh-CN" altLang="en-US" b="1"/>
              <a:t>（大素数）；</a:t>
            </a:r>
          </a:p>
          <a:p>
            <a:r>
              <a:rPr lang="zh-CN" altLang="en-US" b="1"/>
              <a:t>             </a:t>
            </a:r>
            <a:r>
              <a:rPr lang="en-US" altLang="zh-CN" b="1"/>
              <a:t>A</a:t>
            </a:r>
            <a:r>
              <a:rPr lang="zh-CN" altLang="en-US" b="1"/>
              <a:t>选择随机数</a:t>
            </a:r>
            <a:r>
              <a:rPr lang="en-US" altLang="zh-CN" b="1"/>
              <a:t>a</a:t>
            </a:r>
            <a:r>
              <a:rPr lang="zh-CN" altLang="en-US" b="1"/>
              <a:t>，计算</a:t>
            </a:r>
            <a:r>
              <a:rPr lang="en-US" altLang="zh-CN" b="1"/>
              <a:t>X</a:t>
            </a:r>
            <a:r>
              <a:rPr lang="en-US" altLang="zh-CN" b="1" baseline="-25000"/>
              <a:t>A </a:t>
            </a:r>
            <a:r>
              <a:rPr lang="zh-CN" altLang="en-US" b="1"/>
              <a:t>并发送给</a:t>
            </a:r>
            <a:r>
              <a:rPr lang="en-US" altLang="zh-CN" b="1"/>
              <a:t>B</a:t>
            </a:r>
            <a:r>
              <a:rPr lang="zh-CN" altLang="en-US" b="1"/>
              <a:t>；</a:t>
            </a:r>
          </a:p>
          <a:p>
            <a:r>
              <a:rPr lang="zh-CN" altLang="en-US" b="1"/>
              <a:t>             </a:t>
            </a:r>
            <a:r>
              <a:rPr lang="en-US" altLang="zh-CN" b="1"/>
              <a:t>B</a:t>
            </a:r>
            <a:r>
              <a:rPr lang="zh-CN" altLang="en-US" b="1"/>
              <a:t>选择随机数</a:t>
            </a:r>
            <a:r>
              <a:rPr lang="en-US" altLang="zh-CN" b="1"/>
              <a:t>b</a:t>
            </a:r>
            <a:r>
              <a:rPr lang="zh-CN" altLang="en-US" b="1"/>
              <a:t>，计算</a:t>
            </a:r>
            <a:r>
              <a:rPr lang="en-US" altLang="zh-CN" b="1"/>
              <a:t>X</a:t>
            </a:r>
            <a:r>
              <a:rPr lang="en-US" altLang="zh-CN" b="1" baseline="-25000"/>
              <a:t>B</a:t>
            </a:r>
            <a:r>
              <a:rPr lang="zh-CN" altLang="en-US" b="1"/>
              <a:t>反馈</a:t>
            </a:r>
            <a:r>
              <a:rPr lang="en-US" altLang="zh-CN" b="1"/>
              <a:t>A</a:t>
            </a:r>
            <a:r>
              <a:rPr lang="zh-CN" altLang="en-US" b="1"/>
              <a:t>；</a:t>
            </a:r>
          </a:p>
          <a:p>
            <a:r>
              <a:rPr lang="zh-CN" altLang="en-US" b="1"/>
              <a:t>             </a:t>
            </a:r>
            <a:r>
              <a:rPr lang="en-US" altLang="zh-CN" b="1"/>
              <a:t>A</a:t>
            </a:r>
            <a:r>
              <a:rPr lang="zh-CN" altLang="en-US" b="1"/>
              <a:t>和</a:t>
            </a:r>
            <a:r>
              <a:rPr lang="en-US" altLang="zh-CN" b="1"/>
              <a:t>B</a:t>
            </a:r>
            <a:r>
              <a:rPr lang="zh-CN" altLang="en-US" b="1"/>
              <a:t>计算获得 </a:t>
            </a:r>
            <a:r>
              <a:rPr lang="en-US" altLang="zh-CN" b="1"/>
              <a:t>Kab = X</a:t>
            </a:r>
            <a:r>
              <a:rPr lang="en-US" altLang="zh-CN" b="1" baseline="-25000"/>
              <a:t>B</a:t>
            </a:r>
            <a:r>
              <a:rPr lang="en-US" altLang="zh-CN" b="1" baseline="30000"/>
              <a:t>a </a:t>
            </a:r>
            <a:r>
              <a:rPr lang="en-US" altLang="zh-CN" b="1"/>
              <a:t> mod P = </a:t>
            </a:r>
            <a:r>
              <a:rPr lang="en-US" altLang="zh-CN" b="1" baseline="30000"/>
              <a:t> </a:t>
            </a:r>
            <a:r>
              <a:rPr lang="en-US" altLang="zh-CN" b="1"/>
              <a:t>X</a:t>
            </a:r>
            <a:r>
              <a:rPr lang="en-US" altLang="zh-CN" b="1" baseline="-25000"/>
              <a:t>A</a:t>
            </a:r>
            <a:r>
              <a:rPr lang="en-US" altLang="zh-CN" b="1" baseline="30000"/>
              <a:t>b</a:t>
            </a:r>
            <a:r>
              <a:rPr lang="en-US" altLang="zh-CN"/>
              <a:t> mod P</a:t>
            </a:r>
            <a:r>
              <a:rPr lang="zh-CN" altLang="en-US" b="1"/>
              <a:t>；</a:t>
            </a:r>
            <a:endParaRPr lang="zh-CN" altLang="en-US" b="1" baseline="30000"/>
          </a:p>
          <a:p>
            <a:r>
              <a:rPr lang="zh-CN" altLang="en-US" b="1"/>
              <a:t>    模运算性质：</a:t>
            </a:r>
            <a:r>
              <a:rPr lang="en-US" altLang="en-US" b="1"/>
              <a:t>[(</a:t>
            </a:r>
            <a:r>
              <a:rPr lang="en-US" altLang="en-US" b="1" i="1"/>
              <a:t>a</a:t>
            </a:r>
            <a:r>
              <a:rPr lang="en-US" altLang="zh-CN" b="1" i="1"/>
              <a:t> </a:t>
            </a:r>
            <a:r>
              <a:rPr lang="en-US" altLang="en-US" b="1"/>
              <a:t>mod</a:t>
            </a:r>
            <a:r>
              <a:rPr lang="en-US" altLang="zh-CN" b="1"/>
              <a:t> </a:t>
            </a:r>
            <a:r>
              <a:rPr lang="en-US" altLang="en-US" b="1" i="1"/>
              <a:t>n</a:t>
            </a:r>
            <a:r>
              <a:rPr lang="en-US" altLang="en-US" b="1"/>
              <a:t>) ×(</a:t>
            </a:r>
            <a:r>
              <a:rPr lang="en-US" altLang="zh-CN" b="1"/>
              <a:t> </a:t>
            </a:r>
            <a:r>
              <a:rPr lang="en-US" altLang="en-US" b="1" i="1"/>
              <a:t>b</a:t>
            </a:r>
            <a:r>
              <a:rPr lang="en-US" altLang="zh-CN" b="1" i="1"/>
              <a:t> </a:t>
            </a:r>
            <a:r>
              <a:rPr lang="en-US" altLang="en-US" b="1"/>
              <a:t>mod</a:t>
            </a:r>
            <a:r>
              <a:rPr lang="en-US" altLang="zh-CN" b="1"/>
              <a:t> </a:t>
            </a:r>
            <a:r>
              <a:rPr lang="en-US" altLang="en-US" b="1" i="1"/>
              <a:t>n</a:t>
            </a:r>
            <a:r>
              <a:rPr lang="en-US" altLang="en-US" b="1"/>
              <a:t>)]</a:t>
            </a:r>
            <a:r>
              <a:rPr lang="en-US" altLang="zh-CN" b="1"/>
              <a:t> </a:t>
            </a:r>
            <a:r>
              <a:rPr lang="en-US" altLang="en-US" b="1"/>
              <a:t>mod</a:t>
            </a:r>
            <a:r>
              <a:rPr lang="en-US" altLang="zh-CN" b="1"/>
              <a:t> </a:t>
            </a:r>
            <a:r>
              <a:rPr lang="en-US" altLang="en-US" b="1" i="1"/>
              <a:t>n</a:t>
            </a:r>
            <a:r>
              <a:rPr lang="en-US" altLang="en-US" b="1"/>
              <a:t>＝ (</a:t>
            </a:r>
            <a:r>
              <a:rPr lang="en-US" altLang="en-US" b="1" i="1"/>
              <a:t>a</a:t>
            </a:r>
            <a:r>
              <a:rPr lang="en-US" altLang="en-US" b="1"/>
              <a:t>×</a:t>
            </a:r>
            <a:r>
              <a:rPr lang="en-US" altLang="en-US" b="1" i="1"/>
              <a:t>b</a:t>
            </a:r>
            <a:r>
              <a:rPr lang="en-US" altLang="en-US" b="1"/>
              <a:t>)</a:t>
            </a:r>
            <a:r>
              <a:rPr lang="en-US" altLang="zh-CN" b="1"/>
              <a:t> </a:t>
            </a:r>
            <a:r>
              <a:rPr lang="en-US" altLang="en-US" b="1"/>
              <a:t>mod</a:t>
            </a:r>
            <a:r>
              <a:rPr lang="en-US" altLang="zh-CN" b="1"/>
              <a:t> </a:t>
            </a:r>
            <a:r>
              <a:rPr lang="en-US" altLang="en-US" b="1" i="1"/>
              <a:t>n</a:t>
            </a:r>
            <a:r>
              <a:rPr lang="zh-CN" altLang="en-US" b="1"/>
              <a:t>。</a:t>
            </a:r>
          </a:p>
        </p:txBody>
      </p:sp>
      <p:grpSp>
        <p:nvGrpSpPr>
          <p:cNvPr id="2" name="Group 6"/>
          <p:cNvGrpSpPr>
            <a:grpSpLocks/>
          </p:cNvGrpSpPr>
          <p:nvPr/>
        </p:nvGrpSpPr>
        <p:grpSpPr bwMode="auto">
          <a:xfrm>
            <a:off x="1331913" y="2565400"/>
            <a:ext cx="5903912" cy="2212975"/>
            <a:chOff x="839" y="1764"/>
            <a:chExt cx="3719" cy="1394"/>
          </a:xfrm>
        </p:grpSpPr>
        <p:sp>
          <p:nvSpPr>
            <p:cNvPr id="120839" name="Line 7"/>
            <p:cNvSpPr>
              <a:spLocks noChangeShapeType="1"/>
            </p:cNvSpPr>
            <p:nvPr/>
          </p:nvSpPr>
          <p:spPr bwMode="auto">
            <a:xfrm>
              <a:off x="957" y="2522"/>
              <a:ext cx="3465" cy="1"/>
            </a:xfrm>
            <a:prstGeom prst="line">
              <a:avLst/>
            </a:prstGeom>
            <a:noFill/>
            <a:ln w="9525">
              <a:solidFill>
                <a:schemeClr val="tx1"/>
              </a:solidFill>
              <a:round/>
              <a:headEnd type="triangle" w="med" len="med"/>
              <a:tailEnd/>
            </a:ln>
            <a:effectLst/>
          </p:spPr>
          <p:txBody>
            <a:bodyPr/>
            <a:lstStyle/>
            <a:p>
              <a:endParaRPr lang="zh-CN" altLang="en-US"/>
            </a:p>
          </p:txBody>
        </p:sp>
        <p:sp>
          <p:nvSpPr>
            <p:cNvPr id="120840" name="Line 8"/>
            <p:cNvSpPr>
              <a:spLocks noChangeShapeType="1"/>
            </p:cNvSpPr>
            <p:nvPr/>
          </p:nvSpPr>
          <p:spPr bwMode="auto">
            <a:xfrm>
              <a:off x="975" y="2205"/>
              <a:ext cx="3447" cy="0"/>
            </a:xfrm>
            <a:prstGeom prst="line">
              <a:avLst/>
            </a:prstGeom>
            <a:noFill/>
            <a:ln w="9525">
              <a:solidFill>
                <a:schemeClr val="tx1"/>
              </a:solidFill>
              <a:round/>
              <a:headEnd/>
              <a:tailEnd type="triangle" w="med" len="med"/>
            </a:ln>
            <a:effectLst/>
          </p:spPr>
          <p:txBody>
            <a:bodyPr/>
            <a:lstStyle/>
            <a:p>
              <a:endParaRPr lang="zh-CN" altLang="en-US"/>
            </a:p>
          </p:txBody>
        </p:sp>
        <p:sp>
          <p:nvSpPr>
            <p:cNvPr id="120841" name="Text Box 9"/>
            <p:cNvSpPr txBox="1">
              <a:spLocks noChangeArrowheads="1"/>
            </p:cNvSpPr>
            <p:nvPr/>
          </p:nvSpPr>
          <p:spPr bwMode="auto">
            <a:xfrm>
              <a:off x="839" y="1764"/>
              <a:ext cx="255" cy="288"/>
            </a:xfrm>
            <a:prstGeom prst="rect">
              <a:avLst/>
            </a:prstGeom>
            <a:solidFill>
              <a:srgbClr val="66FFFF"/>
            </a:solidFill>
            <a:ln w="9525">
              <a:noFill/>
              <a:miter lim="800000"/>
              <a:headEnd/>
              <a:tailEnd/>
            </a:ln>
            <a:effectLst/>
          </p:spPr>
          <p:txBody>
            <a:bodyPr wrap="none">
              <a:spAutoFit/>
            </a:bodyPr>
            <a:lstStyle/>
            <a:p>
              <a:r>
                <a:rPr lang="en-US" altLang="zh-CN"/>
                <a:t>A</a:t>
              </a:r>
            </a:p>
          </p:txBody>
        </p:sp>
        <p:sp>
          <p:nvSpPr>
            <p:cNvPr id="120842" name="Text Box 10"/>
            <p:cNvSpPr txBox="1">
              <a:spLocks noChangeArrowheads="1"/>
            </p:cNvSpPr>
            <p:nvPr/>
          </p:nvSpPr>
          <p:spPr bwMode="auto">
            <a:xfrm>
              <a:off x="4314" y="1781"/>
              <a:ext cx="244" cy="288"/>
            </a:xfrm>
            <a:prstGeom prst="rect">
              <a:avLst/>
            </a:prstGeom>
            <a:solidFill>
              <a:srgbClr val="66FFFF"/>
            </a:solidFill>
            <a:ln w="9525">
              <a:noFill/>
              <a:miter lim="800000"/>
              <a:headEnd/>
              <a:tailEnd/>
            </a:ln>
            <a:effectLst/>
          </p:spPr>
          <p:txBody>
            <a:bodyPr wrap="none">
              <a:spAutoFit/>
            </a:bodyPr>
            <a:lstStyle/>
            <a:p>
              <a:r>
                <a:rPr lang="en-US" altLang="zh-CN"/>
                <a:t>B</a:t>
              </a:r>
            </a:p>
          </p:txBody>
        </p:sp>
        <p:sp>
          <p:nvSpPr>
            <p:cNvPr id="120843" name="Rectangle 11"/>
            <p:cNvSpPr>
              <a:spLocks noChangeArrowheads="1"/>
            </p:cNvSpPr>
            <p:nvPr/>
          </p:nvSpPr>
          <p:spPr bwMode="auto">
            <a:xfrm>
              <a:off x="1337" y="2024"/>
              <a:ext cx="1452" cy="272"/>
            </a:xfrm>
            <a:prstGeom prst="rect">
              <a:avLst/>
            </a:prstGeom>
            <a:solidFill>
              <a:srgbClr val="CCFFCC"/>
            </a:solidFill>
            <a:ln w="9525">
              <a:solidFill>
                <a:schemeClr val="tx1"/>
              </a:solidFill>
              <a:miter lim="800000"/>
              <a:headEnd/>
              <a:tailEnd/>
            </a:ln>
            <a:effectLst/>
          </p:spPr>
          <p:txBody>
            <a:bodyPr wrap="none" anchor="ctr"/>
            <a:lstStyle/>
            <a:p>
              <a:pPr algn="ctr"/>
              <a:r>
                <a:rPr lang="en-US" altLang="zh-CN" sz="1800" b="1"/>
                <a:t>X</a:t>
              </a:r>
              <a:r>
                <a:rPr lang="en-US" altLang="zh-CN" sz="1800" b="1" baseline="-25000"/>
                <a:t>A</a:t>
              </a:r>
              <a:r>
                <a:rPr lang="en-US" altLang="zh-CN" sz="1800" b="1"/>
                <a:t> = g</a:t>
              </a:r>
              <a:r>
                <a:rPr lang="en-US" altLang="zh-CN" sz="1800" b="1" baseline="30000"/>
                <a:t>a</a:t>
              </a:r>
              <a:r>
                <a:rPr lang="en-US" altLang="zh-CN" sz="1800" b="1"/>
                <a:t> mod P</a:t>
              </a:r>
            </a:p>
          </p:txBody>
        </p:sp>
        <p:sp>
          <p:nvSpPr>
            <p:cNvPr id="120844" name="Line 12"/>
            <p:cNvSpPr>
              <a:spLocks noChangeShapeType="1"/>
            </p:cNvSpPr>
            <p:nvPr/>
          </p:nvSpPr>
          <p:spPr bwMode="auto">
            <a:xfrm>
              <a:off x="957" y="2114"/>
              <a:ext cx="0" cy="1044"/>
            </a:xfrm>
            <a:prstGeom prst="line">
              <a:avLst/>
            </a:prstGeom>
            <a:noFill/>
            <a:ln w="9525">
              <a:solidFill>
                <a:schemeClr val="tx1"/>
              </a:solidFill>
              <a:round/>
              <a:headEnd/>
              <a:tailEnd type="triangle" w="med" len="med"/>
            </a:ln>
            <a:effectLst/>
          </p:spPr>
          <p:txBody>
            <a:bodyPr/>
            <a:lstStyle/>
            <a:p>
              <a:endParaRPr lang="zh-CN" altLang="en-US"/>
            </a:p>
          </p:txBody>
        </p:sp>
        <p:sp>
          <p:nvSpPr>
            <p:cNvPr id="120845" name="Line 13"/>
            <p:cNvSpPr>
              <a:spLocks noChangeShapeType="1"/>
            </p:cNvSpPr>
            <p:nvPr/>
          </p:nvSpPr>
          <p:spPr bwMode="auto">
            <a:xfrm>
              <a:off x="4433" y="2024"/>
              <a:ext cx="0" cy="1088"/>
            </a:xfrm>
            <a:prstGeom prst="line">
              <a:avLst/>
            </a:prstGeom>
            <a:noFill/>
            <a:ln w="9525">
              <a:solidFill>
                <a:schemeClr val="tx1"/>
              </a:solidFill>
              <a:round/>
              <a:headEnd/>
              <a:tailEnd type="triangle" w="med" len="med"/>
            </a:ln>
            <a:effectLst/>
          </p:spPr>
          <p:txBody>
            <a:bodyPr/>
            <a:lstStyle/>
            <a:p>
              <a:endParaRPr lang="zh-CN" altLang="en-US"/>
            </a:p>
          </p:txBody>
        </p:sp>
        <p:sp>
          <p:nvSpPr>
            <p:cNvPr id="120846" name="Line 14"/>
            <p:cNvSpPr>
              <a:spLocks noChangeShapeType="1"/>
            </p:cNvSpPr>
            <p:nvPr/>
          </p:nvSpPr>
          <p:spPr bwMode="auto">
            <a:xfrm>
              <a:off x="1003" y="2931"/>
              <a:ext cx="3356"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120847" name="Rectangle 15"/>
            <p:cNvSpPr>
              <a:spLocks noChangeArrowheads="1"/>
            </p:cNvSpPr>
            <p:nvPr/>
          </p:nvSpPr>
          <p:spPr bwMode="auto">
            <a:xfrm>
              <a:off x="2455" y="2795"/>
              <a:ext cx="816" cy="272"/>
            </a:xfrm>
            <a:prstGeom prst="rect">
              <a:avLst/>
            </a:prstGeom>
            <a:solidFill>
              <a:srgbClr val="CCFFCC"/>
            </a:solidFill>
            <a:ln w="9525">
              <a:solidFill>
                <a:schemeClr val="tx1"/>
              </a:solidFill>
              <a:miter lim="800000"/>
              <a:headEnd/>
              <a:tailEnd/>
            </a:ln>
            <a:effectLst/>
          </p:spPr>
          <p:txBody>
            <a:bodyPr wrap="none" anchor="ctr"/>
            <a:lstStyle/>
            <a:p>
              <a:pPr algn="ctr"/>
              <a:r>
                <a:rPr lang="en-US" altLang="zh-CN" sz="1800" b="1"/>
                <a:t>Kab( M)</a:t>
              </a:r>
            </a:p>
          </p:txBody>
        </p:sp>
        <p:sp>
          <p:nvSpPr>
            <p:cNvPr id="120848" name="Text Box 16"/>
            <p:cNvSpPr txBox="1">
              <a:spLocks noChangeArrowheads="1"/>
            </p:cNvSpPr>
            <p:nvPr/>
          </p:nvSpPr>
          <p:spPr bwMode="auto">
            <a:xfrm>
              <a:off x="4088" y="2218"/>
              <a:ext cx="277" cy="250"/>
            </a:xfrm>
            <a:prstGeom prst="rect">
              <a:avLst/>
            </a:prstGeom>
            <a:noFill/>
            <a:ln w="9525">
              <a:noFill/>
              <a:miter lim="800000"/>
              <a:headEnd/>
              <a:tailEnd/>
            </a:ln>
            <a:effectLst/>
          </p:spPr>
          <p:txBody>
            <a:bodyPr wrap="none">
              <a:spAutoFit/>
            </a:bodyPr>
            <a:lstStyle/>
            <a:p>
              <a:r>
                <a:rPr lang="zh-CN" altLang="en-US" sz="2000" b="1"/>
                <a:t>②</a:t>
              </a:r>
            </a:p>
          </p:txBody>
        </p:sp>
        <p:sp>
          <p:nvSpPr>
            <p:cNvPr id="120849" name="Text Box 17"/>
            <p:cNvSpPr txBox="1">
              <a:spLocks noChangeArrowheads="1"/>
            </p:cNvSpPr>
            <p:nvPr/>
          </p:nvSpPr>
          <p:spPr bwMode="auto">
            <a:xfrm>
              <a:off x="930" y="1960"/>
              <a:ext cx="277" cy="250"/>
            </a:xfrm>
            <a:prstGeom prst="rect">
              <a:avLst/>
            </a:prstGeom>
            <a:noFill/>
            <a:ln w="9525">
              <a:noFill/>
              <a:miter lim="800000"/>
              <a:headEnd/>
              <a:tailEnd/>
            </a:ln>
            <a:effectLst/>
          </p:spPr>
          <p:txBody>
            <a:bodyPr wrap="none">
              <a:spAutoFit/>
            </a:bodyPr>
            <a:lstStyle/>
            <a:p>
              <a:r>
                <a:rPr lang="zh-CN" altLang="en-US" sz="2000" b="1"/>
                <a:t>①</a:t>
              </a:r>
            </a:p>
          </p:txBody>
        </p:sp>
        <p:sp>
          <p:nvSpPr>
            <p:cNvPr id="120850" name="Text Box 18"/>
            <p:cNvSpPr txBox="1">
              <a:spLocks noChangeArrowheads="1"/>
            </p:cNvSpPr>
            <p:nvPr/>
          </p:nvSpPr>
          <p:spPr bwMode="auto">
            <a:xfrm>
              <a:off x="1139" y="2704"/>
              <a:ext cx="277" cy="250"/>
            </a:xfrm>
            <a:prstGeom prst="rect">
              <a:avLst/>
            </a:prstGeom>
            <a:noFill/>
            <a:ln w="9525">
              <a:noFill/>
              <a:miter lim="800000"/>
              <a:headEnd/>
              <a:tailEnd/>
            </a:ln>
            <a:effectLst/>
          </p:spPr>
          <p:txBody>
            <a:bodyPr wrap="none">
              <a:spAutoFit/>
            </a:bodyPr>
            <a:lstStyle/>
            <a:p>
              <a:r>
                <a:rPr lang="zh-CN" altLang="en-US" sz="2000" b="1"/>
                <a:t>③</a:t>
              </a:r>
            </a:p>
          </p:txBody>
        </p:sp>
        <p:sp>
          <p:nvSpPr>
            <p:cNvPr id="120851" name="Rectangle 19"/>
            <p:cNvSpPr>
              <a:spLocks noChangeArrowheads="1"/>
            </p:cNvSpPr>
            <p:nvPr/>
          </p:nvSpPr>
          <p:spPr bwMode="auto">
            <a:xfrm>
              <a:off x="2653" y="2387"/>
              <a:ext cx="1452" cy="272"/>
            </a:xfrm>
            <a:prstGeom prst="rect">
              <a:avLst/>
            </a:prstGeom>
            <a:solidFill>
              <a:srgbClr val="CCFFCC"/>
            </a:solidFill>
            <a:ln w="9525">
              <a:solidFill>
                <a:schemeClr val="tx1"/>
              </a:solidFill>
              <a:miter lim="800000"/>
              <a:headEnd/>
              <a:tailEnd/>
            </a:ln>
            <a:effectLst/>
          </p:spPr>
          <p:txBody>
            <a:bodyPr wrap="none" anchor="ctr"/>
            <a:lstStyle/>
            <a:p>
              <a:pPr algn="ctr"/>
              <a:r>
                <a:rPr lang="en-US" altLang="zh-CN" sz="1800" b="1"/>
                <a:t>X</a:t>
              </a:r>
              <a:r>
                <a:rPr lang="en-US" altLang="zh-CN" sz="1800" b="1" baseline="-25000"/>
                <a:t>B</a:t>
              </a:r>
              <a:r>
                <a:rPr lang="en-US" altLang="zh-CN" sz="1800" b="1"/>
                <a:t> = g</a:t>
              </a:r>
              <a:r>
                <a:rPr lang="en-US" altLang="zh-CN" sz="1800" b="1" baseline="30000"/>
                <a:t>b</a:t>
              </a:r>
              <a:r>
                <a:rPr lang="en-US" altLang="zh-CN" sz="1800" b="1"/>
                <a:t> mod P</a:t>
              </a:r>
            </a:p>
          </p:txBody>
        </p:sp>
        <p:sp>
          <p:nvSpPr>
            <p:cNvPr id="120852" name="Text Box 20"/>
            <p:cNvSpPr txBox="1">
              <a:spLocks noChangeArrowheads="1"/>
            </p:cNvSpPr>
            <p:nvPr/>
          </p:nvSpPr>
          <p:spPr bwMode="auto">
            <a:xfrm>
              <a:off x="3969" y="2681"/>
              <a:ext cx="277" cy="250"/>
            </a:xfrm>
            <a:prstGeom prst="rect">
              <a:avLst/>
            </a:prstGeom>
            <a:noFill/>
            <a:ln w="9525">
              <a:noFill/>
              <a:miter lim="800000"/>
              <a:headEnd/>
              <a:tailEnd/>
            </a:ln>
            <a:effectLst/>
          </p:spPr>
          <p:txBody>
            <a:bodyPr wrap="none">
              <a:spAutoFit/>
            </a:bodyPr>
            <a:lstStyle/>
            <a:p>
              <a:r>
                <a:rPr lang="zh-CN" altLang="en-US" sz="2000" b="1"/>
                <a:t>③</a:t>
              </a:r>
            </a:p>
          </p:txBody>
        </p:sp>
      </p:grpSp>
      <p:sp>
        <p:nvSpPr>
          <p:cNvPr id="120853" name="Text Box 21"/>
          <p:cNvSpPr txBox="1">
            <a:spLocks noChangeArrowheads="1"/>
          </p:cNvSpPr>
          <p:nvPr/>
        </p:nvSpPr>
        <p:spPr bwMode="auto">
          <a:xfrm>
            <a:off x="107950" y="44450"/>
            <a:ext cx="5148263" cy="457200"/>
          </a:xfrm>
          <a:prstGeom prst="rect">
            <a:avLst/>
          </a:prstGeom>
          <a:noFill/>
          <a:ln w="9525">
            <a:noFill/>
            <a:miter lim="800000"/>
            <a:headEnd/>
            <a:tailEnd/>
          </a:ln>
          <a:effectLst/>
        </p:spPr>
        <p:txBody>
          <a:bodyPr>
            <a:spAutoFit/>
          </a:bodyPr>
          <a:lstStyle/>
          <a:p>
            <a:pPr>
              <a:buFont typeface="宋体" pitchFamily="2" charset="-122"/>
              <a:buNone/>
            </a:pPr>
            <a:r>
              <a:rPr lang="zh-CN" altLang="en-US" b="1">
                <a:solidFill>
                  <a:srgbClr val="FF0000"/>
                </a:solidFill>
              </a:rPr>
              <a:t> （</a:t>
            </a:r>
            <a:r>
              <a:rPr lang="en-US" altLang="zh-CN" b="1">
                <a:solidFill>
                  <a:srgbClr val="FF0000"/>
                </a:solidFill>
              </a:rPr>
              <a:t>4</a:t>
            </a:r>
            <a:r>
              <a:rPr lang="zh-CN" altLang="en-US" b="1">
                <a:solidFill>
                  <a:srgbClr val="FF0000"/>
                </a:solidFill>
              </a:rPr>
              <a:t>）  网络安全服务</a:t>
            </a:r>
            <a:endParaRPr lang="zh-CN" altLang="en-US" b="1"/>
          </a:p>
        </p:txBody>
      </p:sp>
      <p:sp>
        <p:nvSpPr>
          <p:cNvPr id="120854" name="Text Box 22"/>
          <p:cNvSpPr txBox="1">
            <a:spLocks noChangeArrowheads="1"/>
          </p:cNvSpPr>
          <p:nvPr/>
        </p:nvSpPr>
        <p:spPr bwMode="auto">
          <a:xfrm>
            <a:off x="107950" y="692150"/>
            <a:ext cx="8820150" cy="1333500"/>
          </a:xfrm>
          <a:prstGeom prst="rect">
            <a:avLst/>
          </a:prstGeom>
          <a:noFill/>
          <a:ln w="9525">
            <a:noFill/>
            <a:miter lim="800000"/>
            <a:headEnd/>
            <a:tailEnd/>
          </a:ln>
          <a:effectLst/>
        </p:spPr>
        <p:txBody>
          <a:bodyPr>
            <a:spAutoFit/>
          </a:bodyPr>
          <a:lstStyle/>
          <a:p>
            <a:pPr marL="457200" indent="-457200">
              <a:buFont typeface="宋体" pitchFamily="2" charset="-122"/>
              <a:buAutoNum type="circleNumDbPlain"/>
            </a:pPr>
            <a:r>
              <a:rPr lang="zh-CN" altLang="en-US" b="1">
                <a:solidFill>
                  <a:srgbClr val="FF0000"/>
                </a:solidFill>
              </a:rPr>
              <a:t>内容保密</a:t>
            </a:r>
            <a:r>
              <a:rPr lang="en-US" altLang="zh-CN" b="1"/>
              <a:t>—</a:t>
            </a:r>
            <a:r>
              <a:rPr lang="zh-CN" altLang="en-US" b="1"/>
              <a:t>防窃取（</a:t>
            </a:r>
            <a:r>
              <a:rPr kumimoji="0" lang="zh-CN" altLang="en-US" b="1"/>
              <a:t>截获</a:t>
            </a:r>
            <a:r>
              <a:rPr kumimoji="0" lang="en-US" altLang="zh-CN" b="1"/>
              <a:t>-</a:t>
            </a:r>
            <a:r>
              <a:rPr kumimoji="0" lang="zh-CN" altLang="en-US" b="1"/>
              <a:t>窃听）；</a:t>
            </a:r>
          </a:p>
          <a:p>
            <a:pPr marL="457200" indent="-457200">
              <a:lnSpc>
                <a:spcPct val="120000"/>
              </a:lnSpc>
            </a:pPr>
            <a:r>
              <a:rPr kumimoji="0" lang="zh-CN" altLang="en-US" b="1"/>
              <a:t>    端到端加密需注意的问题：对称密钥体系具有高效的特点，但密钥属于通信双方所有，长期使用具有泄密的可能性；</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152400" y="4743450"/>
            <a:ext cx="8451850" cy="2070100"/>
          </a:xfrm>
          <a:prstGeom prst="rect">
            <a:avLst/>
          </a:prstGeom>
          <a:noFill/>
          <a:ln w="9525">
            <a:noFill/>
            <a:miter lim="800000"/>
            <a:headEnd/>
            <a:tailEnd/>
          </a:ln>
          <a:effectLst/>
        </p:spPr>
        <p:txBody>
          <a:bodyPr>
            <a:spAutoFit/>
          </a:bodyPr>
          <a:lstStyle/>
          <a:p>
            <a:r>
              <a:rPr lang="zh-CN" altLang="en-US" b="1">
                <a:solidFill>
                  <a:srgbClr val="FF0000"/>
                </a:solidFill>
              </a:rPr>
              <a:t>特点：</a:t>
            </a:r>
            <a:r>
              <a:rPr lang="zh-CN" altLang="en-US" b="1"/>
              <a:t>对应每次通信，形成一个一次性密钥（随机数）；</a:t>
            </a:r>
          </a:p>
          <a:p>
            <a:r>
              <a:rPr lang="zh-CN" altLang="en-US" b="1"/>
              <a:t>            只有指定的收方才可以获得密钥，解密密文；</a:t>
            </a:r>
          </a:p>
          <a:p>
            <a:r>
              <a:rPr lang="zh-CN" altLang="en-US" b="1"/>
              <a:t>            使用</a:t>
            </a:r>
            <a:r>
              <a:rPr lang="en-US" altLang="zh-CN" b="1"/>
              <a:t>DES</a:t>
            </a:r>
            <a:r>
              <a:rPr lang="zh-CN" altLang="en-US" b="1"/>
              <a:t>算法和该密钥对明文加密，提高效率；</a:t>
            </a:r>
          </a:p>
          <a:p>
            <a:r>
              <a:rPr lang="zh-CN" altLang="en-US" b="1"/>
              <a:t>            使用</a:t>
            </a:r>
            <a:r>
              <a:rPr lang="en-US" altLang="zh-CN" b="1"/>
              <a:t>RSA</a:t>
            </a:r>
            <a:r>
              <a:rPr lang="zh-CN" altLang="en-US" b="1"/>
              <a:t>算法对密钥加密，保护密钥的秘密性。</a:t>
            </a:r>
          </a:p>
          <a:p>
            <a:endParaRPr lang="zh-CN" altLang="en-US" sz="1000" b="1"/>
          </a:p>
          <a:p>
            <a:r>
              <a:rPr lang="zh-CN" altLang="en-US" b="1">
                <a:solidFill>
                  <a:srgbClr val="FF0000"/>
                </a:solidFill>
              </a:rPr>
              <a:t>加密技术可用于提供网络安全中的内容保密服务。</a:t>
            </a:r>
            <a:endParaRPr lang="zh-CN" altLang="en-US" b="1"/>
          </a:p>
        </p:txBody>
      </p:sp>
      <p:sp>
        <p:nvSpPr>
          <p:cNvPr id="121859" name="Text Box 3"/>
          <p:cNvSpPr txBox="1">
            <a:spLocks noChangeArrowheads="1"/>
          </p:cNvSpPr>
          <p:nvPr/>
        </p:nvSpPr>
        <p:spPr bwMode="auto">
          <a:xfrm>
            <a:off x="8670925"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37</a:t>
            </a:r>
            <a:endParaRPr lang="en-US" altLang="zh-CN" sz="2000" b="1" dirty="0">
              <a:latin typeface="宋体" pitchFamily="2" charset="-122"/>
            </a:endParaRPr>
          </a:p>
        </p:txBody>
      </p:sp>
      <p:grpSp>
        <p:nvGrpSpPr>
          <p:cNvPr id="2" name="Group 4"/>
          <p:cNvGrpSpPr>
            <a:grpSpLocks/>
          </p:cNvGrpSpPr>
          <p:nvPr/>
        </p:nvGrpSpPr>
        <p:grpSpPr bwMode="auto">
          <a:xfrm>
            <a:off x="107950" y="2565400"/>
            <a:ext cx="8964613" cy="2087563"/>
            <a:chOff x="68" y="1616"/>
            <a:chExt cx="5647" cy="1315"/>
          </a:xfrm>
        </p:grpSpPr>
        <p:sp>
          <p:nvSpPr>
            <p:cNvPr id="121861" name="Rectangle 5"/>
            <p:cNvSpPr>
              <a:spLocks noChangeArrowheads="1"/>
            </p:cNvSpPr>
            <p:nvPr/>
          </p:nvSpPr>
          <p:spPr bwMode="auto">
            <a:xfrm>
              <a:off x="68" y="1616"/>
              <a:ext cx="5647" cy="1315"/>
            </a:xfrm>
            <a:prstGeom prst="rect">
              <a:avLst/>
            </a:prstGeom>
            <a:solidFill>
              <a:srgbClr val="CCFFCC"/>
            </a:solidFill>
            <a:ln w="9525">
              <a:noFill/>
              <a:miter lim="800000"/>
              <a:headEnd/>
              <a:tailEnd/>
            </a:ln>
            <a:effectLst/>
          </p:spPr>
          <p:txBody>
            <a:bodyPr wrap="none" anchor="ctr"/>
            <a:lstStyle/>
            <a:p>
              <a:endParaRPr lang="zh-CN" altLang="en-US"/>
            </a:p>
          </p:txBody>
        </p:sp>
        <p:sp>
          <p:nvSpPr>
            <p:cNvPr id="121862" name="Rectangle 6"/>
            <p:cNvSpPr>
              <a:spLocks noChangeArrowheads="1"/>
            </p:cNvSpPr>
            <p:nvPr/>
          </p:nvSpPr>
          <p:spPr bwMode="auto">
            <a:xfrm>
              <a:off x="370" y="2024"/>
              <a:ext cx="672" cy="24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1800" b="1"/>
                <a:t>密钥生成</a:t>
              </a:r>
            </a:p>
          </p:txBody>
        </p:sp>
        <p:sp>
          <p:nvSpPr>
            <p:cNvPr id="121863" name="Rectangle 7"/>
            <p:cNvSpPr>
              <a:spLocks noChangeArrowheads="1"/>
            </p:cNvSpPr>
            <p:nvPr/>
          </p:nvSpPr>
          <p:spPr bwMode="auto">
            <a:xfrm>
              <a:off x="1282" y="2024"/>
              <a:ext cx="432" cy="24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1800" b="1"/>
                <a:t>密钥</a:t>
              </a:r>
            </a:p>
          </p:txBody>
        </p:sp>
        <p:sp>
          <p:nvSpPr>
            <p:cNvPr id="121864" name="Rectangle 8"/>
            <p:cNvSpPr>
              <a:spLocks noChangeArrowheads="1"/>
            </p:cNvSpPr>
            <p:nvPr/>
          </p:nvSpPr>
          <p:spPr bwMode="auto">
            <a:xfrm>
              <a:off x="370" y="2600"/>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1800" b="1"/>
                <a:t>明文</a:t>
              </a:r>
            </a:p>
          </p:txBody>
        </p:sp>
        <p:sp>
          <p:nvSpPr>
            <p:cNvPr id="121865" name="Rectangle 9"/>
            <p:cNvSpPr>
              <a:spLocks noChangeArrowheads="1"/>
            </p:cNvSpPr>
            <p:nvPr/>
          </p:nvSpPr>
          <p:spPr bwMode="auto">
            <a:xfrm>
              <a:off x="1186" y="2600"/>
              <a:ext cx="672" cy="240"/>
            </a:xfrm>
            <a:prstGeom prst="rect">
              <a:avLst/>
            </a:prstGeom>
            <a:solidFill>
              <a:srgbClr val="FEFCA2"/>
            </a:solidFill>
            <a:ln w="9525">
              <a:solidFill>
                <a:schemeClr val="tx1"/>
              </a:solidFill>
              <a:miter lim="800000"/>
              <a:headEnd/>
              <a:tailEnd/>
            </a:ln>
            <a:effectLst/>
          </p:spPr>
          <p:txBody>
            <a:bodyPr wrap="none" anchor="ctr"/>
            <a:lstStyle/>
            <a:p>
              <a:pPr algn="ctr"/>
              <a:r>
                <a:rPr lang="en-US" altLang="zh-CN" sz="1800" b="1"/>
                <a:t>DES</a:t>
              </a:r>
              <a:r>
                <a:rPr lang="zh-CN" altLang="en-US" sz="1800" b="1"/>
                <a:t>加密</a:t>
              </a:r>
            </a:p>
          </p:txBody>
        </p:sp>
        <p:sp>
          <p:nvSpPr>
            <p:cNvPr id="121866" name="Rectangle 10"/>
            <p:cNvSpPr>
              <a:spLocks noChangeArrowheads="1"/>
            </p:cNvSpPr>
            <p:nvPr/>
          </p:nvSpPr>
          <p:spPr bwMode="auto">
            <a:xfrm>
              <a:off x="2146" y="2024"/>
              <a:ext cx="672" cy="240"/>
            </a:xfrm>
            <a:prstGeom prst="rect">
              <a:avLst/>
            </a:prstGeom>
            <a:solidFill>
              <a:srgbClr val="FEFCA2"/>
            </a:solidFill>
            <a:ln w="9525">
              <a:solidFill>
                <a:schemeClr val="tx1"/>
              </a:solidFill>
              <a:miter lim="800000"/>
              <a:headEnd/>
              <a:tailEnd/>
            </a:ln>
            <a:effectLst/>
          </p:spPr>
          <p:txBody>
            <a:bodyPr wrap="none" anchor="ctr"/>
            <a:lstStyle/>
            <a:p>
              <a:pPr algn="ctr"/>
              <a:r>
                <a:rPr lang="en-US" altLang="zh-CN" sz="1800" b="1"/>
                <a:t>RSA</a:t>
              </a:r>
              <a:r>
                <a:rPr lang="zh-CN" altLang="en-US" sz="1800" b="1"/>
                <a:t>加密</a:t>
              </a:r>
            </a:p>
          </p:txBody>
        </p:sp>
        <p:sp>
          <p:nvSpPr>
            <p:cNvPr id="121867" name="Rectangle 11"/>
            <p:cNvSpPr>
              <a:spLocks noChangeArrowheads="1"/>
            </p:cNvSpPr>
            <p:nvPr/>
          </p:nvSpPr>
          <p:spPr bwMode="auto">
            <a:xfrm>
              <a:off x="2146" y="2600"/>
              <a:ext cx="672" cy="24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1800" b="1"/>
                <a:t>密文</a:t>
              </a:r>
            </a:p>
          </p:txBody>
        </p:sp>
        <p:sp>
          <p:nvSpPr>
            <p:cNvPr id="121868" name="Rectangle 12"/>
            <p:cNvSpPr>
              <a:spLocks noChangeArrowheads="1"/>
            </p:cNvSpPr>
            <p:nvPr/>
          </p:nvSpPr>
          <p:spPr bwMode="auto">
            <a:xfrm>
              <a:off x="3154" y="2024"/>
              <a:ext cx="768" cy="24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1800" b="1"/>
                <a:t>加密的密钥</a:t>
              </a:r>
            </a:p>
          </p:txBody>
        </p:sp>
        <p:sp>
          <p:nvSpPr>
            <p:cNvPr id="121869" name="Rectangle 13"/>
            <p:cNvSpPr>
              <a:spLocks noChangeArrowheads="1"/>
            </p:cNvSpPr>
            <p:nvPr/>
          </p:nvSpPr>
          <p:spPr bwMode="auto">
            <a:xfrm>
              <a:off x="4114" y="2216"/>
              <a:ext cx="672" cy="48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2000" b="1"/>
                <a:t>密钥</a:t>
              </a:r>
              <a:r>
                <a:rPr lang="en-US" altLang="zh-CN" sz="2000" b="1"/>
                <a:t>+</a:t>
              </a:r>
            </a:p>
            <a:p>
              <a:pPr algn="ctr"/>
              <a:r>
                <a:rPr lang="zh-CN" altLang="en-US" sz="2000" b="1"/>
                <a:t>密文</a:t>
              </a:r>
            </a:p>
          </p:txBody>
        </p:sp>
        <p:sp>
          <p:nvSpPr>
            <p:cNvPr id="121870" name="Text Box 14"/>
            <p:cNvSpPr txBox="1">
              <a:spLocks noChangeArrowheads="1"/>
            </p:cNvSpPr>
            <p:nvPr/>
          </p:nvSpPr>
          <p:spPr bwMode="auto">
            <a:xfrm>
              <a:off x="1810" y="1642"/>
              <a:ext cx="1276" cy="231"/>
            </a:xfrm>
            <a:prstGeom prst="rect">
              <a:avLst/>
            </a:prstGeom>
            <a:noFill/>
            <a:ln w="9525">
              <a:noFill/>
              <a:miter lim="800000"/>
              <a:headEnd/>
              <a:tailEnd/>
            </a:ln>
            <a:effectLst/>
          </p:spPr>
          <p:txBody>
            <a:bodyPr wrap="none">
              <a:spAutoFit/>
            </a:bodyPr>
            <a:lstStyle/>
            <a:p>
              <a:r>
                <a:rPr lang="zh-CN" altLang="en-US" sz="1800" b="1"/>
                <a:t>接收方的公开密钥</a:t>
              </a:r>
            </a:p>
          </p:txBody>
        </p:sp>
        <p:sp>
          <p:nvSpPr>
            <p:cNvPr id="121871" name="Line 15"/>
            <p:cNvSpPr>
              <a:spLocks noChangeShapeType="1"/>
            </p:cNvSpPr>
            <p:nvPr/>
          </p:nvSpPr>
          <p:spPr bwMode="auto">
            <a:xfrm>
              <a:off x="1042" y="2120"/>
              <a:ext cx="24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1872" name="Line 16"/>
            <p:cNvSpPr>
              <a:spLocks noChangeShapeType="1"/>
            </p:cNvSpPr>
            <p:nvPr/>
          </p:nvSpPr>
          <p:spPr bwMode="auto">
            <a:xfrm>
              <a:off x="1714" y="2120"/>
              <a:ext cx="384"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1873" name="Line 17"/>
            <p:cNvSpPr>
              <a:spLocks noChangeShapeType="1"/>
            </p:cNvSpPr>
            <p:nvPr/>
          </p:nvSpPr>
          <p:spPr bwMode="auto">
            <a:xfrm>
              <a:off x="2412" y="1873"/>
              <a:ext cx="0" cy="13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1874" name="Line 18"/>
            <p:cNvSpPr>
              <a:spLocks noChangeShapeType="1"/>
            </p:cNvSpPr>
            <p:nvPr/>
          </p:nvSpPr>
          <p:spPr bwMode="auto">
            <a:xfrm>
              <a:off x="2818" y="2120"/>
              <a:ext cx="28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1875" name="Line 19"/>
            <p:cNvSpPr>
              <a:spLocks noChangeShapeType="1"/>
            </p:cNvSpPr>
            <p:nvPr/>
          </p:nvSpPr>
          <p:spPr bwMode="auto">
            <a:xfrm>
              <a:off x="898" y="2696"/>
              <a:ext cx="28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1876" name="Line 20"/>
            <p:cNvSpPr>
              <a:spLocks noChangeShapeType="1"/>
            </p:cNvSpPr>
            <p:nvPr/>
          </p:nvSpPr>
          <p:spPr bwMode="auto">
            <a:xfrm>
              <a:off x="1474" y="2264"/>
              <a:ext cx="0" cy="28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1877" name="Line 21"/>
            <p:cNvSpPr>
              <a:spLocks noChangeShapeType="1"/>
            </p:cNvSpPr>
            <p:nvPr/>
          </p:nvSpPr>
          <p:spPr bwMode="auto">
            <a:xfrm>
              <a:off x="1858" y="2696"/>
              <a:ext cx="28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1878" name="Line 22"/>
            <p:cNvSpPr>
              <a:spLocks noChangeShapeType="1"/>
            </p:cNvSpPr>
            <p:nvPr/>
          </p:nvSpPr>
          <p:spPr bwMode="auto">
            <a:xfrm flipV="1">
              <a:off x="2818" y="2696"/>
              <a:ext cx="1296" cy="144"/>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1879" name="Line 23"/>
            <p:cNvSpPr>
              <a:spLocks noChangeShapeType="1"/>
            </p:cNvSpPr>
            <p:nvPr/>
          </p:nvSpPr>
          <p:spPr bwMode="auto">
            <a:xfrm flipV="1">
              <a:off x="2770" y="2456"/>
              <a:ext cx="1344" cy="144"/>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1880" name="Line 24"/>
            <p:cNvSpPr>
              <a:spLocks noChangeShapeType="1"/>
            </p:cNvSpPr>
            <p:nvPr/>
          </p:nvSpPr>
          <p:spPr bwMode="auto">
            <a:xfrm>
              <a:off x="3922" y="2264"/>
              <a:ext cx="192"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1881" name="Line 25"/>
            <p:cNvSpPr>
              <a:spLocks noChangeShapeType="1"/>
            </p:cNvSpPr>
            <p:nvPr/>
          </p:nvSpPr>
          <p:spPr bwMode="auto">
            <a:xfrm>
              <a:off x="3922" y="2024"/>
              <a:ext cx="192"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1882" name="Line 26"/>
            <p:cNvSpPr>
              <a:spLocks noChangeShapeType="1"/>
            </p:cNvSpPr>
            <p:nvPr/>
          </p:nvSpPr>
          <p:spPr bwMode="auto">
            <a:xfrm>
              <a:off x="4786" y="2456"/>
              <a:ext cx="19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1883" name="Oval 27"/>
            <p:cNvSpPr>
              <a:spLocks noChangeArrowheads="1"/>
            </p:cNvSpPr>
            <p:nvPr/>
          </p:nvSpPr>
          <p:spPr bwMode="auto">
            <a:xfrm>
              <a:off x="5026" y="2264"/>
              <a:ext cx="576" cy="432"/>
            </a:xfrm>
            <a:prstGeom prst="ellipse">
              <a:avLst/>
            </a:prstGeom>
            <a:solidFill>
              <a:srgbClr val="FEFCA2"/>
            </a:solidFill>
            <a:ln w="9525">
              <a:solidFill>
                <a:schemeClr val="tx1"/>
              </a:solidFill>
              <a:round/>
              <a:headEnd/>
              <a:tailEnd/>
            </a:ln>
            <a:effectLst/>
          </p:spPr>
          <p:txBody>
            <a:bodyPr wrap="none" anchor="ctr"/>
            <a:lstStyle/>
            <a:p>
              <a:pPr algn="ctr"/>
              <a:r>
                <a:rPr lang="zh-CN" altLang="en-US" sz="1800" b="1"/>
                <a:t>网络</a:t>
              </a:r>
            </a:p>
          </p:txBody>
        </p:sp>
        <p:sp>
          <p:nvSpPr>
            <p:cNvPr id="121884" name="Text Box 28"/>
            <p:cNvSpPr txBox="1">
              <a:spLocks noChangeArrowheads="1"/>
            </p:cNvSpPr>
            <p:nvPr/>
          </p:nvSpPr>
          <p:spPr bwMode="auto">
            <a:xfrm>
              <a:off x="113" y="2226"/>
              <a:ext cx="308" cy="374"/>
            </a:xfrm>
            <a:prstGeom prst="rect">
              <a:avLst/>
            </a:prstGeom>
            <a:solidFill>
              <a:srgbClr val="FFFF99"/>
            </a:solidFill>
            <a:ln w="9525">
              <a:noFill/>
              <a:miter lim="800000"/>
              <a:headEnd/>
              <a:tailEnd/>
            </a:ln>
            <a:effectLst/>
          </p:spPr>
          <p:txBody>
            <a:bodyPr vert="eaVert" wrap="none">
              <a:spAutoFit/>
            </a:bodyPr>
            <a:lstStyle/>
            <a:p>
              <a:pPr eaLnBrk="0" hangingPunct="0"/>
              <a:r>
                <a:rPr lang="zh-CN" altLang="en-US" sz="2000" b="1">
                  <a:latin typeface="宋体" pitchFamily="2" charset="-122"/>
                </a:rPr>
                <a:t>发方</a:t>
              </a:r>
            </a:p>
          </p:txBody>
        </p:sp>
      </p:grpSp>
      <p:sp>
        <p:nvSpPr>
          <p:cNvPr id="121885" name="Rectangle 29"/>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21886" name="Text Box 30"/>
          <p:cNvSpPr txBox="1">
            <a:spLocks noChangeArrowheads="1"/>
          </p:cNvSpPr>
          <p:nvPr/>
        </p:nvSpPr>
        <p:spPr bwMode="auto">
          <a:xfrm>
            <a:off x="107950" y="44450"/>
            <a:ext cx="5148263" cy="457200"/>
          </a:xfrm>
          <a:prstGeom prst="rect">
            <a:avLst/>
          </a:prstGeom>
          <a:noFill/>
          <a:ln w="9525">
            <a:noFill/>
            <a:miter lim="800000"/>
            <a:headEnd/>
            <a:tailEnd/>
          </a:ln>
          <a:effectLst/>
        </p:spPr>
        <p:txBody>
          <a:bodyPr>
            <a:spAutoFit/>
          </a:bodyPr>
          <a:lstStyle/>
          <a:p>
            <a:pPr>
              <a:buFont typeface="宋体" pitchFamily="2" charset="-122"/>
              <a:buNone/>
            </a:pPr>
            <a:r>
              <a:rPr lang="zh-CN" altLang="en-US" b="1">
                <a:solidFill>
                  <a:srgbClr val="FF0000"/>
                </a:solidFill>
              </a:rPr>
              <a:t> （</a:t>
            </a:r>
            <a:r>
              <a:rPr lang="en-US" altLang="zh-CN" b="1">
                <a:solidFill>
                  <a:srgbClr val="FF0000"/>
                </a:solidFill>
              </a:rPr>
              <a:t>4</a:t>
            </a:r>
            <a:r>
              <a:rPr lang="zh-CN" altLang="en-US" b="1">
                <a:solidFill>
                  <a:srgbClr val="FF0000"/>
                </a:solidFill>
              </a:rPr>
              <a:t>）  网络安全服务</a:t>
            </a:r>
            <a:endParaRPr lang="zh-CN" altLang="en-US" b="1"/>
          </a:p>
        </p:txBody>
      </p:sp>
      <p:sp>
        <p:nvSpPr>
          <p:cNvPr id="121887" name="Text Box 31"/>
          <p:cNvSpPr txBox="1">
            <a:spLocks noChangeArrowheads="1"/>
          </p:cNvSpPr>
          <p:nvPr/>
        </p:nvSpPr>
        <p:spPr bwMode="auto">
          <a:xfrm>
            <a:off x="107950" y="2035175"/>
            <a:ext cx="8820150" cy="530225"/>
          </a:xfrm>
          <a:prstGeom prst="rect">
            <a:avLst/>
          </a:prstGeom>
          <a:solidFill>
            <a:srgbClr val="FF99FF"/>
          </a:solidFill>
          <a:ln w="9525">
            <a:noFill/>
            <a:miter lim="800000"/>
            <a:headEnd/>
            <a:tailEnd/>
          </a:ln>
          <a:effectLst/>
        </p:spPr>
        <p:txBody>
          <a:bodyPr>
            <a:spAutoFit/>
          </a:bodyPr>
          <a:lstStyle/>
          <a:p>
            <a:pPr marL="457200" indent="-457200">
              <a:lnSpc>
                <a:spcPct val="120000"/>
              </a:lnSpc>
            </a:pPr>
            <a:r>
              <a:rPr kumimoji="0" lang="zh-CN" altLang="en-US" b="1"/>
              <a:t>改进方法</a:t>
            </a:r>
            <a:r>
              <a:rPr kumimoji="0" lang="en-US" altLang="zh-CN" b="1"/>
              <a:t>3</a:t>
            </a:r>
            <a:r>
              <a:rPr kumimoji="0" lang="zh-CN" altLang="en-US" b="1"/>
              <a:t>：</a:t>
            </a:r>
            <a:r>
              <a:rPr lang="zh-CN" altLang="en-US" b="1"/>
              <a:t>混用对称密钥体系和公开密钥体系的</a:t>
            </a:r>
            <a:r>
              <a:rPr kumimoji="0" lang="zh-CN" altLang="en-US" b="1"/>
              <a:t>的一次一密；</a:t>
            </a:r>
          </a:p>
        </p:txBody>
      </p:sp>
      <p:sp>
        <p:nvSpPr>
          <p:cNvPr id="121888" name="Text Box 32"/>
          <p:cNvSpPr txBox="1">
            <a:spLocks noChangeArrowheads="1"/>
          </p:cNvSpPr>
          <p:nvPr/>
        </p:nvSpPr>
        <p:spPr bwMode="auto">
          <a:xfrm>
            <a:off x="107950" y="692150"/>
            <a:ext cx="8820150" cy="1333500"/>
          </a:xfrm>
          <a:prstGeom prst="rect">
            <a:avLst/>
          </a:prstGeom>
          <a:noFill/>
          <a:ln w="9525">
            <a:noFill/>
            <a:miter lim="800000"/>
            <a:headEnd/>
            <a:tailEnd/>
          </a:ln>
          <a:effectLst/>
        </p:spPr>
        <p:txBody>
          <a:bodyPr>
            <a:spAutoFit/>
          </a:bodyPr>
          <a:lstStyle/>
          <a:p>
            <a:pPr marL="457200" indent="-457200">
              <a:buFont typeface="宋体" pitchFamily="2" charset="-122"/>
              <a:buAutoNum type="circleNumDbPlain"/>
            </a:pPr>
            <a:r>
              <a:rPr lang="zh-CN" altLang="en-US" b="1">
                <a:solidFill>
                  <a:srgbClr val="FF0000"/>
                </a:solidFill>
              </a:rPr>
              <a:t>内容保密</a:t>
            </a:r>
            <a:r>
              <a:rPr lang="en-US" altLang="zh-CN" b="1"/>
              <a:t>—</a:t>
            </a:r>
            <a:r>
              <a:rPr lang="zh-CN" altLang="en-US" b="1"/>
              <a:t>防窃取（</a:t>
            </a:r>
            <a:r>
              <a:rPr kumimoji="0" lang="zh-CN" altLang="en-US" b="1"/>
              <a:t>截获</a:t>
            </a:r>
            <a:r>
              <a:rPr kumimoji="0" lang="en-US" altLang="zh-CN" b="1"/>
              <a:t>-</a:t>
            </a:r>
            <a:r>
              <a:rPr kumimoji="0" lang="zh-CN" altLang="en-US" b="1"/>
              <a:t>窃听）；</a:t>
            </a:r>
          </a:p>
          <a:p>
            <a:pPr marL="457200" indent="-457200">
              <a:lnSpc>
                <a:spcPct val="120000"/>
              </a:lnSpc>
            </a:pPr>
            <a:r>
              <a:rPr kumimoji="0" lang="zh-CN" altLang="en-US" b="1"/>
              <a:t>    端到端加密需注意的问题：对称密钥体系具有高效的特点，但密钥属于通信双方所有，长期使用具有泄密的可能性；</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34925" y="4238625"/>
            <a:ext cx="9109075" cy="2574925"/>
          </a:xfrm>
          <a:prstGeom prst="rect">
            <a:avLst/>
          </a:prstGeom>
          <a:noFill/>
          <a:ln w="9525">
            <a:noFill/>
            <a:miter lim="800000"/>
            <a:headEnd/>
            <a:tailEnd/>
          </a:ln>
          <a:effectLst/>
        </p:spPr>
        <p:txBody>
          <a:bodyPr>
            <a:spAutoFit/>
          </a:bodyPr>
          <a:lstStyle/>
          <a:p>
            <a:pPr>
              <a:spcBef>
                <a:spcPct val="20000"/>
              </a:spcBef>
            </a:pPr>
            <a:r>
              <a:rPr lang="en-US" altLang="zh-CN" b="1">
                <a:solidFill>
                  <a:srgbClr val="FF0000"/>
                </a:solidFill>
              </a:rPr>
              <a:t>1   </a:t>
            </a:r>
            <a:r>
              <a:rPr lang="zh-CN" altLang="en-US" b="1"/>
              <a:t>发送方利用摘录算法（如</a:t>
            </a:r>
            <a:r>
              <a:rPr lang="en-US" altLang="zh-CN" b="1"/>
              <a:t>MD5</a:t>
            </a:r>
            <a:r>
              <a:rPr lang="zh-CN" altLang="en-US" b="1"/>
              <a:t>）形成摘录值（报文完整性检查   值</a:t>
            </a:r>
            <a:r>
              <a:rPr lang="en-US" altLang="zh-CN" b="1"/>
              <a:t>—MIC</a:t>
            </a:r>
            <a:r>
              <a:rPr lang="zh-CN" altLang="en-US" b="1"/>
              <a:t>值）；</a:t>
            </a:r>
          </a:p>
          <a:p>
            <a:pPr>
              <a:spcBef>
                <a:spcPct val="20000"/>
              </a:spcBef>
            </a:pPr>
            <a:r>
              <a:rPr lang="en-US" altLang="zh-CN" b="1">
                <a:solidFill>
                  <a:srgbClr val="FF0000"/>
                </a:solidFill>
              </a:rPr>
              <a:t>2   </a:t>
            </a:r>
            <a:r>
              <a:rPr lang="zh-CN" altLang="en-US" b="1"/>
              <a:t>报文连同</a:t>
            </a:r>
            <a:r>
              <a:rPr lang="en-US" altLang="zh-CN" b="1"/>
              <a:t>MIC</a:t>
            </a:r>
            <a:r>
              <a:rPr lang="zh-CN" altLang="en-US" b="1"/>
              <a:t>值一起传递给接收方；</a:t>
            </a:r>
          </a:p>
          <a:p>
            <a:pPr>
              <a:spcBef>
                <a:spcPct val="20000"/>
              </a:spcBef>
            </a:pPr>
            <a:r>
              <a:rPr lang="en-US" altLang="zh-CN" b="1">
                <a:solidFill>
                  <a:srgbClr val="FF0000"/>
                </a:solidFill>
              </a:rPr>
              <a:t>3</a:t>
            </a:r>
            <a:r>
              <a:rPr lang="en-US" altLang="zh-CN" b="1"/>
              <a:t>   </a:t>
            </a:r>
            <a:r>
              <a:rPr lang="zh-CN" altLang="en-US" b="1"/>
              <a:t>接收方分隔报文和</a:t>
            </a:r>
            <a:r>
              <a:rPr lang="en-US" altLang="zh-CN" b="1"/>
              <a:t>MIC</a:t>
            </a:r>
            <a:r>
              <a:rPr lang="zh-CN" altLang="en-US" b="1"/>
              <a:t>值；</a:t>
            </a:r>
          </a:p>
          <a:p>
            <a:pPr>
              <a:spcBef>
                <a:spcPct val="20000"/>
              </a:spcBef>
            </a:pPr>
            <a:r>
              <a:rPr lang="en-US" altLang="zh-CN" b="1">
                <a:solidFill>
                  <a:srgbClr val="FF0000"/>
                </a:solidFill>
              </a:rPr>
              <a:t>4   </a:t>
            </a:r>
            <a:r>
              <a:rPr lang="zh-CN" altLang="en-US" b="1"/>
              <a:t>对报文执行相同的摘录算法，形成新的</a:t>
            </a:r>
            <a:r>
              <a:rPr lang="en-US" altLang="zh-CN" b="1"/>
              <a:t>MIC</a:t>
            </a:r>
            <a:r>
              <a:rPr lang="zh-CN" altLang="en-US" b="1"/>
              <a:t>值；</a:t>
            </a:r>
          </a:p>
          <a:p>
            <a:pPr>
              <a:spcBef>
                <a:spcPct val="20000"/>
              </a:spcBef>
            </a:pPr>
            <a:r>
              <a:rPr lang="en-US" altLang="zh-CN" b="1">
                <a:solidFill>
                  <a:srgbClr val="FF0000"/>
                </a:solidFill>
              </a:rPr>
              <a:t>5   </a:t>
            </a:r>
            <a:r>
              <a:rPr lang="zh-CN" altLang="en-US" b="1"/>
              <a:t>新</a:t>
            </a:r>
            <a:r>
              <a:rPr lang="en-US" altLang="zh-CN" b="1"/>
              <a:t>/</a:t>
            </a:r>
            <a:r>
              <a:rPr lang="zh-CN" altLang="en-US" b="1"/>
              <a:t>原</a:t>
            </a:r>
            <a:r>
              <a:rPr lang="en-US" altLang="zh-CN" b="1"/>
              <a:t>MIC</a:t>
            </a:r>
            <a:r>
              <a:rPr lang="zh-CN" altLang="en-US" b="1"/>
              <a:t>值比较，判断报文在传输过程中是否被修改。</a:t>
            </a:r>
          </a:p>
        </p:txBody>
      </p:sp>
      <p:grpSp>
        <p:nvGrpSpPr>
          <p:cNvPr id="2" name="Group 3"/>
          <p:cNvGrpSpPr>
            <a:grpSpLocks/>
          </p:cNvGrpSpPr>
          <p:nvPr/>
        </p:nvGrpSpPr>
        <p:grpSpPr bwMode="auto">
          <a:xfrm>
            <a:off x="304800" y="1393825"/>
            <a:ext cx="8305800" cy="2530475"/>
            <a:chOff x="192" y="2582"/>
            <a:chExt cx="5232" cy="1594"/>
          </a:xfrm>
        </p:grpSpPr>
        <p:sp>
          <p:nvSpPr>
            <p:cNvPr id="122884" name="Rectangle 4"/>
            <p:cNvSpPr>
              <a:spLocks noChangeArrowheads="1"/>
            </p:cNvSpPr>
            <p:nvPr/>
          </p:nvSpPr>
          <p:spPr bwMode="auto">
            <a:xfrm>
              <a:off x="1056" y="2582"/>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2000" b="1"/>
                <a:t>报文</a:t>
              </a:r>
            </a:p>
          </p:txBody>
        </p:sp>
        <p:sp>
          <p:nvSpPr>
            <p:cNvPr id="122885" name="Rectangle 5"/>
            <p:cNvSpPr>
              <a:spLocks noChangeArrowheads="1"/>
            </p:cNvSpPr>
            <p:nvPr/>
          </p:nvSpPr>
          <p:spPr bwMode="auto">
            <a:xfrm>
              <a:off x="2016" y="3014"/>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en-US" altLang="zh-CN" sz="2000" b="1"/>
                <a:t>MD5</a:t>
              </a:r>
            </a:p>
          </p:txBody>
        </p:sp>
        <p:sp>
          <p:nvSpPr>
            <p:cNvPr id="122886" name="Rectangle 6"/>
            <p:cNvSpPr>
              <a:spLocks noChangeArrowheads="1"/>
            </p:cNvSpPr>
            <p:nvPr/>
          </p:nvSpPr>
          <p:spPr bwMode="auto">
            <a:xfrm>
              <a:off x="2928" y="3014"/>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en-US" altLang="zh-CN" sz="2000" b="1"/>
                <a:t>MIC</a:t>
              </a:r>
              <a:r>
                <a:rPr lang="zh-CN" altLang="en-US" sz="2000" b="1"/>
                <a:t>值</a:t>
              </a:r>
            </a:p>
          </p:txBody>
        </p:sp>
        <p:sp>
          <p:nvSpPr>
            <p:cNvPr id="122887" name="Line 7"/>
            <p:cNvSpPr>
              <a:spLocks noChangeShapeType="1"/>
            </p:cNvSpPr>
            <p:nvPr/>
          </p:nvSpPr>
          <p:spPr bwMode="auto">
            <a:xfrm>
              <a:off x="1584" y="2678"/>
              <a:ext cx="432" cy="43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2888" name="Line 8"/>
            <p:cNvSpPr>
              <a:spLocks noChangeShapeType="1"/>
            </p:cNvSpPr>
            <p:nvPr/>
          </p:nvSpPr>
          <p:spPr bwMode="auto">
            <a:xfrm>
              <a:off x="2544" y="3110"/>
              <a:ext cx="384"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2889" name="Rectangle 9"/>
            <p:cNvSpPr>
              <a:spLocks noChangeArrowheads="1"/>
            </p:cNvSpPr>
            <p:nvPr/>
          </p:nvSpPr>
          <p:spPr bwMode="auto">
            <a:xfrm>
              <a:off x="3792" y="2582"/>
              <a:ext cx="528" cy="48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2000" b="1"/>
                <a:t>报文</a:t>
              </a:r>
              <a:r>
                <a:rPr lang="en-US" altLang="zh-CN" sz="2000" b="1"/>
                <a:t>+</a:t>
              </a:r>
            </a:p>
            <a:p>
              <a:pPr algn="ctr"/>
              <a:r>
                <a:rPr lang="en-US" altLang="zh-CN" sz="2000" b="1"/>
                <a:t>MIC</a:t>
              </a:r>
              <a:r>
                <a:rPr lang="zh-CN" altLang="en-US" sz="2000" b="1"/>
                <a:t>值</a:t>
              </a:r>
            </a:p>
          </p:txBody>
        </p:sp>
        <p:sp>
          <p:nvSpPr>
            <p:cNvPr id="122890" name="Line 10"/>
            <p:cNvSpPr>
              <a:spLocks noChangeShapeType="1"/>
            </p:cNvSpPr>
            <p:nvPr/>
          </p:nvSpPr>
          <p:spPr bwMode="auto">
            <a:xfrm>
              <a:off x="1392" y="2582"/>
              <a:ext cx="2400"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2891" name="Line 11"/>
            <p:cNvSpPr>
              <a:spLocks noChangeShapeType="1"/>
            </p:cNvSpPr>
            <p:nvPr/>
          </p:nvSpPr>
          <p:spPr bwMode="auto">
            <a:xfrm>
              <a:off x="1392" y="2822"/>
              <a:ext cx="2400"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2892" name="Line 12"/>
            <p:cNvSpPr>
              <a:spLocks noChangeShapeType="1"/>
            </p:cNvSpPr>
            <p:nvPr/>
          </p:nvSpPr>
          <p:spPr bwMode="auto">
            <a:xfrm flipV="1">
              <a:off x="3456" y="2822"/>
              <a:ext cx="336"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2893" name="Line 13"/>
            <p:cNvSpPr>
              <a:spLocks noChangeShapeType="1"/>
            </p:cNvSpPr>
            <p:nvPr/>
          </p:nvSpPr>
          <p:spPr bwMode="auto">
            <a:xfrm flipV="1">
              <a:off x="3456" y="3062"/>
              <a:ext cx="336"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2894" name="Line 14"/>
            <p:cNvSpPr>
              <a:spLocks noChangeShapeType="1"/>
            </p:cNvSpPr>
            <p:nvPr/>
          </p:nvSpPr>
          <p:spPr bwMode="auto">
            <a:xfrm>
              <a:off x="4320" y="2774"/>
              <a:ext cx="432" cy="38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2895" name="Oval 15"/>
            <p:cNvSpPr>
              <a:spLocks noChangeArrowheads="1"/>
            </p:cNvSpPr>
            <p:nvPr/>
          </p:nvSpPr>
          <p:spPr bwMode="auto">
            <a:xfrm>
              <a:off x="4704" y="3014"/>
              <a:ext cx="720" cy="672"/>
            </a:xfrm>
            <a:prstGeom prst="ellipse">
              <a:avLst/>
            </a:prstGeom>
            <a:solidFill>
              <a:srgbClr val="FEFCA2"/>
            </a:solidFill>
            <a:ln w="9525">
              <a:solidFill>
                <a:schemeClr val="tx1"/>
              </a:solidFill>
              <a:round/>
              <a:headEnd/>
              <a:tailEnd/>
            </a:ln>
            <a:effectLst/>
          </p:spPr>
          <p:txBody>
            <a:bodyPr wrap="none" anchor="ctr"/>
            <a:lstStyle/>
            <a:p>
              <a:pPr algn="ctr"/>
              <a:r>
                <a:rPr lang="zh-CN" altLang="en-US" b="1"/>
                <a:t>网络</a:t>
              </a:r>
            </a:p>
          </p:txBody>
        </p:sp>
        <p:sp>
          <p:nvSpPr>
            <p:cNvPr id="122896" name="Rectangle 16"/>
            <p:cNvSpPr>
              <a:spLocks noChangeArrowheads="1"/>
            </p:cNvSpPr>
            <p:nvPr/>
          </p:nvSpPr>
          <p:spPr bwMode="auto">
            <a:xfrm>
              <a:off x="2880" y="3494"/>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2000" b="1"/>
                <a:t>报文</a:t>
              </a:r>
            </a:p>
          </p:txBody>
        </p:sp>
        <p:sp>
          <p:nvSpPr>
            <p:cNvPr id="122897" name="Rectangle 17"/>
            <p:cNvSpPr>
              <a:spLocks noChangeArrowheads="1"/>
            </p:cNvSpPr>
            <p:nvPr/>
          </p:nvSpPr>
          <p:spPr bwMode="auto">
            <a:xfrm>
              <a:off x="2016" y="3446"/>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en-US" altLang="zh-CN" sz="2000" b="1"/>
                <a:t>MD5</a:t>
              </a:r>
            </a:p>
          </p:txBody>
        </p:sp>
        <p:sp>
          <p:nvSpPr>
            <p:cNvPr id="122898" name="Rectangle 18"/>
            <p:cNvSpPr>
              <a:spLocks noChangeArrowheads="1"/>
            </p:cNvSpPr>
            <p:nvPr/>
          </p:nvSpPr>
          <p:spPr bwMode="auto">
            <a:xfrm>
              <a:off x="2880" y="3926"/>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en-US" altLang="zh-CN" sz="2000" b="1"/>
                <a:t>MIC</a:t>
              </a:r>
              <a:r>
                <a:rPr lang="zh-CN" altLang="en-US" sz="2000" b="1"/>
                <a:t>值</a:t>
              </a:r>
            </a:p>
          </p:txBody>
        </p:sp>
        <p:sp>
          <p:nvSpPr>
            <p:cNvPr id="122899" name="Line 19"/>
            <p:cNvSpPr>
              <a:spLocks noChangeShapeType="1"/>
            </p:cNvSpPr>
            <p:nvPr/>
          </p:nvSpPr>
          <p:spPr bwMode="auto">
            <a:xfrm flipH="1">
              <a:off x="2592" y="3590"/>
              <a:ext cx="28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2900" name="Line 20"/>
            <p:cNvSpPr>
              <a:spLocks noChangeShapeType="1"/>
            </p:cNvSpPr>
            <p:nvPr/>
          </p:nvSpPr>
          <p:spPr bwMode="auto">
            <a:xfrm flipH="1">
              <a:off x="1584" y="3590"/>
              <a:ext cx="43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2901" name="Rectangle 21"/>
            <p:cNvSpPr>
              <a:spLocks noChangeArrowheads="1"/>
            </p:cNvSpPr>
            <p:nvPr/>
          </p:nvSpPr>
          <p:spPr bwMode="auto">
            <a:xfrm>
              <a:off x="3840" y="3494"/>
              <a:ext cx="528" cy="48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2000" b="1"/>
                <a:t>报文</a:t>
              </a:r>
              <a:r>
                <a:rPr lang="en-US" altLang="zh-CN" sz="2000" b="1"/>
                <a:t>+</a:t>
              </a:r>
            </a:p>
            <a:p>
              <a:pPr algn="ctr"/>
              <a:r>
                <a:rPr lang="en-US" altLang="zh-CN" sz="2000" b="1"/>
                <a:t>MIC</a:t>
              </a:r>
              <a:r>
                <a:rPr lang="zh-CN" altLang="en-US" sz="2000" b="1"/>
                <a:t>值</a:t>
              </a:r>
            </a:p>
          </p:txBody>
        </p:sp>
        <p:sp>
          <p:nvSpPr>
            <p:cNvPr id="122902" name="Line 22"/>
            <p:cNvSpPr>
              <a:spLocks noChangeShapeType="1"/>
            </p:cNvSpPr>
            <p:nvPr/>
          </p:nvSpPr>
          <p:spPr bwMode="auto">
            <a:xfrm>
              <a:off x="3264" y="3494"/>
              <a:ext cx="576"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2903" name="Line 23"/>
            <p:cNvSpPr>
              <a:spLocks noChangeShapeType="1"/>
            </p:cNvSpPr>
            <p:nvPr/>
          </p:nvSpPr>
          <p:spPr bwMode="auto">
            <a:xfrm>
              <a:off x="3264" y="3734"/>
              <a:ext cx="576"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2904" name="Line 24"/>
            <p:cNvSpPr>
              <a:spLocks noChangeShapeType="1"/>
            </p:cNvSpPr>
            <p:nvPr/>
          </p:nvSpPr>
          <p:spPr bwMode="auto">
            <a:xfrm flipV="1">
              <a:off x="3408" y="3734"/>
              <a:ext cx="432"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2905" name="Line 25"/>
            <p:cNvSpPr>
              <a:spLocks noChangeShapeType="1"/>
            </p:cNvSpPr>
            <p:nvPr/>
          </p:nvSpPr>
          <p:spPr bwMode="auto">
            <a:xfrm flipV="1">
              <a:off x="3408" y="3974"/>
              <a:ext cx="432"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2906" name="Rectangle 26"/>
            <p:cNvSpPr>
              <a:spLocks noChangeArrowheads="1"/>
            </p:cNvSpPr>
            <p:nvPr/>
          </p:nvSpPr>
          <p:spPr bwMode="auto">
            <a:xfrm>
              <a:off x="1056" y="3446"/>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2000" b="1"/>
                <a:t>新</a:t>
              </a:r>
              <a:r>
                <a:rPr lang="en-US" altLang="zh-CN" sz="2000" b="1"/>
                <a:t>MIC</a:t>
              </a:r>
            </a:p>
          </p:txBody>
        </p:sp>
        <p:sp>
          <p:nvSpPr>
            <p:cNvPr id="122907" name="Text Box 27"/>
            <p:cNvSpPr txBox="1">
              <a:spLocks noChangeArrowheads="1"/>
            </p:cNvSpPr>
            <p:nvPr/>
          </p:nvSpPr>
          <p:spPr bwMode="auto">
            <a:xfrm>
              <a:off x="960" y="3926"/>
              <a:ext cx="1082" cy="250"/>
            </a:xfrm>
            <a:prstGeom prst="rect">
              <a:avLst/>
            </a:prstGeom>
            <a:noFill/>
            <a:ln w="9525">
              <a:noFill/>
              <a:miter lim="800000"/>
              <a:headEnd/>
              <a:tailEnd/>
            </a:ln>
            <a:effectLst/>
          </p:spPr>
          <p:txBody>
            <a:bodyPr wrap="none">
              <a:spAutoFit/>
            </a:bodyPr>
            <a:lstStyle/>
            <a:p>
              <a:r>
                <a:rPr lang="zh-CN" altLang="en-US" sz="2000" b="1">
                  <a:solidFill>
                    <a:srgbClr val="FF0000"/>
                  </a:solidFill>
                </a:rPr>
                <a:t>比较一致性？</a:t>
              </a:r>
            </a:p>
          </p:txBody>
        </p:sp>
        <p:sp>
          <p:nvSpPr>
            <p:cNvPr id="122908" name="Line 28"/>
            <p:cNvSpPr>
              <a:spLocks noChangeShapeType="1"/>
            </p:cNvSpPr>
            <p:nvPr/>
          </p:nvSpPr>
          <p:spPr bwMode="auto">
            <a:xfrm>
              <a:off x="1296" y="3686"/>
              <a:ext cx="0" cy="24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122909" name="Line 29"/>
            <p:cNvSpPr>
              <a:spLocks noChangeShapeType="1"/>
            </p:cNvSpPr>
            <p:nvPr/>
          </p:nvSpPr>
          <p:spPr bwMode="auto">
            <a:xfrm flipH="1">
              <a:off x="1968" y="4070"/>
              <a:ext cx="864"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2910" name="Line 30"/>
            <p:cNvSpPr>
              <a:spLocks noChangeShapeType="1"/>
            </p:cNvSpPr>
            <p:nvPr/>
          </p:nvSpPr>
          <p:spPr bwMode="auto">
            <a:xfrm flipH="1">
              <a:off x="4416" y="3494"/>
              <a:ext cx="336"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2911" name="Line 31"/>
            <p:cNvSpPr>
              <a:spLocks noChangeShapeType="1"/>
            </p:cNvSpPr>
            <p:nvPr/>
          </p:nvSpPr>
          <p:spPr bwMode="auto">
            <a:xfrm>
              <a:off x="240" y="3350"/>
              <a:ext cx="4320" cy="0"/>
            </a:xfrm>
            <a:prstGeom prst="line">
              <a:avLst/>
            </a:prstGeom>
            <a:noFill/>
            <a:ln w="9525">
              <a:solidFill>
                <a:schemeClr val="tx1"/>
              </a:solidFill>
              <a:round/>
              <a:headEnd/>
              <a:tailEnd/>
            </a:ln>
            <a:effectLst/>
          </p:spPr>
          <p:txBody>
            <a:bodyPr wrap="none" anchor="ctr"/>
            <a:lstStyle/>
            <a:p>
              <a:endParaRPr lang="zh-CN" altLang="en-US"/>
            </a:p>
          </p:txBody>
        </p:sp>
        <p:sp>
          <p:nvSpPr>
            <p:cNvPr id="122912" name="Text Box 32"/>
            <p:cNvSpPr txBox="1">
              <a:spLocks noChangeArrowheads="1"/>
            </p:cNvSpPr>
            <p:nvPr/>
          </p:nvSpPr>
          <p:spPr bwMode="auto">
            <a:xfrm>
              <a:off x="220" y="2726"/>
              <a:ext cx="695" cy="288"/>
            </a:xfrm>
            <a:prstGeom prst="rect">
              <a:avLst/>
            </a:prstGeom>
            <a:noFill/>
            <a:ln w="9525">
              <a:noFill/>
              <a:miter lim="800000"/>
              <a:headEnd/>
              <a:tailEnd/>
            </a:ln>
            <a:effectLst/>
          </p:spPr>
          <p:txBody>
            <a:bodyPr wrap="none">
              <a:spAutoFit/>
            </a:bodyPr>
            <a:lstStyle/>
            <a:p>
              <a:r>
                <a:rPr lang="zh-CN" altLang="en-US" b="1"/>
                <a:t>发送方</a:t>
              </a:r>
            </a:p>
          </p:txBody>
        </p:sp>
        <p:sp>
          <p:nvSpPr>
            <p:cNvPr id="122913" name="Text Box 33"/>
            <p:cNvSpPr txBox="1">
              <a:spLocks noChangeArrowheads="1"/>
            </p:cNvSpPr>
            <p:nvPr/>
          </p:nvSpPr>
          <p:spPr bwMode="auto">
            <a:xfrm>
              <a:off x="192" y="3638"/>
              <a:ext cx="694" cy="288"/>
            </a:xfrm>
            <a:prstGeom prst="rect">
              <a:avLst/>
            </a:prstGeom>
            <a:noFill/>
            <a:ln w="9525">
              <a:noFill/>
              <a:miter lim="800000"/>
              <a:headEnd/>
              <a:tailEnd/>
            </a:ln>
            <a:effectLst/>
          </p:spPr>
          <p:txBody>
            <a:bodyPr wrap="none">
              <a:spAutoFit/>
            </a:bodyPr>
            <a:lstStyle/>
            <a:p>
              <a:r>
                <a:rPr lang="zh-CN" altLang="en-US" b="1"/>
                <a:t>接收方</a:t>
              </a:r>
            </a:p>
          </p:txBody>
        </p:sp>
        <p:sp>
          <p:nvSpPr>
            <p:cNvPr id="122914" name="Text Box 34"/>
            <p:cNvSpPr txBox="1">
              <a:spLocks noChangeArrowheads="1"/>
            </p:cNvSpPr>
            <p:nvPr/>
          </p:nvSpPr>
          <p:spPr bwMode="auto">
            <a:xfrm>
              <a:off x="1676" y="2822"/>
              <a:ext cx="196" cy="250"/>
            </a:xfrm>
            <a:prstGeom prst="rect">
              <a:avLst/>
            </a:prstGeom>
            <a:noFill/>
            <a:ln w="9525">
              <a:noFill/>
              <a:miter lim="800000"/>
              <a:headEnd/>
              <a:tailEnd/>
            </a:ln>
            <a:effectLst/>
          </p:spPr>
          <p:txBody>
            <a:bodyPr wrap="none">
              <a:spAutoFit/>
            </a:bodyPr>
            <a:lstStyle/>
            <a:p>
              <a:r>
                <a:rPr lang="en-US" altLang="zh-CN" sz="2000" b="1">
                  <a:solidFill>
                    <a:srgbClr val="FF0000"/>
                  </a:solidFill>
                </a:rPr>
                <a:t>1</a:t>
              </a:r>
            </a:p>
          </p:txBody>
        </p:sp>
        <p:sp>
          <p:nvSpPr>
            <p:cNvPr id="122915" name="Text Box 35"/>
            <p:cNvSpPr txBox="1">
              <a:spLocks noChangeArrowheads="1"/>
            </p:cNvSpPr>
            <p:nvPr/>
          </p:nvSpPr>
          <p:spPr bwMode="auto">
            <a:xfrm>
              <a:off x="4316" y="2822"/>
              <a:ext cx="196" cy="250"/>
            </a:xfrm>
            <a:prstGeom prst="rect">
              <a:avLst/>
            </a:prstGeom>
            <a:noFill/>
            <a:ln w="9525">
              <a:noFill/>
              <a:miter lim="800000"/>
              <a:headEnd/>
              <a:tailEnd/>
            </a:ln>
            <a:effectLst/>
          </p:spPr>
          <p:txBody>
            <a:bodyPr wrap="none">
              <a:spAutoFit/>
            </a:bodyPr>
            <a:lstStyle/>
            <a:p>
              <a:r>
                <a:rPr lang="en-US" altLang="zh-CN" sz="2000" b="1">
                  <a:solidFill>
                    <a:srgbClr val="FF0000"/>
                  </a:solidFill>
                </a:rPr>
                <a:t>2</a:t>
              </a:r>
            </a:p>
          </p:txBody>
        </p:sp>
        <p:sp>
          <p:nvSpPr>
            <p:cNvPr id="122916" name="Text Box 36"/>
            <p:cNvSpPr txBox="1">
              <a:spLocks noChangeArrowheads="1"/>
            </p:cNvSpPr>
            <p:nvPr/>
          </p:nvSpPr>
          <p:spPr bwMode="auto">
            <a:xfrm>
              <a:off x="3552" y="3782"/>
              <a:ext cx="196" cy="250"/>
            </a:xfrm>
            <a:prstGeom prst="rect">
              <a:avLst/>
            </a:prstGeom>
            <a:noFill/>
            <a:ln w="9525">
              <a:noFill/>
              <a:miter lim="800000"/>
              <a:headEnd/>
              <a:tailEnd/>
            </a:ln>
            <a:effectLst/>
          </p:spPr>
          <p:txBody>
            <a:bodyPr wrap="none">
              <a:spAutoFit/>
            </a:bodyPr>
            <a:lstStyle/>
            <a:p>
              <a:r>
                <a:rPr lang="en-US" altLang="zh-CN" sz="2000" b="1">
                  <a:solidFill>
                    <a:srgbClr val="FF0000"/>
                  </a:solidFill>
                </a:rPr>
                <a:t>3</a:t>
              </a:r>
            </a:p>
          </p:txBody>
        </p:sp>
        <p:sp>
          <p:nvSpPr>
            <p:cNvPr id="122917" name="Text Box 37"/>
            <p:cNvSpPr txBox="1">
              <a:spLocks noChangeArrowheads="1"/>
            </p:cNvSpPr>
            <p:nvPr/>
          </p:nvSpPr>
          <p:spPr bwMode="auto">
            <a:xfrm>
              <a:off x="2640" y="3398"/>
              <a:ext cx="196" cy="250"/>
            </a:xfrm>
            <a:prstGeom prst="rect">
              <a:avLst/>
            </a:prstGeom>
            <a:noFill/>
            <a:ln w="9525">
              <a:noFill/>
              <a:miter lim="800000"/>
              <a:headEnd/>
              <a:tailEnd/>
            </a:ln>
            <a:effectLst/>
          </p:spPr>
          <p:txBody>
            <a:bodyPr wrap="none">
              <a:spAutoFit/>
            </a:bodyPr>
            <a:lstStyle/>
            <a:p>
              <a:r>
                <a:rPr lang="en-US" altLang="zh-CN" sz="2000" b="1">
                  <a:solidFill>
                    <a:srgbClr val="FF0000"/>
                  </a:solidFill>
                </a:rPr>
                <a:t>4</a:t>
              </a:r>
            </a:p>
          </p:txBody>
        </p:sp>
        <p:sp>
          <p:nvSpPr>
            <p:cNvPr id="122918" name="Text Box 38"/>
            <p:cNvSpPr txBox="1">
              <a:spLocks noChangeArrowheads="1"/>
            </p:cNvSpPr>
            <p:nvPr/>
          </p:nvSpPr>
          <p:spPr bwMode="auto">
            <a:xfrm>
              <a:off x="1488" y="3772"/>
              <a:ext cx="196" cy="250"/>
            </a:xfrm>
            <a:prstGeom prst="rect">
              <a:avLst/>
            </a:prstGeom>
            <a:noFill/>
            <a:ln w="9525">
              <a:noFill/>
              <a:miter lim="800000"/>
              <a:headEnd/>
              <a:tailEnd/>
            </a:ln>
            <a:effectLst/>
          </p:spPr>
          <p:txBody>
            <a:bodyPr wrap="none">
              <a:spAutoFit/>
            </a:bodyPr>
            <a:lstStyle/>
            <a:p>
              <a:r>
                <a:rPr lang="en-US" altLang="zh-CN" sz="2000" b="1">
                  <a:solidFill>
                    <a:srgbClr val="FF0000"/>
                  </a:solidFill>
                </a:rPr>
                <a:t>5</a:t>
              </a:r>
            </a:p>
          </p:txBody>
        </p:sp>
      </p:grpSp>
      <p:sp>
        <p:nvSpPr>
          <p:cNvPr id="122919" name="Text Box 39"/>
          <p:cNvSpPr txBox="1">
            <a:spLocks noChangeArrowheads="1"/>
          </p:cNvSpPr>
          <p:nvPr/>
        </p:nvSpPr>
        <p:spPr bwMode="auto">
          <a:xfrm>
            <a:off x="8675688"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38</a:t>
            </a:r>
            <a:endParaRPr lang="en-US" altLang="zh-CN" sz="2000" b="1" dirty="0">
              <a:latin typeface="宋体" pitchFamily="2" charset="-122"/>
            </a:endParaRPr>
          </a:p>
        </p:txBody>
      </p:sp>
      <p:sp>
        <p:nvSpPr>
          <p:cNvPr id="122920" name="Text Box 40"/>
          <p:cNvSpPr txBox="1">
            <a:spLocks noChangeArrowheads="1"/>
          </p:cNvSpPr>
          <p:nvPr/>
        </p:nvSpPr>
        <p:spPr bwMode="auto">
          <a:xfrm>
            <a:off x="7086600" y="3619500"/>
            <a:ext cx="2022475" cy="457200"/>
          </a:xfrm>
          <a:prstGeom prst="rect">
            <a:avLst/>
          </a:prstGeom>
          <a:solidFill>
            <a:srgbClr val="66FFFF"/>
          </a:solidFill>
          <a:ln w="9525">
            <a:noFill/>
            <a:miter lim="800000"/>
            <a:headEnd/>
            <a:tailEnd/>
          </a:ln>
          <a:effectLst/>
        </p:spPr>
        <p:txBody>
          <a:bodyPr wrap="none">
            <a:spAutoFit/>
          </a:bodyPr>
          <a:lstStyle/>
          <a:p>
            <a:pPr eaLnBrk="0" hangingPunct="0"/>
            <a:r>
              <a:rPr lang="zh-CN" altLang="en-US" b="1">
                <a:solidFill>
                  <a:srgbClr val="FF0000"/>
                </a:solidFill>
                <a:latin typeface="宋体" pitchFamily="2" charset="-122"/>
              </a:rPr>
              <a:t>是否有问题？</a:t>
            </a:r>
          </a:p>
        </p:txBody>
      </p:sp>
      <p:sp>
        <p:nvSpPr>
          <p:cNvPr id="122921" name="Rectangle 41"/>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22922" name="Text Box 42"/>
          <p:cNvSpPr txBox="1">
            <a:spLocks noChangeArrowheads="1"/>
          </p:cNvSpPr>
          <p:nvPr/>
        </p:nvSpPr>
        <p:spPr bwMode="auto">
          <a:xfrm>
            <a:off x="323850" y="668338"/>
            <a:ext cx="8569325" cy="457200"/>
          </a:xfrm>
          <a:prstGeom prst="rect">
            <a:avLst/>
          </a:prstGeom>
          <a:noFill/>
          <a:ln w="9525">
            <a:noFill/>
            <a:miter lim="800000"/>
            <a:headEnd/>
            <a:tailEnd/>
          </a:ln>
          <a:effectLst/>
        </p:spPr>
        <p:txBody>
          <a:bodyPr>
            <a:spAutoFit/>
          </a:bodyPr>
          <a:lstStyle/>
          <a:p>
            <a:pPr>
              <a:spcBef>
                <a:spcPct val="20000"/>
              </a:spcBef>
            </a:pPr>
            <a:r>
              <a:rPr lang="en-US" altLang="en-US" b="1">
                <a:solidFill>
                  <a:srgbClr val="FF0000"/>
                </a:solidFill>
                <a:latin typeface="宋体" pitchFamily="2" charset="-122"/>
              </a:rPr>
              <a:t>② </a:t>
            </a:r>
            <a:r>
              <a:rPr lang="zh-CN" altLang="en-US" b="1">
                <a:solidFill>
                  <a:srgbClr val="FF0000"/>
                </a:solidFill>
              </a:rPr>
              <a:t>内容完整性</a:t>
            </a:r>
            <a:r>
              <a:rPr lang="en-US" altLang="zh-CN" b="1"/>
              <a:t>—</a:t>
            </a:r>
            <a:r>
              <a:rPr lang="zh-CN" altLang="en-US" b="1"/>
              <a:t>防篡改，</a:t>
            </a:r>
            <a:r>
              <a:rPr lang="zh-CN" altLang="en-US" b="1">
                <a:solidFill>
                  <a:srgbClr val="FF0000"/>
                </a:solidFill>
              </a:rPr>
              <a:t>摘录技术</a:t>
            </a:r>
            <a:r>
              <a:rPr lang="zh-CN" altLang="en-US" b="1"/>
              <a:t>（报文和摘录息息相关）</a:t>
            </a:r>
          </a:p>
        </p:txBody>
      </p:sp>
      <p:sp>
        <p:nvSpPr>
          <p:cNvPr id="122923" name="Text Box 43"/>
          <p:cNvSpPr txBox="1">
            <a:spLocks noChangeArrowheads="1"/>
          </p:cNvSpPr>
          <p:nvPr/>
        </p:nvSpPr>
        <p:spPr bwMode="auto">
          <a:xfrm>
            <a:off x="107950" y="44450"/>
            <a:ext cx="5148263" cy="457200"/>
          </a:xfrm>
          <a:prstGeom prst="rect">
            <a:avLst/>
          </a:prstGeom>
          <a:noFill/>
          <a:ln w="9525">
            <a:noFill/>
            <a:miter lim="800000"/>
            <a:headEnd/>
            <a:tailEnd/>
          </a:ln>
          <a:effectLst/>
        </p:spPr>
        <p:txBody>
          <a:bodyPr>
            <a:spAutoFit/>
          </a:bodyPr>
          <a:lstStyle/>
          <a:p>
            <a:pPr>
              <a:buFont typeface="宋体" pitchFamily="2" charset="-122"/>
              <a:buNone/>
            </a:pPr>
            <a:r>
              <a:rPr lang="zh-CN" altLang="en-US" b="1">
                <a:solidFill>
                  <a:srgbClr val="FF0000"/>
                </a:solidFill>
              </a:rPr>
              <a:t> （</a:t>
            </a:r>
            <a:r>
              <a:rPr lang="en-US" altLang="zh-CN" b="1">
                <a:solidFill>
                  <a:srgbClr val="FF0000"/>
                </a:solidFill>
              </a:rPr>
              <a:t>4</a:t>
            </a:r>
            <a:r>
              <a:rPr lang="zh-CN" altLang="en-US" b="1">
                <a:solidFill>
                  <a:srgbClr val="FF0000"/>
                </a:solidFill>
              </a:rPr>
              <a:t>）  网络安全服务</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8675688"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39</a:t>
            </a:r>
            <a:endParaRPr lang="en-US" altLang="zh-CN" sz="2000" b="1" dirty="0">
              <a:latin typeface="宋体" pitchFamily="2" charset="-122"/>
            </a:endParaRPr>
          </a:p>
        </p:txBody>
      </p:sp>
      <p:sp>
        <p:nvSpPr>
          <p:cNvPr id="123907" name="Rectangle 3"/>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grpSp>
        <p:nvGrpSpPr>
          <p:cNvPr id="2" name="Group 4"/>
          <p:cNvGrpSpPr>
            <a:grpSpLocks/>
          </p:cNvGrpSpPr>
          <p:nvPr/>
        </p:nvGrpSpPr>
        <p:grpSpPr bwMode="auto">
          <a:xfrm>
            <a:off x="323850" y="1412875"/>
            <a:ext cx="8820150" cy="2705100"/>
            <a:chOff x="204" y="2568"/>
            <a:chExt cx="5556" cy="1704"/>
          </a:xfrm>
        </p:grpSpPr>
        <p:sp>
          <p:nvSpPr>
            <p:cNvPr id="123909" name="Rectangle 5"/>
            <p:cNvSpPr>
              <a:spLocks noChangeArrowheads="1"/>
            </p:cNvSpPr>
            <p:nvPr/>
          </p:nvSpPr>
          <p:spPr bwMode="auto">
            <a:xfrm>
              <a:off x="1068" y="2568"/>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2000" b="1"/>
                <a:t>报文</a:t>
              </a:r>
            </a:p>
          </p:txBody>
        </p:sp>
        <p:sp>
          <p:nvSpPr>
            <p:cNvPr id="123910" name="Rectangle 6"/>
            <p:cNvSpPr>
              <a:spLocks noChangeArrowheads="1"/>
            </p:cNvSpPr>
            <p:nvPr/>
          </p:nvSpPr>
          <p:spPr bwMode="auto">
            <a:xfrm>
              <a:off x="2028" y="3000"/>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en-US" altLang="zh-CN" sz="2000" b="1"/>
                <a:t>MD5</a:t>
              </a:r>
            </a:p>
          </p:txBody>
        </p:sp>
        <p:sp>
          <p:nvSpPr>
            <p:cNvPr id="123911" name="Rectangle 7"/>
            <p:cNvSpPr>
              <a:spLocks noChangeArrowheads="1"/>
            </p:cNvSpPr>
            <p:nvPr/>
          </p:nvSpPr>
          <p:spPr bwMode="auto">
            <a:xfrm>
              <a:off x="2940" y="3000"/>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en-US" altLang="zh-CN" sz="2000" b="1"/>
                <a:t>MIC</a:t>
              </a:r>
              <a:r>
                <a:rPr lang="zh-CN" altLang="en-US" sz="2000" b="1"/>
                <a:t>值</a:t>
              </a:r>
            </a:p>
          </p:txBody>
        </p:sp>
        <p:sp>
          <p:nvSpPr>
            <p:cNvPr id="123912" name="Line 8"/>
            <p:cNvSpPr>
              <a:spLocks noChangeShapeType="1"/>
            </p:cNvSpPr>
            <p:nvPr/>
          </p:nvSpPr>
          <p:spPr bwMode="auto">
            <a:xfrm>
              <a:off x="1596" y="2664"/>
              <a:ext cx="432" cy="43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3913" name="Line 9"/>
            <p:cNvSpPr>
              <a:spLocks noChangeShapeType="1"/>
            </p:cNvSpPr>
            <p:nvPr/>
          </p:nvSpPr>
          <p:spPr bwMode="auto">
            <a:xfrm>
              <a:off x="2556" y="3096"/>
              <a:ext cx="384"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3914" name="Rectangle 10"/>
            <p:cNvSpPr>
              <a:spLocks noChangeArrowheads="1"/>
            </p:cNvSpPr>
            <p:nvPr/>
          </p:nvSpPr>
          <p:spPr bwMode="auto">
            <a:xfrm>
              <a:off x="3804" y="2568"/>
              <a:ext cx="528" cy="48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2000" b="1"/>
                <a:t>报文</a:t>
              </a:r>
              <a:r>
                <a:rPr lang="en-US" altLang="zh-CN" sz="2000" b="1"/>
                <a:t>+</a:t>
              </a:r>
            </a:p>
            <a:p>
              <a:pPr algn="ctr"/>
              <a:r>
                <a:rPr lang="en-US" altLang="zh-CN" sz="2000" b="1"/>
                <a:t>MIC</a:t>
              </a:r>
              <a:r>
                <a:rPr lang="zh-CN" altLang="en-US" sz="2000" b="1"/>
                <a:t>值</a:t>
              </a:r>
            </a:p>
          </p:txBody>
        </p:sp>
        <p:sp>
          <p:nvSpPr>
            <p:cNvPr id="123915" name="Line 11"/>
            <p:cNvSpPr>
              <a:spLocks noChangeShapeType="1"/>
            </p:cNvSpPr>
            <p:nvPr/>
          </p:nvSpPr>
          <p:spPr bwMode="auto">
            <a:xfrm>
              <a:off x="1404" y="2568"/>
              <a:ext cx="2400"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3916" name="Line 12"/>
            <p:cNvSpPr>
              <a:spLocks noChangeShapeType="1"/>
            </p:cNvSpPr>
            <p:nvPr/>
          </p:nvSpPr>
          <p:spPr bwMode="auto">
            <a:xfrm>
              <a:off x="1383" y="2795"/>
              <a:ext cx="2400"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3917" name="Line 13"/>
            <p:cNvSpPr>
              <a:spLocks noChangeShapeType="1"/>
            </p:cNvSpPr>
            <p:nvPr/>
          </p:nvSpPr>
          <p:spPr bwMode="auto">
            <a:xfrm flipV="1">
              <a:off x="3468" y="2808"/>
              <a:ext cx="336"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3918" name="Line 14"/>
            <p:cNvSpPr>
              <a:spLocks noChangeShapeType="1"/>
            </p:cNvSpPr>
            <p:nvPr/>
          </p:nvSpPr>
          <p:spPr bwMode="auto">
            <a:xfrm flipV="1">
              <a:off x="3468" y="3048"/>
              <a:ext cx="336"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3919" name="Line 15"/>
            <p:cNvSpPr>
              <a:spLocks noChangeShapeType="1"/>
            </p:cNvSpPr>
            <p:nvPr/>
          </p:nvSpPr>
          <p:spPr bwMode="auto">
            <a:xfrm>
              <a:off x="4332" y="2760"/>
              <a:ext cx="432" cy="38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3920" name="Oval 16"/>
            <p:cNvSpPr>
              <a:spLocks noChangeArrowheads="1"/>
            </p:cNvSpPr>
            <p:nvPr/>
          </p:nvSpPr>
          <p:spPr bwMode="auto">
            <a:xfrm>
              <a:off x="4716" y="3000"/>
              <a:ext cx="720" cy="672"/>
            </a:xfrm>
            <a:prstGeom prst="ellipse">
              <a:avLst/>
            </a:prstGeom>
            <a:solidFill>
              <a:srgbClr val="FEFCA2"/>
            </a:solidFill>
            <a:ln w="9525">
              <a:solidFill>
                <a:schemeClr val="tx1"/>
              </a:solidFill>
              <a:round/>
              <a:headEnd/>
              <a:tailEnd/>
            </a:ln>
            <a:effectLst/>
          </p:spPr>
          <p:txBody>
            <a:bodyPr wrap="none" anchor="ctr"/>
            <a:lstStyle/>
            <a:p>
              <a:pPr algn="ctr"/>
              <a:r>
                <a:rPr lang="zh-CN" altLang="en-US" b="1"/>
                <a:t>网络</a:t>
              </a:r>
            </a:p>
          </p:txBody>
        </p:sp>
        <p:sp>
          <p:nvSpPr>
            <p:cNvPr id="123921" name="Rectangle 17"/>
            <p:cNvSpPr>
              <a:spLocks noChangeArrowheads="1"/>
            </p:cNvSpPr>
            <p:nvPr/>
          </p:nvSpPr>
          <p:spPr bwMode="auto">
            <a:xfrm>
              <a:off x="2892" y="3480"/>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2000" b="1"/>
                <a:t>报文</a:t>
              </a:r>
            </a:p>
          </p:txBody>
        </p:sp>
        <p:sp>
          <p:nvSpPr>
            <p:cNvPr id="123922" name="Rectangle 18"/>
            <p:cNvSpPr>
              <a:spLocks noChangeArrowheads="1"/>
            </p:cNvSpPr>
            <p:nvPr/>
          </p:nvSpPr>
          <p:spPr bwMode="auto">
            <a:xfrm>
              <a:off x="2028" y="3432"/>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en-US" altLang="zh-CN" sz="2000" b="1"/>
                <a:t>MD5</a:t>
              </a:r>
            </a:p>
          </p:txBody>
        </p:sp>
        <p:sp>
          <p:nvSpPr>
            <p:cNvPr id="123923" name="Rectangle 19"/>
            <p:cNvSpPr>
              <a:spLocks noChangeArrowheads="1"/>
            </p:cNvSpPr>
            <p:nvPr/>
          </p:nvSpPr>
          <p:spPr bwMode="auto">
            <a:xfrm>
              <a:off x="2892" y="3912"/>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en-US" altLang="zh-CN" sz="2000" b="1"/>
                <a:t>MIC</a:t>
              </a:r>
              <a:r>
                <a:rPr lang="zh-CN" altLang="en-US" sz="2000" b="1"/>
                <a:t>值</a:t>
              </a:r>
            </a:p>
          </p:txBody>
        </p:sp>
        <p:sp>
          <p:nvSpPr>
            <p:cNvPr id="123924" name="Line 20"/>
            <p:cNvSpPr>
              <a:spLocks noChangeShapeType="1"/>
            </p:cNvSpPr>
            <p:nvPr/>
          </p:nvSpPr>
          <p:spPr bwMode="auto">
            <a:xfrm flipH="1">
              <a:off x="2604" y="3576"/>
              <a:ext cx="28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3925" name="Line 21"/>
            <p:cNvSpPr>
              <a:spLocks noChangeShapeType="1"/>
            </p:cNvSpPr>
            <p:nvPr/>
          </p:nvSpPr>
          <p:spPr bwMode="auto">
            <a:xfrm flipH="1">
              <a:off x="1596" y="3576"/>
              <a:ext cx="43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3926" name="Rectangle 22"/>
            <p:cNvSpPr>
              <a:spLocks noChangeArrowheads="1"/>
            </p:cNvSpPr>
            <p:nvPr/>
          </p:nvSpPr>
          <p:spPr bwMode="auto">
            <a:xfrm>
              <a:off x="3852" y="3480"/>
              <a:ext cx="528" cy="48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2000" b="1"/>
                <a:t>报文</a:t>
              </a:r>
              <a:r>
                <a:rPr lang="en-US" altLang="zh-CN" sz="2000" b="1"/>
                <a:t>+</a:t>
              </a:r>
            </a:p>
            <a:p>
              <a:pPr algn="ctr"/>
              <a:r>
                <a:rPr lang="en-US" altLang="zh-CN" sz="2000" b="1"/>
                <a:t>MIC</a:t>
              </a:r>
              <a:r>
                <a:rPr lang="zh-CN" altLang="en-US" sz="2000" b="1"/>
                <a:t>值</a:t>
              </a:r>
            </a:p>
          </p:txBody>
        </p:sp>
        <p:sp>
          <p:nvSpPr>
            <p:cNvPr id="123927" name="Line 23"/>
            <p:cNvSpPr>
              <a:spLocks noChangeShapeType="1"/>
            </p:cNvSpPr>
            <p:nvPr/>
          </p:nvSpPr>
          <p:spPr bwMode="auto">
            <a:xfrm>
              <a:off x="3276" y="3480"/>
              <a:ext cx="576"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3928" name="Line 24"/>
            <p:cNvSpPr>
              <a:spLocks noChangeShapeType="1"/>
            </p:cNvSpPr>
            <p:nvPr/>
          </p:nvSpPr>
          <p:spPr bwMode="auto">
            <a:xfrm>
              <a:off x="3276" y="3720"/>
              <a:ext cx="576"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3929" name="Line 25"/>
            <p:cNvSpPr>
              <a:spLocks noChangeShapeType="1"/>
            </p:cNvSpPr>
            <p:nvPr/>
          </p:nvSpPr>
          <p:spPr bwMode="auto">
            <a:xfrm flipV="1">
              <a:off x="3420" y="3720"/>
              <a:ext cx="432"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3930" name="Line 26"/>
            <p:cNvSpPr>
              <a:spLocks noChangeShapeType="1"/>
            </p:cNvSpPr>
            <p:nvPr/>
          </p:nvSpPr>
          <p:spPr bwMode="auto">
            <a:xfrm flipV="1">
              <a:off x="3420" y="3960"/>
              <a:ext cx="432"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3931" name="Rectangle 27"/>
            <p:cNvSpPr>
              <a:spLocks noChangeArrowheads="1"/>
            </p:cNvSpPr>
            <p:nvPr/>
          </p:nvSpPr>
          <p:spPr bwMode="auto">
            <a:xfrm>
              <a:off x="1068" y="3432"/>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2000" b="1"/>
                <a:t>新</a:t>
              </a:r>
              <a:r>
                <a:rPr lang="en-US" altLang="zh-CN" sz="2000" b="1"/>
                <a:t>MIC</a:t>
              </a:r>
            </a:p>
          </p:txBody>
        </p:sp>
        <p:sp>
          <p:nvSpPr>
            <p:cNvPr id="123932" name="Text Box 28"/>
            <p:cNvSpPr txBox="1">
              <a:spLocks noChangeArrowheads="1"/>
            </p:cNvSpPr>
            <p:nvPr/>
          </p:nvSpPr>
          <p:spPr bwMode="auto">
            <a:xfrm>
              <a:off x="972" y="3912"/>
              <a:ext cx="1082" cy="250"/>
            </a:xfrm>
            <a:prstGeom prst="rect">
              <a:avLst/>
            </a:prstGeom>
            <a:noFill/>
            <a:ln w="9525">
              <a:noFill/>
              <a:miter lim="800000"/>
              <a:headEnd/>
              <a:tailEnd/>
            </a:ln>
            <a:effectLst/>
          </p:spPr>
          <p:txBody>
            <a:bodyPr wrap="none">
              <a:spAutoFit/>
            </a:bodyPr>
            <a:lstStyle/>
            <a:p>
              <a:r>
                <a:rPr lang="zh-CN" altLang="en-US" sz="2000" b="1">
                  <a:solidFill>
                    <a:srgbClr val="FF0000"/>
                  </a:solidFill>
                </a:rPr>
                <a:t>比较一致性？</a:t>
              </a:r>
            </a:p>
          </p:txBody>
        </p:sp>
        <p:sp>
          <p:nvSpPr>
            <p:cNvPr id="123933" name="Line 29"/>
            <p:cNvSpPr>
              <a:spLocks noChangeShapeType="1"/>
            </p:cNvSpPr>
            <p:nvPr/>
          </p:nvSpPr>
          <p:spPr bwMode="auto">
            <a:xfrm>
              <a:off x="1308" y="3672"/>
              <a:ext cx="0" cy="24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123934" name="Line 30"/>
            <p:cNvSpPr>
              <a:spLocks noChangeShapeType="1"/>
            </p:cNvSpPr>
            <p:nvPr/>
          </p:nvSpPr>
          <p:spPr bwMode="auto">
            <a:xfrm flipH="1">
              <a:off x="1980" y="4056"/>
              <a:ext cx="864"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3935" name="Line 31"/>
            <p:cNvSpPr>
              <a:spLocks noChangeShapeType="1"/>
            </p:cNvSpPr>
            <p:nvPr/>
          </p:nvSpPr>
          <p:spPr bwMode="auto">
            <a:xfrm>
              <a:off x="252" y="3336"/>
              <a:ext cx="4320" cy="0"/>
            </a:xfrm>
            <a:prstGeom prst="line">
              <a:avLst/>
            </a:prstGeom>
            <a:noFill/>
            <a:ln w="9525">
              <a:solidFill>
                <a:schemeClr val="tx1"/>
              </a:solidFill>
              <a:round/>
              <a:headEnd/>
              <a:tailEnd/>
            </a:ln>
            <a:effectLst/>
          </p:spPr>
          <p:txBody>
            <a:bodyPr wrap="none" anchor="ctr"/>
            <a:lstStyle/>
            <a:p>
              <a:endParaRPr lang="zh-CN" altLang="en-US"/>
            </a:p>
          </p:txBody>
        </p:sp>
        <p:sp>
          <p:nvSpPr>
            <p:cNvPr id="123936" name="Text Box 32"/>
            <p:cNvSpPr txBox="1">
              <a:spLocks noChangeArrowheads="1"/>
            </p:cNvSpPr>
            <p:nvPr/>
          </p:nvSpPr>
          <p:spPr bwMode="auto">
            <a:xfrm>
              <a:off x="232" y="2712"/>
              <a:ext cx="695" cy="288"/>
            </a:xfrm>
            <a:prstGeom prst="rect">
              <a:avLst/>
            </a:prstGeom>
            <a:noFill/>
            <a:ln w="9525">
              <a:noFill/>
              <a:miter lim="800000"/>
              <a:headEnd/>
              <a:tailEnd/>
            </a:ln>
            <a:effectLst/>
          </p:spPr>
          <p:txBody>
            <a:bodyPr wrap="none">
              <a:spAutoFit/>
            </a:bodyPr>
            <a:lstStyle/>
            <a:p>
              <a:r>
                <a:rPr lang="zh-CN" altLang="en-US" b="1"/>
                <a:t>发送方</a:t>
              </a:r>
            </a:p>
          </p:txBody>
        </p:sp>
        <p:sp>
          <p:nvSpPr>
            <p:cNvPr id="123937" name="Text Box 33"/>
            <p:cNvSpPr txBox="1">
              <a:spLocks noChangeArrowheads="1"/>
            </p:cNvSpPr>
            <p:nvPr/>
          </p:nvSpPr>
          <p:spPr bwMode="auto">
            <a:xfrm>
              <a:off x="204" y="3624"/>
              <a:ext cx="695" cy="288"/>
            </a:xfrm>
            <a:prstGeom prst="rect">
              <a:avLst/>
            </a:prstGeom>
            <a:noFill/>
            <a:ln w="9525">
              <a:noFill/>
              <a:miter lim="800000"/>
              <a:headEnd/>
              <a:tailEnd/>
            </a:ln>
            <a:effectLst/>
          </p:spPr>
          <p:txBody>
            <a:bodyPr wrap="none">
              <a:spAutoFit/>
            </a:bodyPr>
            <a:lstStyle/>
            <a:p>
              <a:r>
                <a:rPr lang="zh-CN" altLang="en-US" b="1"/>
                <a:t>接收方</a:t>
              </a:r>
            </a:p>
          </p:txBody>
        </p:sp>
        <p:sp>
          <p:nvSpPr>
            <p:cNvPr id="123938" name="Text Box 34"/>
            <p:cNvSpPr txBox="1">
              <a:spLocks noChangeArrowheads="1"/>
            </p:cNvSpPr>
            <p:nvPr/>
          </p:nvSpPr>
          <p:spPr bwMode="auto">
            <a:xfrm>
              <a:off x="1688" y="2808"/>
              <a:ext cx="196" cy="250"/>
            </a:xfrm>
            <a:prstGeom prst="rect">
              <a:avLst/>
            </a:prstGeom>
            <a:noFill/>
            <a:ln w="9525">
              <a:noFill/>
              <a:miter lim="800000"/>
              <a:headEnd/>
              <a:tailEnd/>
            </a:ln>
            <a:effectLst/>
          </p:spPr>
          <p:txBody>
            <a:bodyPr wrap="none">
              <a:spAutoFit/>
            </a:bodyPr>
            <a:lstStyle/>
            <a:p>
              <a:r>
                <a:rPr lang="en-US" altLang="zh-CN" sz="2000" b="1">
                  <a:solidFill>
                    <a:srgbClr val="FF0000"/>
                  </a:solidFill>
                </a:rPr>
                <a:t>1</a:t>
              </a:r>
            </a:p>
          </p:txBody>
        </p:sp>
        <p:sp>
          <p:nvSpPr>
            <p:cNvPr id="123939" name="Text Box 35"/>
            <p:cNvSpPr txBox="1">
              <a:spLocks noChangeArrowheads="1"/>
            </p:cNvSpPr>
            <p:nvPr/>
          </p:nvSpPr>
          <p:spPr bwMode="auto">
            <a:xfrm>
              <a:off x="4328" y="2808"/>
              <a:ext cx="196" cy="250"/>
            </a:xfrm>
            <a:prstGeom prst="rect">
              <a:avLst/>
            </a:prstGeom>
            <a:noFill/>
            <a:ln w="9525">
              <a:noFill/>
              <a:miter lim="800000"/>
              <a:headEnd/>
              <a:tailEnd/>
            </a:ln>
            <a:effectLst/>
          </p:spPr>
          <p:txBody>
            <a:bodyPr wrap="none">
              <a:spAutoFit/>
            </a:bodyPr>
            <a:lstStyle/>
            <a:p>
              <a:r>
                <a:rPr lang="en-US" altLang="zh-CN" sz="2000" b="1">
                  <a:solidFill>
                    <a:srgbClr val="FF0000"/>
                  </a:solidFill>
                </a:rPr>
                <a:t>2</a:t>
              </a:r>
            </a:p>
          </p:txBody>
        </p:sp>
        <p:sp>
          <p:nvSpPr>
            <p:cNvPr id="123940" name="Text Box 36"/>
            <p:cNvSpPr txBox="1">
              <a:spLocks noChangeArrowheads="1"/>
            </p:cNvSpPr>
            <p:nvPr/>
          </p:nvSpPr>
          <p:spPr bwMode="auto">
            <a:xfrm>
              <a:off x="3564" y="3768"/>
              <a:ext cx="196" cy="250"/>
            </a:xfrm>
            <a:prstGeom prst="rect">
              <a:avLst/>
            </a:prstGeom>
            <a:noFill/>
            <a:ln w="9525">
              <a:noFill/>
              <a:miter lim="800000"/>
              <a:headEnd/>
              <a:tailEnd/>
            </a:ln>
            <a:effectLst/>
          </p:spPr>
          <p:txBody>
            <a:bodyPr wrap="none">
              <a:spAutoFit/>
            </a:bodyPr>
            <a:lstStyle/>
            <a:p>
              <a:r>
                <a:rPr lang="en-US" altLang="zh-CN" sz="2000" b="1">
                  <a:solidFill>
                    <a:srgbClr val="FF0000"/>
                  </a:solidFill>
                </a:rPr>
                <a:t>3</a:t>
              </a:r>
            </a:p>
          </p:txBody>
        </p:sp>
        <p:sp>
          <p:nvSpPr>
            <p:cNvPr id="123941" name="Text Box 37"/>
            <p:cNvSpPr txBox="1">
              <a:spLocks noChangeArrowheads="1"/>
            </p:cNvSpPr>
            <p:nvPr/>
          </p:nvSpPr>
          <p:spPr bwMode="auto">
            <a:xfrm>
              <a:off x="2652" y="3384"/>
              <a:ext cx="196" cy="250"/>
            </a:xfrm>
            <a:prstGeom prst="rect">
              <a:avLst/>
            </a:prstGeom>
            <a:noFill/>
            <a:ln w="9525">
              <a:noFill/>
              <a:miter lim="800000"/>
              <a:headEnd/>
              <a:tailEnd/>
            </a:ln>
            <a:effectLst/>
          </p:spPr>
          <p:txBody>
            <a:bodyPr wrap="none">
              <a:spAutoFit/>
            </a:bodyPr>
            <a:lstStyle/>
            <a:p>
              <a:r>
                <a:rPr lang="en-US" altLang="zh-CN" sz="2000" b="1">
                  <a:solidFill>
                    <a:srgbClr val="FF0000"/>
                  </a:solidFill>
                </a:rPr>
                <a:t>4</a:t>
              </a:r>
            </a:p>
          </p:txBody>
        </p:sp>
        <p:sp>
          <p:nvSpPr>
            <p:cNvPr id="123942" name="Text Box 38"/>
            <p:cNvSpPr txBox="1">
              <a:spLocks noChangeArrowheads="1"/>
            </p:cNvSpPr>
            <p:nvPr/>
          </p:nvSpPr>
          <p:spPr bwMode="auto">
            <a:xfrm>
              <a:off x="1500" y="3758"/>
              <a:ext cx="196" cy="250"/>
            </a:xfrm>
            <a:prstGeom prst="rect">
              <a:avLst/>
            </a:prstGeom>
            <a:noFill/>
            <a:ln w="9525">
              <a:noFill/>
              <a:miter lim="800000"/>
              <a:headEnd/>
              <a:tailEnd/>
            </a:ln>
            <a:effectLst/>
          </p:spPr>
          <p:txBody>
            <a:bodyPr wrap="none">
              <a:spAutoFit/>
            </a:bodyPr>
            <a:lstStyle/>
            <a:p>
              <a:r>
                <a:rPr lang="en-US" altLang="zh-CN" sz="2000" b="1">
                  <a:solidFill>
                    <a:srgbClr val="FF0000"/>
                  </a:solidFill>
                </a:rPr>
                <a:t>5</a:t>
              </a:r>
            </a:p>
          </p:txBody>
        </p:sp>
        <p:sp>
          <p:nvSpPr>
            <p:cNvPr id="123943" name="Text Box 39"/>
            <p:cNvSpPr txBox="1">
              <a:spLocks noChangeArrowheads="1"/>
            </p:cNvSpPr>
            <p:nvPr/>
          </p:nvSpPr>
          <p:spPr bwMode="auto">
            <a:xfrm>
              <a:off x="4464" y="3984"/>
              <a:ext cx="1296" cy="288"/>
            </a:xfrm>
            <a:prstGeom prst="rect">
              <a:avLst/>
            </a:prstGeom>
            <a:solidFill>
              <a:schemeClr val="bg1"/>
            </a:solidFill>
            <a:ln w="9525">
              <a:noFill/>
              <a:miter lim="800000"/>
              <a:headEnd/>
              <a:tailEnd/>
            </a:ln>
            <a:effectLst/>
          </p:spPr>
          <p:txBody>
            <a:bodyPr>
              <a:spAutoFit/>
            </a:bodyPr>
            <a:lstStyle/>
            <a:p>
              <a:pPr eaLnBrk="0" hangingPunct="0"/>
              <a:r>
                <a:rPr lang="zh-CN" altLang="en-US" b="1">
                  <a:solidFill>
                    <a:srgbClr val="FF0000"/>
                  </a:solidFill>
                  <a:latin typeface="宋体" pitchFamily="2" charset="-122"/>
                </a:rPr>
                <a:t>截取和篡改</a:t>
              </a:r>
            </a:p>
          </p:txBody>
        </p:sp>
        <p:sp>
          <p:nvSpPr>
            <p:cNvPr id="123944" name="Freeform 40"/>
            <p:cNvSpPr>
              <a:spLocks/>
            </p:cNvSpPr>
            <p:nvPr/>
          </p:nvSpPr>
          <p:spPr bwMode="auto">
            <a:xfrm>
              <a:off x="4422" y="3521"/>
              <a:ext cx="423" cy="476"/>
            </a:xfrm>
            <a:custGeom>
              <a:avLst/>
              <a:gdLst/>
              <a:ahLst/>
              <a:cxnLst>
                <a:cxn ang="0">
                  <a:pos x="363" y="0"/>
                </a:cxn>
                <a:cxn ang="0">
                  <a:pos x="408" y="408"/>
                </a:cxn>
                <a:cxn ang="0">
                  <a:pos x="272" y="408"/>
                </a:cxn>
                <a:cxn ang="0">
                  <a:pos x="0" y="181"/>
                </a:cxn>
              </a:cxnLst>
              <a:rect l="0" t="0" r="r" b="b"/>
              <a:pathLst>
                <a:path w="423" h="476">
                  <a:moveTo>
                    <a:pt x="363" y="0"/>
                  </a:moveTo>
                  <a:cubicBezTo>
                    <a:pt x="393" y="170"/>
                    <a:pt x="423" y="340"/>
                    <a:pt x="408" y="408"/>
                  </a:cubicBezTo>
                  <a:cubicBezTo>
                    <a:pt x="393" y="476"/>
                    <a:pt x="340" y="446"/>
                    <a:pt x="272" y="408"/>
                  </a:cubicBezTo>
                  <a:cubicBezTo>
                    <a:pt x="204" y="370"/>
                    <a:pt x="53" y="219"/>
                    <a:pt x="0" y="181"/>
                  </a:cubicBezTo>
                </a:path>
              </a:pathLst>
            </a:custGeom>
            <a:noFill/>
            <a:ln w="9525">
              <a:solidFill>
                <a:srgbClr val="FF0000"/>
              </a:solidFill>
              <a:round/>
              <a:headEnd type="none" w="med" len="med"/>
              <a:tailEnd type="triangle" w="med" len="med"/>
            </a:ln>
            <a:effectLst/>
          </p:spPr>
          <p:txBody>
            <a:bodyPr/>
            <a:lstStyle/>
            <a:p>
              <a:endParaRPr lang="zh-CN" altLang="en-US"/>
            </a:p>
          </p:txBody>
        </p:sp>
      </p:grpSp>
      <p:sp>
        <p:nvSpPr>
          <p:cNvPr id="123945" name="Text Box 41"/>
          <p:cNvSpPr txBox="1">
            <a:spLocks noChangeArrowheads="1"/>
          </p:cNvSpPr>
          <p:nvPr/>
        </p:nvSpPr>
        <p:spPr bwMode="auto">
          <a:xfrm>
            <a:off x="0" y="4365625"/>
            <a:ext cx="8964613" cy="457200"/>
          </a:xfrm>
          <a:prstGeom prst="rect">
            <a:avLst/>
          </a:prstGeom>
          <a:noFill/>
          <a:ln w="9525">
            <a:noFill/>
            <a:miter lim="800000"/>
            <a:headEnd/>
            <a:tailEnd/>
          </a:ln>
          <a:effectLst/>
        </p:spPr>
        <p:txBody>
          <a:bodyPr>
            <a:spAutoFit/>
          </a:bodyPr>
          <a:lstStyle/>
          <a:p>
            <a:pPr>
              <a:spcBef>
                <a:spcPct val="20000"/>
              </a:spcBef>
            </a:pPr>
            <a:r>
              <a:rPr lang="zh-CN" altLang="en-US" b="1"/>
              <a:t>可能的问题：由于</a:t>
            </a:r>
            <a:r>
              <a:rPr lang="en-US" altLang="zh-CN" b="1"/>
              <a:t>MD5</a:t>
            </a:r>
            <a:r>
              <a:rPr lang="zh-CN" altLang="en-US" b="1"/>
              <a:t>的公开性，攻击者可能重新生成</a:t>
            </a:r>
            <a:r>
              <a:rPr lang="en-US" altLang="zh-CN" b="1"/>
              <a:t>MIC</a:t>
            </a:r>
            <a:r>
              <a:rPr lang="zh-CN" altLang="en-US" b="1"/>
              <a:t>值。</a:t>
            </a:r>
          </a:p>
        </p:txBody>
      </p:sp>
      <p:sp>
        <p:nvSpPr>
          <p:cNvPr id="123946" name="Text Box 42"/>
          <p:cNvSpPr txBox="1">
            <a:spLocks noChangeArrowheads="1"/>
          </p:cNvSpPr>
          <p:nvPr/>
        </p:nvSpPr>
        <p:spPr bwMode="auto">
          <a:xfrm>
            <a:off x="323850" y="668338"/>
            <a:ext cx="8569325" cy="457200"/>
          </a:xfrm>
          <a:prstGeom prst="rect">
            <a:avLst/>
          </a:prstGeom>
          <a:noFill/>
          <a:ln w="9525">
            <a:noFill/>
            <a:miter lim="800000"/>
            <a:headEnd/>
            <a:tailEnd/>
          </a:ln>
          <a:effectLst/>
        </p:spPr>
        <p:txBody>
          <a:bodyPr>
            <a:spAutoFit/>
          </a:bodyPr>
          <a:lstStyle/>
          <a:p>
            <a:pPr>
              <a:spcBef>
                <a:spcPct val="20000"/>
              </a:spcBef>
            </a:pPr>
            <a:r>
              <a:rPr lang="en-US" altLang="en-US" b="1">
                <a:solidFill>
                  <a:srgbClr val="FF0000"/>
                </a:solidFill>
                <a:latin typeface="宋体" pitchFamily="2" charset="-122"/>
              </a:rPr>
              <a:t>② </a:t>
            </a:r>
            <a:r>
              <a:rPr lang="zh-CN" altLang="en-US" b="1">
                <a:solidFill>
                  <a:srgbClr val="FF0000"/>
                </a:solidFill>
              </a:rPr>
              <a:t>内容完整性</a:t>
            </a:r>
            <a:r>
              <a:rPr lang="en-US" altLang="zh-CN" b="1"/>
              <a:t>—</a:t>
            </a:r>
            <a:r>
              <a:rPr lang="zh-CN" altLang="en-US" b="1"/>
              <a:t>防篡改，</a:t>
            </a:r>
            <a:r>
              <a:rPr lang="zh-CN" altLang="en-US" b="1">
                <a:solidFill>
                  <a:srgbClr val="FF0000"/>
                </a:solidFill>
              </a:rPr>
              <a:t>摘录技术</a:t>
            </a:r>
            <a:r>
              <a:rPr lang="zh-CN" altLang="en-US" b="1"/>
              <a:t>（报文和摘录息息相关）</a:t>
            </a:r>
          </a:p>
        </p:txBody>
      </p:sp>
      <p:sp>
        <p:nvSpPr>
          <p:cNvPr id="123947" name="Text Box 43"/>
          <p:cNvSpPr txBox="1">
            <a:spLocks noChangeArrowheads="1"/>
          </p:cNvSpPr>
          <p:nvPr/>
        </p:nvSpPr>
        <p:spPr bwMode="auto">
          <a:xfrm>
            <a:off x="107950" y="44450"/>
            <a:ext cx="5148263" cy="457200"/>
          </a:xfrm>
          <a:prstGeom prst="rect">
            <a:avLst/>
          </a:prstGeom>
          <a:noFill/>
          <a:ln w="9525">
            <a:noFill/>
            <a:miter lim="800000"/>
            <a:headEnd/>
            <a:tailEnd/>
          </a:ln>
          <a:effectLst/>
        </p:spPr>
        <p:txBody>
          <a:bodyPr>
            <a:spAutoFit/>
          </a:bodyPr>
          <a:lstStyle/>
          <a:p>
            <a:pPr>
              <a:buFont typeface="宋体" pitchFamily="2" charset="-122"/>
              <a:buNone/>
            </a:pPr>
            <a:r>
              <a:rPr lang="zh-CN" altLang="en-US" b="1">
                <a:solidFill>
                  <a:srgbClr val="FF0000"/>
                </a:solidFill>
              </a:rPr>
              <a:t> （</a:t>
            </a:r>
            <a:r>
              <a:rPr lang="en-US" altLang="zh-CN" b="1">
                <a:solidFill>
                  <a:srgbClr val="FF0000"/>
                </a:solidFill>
              </a:rPr>
              <a:t>4</a:t>
            </a:r>
            <a:r>
              <a:rPr lang="zh-CN" altLang="en-US" b="1">
                <a:solidFill>
                  <a:srgbClr val="FF0000"/>
                </a:solidFill>
              </a:rPr>
              <a:t>）  网络安全服务</a:t>
            </a:r>
            <a:endParaRPr lang="zh-CN" altLang="en-US" b="1"/>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8675688"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40</a:t>
            </a:r>
            <a:endParaRPr lang="en-US" altLang="zh-CN" sz="2000" b="1" dirty="0">
              <a:latin typeface="宋体" pitchFamily="2" charset="-122"/>
            </a:endParaRPr>
          </a:p>
        </p:txBody>
      </p:sp>
      <p:sp>
        <p:nvSpPr>
          <p:cNvPr id="124931" name="Rectangle 3"/>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grpSp>
        <p:nvGrpSpPr>
          <p:cNvPr id="2" name="Group 4"/>
          <p:cNvGrpSpPr>
            <a:grpSpLocks/>
          </p:cNvGrpSpPr>
          <p:nvPr/>
        </p:nvGrpSpPr>
        <p:grpSpPr bwMode="auto">
          <a:xfrm>
            <a:off x="323850" y="1196975"/>
            <a:ext cx="8820150" cy="2705100"/>
            <a:chOff x="204" y="2568"/>
            <a:chExt cx="5556" cy="1704"/>
          </a:xfrm>
        </p:grpSpPr>
        <p:sp>
          <p:nvSpPr>
            <p:cNvPr id="124933" name="Rectangle 5"/>
            <p:cNvSpPr>
              <a:spLocks noChangeArrowheads="1"/>
            </p:cNvSpPr>
            <p:nvPr/>
          </p:nvSpPr>
          <p:spPr bwMode="auto">
            <a:xfrm>
              <a:off x="1068" y="2568"/>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2000" b="1"/>
                <a:t>报文</a:t>
              </a:r>
            </a:p>
          </p:txBody>
        </p:sp>
        <p:sp>
          <p:nvSpPr>
            <p:cNvPr id="124934" name="Rectangle 6"/>
            <p:cNvSpPr>
              <a:spLocks noChangeArrowheads="1"/>
            </p:cNvSpPr>
            <p:nvPr/>
          </p:nvSpPr>
          <p:spPr bwMode="auto">
            <a:xfrm>
              <a:off x="2028" y="3000"/>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en-US" altLang="zh-CN" sz="2000" b="1"/>
                <a:t>MD5</a:t>
              </a:r>
            </a:p>
          </p:txBody>
        </p:sp>
        <p:sp>
          <p:nvSpPr>
            <p:cNvPr id="124935" name="Rectangle 7"/>
            <p:cNvSpPr>
              <a:spLocks noChangeArrowheads="1"/>
            </p:cNvSpPr>
            <p:nvPr/>
          </p:nvSpPr>
          <p:spPr bwMode="auto">
            <a:xfrm>
              <a:off x="2940" y="3000"/>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en-US" altLang="zh-CN" sz="2000" b="1"/>
                <a:t>MIC</a:t>
              </a:r>
              <a:r>
                <a:rPr lang="zh-CN" altLang="en-US" sz="2000" b="1"/>
                <a:t>值</a:t>
              </a:r>
            </a:p>
          </p:txBody>
        </p:sp>
        <p:sp>
          <p:nvSpPr>
            <p:cNvPr id="124936" name="Line 8"/>
            <p:cNvSpPr>
              <a:spLocks noChangeShapeType="1"/>
            </p:cNvSpPr>
            <p:nvPr/>
          </p:nvSpPr>
          <p:spPr bwMode="auto">
            <a:xfrm>
              <a:off x="1596" y="2664"/>
              <a:ext cx="432" cy="43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4937" name="Line 9"/>
            <p:cNvSpPr>
              <a:spLocks noChangeShapeType="1"/>
            </p:cNvSpPr>
            <p:nvPr/>
          </p:nvSpPr>
          <p:spPr bwMode="auto">
            <a:xfrm>
              <a:off x="2556" y="3096"/>
              <a:ext cx="384"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4938" name="Rectangle 10"/>
            <p:cNvSpPr>
              <a:spLocks noChangeArrowheads="1"/>
            </p:cNvSpPr>
            <p:nvPr/>
          </p:nvSpPr>
          <p:spPr bwMode="auto">
            <a:xfrm>
              <a:off x="3804" y="2568"/>
              <a:ext cx="528" cy="48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2000" b="1"/>
                <a:t>报文</a:t>
              </a:r>
              <a:r>
                <a:rPr lang="en-US" altLang="zh-CN" sz="2000" b="1"/>
                <a:t>+</a:t>
              </a:r>
            </a:p>
            <a:p>
              <a:pPr algn="ctr"/>
              <a:r>
                <a:rPr lang="en-US" altLang="zh-CN" sz="2000" b="1"/>
                <a:t>MIC</a:t>
              </a:r>
              <a:r>
                <a:rPr lang="zh-CN" altLang="en-US" sz="2000" b="1"/>
                <a:t>值</a:t>
              </a:r>
            </a:p>
          </p:txBody>
        </p:sp>
        <p:sp>
          <p:nvSpPr>
            <p:cNvPr id="124939" name="Line 11"/>
            <p:cNvSpPr>
              <a:spLocks noChangeShapeType="1"/>
            </p:cNvSpPr>
            <p:nvPr/>
          </p:nvSpPr>
          <p:spPr bwMode="auto">
            <a:xfrm>
              <a:off x="1404" y="2568"/>
              <a:ext cx="2400"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4940" name="Line 12"/>
            <p:cNvSpPr>
              <a:spLocks noChangeShapeType="1"/>
            </p:cNvSpPr>
            <p:nvPr/>
          </p:nvSpPr>
          <p:spPr bwMode="auto">
            <a:xfrm>
              <a:off x="1383" y="2795"/>
              <a:ext cx="2400"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4941" name="Line 13"/>
            <p:cNvSpPr>
              <a:spLocks noChangeShapeType="1"/>
            </p:cNvSpPr>
            <p:nvPr/>
          </p:nvSpPr>
          <p:spPr bwMode="auto">
            <a:xfrm flipV="1">
              <a:off x="3468" y="2808"/>
              <a:ext cx="336"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4942" name="Line 14"/>
            <p:cNvSpPr>
              <a:spLocks noChangeShapeType="1"/>
            </p:cNvSpPr>
            <p:nvPr/>
          </p:nvSpPr>
          <p:spPr bwMode="auto">
            <a:xfrm flipV="1">
              <a:off x="3468" y="3048"/>
              <a:ext cx="336"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4943" name="Line 15"/>
            <p:cNvSpPr>
              <a:spLocks noChangeShapeType="1"/>
            </p:cNvSpPr>
            <p:nvPr/>
          </p:nvSpPr>
          <p:spPr bwMode="auto">
            <a:xfrm>
              <a:off x="4332" y="2760"/>
              <a:ext cx="432" cy="38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4944" name="Oval 16"/>
            <p:cNvSpPr>
              <a:spLocks noChangeArrowheads="1"/>
            </p:cNvSpPr>
            <p:nvPr/>
          </p:nvSpPr>
          <p:spPr bwMode="auto">
            <a:xfrm>
              <a:off x="4716" y="3000"/>
              <a:ext cx="720" cy="672"/>
            </a:xfrm>
            <a:prstGeom prst="ellipse">
              <a:avLst/>
            </a:prstGeom>
            <a:solidFill>
              <a:srgbClr val="FEFCA2"/>
            </a:solidFill>
            <a:ln w="9525">
              <a:solidFill>
                <a:schemeClr val="tx1"/>
              </a:solidFill>
              <a:round/>
              <a:headEnd/>
              <a:tailEnd/>
            </a:ln>
            <a:effectLst/>
          </p:spPr>
          <p:txBody>
            <a:bodyPr wrap="none" anchor="ctr"/>
            <a:lstStyle/>
            <a:p>
              <a:pPr algn="ctr"/>
              <a:r>
                <a:rPr lang="zh-CN" altLang="en-US" b="1"/>
                <a:t>网络</a:t>
              </a:r>
            </a:p>
          </p:txBody>
        </p:sp>
        <p:sp>
          <p:nvSpPr>
            <p:cNvPr id="124945" name="Rectangle 17"/>
            <p:cNvSpPr>
              <a:spLocks noChangeArrowheads="1"/>
            </p:cNvSpPr>
            <p:nvPr/>
          </p:nvSpPr>
          <p:spPr bwMode="auto">
            <a:xfrm>
              <a:off x="2892" y="3480"/>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2000" b="1"/>
                <a:t>报文</a:t>
              </a:r>
            </a:p>
          </p:txBody>
        </p:sp>
        <p:sp>
          <p:nvSpPr>
            <p:cNvPr id="124946" name="Rectangle 18"/>
            <p:cNvSpPr>
              <a:spLocks noChangeArrowheads="1"/>
            </p:cNvSpPr>
            <p:nvPr/>
          </p:nvSpPr>
          <p:spPr bwMode="auto">
            <a:xfrm>
              <a:off x="2028" y="3432"/>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en-US" altLang="zh-CN" sz="2000" b="1"/>
                <a:t>MD5</a:t>
              </a:r>
            </a:p>
          </p:txBody>
        </p:sp>
        <p:sp>
          <p:nvSpPr>
            <p:cNvPr id="124947" name="Rectangle 19"/>
            <p:cNvSpPr>
              <a:spLocks noChangeArrowheads="1"/>
            </p:cNvSpPr>
            <p:nvPr/>
          </p:nvSpPr>
          <p:spPr bwMode="auto">
            <a:xfrm>
              <a:off x="2892" y="3912"/>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en-US" altLang="zh-CN" sz="2000" b="1"/>
                <a:t>MIC</a:t>
              </a:r>
              <a:r>
                <a:rPr lang="zh-CN" altLang="en-US" sz="2000" b="1"/>
                <a:t>值</a:t>
              </a:r>
            </a:p>
          </p:txBody>
        </p:sp>
        <p:sp>
          <p:nvSpPr>
            <p:cNvPr id="124948" name="Line 20"/>
            <p:cNvSpPr>
              <a:spLocks noChangeShapeType="1"/>
            </p:cNvSpPr>
            <p:nvPr/>
          </p:nvSpPr>
          <p:spPr bwMode="auto">
            <a:xfrm flipH="1">
              <a:off x="2604" y="3576"/>
              <a:ext cx="28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4949" name="Line 21"/>
            <p:cNvSpPr>
              <a:spLocks noChangeShapeType="1"/>
            </p:cNvSpPr>
            <p:nvPr/>
          </p:nvSpPr>
          <p:spPr bwMode="auto">
            <a:xfrm flipH="1">
              <a:off x="1596" y="3576"/>
              <a:ext cx="43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4950" name="Rectangle 22"/>
            <p:cNvSpPr>
              <a:spLocks noChangeArrowheads="1"/>
            </p:cNvSpPr>
            <p:nvPr/>
          </p:nvSpPr>
          <p:spPr bwMode="auto">
            <a:xfrm>
              <a:off x="3852" y="3480"/>
              <a:ext cx="528" cy="48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2000" b="1"/>
                <a:t>报文</a:t>
              </a:r>
              <a:r>
                <a:rPr lang="en-US" altLang="zh-CN" sz="2000" b="1"/>
                <a:t>+</a:t>
              </a:r>
            </a:p>
            <a:p>
              <a:pPr algn="ctr"/>
              <a:r>
                <a:rPr lang="en-US" altLang="zh-CN" sz="2000" b="1"/>
                <a:t>MIC</a:t>
              </a:r>
              <a:r>
                <a:rPr lang="zh-CN" altLang="en-US" sz="2000" b="1"/>
                <a:t>值</a:t>
              </a:r>
            </a:p>
          </p:txBody>
        </p:sp>
        <p:sp>
          <p:nvSpPr>
            <p:cNvPr id="124951" name="Line 23"/>
            <p:cNvSpPr>
              <a:spLocks noChangeShapeType="1"/>
            </p:cNvSpPr>
            <p:nvPr/>
          </p:nvSpPr>
          <p:spPr bwMode="auto">
            <a:xfrm>
              <a:off x="3276" y="3480"/>
              <a:ext cx="576"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4952" name="Line 24"/>
            <p:cNvSpPr>
              <a:spLocks noChangeShapeType="1"/>
            </p:cNvSpPr>
            <p:nvPr/>
          </p:nvSpPr>
          <p:spPr bwMode="auto">
            <a:xfrm>
              <a:off x="3276" y="3720"/>
              <a:ext cx="576"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4953" name="Line 25"/>
            <p:cNvSpPr>
              <a:spLocks noChangeShapeType="1"/>
            </p:cNvSpPr>
            <p:nvPr/>
          </p:nvSpPr>
          <p:spPr bwMode="auto">
            <a:xfrm flipV="1">
              <a:off x="3420" y="3720"/>
              <a:ext cx="432"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4954" name="Line 26"/>
            <p:cNvSpPr>
              <a:spLocks noChangeShapeType="1"/>
            </p:cNvSpPr>
            <p:nvPr/>
          </p:nvSpPr>
          <p:spPr bwMode="auto">
            <a:xfrm flipV="1">
              <a:off x="3420" y="3960"/>
              <a:ext cx="432"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4955" name="Rectangle 27"/>
            <p:cNvSpPr>
              <a:spLocks noChangeArrowheads="1"/>
            </p:cNvSpPr>
            <p:nvPr/>
          </p:nvSpPr>
          <p:spPr bwMode="auto">
            <a:xfrm>
              <a:off x="1068" y="3432"/>
              <a:ext cx="528" cy="240"/>
            </a:xfrm>
            <a:prstGeom prst="rect">
              <a:avLst/>
            </a:prstGeom>
            <a:solidFill>
              <a:srgbClr val="FEFCA2"/>
            </a:solidFill>
            <a:ln w="9525">
              <a:solidFill>
                <a:schemeClr val="tx1"/>
              </a:solidFill>
              <a:miter lim="800000"/>
              <a:headEnd/>
              <a:tailEnd/>
            </a:ln>
            <a:effectLst/>
          </p:spPr>
          <p:txBody>
            <a:bodyPr wrap="none" anchor="ctr"/>
            <a:lstStyle/>
            <a:p>
              <a:pPr algn="ctr"/>
              <a:r>
                <a:rPr lang="zh-CN" altLang="en-US" sz="2000" b="1"/>
                <a:t>新</a:t>
              </a:r>
              <a:r>
                <a:rPr lang="en-US" altLang="zh-CN" sz="2000" b="1"/>
                <a:t>MIC</a:t>
              </a:r>
            </a:p>
          </p:txBody>
        </p:sp>
        <p:sp>
          <p:nvSpPr>
            <p:cNvPr id="124956" name="Text Box 28"/>
            <p:cNvSpPr txBox="1">
              <a:spLocks noChangeArrowheads="1"/>
            </p:cNvSpPr>
            <p:nvPr/>
          </p:nvSpPr>
          <p:spPr bwMode="auto">
            <a:xfrm>
              <a:off x="972" y="3912"/>
              <a:ext cx="1082" cy="250"/>
            </a:xfrm>
            <a:prstGeom prst="rect">
              <a:avLst/>
            </a:prstGeom>
            <a:noFill/>
            <a:ln w="9525">
              <a:noFill/>
              <a:miter lim="800000"/>
              <a:headEnd/>
              <a:tailEnd/>
            </a:ln>
            <a:effectLst/>
          </p:spPr>
          <p:txBody>
            <a:bodyPr wrap="none">
              <a:spAutoFit/>
            </a:bodyPr>
            <a:lstStyle/>
            <a:p>
              <a:r>
                <a:rPr lang="zh-CN" altLang="en-US" sz="2000" b="1">
                  <a:solidFill>
                    <a:srgbClr val="FF0000"/>
                  </a:solidFill>
                </a:rPr>
                <a:t>比较一致性？</a:t>
              </a:r>
            </a:p>
          </p:txBody>
        </p:sp>
        <p:sp>
          <p:nvSpPr>
            <p:cNvPr id="124957" name="Line 29"/>
            <p:cNvSpPr>
              <a:spLocks noChangeShapeType="1"/>
            </p:cNvSpPr>
            <p:nvPr/>
          </p:nvSpPr>
          <p:spPr bwMode="auto">
            <a:xfrm>
              <a:off x="1308" y="3672"/>
              <a:ext cx="0" cy="24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124958" name="Line 30"/>
            <p:cNvSpPr>
              <a:spLocks noChangeShapeType="1"/>
            </p:cNvSpPr>
            <p:nvPr/>
          </p:nvSpPr>
          <p:spPr bwMode="auto">
            <a:xfrm flipH="1">
              <a:off x="1980" y="4056"/>
              <a:ext cx="864"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4959" name="Line 31"/>
            <p:cNvSpPr>
              <a:spLocks noChangeShapeType="1"/>
            </p:cNvSpPr>
            <p:nvPr/>
          </p:nvSpPr>
          <p:spPr bwMode="auto">
            <a:xfrm>
              <a:off x="252" y="3336"/>
              <a:ext cx="4320" cy="0"/>
            </a:xfrm>
            <a:prstGeom prst="line">
              <a:avLst/>
            </a:prstGeom>
            <a:noFill/>
            <a:ln w="9525">
              <a:solidFill>
                <a:schemeClr val="tx1"/>
              </a:solidFill>
              <a:round/>
              <a:headEnd/>
              <a:tailEnd/>
            </a:ln>
            <a:effectLst/>
          </p:spPr>
          <p:txBody>
            <a:bodyPr wrap="none" anchor="ctr"/>
            <a:lstStyle/>
            <a:p>
              <a:endParaRPr lang="zh-CN" altLang="en-US"/>
            </a:p>
          </p:txBody>
        </p:sp>
        <p:sp>
          <p:nvSpPr>
            <p:cNvPr id="124960" name="Text Box 32"/>
            <p:cNvSpPr txBox="1">
              <a:spLocks noChangeArrowheads="1"/>
            </p:cNvSpPr>
            <p:nvPr/>
          </p:nvSpPr>
          <p:spPr bwMode="auto">
            <a:xfrm>
              <a:off x="232" y="2712"/>
              <a:ext cx="695" cy="288"/>
            </a:xfrm>
            <a:prstGeom prst="rect">
              <a:avLst/>
            </a:prstGeom>
            <a:noFill/>
            <a:ln w="9525">
              <a:noFill/>
              <a:miter lim="800000"/>
              <a:headEnd/>
              <a:tailEnd/>
            </a:ln>
            <a:effectLst/>
          </p:spPr>
          <p:txBody>
            <a:bodyPr wrap="none">
              <a:spAutoFit/>
            </a:bodyPr>
            <a:lstStyle/>
            <a:p>
              <a:r>
                <a:rPr lang="zh-CN" altLang="en-US" b="1"/>
                <a:t>发送方</a:t>
              </a:r>
            </a:p>
          </p:txBody>
        </p:sp>
        <p:sp>
          <p:nvSpPr>
            <p:cNvPr id="124961" name="Text Box 33"/>
            <p:cNvSpPr txBox="1">
              <a:spLocks noChangeArrowheads="1"/>
            </p:cNvSpPr>
            <p:nvPr/>
          </p:nvSpPr>
          <p:spPr bwMode="auto">
            <a:xfrm>
              <a:off x="204" y="3624"/>
              <a:ext cx="695" cy="288"/>
            </a:xfrm>
            <a:prstGeom prst="rect">
              <a:avLst/>
            </a:prstGeom>
            <a:noFill/>
            <a:ln w="9525">
              <a:noFill/>
              <a:miter lim="800000"/>
              <a:headEnd/>
              <a:tailEnd/>
            </a:ln>
            <a:effectLst/>
          </p:spPr>
          <p:txBody>
            <a:bodyPr wrap="none">
              <a:spAutoFit/>
            </a:bodyPr>
            <a:lstStyle/>
            <a:p>
              <a:r>
                <a:rPr lang="zh-CN" altLang="en-US" b="1"/>
                <a:t>接收方</a:t>
              </a:r>
            </a:p>
          </p:txBody>
        </p:sp>
        <p:sp>
          <p:nvSpPr>
            <p:cNvPr id="124962" name="Text Box 34"/>
            <p:cNvSpPr txBox="1">
              <a:spLocks noChangeArrowheads="1"/>
            </p:cNvSpPr>
            <p:nvPr/>
          </p:nvSpPr>
          <p:spPr bwMode="auto">
            <a:xfrm>
              <a:off x="1688" y="2808"/>
              <a:ext cx="196" cy="250"/>
            </a:xfrm>
            <a:prstGeom prst="rect">
              <a:avLst/>
            </a:prstGeom>
            <a:noFill/>
            <a:ln w="9525">
              <a:noFill/>
              <a:miter lim="800000"/>
              <a:headEnd/>
              <a:tailEnd/>
            </a:ln>
            <a:effectLst/>
          </p:spPr>
          <p:txBody>
            <a:bodyPr wrap="none">
              <a:spAutoFit/>
            </a:bodyPr>
            <a:lstStyle/>
            <a:p>
              <a:r>
                <a:rPr lang="en-US" altLang="zh-CN" sz="2000" b="1">
                  <a:solidFill>
                    <a:srgbClr val="FF0000"/>
                  </a:solidFill>
                </a:rPr>
                <a:t>1</a:t>
              </a:r>
            </a:p>
          </p:txBody>
        </p:sp>
        <p:sp>
          <p:nvSpPr>
            <p:cNvPr id="124963" name="Text Box 35"/>
            <p:cNvSpPr txBox="1">
              <a:spLocks noChangeArrowheads="1"/>
            </p:cNvSpPr>
            <p:nvPr/>
          </p:nvSpPr>
          <p:spPr bwMode="auto">
            <a:xfrm>
              <a:off x="4328" y="2808"/>
              <a:ext cx="196" cy="250"/>
            </a:xfrm>
            <a:prstGeom prst="rect">
              <a:avLst/>
            </a:prstGeom>
            <a:noFill/>
            <a:ln w="9525">
              <a:noFill/>
              <a:miter lim="800000"/>
              <a:headEnd/>
              <a:tailEnd/>
            </a:ln>
            <a:effectLst/>
          </p:spPr>
          <p:txBody>
            <a:bodyPr wrap="none">
              <a:spAutoFit/>
            </a:bodyPr>
            <a:lstStyle/>
            <a:p>
              <a:r>
                <a:rPr lang="en-US" altLang="zh-CN" sz="2000" b="1">
                  <a:solidFill>
                    <a:srgbClr val="FF0000"/>
                  </a:solidFill>
                </a:rPr>
                <a:t>2</a:t>
              </a:r>
            </a:p>
          </p:txBody>
        </p:sp>
        <p:sp>
          <p:nvSpPr>
            <p:cNvPr id="124964" name="Text Box 36"/>
            <p:cNvSpPr txBox="1">
              <a:spLocks noChangeArrowheads="1"/>
            </p:cNvSpPr>
            <p:nvPr/>
          </p:nvSpPr>
          <p:spPr bwMode="auto">
            <a:xfrm>
              <a:off x="3564" y="3768"/>
              <a:ext cx="196" cy="250"/>
            </a:xfrm>
            <a:prstGeom prst="rect">
              <a:avLst/>
            </a:prstGeom>
            <a:noFill/>
            <a:ln w="9525">
              <a:noFill/>
              <a:miter lim="800000"/>
              <a:headEnd/>
              <a:tailEnd/>
            </a:ln>
            <a:effectLst/>
          </p:spPr>
          <p:txBody>
            <a:bodyPr wrap="none">
              <a:spAutoFit/>
            </a:bodyPr>
            <a:lstStyle/>
            <a:p>
              <a:r>
                <a:rPr lang="en-US" altLang="zh-CN" sz="2000" b="1">
                  <a:solidFill>
                    <a:srgbClr val="FF0000"/>
                  </a:solidFill>
                </a:rPr>
                <a:t>3</a:t>
              </a:r>
            </a:p>
          </p:txBody>
        </p:sp>
        <p:sp>
          <p:nvSpPr>
            <p:cNvPr id="124965" name="Text Box 37"/>
            <p:cNvSpPr txBox="1">
              <a:spLocks noChangeArrowheads="1"/>
            </p:cNvSpPr>
            <p:nvPr/>
          </p:nvSpPr>
          <p:spPr bwMode="auto">
            <a:xfrm>
              <a:off x="2652" y="3384"/>
              <a:ext cx="196" cy="250"/>
            </a:xfrm>
            <a:prstGeom prst="rect">
              <a:avLst/>
            </a:prstGeom>
            <a:noFill/>
            <a:ln w="9525">
              <a:noFill/>
              <a:miter lim="800000"/>
              <a:headEnd/>
              <a:tailEnd/>
            </a:ln>
            <a:effectLst/>
          </p:spPr>
          <p:txBody>
            <a:bodyPr wrap="none">
              <a:spAutoFit/>
            </a:bodyPr>
            <a:lstStyle/>
            <a:p>
              <a:r>
                <a:rPr lang="en-US" altLang="zh-CN" sz="2000" b="1">
                  <a:solidFill>
                    <a:srgbClr val="FF0000"/>
                  </a:solidFill>
                </a:rPr>
                <a:t>4</a:t>
              </a:r>
            </a:p>
          </p:txBody>
        </p:sp>
        <p:sp>
          <p:nvSpPr>
            <p:cNvPr id="124966" name="Text Box 38"/>
            <p:cNvSpPr txBox="1">
              <a:spLocks noChangeArrowheads="1"/>
            </p:cNvSpPr>
            <p:nvPr/>
          </p:nvSpPr>
          <p:spPr bwMode="auto">
            <a:xfrm>
              <a:off x="1500" y="3758"/>
              <a:ext cx="196" cy="250"/>
            </a:xfrm>
            <a:prstGeom prst="rect">
              <a:avLst/>
            </a:prstGeom>
            <a:noFill/>
            <a:ln w="9525">
              <a:noFill/>
              <a:miter lim="800000"/>
              <a:headEnd/>
              <a:tailEnd/>
            </a:ln>
            <a:effectLst/>
          </p:spPr>
          <p:txBody>
            <a:bodyPr wrap="none">
              <a:spAutoFit/>
            </a:bodyPr>
            <a:lstStyle/>
            <a:p>
              <a:r>
                <a:rPr lang="en-US" altLang="zh-CN" sz="2000" b="1">
                  <a:solidFill>
                    <a:srgbClr val="FF0000"/>
                  </a:solidFill>
                </a:rPr>
                <a:t>5</a:t>
              </a:r>
            </a:p>
          </p:txBody>
        </p:sp>
        <p:sp>
          <p:nvSpPr>
            <p:cNvPr id="124967" name="Text Box 39"/>
            <p:cNvSpPr txBox="1">
              <a:spLocks noChangeArrowheads="1"/>
            </p:cNvSpPr>
            <p:nvPr/>
          </p:nvSpPr>
          <p:spPr bwMode="auto">
            <a:xfrm>
              <a:off x="4464" y="3984"/>
              <a:ext cx="1296" cy="288"/>
            </a:xfrm>
            <a:prstGeom prst="rect">
              <a:avLst/>
            </a:prstGeom>
            <a:solidFill>
              <a:schemeClr val="bg1"/>
            </a:solidFill>
            <a:ln w="9525">
              <a:noFill/>
              <a:miter lim="800000"/>
              <a:headEnd/>
              <a:tailEnd/>
            </a:ln>
            <a:effectLst/>
          </p:spPr>
          <p:txBody>
            <a:bodyPr>
              <a:spAutoFit/>
            </a:bodyPr>
            <a:lstStyle/>
            <a:p>
              <a:pPr eaLnBrk="0" hangingPunct="0"/>
              <a:r>
                <a:rPr lang="zh-CN" altLang="en-US" b="1">
                  <a:solidFill>
                    <a:srgbClr val="FF0000"/>
                  </a:solidFill>
                  <a:latin typeface="宋体" pitchFamily="2" charset="-122"/>
                </a:rPr>
                <a:t>截取和篡改</a:t>
              </a:r>
            </a:p>
          </p:txBody>
        </p:sp>
        <p:sp>
          <p:nvSpPr>
            <p:cNvPr id="124968" name="Freeform 40"/>
            <p:cNvSpPr>
              <a:spLocks/>
            </p:cNvSpPr>
            <p:nvPr/>
          </p:nvSpPr>
          <p:spPr bwMode="auto">
            <a:xfrm>
              <a:off x="4422" y="3521"/>
              <a:ext cx="423" cy="476"/>
            </a:xfrm>
            <a:custGeom>
              <a:avLst/>
              <a:gdLst/>
              <a:ahLst/>
              <a:cxnLst>
                <a:cxn ang="0">
                  <a:pos x="363" y="0"/>
                </a:cxn>
                <a:cxn ang="0">
                  <a:pos x="408" y="408"/>
                </a:cxn>
                <a:cxn ang="0">
                  <a:pos x="272" y="408"/>
                </a:cxn>
                <a:cxn ang="0">
                  <a:pos x="0" y="181"/>
                </a:cxn>
              </a:cxnLst>
              <a:rect l="0" t="0" r="r" b="b"/>
              <a:pathLst>
                <a:path w="423" h="476">
                  <a:moveTo>
                    <a:pt x="363" y="0"/>
                  </a:moveTo>
                  <a:cubicBezTo>
                    <a:pt x="393" y="170"/>
                    <a:pt x="423" y="340"/>
                    <a:pt x="408" y="408"/>
                  </a:cubicBezTo>
                  <a:cubicBezTo>
                    <a:pt x="393" y="476"/>
                    <a:pt x="340" y="446"/>
                    <a:pt x="272" y="408"/>
                  </a:cubicBezTo>
                  <a:cubicBezTo>
                    <a:pt x="204" y="370"/>
                    <a:pt x="53" y="219"/>
                    <a:pt x="0" y="181"/>
                  </a:cubicBezTo>
                </a:path>
              </a:pathLst>
            </a:custGeom>
            <a:noFill/>
            <a:ln w="9525">
              <a:solidFill>
                <a:srgbClr val="FF0000"/>
              </a:solidFill>
              <a:round/>
              <a:headEnd type="none" w="med" len="med"/>
              <a:tailEnd type="triangle" w="med" len="med"/>
            </a:ln>
            <a:effectLst/>
          </p:spPr>
          <p:txBody>
            <a:bodyPr/>
            <a:lstStyle/>
            <a:p>
              <a:endParaRPr lang="zh-CN" altLang="en-US"/>
            </a:p>
          </p:txBody>
        </p:sp>
      </p:grpSp>
      <p:sp>
        <p:nvSpPr>
          <p:cNvPr id="124969" name="Text Box 41"/>
          <p:cNvSpPr txBox="1">
            <a:spLocks noChangeArrowheads="1"/>
          </p:cNvSpPr>
          <p:nvPr/>
        </p:nvSpPr>
        <p:spPr bwMode="auto">
          <a:xfrm>
            <a:off x="0" y="3933825"/>
            <a:ext cx="8964613" cy="457200"/>
          </a:xfrm>
          <a:prstGeom prst="rect">
            <a:avLst/>
          </a:prstGeom>
          <a:noFill/>
          <a:ln w="9525">
            <a:noFill/>
            <a:miter lim="800000"/>
            <a:headEnd/>
            <a:tailEnd/>
          </a:ln>
          <a:effectLst/>
        </p:spPr>
        <p:txBody>
          <a:bodyPr>
            <a:spAutoFit/>
          </a:bodyPr>
          <a:lstStyle/>
          <a:p>
            <a:pPr>
              <a:spcBef>
                <a:spcPct val="20000"/>
              </a:spcBef>
            </a:pPr>
            <a:r>
              <a:rPr lang="zh-CN" altLang="en-US" b="1"/>
              <a:t>可能的问题：由于</a:t>
            </a:r>
            <a:r>
              <a:rPr lang="en-US" altLang="zh-CN" b="1"/>
              <a:t>MD5</a:t>
            </a:r>
            <a:r>
              <a:rPr lang="zh-CN" altLang="en-US" b="1"/>
              <a:t>的公开性，攻击者可能重新生成</a:t>
            </a:r>
            <a:r>
              <a:rPr lang="en-US" altLang="zh-CN" b="1"/>
              <a:t>MIC</a:t>
            </a:r>
            <a:r>
              <a:rPr lang="zh-CN" altLang="en-US" b="1"/>
              <a:t>值。</a:t>
            </a:r>
          </a:p>
        </p:txBody>
      </p:sp>
      <p:grpSp>
        <p:nvGrpSpPr>
          <p:cNvPr id="3" name="Group 42"/>
          <p:cNvGrpSpPr>
            <a:grpSpLocks/>
          </p:cNvGrpSpPr>
          <p:nvPr/>
        </p:nvGrpSpPr>
        <p:grpSpPr bwMode="auto">
          <a:xfrm>
            <a:off x="369888" y="4365625"/>
            <a:ext cx="8305800" cy="1871663"/>
            <a:chOff x="288" y="1253"/>
            <a:chExt cx="5232" cy="1179"/>
          </a:xfrm>
        </p:grpSpPr>
        <p:sp>
          <p:nvSpPr>
            <p:cNvPr id="124971" name="Rectangle 43"/>
            <p:cNvSpPr>
              <a:spLocks noChangeArrowheads="1"/>
            </p:cNvSpPr>
            <p:nvPr/>
          </p:nvSpPr>
          <p:spPr bwMode="auto">
            <a:xfrm>
              <a:off x="288" y="1253"/>
              <a:ext cx="5232" cy="1152"/>
            </a:xfrm>
            <a:prstGeom prst="rect">
              <a:avLst/>
            </a:prstGeom>
            <a:solidFill>
              <a:srgbClr val="FFFF66"/>
            </a:solidFill>
            <a:ln w="9525">
              <a:noFill/>
              <a:miter lim="800000"/>
              <a:headEnd/>
              <a:tailEnd/>
            </a:ln>
            <a:effectLst/>
          </p:spPr>
          <p:txBody>
            <a:bodyPr wrap="none" anchor="ctr"/>
            <a:lstStyle/>
            <a:p>
              <a:endParaRPr lang="zh-CN" altLang="en-US"/>
            </a:p>
          </p:txBody>
        </p:sp>
        <p:grpSp>
          <p:nvGrpSpPr>
            <p:cNvPr id="4" name="Group 44"/>
            <p:cNvGrpSpPr>
              <a:grpSpLocks/>
            </p:cNvGrpSpPr>
            <p:nvPr/>
          </p:nvGrpSpPr>
          <p:grpSpPr bwMode="auto">
            <a:xfrm>
              <a:off x="288" y="1280"/>
              <a:ext cx="5184" cy="1152"/>
              <a:chOff x="288" y="1008"/>
              <a:chExt cx="5184" cy="1152"/>
            </a:xfrm>
          </p:grpSpPr>
          <p:sp>
            <p:nvSpPr>
              <p:cNvPr id="124973" name="Rectangle 45"/>
              <p:cNvSpPr>
                <a:spLocks noChangeArrowheads="1"/>
              </p:cNvSpPr>
              <p:nvPr/>
            </p:nvSpPr>
            <p:spPr bwMode="auto">
              <a:xfrm>
                <a:off x="288" y="1152"/>
                <a:ext cx="480" cy="192"/>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报文</a:t>
                </a:r>
              </a:p>
            </p:txBody>
          </p:sp>
          <p:sp>
            <p:nvSpPr>
              <p:cNvPr id="124974" name="Text Box 46"/>
              <p:cNvSpPr txBox="1">
                <a:spLocks noChangeArrowheads="1"/>
              </p:cNvSpPr>
              <p:nvPr/>
            </p:nvSpPr>
            <p:spPr bwMode="auto">
              <a:xfrm>
                <a:off x="3193" y="1929"/>
                <a:ext cx="986" cy="231"/>
              </a:xfrm>
              <a:prstGeom prst="rect">
                <a:avLst/>
              </a:prstGeom>
              <a:solidFill>
                <a:srgbClr val="CCFFFF"/>
              </a:solidFill>
              <a:ln w="9525">
                <a:noFill/>
                <a:miter lim="800000"/>
                <a:headEnd/>
                <a:tailEnd/>
              </a:ln>
              <a:effectLst/>
            </p:spPr>
            <p:txBody>
              <a:bodyPr wrap="none">
                <a:spAutoFit/>
              </a:bodyPr>
              <a:lstStyle/>
              <a:p>
                <a:r>
                  <a:rPr lang="zh-CN" altLang="en-US" sz="1800" b="1">
                    <a:solidFill>
                      <a:srgbClr val="FF0000"/>
                    </a:solidFill>
                  </a:rPr>
                  <a:t>发方秘密密钥</a:t>
                </a:r>
              </a:p>
            </p:txBody>
          </p:sp>
          <p:sp>
            <p:nvSpPr>
              <p:cNvPr id="124975" name="Rectangle 47"/>
              <p:cNvSpPr>
                <a:spLocks noChangeArrowheads="1"/>
              </p:cNvSpPr>
              <p:nvPr/>
            </p:nvSpPr>
            <p:spPr bwMode="auto">
              <a:xfrm>
                <a:off x="960" y="1536"/>
                <a:ext cx="480" cy="192"/>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MD5</a:t>
                </a:r>
              </a:p>
            </p:txBody>
          </p:sp>
          <p:sp>
            <p:nvSpPr>
              <p:cNvPr id="124976" name="Rectangle 48"/>
              <p:cNvSpPr>
                <a:spLocks noChangeArrowheads="1"/>
              </p:cNvSpPr>
              <p:nvPr/>
            </p:nvSpPr>
            <p:spPr bwMode="auto">
              <a:xfrm>
                <a:off x="2160" y="1536"/>
                <a:ext cx="480" cy="192"/>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MIC</a:t>
                </a:r>
              </a:p>
            </p:txBody>
          </p:sp>
          <p:sp>
            <p:nvSpPr>
              <p:cNvPr id="124977" name="Rectangle 49"/>
              <p:cNvSpPr>
                <a:spLocks noChangeArrowheads="1"/>
              </p:cNvSpPr>
              <p:nvPr/>
            </p:nvSpPr>
            <p:spPr bwMode="auto">
              <a:xfrm>
                <a:off x="3408" y="1536"/>
                <a:ext cx="480" cy="192"/>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RSA</a:t>
                </a:r>
              </a:p>
            </p:txBody>
          </p:sp>
          <p:sp>
            <p:nvSpPr>
              <p:cNvPr id="124978" name="Rectangle 50"/>
              <p:cNvSpPr>
                <a:spLocks noChangeArrowheads="1"/>
              </p:cNvSpPr>
              <p:nvPr/>
            </p:nvSpPr>
            <p:spPr bwMode="auto">
              <a:xfrm>
                <a:off x="4224" y="1152"/>
                <a:ext cx="480" cy="192"/>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报文</a:t>
                </a:r>
              </a:p>
            </p:txBody>
          </p:sp>
          <p:sp>
            <p:nvSpPr>
              <p:cNvPr id="124979" name="Rectangle 51"/>
              <p:cNvSpPr>
                <a:spLocks noChangeArrowheads="1"/>
              </p:cNvSpPr>
              <p:nvPr/>
            </p:nvSpPr>
            <p:spPr bwMode="auto">
              <a:xfrm>
                <a:off x="4224" y="1344"/>
                <a:ext cx="480" cy="192"/>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签名</a:t>
                </a:r>
              </a:p>
            </p:txBody>
          </p:sp>
          <p:sp>
            <p:nvSpPr>
              <p:cNvPr id="124980" name="Line 52"/>
              <p:cNvSpPr>
                <a:spLocks noChangeShapeType="1"/>
              </p:cNvSpPr>
              <p:nvPr/>
            </p:nvSpPr>
            <p:spPr bwMode="auto">
              <a:xfrm>
                <a:off x="768" y="1344"/>
                <a:ext cx="144"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4981" name="Line 53"/>
              <p:cNvSpPr>
                <a:spLocks noChangeShapeType="1"/>
              </p:cNvSpPr>
              <p:nvPr/>
            </p:nvSpPr>
            <p:spPr bwMode="auto">
              <a:xfrm>
                <a:off x="1440" y="1632"/>
                <a:ext cx="72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4982" name="Line 54"/>
              <p:cNvSpPr>
                <a:spLocks noChangeShapeType="1"/>
              </p:cNvSpPr>
              <p:nvPr/>
            </p:nvSpPr>
            <p:spPr bwMode="auto">
              <a:xfrm>
                <a:off x="2640" y="1632"/>
                <a:ext cx="76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4983" name="Line 55"/>
              <p:cNvSpPr>
                <a:spLocks noChangeShapeType="1"/>
              </p:cNvSpPr>
              <p:nvPr/>
            </p:nvSpPr>
            <p:spPr bwMode="auto">
              <a:xfrm flipV="1">
                <a:off x="3648" y="1728"/>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4984" name="Line 56"/>
              <p:cNvSpPr>
                <a:spLocks noChangeShapeType="1"/>
              </p:cNvSpPr>
              <p:nvPr/>
            </p:nvSpPr>
            <p:spPr bwMode="auto">
              <a:xfrm>
                <a:off x="768" y="1344"/>
                <a:ext cx="3456"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4985" name="Line 57"/>
              <p:cNvSpPr>
                <a:spLocks noChangeShapeType="1"/>
              </p:cNvSpPr>
              <p:nvPr/>
            </p:nvSpPr>
            <p:spPr bwMode="auto">
              <a:xfrm>
                <a:off x="768" y="1152"/>
                <a:ext cx="3456"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4986" name="Line 58"/>
              <p:cNvSpPr>
                <a:spLocks noChangeShapeType="1"/>
              </p:cNvSpPr>
              <p:nvPr/>
            </p:nvSpPr>
            <p:spPr bwMode="auto">
              <a:xfrm flipV="1">
                <a:off x="3888" y="1344"/>
                <a:ext cx="336"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4987" name="Line 59"/>
              <p:cNvSpPr>
                <a:spLocks noChangeShapeType="1"/>
              </p:cNvSpPr>
              <p:nvPr/>
            </p:nvSpPr>
            <p:spPr bwMode="auto">
              <a:xfrm flipV="1">
                <a:off x="3888" y="1536"/>
                <a:ext cx="336"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4988" name="Oval 60"/>
              <p:cNvSpPr>
                <a:spLocks noChangeArrowheads="1"/>
              </p:cNvSpPr>
              <p:nvPr/>
            </p:nvSpPr>
            <p:spPr bwMode="auto">
              <a:xfrm>
                <a:off x="5040" y="1008"/>
                <a:ext cx="432" cy="576"/>
              </a:xfrm>
              <a:prstGeom prst="ellipse">
                <a:avLst/>
              </a:prstGeom>
              <a:solidFill>
                <a:schemeClr val="accent1"/>
              </a:solidFill>
              <a:ln w="9525">
                <a:solidFill>
                  <a:schemeClr val="tx1"/>
                </a:solidFill>
                <a:round/>
                <a:headEnd/>
                <a:tailEnd/>
              </a:ln>
              <a:effectLst/>
            </p:spPr>
            <p:txBody>
              <a:bodyPr wrap="none" anchor="ctr"/>
              <a:lstStyle/>
              <a:p>
                <a:pPr algn="ctr"/>
                <a:r>
                  <a:rPr lang="zh-CN" altLang="en-US" sz="2000" b="1"/>
                  <a:t>网络</a:t>
                </a:r>
              </a:p>
            </p:txBody>
          </p:sp>
          <p:sp>
            <p:nvSpPr>
              <p:cNvPr id="124989" name="Line 61"/>
              <p:cNvSpPr>
                <a:spLocks noChangeShapeType="1"/>
              </p:cNvSpPr>
              <p:nvPr/>
            </p:nvSpPr>
            <p:spPr bwMode="auto">
              <a:xfrm>
                <a:off x="4704" y="1296"/>
                <a:ext cx="288"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grpSp>
      <p:sp>
        <p:nvSpPr>
          <p:cNvPr id="124990" name="Text Box 62"/>
          <p:cNvSpPr txBox="1">
            <a:spLocks noChangeArrowheads="1"/>
          </p:cNvSpPr>
          <p:nvPr/>
        </p:nvSpPr>
        <p:spPr bwMode="auto">
          <a:xfrm>
            <a:off x="231775" y="6329363"/>
            <a:ext cx="8661400" cy="457200"/>
          </a:xfrm>
          <a:prstGeom prst="rect">
            <a:avLst/>
          </a:prstGeom>
          <a:noFill/>
          <a:ln w="9525">
            <a:noFill/>
            <a:miter lim="800000"/>
            <a:headEnd/>
            <a:tailEnd/>
          </a:ln>
          <a:effectLst/>
        </p:spPr>
        <p:txBody>
          <a:bodyPr>
            <a:spAutoFit/>
          </a:bodyPr>
          <a:lstStyle/>
          <a:p>
            <a:r>
              <a:rPr lang="zh-CN" altLang="en-US" b="1">
                <a:solidFill>
                  <a:srgbClr val="FF0000"/>
                </a:solidFill>
              </a:rPr>
              <a:t>数字签名</a:t>
            </a:r>
            <a:r>
              <a:rPr lang="zh-CN" altLang="en-US" b="1"/>
              <a:t>：确保报文来自特定的发送方，且未被篡改。</a:t>
            </a:r>
          </a:p>
        </p:txBody>
      </p:sp>
      <p:sp>
        <p:nvSpPr>
          <p:cNvPr id="124991" name="Text Box 63"/>
          <p:cNvSpPr txBox="1">
            <a:spLocks noChangeArrowheads="1"/>
          </p:cNvSpPr>
          <p:nvPr/>
        </p:nvSpPr>
        <p:spPr bwMode="auto">
          <a:xfrm>
            <a:off x="323850" y="668338"/>
            <a:ext cx="8569325" cy="457200"/>
          </a:xfrm>
          <a:prstGeom prst="rect">
            <a:avLst/>
          </a:prstGeom>
          <a:noFill/>
          <a:ln w="9525">
            <a:noFill/>
            <a:miter lim="800000"/>
            <a:headEnd/>
            <a:tailEnd/>
          </a:ln>
          <a:effectLst/>
        </p:spPr>
        <p:txBody>
          <a:bodyPr>
            <a:spAutoFit/>
          </a:bodyPr>
          <a:lstStyle/>
          <a:p>
            <a:pPr>
              <a:spcBef>
                <a:spcPct val="20000"/>
              </a:spcBef>
            </a:pPr>
            <a:r>
              <a:rPr lang="en-US" altLang="en-US" b="1">
                <a:solidFill>
                  <a:srgbClr val="FF0000"/>
                </a:solidFill>
                <a:latin typeface="宋体" pitchFamily="2" charset="-122"/>
              </a:rPr>
              <a:t>② </a:t>
            </a:r>
            <a:r>
              <a:rPr lang="zh-CN" altLang="en-US" b="1">
                <a:solidFill>
                  <a:srgbClr val="FF0000"/>
                </a:solidFill>
              </a:rPr>
              <a:t>内容完整性</a:t>
            </a:r>
            <a:r>
              <a:rPr lang="en-US" altLang="zh-CN" b="1"/>
              <a:t>—</a:t>
            </a:r>
            <a:r>
              <a:rPr lang="zh-CN" altLang="en-US" b="1"/>
              <a:t>防篡改，</a:t>
            </a:r>
            <a:r>
              <a:rPr lang="zh-CN" altLang="en-US" b="1">
                <a:solidFill>
                  <a:srgbClr val="FF0000"/>
                </a:solidFill>
              </a:rPr>
              <a:t>摘录技术</a:t>
            </a:r>
            <a:r>
              <a:rPr lang="zh-CN" altLang="en-US" b="1"/>
              <a:t>（报文和摘录息息相关）</a:t>
            </a:r>
          </a:p>
        </p:txBody>
      </p:sp>
      <p:sp>
        <p:nvSpPr>
          <p:cNvPr id="124992" name="Text Box 64"/>
          <p:cNvSpPr txBox="1">
            <a:spLocks noChangeArrowheads="1"/>
          </p:cNvSpPr>
          <p:nvPr/>
        </p:nvSpPr>
        <p:spPr bwMode="auto">
          <a:xfrm>
            <a:off x="107950" y="44450"/>
            <a:ext cx="5148263" cy="457200"/>
          </a:xfrm>
          <a:prstGeom prst="rect">
            <a:avLst/>
          </a:prstGeom>
          <a:noFill/>
          <a:ln w="9525">
            <a:noFill/>
            <a:miter lim="800000"/>
            <a:headEnd/>
            <a:tailEnd/>
          </a:ln>
          <a:effectLst/>
        </p:spPr>
        <p:txBody>
          <a:bodyPr>
            <a:spAutoFit/>
          </a:bodyPr>
          <a:lstStyle/>
          <a:p>
            <a:pPr>
              <a:buFont typeface="宋体" pitchFamily="2" charset="-122"/>
              <a:buNone/>
            </a:pPr>
            <a:r>
              <a:rPr lang="zh-CN" altLang="en-US" b="1">
                <a:solidFill>
                  <a:srgbClr val="FF0000"/>
                </a:solidFill>
              </a:rPr>
              <a:t> （</a:t>
            </a:r>
            <a:r>
              <a:rPr lang="en-US" altLang="zh-CN" b="1">
                <a:solidFill>
                  <a:srgbClr val="FF0000"/>
                </a:solidFill>
              </a:rPr>
              <a:t>4</a:t>
            </a:r>
            <a:r>
              <a:rPr lang="zh-CN" altLang="en-US" b="1">
                <a:solidFill>
                  <a:srgbClr val="FF0000"/>
                </a:solidFill>
              </a:rPr>
              <a:t>）  网络安全服务</a:t>
            </a:r>
            <a:endParaRPr lang="zh-CN" altLang="en-US" b="1"/>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8675688"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41</a:t>
            </a:r>
            <a:endParaRPr lang="en-US" altLang="zh-CN" sz="2000" b="1" dirty="0">
              <a:latin typeface="宋体" pitchFamily="2" charset="-122"/>
            </a:endParaRPr>
          </a:p>
        </p:txBody>
      </p:sp>
      <p:sp>
        <p:nvSpPr>
          <p:cNvPr id="125955" name="Rectangle 3"/>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25956" name="Text Box 4"/>
          <p:cNvSpPr txBox="1">
            <a:spLocks noChangeArrowheads="1"/>
          </p:cNvSpPr>
          <p:nvPr/>
        </p:nvSpPr>
        <p:spPr bwMode="auto">
          <a:xfrm>
            <a:off x="107950" y="2225675"/>
            <a:ext cx="8856663" cy="2282825"/>
          </a:xfrm>
          <a:prstGeom prst="rect">
            <a:avLst/>
          </a:prstGeom>
          <a:solidFill>
            <a:srgbClr val="CCFFCC"/>
          </a:solidFill>
          <a:ln w="9525">
            <a:noFill/>
            <a:miter lim="800000"/>
            <a:headEnd/>
            <a:tailEnd/>
          </a:ln>
          <a:effectLst/>
        </p:spPr>
        <p:txBody>
          <a:bodyPr>
            <a:spAutoFit/>
          </a:bodyPr>
          <a:lstStyle/>
          <a:p>
            <a:r>
              <a:rPr lang="zh-CN" altLang="en-US" b="1">
                <a:solidFill>
                  <a:srgbClr val="FF0000"/>
                </a:solidFill>
              </a:rPr>
              <a:t>描述：</a:t>
            </a:r>
            <a:r>
              <a:rPr lang="zh-CN" altLang="en-US" b="1"/>
              <a:t>形成的报文数字签名和报文内容及发方密钥密切相关；</a:t>
            </a:r>
          </a:p>
          <a:p>
            <a:r>
              <a:rPr lang="zh-CN" altLang="en-US" b="1"/>
              <a:t>            收方利用发方的</a:t>
            </a:r>
            <a:r>
              <a:rPr lang="zh-CN" altLang="en-US" b="1">
                <a:solidFill>
                  <a:srgbClr val="FF0000"/>
                </a:solidFill>
              </a:rPr>
              <a:t>公钥</a:t>
            </a:r>
            <a:r>
              <a:rPr lang="zh-CN" altLang="en-US" b="1"/>
              <a:t>处理签名，获得原始</a:t>
            </a:r>
            <a:r>
              <a:rPr lang="en-US" altLang="zh-CN" b="1"/>
              <a:t>MIC</a:t>
            </a:r>
            <a:r>
              <a:rPr lang="zh-CN" altLang="en-US" b="1"/>
              <a:t>值；</a:t>
            </a:r>
          </a:p>
          <a:p>
            <a:r>
              <a:rPr lang="zh-CN" altLang="en-US" b="1"/>
              <a:t>            收方利用</a:t>
            </a:r>
            <a:r>
              <a:rPr lang="en-US" altLang="zh-CN" b="1"/>
              <a:t>MD5</a:t>
            </a:r>
            <a:r>
              <a:rPr lang="zh-CN" altLang="en-US" b="1"/>
              <a:t>对报文求</a:t>
            </a:r>
            <a:r>
              <a:rPr lang="en-US" altLang="zh-CN" b="1"/>
              <a:t>MIC</a:t>
            </a:r>
            <a:r>
              <a:rPr lang="zh-CN" altLang="en-US" b="1"/>
              <a:t>值；</a:t>
            </a:r>
          </a:p>
          <a:p>
            <a:r>
              <a:rPr lang="zh-CN" altLang="en-US" b="1"/>
              <a:t>            如果新</a:t>
            </a:r>
            <a:r>
              <a:rPr lang="en-US" altLang="zh-CN" b="1"/>
              <a:t>MIC</a:t>
            </a:r>
            <a:r>
              <a:rPr lang="zh-CN" altLang="en-US" b="1"/>
              <a:t>值和原始</a:t>
            </a:r>
            <a:r>
              <a:rPr lang="en-US" altLang="zh-CN" b="1"/>
              <a:t>MIC</a:t>
            </a:r>
            <a:r>
              <a:rPr lang="zh-CN" altLang="en-US" b="1"/>
              <a:t>值一致，可认为报文确实来自于</a:t>
            </a:r>
          </a:p>
          <a:p>
            <a:r>
              <a:rPr lang="zh-CN" altLang="en-US" b="1"/>
              <a:t>            期望的发送方，且在传输过程中内容未被篡改。</a:t>
            </a:r>
          </a:p>
          <a:p>
            <a:r>
              <a:rPr lang="zh-CN" altLang="en-US" b="1">
                <a:solidFill>
                  <a:srgbClr val="FF0000"/>
                </a:solidFill>
              </a:rPr>
              <a:t>依据：</a:t>
            </a:r>
            <a:r>
              <a:rPr lang="zh-CN" altLang="en-US" b="1"/>
              <a:t>只有发方才掌握发方的</a:t>
            </a:r>
            <a:r>
              <a:rPr lang="zh-CN" altLang="en-US" b="1">
                <a:solidFill>
                  <a:srgbClr val="FF0000"/>
                </a:solidFill>
              </a:rPr>
              <a:t>私钥</a:t>
            </a:r>
            <a:r>
              <a:rPr lang="zh-CN" altLang="en-US" b="1"/>
              <a:t>。</a:t>
            </a:r>
          </a:p>
        </p:txBody>
      </p:sp>
      <p:grpSp>
        <p:nvGrpSpPr>
          <p:cNvPr id="2" name="Group 5"/>
          <p:cNvGrpSpPr>
            <a:grpSpLocks/>
          </p:cNvGrpSpPr>
          <p:nvPr/>
        </p:nvGrpSpPr>
        <p:grpSpPr bwMode="auto">
          <a:xfrm>
            <a:off x="369888" y="4870450"/>
            <a:ext cx="8305800" cy="1871663"/>
            <a:chOff x="288" y="1253"/>
            <a:chExt cx="5232" cy="1179"/>
          </a:xfrm>
        </p:grpSpPr>
        <p:sp>
          <p:nvSpPr>
            <p:cNvPr id="125958" name="Rectangle 6"/>
            <p:cNvSpPr>
              <a:spLocks noChangeArrowheads="1"/>
            </p:cNvSpPr>
            <p:nvPr/>
          </p:nvSpPr>
          <p:spPr bwMode="auto">
            <a:xfrm>
              <a:off x="288" y="1253"/>
              <a:ext cx="5232" cy="1152"/>
            </a:xfrm>
            <a:prstGeom prst="rect">
              <a:avLst/>
            </a:prstGeom>
            <a:solidFill>
              <a:srgbClr val="FFFF66"/>
            </a:solidFill>
            <a:ln w="9525">
              <a:noFill/>
              <a:miter lim="800000"/>
              <a:headEnd/>
              <a:tailEnd/>
            </a:ln>
            <a:effectLst/>
          </p:spPr>
          <p:txBody>
            <a:bodyPr wrap="none" anchor="ctr"/>
            <a:lstStyle/>
            <a:p>
              <a:endParaRPr lang="zh-CN" altLang="en-US"/>
            </a:p>
          </p:txBody>
        </p:sp>
        <p:grpSp>
          <p:nvGrpSpPr>
            <p:cNvPr id="3" name="Group 7"/>
            <p:cNvGrpSpPr>
              <a:grpSpLocks/>
            </p:cNvGrpSpPr>
            <p:nvPr/>
          </p:nvGrpSpPr>
          <p:grpSpPr bwMode="auto">
            <a:xfrm>
              <a:off x="288" y="1280"/>
              <a:ext cx="5184" cy="1152"/>
              <a:chOff x="288" y="1008"/>
              <a:chExt cx="5184" cy="1152"/>
            </a:xfrm>
          </p:grpSpPr>
          <p:sp>
            <p:nvSpPr>
              <p:cNvPr id="125960" name="Rectangle 8"/>
              <p:cNvSpPr>
                <a:spLocks noChangeArrowheads="1"/>
              </p:cNvSpPr>
              <p:nvPr/>
            </p:nvSpPr>
            <p:spPr bwMode="auto">
              <a:xfrm>
                <a:off x="288" y="1152"/>
                <a:ext cx="480" cy="192"/>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报文</a:t>
                </a:r>
              </a:p>
            </p:txBody>
          </p:sp>
          <p:sp>
            <p:nvSpPr>
              <p:cNvPr id="125961" name="Text Box 9"/>
              <p:cNvSpPr txBox="1">
                <a:spLocks noChangeArrowheads="1"/>
              </p:cNvSpPr>
              <p:nvPr/>
            </p:nvSpPr>
            <p:spPr bwMode="auto">
              <a:xfrm>
                <a:off x="3193" y="1929"/>
                <a:ext cx="986" cy="231"/>
              </a:xfrm>
              <a:prstGeom prst="rect">
                <a:avLst/>
              </a:prstGeom>
              <a:solidFill>
                <a:srgbClr val="CCFFFF"/>
              </a:solidFill>
              <a:ln w="9525">
                <a:noFill/>
                <a:miter lim="800000"/>
                <a:headEnd/>
                <a:tailEnd/>
              </a:ln>
              <a:effectLst/>
            </p:spPr>
            <p:txBody>
              <a:bodyPr wrap="none">
                <a:spAutoFit/>
              </a:bodyPr>
              <a:lstStyle/>
              <a:p>
                <a:r>
                  <a:rPr lang="zh-CN" altLang="en-US" sz="1800" b="1">
                    <a:solidFill>
                      <a:srgbClr val="FF0000"/>
                    </a:solidFill>
                  </a:rPr>
                  <a:t>发方秘密密钥</a:t>
                </a:r>
              </a:p>
            </p:txBody>
          </p:sp>
          <p:sp>
            <p:nvSpPr>
              <p:cNvPr id="125962" name="Rectangle 10"/>
              <p:cNvSpPr>
                <a:spLocks noChangeArrowheads="1"/>
              </p:cNvSpPr>
              <p:nvPr/>
            </p:nvSpPr>
            <p:spPr bwMode="auto">
              <a:xfrm>
                <a:off x="960" y="1536"/>
                <a:ext cx="480" cy="192"/>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MD5</a:t>
                </a:r>
              </a:p>
            </p:txBody>
          </p:sp>
          <p:sp>
            <p:nvSpPr>
              <p:cNvPr id="125963" name="Rectangle 11"/>
              <p:cNvSpPr>
                <a:spLocks noChangeArrowheads="1"/>
              </p:cNvSpPr>
              <p:nvPr/>
            </p:nvSpPr>
            <p:spPr bwMode="auto">
              <a:xfrm>
                <a:off x="2160" y="1536"/>
                <a:ext cx="480" cy="192"/>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MIC</a:t>
                </a:r>
              </a:p>
            </p:txBody>
          </p:sp>
          <p:sp>
            <p:nvSpPr>
              <p:cNvPr id="125964" name="Rectangle 12"/>
              <p:cNvSpPr>
                <a:spLocks noChangeArrowheads="1"/>
              </p:cNvSpPr>
              <p:nvPr/>
            </p:nvSpPr>
            <p:spPr bwMode="auto">
              <a:xfrm>
                <a:off x="3408" y="1536"/>
                <a:ext cx="480" cy="192"/>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RSA</a:t>
                </a:r>
              </a:p>
            </p:txBody>
          </p:sp>
          <p:sp>
            <p:nvSpPr>
              <p:cNvPr id="125965" name="Rectangle 13"/>
              <p:cNvSpPr>
                <a:spLocks noChangeArrowheads="1"/>
              </p:cNvSpPr>
              <p:nvPr/>
            </p:nvSpPr>
            <p:spPr bwMode="auto">
              <a:xfrm>
                <a:off x="4224" y="1152"/>
                <a:ext cx="480" cy="192"/>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报文</a:t>
                </a:r>
              </a:p>
            </p:txBody>
          </p:sp>
          <p:sp>
            <p:nvSpPr>
              <p:cNvPr id="125966" name="Rectangle 14"/>
              <p:cNvSpPr>
                <a:spLocks noChangeArrowheads="1"/>
              </p:cNvSpPr>
              <p:nvPr/>
            </p:nvSpPr>
            <p:spPr bwMode="auto">
              <a:xfrm>
                <a:off x="4224" y="1344"/>
                <a:ext cx="480" cy="192"/>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签名</a:t>
                </a:r>
              </a:p>
            </p:txBody>
          </p:sp>
          <p:sp>
            <p:nvSpPr>
              <p:cNvPr id="125967" name="Line 15"/>
              <p:cNvSpPr>
                <a:spLocks noChangeShapeType="1"/>
              </p:cNvSpPr>
              <p:nvPr/>
            </p:nvSpPr>
            <p:spPr bwMode="auto">
              <a:xfrm>
                <a:off x="768" y="1344"/>
                <a:ext cx="144"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5968" name="Line 16"/>
              <p:cNvSpPr>
                <a:spLocks noChangeShapeType="1"/>
              </p:cNvSpPr>
              <p:nvPr/>
            </p:nvSpPr>
            <p:spPr bwMode="auto">
              <a:xfrm>
                <a:off x="1440" y="1632"/>
                <a:ext cx="72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5969" name="Line 17"/>
              <p:cNvSpPr>
                <a:spLocks noChangeShapeType="1"/>
              </p:cNvSpPr>
              <p:nvPr/>
            </p:nvSpPr>
            <p:spPr bwMode="auto">
              <a:xfrm>
                <a:off x="2640" y="1632"/>
                <a:ext cx="76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5970" name="Line 18"/>
              <p:cNvSpPr>
                <a:spLocks noChangeShapeType="1"/>
              </p:cNvSpPr>
              <p:nvPr/>
            </p:nvSpPr>
            <p:spPr bwMode="auto">
              <a:xfrm flipV="1">
                <a:off x="3648" y="1728"/>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5971" name="Line 19"/>
              <p:cNvSpPr>
                <a:spLocks noChangeShapeType="1"/>
              </p:cNvSpPr>
              <p:nvPr/>
            </p:nvSpPr>
            <p:spPr bwMode="auto">
              <a:xfrm>
                <a:off x="768" y="1344"/>
                <a:ext cx="3456"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5972" name="Line 20"/>
              <p:cNvSpPr>
                <a:spLocks noChangeShapeType="1"/>
              </p:cNvSpPr>
              <p:nvPr/>
            </p:nvSpPr>
            <p:spPr bwMode="auto">
              <a:xfrm>
                <a:off x="768" y="1152"/>
                <a:ext cx="3456"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5973" name="Line 21"/>
              <p:cNvSpPr>
                <a:spLocks noChangeShapeType="1"/>
              </p:cNvSpPr>
              <p:nvPr/>
            </p:nvSpPr>
            <p:spPr bwMode="auto">
              <a:xfrm flipV="1">
                <a:off x="3888" y="1344"/>
                <a:ext cx="336"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5974" name="Line 22"/>
              <p:cNvSpPr>
                <a:spLocks noChangeShapeType="1"/>
              </p:cNvSpPr>
              <p:nvPr/>
            </p:nvSpPr>
            <p:spPr bwMode="auto">
              <a:xfrm flipV="1">
                <a:off x="3888" y="1536"/>
                <a:ext cx="336"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5975" name="Oval 23"/>
              <p:cNvSpPr>
                <a:spLocks noChangeArrowheads="1"/>
              </p:cNvSpPr>
              <p:nvPr/>
            </p:nvSpPr>
            <p:spPr bwMode="auto">
              <a:xfrm>
                <a:off x="5040" y="1008"/>
                <a:ext cx="432" cy="576"/>
              </a:xfrm>
              <a:prstGeom prst="ellipse">
                <a:avLst/>
              </a:prstGeom>
              <a:solidFill>
                <a:schemeClr val="accent1"/>
              </a:solidFill>
              <a:ln w="9525">
                <a:solidFill>
                  <a:schemeClr val="tx1"/>
                </a:solidFill>
                <a:round/>
                <a:headEnd/>
                <a:tailEnd/>
              </a:ln>
              <a:effectLst/>
            </p:spPr>
            <p:txBody>
              <a:bodyPr wrap="none" anchor="ctr"/>
              <a:lstStyle/>
              <a:p>
                <a:pPr algn="ctr"/>
                <a:r>
                  <a:rPr lang="zh-CN" altLang="en-US" sz="2000" b="1"/>
                  <a:t>网络</a:t>
                </a:r>
              </a:p>
            </p:txBody>
          </p:sp>
          <p:sp>
            <p:nvSpPr>
              <p:cNvPr id="125976" name="Line 24"/>
              <p:cNvSpPr>
                <a:spLocks noChangeShapeType="1"/>
              </p:cNvSpPr>
              <p:nvPr/>
            </p:nvSpPr>
            <p:spPr bwMode="auto">
              <a:xfrm>
                <a:off x="4704" y="1296"/>
                <a:ext cx="288"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grpSp>
      <p:sp>
        <p:nvSpPr>
          <p:cNvPr id="125977" name="Text Box 25"/>
          <p:cNvSpPr txBox="1">
            <a:spLocks noChangeArrowheads="1"/>
          </p:cNvSpPr>
          <p:nvPr/>
        </p:nvSpPr>
        <p:spPr bwMode="auto">
          <a:xfrm>
            <a:off x="323850" y="668338"/>
            <a:ext cx="8569325" cy="457200"/>
          </a:xfrm>
          <a:prstGeom prst="rect">
            <a:avLst/>
          </a:prstGeom>
          <a:noFill/>
          <a:ln w="9525">
            <a:noFill/>
            <a:miter lim="800000"/>
            <a:headEnd/>
            <a:tailEnd/>
          </a:ln>
          <a:effectLst/>
        </p:spPr>
        <p:txBody>
          <a:bodyPr>
            <a:spAutoFit/>
          </a:bodyPr>
          <a:lstStyle/>
          <a:p>
            <a:pPr>
              <a:spcBef>
                <a:spcPct val="20000"/>
              </a:spcBef>
            </a:pPr>
            <a:r>
              <a:rPr lang="en-US" altLang="en-US" b="1">
                <a:solidFill>
                  <a:srgbClr val="FF0000"/>
                </a:solidFill>
                <a:latin typeface="宋体" pitchFamily="2" charset="-122"/>
              </a:rPr>
              <a:t>② </a:t>
            </a:r>
            <a:r>
              <a:rPr lang="zh-CN" altLang="en-US" b="1">
                <a:solidFill>
                  <a:srgbClr val="FF0000"/>
                </a:solidFill>
              </a:rPr>
              <a:t>内容完整性</a:t>
            </a:r>
            <a:r>
              <a:rPr lang="en-US" altLang="zh-CN" b="1"/>
              <a:t>—</a:t>
            </a:r>
            <a:r>
              <a:rPr lang="zh-CN" altLang="en-US" b="1"/>
              <a:t>防篡改，</a:t>
            </a:r>
            <a:r>
              <a:rPr lang="zh-CN" altLang="en-US" b="1">
                <a:solidFill>
                  <a:srgbClr val="FF0000"/>
                </a:solidFill>
              </a:rPr>
              <a:t>摘录技术</a:t>
            </a:r>
            <a:r>
              <a:rPr lang="zh-CN" altLang="en-US" b="1"/>
              <a:t>（报文和摘录息息相关）</a:t>
            </a:r>
          </a:p>
        </p:txBody>
      </p:sp>
      <p:sp>
        <p:nvSpPr>
          <p:cNvPr id="125978" name="Text Box 26"/>
          <p:cNvSpPr txBox="1">
            <a:spLocks noChangeArrowheads="1"/>
          </p:cNvSpPr>
          <p:nvPr/>
        </p:nvSpPr>
        <p:spPr bwMode="auto">
          <a:xfrm>
            <a:off x="107950" y="44450"/>
            <a:ext cx="5148263" cy="457200"/>
          </a:xfrm>
          <a:prstGeom prst="rect">
            <a:avLst/>
          </a:prstGeom>
          <a:noFill/>
          <a:ln w="9525">
            <a:noFill/>
            <a:miter lim="800000"/>
            <a:headEnd/>
            <a:tailEnd/>
          </a:ln>
          <a:effectLst/>
        </p:spPr>
        <p:txBody>
          <a:bodyPr>
            <a:spAutoFit/>
          </a:bodyPr>
          <a:lstStyle/>
          <a:p>
            <a:pPr>
              <a:buFont typeface="宋体" pitchFamily="2" charset="-122"/>
              <a:buNone/>
            </a:pPr>
            <a:r>
              <a:rPr lang="zh-CN" altLang="en-US" b="1">
                <a:solidFill>
                  <a:srgbClr val="FF0000"/>
                </a:solidFill>
              </a:rPr>
              <a:t> （</a:t>
            </a:r>
            <a:r>
              <a:rPr lang="en-US" altLang="zh-CN" b="1">
                <a:solidFill>
                  <a:srgbClr val="FF0000"/>
                </a:solidFill>
              </a:rPr>
              <a:t>4</a:t>
            </a:r>
            <a:r>
              <a:rPr lang="zh-CN" altLang="en-US" b="1">
                <a:solidFill>
                  <a:srgbClr val="FF0000"/>
                </a:solidFill>
              </a:rPr>
              <a:t>）  网络安全服务</a:t>
            </a:r>
            <a:endParaRPr lang="zh-CN" altLang="en-US" b="1"/>
          </a:p>
        </p:txBody>
      </p:sp>
      <p:sp>
        <p:nvSpPr>
          <p:cNvPr id="125979" name="Text Box 27"/>
          <p:cNvSpPr txBox="1">
            <a:spLocks noChangeArrowheads="1"/>
          </p:cNvSpPr>
          <p:nvPr/>
        </p:nvSpPr>
        <p:spPr bwMode="auto">
          <a:xfrm>
            <a:off x="107950" y="1196975"/>
            <a:ext cx="8856663" cy="822325"/>
          </a:xfrm>
          <a:prstGeom prst="rect">
            <a:avLst/>
          </a:prstGeom>
          <a:noFill/>
          <a:ln w="9525">
            <a:noFill/>
            <a:miter lim="800000"/>
            <a:headEnd/>
            <a:tailEnd/>
          </a:ln>
          <a:effectLst/>
        </p:spPr>
        <p:txBody>
          <a:bodyPr>
            <a:spAutoFit/>
          </a:bodyPr>
          <a:lstStyle/>
          <a:p>
            <a:pPr>
              <a:spcBef>
                <a:spcPct val="20000"/>
              </a:spcBef>
            </a:pPr>
            <a:r>
              <a:rPr lang="zh-CN" altLang="en-US" b="1"/>
              <a:t>可能的问题：由于</a:t>
            </a:r>
            <a:r>
              <a:rPr lang="en-US" altLang="zh-CN" b="1"/>
              <a:t>MD5</a:t>
            </a:r>
            <a:r>
              <a:rPr lang="zh-CN" altLang="en-US" b="1"/>
              <a:t>的公开性，攻击者可能重新生成</a:t>
            </a:r>
            <a:r>
              <a:rPr lang="en-US" altLang="zh-CN" b="1"/>
              <a:t>MIC</a:t>
            </a:r>
            <a:r>
              <a:rPr lang="zh-CN" altLang="en-US" b="1"/>
              <a:t>值。</a:t>
            </a:r>
          </a:p>
          <a:p>
            <a:r>
              <a:rPr lang="zh-CN" altLang="en-US" b="1">
                <a:solidFill>
                  <a:srgbClr val="FF0000"/>
                </a:solidFill>
              </a:rPr>
              <a:t>数字签名</a:t>
            </a:r>
            <a:r>
              <a:rPr lang="zh-CN" altLang="en-US" b="1"/>
              <a:t>：确保报文来自特定的发送方，且未被篡改。</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8675688"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42</a:t>
            </a:r>
            <a:endParaRPr lang="en-US" altLang="zh-CN" sz="2000" b="1" dirty="0">
              <a:latin typeface="宋体" pitchFamily="2" charset="-122"/>
            </a:endParaRPr>
          </a:p>
        </p:txBody>
      </p:sp>
      <p:sp>
        <p:nvSpPr>
          <p:cNvPr id="126979" name="Rectangle 3"/>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26980" name="Text Box 4"/>
          <p:cNvSpPr txBox="1">
            <a:spLocks noChangeArrowheads="1"/>
          </p:cNvSpPr>
          <p:nvPr/>
        </p:nvSpPr>
        <p:spPr bwMode="auto">
          <a:xfrm>
            <a:off x="107950" y="2149475"/>
            <a:ext cx="8856663" cy="2647950"/>
          </a:xfrm>
          <a:prstGeom prst="rect">
            <a:avLst/>
          </a:prstGeom>
          <a:solidFill>
            <a:srgbClr val="66FFFF"/>
          </a:solidFill>
          <a:ln w="9525">
            <a:noFill/>
            <a:miter lim="800000"/>
            <a:headEnd/>
            <a:tailEnd/>
          </a:ln>
          <a:effectLst/>
        </p:spPr>
        <p:txBody>
          <a:bodyPr>
            <a:spAutoFit/>
          </a:bodyPr>
          <a:lstStyle/>
          <a:p>
            <a:pPr>
              <a:spcBef>
                <a:spcPct val="30000"/>
              </a:spcBef>
            </a:pPr>
            <a:r>
              <a:rPr kumimoji="0" lang="zh-CN" altLang="en-US" b="1"/>
              <a:t>数字签名的三点原则：</a:t>
            </a:r>
          </a:p>
          <a:p>
            <a:r>
              <a:rPr kumimoji="0" lang="en-US" altLang="zh-CN" b="1"/>
              <a:t>(1) </a:t>
            </a:r>
            <a:r>
              <a:rPr kumimoji="0" lang="zh-CN" altLang="en-US" b="1"/>
              <a:t>报文鉴别</a:t>
            </a:r>
            <a:r>
              <a:rPr kumimoji="0" lang="en-US" altLang="zh-CN" b="1"/>
              <a:t>——</a:t>
            </a:r>
            <a:r>
              <a:rPr kumimoji="0" lang="zh-CN" altLang="en-US" b="1"/>
              <a:t>接收者能够核实发送者对报文的签名；</a:t>
            </a:r>
          </a:p>
          <a:p>
            <a:r>
              <a:rPr kumimoji="0" lang="en-US" altLang="zh-CN" b="1"/>
              <a:t>(2) </a:t>
            </a:r>
            <a:r>
              <a:rPr kumimoji="0" lang="zh-CN" altLang="en-US" b="1"/>
              <a:t>报文的完整性</a:t>
            </a:r>
            <a:r>
              <a:rPr kumimoji="0" lang="en-US" altLang="zh-CN" b="1"/>
              <a:t>——</a:t>
            </a:r>
            <a:r>
              <a:rPr kumimoji="0" lang="zh-CN" altLang="en-US" b="1"/>
              <a:t>发送者事后不能抵赖对报文的签名；</a:t>
            </a:r>
          </a:p>
          <a:p>
            <a:r>
              <a:rPr kumimoji="0" lang="en-US" altLang="zh-CN" b="1"/>
              <a:t>(3) </a:t>
            </a:r>
            <a:r>
              <a:rPr kumimoji="0" lang="zh-CN" altLang="en-US" b="1"/>
              <a:t>不可否认</a:t>
            </a:r>
            <a:r>
              <a:rPr kumimoji="0" lang="en-US" altLang="zh-CN" b="1"/>
              <a:t>——</a:t>
            </a:r>
            <a:r>
              <a:rPr kumimoji="0" lang="zh-CN" altLang="en-US" b="1"/>
              <a:t>接收者不能伪造对报文的签名。</a:t>
            </a:r>
          </a:p>
          <a:p>
            <a:r>
              <a:rPr kumimoji="0" lang="zh-CN" altLang="en-US" b="1"/>
              <a:t>     现在已有多种实现各种数字签名的方法，但采用公钥算法更容易实现。</a:t>
            </a:r>
          </a:p>
          <a:p>
            <a:r>
              <a:rPr kumimoji="0" lang="zh-CN" altLang="en-US" b="1"/>
              <a:t>     收方用发方的公钥进行验证。</a:t>
            </a:r>
            <a:endParaRPr lang="zh-CN" altLang="en-US" b="1"/>
          </a:p>
        </p:txBody>
      </p:sp>
      <p:grpSp>
        <p:nvGrpSpPr>
          <p:cNvPr id="2" name="Group 5"/>
          <p:cNvGrpSpPr>
            <a:grpSpLocks/>
          </p:cNvGrpSpPr>
          <p:nvPr/>
        </p:nvGrpSpPr>
        <p:grpSpPr bwMode="auto">
          <a:xfrm>
            <a:off x="369888" y="4870450"/>
            <a:ext cx="8305800" cy="1871663"/>
            <a:chOff x="288" y="1253"/>
            <a:chExt cx="5232" cy="1179"/>
          </a:xfrm>
        </p:grpSpPr>
        <p:sp>
          <p:nvSpPr>
            <p:cNvPr id="126982" name="Rectangle 6"/>
            <p:cNvSpPr>
              <a:spLocks noChangeArrowheads="1"/>
            </p:cNvSpPr>
            <p:nvPr/>
          </p:nvSpPr>
          <p:spPr bwMode="auto">
            <a:xfrm>
              <a:off x="288" y="1253"/>
              <a:ext cx="5232" cy="1152"/>
            </a:xfrm>
            <a:prstGeom prst="rect">
              <a:avLst/>
            </a:prstGeom>
            <a:solidFill>
              <a:srgbClr val="FFFF66"/>
            </a:solidFill>
            <a:ln w="9525">
              <a:noFill/>
              <a:miter lim="800000"/>
              <a:headEnd/>
              <a:tailEnd/>
            </a:ln>
            <a:effectLst/>
          </p:spPr>
          <p:txBody>
            <a:bodyPr wrap="none" anchor="ctr"/>
            <a:lstStyle/>
            <a:p>
              <a:endParaRPr lang="zh-CN" altLang="en-US"/>
            </a:p>
          </p:txBody>
        </p:sp>
        <p:grpSp>
          <p:nvGrpSpPr>
            <p:cNvPr id="3" name="Group 7"/>
            <p:cNvGrpSpPr>
              <a:grpSpLocks/>
            </p:cNvGrpSpPr>
            <p:nvPr/>
          </p:nvGrpSpPr>
          <p:grpSpPr bwMode="auto">
            <a:xfrm>
              <a:off x="288" y="1280"/>
              <a:ext cx="5184" cy="1152"/>
              <a:chOff x="288" y="1008"/>
              <a:chExt cx="5184" cy="1152"/>
            </a:xfrm>
          </p:grpSpPr>
          <p:sp>
            <p:nvSpPr>
              <p:cNvPr id="126984" name="Rectangle 8"/>
              <p:cNvSpPr>
                <a:spLocks noChangeArrowheads="1"/>
              </p:cNvSpPr>
              <p:nvPr/>
            </p:nvSpPr>
            <p:spPr bwMode="auto">
              <a:xfrm>
                <a:off x="288" y="1152"/>
                <a:ext cx="480" cy="192"/>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报文</a:t>
                </a:r>
              </a:p>
            </p:txBody>
          </p:sp>
          <p:sp>
            <p:nvSpPr>
              <p:cNvPr id="126985" name="Text Box 9"/>
              <p:cNvSpPr txBox="1">
                <a:spLocks noChangeArrowheads="1"/>
              </p:cNvSpPr>
              <p:nvPr/>
            </p:nvSpPr>
            <p:spPr bwMode="auto">
              <a:xfrm>
                <a:off x="3193" y="1929"/>
                <a:ext cx="986" cy="231"/>
              </a:xfrm>
              <a:prstGeom prst="rect">
                <a:avLst/>
              </a:prstGeom>
              <a:solidFill>
                <a:srgbClr val="CCFFFF"/>
              </a:solidFill>
              <a:ln w="9525">
                <a:noFill/>
                <a:miter lim="800000"/>
                <a:headEnd/>
                <a:tailEnd/>
              </a:ln>
              <a:effectLst/>
            </p:spPr>
            <p:txBody>
              <a:bodyPr wrap="none">
                <a:spAutoFit/>
              </a:bodyPr>
              <a:lstStyle/>
              <a:p>
                <a:r>
                  <a:rPr lang="zh-CN" altLang="en-US" sz="1800" b="1">
                    <a:solidFill>
                      <a:srgbClr val="FF0000"/>
                    </a:solidFill>
                  </a:rPr>
                  <a:t>发方秘密密钥</a:t>
                </a:r>
              </a:p>
            </p:txBody>
          </p:sp>
          <p:sp>
            <p:nvSpPr>
              <p:cNvPr id="126986" name="Rectangle 10"/>
              <p:cNvSpPr>
                <a:spLocks noChangeArrowheads="1"/>
              </p:cNvSpPr>
              <p:nvPr/>
            </p:nvSpPr>
            <p:spPr bwMode="auto">
              <a:xfrm>
                <a:off x="960" y="1536"/>
                <a:ext cx="480" cy="192"/>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MD5</a:t>
                </a:r>
              </a:p>
            </p:txBody>
          </p:sp>
          <p:sp>
            <p:nvSpPr>
              <p:cNvPr id="126987" name="Rectangle 11"/>
              <p:cNvSpPr>
                <a:spLocks noChangeArrowheads="1"/>
              </p:cNvSpPr>
              <p:nvPr/>
            </p:nvSpPr>
            <p:spPr bwMode="auto">
              <a:xfrm>
                <a:off x="2160" y="1536"/>
                <a:ext cx="480" cy="192"/>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MIC</a:t>
                </a:r>
              </a:p>
            </p:txBody>
          </p:sp>
          <p:sp>
            <p:nvSpPr>
              <p:cNvPr id="126988" name="Rectangle 12"/>
              <p:cNvSpPr>
                <a:spLocks noChangeArrowheads="1"/>
              </p:cNvSpPr>
              <p:nvPr/>
            </p:nvSpPr>
            <p:spPr bwMode="auto">
              <a:xfrm>
                <a:off x="3408" y="1536"/>
                <a:ext cx="480" cy="192"/>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RSA</a:t>
                </a:r>
              </a:p>
            </p:txBody>
          </p:sp>
          <p:sp>
            <p:nvSpPr>
              <p:cNvPr id="126989" name="Rectangle 13"/>
              <p:cNvSpPr>
                <a:spLocks noChangeArrowheads="1"/>
              </p:cNvSpPr>
              <p:nvPr/>
            </p:nvSpPr>
            <p:spPr bwMode="auto">
              <a:xfrm>
                <a:off x="4224" y="1152"/>
                <a:ext cx="480" cy="192"/>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报文</a:t>
                </a:r>
              </a:p>
            </p:txBody>
          </p:sp>
          <p:sp>
            <p:nvSpPr>
              <p:cNvPr id="126990" name="Rectangle 14"/>
              <p:cNvSpPr>
                <a:spLocks noChangeArrowheads="1"/>
              </p:cNvSpPr>
              <p:nvPr/>
            </p:nvSpPr>
            <p:spPr bwMode="auto">
              <a:xfrm>
                <a:off x="4224" y="1344"/>
                <a:ext cx="480" cy="192"/>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签名</a:t>
                </a:r>
              </a:p>
            </p:txBody>
          </p:sp>
          <p:sp>
            <p:nvSpPr>
              <p:cNvPr id="126991" name="Line 15"/>
              <p:cNvSpPr>
                <a:spLocks noChangeShapeType="1"/>
              </p:cNvSpPr>
              <p:nvPr/>
            </p:nvSpPr>
            <p:spPr bwMode="auto">
              <a:xfrm>
                <a:off x="768" y="1344"/>
                <a:ext cx="144"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6992" name="Line 16"/>
              <p:cNvSpPr>
                <a:spLocks noChangeShapeType="1"/>
              </p:cNvSpPr>
              <p:nvPr/>
            </p:nvSpPr>
            <p:spPr bwMode="auto">
              <a:xfrm>
                <a:off x="1440" y="1632"/>
                <a:ext cx="72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6993" name="Line 17"/>
              <p:cNvSpPr>
                <a:spLocks noChangeShapeType="1"/>
              </p:cNvSpPr>
              <p:nvPr/>
            </p:nvSpPr>
            <p:spPr bwMode="auto">
              <a:xfrm>
                <a:off x="2640" y="1632"/>
                <a:ext cx="76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6994" name="Line 18"/>
              <p:cNvSpPr>
                <a:spLocks noChangeShapeType="1"/>
              </p:cNvSpPr>
              <p:nvPr/>
            </p:nvSpPr>
            <p:spPr bwMode="auto">
              <a:xfrm flipV="1">
                <a:off x="3648" y="1728"/>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6995" name="Line 19"/>
              <p:cNvSpPr>
                <a:spLocks noChangeShapeType="1"/>
              </p:cNvSpPr>
              <p:nvPr/>
            </p:nvSpPr>
            <p:spPr bwMode="auto">
              <a:xfrm>
                <a:off x="768" y="1344"/>
                <a:ext cx="3456"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6996" name="Line 20"/>
              <p:cNvSpPr>
                <a:spLocks noChangeShapeType="1"/>
              </p:cNvSpPr>
              <p:nvPr/>
            </p:nvSpPr>
            <p:spPr bwMode="auto">
              <a:xfrm>
                <a:off x="768" y="1152"/>
                <a:ext cx="3456"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6997" name="Line 21"/>
              <p:cNvSpPr>
                <a:spLocks noChangeShapeType="1"/>
              </p:cNvSpPr>
              <p:nvPr/>
            </p:nvSpPr>
            <p:spPr bwMode="auto">
              <a:xfrm flipV="1">
                <a:off x="3888" y="1344"/>
                <a:ext cx="336"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6998" name="Line 22"/>
              <p:cNvSpPr>
                <a:spLocks noChangeShapeType="1"/>
              </p:cNvSpPr>
              <p:nvPr/>
            </p:nvSpPr>
            <p:spPr bwMode="auto">
              <a:xfrm flipV="1">
                <a:off x="3888" y="1536"/>
                <a:ext cx="336"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6999" name="Oval 23"/>
              <p:cNvSpPr>
                <a:spLocks noChangeArrowheads="1"/>
              </p:cNvSpPr>
              <p:nvPr/>
            </p:nvSpPr>
            <p:spPr bwMode="auto">
              <a:xfrm>
                <a:off x="5040" y="1008"/>
                <a:ext cx="432" cy="576"/>
              </a:xfrm>
              <a:prstGeom prst="ellipse">
                <a:avLst/>
              </a:prstGeom>
              <a:solidFill>
                <a:schemeClr val="accent1"/>
              </a:solidFill>
              <a:ln w="9525">
                <a:solidFill>
                  <a:schemeClr val="tx1"/>
                </a:solidFill>
                <a:round/>
                <a:headEnd/>
                <a:tailEnd/>
              </a:ln>
              <a:effectLst/>
            </p:spPr>
            <p:txBody>
              <a:bodyPr wrap="none" anchor="ctr"/>
              <a:lstStyle/>
              <a:p>
                <a:pPr algn="ctr"/>
                <a:r>
                  <a:rPr lang="zh-CN" altLang="en-US" sz="2000" b="1"/>
                  <a:t>网络</a:t>
                </a:r>
              </a:p>
            </p:txBody>
          </p:sp>
          <p:sp>
            <p:nvSpPr>
              <p:cNvPr id="127000" name="Line 24"/>
              <p:cNvSpPr>
                <a:spLocks noChangeShapeType="1"/>
              </p:cNvSpPr>
              <p:nvPr/>
            </p:nvSpPr>
            <p:spPr bwMode="auto">
              <a:xfrm>
                <a:off x="4704" y="1296"/>
                <a:ext cx="288"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grpSp>
      <p:sp>
        <p:nvSpPr>
          <p:cNvPr id="127001" name="Text Box 25"/>
          <p:cNvSpPr txBox="1">
            <a:spLocks noChangeArrowheads="1"/>
          </p:cNvSpPr>
          <p:nvPr/>
        </p:nvSpPr>
        <p:spPr bwMode="auto">
          <a:xfrm>
            <a:off x="323850" y="668338"/>
            <a:ext cx="8569325" cy="457200"/>
          </a:xfrm>
          <a:prstGeom prst="rect">
            <a:avLst/>
          </a:prstGeom>
          <a:noFill/>
          <a:ln w="9525">
            <a:noFill/>
            <a:miter lim="800000"/>
            <a:headEnd/>
            <a:tailEnd/>
          </a:ln>
          <a:effectLst/>
        </p:spPr>
        <p:txBody>
          <a:bodyPr>
            <a:spAutoFit/>
          </a:bodyPr>
          <a:lstStyle/>
          <a:p>
            <a:pPr>
              <a:spcBef>
                <a:spcPct val="20000"/>
              </a:spcBef>
            </a:pPr>
            <a:r>
              <a:rPr lang="en-US" altLang="en-US" b="1">
                <a:solidFill>
                  <a:srgbClr val="FF0000"/>
                </a:solidFill>
                <a:latin typeface="宋体" pitchFamily="2" charset="-122"/>
              </a:rPr>
              <a:t>② </a:t>
            </a:r>
            <a:r>
              <a:rPr lang="zh-CN" altLang="en-US" b="1">
                <a:solidFill>
                  <a:srgbClr val="FF0000"/>
                </a:solidFill>
              </a:rPr>
              <a:t>内容完整性</a:t>
            </a:r>
            <a:r>
              <a:rPr lang="en-US" altLang="zh-CN" b="1"/>
              <a:t>—</a:t>
            </a:r>
            <a:r>
              <a:rPr lang="zh-CN" altLang="en-US" b="1"/>
              <a:t>防篡改，</a:t>
            </a:r>
            <a:r>
              <a:rPr lang="zh-CN" altLang="en-US" b="1">
                <a:solidFill>
                  <a:srgbClr val="FF0000"/>
                </a:solidFill>
              </a:rPr>
              <a:t>摘录技术</a:t>
            </a:r>
            <a:r>
              <a:rPr lang="zh-CN" altLang="en-US" b="1"/>
              <a:t>（报文和摘录息息相关）</a:t>
            </a:r>
          </a:p>
        </p:txBody>
      </p:sp>
      <p:sp>
        <p:nvSpPr>
          <p:cNvPr id="127002" name="Text Box 26"/>
          <p:cNvSpPr txBox="1">
            <a:spLocks noChangeArrowheads="1"/>
          </p:cNvSpPr>
          <p:nvPr/>
        </p:nvSpPr>
        <p:spPr bwMode="auto">
          <a:xfrm>
            <a:off x="107950" y="44450"/>
            <a:ext cx="5148263" cy="457200"/>
          </a:xfrm>
          <a:prstGeom prst="rect">
            <a:avLst/>
          </a:prstGeom>
          <a:noFill/>
          <a:ln w="9525">
            <a:noFill/>
            <a:miter lim="800000"/>
            <a:headEnd/>
            <a:tailEnd/>
          </a:ln>
          <a:effectLst/>
        </p:spPr>
        <p:txBody>
          <a:bodyPr>
            <a:spAutoFit/>
          </a:bodyPr>
          <a:lstStyle/>
          <a:p>
            <a:pPr>
              <a:buFont typeface="宋体" pitchFamily="2" charset="-122"/>
              <a:buNone/>
            </a:pPr>
            <a:r>
              <a:rPr lang="zh-CN" altLang="en-US" b="1">
                <a:solidFill>
                  <a:srgbClr val="FF0000"/>
                </a:solidFill>
              </a:rPr>
              <a:t> （</a:t>
            </a:r>
            <a:r>
              <a:rPr lang="en-US" altLang="zh-CN" b="1">
                <a:solidFill>
                  <a:srgbClr val="FF0000"/>
                </a:solidFill>
              </a:rPr>
              <a:t>4</a:t>
            </a:r>
            <a:r>
              <a:rPr lang="zh-CN" altLang="en-US" b="1">
                <a:solidFill>
                  <a:srgbClr val="FF0000"/>
                </a:solidFill>
              </a:rPr>
              <a:t>）  网络安全服务</a:t>
            </a:r>
            <a:endParaRPr lang="zh-CN" altLang="en-US" b="1"/>
          </a:p>
        </p:txBody>
      </p:sp>
      <p:sp>
        <p:nvSpPr>
          <p:cNvPr id="127003" name="Text Box 27"/>
          <p:cNvSpPr txBox="1">
            <a:spLocks noChangeArrowheads="1"/>
          </p:cNvSpPr>
          <p:nvPr/>
        </p:nvSpPr>
        <p:spPr bwMode="auto">
          <a:xfrm>
            <a:off x="107950" y="1196975"/>
            <a:ext cx="8856663" cy="822325"/>
          </a:xfrm>
          <a:prstGeom prst="rect">
            <a:avLst/>
          </a:prstGeom>
          <a:noFill/>
          <a:ln w="9525">
            <a:noFill/>
            <a:miter lim="800000"/>
            <a:headEnd/>
            <a:tailEnd/>
          </a:ln>
          <a:effectLst/>
        </p:spPr>
        <p:txBody>
          <a:bodyPr>
            <a:spAutoFit/>
          </a:bodyPr>
          <a:lstStyle/>
          <a:p>
            <a:pPr>
              <a:spcBef>
                <a:spcPct val="20000"/>
              </a:spcBef>
            </a:pPr>
            <a:r>
              <a:rPr lang="zh-CN" altLang="en-US" b="1"/>
              <a:t>可能的问题：由于</a:t>
            </a:r>
            <a:r>
              <a:rPr lang="en-US" altLang="zh-CN" b="1"/>
              <a:t>MD5</a:t>
            </a:r>
            <a:r>
              <a:rPr lang="zh-CN" altLang="en-US" b="1"/>
              <a:t>的公开性，攻击者可能重新生成</a:t>
            </a:r>
            <a:r>
              <a:rPr lang="en-US" altLang="zh-CN" b="1"/>
              <a:t>MIC</a:t>
            </a:r>
            <a:r>
              <a:rPr lang="zh-CN" altLang="en-US" b="1"/>
              <a:t>值。</a:t>
            </a:r>
          </a:p>
          <a:p>
            <a:r>
              <a:rPr lang="zh-CN" altLang="en-US" b="1">
                <a:solidFill>
                  <a:srgbClr val="FF0000"/>
                </a:solidFill>
              </a:rPr>
              <a:t>数字签名</a:t>
            </a:r>
            <a:r>
              <a:rPr lang="zh-CN" altLang="en-US" b="1"/>
              <a:t>：确保报文来自特定的发送方，且未被篡改。</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8675688"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43</a:t>
            </a:r>
            <a:endParaRPr lang="en-US" altLang="zh-CN" sz="2000" b="1" dirty="0">
              <a:latin typeface="宋体" pitchFamily="2" charset="-122"/>
            </a:endParaRPr>
          </a:p>
        </p:txBody>
      </p:sp>
      <p:sp>
        <p:nvSpPr>
          <p:cNvPr id="128003" name="Rectangle 3"/>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28004" name="Text Box 4"/>
          <p:cNvSpPr txBox="1">
            <a:spLocks noChangeArrowheads="1"/>
          </p:cNvSpPr>
          <p:nvPr/>
        </p:nvSpPr>
        <p:spPr bwMode="auto">
          <a:xfrm>
            <a:off x="107950" y="2420938"/>
            <a:ext cx="8856663" cy="2136775"/>
          </a:xfrm>
          <a:prstGeom prst="rect">
            <a:avLst/>
          </a:prstGeom>
          <a:solidFill>
            <a:srgbClr val="FF99FF"/>
          </a:solidFill>
          <a:ln w="9525">
            <a:noFill/>
            <a:miter lim="800000"/>
            <a:headEnd/>
            <a:tailEnd/>
          </a:ln>
          <a:effectLst/>
        </p:spPr>
        <p:txBody>
          <a:bodyPr>
            <a:spAutoFit/>
          </a:bodyPr>
          <a:lstStyle/>
          <a:p>
            <a:pPr>
              <a:spcBef>
                <a:spcPct val="20000"/>
              </a:spcBef>
            </a:pPr>
            <a:r>
              <a:rPr lang="zh-CN" altLang="en-US" b="1"/>
              <a:t>依据：</a:t>
            </a:r>
          </a:p>
          <a:p>
            <a:pPr>
              <a:spcBef>
                <a:spcPct val="20000"/>
              </a:spcBef>
            </a:pPr>
            <a:r>
              <a:rPr lang="zh-CN" altLang="en-US" b="1">
                <a:sym typeface="Wingdings" pitchFamily="2" charset="2"/>
              </a:rPr>
              <a:t>（</a:t>
            </a:r>
            <a:r>
              <a:rPr lang="en-US" altLang="zh-CN" b="1">
                <a:sym typeface="Wingdings" pitchFamily="2" charset="2"/>
              </a:rPr>
              <a:t>1</a:t>
            </a:r>
            <a:r>
              <a:rPr lang="zh-CN" altLang="en-US" b="1">
                <a:sym typeface="Wingdings" pitchFamily="2" charset="2"/>
              </a:rPr>
              <a:t>）只有</a:t>
            </a:r>
            <a:r>
              <a:rPr kumimoji="0" lang="zh-CN" altLang="en-US" b="1"/>
              <a:t>发方具有发方的私钥，别人无法产生这样的签名。</a:t>
            </a:r>
          </a:p>
          <a:p>
            <a:pPr>
              <a:spcBef>
                <a:spcPct val="20000"/>
              </a:spcBef>
            </a:pPr>
            <a:r>
              <a:rPr kumimoji="0" lang="zh-CN" altLang="en-US" b="1"/>
              <a:t>（</a:t>
            </a:r>
            <a:r>
              <a:rPr kumimoji="0" lang="en-US" altLang="zh-CN" b="1"/>
              <a:t>2</a:t>
            </a:r>
            <a:r>
              <a:rPr kumimoji="0" lang="zh-CN" altLang="en-US" b="1"/>
              <a:t>）若发方要抵赖曾发送此报文，收方可将明文和对应签名出示给第三者。由第三者用发方的公钥去证实发方的签名。</a:t>
            </a:r>
          </a:p>
          <a:p>
            <a:pPr>
              <a:spcBef>
                <a:spcPct val="20000"/>
              </a:spcBef>
            </a:pPr>
            <a:r>
              <a:rPr kumimoji="0" lang="zh-CN" altLang="en-US" b="1"/>
              <a:t>（</a:t>
            </a:r>
            <a:r>
              <a:rPr kumimoji="0" lang="en-US" altLang="zh-CN" b="1"/>
              <a:t>3</a:t>
            </a:r>
            <a:r>
              <a:rPr kumimoji="0" lang="zh-CN" altLang="en-US" b="1"/>
              <a:t>）若收方伪造报文，则收方无法出示对应的签名。</a:t>
            </a:r>
          </a:p>
        </p:txBody>
      </p:sp>
      <p:grpSp>
        <p:nvGrpSpPr>
          <p:cNvPr id="2" name="Group 5"/>
          <p:cNvGrpSpPr>
            <a:grpSpLocks/>
          </p:cNvGrpSpPr>
          <p:nvPr/>
        </p:nvGrpSpPr>
        <p:grpSpPr bwMode="auto">
          <a:xfrm>
            <a:off x="369888" y="4870450"/>
            <a:ext cx="8305800" cy="1871663"/>
            <a:chOff x="288" y="1253"/>
            <a:chExt cx="5232" cy="1179"/>
          </a:xfrm>
        </p:grpSpPr>
        <p:sp>
          <p:nvSpPr>
            <p:cNvPr id="128006" name="Rectangle 6"/>
            <p:cNvSpPr>
              <a:spLocks noChangeArrowheads="1"/>
            </p:cNvSpPr>
            <p:nvPr/>
          </p:nvSpPr>
          <p:spPr bwMode="auto">
            <a:xfrm>
              <a:off x="288" y="1253"/>
              <a:ext cx="5232" cy="1152"/>
            </a:xfrm>
            <a:prstGeom prst="rect">
              <a:avLst/>
            </a:prstGeom>
            <a:solidFill>
              <a:srgbClr val="FFFF66"/>
            </a:solidFill>
            <a:ln w="9525">
              <a:noFill/>
              <a:miter lim="800000"/>
              <a:headEnd/>
              <a:tailEnd/>
            </a:ln>
            <a:effectLst/>
          </p:spPr>
          <p:txBody>
            <a:bodyPr wrap="none" anchor="ctr"/>
            <a:lstStyle/>
            <a:p>
              <a:endParaRPr lang="zh-CN" altLang="en-US"/>
            </a:p>
          </p:txBody>
        </p:sp>
        <p:grpSp>
          <p:nvGrpSpPr>
            <p:cNvPr id="3" name="Group 7"/>
            <p:cNvGrpSpPr>
              <a:grpSpLocks/>
            </p:cNvGrpSpPr>
            <p:nvPr/>
          </p:nvGrpSpPr>
          <p:grpSpPr bwMode="auto">
            <a:xfrm>
              <a:off x="288" y="1280"/>
              <a:ext cx="5184" cy="1152"/>
              <a:chOff x="288" y="1008"/>
              <a:chExt cx="5184" cy="1152"/>
            </a:xfrm>
          </p:grpSpPr>
          <p:sp>
            <p:nvSpPr>
              <p:cNvPr id="128008" name="Rectangle 8"/>
              <p:cNvSpPr>
                <a:spLocks noChangeArrowheads="1"/>
              </p:cNvSpPr>
              <p:nvPr/>
            </p:nvSpPr>
            <p:spPr bwMode="auto">
              <a:xfrm>
                <a:off x="288" y="1152"/>
                <a:ext cx="480" cy="192"/>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报文</a:t>
                </a:r>
              </a:p>
            </p:txBody>
          </p:sp>
          <p:sp>
            <p:nvSpPr>
              <p:cNvPr id="128009" name="Text Box 9"/>
              <p:cNvSpPr txBox="1">
                <a:spLocks noChangeArrowheads="1"/>
              </p:cNvSpPr>
              <p:nvPr/>
            </p:nvSpPr>
            <p:spPr bwMode="auto">
              <a:xfrm>
                <a:off x="3193" y="1929"/>
                <a:ext cx="986" cy="231"/>
              </a:xfrm>
              <a:prstGeom prst="rect">
                <a:avLst/>
              </a:prstGeom>
              <a:solidFill>
                <a:srgbClr val="CCFFFF"/>
              </a:solidFill>
              <a:ln w="9525">
                <a:noFill/>
                <a:miter lim="800000"/>
                <a:headEnd/>
                <a:tailEnd/>
              </a:ln>
              <a:effectLst/>
            </p:spPr>
            <p:txBody>
              <a:bodyPr wrap="none">
                <a:spAutoFit/>
              </a:bodyPr>
              <a:lstStyle/>
              <a:p>
                <a:r>
                  <a:rPr lang="zh-CN" altLang="en-US" sz="1800" b="1">
                    <a:solidFill>
                      <a:srgbClr val="FF0000"/>
                    </a:solidFill>
                  </a:rPr>
                  <a:t>发方秘密密钥</a:t>
                </a:r>
              </a:p>
            </p:txBody>
          </p:sp>
          <p:sp>
            <p:nvSpPr>
              <p:cNvPr id="128010" name="Rectangle 10"/>
              <p:cNvSpPr>
                <a:spLocks noChangeArrowheads="1"/>
              </p:cNvSpPr>
              <p:nvPr/>
            </p:nvSpPr>
            <p:spPr bwMode="auto">
              <a:xfrm>
                <a:off x="960" y="1536"/>
                <a:ext cx="480" cy="192"/>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MD5</a:t>
                </a:r>
              </a:p>
            </p:txBody>
          </p:sp>
          <p:sp>
            <p:nvSpPr>
              <p:cNvPr id="128011" name="Rectangle 11"/>
              <p:cNvSpPr>
                <a:spLocks noChangeArrowheads="1"/>
              </p:cNvSpPr>
              <p:nvPr/>
            </p:nvSpPr>
            <p:spPr bwMode="auto">
              <a:xfrm>
                <a:off x="2160" y="1536"/>
                <a:ext cx="480" cy="192"/>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MIC</a:t>
                </a:r>
              </a:p>
            </p:txBody>
          </p:sp>
          <p:sp>
            <p:nvSpPr>
              <p:cNvPr id="128012" name="Rectangle 12"/>
              <p:cNvSpPr>
                <a:spLocks noChangeArrowheads="1"/>
              </p:cNvSpPr>
              <p:nvPr/>
            </p:nvSpPr>
            <p:spPr bwMode="auto">
              <a:xfrm>
                <a:off x="3408" y="1536"/>
                <a:ext cx="480" cy="192"/>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RSA</a:t>
                </a:r>
              </a:p>
            </p:txBody>
          </p:sp>
          <p:sp>
            <p:nvSpPr>
              <p:cNvPr id="128013" name="Rectangle 13"/>
              <p:cNvSpPr>
                <a:spLocks noChangeArrowheads="1"/>
              </p:cNvSpPr>
              <p:nvPr/>
            </p:nvSpPr>
            <p:spPr bwMode="auto">
              <a:xfrm>
                <a:off x="4224" y="1152"/>
                <a:ext cx="480" cy="192"/>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报文</a:t>
                </a:r>
              </a:p>
            </p:txBody>
          </p:sp>
          <p:sp>
            <p:nvSpPr>
              <p:cNvPr id="128014" name="Rectangle 14"/>
              <p:cNvSpPr>
                <a:spLocks noChangeArrowheads="1"/>
              </p:cNvSpPr>
              <p:nvPr/>
            </p:nvSpPr>
            <p:spPr bwMode="auto">
              <a:xfrm>
                <a:off x="4224" y="1344"/>
                <a:ext cx="480" cy="192"/>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签名</a:t>
                </a:r>
              </a:p>
            </p:txBody>
          </p:sp>
          <p:sp>
            <p:nvSpPr>
              <p:cNvPr id="128015" name="Line 15"/>
              <p:cNvSpPr>
                <a:spLocks noChangeShapeType="1"/>
              </p:cNvSpPr>
              <p:nvPr/>
            </p:nvSpPr>
            <p:spPr bwMode="auto">
              <a:xfrm>
                <a:off x="768" y="1344"/>
                <a:ext cx="144"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8016" name="Line 16"/>
              <p:cNvSpPr>
                <a:spLocks noChangeShapeType="1"/>
              </p:cNvSpPr>
              <p:nvPr/>
            </p:nvSpPr>
            <p:spPr bwMode="auto">
              <a:xfrm>
                <a:off x="1440" y="1632"/>
                <a:ext cx="72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8017" name="Line 17"/>
              <p:cNvSpPr>
                <a:spLocks noChangeShapeType="1"/>
              </p:cNvSpPr>
              <p:nvPr/>
            </p:nvSpPr>
            <p:spPr bwMode="auto">
              <a:xfrm>
                <a:off x="2640" y="1632"/>
                <a:ext cx="76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8018" name="Line 18"/>
              <p:cNvSpPr>
                <a:spLocks noChangeShapeType="1"/>
              </p:cNvSpPr>
              <p:nvPr/>
            </p:nvSpPr>
            <p:spPr bwMode="auto">
              <a:xfrm flipV="1">
                <a:off x="3648" y="1728"/>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8019" name="Line 19"/>
              <p:cNvSpPr>
                <a:spLocks noChangeShapeType="1"/>
              </p:cNvSpPr>
              <p:nvPr/>
            </p:nvSpPr>
            <p:spPr bwMode="auto">
              <a:xfrm>
                <a:off x="768" y="1344"/>
                <a:ext cx="3456"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8020" name="Line 20"/>
              <p:cNvSpPr>
                <a:spLocks noChangeShapeType="1"/>
              </p:cNvSpPr>
              <p:nvPr/>
            </p:nvSpPr>
            <p:spPr bwMode="auto">
              <a:xfrm>
                <a:off x="768" y="1152"/>
                <a:ext cx="3456"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8021" name="Line 21"/>
              <p:cNvSpPr>
                <a:spLocks noChangeShapeType="1"/>
              </p:cNvSpPr>
              <p:nvPr/>
            </p:nvSpPr>
            <p:spPr bwMode="auto">
              <a:xfrm flipV="1">
                <a:off x="3888" y="1344"/>
                <a:ext cx="336"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8022" name="Line 22"/>
              <p:cNvSpPr>
                <a:spLocks noChangeShapeType="1"/>
              </p:cNvSpPr>
              <p:nvPr/>
            </p:nvSpPr>
            <p:spPr bwMode="auto">
              <a:xfrm flipV="1">
                <a:off x="3888" y="1536"/>
                <a:ext cx="336"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28023" name="Oval 23"/>
              <p:cNvSpPr>
                <a:spLocks noChangeArrowheads="1"/>
              </p:cNvSpPr>
              <p:nvPr/>
            </p:nvSpPr>
            <p:spPr bwMode="auto">
              <a:xfrm>
                <a:off x="5040" y="1008"/>
                <a:ext cx="432" cy="576"/>
              </a:xfrm>
              <a:prstGeom prst="ellipse">
                <a:avLst/>
              </a:prstGeom>
              <a:solidFill>
                <a:schemeClr val="accent1"/>
              </a:solidFill>
              <a:ln w="9525">
                <a:solidFill>
                  <a:schemeClr val="tx1"/>
                </a:solidFill>
                <a:round/>
                <a:headEnd/>
                <a:tailEnd/>
              </a:ln>
              <a:effectLst/>
            </p:spPr>
            <p:txBody>
              <a:bodyPr wrap="none" anchor="ctr"/>
              <a:lstStyle/>
              <a:p>
                <a:pPr algn="ctr"/>
                <a:r>
                  <a:rPr lang="zh-CN" altLang="en-US" sz="2000" b="1"/>
                  <a:t>网络</a:t>
                </a:r>
              </a:p>
            </p:txBody>
          </p:sp>
          <p:sp>
            <p:nvSpPr>
              <p:cNvPr id="128024" name="Line 24"/>
              <p:cNvSpPr>
                <a:spLocks noChangeShapeType="1"/>
              </p:cNvSpPr>
              <p:nvPr/>
            </p:nvSpPr>
            <p:spPr bwMode="auto">
              <a:xfrm>
                <a:off x="4704" y="1296"/>
                <a:ext cx="288"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grpSp>
      <p:sp>
        <p:nvSpPr>
          <p:cNvPr id="128025" name="Text Box 25"/>
          <p:cNvSpPr txBox="1">
            <a:spLocks noChangeArrowheads="1"/>
          </p:cNvSpPr>
          <p:nvPr/>
        </p:nvSpPr>
        <p:spPr bwMode="auto">
          <a:xfrm>
            <a:off x="323850" y="668338"/>
            <a:ext cx="8569325" cy="457200"/>
          </a:xfrm>
          <a:prstGeom prst="rect">
            <a:avLst/>
          </a:prstGeom>
          <a:noFill/>
          <a:ln w="9525">
            <a:noFill/>
            <a:miter lim="800000"/>
            <a:headEnd/>
            <a:tailEnd/>
          </a:ln>
          <a:effectLst/>
        </p:spPr>
        <p:txBody>
          <a:bodyPr>
            <a:spAutoFit/>
          </a:bodyPr>
          <a:lstStyle/>
          <a:p>
            <a:pPr>
              <a:spcBef>
                <a:spcPct val="20000"/>
              </a:spcBef>
            </a:pPr>
            <a:r>
              <a:rPr lang="en-US" altLang="en-US" b="1">
                <a:solidFill>
                  <a:srgbClr val="FF0000"/>
                </a:solidFill>
                <a:latin typeface="宋体" pitchFamily="2" charset="-122"/>
              </a:rPr>
              <a:t>② </a:t>
            </a:r>
            <a:r>
              <a:rPr lang="zh-CN" altLang="en-US" b="1">
                <a:solidFill>
                  <a:srgbClr val="FF0000"/>
                </a:solidFill>
              </a:rPr>
              <a:t>内容完整性</a:t>
            </a:r>
            <a:r>
              <a:rPr lang="en-US" altLang="zh-CN" b="1"/>
              <a:t>—</a:t>
            </a:r>
            <a:r>
              <a:rPr lang="zh-CN" altLang="en-US" b="1"/>
              <a:t>防篡改，</a:t>
            </a:r>
            <a:r>
              <a:rPr lang="zh-CN" altLang="en-US" b="1">
                <a:solidFill>
                  <a:srgbClr val="FF0000"/>
                </a:solidFill>
              </a:rPr>
              <a:t>摘录技术</a:t>
            </a:r>
            <a:r>
              <a:rPr lang="zh-CN" altLang="en-US" b="1"/>
              <a:t>（报文和摘录息息相关）</a:t>
            </a:r>
          </a:p>
        </p:txBody>
      </p:sp>
      <p:sp>
        <p:nvSpPr>
          <p:cNvPr id="128026" name="Text Box 26"/>
          <p:cNvSpPr txBox="1">
            <a:spLocks noChangeArrowheads="1"/>
          </p:cNvSpPr>
          <p:nvPr/>
        </p:nvSpPr>
        <p:spPr bwMode="auto">
          <a:xfrm>
            <a:off x="107950" y="44450"/>
            <a:ext cx="5148263" cy="457200"/>
          </a:xfrm>
          <a:prstGeom prst="rect">
            <a:avLst/>
          </a:prstGeom>
          <a:noFill/>
          <a:ln w="9525">
            <a:noFill/>
            <a:miter lim="800000"/>
            <a:headEnd/>
            <a:tailEnd/>
          </a:ln>
          <a:effectLst/>
        </p:spPr>
        <p:txBody>
          <a:bodyPr>
            <a:spAutoFit/>
          </a:bodyPr>
          <a:lstStyle/>
          <a:p>
            <a:pPr>
              <a:buFont typeface="宋体" pitchFamily="2" charset="-122"/>
              <a:buNone/>
            </a:pPr>
            <a:r>
              <a:rPr lang="zh-CN" altLang="en-US" b="1">
                <a:solidFill>
                  <a:srgbClr val="FF0000"/>
                </a:solidFill>
              </a:rPr>
              <a:t> （</a:t>
            </a:r>
            <a:r>
              <a:rPr lang="en-US" altLang="zh-CN" b="1">
                <a:solidFill>
                  <a:srgbClr val="FF0000"/>
                </a:solidFill>
              </a:rPr>
              <a:t>4</a:t>
            </a:r>
            <a:r>
              <a:rPr lang="zh-CN" altLang="en-US" b="1">
                <a:solidFill>
                  <a:srgbClr val="FF0000"/>
                </a:solidFill>
              </a:rPr>
              <a:t>）  网络安全服务</a:t>
            </a:r>
            <a:endParaRPr lang="zh-CN" altLang="en-US" b="1"/>
          </a:p>
        </p:txBody>
      </p:sp>
      <p:sp>
        <p:nvSpPr>
          <p:cNvPr id="128027" name="Text Box 27"/>
          <p:cNvSpPr txBox="1">
            <a:spLocks noChangeArrowheads="1"/>
          </p:cNvSpPr>
          <p:nvPr/>
        </p:nvSpPr>
        <p:spPr bwMode="auto">
          <a:xfrm>
            <a:off x="107950" y="1196975"/>
            <a:ext cx="8856663" cy="822325"/>
          </a:xfrm>
          <a:prstGeom prst="rect">
            <a:avLst/>
          </a:prstGeom>
          <a:noFill/>
          <a:ln w="9525">
            <a:noFill/>
            <a:miter lim="800000"/>
            <a:headEnd/>
            <a:tailEnd/>
          </a:ln>
          <a:effectLst/>
        </p:spPr>
        <p:txBody>
          <a:bodyPr>
            <a:spAutoFit/>
          </a:bodyPr>
          <a:lstStyle/>
          <a:p>
            <a:pPr>
              <a:spcBef>
                <a:spcPct val="20000"/>
              </a:spcBef>
            </a:pPr>
            <a:r>
              <a:rPr lang="zh-CN" altLang="en-US" b="1"/>
              <a:t>可能的问题：由于</a:t>
            </a:r>
            <a:r>
              <a:rPr lang="en-US" altLang="zh-CN" b="1"/>
              <a:t>MD5</a:t>
            </a:r>
            <a:r>
              <a:rPr lang="zh-CN" altLang="en-US" b="1"/>
              <a:t>的公开性，攻击者可能重新生成</a:t>
            </a:r>
            <a:r>
              <a:rPr lang="en-US" altLang="zh-CN" b="1"/>
              <a:t>MIC</a:t>
            </a:r>
            <a:r>
              <a:rPr lang="zh-CN" altLang="en-US" b="1"/>
              <a:t>值。</a:t>
            </a:r>
          </a:p>
          <a:p>
            <a:r>
              <a:rPr lang="zh-CN" altLang="en-US" b="1">
                <a:solidFill>
                  <a:srgbClr val="FF0000"/>
                </a:solidFill>
              </a:rPr>
              <a:t>数字签名</a:t>
            </a:r>
            <a:r>
              <a:rPr lang="zh-CN" altLang="en-US" b="1"/>
              <a:t>：确保报文来自特定的发送方，且未被篡改。</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220663" y="1560513"/>
            <a:ext cx="8455025" cy="931862"/>
          </a:xfrm>
          <a:prstGeom prst="rect">
            <a:avLst/>
          </a:prstGeom>
          <a:noFill/>
          <a:ln w="9525">
            <a:noFill/>
            <a:miter lim="800000"/>
            <a:headEnd/>
            <a:tailEnd/>
          </a:ln>
          <a:effectLst/>
        </p:spPr>
        <p:txBody>
          <a:bodyPr wrap="none">
            <a:spAutoFit/>
          </a:bodyPr>
          <a:lstStyle/>
          <a:p>
            <a:pPr>
              <a:spcBef>
                <a:spcPct val="30000"/>
              </a:spcBef>
            </a:pPr>
            <a:r>
              <a:rPr lang="zh-CN" altLang="en-US" b="1"/>
              <a:t>    在报文中增加序号和时标（报文形成或者发送的时间值）；</a:t>
            </a:r>
          </a:p>
          <a:p>
            <a:pPr>
              <a:spcBef>
                <a:spcPct val="30000"/>
              </a:spcBef>
            </a:pPr>
            <a:r>
              <a:rPr lang="zh-CN" altLang="en-US" b="1"/>
              <a:t>    接收方按序接受报文。</a:t>
            </a:r>
          </a:p>
        </p:txBody>
      </p:sp>
      <p:sp>
        <p:nvSpPr>
          <p:cNvPr id="129027" name="Rectangle 3"/>
          <p:cNvSpPr>
            <a:spLocks noChangeArrowheads="1"/>
          </p:cNvSpPr>
          <p:nvPr/>
        </p:nvSpPr>
        <p:spPr bwMode="auto">
          <a:xfrm>
            <a:off x="838200" y="3733800"/>
            <a:ext cx="685800" cy="304800"/>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报文</a:t>
            </a:r>
          </a:p>
        </p:txBody>
      </p:sp>
      <p:sp>
        <p:nvSpPr>
          <p:cNvPr id="129028" name="Rectangle 4"/>
          <p:cNvSpPr>
            <a:spLocks noChangeArrowheads="1"/>
          </p:cNvSpPr>
          <p:nvPr/>
        </p:nvSpPr>
        <p:spPr bwMode="auto">
          <a:xfrm>
            <a:off x="838200" y="3429000"/>
            <a:ext cx="685800" cy="304800"/>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序号</a:t>
            </a:r>
          </a:p>
        </p:txBody>
      </p:sp>
      <p:sp>
        <p:nvSpPr>
          <p:cNvPr id="129029" name="Rectangle 5"/>
          <p:cNvSpPr>
            <a:spLocks noChangeArrowheads="1"/>
          </p:cNvSpPr>
          <p:nvPr/>
        </p:nvSpPr>
        <p:spPr bwMode="auto">
          <a:xfrm>
            <a:off x="838200" y="3124200"/>
            <a:ext cx="685800" cy="304800"/>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时标</a:t>
            </a:r>
          </a:p>
        </p:txBody>
      </p:sp>
      <p:sp>
        <p:nvSpPr>
          <p:cNvPr id="129030" name="Rectangle 6"/>
          <p:cNvSpPr>
            <a:spLocks noChangeArrowheads="1"/>
          </p:cNvSpPr>
          <p:nvPr/>
        </p:nvSpPr>
        <p:spPr bwMode="auto">
          <a:xfrm>
            <a:off x="2133600" y="4267200"/>
            <a:ext cx="685800" cy="304800"/>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MD5</a:t>
            </a:r>
          </a:p>
        </p:txBody>
      </p:sp>
      <p:sp>
        <p:nvSpPr>
          <p:cNvPr id="129031" name="Rectangle 7"/>
          <p:cNvSpPr>
            <a:spLocks noChangeArrowheads="1"/>
          </p:cNvSpPr>
          <p:nvPr/>
        </p:nvSpPr>
        <p:spPr bwMode="auto">
          <a:xfrm>
            <a:off x="3200400" y="4267200"/>
            <a:ext cx="685800" cy="304800"/>
          </a:xfrm>
          <a:prstGeom prst="rect">
            <a:avLst/>
          </a:prstGeom>
          <a:solidFill>
            <a:srgbClr val="F5CA2D"/>
          </a:solidFill>
          <a:ln w="9525">
            <a:solidFill>
              <a:schemeClr val="tx1"/>
            </a:solidFill>
            <a:miter lim="800000"/>
            <a:headEnd/>
            <a:tailEnd/>
          </a:ln>
          <a:effectLst/>
        </p:spPr>
        <p:txBody>
          <a:bodyPr wrap="none" anchor="ctr"/>
          <a:lstStyle/>
          <a:p>
            <a:pPr algn="ctr"/>
            <a:r>
              <a:rPr lang="en-US" altLang="zh-CN" sz="1800" b="1"/>
              <a:t>MIC</a:t>
            </a:r>
          </a:p>
        </p:txBody>
      </p:sp>
      <p:sp>
        <p:nvSpPr>
          <p:cNvPr id="129032" name="Rectangle 8"/>
          <p:cNvSpPr>
            <a:spLocks noChangeArrowheads="1"/>
          </p:cNvSpPr>
          <p:nvPr/>
        </p:nvSpPr>
        <p:spPr bwMode="auto">
          <a:xfrm>
            <a:off x="4495800" y="3733800"/>
            <a:ext cx="685800" cy="304800"/>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报文</a:t>
            </a:r>
          </a:p>
        </p:txBody>
      </p:sp>
      <p:sp>
        <p:nvSpPr>
          <p:cNvPr id="129033" name="Rectangle 9"/>
          <p:cNvSpPr>
            <a:spLocks noChangeArrowheads="1"/>
          </p:cNvSpPr>
          <p:nvPr/>
        </p:nvSpPr>
        <p:spPr bwMode="auto">
          <a:xfrm>
            <a:off x="4495800" y="3429000"/>
            <a:ext cx="685800" cy="304800"/>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序号</a:t>
            </a:r>
          </a:p>
        </p:txBody>
      </p:sp>
      <p:sp>
        <p:nvSpPr>
          <p:cNvPr id="129034" name="Rectangle 10"/>
          <p:cNvSpPr>
            <a:spLocks noChangeArrowheads="1"/>
          </p:cNvSpPr>
          <p:nvPr/>
        </p:nvSpPr>
        <p:spPr bwMode="auto">
          <a:xfrm>
            <a:off x="4495800" y="3124200"/>
            <a:ext cx="685800" cy="304800"/>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时标</a:t>
            </a:r>
          </a:p>
        </p:txBody>
      </p:sp>
      <p:sp>
        <p:nvSpPr>
          <p:cNvPr id="129035" name="Rectangle 11"/>
          <p:cNvSpPr>
            <a:spLocks noChangeArrowheads="1"/>
          </p:cNvSpPr>
          <p:nvPr/>
        </p:nvSpPr>
        <p:spPr bwMode="auto">
          <a:xfrm>
            <a:off x="4495800" y="4038600"/>
            <a:ext cx="685800" cy="304800"/>
          </a:xfrm>
          <a:prstGeom prst="rect">
            <a:avLst/>
          </a:prstGeom>
          <a:solidFill>
            <a:srgbClr val="F5CA2D"/>
          </a:solidFill>
          <a:ln w="9525">
            <a:solidFill>
              <a:schemeClr val="tx1"/>
            </a:solidFill>
            <a:miter lim="800000"/>
            <a:headEnd/>
            <a:tailEnd/>
          </a:ln>
          <a:effectLst/>
        </p:spPr>
        <p:txBody>
          <a:bodyPr wrap="none" anchor="ctr"/>
          <a:lstStyle/>
          <a:p>
            <a:pPr algn="ctr"/>
            <a:r>
              <a:rPr lang="en-US" altLang="zh-CN" sz="1800" b="1"/>
              <a:t>MIC</a:t>
            </a:r>
          </a:p>
        </p:txBody>
      </p:sp>
      <p:sp>
        <p:nvSpPr>
          <p:cNvPr id="129036" name="Line 12"/>
          <p:cNvSpPr>
            <a:spLocks noChangeShapeType="1"/>
          </p:cNvSpPr>
          <p:nvPr/>
        </p:nvSpPr>
        <p:spPr bwMode="auto">
          <a:xfrm>
            <a:off x="1524000" y="3124200"/>
            <a:ext cx="3200400" cy="0"/>
          </a:xfrm>
          <a:prstGeom prst="line">
            <a:avLst/>
          </a:prstGeom>
          <a:noFill/>
          <a:ln w="9525">
            <a:solidFill>
              <a:srgbClr val="000000"/>
            </a:solidFill>
            <a:prstDash val="dash"/>
            <a:round/>
            <a:headEnd/>
            <a:tailEnd/>
          </a:ln>
          <a:effectLst/>
        </p:spPr>
        <p:txBody>
          <a:bodyPr wrap="none" anchor="ctr"/>
          <a:lstStyle/>
          <a:p>
            <a:endParaRPr lang="zh-CN" altLang="en-US"/>
          </a:p>
        </p:txBody>
      </p:sp>
      <p:sp>
        <p:nvSpPr>
          <p:cNvPr id="129037" name="Line 13"/>
          <p:cNvSpPr>
            <a:spLocks noChangeShapeType="1"/>
          </p:cNvSpPr>
          <p:nvPr/>
        </p:nvSpPr>
        <p:spPr bwMode="auto">
          <a:xfrm>
            <a:off x="1371600" y="4038600"/>
            <a:ext cx="3200400" cy="0"/>
          </a:xfrm>
          <a:prstGeom prst="line">
            <a:avLst/>
          </a:prstGeom>
          <a:noFill/>
          <a:ln w="9525">
            <a:solidFill>
              <a:srgbClr val="000000"/>
            </a:solidFill>
            <a:prstDash val="dash"/>
            <a:round/>
            <a:headEnd/>
            <a:tailEnd/>
          </a:ln>
          <a:effectLst/>
        </p:spPr>
        <p:txBody>
          <a:bodyPr wrap="none" anchor="ctr"/>
          <a:lstStyle/>
          <a:p>
            <a:endParaRPr lang="zh-CN" altLang="en-US"/>
          </a:p>
        </p:txBody>
      </p:sp>
      <p:sp>
        <p:nvSpPr>
          <p:cNvPr id="129038" name="Line 14"/>
          <p:cNvSpPr>
            <a:spLocks noChangeShapeType="1"/>
          </p:cNvSpPr>
          <p:nvPr/>
        </p:nvSpPr>
        <p:spPr bwMode="auto">
          <a:xfrm>
            <a:off x="1524000" y="3124200"/>
            <a:ext cx="609600" cy="1143000"/>
          </a:xfrm>
          <a:prstGeom prst="line">
            <a:avLst/>
          </a:prstGeom>
          <a:noFill/>
          <a:ln w="9525">
            <a:solidFill>
              <a:srgbClr val="000000"/>
            </a:solidFill>
            <a:round/>
            <a:headEnd/>
            <a:tailEnd/>
          </a:ln>
          <a:effectLst/>
        </p:spPr>
        <p:txBody>
          <a:bodyPr wrap="none" anchor="ctr"/>
          <a:lstStyle/>
          <a:p>
            <a:endParaRPr lang="zh-CN" altLang="en-US"/>
          </a:p>
        </p:txBody>
      </p:sp>
      <p:sp>
        <p:nvSpPr>
          <p:cNvPr id="129039" name="Line 15"/>
          <p:cNvSpPr>
            <a:spLocks noChangeShapeType="1"/>
          </p:cNvSpPr>
          <p:nvPr/>
        </p:nvSpPr>
        <p:spPr bwMode="auto">
          <a:xfrm>
            <a:off x="2819400" y="4343400"/>
            <a:ext cx="381000"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129040" name="Line 16"/>
          <p:cNvSpPr>
            <a:spLocks noChangeShapeType="1"/>
          </p:cNvSpPr>
          <p:nvPr/>
        </p:nvSpPr>
        <p:spPr bwMode="auto">
          <a:xfrm flipV="1">
            <a:off x="3886200" y="4038600"/>
            <a:ext cx="685800" cy="228600"/>
          </a:xfrm>
          <a:prstGeom prst="line">
            <a:avLst/>
          </a:prstGeom>
          <a:noFill/>
          <a:ln w="9525">
            <a:solidFill>
              <a:srgbClr val="000000"/>
            </a:solidFill>
            <a:prstDash val="dash"/>
            <a:round/>
            <a:headEnd/>
            <a:tailEnd/>
          </a:ln>
          <a:effectLst/>
        </p:spPr>
        <p:txBody>
          <a:bodyPr wrap="none" anchor="ctr"/>
          <a:lstStyle/>
          <a:p>
            <a:endParaRPr lang="zh-CN" altLang="en-US"/>
          </a:p>
        </p:txBody>
      </p:sp>
      <p:sp>
        <p:nvSpPr>
          <p:cNvPr id="129041" name="Line 17"/>
          <p:cNvSpPr>
            <a:spLocks noChangeShapeType="1"/>
          </p:cNvSpPr>
          <p:nvPr/>
        </p:nvSpPr>
        <p:spPr bwMode="auto">
          <a:xfrm flipV="1">
            <a:off x="3886200" y="4343400"/>
            <a:ext cx="533400" cy="228600"/>
          </a:xfrm>
          <a:prstGeom prst="line">
            <a:avLst/>
          </a:prstGeom>
          <a:noFill/>
          <a:ln w="9525">
            <a:solidFill>
              <a:srgbClr val="000000"/>
            </a:solidFill>
            <a:prstDash val="dash"/>
            <a:round/>
            <a:headEnd/>
            <a:tailEnd/>
          </a:ln>
          <a:effectLst/>
        </p:spPr>
        <p:txBody>
          <a:bodyPr wrap="none" anchor="ctr"/>
          <a:lstStyle/>
          <a:p>
            <a:endParaRPr lang="zh-CN" altLang="en-US"/>
          </a:p>
        </p:txBody>
      </p:sp>
      <p:sp>
        <p:nvSpPr>
          <p:cNvPr id="129042" name="Line 18"/>
          <p:cNvSpPr>
            <a:spLocks noChangeShapeType="1"/>
          </p:cNvSpPr>
          <p:nvPr/>
        </p:nvSpPr>
        <p:spPr bwMode="auto">
          <a:xfrm>
            <a:off x="5334000" y="3657600"/>
            <a:ext cx="990600"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129043" name="Oval 19"/>
          <p:cNvSpPr>
            <a:spLocks noChangeArrowheads="1"/>
          </p:cNvSpPr>
          <p:nvPr/>
        </p:nvSpPr>
        <p:spPr bwMode="auto">
          <a:xfrm>
            <a:off x="6400800" y="3200400"/>
            <a:ext cx="1752600" cy="990600"/>
          </a:xfrm>
          <a:prstGeom prst="ellipse">
            <a:avLst/>
          </a:prstGeom>
          <a:solidFill>
            <a:schemeClr val="accent2"/>
          </a:solidFill>
          <a:ln w="9525">
            <a:solidFill>
              <a:schemeClr val="tx1"/>
            </a:solidFill>
            <a:round/>
            <a:headEnd/>
            <a:tailEnd/>
          </a:ln>
          <a:effectLst/>
        </p:spPr>
        <p:txBody>
          <a:bodyPr wrap="none" anchor="ctr"/>
          <a:lstStyle/>
          <a:p>
            <a:pPr algn="ctr" eaLnBrk="0" hangingPunct="0"/>
            <a:r>
              <a:rPr lang="zh-CN" altLang="en-US" sz="1800" b="1">
                <a:latin typeface="楷体" pitchFamily="18" charset="-122"/>
                <a:ea typeface="楷体" pitchFamily="18" charset="-122"/>
              </a:rPr>
              <a:t>网络</a:t>
            </a:r>
          </a:p>
        </p:txBody>
      </p:sp>
      <p:sp>
        <p:nvSpPr>
          <p:cNvPr id="129044" name="Text Box 20"/>
          <p:cNvSpPr txBox="1">
            <a:spLocks noChangeArrowheads="1"/>
          </p:cNvSpPr>
          <p:nvPr/>
        </p:nvSpPr>
        <p:spPr bwMode="auto">
          <a:xfrm>
            <a:off x="8675688"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44</a:t>
            </a:r>
            <a:endParaRPr lang="en-US" altLang="zh-CN" sz="2000" b="1" dirty="0">
              <a:latin typeface="宋体" pitchFamily="2" charset="-122"/>
            </a:endParaRPr>
          </a:p>
        </p:txBody>
      </p:sp>
      <p:sp>
        <p:nvSpPr>
          <p:cNvPr id="129045" name="Line 21"/>
          <p:cNvSpPr>
            <a:spLocks noChangeShapeType="1"/>
          </p:cNvSpPr>
          <p:nvPr/>
        </p:nvSpPr>
        <p:spPr bwMode="auto">
          <a:xfrm>
            <a:off x="1524000" y="4038600"/>
            <a:ext cx="609600" cy="533400"/>
          </a:xfrm>
          <a:prstGeom prst="line">
            <a:avLst/>
          </a:prstGeom>
          <a:noFill/>
          <a:ln w="9525">
            <a:solidFill>
              <a:srgbClr val="000000"/>
            </a:solidFill>
            <a:round/>
            <a:headEnd/>
            <a:tailEnd/>
          </a:ln>
          <a:effectLst/>
        </p:spPr>
        <p:txBody>
          <a:bodyPr wrap="none" anchor="ctr"/>
          <a:lstStyle/>
          <a:p>
            <a:endParaRPr lang="zh-CN" altLang="en-US"/>
          </a:p>
        </p:txBody>
      </p:sp>
      <p:sp>
        <p:nvSpPr>
          <p:cNvPr id="129046" name="Rectangle 22"/>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29047" name="Text Box 23"/>
          <p:cNvSpPr txBox="1">
            <a:spLocks noChangeArrowheads="1"/>
          </p:cNvSpPr>
          <p:nvPr/>
        </p:nvSpPr>
        <p:spPr bwMode="auto">
          <a:xfrm>
            <a:off x="107950" y="765175"/>
            <a:ext cx="4176713" cy="457200"/>
          </a:xfrm>
          <a:prstGeom prst="rect">
            <a:avLst/>
          </a:prstGeom>
          <a:noFill/>
          <a:ln w="9525">
            <a:noFill/>
            <a:miter lim="800000"/>
            <a:headEnd/>
            <a:tailEnd/>
          </a:ln>
          <a:effectLst/>
        </p:spPr>
        <p:txBody>
          <a:bodyPr>
            <a:spAutoFit/>
          </a:bodyPr>
          <a:lstStyle/>
          <a:p>
            <a:pPr>
              <a:spcBef>
                <a:spcPct val="30000"/>
              </a:spcBef>
            </a:pPr>
            <a:r>
              <a:rPr lang="en-US" altLang="en-US" b="1">
                <a:solidFill>
                  <a:srgbClr val="FF0000"/>
                </a:solidFill>
                <a:latin typeface="宋体" pitchFamily="2" charset="-122"/>
              </a:rPr>
              <a:t>③ </a:t>
            </a:r>
            <a:r>
              <a:rPr lang="zh-CN" altLang="en-US" b="1">
                <a:solidFill>
                  <a:srgbClr val="FF0000"/>
                </a:solidFill>
              </a:rPr>
              <a:t>序列完整性</a:t>
            </a:r>
            <a:r>
              <a:rPr lang="en-US" altLang="zh-CN" b="1"/>
              <a:t>—</a:t>
            </a:r>
            <a:r>
              <a:rPr lang="zh-CN" altLang="en-US" b="1"/>
              <a:t>防重播</a:t>
            </a:r>
          </a:p>
        </p:txBody>
      </p:sp>
      <p:sp>
        <p:nvSpPr>
          <p:cNvPr id="129048" name="Text Box 24"/>
          <p:cNvSpPr txBox="1">
            <a:spLocks noChangeArrowheads="1"/>
          </p:cNvSpPr>
          <p:nvPr/>
        </p:nvSpPr>
        <p:spPr bwMode="auto">
          <a:xfrm>
            <a:off x="107950" y="44450"/>
            <a:ext cx="5148263" cy="457200"/>
          </a:xfrm>
          <a:prstGeom prst="rect">
            <a:avLst/>
          </a:prstGeom>
          <a:noFill/>
          <a:ln w="9525">
            <a:noFill/>
            <a:miter lim="800000"/>
            <a:headEnd/>
            <a:tailEnd/>
          </a:ln>
          <a:effectLst/>
        </p:spPr>
        <p:txBody>
          <a:bodyPr>
            <a:spAutoFit/>
          </a:bodyPr>
          <a:lstStyle/>
          <a:p>
            <a:pPr>
              <a:buFont typeface="宋体" pitchFamily="2" charset="-122"/>
              <a:buNone/>
            </a:pPr>
            <a:r>
              <a:rPr lang="zh-CN" altLang="en-US" b="1">
                <a:solidFill>
                  <a:srgbClr val="FF0000"/>
                </a:solidFill>
              </a:rPr>
              <a:t> （</a:t>
            </a:r>
            <a:r>
              <a:rPr lang="en-US" altLang="zh-CN" b="1">
                <a:solidFill>
                  <a:srgbClr val="FF0000"/>
                </a:solidFill>
              </a:rPr>
              <a:t>4</a:t>
            </a:r>
            <a:r>
              <a:rPr lang="zh-CN" altLang="en-US" b="1">
                <a:solidFill>
                  <a:srgbClr val="FF0000"/>
                </a:solidFill>
              </a:rPr>
              <a:t>）  网络安全服务</a:t>
            </a:r>
            <a:endParaRPr lang="zh-CN" altLang="en-US"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609600" y="762000"/>
            <a:ext cx="7300396" cy="1046440"/>
          </a:xfrm>
          <a:prstGeom prst="rect">
            <a:avLst/>
          </a:prstGeom>
          <a:noFill/>
          <a:ln w="9525">
            <a:noFill/>
            <a:miter lim="800000"/>
            <a:headEnd/>
            <a:tailEnd/>
          </a:ln>
          <a:effectLst/>
        </p:spPr>
        <p:txBody>
          <a:bodyPr wrap="none">
            <a:spAutoFit/>
          </a:bodyPr>
          <a:lstStyle/>
          <a:p>
            <a:r>
              <a:rPr lang="zh-CN" altLang="en-US" b="1" dirty="0"/>
              <a:t>保护网络资源（此处主要指信息资源），免受攻击；</a:t>
            </a:r>
          </a:p>
          <a:p>
            <a:endParaRPr lang="zh-CN" altLang="en-US" sz="1400" b="1" dirty="0"/>
          </a:p>
          <a:p>
            <a:r>
              <a:rPr lang="zh-CN" altLang="en-US" b="1" dirty="0"/>
              <a:t>基于</a:t>
            </a:r>
            <a:r>
              <a:rPr lang="zh-CN" altLang="en-US" b="1" dirty="0" smtClean="0"/>
              <a:t>网络及应用</a:t>
            </a:r>
            <a:r>
              <a:rPr lang="zh-CN" altLang="en-US" b="1" dirty="0"/>
              <a:t>可能受到的安全威胁：</a:t>
            </a:r>
          </a:p>
        </p:txBody>
      </p:sp>
      <p:grpSp>
        <p:nvGrpSpPr>
          <p:cNvPr id="2" name="Group 3"/>
          <p:cNvGrpSpPr>
            <a:grpSpLocks/>
          </p:cNvGrpSpPr>
          <p:nvPr/>
        </p:nvGrpSpPr>
        <p:grpSpPr bwMode="auto">
          <a:xfrm>
            <a:off x="1219200" y="1916113"/>
            <a:ext cx="6330950" cy="1997075"/>
            <a:chOff x="576" y="816"/>
            <a:chExt cx="3988" cy="1258"/>
          </a:xfrm>
        </p:grpSpPr>
        <p:sp>
          <p:nvSpPr>
            <p:cNvPr id="71684" name="Rectangle 4"/>
            <p:cNvSpPr>
              <a:spLocks noChangeArrowheads="1"/>
            </p:cNvSpPr>
            <p:nvPr/>
          </p:nvSpPr>
          <p:spPr bwMode="auto">
            <a:xfrm>
              <a:off x="816" y="1104"/>
              <a:ext cx="240" cy="24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71685" name="Oval 5"/>
            <p:cNvSpPr>
              <a:spLocks noChangeArrowheads="1"/>
            </p:cNvSpPr>
            <p:nvPr/>
          </p:nvSpPr>
          <p:spPr bwMode="auto">
            <a:xfrm>
              <a:off x="1824" y="960"/>
              <a:ext cx="1392" cy="52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71686" name="Rectangle 6"/>
            <p:cNvSpPr>
              <a:spLocks noChangeArrowheads="1"/>
            </p:cNvSpPr>
            <p:nvPr/>
          </p:nvSpPr>
          <p:spPr bwMode="auto">
            <a:xfrm>
              <a:off x="4080" y="1104"/>
              <a:ext cx="240" cy="24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71687" name="Line 7"/>
            <p:cNvSpPr>
              <a:spLocks noChangeShapeType="1"/>
            </p:cNvSpPr>
            <p:nvPr/>
          </p:nvSpPr>
          <p:spPr bwMode="auto">
            <a:xfrm>
              <a:off x="1056" y="1152"/>
              <a:ext cx="3024" cy="0"/>
            </a:xfrm>
            <a:prstGeom prst="line">
              <a:avLst/>
            </a:prstGeom>
            <a:noFill/>
            <a:ln w="9525">
              <a:solidFill>
                <a:schemeClr val="tx1"/>
              </a:solidFill>
              <a:prstDash val="dash"/>
              <a:round/>
              <a:headEnd/>
              <a:tailEnd type="triangle" w="med" len="med"/>
            </a:ln>
            <a:effectLst/>
          </p:spPr>
          <p:txBody>
            <a:bodyPr wrap="none" anchor="ctr"/>
            <a:lstStyle/>
            <a:p>
              <a:endParaRPr lang="zh-CN" altLang="en-US"/>
            </a:p>
          </p:txBody>
        </p:sp>
        <p:sp>
          <p:nvSpPr>
            <p:cNvPr id="71688" name="Line 8"/>
            <p:cNvSpPr>
              <a:spLocks noChangeShapeType="1"/>
            </p:cNvSpPr>
            <p:nvPr/>
          </p:nvSpPr>
          <p:spPr bwMode="auto">
            <a:xfrm>
              <a:off x="1056" y="1248"/>
              <a:ext cx="768" cy="0"/>
            </a:xfrm>
            <a:prstGeom prst="line">
              <a:avLst/>
            </a:prstGeom>
            <a:noFill/>
            <a:ln w="9525">
              <a:solidFill>
                <a:schemeClr val="tx1"/>
              </a:solidFill>
              <a:round/>
              <a:headEnd/>
              <a:tailEnd/>
            </a:ln>
            <a:effectLst/>
          </p:spPr>
          <p:txBody>
            <a:bodyPr wrap="none" anchor="ctr"/>
            <a:lstStyle/>
            <a:p>
              <a:endParaRPr lang="zh-CN" altLang="en-US"/>
            </a:p>
          </p:txBody>
        </p:sp>
        <p:sp>
          <p:nvSpPr>
            <p:cNvPr id="71689" name="Line 9"/>
            <p:cNvSpPr>
              <a:spLocks noChangeShapeType="1"/>
            </p:cNvSpPr>
            <p:nvPr/>
          </p:nvSpPr>
          <p:spPr bwMode="auto">
            <a:xfrm>
              <a:off x="3216" y="1248"/>
              <a:ext cx="816" cy="0"/>
            </a:xfrm>
            <a:prstGeom prst="line">
              <a:avLst/>
            </a:prstGeom>
            <a:noFill/>
            <a:ln w="9525">
              <a:solidFill>
                <a:schemeClr val="tx1"/>
              </a:solidFill>
              <a:round/>
              <a:headEnd/>
              <a:tailEnd/>
            </a:ln>
            <a:effectLst/>
          </p:spPr>
          <p:txBody>
            <a:bodyPr wrap="none" anchor="ctr"/>
            <a:lstStyle/>
            <a:p>
              <a:endParaRPr lang="zh-CN" altLang="en-US"/>
            </a:p>
          </p:txBody>
        </p:sp>
        <p:sp>
          <p:nvSpPr>
            <p:cNvPr id="71690" name="Rectangle 10"/>
            <p:cNvSpPr>
              <a:spLocks noChangeArrowheads="1"/>
            </p:cNvSpPr>
            <p:nvPr/>
          </p:nvSpPr>
          <p:spPr bwMode="auto">
            <a:xfrm>
              <a:off x="2256" y="1056"/>
              <a:ext cx="240" cy="48"/>
            </a:xfrm>
            <a:prstGeom prst="rect">
              <a:avLst/>
            </a:prstGeom>
            <a:solidFill>
              <a:srgbClr val="FF0000"/>
            </a:solidFill>
            <a:ln w="9525">
              <a:solidFill>
                <a:schemeClr val="tx1"/>
              </a:solidFill>
              <a:miter lim="800000"/>
              <a:headEnd/>
              <a:tailEnd/>
            </a:ln>
            <a:effectLst/>
          </p:spPr>
          <p:txBody>
            <a:bodyPr wrap="none" anchor="ctr"/>
            <a:lstStyle/>
            <a:p>
              <a:endParaRPr lang="zh-CN" altLang="en-US"/>
            </a:p>
          </p:txBody>
        </p:sp>
        <p:sp>
          <p:nvSpPr>
            <p:cNvPr id="71691" name="Rectangle 11"/>
            <p:cNvSpPr>
              <a:spLocks noChangeArrowheads="1"/>
            </p:cNvSpPr>
            <p:nvPr/>
          </p:nvSpPr>
          <p:spPr bwMode="auto">
            <a:xfrm>
              <a:off x="1872" y="1680"/>
              <a:ext cx="192" cy="192"/>
            </a:xfrm>
            <a:prstGeom prst="rect">
              <a:avLst/>
            </a:prstGeom>
            <a:solidFill>
              <a:srgbClr val="CCFF33"/>
            </a:solidFill>
            <a:ln w="9525">
              <a:solidFill>
                <a:schemeClr val="tx1"/>
              </a:solidFill>
              <a:miter lim="800000"/>
              <a:headEnd/>
              <a:tailEnd/>
            </a:ln>
            <a:effectLst/>
          </p:spPr>
          <p:txBody>
            <a:bodyPr wrap="none" anchor="ctr"/>
            <a:lstStyle/>
            <a:p>
              <a:endParaRPr lang="zh-CN" altLang="en-US"/>
            </a:p>
          </p:txBody>
        </p:sp>
        <p:sp>
          <p:nvSpPr>
            <p:cNvPr id="71692" name="Line 12"/>
            <p:cNvSpPr>
              <a:spLocks noChangeShapeType="1"/>
            </p:cNvSpPr>
            <p:nvPr/>
          </p:nvSpPr>
          <p:spPr bwMode="auto">
            <a:xfrm flipH="1">
              <a:off x="2064" y="1104"/>
              <a:ext cx="336" cy="52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1693" name="Line 13"/>
            <p:cNvSpPr>
              <a:spLocks noChangeShapeType="1"/>
            </p:cNvSpPr>
            <p:nvPr/>
          </p:nvSpPr>
          <p:spPr bwMode="auto">
            <a:xfrm flipV="1">
              <a:off x="1920" y="1200"/>
              <a:ext cx="288" cy="43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1694" name="Text Box 14"/>
            <p:cNvSpPr txBox="1">
              <a:spLocks noChangeArrowheads="1"/>
            </p:cNvSpPr>
            <p:nvPr/>
          </p:nvSpPr>
          <p:spPr bwMode="auto">
            <a:xfrm>
              <a:off x="2112" y="1488"/>
              <a:ext cx="438" cy="250"/>
            </a:xfrm>
            <a:prstGeom prst="rect">
              <a:avLst/>
            </a:prstGeom>
            <a:noFill/>
            <a:ln w="9525">
              <a:noFill/>
              <a:miter lim="800000"/>
              <a:headEnd/>
              <a:tailEnd/>
            </a:ln>
            <a:effectLst/>
          </p:spPr>
          <p:txBody>
            <a:bodyPr wrap="none">
              <a:spAutoFit/>
            </a:bodyPr>
            <a:lstStyle/>
            <a:p>
              <a:r>
                <a:rPr lang="zh-CN" altLang="en-US" sz="2000" b="1"/>
                <a:t>窃取</a:t>
              </a:r>
            </a:p>
          </p:txBody>
        </p:sp>
        <p:sp>
          <p:nvSpPr>
            <p:cNvPr id="71695" name="Text Box 15"/>
            <p:cNvSpPr txBox="1">
              <a:spLocks noChangeArrowheads="1"/>
            </p:cNvSpPr>
            <p:nvPr/>
          </p:nvSpPr>
          <p:spPr bwMode="auto">
            <a:xfrm>
              <a:off x="1628" y="1344"/>
              <a:ext cx="438" cy="250"/>
            </a:xfrm>
            <a:prstGeom prst="rect">
              <a:avLst/>
            </a:prstGeom>
            <a:noFill/>
            <a:ln w="9525">
              <a:noFill/>
              <a:miter lim="800000"/>
              <a:headEnd/>
              <a:tailEnd/>
            </a:ln>
            <a:effectLst/>
          </p:spPr>
          <p:txBody>
            <a:bodyPr wrap="none">
              <a:spAutoFit/>
            </a:bodyPr>
            <a:lstStyle/>
            <a:p>
              <a:r>
                <a:rPr lang="zh-CN" altLang="en-US" sz="2000" b="1"/>
                <a:t>篡改</a:t>
              </a:r>
            </a:p>
          </p:txBody>
        </p:sp>
        <p:sp>
          <p:nvSpPr>
            <p:cNvPr id="71696" name="Text Box 16"/>
            <p:cNvSpPr txBox="1">
              <a:spLocks noChangeArrowheads="1"/>
            </p:cNvSpPr>
            <p:nvPr/>
          </p:nvSpPr>
          <p:spPr bwMode="auto">
            <a:xfrm>
              <a:off x="3792" y="1392"/>
              <a:ext cx="760" cy="250"/>
            </a:xfrm>
            <a:prstGeom prst="rect">
              <a:avLst/>
            </a:prstGeom>
            <a:noFill/>
            <a:ln w="9525">
              <a:noFill/>
              <a:miter lim="800000"/>
              <a:headEnd/>
              <a:tailEnd/>
            </a:ln>
            <a:effectLst/>
          </p:spPr>
          <p:txBody>
            <a:bodyPr wrap="none">
              <a:spAutoFit/>
            </a:bodyPr>
            <a:lstStyle/>
            <a:p>
              <a:r>
                <a:rPr lang="zh-CN" altLang="en-US" sz="2000" b="1"/>
                <a:t>否认收取</a:t>
              </a:r>
            </a:p>
          </p:txBody>
        </p:sp>
        <p:sp>
          <p:nvSpPr>
            <p:cNvPr id="71697" name="Text Box 17"/>
            <p:cNvSpPr txBox="1">
              <a:spLocks noChangeArrowheads="1"/>
            </p:cNvSpPr>
            <p:nvPr/>
          </p:nvSpPr>
          <p:spPr bwMode="auto">
            <a:xfrm>
              <a:off x="576" y="1382"/>
              <a:ext cx="760" cy="250"/>
            </a:xfrm>
            <a:prstGeom prst="rect">
              <a:avLst/>
            </a:prstGeom>
            <a:noFill/>
            <a:ln w="9525">
              <a:noFill/>
              <a:miter lim="800000"/>
              <a:headEnd/>
              <a:tailEnd/>
            </a:ln>
            <a:effectLst/>
          </p:spPr>
          <p:txBody>
            <a:bodyPr wrap="none">
              <a:spAutoFit/>
            </a:bodyPr>
            <a:lstStyle/>
            <a:p>
              <a:r>
                <a:rPr lang="zh-CN" altLang="en-US" sz="2000" b="1"/>
                <a:t>否认发送</a:t>
              </a:r>
            </a:p>
          </p:txBody>
        </p:sp>
        <p:sp>
          <p:nvSpPr>
            <p:cNvPr id="71698" name="Rectangle 18"/>
            <p:cNvSpPr>
              <a:spLocks noChangeArrowheads="1"/>
            </p:cNvSpPr>
            <p:nvPr/>
          </p:nvSpPr>
          <p:spPr bwMode="auto">
            <a:xfrm>
              <a:off x="2832" y="1680"/>
              <a:ext cx="192" cy="192"/>
            </a:xfrm>
            <a:prstGeom prst="rect">
              <a:avLst/>
            </a:prstGeom>
            <a:solidFill>
              <a:srgbClr val="CCFF33"/>
            </a:solidFill>
            <a:ln w="9525">
              <a:solidFill>
                <a:schemeClr val="tx1"/>
              </a:solidFill>
              <a:miter lim="800000"/>
              <a:headEnd/>
              <a:tailEnd/>
            </a:ln>
            <a:effectLst/>
          </p:spPr>
          <p:txBody>
            <a:bodyPr wrap="none" anchor="ctr"/>
            <a:lstStyle/>
            <a:p>
              <a:endParaRPr lang="zh-CN" altLang="en-US"/>
            </a:p>
          </p:txBody>
        </p:sp>
        <p:sp>
          <p:nvSpPr>
            <p:cNvPr id="71699" name="Line 19"/>
            <p:cNvSpPr>
              <a:spLocks noChangeShapeType="1"/>
            </p:cNvSpPr>
            <p:nvPr/>
          </p:nvSpPr>
          <p:spPr bwMode="auto">
            <a:xfrm flipH="1" flipV="1">
              <a:off x="2784" y="1152"/>
              <a:ext cx="144" cy="48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1700" name="Rectangle 20"/>
            <p:cNvSpPr>
              <a:spLocks noChangeArrowheads="1"/>
            </p:cNvSpPr>
            <p:nvPr/>
          </p:nvSpPr>
          <p:spPr bwMode="auto">
            <a:xfrm>
              <a:off x="2880" y="1344"/>
              <a:ext cx="240" cy="48"/>
            </a:xfrm>
            <a:prstGeom prst="rect">
              <a:avLst/>
            </a:prstGeom>
            <a:solidFill>
              <a:srgbClr val="CC6600"/>
            </a:solidFill>
            <a:ln w="9525">
              <a:solidFill>
                <a:schemeClr val="tx1"/>
              </a:solidFill>
              <a:miter lim="800000"/>
              <a:headEnd/>
              <a:tailEnd/>
            </a:ln>
            <a:effectLst/>
          </p:spPr>
          <p:txBody>
            <a:bodyPr wrap="none" anchor="ctr"/>
            <a:lstStyle/>
            <a:p>
              <a:endParaRPr lang="zh-CN" altLang="en-US"/>
            </a:p>
          </p:txBody>
        </p:sp>
        <p:sp>
          <p:nvSpPr>
            <p:cNvPr id="71701" name="Text Box 21"/>
            <p:cNvSpPr txBox="1">
              <a:spLocks noChangeArrowheads="1"/>
            </p:cNvSpPr>
            <p:nvPr/>
          </p:nvSpPr>
          <p:spPr bwMode="auto">
            <a:xfrm>
              <a:off x="3024" y="1440"/>
              <a:ext cx="438" cy="250"/>
            </a:xfrm>
            <a:prstGeom prst="rect">
              <a:avLst/>
            </a:prstGeom>
            <a:noFill/>
            <a:ln w="9525">
              <a:noFill/>
              <a:miter lim="800000"/>
              <a:headEnd/>
              <a:tailEnd/>
            </a:ln>
            <a:effectLst/>
          </p:spPr>
          <p:txBody>
            <a:bodyPr wrap="none">
              <a:spAutoFit/>
            </a:bodyPr>
            <a:lstStyle/>
            <a:p>
              <a:r>
                <a:rPr lang="zh-CN" altLang="en-US" sz="2000" b="1"/>
                <a:t>伪造</a:t>
              </a:r>
            </a:p>
          </p:txBody>
        </p:sp>
        <p:sp>
          <p:nvSpPr>
            <p:cNvPr id="71702" name="Text Box 22"/>
            <p:cNvSpPr txBox="1">
              <a:spLocks noChangeArrowheads="1"/>
            </p:cNvSpPr>
            <p:nvPr/>
          </p:nvSpPr>
          <p:spPr bwMode="auto">
            <a:xfrm>
              <a:off x="576" y="816"/>
              <a:ext cx="760" cy="250"/>
            </a:xfrm>
            <a:prstGeom prst="rect">
              <a:avLst/>
            </a:prstGeom>
            <a:noFill/>
            <a:ln w="9525">
              <a:noFill/>
              <a:miter lim="800000"/>
              <a:headEnd/>
              <a:tailEnd/>
            </a:ln>
            <a:effectLst/>
          </p:spPr>
          <p:txBody>
            <a:bodyPr wrap="none">
              <a:spAutoFit/>
            </a:bodyPr>
            <a:lstStyle/>
            <a:p>
              <a:r>
                <a:rPr lang="zh-CN" altLang="en-US" sz="2000" b="1"/>
                <a:t>合法用户</a:t>
              </a:r>
            </a:p>
          </p:txBody>
        </p:sp>
        <p:sp>
          <p:nvSpPr>
            <p:cNvPr id="71703" name="Text Box 23"/>
            <p:cNvSpPr txBox="1">
              <a:spLocks noChangeArrowheads="1"/>
            </p:cNvSpPr>
            <p:nvPr/>
          </p:nvSpPr>
          <p:spPr bwMode="auto">
            <a:xfrm>
              <a:off x="3804" y="864"/>
              <a:ext cx="760" cy="250"/>
            </a:xfrm>
            <a:prstGeom prst="rect">
              <a:avLst/>
            </a:prstGeom>
            <a:noFill/>
            <a:ln w="9525">
              <a:noFill/>
              <a:miter lim="800000"/>
              <a:headEnd/>
              <a:tailEnd/>
            </a:ln>
            <a:effectLst/>
          </p:spPr>
          <p:txBody>
            <a:bodyPr wrap="none">
              <a:spAutoFit/>
            </a:bodyPr>
            <a:lstStyle/>
            <a:p>
              <a:r>
                <a:rPr lang="zh-CN" altLang="en-US" sz="2000" b="1"/>
                <a:t>合法用户</a:t>
              </a:r>
            </a:p>
          </p:txBody>
        </p:sp>
        <p:sp>
          <p:nvSpPr>
            <p:cNvPr id="71704" name="Text Box 24"/>
            <p:cNvSpPr txBox="1">
              <a:spLocks noChangeArrowheads="1"/>
            </p:cNvSpPr>
            <p:nvPr/>
          </p:nvSpPr>
          <p:spPr bwMode="auto">
            <a:xfrm>
              <a:off x="1584" y="1824"/>
              <a:ext cx="760" cy="250"/>
            </a:xfrm>
            <a:prstGeom prst="rect">
              <a:avLst/>
            </a:prstGeom>
            <a:noFill/>
            <a:ln w="9525">
              <a:noFill/>
              <a:miter lim="800000"/>
              <a:headEnd/>
              <a:tailEnd/>
            </a:ln>
            <a:effectLst/>
          </p:spPr>
          <p:txBody>
            <a:bodyPr wrap="none">
              <a:spAutoFit/>
            </a:bodyPr>
            <a:lstStyle/>
            <a:p>
              <a:r>
                <a:rPr lang="zh-CN" altLang="en-US" sz="2000" b="1"/>
                <a:t>非法用户</a:t>
              </a:r>
            </a:p>
          </p:txBody>
        </p:sp>
        <p:sp>
          <p:nvSpPr>
            <p:cNvPr id="71705" name="Text Box 25"/>
            <p:cNvSpPr txBox="1">
              <a:spLocks noChangeArrowheads="1"/>
            </p:cNvSpPr>
            <p:nvPr/>
          </p:nvSpPr>
          <p:spPr bwMode="auto">
            <a:xfrm>
              <a:off x="2544" y="1824"/>
              <a:ext cx="760" cy="250"/>
            </a:xfrm>
            <a:prstGeom prst="rect">
              <a:avLst/>
            </a:prstGeom>
            <a:noFill/>
            <a:ln w="9525">
              <a:noFill/>
              <a:miter lim="800000"/>
              <a:headEnd/>
              <a:tailEnd/>
            </a:ln>
            <a:effectLst/>
          </p:spPr>
          <p:txBody>
            <a:bodyPr wrap="none">
              <a:spAutoFit/>
            </a:bodyPr>
            <a:lstStyle/>
            <a:p>
              <a:r>
                <a:rPr lang="zh-CN" altLang="en-US" sz="2000" b="1"/>
                <a:t>非法用户</a:t>
              </a:r>
            </a:p>
          </p:txBody>
        </p:sp>
      </p:grpSp>
      <p:sp>
        <p:nvSpPr>
          <p:cNvPr id="71706" name="Text Box 26"/>
          <p:cNvSpPr txBox="1">
            <a:spLocks noChangeArrowheads="1"/>
          </p:cNvSpPr>
          <p:nvPr/>
        </p:nvSpPr>
        <p:spPr bwMode="auto">
          <a:xfrm>
            <a:off x="441325" y="3921125"/>
            <a:ext cx="7888288" cy="2860675"/>
          </a:xfrm>
          <a:prstGeom prst="rect">
            <a:avLst/>
          </a:prstGeom>
          <a:noFill/>
          <a:ln w="9525">
            <a:noFill/>
            <a:miter lim="800000"/>
            <a:headEnd/>
            <a:tailEnd/>
          </a:ln>
          <a:effectLst/>
        </p:spPr>
        <p:txBody>
          <a:bodyPr wrap="none">
            <a:spAutoFit/>
          </a:bodyPr>
          <a:lstStyle/>
          <a:p>
            <a:r>
              <a:rPr lang="zh-CN" altLang="en-US" b="1">
                <a:solidFill>
                  <a:srgbClr val="FF0000"/>
                </a:solidFill>
              </a:rPr>
              <a:t>截取（窃取）：</a:t>
            </a:r>
            <a:r>
              <a:rPr lang="zh-CN" altLang="en-US" b="1"/>
              <a:t>非法截取网络信息，窃取其中的机密；</a:t>
            </a:r>
          </a:p>
          <a:p>
            <a:r>
              <a:rPr lang="zh-CN" altLang="en-US" b="1">
                <a:solidFill>
                  <a:srgbClr val="FF0000"/>
                </a:solidFill>
              </a:rPr>
              <a:t>篡改：</a:t>
            </a:r>
            <a:r>
              <a:rPr lang="zh-CN" altLang="en-US" b="1"/>
              <a:t>对截取的数据进行部分</a:t>
            </a:r>
            <a:r>
              <a:rPr lang="en-US" altLang="zh-CN" b="1"/>
              <a:t>/</a:t>
            </a:r>
            <a:r>
              <a:rPr lang="zh-CN" altLang="en-US" b="1"/>
              <a:t>全部篡改，再送到目的地；</a:t>
            </a:r>
          </a:p>
          <a:p>
            <a:r>
              <a:rPr lang="zh-CN" altLang="en-US" b="1">
                <a:solidFill>
                  <a:srgbClr val="FF0000"/>
                </a:solidFill>
              </a:rPr>
              <a:t>伪造：</a:t>
            </a:r>
            <a:r>
              <a:rPr lang="zh-CN" altLang="en-US" b="1"/>
              <a:t>冒充合法用户进行网络操作，嫁祸于人；</a:t>
            </a:r>
          </a:p>
          <a:p>
            <a:r>
              <a:rPr lang="zh-CN" altLang="en-US" b="1">
                <a:solidFill>
                  <a:srgbClr val="FF0000"/>
                </a:solidFill>
              </a:rPr>
              <a:t>重播</a:t>
            </a:r>
            <a:r>
              <a:rPr lang="en-US" altLang="zh-CN" b="1">
                <a:solidFill>
                  <a:srgbClr val="FF0000"/>
                </a:solidFill>
              </a:rPr>
              <a:t>/</a:t>
            </a:r>
            <a:r>
              <a:rPr lang="zh-CN" altLang="en-US" b="1">
                <a:solidFill>
                  <a:srgbClr val="FF0000"/>
                </a:solidFill>
              </a:rPr>
              <a:t>插播：</a:t>
            </a:r>
            <a:r>
              <a:rPr lang="zh-CN" altLang="en-US" b="1"/>
              <a:t>干扰用户的正常操作；</a:t>
            </a:r>
          </a:p>
          <a:p>
            <a:r>
              <a:rPr lang="zh-CN" altLang="en-US" b="1">
                <a:solidFill>
                  <a:srgbClr val="FF0000"/>
                </a:solidFill>
              </a:rPr>
              <a:t>发方否认：</a:t>
            </a:r>
            <a:r>
              <a:rPr lang="zh-CN" altLang="en-US" b="1"/>
              <a:t>否认已向接受者发送过数据；</a:t>
            </a:r>
          </a:p>
          <a:p>
            <a:r>
              <a:rPr lang="zh-CN" altLang="en-US" b="1">
                <a:solidFill>
                  <a:srgbClr val="FF0000"/>
                </a:solidFill>
              </a:rPr>
              <a:t>收方否认：</a:t>
            </a:r>
            <a:r>
              <a:rPr lang="zh-CN" altLang="en-US" b="1"/>
              <a:t>否认已收取过发送方发送的数据。</a:t>
            </a:r>
          </a:p>
          <a:p>
            <a:endParaRPr lang="zh-CN" altLang="en-US" sz="1400" b="1"/>
          </a:p>
          <a:p>
            <a:r>
              <a:rPr lang="zh-CN" altLang="en-US" b="1"/>
              <a:t>其它：</a:t>
            </a:r>
            <a:r>
              <a:rPr lang="en-US" altLang="zh-CN" b="1"/>
              <a:t>……</a:t>
            </a:r>
            <a:r>
              <a:rPr lang="zh-CN" altLang="en-US" b="1"/>
              <a:t>。</a:t>
            </a:r>
          </a:p>
        </p:txBody>
      </p:sp>
      <p:sp>
        <p:nvSpPr>
          <p:cNvPr id="71707" name="Rectangle 27"/>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71708" name="Text Box 28"/>
          <p:cNvSpPr txBox="1">
            <a:spLocks noChangeArrowheads="1"/>
          </p:cNvSpPr>
          <p:nvPr/>
        </p:nvSpPr>
        <p:spPr bwMode="auto">
          <a:xfrm>
            <a:off x="152400" y="228600"/>
            <a:ext cx="2774950" cy="457200"/>
          </a:xfrm>
          <a:prstGeom prst="rect">
            <a:avLst/>
          </a:prstGeom>
          <a:noFill/>
          <a:ln w="9525">
            <a:noFill/>
            <a:miter lim="800000"/>
            <a:headEnd/>
            <a:tailEnd/>
          </a:ln>
          <a:effectLst/>
        </p:spPr>
        <p:txBody>
          <a:bodyPr wrap="none">
            <a:spAutoFit/>
          </a:bodyPr>
          <a:lstStyle/>
          <a:p>
            <a:r>
              <a:rPr lang="en-US" altLang="en-US" b="1">
                <a:solidFill>
                  <a:srgbClr val="FF0000"/>
                </a:solidFill>
                <a:latin typeface="宋体" pitchFamily="2" charset="-122"/>
              </a:rPr>
              <a:t>②</a:t>
            </a:r>
            <a:r>
              <a:rPr lang="zh-CN" altLang="en-US" b="1">
                <a:solidFill>
                  <a:srgbClr val="FF0000"/>
                </a:solidFill>
              </a:rPr>
              <a:t>  网络安全的目的</a:t>
            </a:r>
            <a:endParaRPr lang="zh-CN" altLang="en-US" b="1"/>
          </a:p>
        </p:txBody>
      </p:sp>
      <p:sp>
        <p:nvSpPr>
          <p:cNvPr id="71709" name="Text Box 29"/>
          <p:cNvSpPr txBox="1">
            <a:spLocks noChangeArrowheads="1"/>
          </p:cNvSpPr>
          <p:nvPr/>
        </p:nvSpPr>
        <p:spPr bwMode="auto">
          <a:xfrm>
            <a:off x="8755063" y="73025"/>
            <a:ext cx="312737"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3</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1905000" y="3068638"/>
            <a:ext cx="5334000" cy="1828800"/>
          </a:xfrm>
          <a:prstGeom prst="rect">
            <a:avLst/>
          </a:prstGeom>
          <a:solidFill>
            <a:srgbClr val="FFFF66"/>
          </a:solidFill>
          <a:ln w="9525">
            <a:noFill/>
            <a:miter lim="800000"/>
            <a:headEnd/>
            <a:tailEnd/>
          </a:ln>
          <a:effectLst/>
        </p:spPr>
        <p:txBody>
          <a:bodyPr wrap="none" anchor="ctr"/>
          <a:lstStyle/>
          <a:p>
            <a:endParaRPr lang="zh-CN" altLang="en-US"/>
          </a:p>
        </p:txBody>
      </p:sp>
      <p:sp>
        <p:nvSpPr>
          <p:cNvPr id="130051" name="Text Box 3"/>
          <p:cNvSpPr txBox="1">
            <a:spLocks noChangeArrowheads="1"/>
          </p:cNvSpPr>
          <p:nvPr/>
        </p:nvSpPr>
        <p:spPr bwMode="auto">
          <a:xfrm>
            <a:off x="177800" y="625475"/>
            <a:ext cx="8642350" cy="2209800"/>
          </a:xfrm>
          <a:prstGeom prst="rect">
            <a:avLst/>
          </a:prstGeom>
          <a:noFill/>
          <a:ln w="9525">
            <a:noFill/>
            <a:miter lim="800000"/>
            <a:headEnd/>
            <a:tailEnd/>
          </a:ln>
          <a:effectLst/>
        </p:spPr>
        <p:txBody>
          <a:bodyPr wrap="none">
            <a:spAutoFit/>
          </a:bodyPr>
          <a:lstStyle/>
          <a:p>
            <a:pPr>
              <a:spcBef>
                <a:spcPct val="20000"/>
              </a:spcBef>
            </a:pPr>
            <a:r>
              <a:rPr lang="zh-CN" altLang="en-US" b="1"/>
              <a:t> </a:t>
            </a:r>
            <a:r>
              <a:rPr lang="en-US" altLang="en-US" b="1">
                <a:solidFill>
                  <a:srgbClr val="FF0000"/>
                </a:solidFill>
              </a:rPr>
              <a:t>④ </a:t>
            </a:r>
            <a:r>
              <a:rPr lang="zh-CN" altLang="en-US" b="1">
                <a:solidFill>
                  <a:srgbClr val="FF0000"/>
                </a:solidFill>
              </a:rPr>
              <a:t>实体鉴别（</a:t>
            </a:r>
            <a:r>
              <a:rPr lang="zh-CN" altLang="en-US" b="1"/>
              <a:t>含身份鉴别和数据源鉴别</a:t>
            </a:r>
            <a:r>
              <a:rPr lang="zh-CN" altLang="en-US" b="1">
                <a:solidFill>
                  <a:srgbClr val="FF0000"/>
                </a:solidFill>
              </a:rPr>
              <a:t>）</a:t>
            </a:r>
            <a:r>
              <a:rPr lang="zh-CN" altLang="en-US" b="1"/>
              <a:t>：</a:t>
            </a:r>
            <a:r>
              <a:rPr lang="en-US" altLang="zh-CN" b="1"/>
              <a:t>—</a:t>
            </a:r>
            <a:r>
              <a:rPr lang="zh-CN" altLang="en-US" b="1"/>
              <a:t>防冒充（假冒）</a:t>
            </a:r>
          </a:p>
          <a:p>
            <a:pPr>
              <a:spcBef>
                <a:spcPct val="20000"/>
              </a:spcBef>
              <a:buFont typeface="宋体" pitchFamily="2" charset="-122"/>
              <a:buChar char="★"/>
            </a:pPr>
            <a:r>
              <a:rPr lang="zh-CN" altLang="en-US" b="1">
                <a:solidFill>
                  <a:srgbClr val="FF0000"/>
                </a:solidFill>
              </a:rPr>
              <a:t>  身份鉴别</a:t>
            </a:r>
            <a:r>
              <a:rPr lang="en-US" altLang="zh-CN" b="1"/>
              <a:t>—</a:t>
            </a:r>
            <a:r>
              <a:rPr lang="zh-CN" altLang="en-US" b="1"/>
              <a:t>鉴别对等实体的身份。</a:t>
            </a:r>
          </a:p>
          <a:p>
            <a:pPr>
              <a:spcBef>
                <a:spcPct val="20000"/>
              </a:spcBef>
            </a:pPr>
            <a:r>
              <a:rPr lang="zh-CN" altLang="en-US" b="1"/>
              <a:t>   进入系统时常用的鉴别身份的方法为传递</a:t>
            </a:r>
            <a:r>
              <a:rPr lang="zh-CN" altLang="en-US" b="1">
                <a:solidFill>
                  <a:srgbClr val="FF0000"/>
                </a:solidFill>
              </a:rPr>
              <a:t>用户标识和口令字</a:t>
            </a:r>
            <a:r>
              <a:rPr lang="zh-CN" altLang="en-US" b="1"/>
              <a:t>，</a:t>
            </a:r>
          </a:p>
          <a:p>
            <a:pPr>
              <a:spcBef>
                <a:spcPct val="20000"/>
              </a:spcBef>
            </a:pPr>
            <a:r>
              <a:rPr lang="zh-CN" altLang="en-US" b="1"/>
              <a:t>并和系统内保留的用户标识和口令字进行比较，验证用户的合</a:t>
            </a:r>
          </a:p>
          <a:p>
            <a:pPr>
              <a:spcBef>
                <a:spcPct val="20000"/>
              </a:spcBef>
            </a:pPr>
            <a:r>
              <a:rPr lang="zh-CN" altLang="en-US" b="1"/>
              <a:t>法性。</a:t>
            </a:r>
          </a:p>
        </p:txBody>
      </p:sp>
      <p:sp>
        <p:nvSpPr>
          <p:cNvPr id="130052" name="Rectangle 4"/>
          <p:cNvSpPr>
            <a:spLocks noChangeArrowheads="1"/>
          </p:cNvSpPr>
          <p:nvPr/>
        </p:nvSpPr>
        <p:spPr bwMode="auto">
          <a:xfrm>
            <a:off x="1905000" y="3141663"/>
            <a:ext cx="685800" cy="304800"/>
          </a:xfrm>
          <a:prstGeom prst="rect">
            <a:avLst/>
          </a:prstGeom>
          <a:noFill/>
          <a:ln w="9525">
            <a:noFill/>
            <a:miter lim="800000"/>
            <a:headEnd/>
            <a:tailEnd/>
          </a:ln>
          <a:effectLst/>
        </p:spPr>
        <p:txBody>
          <a:bodyPr wrap="none" anchor="ctr"/>
          <a:lstStyle/>
          <a:p>
            <a:pPr algn="ctr"/>
            <a:r>
              <a:rPr lang="zh-CN" altLang="en-US" sz="1800" b="1"/>
              <a:t>用户</a:t>
            </a:r>
            <a:r>
              <a:rPr lang="en-US" altLang="zh-CN" sz="1800" b="1"/>
              <a:t>A</a:t>
            </a:r>
          </a:p>
        </p:txBody>
      </p:sp>
      <p:sp>
        <p:nvSpPr>
          <p:cNvPr id="130053" name="Rectangle 5"/>
          <p:cNvSpPr>
            <a:spLocks noChangeArrowheads="1"/>
          </p:cNvSpPr>
          <p:nvPr/>
        </p:nvSpPr>
        <p:spPr bwMode="auto">
          <a:xfrm>
            <a:off x="6400800" y="3141663"/>
            <a:ext cx="685800" cy="304800"/>
          </a:xfrm>
          <a:prstGeom prst="rect">
            <a:avLst/>
          </a:prstGeom>
          <a:noFill/>
          <a:ln w="9525">
            <a:noFill/>
            <a:miter lim="800000"/>
            <a:headEnd/>
            <a:tailEnd/>
          </a:ln>
          <a:effectLst/>
        </p:spPr>
        <p:txBody>
          <a:bodyPr wrap="none" anchor="ctr"/>
          <a:lstStyle/>
          <a:p>
            <a:pPr algn="ctr"/>
            <a:r>
              <a:rPr lang="zh-CN" altLang="en-US" sz="1800" b="1"/>
              <a:t>系统</a:t>
            </a:r>
            <a:r>
              <a:rPr lang="en-US" altLang="zh-CN" sz="1800" b="1"/>
              <a:t>S</a:t>
            </a:r>
          </a:p>
        </p:txBody>
      </p:sp>
      <p:sp>
        <p:nvSpPr>
          <p:cNvPr id="130054" name="Rectangle 6"/>
          <p:cNvSpPr>
            <a:spLocks noChangeArrowheads="1"/>
          </p:cNvSpPr>
          <p:nvPr/>
        </p:nvSpPr>
        <p:spPr bwMode="auto">
          <a:xfrm>
            <a:off x="2057400" y="3522663"/>
            <a:ext cx="914400" cy="304800"/>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A</a:t>
            </a:r>
            <a:r>
              <a:rPr lang="zh-CN" altLang="en-US" sz="1800" b="1"/>
              <a:t>，</a:t>
            </a:r>
            <a:r>
              <a:rPr lang="en-US" altLang="zh-CN" sz="1800" b="1"/>
              <a:t>Pw</a:t>
            </a:r>
          </a:p>
        </p:txBody>
      </p:sp>
      <p:sp>
        <p:nvSpPr>
          <p:cNvPr id="130055" name="Line 7"/>
          <p:cNvSpPr>
            <a:spLocks noChangeShapeType="1"/>
          </p:cNvSpPr>
          <p:nvPr/>
        </p:nvSpPr>
        <p:spPr bwMode="auto">
          <a:xfrm>
            <a:off x="2971800" y="3675063"/>
            <a:ext cx="3200400" cy="76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0056" name="Rectangle 8"/>
          <p:cNvSpPr>
            <a:spLocks noChangeArrowheads="1"/>
          </p:cNvSpPr>
          <p:nvPr/>
        </p:nvSpPr>
        <p:spPr bwMode="auto">
          <a:xfrm>
            <a:off x="5943600" y="3827463"/>
            <a:ext cx="914400" cy="304800"/>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S</a:t>
            </a:r>
            <a:r>
              <a:rPr lang="zh-CN" altLang="en-US" sz="1800" b="1"/>
              <a:t>，</a:t>
            </a:r>
            <a:r>
              <a:rPr lang="en-US" altLang="zh-CN" sz="1800" b="1"/>
              <a:t>OK</a:t>
            </a:r>
          </a:p>
        </p:txBody>
      </p:sp>
      <p:sp>
        <p:nvSpPr>
          <p:cNvPr id="130057" name="Line 9"/>
          <p:cNvSpPr>
            <a:spLocks noChangeShapeType="1"/>
          </p:cNvSpPr>
          <p:nvPr/>
        </p:nvSpPr>
        <p:spPr bwMode="auto">
          <a:xfrm flipH="1">
            <a:off x="2057400" y="4056063"/>
            <a:ext cx="3810000" cy="228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0058" name="Text Box 10"/>
          <p:cNvSpPr txBox="1">
            <a:spLocks noChangeArrowheads="1"/>
          </p:cNvSpPr>
          <p:nvPr/>
        </p:nvSpPr>
        <p:spPr bwMode="auto">
          <a:xfrm>
            <a:off x="8686800"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45</a:t>
            </a:r>
            <a:endParaRPr lang="en-US" altLang="zh-CN" sz="2000" b="1" dirty="0">
              <a:latin typeface="宋体" pitchFamily="2" charset="-122"/>
            </a:endParaRPr>
          </a:p>
        </p:txBody>
      </p:sp>
      <p:sp>
        <p:nvSpPr>
          <p:cNvPr id="130059" name="Rectangle 11"/>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30060" name="Text Box 12"/>
          <p:cNvSpPr txBox="1">
            <a:spLocks noChangeArrowheads="1"/>
          </p:cNvSpPr>
          <p:nvPr/>
        </p:nvSpPr>
        <p:spPr bwMode="auto">
          <a:xfrm>
            <a:off x="323850" y="5805488"/>
            <a:ext cx="8718550" cy="895350"/>
          </a:xfrm>
          <a:prstGeom prst="rect">
            <a:avLst/>
          </a:prstGeom>
          <a:noFill/>
          <a:ln w="9525">
            <a:noFill/>
            <a:miter lim="800000"/>
            <a:headEnd/>
            <a:tailEnd/>
          </a:ln>
          <a:effectLst/>
        </p:spPr>
        <p:txBody>
          <a:bodyPr wrap="none">
            <a:spAutoFit/>
          </a:bodyPr>
          <a:lstStyle/>
          <a:p>
            <a:pPr>
              <a:spcBef>
                <a:spcPct val="20000"/>
              </a:spcBef>
            </a:pPr>
            <a:r>
              <a:rPr lang="zh-CN" altLang="en-US" b="1">
                <a:solidFill>
                  <a:srgbClr val="FF0000"/>
                </a:solidFill>
              </a:rPr>
              <a:t>问题</a:t>
            </a:r>
            <a:r>
              <a:rPr lang="zh-CN" altLang="en-US" b="1"/>
              <a:t>：传递过程中，用户标识和口令字被窃取</a:t>
            </a:r>
            <a:r>
              <a:rPr lang="zh-CN" altLang="en-US" b="1">
                <a:solidFill>
                  <a:srgbClr val="FF0000"/>
                </a:solidFill>
              </a:rPr>
              <a:t>（重放攻击！）</a:t>
            </a:r>
            <a:r>
              <a:rPr lang="zh-CN" altLang="en-US" b="1"/>
              <a:t>；</a:t>
            </a:r>
          </a:p>
          <a:p>
            <a:pPr>
              <a:spcBef>
                <a:spcPct val="20000"/>
              </a:spcBef>
            </a:pPr>
            <a:r>
              <a:rPr lang="zh-CN" altLang="en-US"/>
              <a:t>             </a:t>
            </a:r>
            <a:r>
              <a:rPr lang="zh-CN" altLang="en-US" b="1"/>
              <a:t>用户标识和口令字加密传输？仍然存在</a:t>
            </a:r>
            <a:r>
              <a:rPr lang="zh-CN" altLang="en-US" b="1">
                <a:solidFill>
                  <a:srgbClr val="FF0000"/>
                </a:solidFill>
              </a:rPr>
              <a:t>窃取</a:t>
            </a:r>
            <a:r>
              <a:rPr lang="zh-CN" altLang="en-US" b="1"/>
              <a:t>的可能！</a:t>
            </a:r>
          </a:p>
        </p:txBody>
      </p:sp>
      <p:sp>
        <p:nvSpPr>
          <p:cNvPr id="130061" name="Rectangle 13"/>
          <p:cNvSpPr>
            <a:spLocks noChangeArrowheads="1"/>
          </p:cNvSpPr>
          <p:nvPr/>
        </p:nvSpPr>
        <p:spPr bwMode="auto">
          <a:xfrm>
            <a:off x="7524750" y="3141663"/>
            <a:ext cx="360363" cy="28733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b="1"/>
              <a:t>A</a:t>
            </a:r>
          </a:p>
        </p:txBody>
      </p:sp>
      <p:sp>
        <p:nvSpPr>
          <p:cNvPr id="130062" name="Rectangle 14"/>
          <p:cNvSpPr>
            <a:spLocks noChangeArrowheads="1"/>
          </p:cNvSpPr>
          <p:nvPr/>
        </p:nvSpPr>
        <p:spPr bwMode="auto">
          <a:xfrm>
            <a:off x="7885113" y="3141663"/>
            <a:ext cx="935037" cy="28733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b="1"/>
              <a:t>PwA</a:t>
            </a:r>
          </a:p>
        </p:txBody>
      </p:sp>
      <p:sp>
        <p:nvSpPr>
          <p:cNvPr id="130063" name="Rectangle 15"/>
          <p:cNvSpPr>
            <a:spLocks noChangeArrowheads="1"/>
          </p:cNvSpPr>
          <p:nvPr/>
        </p:nvSpPr>
        <p:spPr bwMode="auto">
          <a:xfrm>
            <a:off x="7524750" y="3429000"/>
            <a:ext cx="360363" cy="28733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b="1"/>
              <a:t>B</a:t>
            </a:r>
          </a:p>
        </p:txBody>
      </p:sp>
      <p:sp>
        <p:nvSpPr>
          <p:cNvPr id="130064" name="Rectangle 16"/>
          <p:cNvSpPr>
            <a:spLocks noChangeArrowheads="1"/>
          </p:cNvSpPr>
          <p:nvPr/>
        </p:nvSpPr>
        <p:spPr bwMode="auto">
          <a:xfrm>
            <a:off x="7885113" y="3429000"/>
            <a:ext cx="935037" cy="28733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b="1"/>
              <a:t>PwB</a:t>
            </a:r>
          </a:p>
        </p:txBody>
      </p:sp>
      <p:sp>
        <p:nvSpPr>
          <p:cNvPr id="130065" name="Rectangle 17"/>
          <p:cNvSpPr>
            <a:spLocks noChangeArrowheads="1"/>
          </p:cNvSpPr>
          <p:nvPr/>
        </p:nvSpPr>
        <p:spPr bwMode="auto">
          <a:xfrm>
            <a:off x="7524750" y="3716338"/>
            <a:ext cx="360363" cy="28733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b="1"/>
              <a:t>…</a:t>
            </a:r>
          </a:p>
        </p:txBody>
      </p:sp>
      <p:sp>
        <p:nvSpPr>
          <p:cNvPr id="130066" name="Rectangle 18"/>
          <p:cNvSpPr>
            <a:spLocks noChangeArrowheads="1"/>
          </p:cNvSpPr>
          <p:nvPr/>
        </p:nvSpPr>
        <p:spPr bwMode="auto">
          <a:xfrm>
            <a:off x="7885113" y="3716338"/>
            <a:ext cx="935037" cy="28733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b="1"/>
              <a:t>……</a:t>
            </a:r>
          </a:p>
        </p:txBody>
      </p:sp>
      <p:sp>
        <p:nvSpPr>
          <p:cNvPr id="130067" name="Rectangle 19"/>
          <p:cNvSpPr>
            <a:spLocks noChangeArrowheads="1"/>
          </p:cNvSpPr>
          <p:nvPr/>
        </p:nvSpPr>
        <p:spPr bwMode="auto">
          <a:xfrm>
            <a:off x="7524750" y="4005263"/>
            <a:ext cx="360363" cy="28733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b="1"/>
              <a:t>Z</a:t>
            </a:r>
          </a:p>
        </p:txBody>
      </p:sp>
      <p:sp>
        <p:nvSpPr>
          <p:cNvPr id="130068" name="Rectangle 20"/>
          <p:cNvSpPr>
            <a:spLocks noChangeArrowheads="1"/>
          </p:cNvSpPr>
          <p:nvPr/>
        </p:nvSpPr>
        <p:spPr bwMode="auto">
          <a:xfrm>
            <a:off x="7885113" y="4005263"/>
            <a:ext cx="935037" cy="28733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b="1"/>
              <a:t>PwZ</a:t>
            </a:r>
          </a:p>
        </p:txBody>
      </p:sp>
      <p:sp>
        <p:nvSpPr>
          <p:cNvPr id="130069" name="Rectangle 21"/>
          <p:cNvSpPr>
            <a:spLocks noChangeArrowheads="1"/>
          </p:cNvSpPr>
          <p:nvPr/>
        </p:nvSpPr>
        <p:spPr bwMode="auto">
          <a:xfrm>
            <a:off x="3563938" y="4797425"/>
            <a:ext cx="914400" cy="304800"/>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A</a:t>
            </a:r>
            <a:r>
              <a:rPr lang="zh-CN" altLang="en-US" sz="1800" b="1"/>
              <a:t>，</a:t>
            </a:r>
            <a:r>
              <a:rPr lang="en-US" altLang="zh-CN" sz="1800" b="1"/>
              <a:t>Pw</a:t>
            </a:r>
          </a:p>
        </p:txBody>
      </p:sp>
      <p:sp>
        <p:nvSpPr>
          <p:cNvPr id="130070" name="Line 22"/>
          <p:cNvSpPr>
            <a:spLocks noChangeShapeType="1"/>
          </p:cNvSpPr>
          <p:nvPr/>
        </p:nvSpPr>
        <p:spPr bwMode="auto">
          <a:xfrm flipV="1">
            <a:off x="2771775" y="5013325"/>
            <a:ext cx="792163" cy="2159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0071" name="Rectangle 23"/>
          <p:cNvSpPr>
            <a:spLocks noChangeArrowheads="1"/>
          </p:cNvSpPr>
          <p:nvPr/>
        </p:nvSpPr>
        <p:spPr bwMode="auto">
          <a:xfrm>
            <a:off x="6011863" y="4508500"/>
            <a:ext cx="914400" cy="304800"/>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S</a:t>
            </a:r>
            <a:r>
              <a:rPr lang="zh-CN" altLang="en-US" sz="1800" b="1"/>
              <a:t>，</a:t>
            </a:r>
            <a:r>
              <a:rPr lang="en-US" altLang="zh-CN" sz="1800" b="1"/>
              <a:t>OK</a:t>
            </a:r>
          </a:p>
        </p:txBody>
      </p:sp>
      <p:sp>
        <p:nvSpPr>
          <p:cNvPr id="130072" name="Line 24"/>
          <p:cNvSpPr>
            <a:spLocks noChangeShapeType="1"/>
          </p:cNvSpPr>
          <p:nvPr/>
        </p:nvSpPr>
        <p:spPr bwMode="auto">
          <a:xfrm flipH="1">
            <a:off x="2771775" y="4868863"/>
            <a:ext cx="3378200" cy="6477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0073" name="Rectangle 25"/>
          <p:cNvSpPr>
            <a:spLocks noChangeArrowheads="1"/>
          </p:cNvSpPr>
          <p:nvPr/>
        </p:nvSpPr>
        <p:spPr bwMode="auto">
          <a:xfrm>
            <a:off x="2339975" y="5300663"/>
            <a:ext cx="469900" cy="288925"/>
          </a:xfrm>
          <a:prstGeom prst="rect">
            <a:avLst/>
          </a:prstGeom>
          <a:noFill/>
          <a:ln w="9525">
            <a:noFill/>
            <a:miter lim="800000"/>
            <a:headEnd/>
            <a:tailEnd/>
          </a:ln>
          <a:effectLst/>
        </p:spPr>
        <p:txBody>
          <a:bodyPr wrap="none" anchor="ctr"/>
          <a:lstStyle/>
          <a:p>
            <a:pPr algn="ctr"/>
            <a:r>
              <a:rPr lang="en-US" altLang="zh-CN" sz="1800" b="1"/>
              <a:t>X</a:t>
            </a:r>
          </a:p>
        </p:txBody>
      </p:sp>
      <p:sp>
        <p:nvSpPr>
          <p:cNvPr id="130074" name="Freeform 26"/>
          <p:cNvSpPr>
            <a:spLocks/>
          </p:cNvSpPr>
          <p:nvPr/>
        </p:nvSpPr>
        <p:spPr bwMode="auto">
          <a:xfrm>
            <a:off x="2987675" y="3716338"/>
            <a:ext cx="1103313" cy="1368425"/>
          </a:xfrm>
          <a:custGeom>
            <a:avLst/>
            <a:gdLst/>
            <a:ahLst/>
            <a:cxnLst>
              <a:cxn ang="0">
                <a:pos x="45" y="0"/>
              </a:cxn>
              <a:cxn ang="0">
                <a:pos x="363" y="136"/>
              </a:cxn>
              <a:cxn ang="0">
                <a:pos x="408" y="454"/>
              </a:cxn>
              <a:cxn ang="0">
                <a:pos x="0" y="680"/>
              </a:cxn>
            </a:cxnLst>
            <a:rect l="0" t="0" r="r" b="b"/>
            <a:pathLst>
              <a:path w="468" h="680">
                <a:moveTo>
                  <a:pt x="45" y="0"/>
                </a:moveTo>
                <a:cubicBezTo>
                  <a:pt x="174" y="30"/>
                  <a:pt x="303" y="60"/>
                  <a:pt x="363" y="136"/>
                </a:cubicBezTo>
                <a:cubicBezTo>
                  <a:pt x="423" y="212"/>
                  <a:pt x="468" y="363"/>
                  <a:pt x="408" y="454"/>
                </a:cubicBezTo>
                <a:cubicBezTo>
                  <a:pt x="348" y="545"/>
                  <a:pt x="75" y="642"/>
                  <a:pt x="0" y="680"/>
                </a:cubicBezTo>
              </a:path>
            </a:pathLst>
          </a:custGeom>
          <a:noFill/>
          <a:ln w="28575" cap="flat" cmpd="sng">
            <a:solidFill>
              <a:srgbClr val="FF0000"/>
            </a:solidFill>
            <a:prstDash val="dash"/>
            <a:round/>
            <a:headEnd type="none" w="med" len="med"/>
            <a:tailEnd type="triangle" w="med" len="med"/>
          </a:ln>
          <a:effectLst/>
        </p:spPr>
        <p:txBody>
          <a:bodyPr/>
          <a:lstStyle/>
          <a:p>
            <a:endParaRPr lang="zh-CN" altLang="en-US"/>
          </a:p>
        </p:txBody>
      </p:sp>
      <p:sp>
        <p:nvSpPr>
          <p:cNvPr id="130075" name="Line 27"/>
          <p:cNvSpPr>
            <a:spLocks noChangeShapeType="1"/>
          </p:cNvSpPr>
          <p:nvPr/>
        </p:nvSpPr>
        <p:spPr bwMode="auto">
          <a:xfrm flipV="1">
            <a:off x="4643438" y="4365625"/>
            <a:ext cx="151130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130076" name="Text Box 28"/>
          <p:cNvSpPr txBox="1">
            <a:spLocks noChangeArrowheads="1"/>
          </p:cNvSpPr>
          <p:nvPr/>
        </p:nvSpPr>
        <p:spPr bwMode="auto">
          <a:xfrm>
            <a:off x="107950" y="44450"/>
            <a:ext cx="5148263" cy="457200"/>
          </a:xfrm>
          <a:prstGeom prst="rect">
            <a:avLst/>
          </a:prstGeom>
          <a:noFill/>
          <a:ln w="9525">
            <a:noFill/>
            <a:miter lim="800000"/>
            <a:headEnd/>
            <a:tailEnd/>
          </a:ln>
          <a:effectLst/>
        </p:spPr>
        <p:txBody>
          <a:bodyPr>
            <a:spAutoFit/>
          </a:bodyPr>
          <a:lstStyle/>
          <a:p>
            <a:pPr>
              <a:buFont typeface="宋体" pitchFamily="2" charset="-122"/>
              <a:buNone/>
            </a:pPr>
            <a:r>
              <a:rPr lang="zh-CN" altLang="en-US" b="1">
                <a:solidFill>
                  <a:srgbClr val="FF0000"/>
                </a:solidFill>
              </a:rPr>
              <a:t> （</a:t>
            </a:r>
            <a:r>
              <a:rPr lang="en-US" altLang="zh-CN" b="1">
                <a:solidFill>
                  <a:srgbClr val="FF0000"/>
                </a:solidFill>
              </a:rPr>
              <a:t>4</a:t>
            </a:r>
            <a:r>
              <a:rPr lang="zh-CN" altLang="en-US" b="1">
                <a:solidFill>
                  <a:srgbClr val="FF0000"/>
                </a:solidFill>
              </a:rPr>
              <a:t>）  网络安全服务</a:t>
            </a:r>
            <a:endParaRPr lang="zh-CN" altLang="en-US" b="1"/>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1905000" y="3573463"/>
            <a:ext cx="5334000" cy="1828800"/>
          </a:xfrm>
          <a:prstGeom prst="rect">
            <a:avLst/>
          </a:prstGeom>
          <a:solidFill>
            <a:srgbClr val="FFFF66"/>
          </a:solidFill>
          <a:ln w="9525">
            <a:noFill/>
            <a:miter lim="800000"/>
            <a:headEnd/>
            <a:tailEnd/>
          </a:ln>
          <a:effectLst/>
        </p:spPr>
        <p:txBody>
          <a:bodyPr wrap="none" anchor="ctr"/>
          <a:lstStyle/>
          <a:p>
            <a:endParaRPr lang="zh-CN" altLang="en-US"/>
          </a:p>
        </p:txBody>
      </p:sp>
      <p:sp>
        <p:nvSpPr>
          <p:cNvPr id="131075" name="Text Box 3"/>
          <p:cNvSpPr txBox="1">
            <a:spLocks noChangeArrowheads="1"/>
          </p:cNvSpPr>
          <p:nvPr/>
        </p:nvSpPr>
        <p:spPr bwMode="auto">
          <a:xfrm>
            <a:off x="174625" y="625475"/>
            <a:ext cx="8718550" cy="2647950"/>
          </a:xfrm>
          <a:prstGeom prst="rect">
            <a:avLst/>
          </a:prstGeom>
          <a:noFill/>
          <a:ln w="9525">
            <a:noFill/>
            <a:miter lim="800000"/>
            <a:headEnd/>
            <a:tailEnd/>
          </a:ln>
          <a:effectLst/>
        </p:spPr>
        <p:txBody>
          <a:bodyPr wrap="none">
            <a:spAutoFit/>
          </a:bodyPr>
          <a:lstStyle/>
          <a:p>
            <a:pPr>
              <a:spcBef>
                <a:spcPct val="20000"/>
              </a:spcBef>
            </a:pPr>
            <a:r>
              <a:rPr lang="zh-CN" altLang="en-US" b="1"/>
              <a:t>  </a:t>
            </a:r>
            <a:r>
              <a:rPr lang="zh-CN" altLang="en-US"/>
              <a:t> </a:t>
            </a:r>
            <a:r>
              <a:rPr lang="en-US" altLang="en-US" b="1">
                <a:solidFill>
                  <a:srgbClr val="FF0000"/>
                </a:solidFill>
              </a:rPr>
              <a:t>④ </a:t>
            </a:r>
            <a:r>
              <a:rPr lang="zh-CN" altLang="en-US" b="1">
                <a:solidFill>
                  <a:srgbClr val="FF0000"/>
                </a:solidFill>
              </a:rPr>
              <a:t>实体鉴别（</a:t>
            </a:r>
            <a:r>
              <a:rPr lang="zh-CN" altLang="en-US" b="1"/>
              <a:t>含身份鉴别和数据源鉴别</a:t>
            </a:r>
            <a:r>
              <a:rPr lang="zh-CN" altLang="en-US" b="1">
                <a:solidFill>
                  <a:srgbClr val="FF0000"/>
                </a:solidFill>
              </a:rPr>
              <a:t>）</a:t>
            </a:r>
            <a:r>
              <a:rPr lang="zh-CN" altLang="en-US" b="1"/>
              <a:t>：</a:t>
            </a:r>
            <a:r>
              <a:rPr lang="en-US" altLang="zh-CN" b="1"/>
              <a:t>—</a:t>
            </a:r>
            <a:r>
              <a:rPr lang="zh-CN" altLang="en-US" b="1"/>
              <a:t>防冒充（假冒）</a:t>
            </a:r>
          </a:p>
          <a:p>
            <a:pPr>
              <a:spcBef>
                <a:spcPct val="20000"/>
              </a:spcBef>
            </a:pPr>
            <a:r>
              <a:rPr lang="zh-CN" altLang="en-US" b="1">
                <a:solidFill>
                  <a:srgbClr val="FF0000"/>
                </a:solidFill>
              </a:rPr>
              <a:t> ★ 身份鉴别</a:t>
            </a:r>
            <a:r>
              <a:rPr lang="en-US" altLang="zh-CN" b="1"/>
              <a:t>—</a:t>
            </a:r>
            <a:r>
              <a:rPr lang="zh-CN" altLang="en-US" b="1"/>
              <a:t>鉴别对等实体的身份。</a:t>
            </a:r>
          </a:p>
          <a:p>
            <a:pPr>
              <a:spcBef>
                <a:spcPct val="20000"/>
              </a:spcBef>
            </a:pPr>
            <a:r>
              <a:rPr lang="zh-CN" altLang="en-US" b="1"/>
              <a:t>   进入系统时常用的鉴别身份的方法为传递</a:t>
            </a:r>
            <a:r>
              <a:rPr lang="zh-CN" altLang="en-US" b="1">
                <a:solidFill>
                  <a:srgbClr val="FF0000"/>
                </a:solidFill>
              </a:rPr>
              <a:t>用户标识和口令字</a:t>
            </a:r>
            <a:r>
              <a:rPr lang="zh-CN" altLang="en-US" b="1"/>
              <a:t>，</a:t>
            </a:r>
          </a:p>
          <a:p>
            <a:pPr>
              <a:spcBef>
                <a:spcPct val="20000"/>
              </a:spcBef>
            </a:pPr>
            <a:r>
              <a:rPr lang="zh-CN" altLang="en-US" b="1"/>
              <a:t>并和系统内保留的用户标识和口令字进行比较，验证用户的合</a:t>
            </a:r>
          </a:p>
          <a:p>
            <a:pPr>
              <a:spcBef>
                <a:spcPct val="20000"/>
              </a:spcBef>
            </a:pPr>
            <a:r>
              <a:rPr lang="zh-CN" altLang="en-US" b="1"/>
              <a:t>法性。</a:t>
            </a:r>
          </a:p>
          <a:p>
            <a:pPr>
              <a:spcBef>
                <a:spcPct val="20000"/>
              </a:spcBef>
            </a:pPr>
            <a:r>
              <a:rPr lang="zh-CN" altLang="en-US" b="1">
                <a:solidFill>
                  <a:srgbClr val="FF0000"/>
                </a:solidFill>
              </a:rPr>
              <a:t>解决方法</a:t>
            </a:r>
            <a:r>
              <a:rPr lang="zh-CN" altLang="en-US" b="1"/>
              <a:t>：口令字不传输（两次握手</a:t>
            </a:r>
            <a:r>
              <a:rPr lang="en-US" altLang="zh-CN" b="1"/>
              <a:t>—</a:t>
            </a:r>
            <a:r>
              <a:rPr lang="zh-CN" altLang="en-US" b="1"/>
              <a:t>挑战</a:t>
            </a:r>
            <a:r>
              <a:rPr lang="en-US" altLang="zh-CN" b="1">
                <a:latin typeface="宋体" pitchFamily="2" charset="-122"/>
              </a:rPr>
              <a:t>challenge</a:t>
            </a:r>
            <a:r>
              <a:rPr lang="zh-CN" altLang="en-US" b="1"/>
              <a:t>）。</a:t>
            </a:r>
          </a:p>
        </p:txBody>
      </p:sp>
      <p:grpSp>
        <p:nvGrpSpPr>
          <p:cNvPr id="2" name="Group 4"/>
          <p:cNvGrpSpPr>
            <a:grpSpLocks/>
          </p:cNvGrpSpPr>
          <p:nvPr/>
        </p:nvGrpSpPr>
        <p:grpSpPr bwMode="auto">
          <a:xfrm>
            <a:off x="1905000" y="3573463"/>
            <a:ext cx="5349875" cy="1760537"/>
            <a:chOff x="1200" y="2592"/>
            <a:chExt cx="3370" cy="1109"/>
          </a:xfrm>
        </p:grpSpPr>
        <p:sp>
          <p:nvSpPr>
            <p:cNvPr id="131077" name="Rectangle 5"/>
            <p:cNvSpPr>
              <a:spLocks noChangeArrowheads="1"/>
            </p:cNvSpPr>
            <p:nvPr/>
          </p:nvSpPr>
          <p:spPr bwMode="auto">
            <a:xfrm>
              <a:off x="1200" y="2592"/>
              <a:ext cx="432" cy="192"/>
            </a:xfrm>
            <a:prstGeom prst="rect">
              <a:avLst/>
            </a:prstGeom>
            <a:noFill/>
            <a:ln w="9525">
              <a:noFill/>
              <a:miter lim="800000"/>
              <a:headEnd/>
              <a:tailEnd/>
            </a:ln>
            <a:effectLst/>
          </p:spPr>
          <p:txBody>
            <a:bodyPr wrap="none" anchor="ctr"/>
            <a:lstStyle/>
            <a:p>
              <a:pPr algn="ctr"/>
              <a:r>
                <a:rPr lang="zh-CN" altLang="en-US" sz="1800" b="1"/>
                <a:t>用户</a:t>
              </a:r>
            </a:p>
          </p:txBody>
        </p:sp>
        <p:sp>
          <p:nvSpPr>
            <p:cNvPr id="131078" name="Rectangle 6"/>
            <p:cNvSpPr>
              <a:spLocks noChangeArrowheads="1"/>
            </p:cNvSpPr>
            <p:nvPr/>
          </p:nvSpPr>
          <p:spPr bwMode="auto">
            <a:xfrm>
              <a:off x="4032" y="2592"/>
              <a:ext cx="432" cy="192"/>
            </a:xfrm>
            <a:prstGeom prst="rect">
              <a:avLst/>
            </a:prstGeom>
            <a:noFill/>
            <a:ln w="9525">
              <a:noFill/>
              <a:miter lim="800000"/>
              <a:headEnd/>
              <a:tailEnd/>
            </a:ln>
            <a:effectLst/>
          </p:spPr>
          <p:txBody>
            <a:bodyPr wrap="none" anchor="ctr"/>
            <a:lstStyle/>
            <a:p>
              <a:pPr algn="ctr"/>
              <a:r>
                <a:rPr lang="zh-CN" altLang="en-US" sz="1800" b="1"/>
                <a:t>系统</a:t>
              </a:r>
            </a:p>
          </p:txBody>
        </p:sp>
        <p:sp>
          <p:nvSpPr>
            <p:cNvPr id="131079" name="Rectangle 7"/>
            <p:cNvSpPr>
              <a:spLocks noChangeArrowheads="1"/>
            </p:cNvSpPr>
            <p:nvPr/>
          </p:nvSpPr>
          <p:spPr bwMode="auto">
            <a:xfrm>
              <a:off x="1296" y="2832"/>
              <a:ext cx="576" cy="192"/>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用户标识</a:t>
              </a:r>
            </a:p>
          </p:txBody>
        </p:sp>
        <p:sp>
          <p:nvSpPr>
            <p:cNvPr id="131080" name="Line 8"/>
            <p:cNvSpPr>
              <a:spLocks noChangeShapeType="1"/>
            </p:cNvSpPr>
            <p:nvPr/>
          </p:nvSpPr>
          <p:spPr bwMode="auto">
            <a:xfrm>
              <a:off x="1872" y="2928"/>
              <a:ext cx="2016" cy="4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1081" name="Rectangle 9"/>
            <p:cNvSpPr>
              <a:spLocks noChangeArrowheads="1"/>
            </p:cNvSpPr>
            <p:nvPr/>
          </p:nvSpPr>
          <p:spPr bwMode="auto">
            <a:xfrm>
              <a:off x="3744" y="3024"/>
              <a:ext cx="576" cy="192"/>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随机数</a:t>
              </a:r>
            </a:p>
          </p:txBody>
        </p:sp>
        <p:sp>
          <p:nvSpPr>
            <p:cNvPr id="131082" name="Line 10"/>
            <p:cNvSpPr>
              <a:spLocks noChangeShapeType="1"/>
            </p:cNvSpPr>
            <p:nvPr/>
          </p:nvSpPr>
          <p:spPr bwMode="auto">
            <a:xfrm flipH="1">
              <a:off x="1296" y="3168"/>
              <a:ext cx="2400" cy="14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1083" name="Rectangle 11"/>
            <p:cNvSpPr>
              <a:spLocks noChangeArrowheads="1"/>
            </p:cNvSpPr>
            <p:nvPr/>
          </p:nvSpPr>
          <p:spPr bwMode="auto">
            <a:xfrm>
              <a:off x="1248" y="3360"/>
              <a:ext cx="1536" cy="192"/>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MD5</a:t>
              </a:r>
              <a:r>
                <a:rPr lang="zh-CN" altLang="en-US" sz="1800" b="1"/>
                <a:t>（随机数</a:t>
              </a:r>
              <a:r>
                <a:rPr lang="en-US" altLang="zh-CN" sz="1800" b="1"/>
                <a:t>+</a:t>
              </a:r>
              <a:r>
                <a:rPr lang="zh-CN" altLang="en-US" sz="1800" b="1"/>
                <a:t>口令字）</a:t>
              </a:r>
            </a:p>
          </p:txBody>
        </p:sp>
        <p:sp>
          <p:nvSpPr>
            <p:cNvPr id="131084" name="Line 12"/>
            <p:cNvSpPr>
              <a:spLocks noChangeShapeType="1"/>
            </p:cNvSpPr>
            <p:nvPr/>
          </p:nvSpPr>
          <p:spPr bwMode="auto">
            <a:xfrm>
              <a:off x="2784" y="3504"/>
              <a:ext cx="1008" cy="4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1085" name="Text Box 13"/>
            <p:cNvSpPr txBox="1">
              <a:spLocks noChangeArrowheads="1"/>
            </p:cNvSpPr>
            <p:nvPr/>
          </p:nvSpPr>
          <p:spPr bwMode="auto">
            <a:xfrm>
              <a:off x="3734" y="3470"/>
              <a:ext cx="836" cy="231"/>
            </a:xfrm>
            <a:prstGeom prst="rect">
              <a:avLst/>
            </a:prstGeom>
            <a:noFill/>
            <a:ln w="9525">
              <a:noFill/>
              <a:miter lim="800000"/>
              <a:headEnd/>
              <a:tailEnd/>
            </a:ln>
            <a:effectLst/>
          </p:spPr>
          <p:txBody>
            <a:bodyPr wrap="none">
              <a:spAutoFit/>
            </a:bodyPr>
            <a:lstStyle/>
            <a:p>
              <a:r>
                <a:rPr lang="zh-CN" altLang="en-US" sz="1800" b="1">
                  <a:solidFill>
                    <a:srgbClr val="FF0000"/>
                  </a:solidFill>
                </a:rPr>
                <a:t>比较判断？</a:t>
              </a:r>
              <a:endParaRPr lang="zh-CN" altLang="en-US" sz="1800" b="1"/>
            </a:p>
          </p:txBody>
        </p:sp>
      </p:grpSp>
      <p:sp>
        <p:nvSpPr>
          <p:cNvPr id="131086" name="Text Box 14"/>
          <p:cNvSpPr txBox="1">
            <a:spLocks noChangeArrowheads="1"/>
          </p:cNvSpPr>
          <p:nvPr/>
        </p:nvSpPr>
        <p:spPr bwMode="auto">
          <a:xfrm>
            <a:off x="304800" y="5734050"/>
            <a:ext cx="8718550" cy="822325"/>
          </a:xfrm>
          <a:prstGeom prst="rect">
            <a:avLst/>
          </a:prstGeom>
          <a:noFill/>
          <a:ln w="9525">
            <a:noFill/>
            <a:miter lim="800000"/>
            <a:headEnd/>
            <a:tailEnd/>
          </a:ln>
          <a:effectLst/>
        </p:spPr>
        <p:txBody>
          <a:bodyPr wrap="none">
            <a:spAutoFit/>
          </a:bodyPr>
          <a:lstStyle/>
          <a:p>
            <a:r>
              <a:rPr lang="zh-CN" altLang="en-US" b="1">
                <a:solidFill>
                  <a:srgbClr val="FF0000"/>
                </a:solidFill>
              </a:rPr>
              <a:t>结果：</a:t>
            </a:r>
            <a:r>
              <a:rPr lang="zh-CN" altLang="en-US" b="1"/>
              <a:t>随机数可以蕴含时间信息；口令字</a:t>
            </a:r>
            <a:r>
              <a:rPr lang="zh-CN" altLang="en-US" b="1">
                <a:solidFill>
                  <a:srgbClr val="FF0000"/>
                </a:solidFill>
              </a:rPr>
              <a:t>始终</a:t>
            </a:r>
            <a:r>
              <a:rPr lang="zh-CN" altLang="en-US" b="1"/>
              <a:t>不在线路上传输；</a:t>
            </a:r>
          </a:p>
          <a:p>
            <a:r>
              <a:rPr lang="zh-CN" altLang="en-US" b="1"/>
              <a:t>            摘录值随随机数和口令字而变，仅一次有效。</a:t>
            </a:r>
          </a:p>
        </p:txBody>
      </p:sp>
      <p:sp>
        <p:nvSpPr>
          <p:cNvPr id="131087" name="Text Box 15"/>
          <p:cNvSpPr txBox="1">
            <a:spLocks noChangeArrowheads="1"/>
          </p:cNvSpPr>
          <p:nvPr/>
        </p:nvSpPr>
        <p:spPr bwMode="auto">
          <a:xfrm>
            <a:off x="8686800"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46</a:t>
            </a:r>
            <a:endParaRPr lang="en-US" altLang="zh-CN" sz="2000" b="1" dirty="0">
              <a:latin typeface="宋体" pitchFamily="2" charset="-122"/>
            </a:endParaRPr>
          </a:p>
        </p:txBody>
      </p:sp>
      <p:sp>
        <p:nvSpPr>
          <p:cNvPr id="131088" name="Rectangle 16"/>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31089" name="Text Box 17"/>
          <p:cNvSpPr txBox="1">
            <a:spLocks noChangeArrowheads="1"/>
          </p:cNvSpPr>
          <p:nvPr/>
        </p:nvSpPr>
        <p:spPr bwMode="auto">
          <a:xfrm>
            <a:off x="107950" y="44450"/>
            <a:ext cx="5148263" cy="457200"/>
          </a:xfrm>
          <a:prstGeom prst="rect">
            <a:avLst/>
          </a:prstGeom>
          <a:noFill/>
          <a:ln w="9525">
            <a:noFill/>
            <a:miter lim="800000"/>
            <a:headEnd/>
            <a:tailEnd/>
          </a:ln>
          <a:effectLst/>
        </p:spPr>
        <p:txBody>
          <a:bodyPr>
            <a:spAutoFit/>
          </a:bodyPr>
          <a:lstStyle/>
          <a:p>
            <a:pPr>
              <a:buFont typeface="宋体" pitchFamily="2" charset="-122"/>
              <a:buNone/>
            </a:pPr>
            <a:r>
              <a:rPr lang="zh-CN" altLang="en-US" b="1">
                <a:solidFill>
                  <a:srgbClr val="FF0000"/>
                </a:solidFill>
              </a:rPr>
              <a:t> （</a:t>
            </a:r>
            <a:r>
              <a:rPr lang="en-US" altLang="zh-CN" b="1">
                <a:solidFill>
                  <a:srgbClr val="FF0000"/>
                </a:solidFill>
              </a:rPr>
              <a:t>4</a:t>
            </a:r>
            <a:r>
              <a:rPr lang="zh-CN" altLang="en-US" b="1">
                <a:solidFill>
                  <a:srgbClr val="FF0000"/>
                </a:solidFill>
              </a:rPr>
              <a:t>）  网络安全服务</a:t>
            </a:r>
            <a:endParaRPr lang="zh-CN" altLang="en-US" b="1"/>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Text Box 3"/>
          <p:cNvSpPr txBox="1">
            <a:spLocks noChangeArrowheads="1"/>
          </p:cNvSpPr>
          <p:nvPr/>
        </p:nvSpPr>
        <p:spPr bwMode="auto">
          <a:xfrm>
            <a:off x="174625" y="625475"/>
            <a:ext cx="8718550" cy="2647950"/>
          </a:xfrm>
          <a:prstGeom prst="rect">
            <a:avLst/>
          </a:prstGeom>
          <a:noFill/>
          <a:ln w="9525">
            <a:noFill/>
            <a:miter lim="800000"/>
            <a:headEnd/>
            <a:tailEnd/>
          </a:ln>
          <a:effectLst/>
        </p:spPr>
        <p:txBody>
          <a:bodyPr wrap="none">
            <a:spAutoFit/>
          </a:bodyPr>
          <a:lstStyle/>
          <a:p>
            <a:pPr>
              <a:spcBef>
                <a:spcPct val="20000"/>
              </a:spcBef>
            </a:pPr>
            <a:r>
              <a:rPr lang="zh-CN" altLang="en-US" b="1"/>
              <a:t>  </a:t>
            </a:r>
            <a:r>
              <a:rPr lang="zh-CN" altLang="en-US"/>
              <a:t> </a:t>
            </a:r>
            <a:r>
              <a:rPr lang="en-US" altLang="en-US" b="1">
                <a:solidFill>
                  <a:srgbClr val="FF0000"/>
                </a:solidFill>
              </a:rPr>
              <a:t>④ </a:t>
            </a:r>
            <a:r>
              <a:rPr lang="zh-CN" altLang="en-US" b="1">
                <a:solidFill>
                  <a:srgbClr val="FF0000"/>
                </a:solidFill>
              </a:rPr>
              <a:t>实体鉴别（</a:t>
            </a:r>
            <a:r>
              <a:rPr lang="zh-CN" altLang="en-US" b="1"/>
              <a:t>含身份鉴别和数据源鉴别</a:t>
            </a:r>
            <a:r>
              <a:rPr lang="zh-CN" altLang="en-US" b="1">
                <a:solidFill>
                  <a:srgbClr val="FF0000"/>
                </a:solidFill>
              </a:rPr>
              <a:t>）</a:t>
            </a:r>
            <a:r>
              <a:rPr lang="zh-CN" altLang="en-US" b="1"/>
              <a:t>：</a:t>
            </a:r>
            <a:r>
              <a:rPr lang="en-US" altLang="zh-CN" b="1"/>
              <a:t>—</a:t>
            </a:r>
            <a:r>
              <a:rPr lang="zh-CN" altLang="en-US" b="1"/>
              <a:t>防冒充（假冒）</a:t>
            </a:r>
          </a:p>
          <a:p>
            <a:pPr>
              <a:spcBef>
                <a:spcPct val="20000"/>
              </a:spcBef>
            </a:pPr>
            <a:r>
              <a:rPr lang="zh-CN" altLang="en-US" b="1">
                <a:solidFill>
                  <a:srgbClr val="FF0000"/>
                </a:solidFill>
              </a:rPr>
              <a:t> ★ 身份鉴别</a:t>
            </a:r>
            <a:r>
              <a:rPr lang="en-US" altLang="zh-CN" b="1"/>
              <a:t>—</a:t>
            </a:r>
            <a:r>
              <a:rPr lang="zh-CN" altLang="en-US" b="1"/>
              <a:t>鉴别对等实体的身份。</a:t>
            </a:r>
          </a:p>
          <a:p>
            <a:pPr>
              <a:spcBef>
                <a:spcPct val="20000"/>
              </a:spcBef>
            </a:pPr>
            <a:r>
              <a:rPr lang="zh-CN" altLang="en-US" b="1"/>
              <a:t>   进入系统时常用的鉴别身份的方法为传递</a:t>
            </a:r>
            <a:r>
              <a:rPr lang="zh-CN" altLang="en-US" b="1">
                <a:solidFill>
                  <a:srgbClr val="FF0000"/>
                </a:solidFill>
              </a:rPr>
              <a:t>用户标识和口令字</a:t>
            </a:r>
            <a:r>
              <a:rPr lang="zh-CN" altLang="en-US" b="1"/>
              <a:t>，</a:t>
            </a:r>
          </a:p>
          <a:p>
            <a:pPr>
              <a:spcBef>
                <a:spcPct val="20000"/>
              </a:spcBef>
            </a:pPr>
            <a:r>
              <a:rPr lang="zh-CN" altLang="en-US" b="1"/>
              <a:t>并和系统内保留的用户标识和口令字进行比较，验证用户的合</a:t>
            </a:r>
          </a:p>
          <a:p>
            <a:pPr>
              <a:spcBef>
                <a:spcPct val="20000"/>
              </a:spcBef>
            </a:pPr>
            <a:r>
              <a:rPr lang="zh-CN" altLang="en-US" b="1"/>
              <a:t>法性。</a:t>
            </a:r>
          </a:p>
          <a:p>
            <a:pPr>
              <a:spcBef>
                <a:spcPct val="20000"/>
              </a:spcBef>
            </a:pPr>
            <a:r>
              <a:rPr lang="zh-CN" altLang="en-US" b="1">
                <a:solidFill>
                  <a:srgbClr val="FF0000"/>
                </a:solidFill>
              </a:rPr>
              <a:t>解决方法</a:t>
            </a:r>
            <a:r>
              <a:rPr lang="zh-CN" altLang="en-US" b="1"/>
              <a:t>：口令字不传输（两次握手</a:t>
            </a:r>
            <a:r>
              <a:rPr lang="en-US" altLang="zh-CN" b="1"/>
              <a:t>—</a:t>
            </a:r>
            <a:r>
              <a:rPr lang="zh-CN" altLang="en-US" b="1"/>
              <a:t>挑战</a:t>
            </a:r>
            <a:r>
              <a:rPr lang="en-US" altLang="zh-CN" b="1">
                <a:latin typeface="宋体" pitchFamily="2" charset="-122"/>
              </a:rPr>
              <a:t>challenge</a:t>
            </a:r>
            <a:r>
              <a:rPr lang="zh-CN" altLang="en-US" b="1"/>
              <a:t>）。</a:t>
            </a:r>
          </a:p>
        </p:txBody>
      </p:sp>
      <p:sp>
        <p:nvSpPr>
          <p:cNvPr id="131086" name="Text Box 14"/>
          <p:cNvSpPr txBox="1">
            <a:spLocks noChangeArrowheads="1"/>
          </p:cNvSpPr>
          <p:nvPr/>
        </p:nvSpPr>
        <p:spPr bwMode="auto">
          <a:xfrm>
            <a:off x="304800" y="5734050"/>
            <a:ext cx="8718550" cy="822325"/>
          </a:xfrm>
          <a:prstGeom prst="rect">
            <a:avLst/>
          </a:prstGeom>
          <a:noFill/>
          <a:ln w="9525">
            <a:noFill/>
            <a:miter lim="800000"/>
            <a:headEnd/>
            <a:tailEnd/>
          </a:ln>
          <a:effectLst/>
        </p:spPr>
        <p:txBody>
          <a:bodyPr wrap="none">
            <a:spAutoFit/>
          </a:bodyPr>
          <a:lstStyle/>
          <a:p>
            <a:r>
              <a:rPr lang="zh-CN" altLang="en-US" b="1">
                <a:solidFill>
                  <a:srgbClr val="FF0000"/>
                </a:solidFill>
              </a:rPr>
              <a:t>结果：</a:t>
            </a:r>
            <a:r>
              <a:rPr lang="zh-CN" altLang="en-US" b="1"/>
              <a:t>随机数可以蕴含时间信息；口令字</a:t>
            </a:r>
            <a:r>
              <a:rPr lang="zh-CN" altLang="en-US" b="1">
                <a:solidFill>
                  <a:srgbClr val="FF0000"/>
                </a:solidFill>
              </a:rPr>
              <a:t>始终</a:t>
            </a:r>
            <a:r>
              <a:rPr lang="zh-CN" altLang="en-US" b="1"/>
              <a:t>不在线路上传输；</a:t>
            </a:r>
          </a:p>
          <a:p>
            <a:r>
              <a:rPr lang="zh-CN" altLang="en-US" b="1"/>
              <a:t>            摘录值随随机数和口令字而变，仅一次有效。</a:t>
            </a:r>
          </a:p>
        </p:txBody>
      </p:sp>
      <p:sp>
        <p:nvSpPr>
          <p:cNvPr id="131087" name="Text Box 15"/>
          <p:cNvSpPr txBox="1">
            <a:spLocks noChangeArrowheads="1"/>
          </p:cNvSpPr>
          <p:nvPr/>
        </p:nvSpPr>
        <p:spPr bwMode="auto">
          <a:xfrm>
            <a:off x="8686800"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46</a:t>
            </a:r>
            <a:endParaRPr lang="en-US" altLang="zh-CN" sz="2000" b="1" dirty="0">
              <a:latin typeface="宋体" pitchFamily="2" charset="-122"/>
            </a:endParaRPr>
          </a:p>
        </p:txBody>
      </p:sp>
      <p:sp>
        <p:nvSpPr>
          <p:cNvPr id="131088" name="Rectangle 16"/>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31089" name="Text Box 17"/>
          <p:cNvSpPr txBox="1">
            <a:spLocks noChangeArrowheads="1"/>
          </p:cNvSpPr>
          <p:nvPr/>
        </p:nvSpPr>
        <p:spPr bwMode="auto">
          <a:xfrm>
            <a:off x="107950" y="44450"/>
            <a:ext cx="5148263" cy="457200"/>
          </a:xfrm>
          <a:prstGeom prst="rect">
            <a:avLst/>
          </a:prstGeom>
          <a:noFill/>
          <a:ln w="9525">
            <a:noFill/>
            <a:miter lim="800000"/>
            <a:headEnd/>
            <a:tailEnd/>
          </a:ln>
          <a:effectLst/>
        </p:spPr>
        <p:txBody>
          <a:bodyPr>
            <a:spAutoFit/>
          </a:bodyPr>
          <a:lstStyle/>
          <a:p>
            <a:pPr>
              <a:buFont typeface="宋体" pitchFamily="2" charset="-122"/>
              <a:buNone/>
            </a:pPr>
            <a:r>
              <a:rPr lang="zh-CN" altLang="en-US" b="1">
                <a:solidFill>
                  <a:srgbClr val="FF0000"/>
                </a:solidFill>
              </a:rPr>
              <a:t> （</a:t>
            </a:r>
            <a:r>
              <a:rPr lang="en-US" altLang="zh-CN" b="1">
                <a:solidFill>
                  <a:srgbClr val="FF0000"/>
                </a:solidFill>
              </a:rPr>
              <a:t>4</a:t>
            </a:r>
            <a:r>
              <a:rPr lang="zh-CN" altLang="en-US" b="1">
                <a:solidFill>
                  <a:srgbClr val="FF0000"/>
                </a:solidFill>
              </a:rPr>
              <a:t>）  网络安全服务</a:t>
            </a:r>
            <a:endParaRPr lang="zh-CN" altLang="en-US" b="1"/>
          </a:p>
        </p:txBody>
      </p:sp>
      <p:grpSp>
        <p:nvGrpSpPr>
          <p:cNvPr id="2" name="组合 18"/>
          <p:cNvGrpSpPr/>
          <p:nvPr/>
        </p:nvGrpSpPr>
        <p:grpSpPr>
          <a:xfrm>
            <a:off x="1295400" y="3297238"/>
            <a:ext cx="5959475" cy="2105025"/>
            <a:chOff x="1295400" y="3297238"/>
            <a:chExt cx="5959475" cy="2105025"/>
          </a:xfrm>
        </p:grpSpPr>
        <p:sp>
          <p:nvSpPr>
            <p:cNvPr id="131074" name="Rectangle 2"/>
            <p:cNvSpPr>
              <a:spLocks noChangeArrowheads="1"/>
            </p:cNvSpPr>
            <p:nvPr/>
          </p:nvSpPr>
          <p:spPr bwMode="auto">
            <a:xfrm>
              <a:off x="1905000" y="3573463"/>
              <a:ext cx="5334000" cy="1828800"/>
            </a:xfrm>
            <a:prstGeom prst="rect">
              <a:avLst/>
            </a:prstGeom>
            <a:solidFill>
              <a:srgbClr val="FFFF66"/>
            </a:solidFill>
            <a:ln w="9525">
              <a:noFill/>
              <a:miter lim="800000"/>
              <a:headEnd/>
              <a:tailEnd/>
            </a:ln>
            <a:effectLst/>
          </p:spPr>
          <p:txBody>
            <a:bodyPr wrap="none" anchor="ctr"/>
            <a:lstStyle/>
            <a:p>
              <a:endParaRPr lang="zh-CN" altLang="en-US"/>
            </a:p>
          </p:txBody>
        </p:sp>
        <p:sp>
          <p:nvSpPr>
            <p:cNvPr id="131077" name="Rectangle 5"/>
            <p:cNvSpPr>
              <a:spLocks noChangeArrowheads="1"/>
            </p:cNvSpPr>
            <p:nvPr/>
          </p:nvSpPr>
          <p:spPr bwMode="auto">
            <a:xfrm>
              <a:off x="1905000" y="3573463"/>
              <a:ext cx="685800" cy="304800"/>
            </a:xfrm>
            <a:prstGeom prst="rect">
              <a:avLst/>
            </a:prstGeom>
            <a:noFill/>
            <a:ln w="9525">
              <a:noFill/>
              <a:miter lim="800000"/>
              <a:headEnd/>
              <a:tailEnd/>
            </a:ln>
            <a:effectLst/>
          </p:spPr>
          <p:txBody>
            <a:bodyPr wrap="none" anchor="ctr"/>
            <a:lstStyle/>
            <a:p>
              <a:pPr algn="ctr"/>
              <a:r>
                <a:rPr lang="zh-CN" altLang="en-US" sz="1800" b="1"/>
                <a:t>用户</a:t>
              </a:r>
            </a:p>
          </p:txBody>
        </p:sp>
        <p:sp>
          <p:nvSpPr>
            <p:cNvPr id="131078" name="Rectangle 6"/>
            <p:cNvSpPr>
              <a:spLocks noChangeArrowheads="1"/>
            </p:cNvSpPr>
            <p:nvPr/>
          </p:nvSpPr>
          <p:spPr bwMode="auto">
            <a:xfrm>
              <a:off x="6400800" y="3573463"/>
              <a:ext cx="685800" cy="304800"/>
            </a:xfrm>
            <a:prstGeom prst="rect">
              <a:avLst/>
            </a:prstGeom>
            <a:noFill/>
            <a:ln w="9525">
              <a:noFill/>
              <a:miter lim="800000"/>
              <a:headEnd/>
              <a:tailEnd/>
            </a:ln>
            <a:effectLst/>
          </p:spPr>
          <p:txBody>
            <a:bodyPr wrap="none" anchor="ctr"/>
            <a:lstStyle/>
            <a:p>
              <a:pPr algn="ctr"/>
              <a:r>
                <a:rPr lang="zh-CN" altLang="en-US" sz="1800" b="1"/>
                <a:t>系统</a:t>
              </a:r>
            </a:p>
          </p:txBody>
        </p:sp>
        <p:sp>
          <p:nvSpPr>
            <p:cNvPr id="131079" name="Rectangle 7"/>
            <p:cNvSpPr>
              <a:spLocks noChangeArrowheads="1"/>
            </p:cNvSpPr>
            <p:nvPr/>
          </p:nvSpPr>
          <p:spPr bwMode="auto">
            <a:xfrm>
              <a:off x="2057400" y="3954463"/>
              <a:ext cx="914400" cy="304800"/>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用户标识</a:t>
              </a:r>
            </a:p>
          </p:txBody>
        </p:sp>
        <p:sp>
          <p:nvSpPr>
            <p:cNvPr id="131080" name="Line 8"/>
            <p:cNvSpPr>
              <a:spLocks noChangeShapeType="1"/>
            </p:cNvSpPr>
            <p:nvPr/>
          </p:nvSpPr>
          <p:spPr bwMode="auto">
            <a:xfrm>
              <a:off x="2971800" y="4106863"/>
              <a:ext cx="3200400" cy="76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1081" name="Rectangle 9"/>
            <p:cNvSpPr>
              <a:spLocks noChangeArrowheads="1"/>
            </p:cNvSpPr>
            <p:nvPr/>
          </p:nvSpPr>
          <p:spPr bwMode="auto">
            <a:xfrm>
              <a:off x="5943600" y="4259263"/>
              <a:ext cx="914400" cy="304800"/>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随机数</a:t>
              </a:r>
            </a:p>
          </p:txBody>
        </p:sp>
        <p:sp>
          <p:nvSpPr>
            <p:cNvPr id="131083" name="Rectangle 11"/>
            <p:cNvSpPr>
              <a:spLocks noChangeArrowheads="1"/>
            </p:cNvSpPr>
            <p:nvPr/>
          </p:nvSpPr>
          <p:spPr bwMode="auto">
            <a:xfrm>
              <a:off x="1981200" y="4792663"/>
              <a:ext cx="2438400" cy="304800"/>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MD5</a:t>
              </a:r>
              <a:r>
                <a:rPr lang="zh-CN" altLang="en-US" sz="1800" b="1"/>
                <a:t>（随机数</a:t>
              </a:r>
              <a:r>
                <a:rPr lang="en-US" altLang="zh-CN" sz="1800" b="1"/>
                <a:t>+</a:t>
              </a:r>
              <a:r>
                <a:rPr lang="zh-CN" altLang="en-US" sz="1800" b="1"/>
                <a:t>口令字）</a:t>
              </a:r>
            </a:p>
          </p:txBody>
        </p:sp>
        <p:sp>
          <p:nvSpPr>
            <p:cNvPr id="131084" name="Line 12"/>
            <p:cNvSpPr>
              <a:spLocks noChangeShapeType="1"/>
            </p:cNvSpPr>
            <p:nvPr/>
          </p:nvSpPr>
          <p:spPr bwMode="auto">
            <a:xfrm>
              <a:off x="4419600" y="5021263"/>
              <a:ext cx="1600200" cy="76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1085" name="Text Box 13"/>
            <p:cNvSpPr txBox="1">
              <a:spLocks noChangeArrowheads="1"/>
            </p:cNvSpPr>
            <p:nvPr/>
          </p:nvSpPr>
          <p:spPr bwMode="auto">
            <a:xfrm>
              <a:off x="5927725" y="4967288"/>
              <a:ext cx="1327150" cy="366712"/>
            </a:xfrm>
            <a:prstGeom prst="rect">
              <a:avLst/>
            </a:prstGeom>
            <a:noFill/>
            <a:ln w="9525">
              <a:noFill/>
              <a:miter lim="800000"/>
              <a:headEnd/>
              <a:tailEnd/>
            </a:ln>
            <a:effectLst/>
          </p:spPr>
          <p:txBody>
            <a:bodyPr wrap="none">
              <a:spAutoFit/>
            </a:bodyPr>
            <a:lstStyle/>
            <a:p>
              <a:r>
                <a:rPr lang="zh-CN" altLang="en-US" sz="1800" b="1">
                  <a:solidFill>
                    <a:srgbClr val="FF0000"/>
                  </a:solidFill>
                </a:rPr>
                <a:t>比较判断？</a:t>
              </a:r>
              <a:endParaRPr lang="zh-CN" altLang="en-US" sz="1800" b="1"/>
            </a:p>
          </p:txBody>
        </p:sp>
        <p:sp>
          <p:nvSpPr>
            <p:cNvPr id="18" name="Freeform 15"/>
            <p:cNvSpPr>
              <a:spLocks/>
            </p:cNvSpPr>
            <p:nvPr/>
          </p:nvSpPr>
          <p:spPr bwMode="auto">
            <a:xfrm>
              <a:off x="1295400" y="3297238"/>
              <a:ext cx="5076825" cy="1489084"/>
            </a:xfrm>
            <a:custGeom>
              <a:avLst/>
              <a:gdLst/>
              <a:ahLst/>
              <a:cxnLst>
                <a:cxn ang="0">
                  <a:pos x="3198" y="582"/>
                </a:cxn>
                <a:cxn ang="0">
                  <a:pos x="2880" y="219"/>
                </a:cxn>
                <a:cxn ang="0">
                  <a:pos x="1384" y="83"/>
                </a:cxn>
                <a:cxn ang="0">
                  <a:pos x="159" y="128"/>
                </a:cxn>
                <a:cxn ang="0">
                  <a:pos x="431" y="854"/>
                </a:cxn>
              </a:cxnLst>
              <a:rect l="0" t="0" r="r" b="b"/>
              <a:pathLst>
                <a:path w="3198" h="854">
                  <a:moveTo>
                    <a:pt x="3198" y="582"/>
                  </a:moveTo>
                  <a:cubicBezTo>
                    <a:pt x="3190" y="442"/>
                    <a:pt x="3182" y="302"/>
                    <a:pt x="2880" y="219"/>
                  </a:cubicBezTo>
                  <a:cubicBezTo>
                    <a:pt x="2578" y="136"/>
                    <a:pt x="1837" y="98"/>
                    <a:pt x="1384" y="83"/>
                  </a:cubicBezTo>
                  <a:cubicBezTo>
                    <a:pt x="931" y="68"/>
                    <a:pt x="318" y="0"/>
                    <a:pt x="159" y="128"/>
                  </a:cubicBezTo>
                  <a:cubicBezTo>
                    <a:pt x="0" y="256"/>
                    <a:pt x="215" y="555"/>
                    <a:pt x="431" y="854"/>
                  </a:cubicBezTo>
                </a:path>
              </a:pathLst>
            </a:custGeom>
            <a:noFill/>
            <a:ln w="28575" cmpd="sng">
              <a:solidFill>
                <a:schemeClr val="tx1"/>
              </a:solidFill>
              <a:round/>
              <a:headEnd type="none" w="med" len="med"/>
              <a:tailEnd type="triangle" w="med" len="med"/>
            </a:ln>
            <a:effectLst/>
          </p:spPr>
          <p:txBody>
            <a:bodyPr/>
            <a:lstStyle/>
            <a:p>
              <a:endParaRPr lang="zh-CN" altLang="en-US"/>
            </a:p>
          </p:txBody>
        </p:sp>
      </p:grpSp>
      <p:sp>
        <p:nvSpPr>
          <p:cNvPr id="20" name="TextBox 19"/>
          <p:cNvSpPr txBox="1"/>
          <p:nvPr/>
        </p:nvSpPr>
        <p:spPr>
          <a:xfrm>
            <a:off x="1071538" y="3571876"/>
            <a:ext cx="492443" cy="598882"/>
          </a:xfrm>
          <a:prstGeom prst="rect">
            <a:avLst/>
          </a:prstGeom>
          <a:noFill/>
        </p:spPr>
        <p:txBody>
          <a:bodyPr vert="eaVert" wrap="none" rtlCol="0">
            <a:spAutoFit/>
          </a:bodyPr>
          <a:lstStyle/>
          <a:p>
            <a:r>
              <a:rPr lang="zh-CN" altLang="en-US" sz="2000" b="1" dirty="0" smtClean="0">
                <a:solidFill>
                  <a:srgbClr val="FF0000"/>
                </a:solidFill>
              </a:rPr>
              <a:t>手机</a:t>
            </a:r>
            <a:endParaRPr lang="zh-CN" altLang="en-US" sz="2000" b="1" dirty="0">
              <a:solidFill>
                <a:srgbClr val="FF000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107950" y="728663"/>
            <a:ext cx="8566150" cy="1260475"/>
          </a:xfrm>
          <a:prstGeom prst="rect">
            <a:avLst/>
          </a:prstGeom>
          <a:noFill/>
          <a:ln w="9525">
            <a:noFill/>
            <a:miter lim="800000"/>
            <a:headEnd/>
            <a:tailEnd/>
          </a:ln>
          <a:effectLst/>
        </p:spPr>
        <p:txBody>
          <a:bodyPr wrap="none">
            <a:spAutoFit/>
          </a:bodyPr>
          <a:lstStyle/>
          <a:p>
            <a:r>
              <a:rPr lang="zh-CN" altLang="en-US" b="1">
                <a:solidFill>
                  <a:srgbClr val="FF0000"/>
                </a:solidFill>
              </a:rPr>
              <a:t> </a:t>
            </a:r>
            <a:r>
              <a:rPr lang="en-US" altLang="en-US" b="1">
                <a:solidFill>
                  <a:srgbClr val="FF0000"/>
                </a:solidFill>
              </a:rPr>
              <a:t>④ </a:t>
            </a:r>
            <a:r>
              <a:rPr lang="zh-CN" altLang="en-US" b="1">
                <a:solidFill>
                  <a:srgbClr val="FF0000"/>
                </a:solidFill>
              </a:rPr>
              <a:t>实体鉴别（</a:t>
            </a:r>
            <a:r>
              <a:rPr lang="zh-CN" altLang="en-US" b="1"/>
              <a:t>含身份鉴别和数据源鉴别</a:t>
            </a:r>
            <a:r>
              <a:rPr lang="zh-CN" altLang="en-US" b="1">
                <a:solidFill>
                  <a:srgbClr val="FF0000"/>
                </a:solidFill>
              </a:rPr>
              <a:t>）</a:t>
            </a:r>
            <a:r>
              <a:rPr lang="zh-CN" altLang="en-US" b="1"/>
              <a:t>：</a:t>
            </a:r>
            <a:r>
              <a:rPr lang="en-US" altLang="zh-CN" b="1"/>
              <a:t>—</a:t>
            </a:r>
            <a:r>
              <a:rPr lang="zh-CN" altLang="en-US" b="1"/>
              <a:t>防冒充（假冒）</a:t>
            </a:r>
          </a:p>
          <a:p>
            <a:r>
              <a:rPr lang="zh-CN" altLang="en-US" b="1">
                <a:solidFill>
                  <a:srgbClr val="FF0000"/>
                </a:solidFill>
              </a:rPr>
              <a:t> ★ 数据源鉴别</a:t>
            </a:r>
            <a:r>
              <a:rPr lang="en-US" altLang="zh-CN" b="1"/>
              <a:t>—</a:t>
            </a:r>
            <a:r>
              <a:rPr lang="zh-CN" altLang="en-US" b="1"/>
              <a:t>鉴别数据真实性，确实来自期望的发送方。</a:t>
            </a:r>
          </a:p>
          <a:p>
            <a:pPr>
              <a:lnSpc>
                <a:spcPct val="120000"/>
              </a:lnSpc>
            </a:pPr>
            <a:r>
              <a:rPr lang="zh-CN" altLang="en-US" b="1"/>
              <a:t>   </a:t>
            </a:r>
            <a:r>
              <a:rPr lang="zh-CN" altLang="en-US" b="1">
                <a:solidFill>
                  <a:srgbClr val="FF0000"/>
                </a:solidFill>
              </a:rPr>
              <a:t>数字签名</a:t>
            </a:r>
            <a:r>
              <a:rPr lang="zh-CN" altLang="en-US" b="1"/>
              <a:t>技术支持数据源的鉴别。</a:t>
            </a:r>
            <a:r>
              <a:rPr lang="zh-CN" altLang="en-US" b="1">
                <a:solidFill>
                  <a:srgbClr val="FF0000"/>
                </a:solidFill>
              </a:rPr>
              <a:t>（也称消息认证码）</a:t>
            </a:r>
          </a:p>
        </p:txBody>
      </p:sp>
      <p:sp>
        <p:nvSpPr>
          <p:cNvPr id="133123" name="Text Box 3"/>
          <p:cNvSpPr txBox="1">
            <a:spLocks noChangeArrowheads="1"/>
          </p:cNvSpPr>
          <p:nvPr/>
        </p:nvSpPr>
        <p:spPr bwMode="auto">
          <a:xfrm>
            <a:off x="0" y="3802063"/>
            <a:ext cx="8753475" cy="2940050"/>
          </a:xfrm>
          <a:prstGeom prst="rect">
            <a:avLst/>
          </a:prstGeom>
          <a:noFill/>
          <a:ln w="9525">
            <a:noFill/>
            <a:miter lim="800000"/>
            <a:headEnd/>
            <a:tailEnd/>
          </a:ln>
          <a:effectLst/>
        </p:spPr>
        <p:txBody>
          <a:bodyPr wrap="none">
            <a:spAutoFit/>
          </a:bodyPr>
          <a:lstStyle/>
          <a:p>
            <a:pPr>
              <a:lnSpc>
                <a:spcPct val="130000"/>
              </a:lnSpc>
            </a:pPr>
            <a:r>
              <a:rPr lang="zh-CN" altLang="en-US" b="1">
                <a:solidFill>
                  <a:srgbClr val="FF0000"/>
                </a:solidFill>
              </a:rPr>
              <a:t>描述：</a:t>
            </a:r>
            <a:r>
              <a:rPr lang="zh-CN" altLang="en-US" b="1"/>
              <a:t>形成的报文数字签名和报文内容及发方密钥密切相关；</a:t>
            </a:r>
          </a:p>
          <a:p>
            <a:pPr>
              <a:lnSpc>
                <a:spcPct val="130000"/>
              </a:lnSpc>
            </a:pPr>
            <a:r>
              <a:rPr lang="zh-CN" altLang="en-US" b="1"/>
              <a:t>            收方利用发方的</a:t>
            </a:r>
            <a:r>
              <a:rPr lang="zh-CN" altLang="en-US" b="1">
                <a:solidFill>
                  <a:srgbClr val="FF0000"/>
                </a:solidFill>
              </a:rPr>
              <a:t>公钥</a:t>
            </a:r>
            <a:r>
              <a:rPr lang="zh-CN" altLang="en-US" b="1"/>
              <a:t>处理签名，获得原始</a:t>
            </a:r>
            <a:r>
              <a:rPr lang="en-US" altLang="zh-CN" b="1"/>
              <a:t>MIC</a:t>
            </a:r>
            <a:r>
              <a:rPr lang="zh-CN" altLang="en-US" b="1"/>
              <a:t>值；</a:t>
            </a:r>
          </a:p>
          <a:p>
            <a:pPr>
              <a:lnSpc>
                <a:spcPct val="130000"/>
              </a:lnSpc>
            </a:pPr>
            <a:r>
              <a:rPr lang="zh-CN" altLang="en-US" b="1"/>
              <a:t>            收方利用</a:t>
            </a:r>
            <a:r>
              <a:rPr lang="en-US" altLang="zh-CN" b="1"/>
              <a:t>MD5</a:t>
            </a:r>
            <a:r>
              <a:rPr lang="zh-CN" altLang="en-US" b="1"/>
              <a:t>对报文求</a:t>
            </a:r>
            <a:r>
              <a:rPr lang="en-US" altLang="zh-CN" b="1"/>
              <a:t>MIC</a:t>
            </a:r>
            <a:r>
              <a:rPr lang="zh-CN" altLang="en-US" b="1"/>
              <a:t>值；</a:t>
            </a:r>
          </a:p>
          <a:p>
            <a:pPr>
              <a:lnSpc>
                <a:spcPct val="130000"/>
              </a:lnSpc>
            </a:pPr>
            <a:r>
              <a:rPr lang="zh-CN" altLang="en-US" b="1"/>
              <a:t>            如果新</a:t>
            </a:r>
            <a:r>
              <a:rPr lang="en-US" altLang="zh-CN" b="1"/>
              <a:t>MIC</a:t>
            </a:r>
            <a:r>
              <a:rPr lang="zh-CN" altLang="en-US" b="1"/>
              <a:t>值和原始</a:t>
            </a:r>
            <a:r>
              <a:rPr lang="en-US" altLang="zh-CN" b="1"/>
              <a:t>MIC</a:t>
            </a:r>
            <a:r>
              <a:rPr lang="zh-CN" altLang="en-US" b="1"/>
              <a:t>值一致，可认为报文确实来自于</a:t>
            </a:r>
          </a:p>
          <a:p>
            <a:pPr>
              <a:lnSpc>
                <a:spcPct val="130000"/>
              </a:lnSpc>
            </a:pPr>
            <a:r>
              <a:rPr lang="zh-CN" altLang="en-US" b="1"/>
              <a:t>            期望的发送方，且在传输过程中内容未被篡改。</a:t>
            </a:r>
          </a:p>
          <a:p>
            <a:pPr>
              <a:lnSpc>
                <a:spcPct val="130000"/>
              </a:lnSpc>
            </a:pPr>
            <a:r>
              <a:rPr lang="zh-CN" altLang="en-US" b="1">
                <a:solidFill>
                  <a:srgbClr val="FF0000"/>
                </a:solidFill>
              </a:rPr>
              <a:t>依据：</a:t>
            </a:r>
            <a:r>
              <a:rPr lang="zh-CN" altLang="en-US" b="1"/>
              <a:t>只有发方才掌握发方的</a:t>
            </a:r>
            <a:r>
              <a:rPr lang="zh-CN" altLang="en-US" b="1">
                <a:solidFill>
                  <a:srgbClr val="FF0000"/>
                </a:solidFill>
              </a:rPr>
              <a:t>私钥</a:t>
            </a:r>
            <a:r>
              <a:rPr lang="zh-CN" altLang="en-US" b="1"/>
              <a:t>。</a:t>
            </a:r>
          </a:p>
        </p:txBody>
      </p:sp>
      <p:grpSp>
        <p:nvGrpSpPr>
          <p:cNvPr id="2" name="Group 4"/>
          <p:cNvGrpSpPr>
            <a:grpSpLocks/>
          </p:cNvGrpSpPr>
          <p:nvPr/>
        </p:nvGrpSpPr>
        <p:grpSpPr bwMode="auto">
          <a:xfrm>
            <a:off x="457200" y="1989138"/>
            <a:ext cx="8305800" cy="1944687"/>
            <a:chOff x="288" y="1253"/>
            <a:chExt cx="5232" cy="1225"/>
          </a:xfrm>
        </p:grpSpPr>
        <p:sp>
          <p:nvSpPr>
            <p:cNvPr id="133125" name="Rectangle 5"/>
            <p:cNvSpPr>
              <a:spLocks noChangeArrowheads="1"/>
            </p:cNvSpPr>
            <p:nvPr/>
          </p:nvSpPr>
          <p:spPr bwMode="auto">
            <a:xfrm>
              <a:off x="288" y="1253"/>
              <a:ext cx="5232" cy="1225"/>
            </a:xfrm>
            <a:prstGeom prst="rect">
              <a:avLst/>
            </a:prstGeom>
            <a:solidFill>
              <a:srgbClr val="FFFF66"/>
            </a:solidFill>
            <a:ln w="9525">
              <a:noFill/>
              <a:miter lim="800000"/>
              <a:headEnd/>
              <a:tailEnd/>
            </a:ln>
            <a:effectLst/>
          </p:spPr>
          <p:txBody>
            <a:bodyPr wrap="none" anchor="ctr"/>
            <a:lstStyle/>
            <a:p>
              <a:endParaRPr lang="zh-CN" altLang="en-US"/>
            </a:p>
          </p:txBody>
        </p:sp>
        <p:grpSp>
          <p:nvGrpSpPr>
            <p:cNvPr id="3" name="Group 6"/>
            <p:cNvGrpSpPr>
              <a:grpSpLocks/>
            </p:cNvGrpSpPr>
            <p:nvPr/>
          </p:nvGrpSpPr>
          <p:grpSpPr bwMode="auto">
            <a:xfrm>
              <a:off x="288" y="1280"/>
              <a:ext cx="5184" cy="1152"/>
              <a:chOff x="288" y="1008"/>
              <a:chExt cx="5184" cy="1152"/>
            </a:xfrm>
          </p:grpSpPr>
          <p:sp>
            <p:nvSpPr>
              <p:cNvPr id="133127" name="Rectangle 7"/>
              <p:cNvSpPr>
                <a:spLocks noChangeArrowheads="1"/>
              </p:cNvSpPr>
              <p:nvPr/>
            </p:nvSpPr>
            <p:spPr bwMode="auto">
              <a:xfrm>
                <a:off x="288" y="1152"/>
                <a:ext cx="480" cy="192"/>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报文</a:t>
                </a:r>
              </a:p>
            </p:txBody>
          </p:sp>
          <p:sp>
            <p:nvSpPr>
              <p:cNvPr id="133128" name="Text Box 8"/>
              <p:cNvSpPr txBox="1">
                <a:spLocks noChangeArrowheads="1"/>
              </p:cNvSpPr>
              <p:nvPr/>
            </p:nvSpPr>
            <p:spPr bwMode="auto">
              <a:xfrm>
                <a:off x="3193" y="1929"/>
                <a:ext cx="980" cy="231"/>
              </a:xfrm>
              <a:prstGeom prst="rect">
                <a:avLst/>
              </a:prstGeom>
              <a:solidFill>
                <a:srgbClr val="CCFFFF"/>
              </a:solidFill>
              <a:ln w="9525">
                <a:noFill/>
                <a:miter lim="800000"/>
                <a:headEnd/>
                <a:tailEnd/>
              </a:ln>
              <a:effectLst/>
            </p:spPr>
            <p:txBody>
              <a:bodyPr wrap="none">
                <a:spAutoFit/>
              </a:bodyPr>
              <a:lstStyle/>
              <a:p>
                <a:r>
                  <a:rPr lang="zh-CN" altLang="en-US" sz="1800" b="1"/>
                  <a:t>发方秘密密钥</a:t>
                </a:r>
              </a:p>
            </p:txBody>
          </p:sp>
          <p:sp>
            <p:nvSpPr>
              <p:cNvPr id="133129" name="Rectangle 9"/>
              <p:cNvSpPr>
                <a:spLocks noChangeArrowheads="1"/>
              </p:cNvSpPr>
              <p:nvPr/>
            </p:nvSpPr>
            <p:spPr bwMode="auto">
              <a:xfrm>
                <a:off x="960" y="1536"/>
                <a:ext cx="480" cy="192"/>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MD5</a:t>
                </a:r>
              </a:p>
            </p:txBody>
          </p:sp>
          <p:sp>
            <p:nvSpPr>
              <p:cNvPr id="133130" name="Rectangle 10"/>
              <p:cNvSpPr>
                <a:spLocks noChangeArrowheads="1"/>
              </p:cNvSpPr>
              <p:nvPr/>
            </p:nvSpPr>
            <p:spPr bwMode="auto">
              <a:xfrm>
                <a:off x="2160" y="1536"/>
                <a:ext cx="480" cy="192"/>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MIC</a:t>
                </a:r>
              </a:p>
            </p:txBody>
          </p:sp>
          <p:sp>
            <p:nvSpPr>
              <p:cNvPr id="133131" name="Rectangle 11"/>
              <p:cNvSpPr>
                <a:spLocks noChangeArrowheads="1"/>
              </p:cNvSpPr>
              <p:nvPr/>
            </p:nvSpPr>
            <p:spPr bwMode="auto">
              <a:xfrm>
                <a:off x="3408" y="1536"/>
                <a:ext cx="480" cy="192"/>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800" b="1"/>
                  <a:t>RSA</a:t>
                </a:r>
              </a:p>
            </p:txBody>
          </p:sp>
          <p:sp>
            <p:nvSpPr>
              <p:cNvPr id="133132" name="Rectangle 12"/>
              <p:cNvSpPr>
                <a:spLocks noChangeArrowheads="1"/>
              </p:cNvSpPr>
              <p:nvPr/>
            </p:nvSpPr>
            <p:spPr bwMode="auto">
              <a:xfrm>
                <a:off x="4224" y="1152"/>
                <a:ext cx="480" cy="192"/>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报文</a:t>
                </a:r>
              </a:p>
            </p:txBody>
          </p:sp>
          <p:sp>
            <p:nvSpPr>
              <p:cNvPr id="133133" name="Rectangle 13"/>
              <p:cNvSpPr>
                <a:spLocks noChangeArrowheads="1"/>
              </p:cNvSpPr>
              <p:nvPr/>
            </p:nvSpPr>
            <p:spPr bwMode="auto">
              <a:xfrm>
                <a:off x="4224" y="1344"/>
                <a:ext cx="480" cy="192"/>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1800" b="1"/>
                  <a:t>签名</a:t>
                </a:r>
              </a:p>
            </p:txBody>
          </p:sp>
          <p:sp>
            <p:nvSpPr>
              <p:cNvPr id="133134" name="Line 14"/>
              <p:cNvSpPr>
                <a:spLocks noChangeShapeType="1"/>
              </p:cNvSpPr>
              <p:nvPr/>
            </p:nvSpPr>
            <p:spPr bwMode="auto">
              <a:xfrm>
                <a:off x="768" y="1344"/>
                <a:ext cx="144"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3135" name="Line 15"/>
              <p:cNvSpPr>
                <a:spLocks noChangeShapeType="1"/>
              </p:cNvSpPr>
              <p:nvPr/>
            </p:nvSpPr>
            <p:spPr bwMode="auto">
              <a:xfrm>
                <a:off x="1440" y="1632"/>
                <a:ext cx="72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3136" name="Line 16"/>
              <p:cNvSpPr>
                <a:spLocks noChangeShapeType="1"/>
              </p:cNvSpPr>
              <p:nvPr/>
            </p:nvSpPr>
            <p:spPr bwMode="auto">
              <a:xfrm>
                <a:off x="2640" y="1632"/>
                <a:ext cx="76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3137" name="Line 17"/>
              <p:cNvSpPr>
                <a:spLocks noChangeShapeType="1"/>
              </p:cNvSpPr>
              <p:nvPr/>
            </p:nvSpPr>
            <p:spPr bwMode="auto">
              <a:xfrm flipV="1">
                <a:off x="3648" y="1728"/>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3138" name="Line 18"/>
              <p:cNvSpPr>
                <a:spLocks noChangeShapeType="1"/>
              </p:cNvSpPr>
              <p:nvPr/>
            </p:nvSpPr>
            <p:spPr bwMode="auto">
              <a:xfrm>
                <a:off x="768" y="1344"/>
                <a:ext cx="3456"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33139" name="Line 19"/>
              <p:cNvSpPr>
                <a:spLocks noChangeShapeType="1"/>
              </p:cNvSpPr>
              <p:nvPr/>
            </p:nvSpPr>
            <p:spPr bwMode="auto">
              <a:xfrm>
                <a:off x="768" y="1152"/>
                <a:ext cx="3456"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33140" name="Line 20"/>
              <p:cNvSpPr>
                <a:spLocks noChangeShapeType="1"/>
              </p:cNvSpPr>
              <p:nvPr/>
            </p:nvSpPr>
            <p:spPr bwMode="auto">
              <a:xfrm flipV="1">
                <a:off x="3888" y="1344"/>
                <a:ext cx="336"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33141" name="Line 21"/>
              <p:cNvSpPr>
                <a:spLocks noChangeShapeType="1"/>
              </p:cNvSpPr>
              <p:nvPr/>
            </p:nvSpPr>
            <p:spPr bwMode="auto">
              <a:xfrm flipV="1">
                <a:off x="3888" y="1536"/>
                <a:ext cx="336" cy="192"/>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33142" name="Oval 22"/>
              <p:cNvSpPr>
                <a:spLocks noChangeArrowheads="1"/>
              </p:cNvSpPr>
              <p:nvPr/>
            </p:nvSpPr>
            <p:spPr bwMode="auto">
              <a:xfrm>
                <a:off x="5040" y="1008"/>
                <a:ext cx="432" cy="576"/>
              </a:xfrm>
              <a:prstGeom prst="ellipse">
                <a:avLst/>
              </a:prstGeom>
              <a:solidFill>
                <a:schemeClr val="accent1"/>
              </a:solidFill>
              <a:ln w="9525">
                <a:solidFill>
                  <a:schemeClr val="tx1"/>
                </a:solidFill>
                <a:round/>
                <a:headEnd/>
                <a:tailEnd/>
              </a:ln>
              <a:effectLst/>
            </p:spPr>
            <p:txBody>
              <a:bodyPr wrap="none" anchor="ctr"/>
              <a:lstStyle/>
              <a:p>
                <a:pPr algn="ctr"/>
                <a:r>
                  <a:rPr lang="zh-CN" altLang="en-US" sz="2000" b="1"/>
                  <a:t>网络</a:t>
                </a:r>
              </a:p>
            </p:txBody>
          </p:sp>
          <p:sp>
            <p:nvSpPr>
              <p:cNvPr id="133143" name="Line 23"/>
              <p:cNvSpPr>
                <a:spLocks noChangeShapeType="1"/>
              </p:cNvSpPr>
              <p:nvPr/>
            </p:nvSpPr>
            <p:spPr bwMode="auto">
              <a:xfrm>
                <a:off x="4704" y="1296"/>
                <a:ext cx="288"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grpSp>
      <p:sp>
        <p:nvSpPr>
          <p:cNvPr id="133144" name="Text Box 24"/>
          <p:cNvSpPr txBox="1">
            <a:spLocks noChangeArrowheads="1"/>
          </p:cNvSpPr>
          <p:nvPr/>
        </p:nvSpPr>
        <p:spPr bwMode="auto">
          <a:xfrm>
            <a:off x="8686800"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48</a:t>
            </a:r>
            <a:endParaRPr lang="en-US" altLang="zh-CN" sz="2000" b="1" dirty="0">
              <a:latin typeface="宋体" pitchFamily="2" charset="-122"/>
            </a:endParaRPr>
          </a:p>
        </p:txBody>
      </p:sp>
      <p:sp>
        <p:nvSpPr>
          <p:cNvPr id="133145" name="Rectangle 25"/>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33146" name="Text Box 26"/>
          <p:cNvSpPr txBox="1">
            <a:spLocks noChangeArrowheads="1"/>
          </p:cNvSpPr>
          <p:nvPr/>
        </p:nvSpPr>
        <p:spPr bwMode="auto">
          <a:xfrm>
            <a:off x="107950" y="44450"/>
            <a:ext cx="5148263" cy="457200"/>
          </a:xfrm>
          <a:prstGeom prst="rect">
            <a:avLst/>
          </a:prstGeom>
          <a:noFill/>
          <a:ln w="9525">
            <a:noFill/>
            <a:miter lim="800000"/>
            <a:headEnd/>
            <a:tailEnd/>
          </a:ln>
          <a:effectLst/>
        </p:spPr>
        <p:txBody>
          <a:bodyPr>
            <a:spAutoFit/>
          </a:bodyPr>
          <a:lstStyle/>
          <a:p>
            <a:pPr>
              <a:buFont typeface="宋体" pitchFamily="2" charset="-122"/>
              <a:buNone/>
            </a:pPr>
            <a:r>
              <a:rPr lang="zh-CN" altLang="en-US" b="1">
                <a:solidFill>
                  <a:srgbClr val="FF0000"/>
                </a:solidFill>
              </a:rPr>
              <a:t> （</a:t>
            </a:r>
            <a:r>
              <a:rPr lang="en-US" altLang="zh-CN" b="1">
                <a:solidFill>
                  <a:srgbClr val="FF0000"/>
                </a:solidFill>
              </a:rPr>
              <a:t>4</a:t>
            </a:r>
            <a:r>
              <a:rPr lang="zh-CN" altLang="en-US" b="1">
                <a:solidFill>
                  <a:srgbClr val="FF0000"/>
                </a:solidFill>
              </a:rPr>
              <a:t>）  网络安全服务</a:t>
            </a:r>
            <a:endParaRPr lang="zh-CN" altLang="en-US" b="1"/>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57163" y="1341438"/>
            <a:ext cx="8550275" cy="2209800"/>
          </a:xfrm>
          <a:prstGeom prst="rect">
            <a:avLst/>
          </a:prstGeom>
          <a:noFill/>
          <a:ln w="9525">
            <a:noFill/>
            <a:miter lim="800000"/>
            <a:headEnd/>
            <a:tailEnd/>
          </a:ln>
          <a:effectLst/>
        </p:spPr>
        <p:txBody>
          <a:bodyPr wrap="none">
            <a:spAutoFit/>
          </a:bodyPr>
          <a:lstStyle/>
          <a:p>
            <a:pPr>
              <a:spcBef>
                <a:spcPct val="20000"/>
              </a:spcBef>
            </a:pPr>
            <a:r>
              <a:rPr lang="zh-CN" altLang="en-US" b="1" dirty="0"/>
              <a:t>和前述方案的差异：变“外来攻击”为“内部攻击”；</a:t>
            </a:r>
          </a:p>
          <a:p>
            <a:pPr>
              <a:spcBef>
                <a:spcPct val="20000"/>
              </a:spcBef>
            </a:pPr>
            <a:r>
              <a:rPr lang="zh-CN" altLang="en-US" b="1" dirty="0"/>
              <a:t>    理想的解决方案：</a:t>
            </a:r>
            <a:r>
              <a:rPr lang="zh-CN" altLang="en-US" b="1" dirty="0">
                <a:solidFill>
                  <a:srgbClr val="FF0000"/>
                </a:solidFill>
              </a:rPr>
              <a:t>第三方的参与和仲裁</a:t>
            </a:r>
            <a:r>
              <a:rPr lang="zh-CN" altLang="en-US" b="1" dirty="0"/>
              <a:t>。</a:t>
            </a:r>
          </a:p>
          <a:p>
            <a:pPr>
              <a:spcBef>
                <a:spcPct val="20000"/>
              </a:spcBef>
            </a:pPr>
            <a:r>
              <a:rPr lang="zh-CN" altLang="en-US" b="1" dirty="0">
                <a:solidFill>
                  <a:srgbClr val="FF0000"/>
                </a:solidFill>
              </a:rPr>
              <a:t>措施</a:t>
            </a:r>
            <a:r>
              <a:rPr lang="zh-CN" altLang="en-US" b="1" dirty="0"/>
              <a:t>：至少维护一个双方可信的认证中心（</a:t>
            </a:r>
            <a:r>
              <a:rPr lang="en-US" altLang="zh-CN" b="1" dirty="0"/>
              <a:t>CA</a:t>
            </a:r>
            <a:r>
              <a:rPr lang="zh-CN" altLang="en-US" b="1" dirty="0"/>
              <a:t>），合法用户需</a:t>
            </a:r>
          </a:p>
          <a:p>
            <a:pPr>
              <a:spcBef>
                <a:spcPct val="20000"/>
              </a:spcBef>
            </a:pPr>
            <a:r>
              <a:rPr lang="zh-CN" altLang="en-US" b="1" dirty="0"/>
              <a:t>在中心注册，获得自己的密钥对；</a:t>
            </a:r>
            <a:r>
              <a:rPr lang="en-US" altLang="zh-CN" b="1" dirty="0"/>
              <a:t>CA</a:t>
            </a:r>
            <a:r>
              <a:rPr lang="zh-CN" altLang="en-US" b="1" dirty="0"/>
              <a:t>以安全的方式转发通信双</a:t>
            </a:r>
          </a:p>
          <a:p>
            <a:pPr>
              <a:spcBef>
                <a:spcPct val="20000"/>
              </a:spcBef>
            </a:pPr>
            <a:r>
              <a:rPr lang="zh-CN" altLang="en-US" b="1" dirty="0"/>
              <a:t>方的报文，并予以记录，作为产生异议时的仲裁依据。</a:t>
            </a:r>
          </a:p>
        </p:txBody>
      </p:sp>
      <p:grpSp>
        <p:nvGrpSpPr>
          <p:cNvPr id="2" name="Group 3"/>
          <p:cNvGrpSpPr>
            <a:grpSpLocks/>
          </p:cNvGrpSpPr>
          <p:nvPr/>
        </p:nvGrpSpPr>
        <p:grpSpPr bwMode="auto">
          <a:xfrm>
            <a:off x="1447800" y="3581400"/>
            <a:ext cx="5410200" cy="1143000"/>
            <a:chOff x="912" y="2064"/>
            <a:chExt cx="3408" cy="720"/>
          </a:xfrm>
        </p:grpSpPr>
        <p:sp>
          <p:nvSpPr>
            <p:cNvPr id="134148" name="Rectangle 4"/>
            <p:cNvSpPr>
              <a:spLocks noChangeArrowheads="1"/>
            </p:cNvSpPr>
            <p:nvPr/>
          </p:nvSpPr>
          <p:spPr bwMode="auto">
            <a:xfrm>
              <a:off x="912" y="2496"/>
              <a:ext cx="576" cy="240"/>
            </a:xfrm>
            <a:prstGeom prst="rect">
              <a:avLst/>
            </a:prstGeom>
            <a:solidFill>
              <a:srgbClr val="FF99FF"/>
            </a:solidFill>
            <a:ln w="9525">
              <a:solidFill>
                <a:schemeClr val="tx1"/>
              </a:solidFill>
              <a:miter lim="800000"/>
              <a:headEnd/>
              <a:tailEnd/>
            </a:ln>
            <a:effectLst/>
          </p:spPr>
          <p:txBody>
            <a:bodyPr wrap="none" anchor="ctr"/>
            <a:lstStyle/>
            <a:p>
              <a:pPr algn="ctr"/>
              <a:r>
                <a:rPr lang="zh-CN" altLang="en-US" sz="2000" b="1"/>
                <a:t>用户</a:t>
              </a:r>
              <a:r>
                <a:rPr lang="en-US" altLang="zh-CN" sz="2000" b="1"/>
                <a:t>A</a:t>
              </a:r>
            </a:p>
          </p:txBody>
        </p:sp>
        <p:sp>
          <p:nvSpPr>
            <p:cNvPr id="134149" name="Rectangle 5"/>
            <p:cNvSpPr>
              <a:spLocks noChangeArrowheads="1"/>
            </p:cNvSpPr>
            <p:nvPr/>
          </p:nvSpPr>
          <p:spPr bwMode="auto">
            <a:xfrm>
              <a:off x="3744" y="2496"/>
              <a:ext cx="576" cy="240"/>
            </a:xfrm>
            <a:prstGeom prst="rect">
              <a:avLst/>
            </a:prstGeom>
            <a:solidFill>
              <a:srgbClr val="FF99FF"/>
            </a:solidFill>
            <a:ln w="9525">
              <a:solidFill>
                <a:schemeClr val="tx1"/>
              </a:solidFill>
              <a:miter lim="800000"/>
              <a:headEnd/>
              <a:tailEnd/>
            </a:ln>
            <a:effectLst/>
          </p:spPr>
          <p:txBody>
            <a:bodyPr wrap="none" anchor="ctr"/>
            <a:lstStyle/>
            <a:p>
              <a:pPr algn="ctr"/>
              <a:r>
                <a:rPr lang="zh-CN" altLang="en-US" sz="2000" b="1"/>
                <a:t>用户</a:t>
              </a:r>
              <a:r>
                <a:rPr lang="en-US" altLang="zh-CN" sz="2000" b="1"/>
                <a:t>B</a:t>
              </a:r>
            </a:p>
          </p:txBody>
        </p:sp>
        <p:sp>
          <p:nvSpPr>
            <p:cNvPr id="134150" name="Rectangle 6"/>
            <p:cNvSpPr>
              <a:spLocks noChangeArrowheads="1"/>
            </p:cNvSpPr>
            <p:nvPr/>
          </p:nvSpPr>
          <p:spPr bwMode="auto">
            <a:xfrm>
              <a:off x="2352" y="2064"/>
              <a:ext cx="576" cy="240"/>
            </a:xfrm>
            <a:prstGeom prst="rect">
              <a:avLst/>
            </a:prstGeom>
            <a:solidFill>
              <a:srgbClr val="FFFF99"/>
            </a:solidFill>
            <a:ln w="9525">
              <a:solidFill>
                <a:schemeClr val="tx1"/>
              </a:solidFill>
              <a:miter lim="800000"/>
              <a:headEnd/>
              <a:tailEnd/>
            </a:ln>
            <a:effectLst/>
          </p:spPr>
          <p:txBody>
            <a:bodyPr wrap="none" anchor="ctr"/>
            <a:lstStyle/>
            <a:p>
              <a:pPr algn="ctr"/>
              <a:r>
                <a:rPr lang="en-US" altLang="zh-CN" sz="2000" b="1"/>
                <a:t>CA</a:t>
              </a:r>
            </a:p>
          </p:txBody>
        </p:sp>
        <p:sp>
          <p:nvSpPr>
            <p:cNvPr id="134151" name="Oval 7"/>
            <p:cNvSpPr>
              <a:spLocks noChangeArrowheads="1"/>
            </p:cNvSpPr>
            <p:nvPr/>
          </p:nvSpPr>
          <p:spPr bwMode="auto">
            <a:xfrm>
              <a:off x="1824" y="2448"/>
              <a:ext cx="1680" cy="336"/>
            </a:xfrm>
            <a:prstGeom prst="ellipse">
              <a:avLst/>
            </a:prstGeom>
            <a:solidFill>
              <a:srgbClr val="66FFFF"/>
            </a:solidFill>
            <a:ln w="9525">
              <a:solidFill>
                <a:schemeClr val="tx1"/>
              </a:solidFill>
              <a:round/>
              <a:headEnd/>
              <a:tailEnd/>
            </a:ln>
            <a:effectLst/>
          </p:spPr>
          <p:txBody>
            <a:bodyPr wrap="none" anchor="ctr"/>
            <a:lstStyle/>
            <a:p>
              <a:pPr algn="ctr"/>
              <a:r>
                <a:rPr lang="zh-CN" altLang="en-US" sz="2000" b="1"/>
                <a:t>网络</a:t>
              </a:r>
            </a:p>
          </p:txBody>
        </p:sp>
        <p:cxnSp>
          <p:nvCxnSpPr>
            <p:cNvPr id="134152" name="AutoShape 8"/>
            <p:cNvCxnSpPr>
              <a:cxnSpLocks noChangeShapeType="1"/>
              <a:stCxn id="134148" idx="3"/>
            </p:cNvCxnSpPr>
            <p:nvPr/>
          </p:nvCxnSpPr>
          <p:spPr bwMode="auto">
            <a:xfrm flipV="1">
              <a:off x="1488" y="2304"/>
              <a:ext cx="960" cy="312"/>
            </a:xfrm>
            <a:prstGeom prst="bentConnector3">
              <a:avLst>
                <a:gd name="adj1" fmla="val 97394"/>
              </a:avLst>
            </a:prstGeom>
            <a:noFill/>
            <a:ln w="9525">
              <a:solidFill>
                <a:schemeClr val="tx1"/>
              </a:solidFill>
              <a:miter lim="800000"/>
              <a:headEnd type="triangle" w="med" len="med"/>
              <a:tailEnd type="triangle" w="med" len="med"/>
            </a:ln>
            <a:effectLst/>
          </p:spPr>
        </p:cxnSp>
        <p:cxnSp>
          <p:nvCxnSpPr>
            <p:cNvPr id="134153" name="AutoShape 9"/>
            <p:cNvCxnSpPr>
              <a:cxnSpLocks noChangeShapeType="1"/>
              <a:endCxn id="134149" idx="1"/>
            </p:cNvCxnSpPr>
            <p:nvPr/>
          </p:nvCxnSpPr>
          <p:spPr bwMode="auto">
            <a:xfrm>
              <a:off x="2784" y="2304"/>
              <a:ext cx="960" cy="312"/>
            </a:xfrm>
            <a:prstGeom prst="bentConnector3">
              <a:avLst>
                <a:gd name="adj1" fmla="val 3750"/>
              </a:avLst>
            </a:prstGeom>
            <a:noFill/>
            <a:ln w="9525">
              <a:solidFill>
                <a:schemeClr val="tx1"/>
              </a:solidFill>
              <a:miter lim="800000"/>
              <a:headEnd type="triangle" w="med" len="med"/>
              <a:tailEnd type="triangle" w="med" len="med"/>
            </a:ln>
            <a:effectLst/>
          </p:spPr>
        </p:cxnSp>
      </p:grpSp>
      <p:sp>
        <p:nvSpPr>
          <p:cNvPr id="134154" name="Text Box 10"/>
          <p:cNvSpPr txBox="1">
            <a:spLocks noChangeArrowheads="1"/>
          </p:cNvSpPr>
          <p:nvPr/>
        </p:nvSpPr>
        <p:spPr bwMode="auto">
          <a:xfrm>
            <a:off x="49213" y="4800600"/>
            <a:ext cx="9018587" cy="1844675"/>
          </a:xfrm>
          <a:prstGeom prst="rect">
            <a:avLst/>
          </a:prstGeom>
          <a:noFill/>
          <a:ln w="9525">
            <a:noFill/>
            <a:miter lim="800000"/>
            <a:headEnd/>
            <a:tailEnd/>
          </a:ln>
          <a:effectLst/>
        </p:spPr>
        <p:txBody>
          <a:bodyPr wrap="none">
            <a:spAutoFit/>
          </a:bodyPr>
          <a:lstStyle/>
          <a:p>
            <a:pPr>
              <a:lnSpc>
                <a:spcPct val="120000"/>
              </a:lnSpc>
            </a:pPr>
            <a:r>
              <a:rPr lang="zh-CN" altLang="en-US" b="1">
                <a:solidFill>
                  <a:srgbClr val="FF0000"/>
                </a:solidFill>
              </a:rPr>
              <a:t>推荐的过程</a:t>
            </a:r>
            <a:r>
              <a:rPr lang="zh-CN" altLang="en-US" b="1"/>
              <a:t>：</a:t>
            </a:r>
            <a:r>
              <a:rPr lang="en-US" altLang="zh-CN" b="1"/>
              <a:t>A</a:t>
            </a:r>
            <a:r>
              <a:rPr lang="zh-CN" altLang="zh-CN" b="1"/>
              <a:t>以</a:t>
            </a:r>
            <a:r>
              <a:rPr lang="en-US" altLang="zh-CN" b="1"/>
              <a:t>CA</a:t>
            </a:r>
            <a:r>
              <a:rPr lang="zh-CN" altLang="zh-CN" b="1"/>
              <a:t>的公钥和</a:t>
            </a:r>
            <a:r>
              <a:rPr lang="en-US" altLang="zh-CN" b="1"/>
              <a:t>A</a:t>
            </a:r>
            <a:r>
              <a:rPr lang="zh-CN" altLang="zh-CN" b="1"/>
              <a:t>的私钥向</a:t>
            </a:r>
            <a:r>
              <a:rPr lang="en-US" altLang="zh-CN" b="1"/>
              <a:t>CA</a:t>
            </a:r>
            <a:r>
              <a:rPr lang="zh-CN" altLang="zh-CN" b="1"/>
              <a:t>认证自身，并获得</a:t>
            </a:r>
          </a:p>
          <a:p>
            <a:pPr>
              <a:lnSpc>
                <a:spcPct val="120000"/>
              </a:lnSpc>
            </a:pPr>
            <a:r>
              <a:rPr lang="en-US" altLang="zh-CN" b="1"/>
              <a:t>B</a:t>
            </a:r>
            <a:r>
              <a:rPr lang="zh-CN" altLang="zh-CN" b="1"/>
              <a:t>的公钥；</a:t>
            </a:r>
            <a:r>
              <a:rPr lang="en-US" altLang="zh-CN" b="1"/>
              <a:t>A</a:t>
            </a:r>
            <a:r>
              <a:rPr lang="zh-CN" altLang="zh-CN" b="1"/>
              <a:t>以</a:t>
            </a:r>
            <a:r>
              <a:rPr lang="en-US" altLang="zh-CN" b="1"/>
              <a:t>B</a:t>
            </a:r>
            <a:r>
              <a:rPr lang="zh-CN" altLang="zh-CN" b="1"/>
              <a:t>的公钥形成密文（容许含随机密钥的秘密加密），</a:t>
            </a:r>
          </a:p>
          <a:p>
            <a:pPr>
              <a:lnSpc>
                <a:spcPct val="120000"/>
              </a:lnSpc>
            </a:pPr>
            <a:r>
              <a:rPr lang="zh-CN" altLang="zh-CN" b="1"/>
              <a:t>并提交</a:t>
            </a:r>
            <a:r>
              <a:rPr lang="en-US" altLang="zh-CN" b="1"/>
              <a:t>CA</a:t>
            </a:r>
            <a:r>
              <a:rPr lang="zh-CN" altLang="en-US" b="1"/>
              <a:t>；</a:t>
            </a:r>
            <a:r>
              <a:rPr lang="en-US" altLang="zh-CN" b="1"/>
              <a:t>CA</a:t>
            </a:r>
            <a:r>
              <a:rPr lang="zh-CN" altLang="zh-CN" b="1"/>
              <a:t>记录全部或者部分（如</a:t>
            </a:r>
            <a:r>
              <a:rPr lang="en-US" altLang="zh-CN" b="1"/>
              <a:t>MIC</a:t>
            </a:r>
            <a:r>
              <a:rPr lang="zh-CN" altLang="zh-CN" b="1"/>
              <a:t>值）信息后，转发</a:t>
            </a:r>
          </a:p>
          <a:p>
            <a:pPr>
              <a:lnSpc>
                <a:spcPct val="120000"/>
              </a:lnSpc>
            </a:pPr>
            <a:r>
              <a:rPr lang="zh-CN" altLang="zh-CN" b="1"/>
              <a:t>密文至</a:t>
            </a:r>
            <a:r>
              <a:rPr lang="en-US" altLang="zh-CN" b="1"/>
              <a:t>B</a:t>
            </a:r>
            <a:r>
              <a:rPr lang="zh-CN" altLang="en-US" b="1"/>
              <a:t>；</a:t>
            </a:r>
            <a:r>
              <a:rPr lang="en-US" altLang="zh-CN" b="1"/>
              <a:t>B</a:t>
            </a:r>
            <a:r>
              <a:rPr lang="zh-CN" altLang="zh-CN" b="1"/>
              <a:t>收取报文后，应向</a:t>
            </a:r>
            <a:r>
              <a:rPr lang="en-US" altLang="zh-CN" b="1"/>
              <a:t>CA</a:t>
            </a:r>
            <a:r>
              <a:rPr lang="zh-CN" altLang="zh-CN" b="1"/>
              <a:t>返回确认信息。</a:t>
            </a:r>
            <a:endParaRPr lang="zh-CN" altLang="en-US" b="1"/>
          </a:p>
        </p:txBody>
      </p:sp>
      <p:sp>
        <p:nvSpPr>
          <p:cNvPr id="134155" name="Text Box 11"/>
          <p:cNvSpPr txBox="1">
            <a:spLocks noChangeArrowheads="1"/>
          </p:cNvSpPr>
          <p:nvPr/>
        </p:nvSpPr>
        <p:spPr bwMode="auto">
          <a:xfrm>
            <a:off x="8686800"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49</a:t>
            </a:r>
            <a:endParaRPr lang="en-US" altLang="zh-CN" sz="2000" b="1" dirty="0">
              <a:latin typeface="宋体" pitchFamily="2" charset="-122"/>
            </a:endParaRPr>
          </a:p>
        </p:txBody>
      </p:sp>
      <p:sp>
        <p:nvSpPr>
          <p:cNvPr id="134156" name="Rectangle 12"/>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34157" name="Text Box 13"/>
          <p:cNvSpPr txBox="1">
            <a:spLocks noChangeArrowheads="1"/>
          </p:cNvSpPr>
          <p:nvPr/>
        </p:nvSpPr>
        <p:spPr bwMode="auto">
          <a:xfrm>
            <a:off x="107950" y="765175"/>
            <a:ext cx="8785225" cy="457200"/>
          </a:xfrm>
          <a:prstGeom prst="rect">
            <a:avLst/>
          </a:prstGeom>
          <a:noFill/>
          <a:ln w="9525">
            <a:noFill/>
            <a:miter lim="800000"/>
            <a:headEnd/>
            <a:tailEnd/>
          </a:ln>
          <a:effectLst/>
        </p:spPr>
        <p:txBody>
          <a:bodyPr>
            <a:spAutoFit/>
          </a:bodyPr>
          <a:lstStyle/>
          <a:p>
            <a:pPr>
              <a:spcBef>
                <a:spcPct val="20000"/>
              </a:spcBef>
            </a:pPr>
            <a:r>
              <a:rPr lang="en-US" altLang="en-US" b="1">
                <a:solidFill>
                  <a:srgbClr val="FF0000"/>
                </a:solidFill>
                <a:latin typeface="宋体" pitchFamily="2" charset="-122"/>
              </a:rPr>
              <a:t>⑤ </a:t>
            </a:r>
            <a:r>
              <a:rPr lang="zh-CN" altLang="en-US" b="1">
                <a:solidFill>
                  <a:srgbClr val="FF0000"/>
                </a:solidFill>
              </a:rPr>
              <a:t>抗否认服务</a:t>
            </a:r>
            <a:r>
              <a:rPr lang="en-US" altLang="zh-CN" b="1"/>
              <a:t>—</a:t>
            </a:r>
            <a:r>
              <a:rPr lang="zh-CN" altLang="en-US" b="1"/>
              <a:t>抵御合法用户对所作的操作进行否认（抵赖）</a:t>
            </a:r>
          </a:p>
        </p:txBody>
      </p:sp>
      <p:sp>
        <p:nvSpPr>
          <p:cNvPr id="134158" name="Text Box 14"/>
          <p:cNvSpPr txBox="1">
            <a:spLocks noChangeArrowheads="1"/>
          </p:cNvSpPr>
          <p:nvPr/>
        </p:nvSpPr>
        <p:spPr bwMode="auto">
          <a:xfrm>
            <a:off x="107950" y="44450"/>
            <a:ext cx="5148263" cy="457200"/>
          </a:xfrm>
          <a:prstGeom prst="rect">
            <a:avLst/>
          </a:prstGeom>
          <a:noFill/>
          <a:ln w="9525">
            <a:noFill/>
            <a:miter lim="800000"/>
            <a:headEnd/>
            <a:tailEnd/>
          </a:ln>
          <a:effectLst/>
        </p:spPr>
        <p:txBody>
          <a:bodyPr>
            <a:spAutoFit/>
          </a:bodyPr>
          <a:lstStyle/>
          <a:p>
            <a:pPr>
              <a:buFont typeface="宋体" pitchFamily="2" charset="-122"/>
              <a:buNone/>
            </a:pPr>
            <a:r>
              <a:rPr lang="zh-CN" altLang="en-US" b="1">
                <a:solidFill>
                  <a:srgbClr val="FF0000"/>
                </a:solidFill>
              </a:rPr>
              <a:t> （</a:t>
            </a:r>
            <a:r>
              <a:rPr lang="en-US" altLang="zh-CN" b="1">
                <a:solidFill>
                  <a:srgbClr val="FF0000"/>
                </a:solidFill>
              </a:rPr>
              <a:t>4</a:t>
            </a:r>
            <a:r>
              <a:rPr lang="zh-CN" altLang="en-US" b="1">
                <a:solidFill>
                  <a:srgbClr val="FF0000"/>
                </a:solidFill>
              </a:rPr>
              <a:t>）  网络安全服务</a:t>
            </a:r>
            <a:endParaRPr lang="zh-CN" altLang="en-US" b="1"/>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130175" y="692150"/>
            <a:ext cx="8763000" cy="4007251"/>
          </a:xfrm>
          <a:prstGeom prst="rect">
            <a:avLst/>
          </a:prstGeom>
          <a:noFill/>
          <a:ln w="9525">
            <a:noFill/>
            <a:miter lim="800000"/>
            <a:headEnd/>
            <a:tailEnd/>
          </a:ln>
          <a:effectLst/>
        </p:spPr>
        <p:txBody>
          <a:bodyPr>
            <a:spAutoFit/>
          </a:bodyPr>
          <a:lstStyle/>
          <a:p>
            <a:pPr>
              <a:spcBef>
                <a:spcPct val="20000"/>
              </a:spcBef>
            </a:pPr>
            <a:r>
              <a:rPr lang="en-US" altLang="zh-CN" b="1" dirty="0"/>
              <a:t>CA</a:t>
            </a:r>
            <a:r>
              <a:rPr lang="zh-CN" altLang="en-US" b="1" dirty="0"/>
              <a:t>被认为是保障安全通信的基础；</a:t>
            </a:r>
          </a:p>
          <a:p>
            <a:pPr>
              <a:spcBef>
                <a:spcPct val="20000"/>
              </a:spcBef>
            </a:pPr>
            <a:r>
              <a:rPr lang="zh-CN" altLang="en-US" b="1" dirty="0"/>
              <a:t>    接受合法用户的注册，形成密钥对，并分配私钥给该用户；</a:t>
            </a:r>
          </a:p>
          <a:p>
            <a:pPr>
              <a:spcBef>
                <a:spcPct val="20000"/>
              </a:spcBef>
            </a:pPr>
            <a:r>
              <a:rPr lang="zh-CN" altLang="en-US" b="1" dirty="0"/>
              <a:t>    当某个用户希望和其他用户通信时，向</a:t>
            </a:r>
            <a:r>
              <a:rPr lang="en-US" altLang="zh-CN" b="1" dirty="0"/>
              <a:t>CA</a:t>
            </a:r>
            <a:r>
              <a:rPr lang="zh-CN" altLang="en-US" b="1" dirty="0"/>
              <a:t>求证对方的合法性；</a:t>
            </a:r>
          </a:p>
          <a:p>
            <a:pPr>
              <a:spcBef>
                <a:spcPct val="20000"/>
              </a:spcBef>
            </a:pPr>
            <a:r>
              <a:rPr lang="zh-CN" altLang="en-US" b="1" dirty="0"/>
              <a:t>         求证结果获得对方的证书（含对方的公钥）；</a:t>
            </a:r>
          </a:p>
          <a:p>
            <a:pPr>
              <a:spcBef>
                <a:spcPct val="20000"/>
              </a:spcBef>
            </a:pPr>
            <a:r>
              <a:rPr lang="zh-CN" altLang="en-US" b="1" dirty="0"/>
              <a:t>    对方用户可以使用相同的方法获得本用户的证书；</a:t>
            </a:r>
          </a:p>
          <a:p>
            <a:pPr>
              <a:spcBef>
                <a:spcPct val="20000"/>
              </a:spcBef>
            </a:pPr>
            <a:r>
              <a:rPr lang="zh-CN" altLang="en-US" b="1" dirty="0"/>
              <a:t>    通信双方利用证书信息实现数据交换；</a:t>
            </a:r>
          </a:p>
          <a:p>
            <a:pPr>
              <a:spcBef>
                <a:spcPct val="20000"/>
              </a:spcBef>
            </a:pPr>
            <a:r>
              <a:rPr lang="zh-CN" altLang="en-US" b="1" dirty="0"/>
              <a:t>    如果发生争执，</a:t>
            </a:r>
            <a:r>
              <a:rPr lang="en-US" altLang="zh-CN" b="1" dirty="0" smtClean="0"/>
              <a:t>CA</a:t>
            </a:r>
            <a:r>
              <a:rPr lang="zh-CN" altLang="en-US" b="1" dirty="0" smtClean="0"/>
              <a:t>对双方</a:t>
            </a:r>
            <a:r>
              <a:rPr lang="zh-CN" altLang="en-US" b="1" dirty="0"/>
              <a:t>提交的交换信息进行</a:t>
            </a:r>
            <a:r>
              <a:rPr lang="zh-CN" altLang="en-US" b="1" dirty="0">
                <a:solidFill>
                  <a:srgbClr val="FF0000"/>
                </a:solidFill>
              </a:rPr>
              <a:t>仲裁</a:t>
            </a:r>
            <a:r>
              <a:rPr lang="zh-CN" altLang="en-US" b="1" dirty="0"/>
              <a:t>。</a:t>
            </a:r>
          </a:p>
          <a:p>
            <a:pPr>
              <a:spcBef>
                <a:spcPct val="20000"/>
              </a:spcBef>
            </a:pPr>
            <a:r>
              <a:rPr lang="zh-CN" altLang="en-US" b="1" dirty="0">
                <a:solidFill>
                  <a:srgbClr val="FF0000"/>
                </a:solidFill>
              </a:rPr>
              <a:t>理想状态</a:t>
            </a:r>
            <a:r>
              <a:rPr lang="zh-CN" altLang="en-US" b="1" dirty="0"/>
              <a:t>：认证中心（</a:t>
            </a:r>
            <a:r>
              <a:rPr lang="en-US" altLang="zh-CN" b="1" dirty="0"/>
              <a:t>CA</a:t>
            </a:r>
            <a:r>
              <a:rPr lang="zh-CN" altLang="en-US" b="1" dirty="0"/>
              <a:t>）之间</a:t>
            </a:r>
            <a:r>
              <a:rPr lang="zh-CN" altLang="en-US" b="1" dirty="0" smtClean="0"/>
              <a:t>的协作</a:t>
            </a:r>
            <a:r>
              <a:rPr lang="zh-CN" altLang="en-US" b="1" dirty="0"/>
              <a:t>，保证全球用户的</a:t>
            </a:r>
          </a:p>
          <a:p>
            <a:pPr>
              <a:spcBef>
                <a:spcPct val="20000"/>
              </a:spcBef>
            </a:pPr>
            <a:r>
              <a:rPr lang="zh-CN" altLang="en-US" b="1" dirty="0"/>
              <a:t>                    可认证性。</a:t>
            </a:r>
          </a:p>
        </p:txBody>
      </p:sp>
      <p:sp>
        <p:nvSpPr>
          <p:cNvPr id="135171" name="Rectangle 3"/>
          <p:cNvSpPr>
            <a:spLocks noChangeArrowheads="1"/>
          </p:cNvSpPr>
          <p:nvPr/>
        </p:nvSpPr>
        <p:spPr bwMode="auto">
          <a:xfrm>
            <a:off x="1676400" y="6172200"/>
            <a:ext cx="914400" cy="381000"/>
          </a:xfrm>
          <a:prstGeom prst="rect">
            <a:avLst/>
          </a:prstGeom>
          <a:solidFill>
            <a:srgbClr val="FFFF66"/>
          </a:solidFill>
          <a:ln w="9525">
            <a:solidFill>
              <a:schemeClr val="tx1"/>
            </a:solidFill>
            <a:miter lim="800000"/>
            <a:headEnd/>
            <a:tailEnd/>
          </a:ln>
          <a:effectLst/>
        </p:spPr>
        <p:txBody>
          <a:bodyPr wrap="none" anchor="ctr"/>
          <a:lstStyle/>
          <a:p>
            <a:pPr algn="ctr"/>
            <a:r>
              <a:rPr lang="zh-CN" altLang="en-US" sz="2000" b="1"/>
              <a:t>用户</a:t>
            </a:r>
            <a:r>
              <a:rPr lang="en-US" altLang="zh-CN" sz="2000" b="1"/>
              <a:t>A</a:t>
            </a:r>
          </a:p>
        </p:txBody>
      </p:sp>
      <p:sp>
        <p:nvSpPr>
          <p:cNvPr id="135172" name="Rectangle 4"/>
          <p:cNvSpPr>
            <a:spLocks noChangeArrowheads="1"/>
          </p:cNvSpPr>
          <p:nvPr/>
        </p:nvSpPr>
        <p:spPr bwMode="auto">
          <a:xfrm>
            <a:off x="5181600" y="5486400"/>
            <a:ext cx="1219200" cy="381000"/>
          </a:xfrm>
          <a:prstGeom prst="rect">
            <a:avLst/>
          </a:prstGeom>
          <a:solidFill>
            <a:srgbClr val="FFFF66"/>
          </a:solidFill>
          <a:ln w="9525">
            <a:solidFill>
              <a:schemeClr val="tx1"/>
            </a:solidFill>
            <a:miter lim="800000"/>
            <a:headEnd/>
            <a:tailEnd/>
          </a:ln>
          <a:effectLst/>
        </p:spPr>
        <p:txBody>
          <a:bodyPr wrap="none" anchor="ctr"/>
          <a:lstStyle/>
          <a:p>
            <a:pPr algn="ctr"/>
            <a:r>
              <a:rPr lang="zh-CN" altLang="en-US" sz="2000"/>
              <a:t>注册中心</a:t>
            </a:r>
          </a:p>
        </p:txBody>
      </p:sp>
      <p:sp>
        <p:nvSpPr>
          <p:cNvPr id="135173" name="Rectangle 5"/>
          <p:cNvSpPr>
            <a:spLocks noChangeArrowheads="1"/>
          </p:cNvSpPr>
          <p:nvPr/>
        </p:nvSpPr>
        <p:spPr bwMode="auto">
          <a:xfrm>
            <a:off x="3733800" y="4800600"/>
            <a:ext cx="1676400" cy="381000"/>
          </a:xfrm>
          <a:prstGeom prst="rect">
            <a:avLst/>
          </a:prstGeom>
          <a:solidFill>
            <a:srgbClr val="FFFF66"/>
          </a:solidFill>
          <a:ln w="9525">
            <a:solidFill>
              <a:schemeClr val="tx1"/>
            </a:solidFill>
            <a:miter lim="800000"/>
            <a:headEnd/>
            <a:tailEnd/>
          </a:ln>
          <a:effectLst/>
        </p:spPr>
        <p:txBody>
          <a:bodyPr wrap="none" anchor="ctr"/>
          <a:lstStyle/>
          <a:p>
            <a:pPr algn="ctr"/>
            <a:r>
              <a:rPr lang="zh-CN" altLang="en-US" sz="2000" b="1"/>
              <a:t>证书生成中心</a:t>
            </a:r>
          </a:p>
        </p:txBody>
      </p:sp>
      <p:sp>
        <p:nvSpPr>
          <p:cNvPr id="135174" name="Rectangle 6"/>
          <p:cNvSpPr>
            <a:spLocks noChangeArrowheads="1"/>
          </p:cNvSpPr>
          <p:nvPr/>
        </p:nvSpPr>
        <p:spPr bwMode="auto">
          <a:xfrm>
            <a:off x="6553200" y="6172200"/>
            <a:ext cx="914400" cy="381000"/>
          </a:xfrm>
          <a:prstGeom prst="rect">
            <a:avLst/>
          </a:prstGeom>
          <a:solidFill>
            <a:srgbClr val="FFFF66"/>
          </a:solidFill>
          <a:ln w="9525">
            <a:solidFill>
              <a:schemeClr val="tx1"/>
            </a:solidFill>
            <a:miter lim="800000"/>
            <a:headEnd/>
            <a:tailEnd/>
          </a:ln>
          <a:effectLst/>
        </p:spPr>
        <p:txBody>
          <a:bodyPr wrap="none" anchor="ctr"/>
          <a:lstStyle/>
          <a:p>
            <a:pPr algn="ctr"/>
            <a:r>
              <a:rPr lang="zh-CN" altLang="en-US" sz="2000" b="1"/>
              <a:t>用户</a:t>
            </a:r>
            <a:r>
              <a:rPr lang="en-US" altLang="zh-CN" sz="2000" b="1"/>
              <a:t>B</a:t>
            </a:r>
          </a:p>
        </p:txBody>
      </p:sp>
      <p:sp>
        <p:nvSpPr>
          <p:cNvPr id="135175" name="Line 7"/>
          <p:cNvSpPr>
            <a:spLocks noChangeShapeType="1"/>
          </p:cNvSpPr>
          <p:nvPr/>
        </p:nvSpPr>
        <p:spPr bwMode="auto">
          <a:xfrm flipH="1" flipV="1">
            <a:off x="5715000" y="5867400"/>
            <a:ext cx="838200" cy="53340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135176" name="Text Box 8"/>
          <p:cNvSpPr txBox="1">
            <a:spLocks noChangeArrowheads="1"/>
          </p:cNvSpPr>
          <p:nvPr/>
        </p:nvSpPr>
        <p:spPr bwMode="auto">
          <a:xfrm>
            <a:off x="5683250" y="6019800"/>
            <a:ext cx="641350" cy="366713"/>
          </a:xfrm>
          <a:prstGeom prst="rect">
            <a:avLst/>
          </a:prstGeom>
          <a:noFill/>
          <a:ln w="9525">
            <a:noFill/>
            <a:miter lim="800000"/>
            <a:headEnd/>
            <a:tailEnd/>
          </a:ln>
          <a:effectLst/>
        </p:spPr>
        <p:txBody>
          <a:bodyPr wrap="none">
            <a:spAutoFit/>
          </a:bodyPr>
          <a:lstStyle/>
          <a:p>
            <a:pPr eaLnBrk="0" hangingPunct="0"/>
            <a:r>
              <a:rPr lang="zh-CN" altLang="en-US" sz="1800" b="1">
                <a:latin typeface="楷体" pitchFamily="18" charset="-122"/>
                <a:ea typeface="楷体" pitchFamily="18" charset="-122"/>
              </a:rPr>
              <a:t>注册</a:t>
            </a:r>
          </a:p>
        </p:txBody>
      </p:sp>
      <p:sp>
        <p:nvSpPr>
          <p:cNvPr id="135177" name="Line 9"/>
          <p:cNvSpPr>
            <a:spLocks noChangeShapeType="1"/>
          </p:cNvSpPr>
          <p:nvPr/>
        </p:nvSpPr>
        <p:spPr bwMode="auto">
          <a:xfrm>
            <a:off x="6400800" y="5791200"/>
            <a:ext cx="609600" cy="38100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135178" name="Text Box 10"/>
          <p:cNvSpPr txBox="1">
            <a:spLocks noChangeArrowheads="1"/>
          </p:cNvSpPr>
          <p:nvPr/>
        </p:nvSpPr>
        <p:spPr bwMode="auto">
          <a:xfrm>
            <a:off x="6553200" y="5638800"/>
            <a:ext cx="641350" cy="366713"/>
          </a:xfrm>
          <a:prstGeom prst="rect">
            <a:avLst/>
          </a:prstGeom>
          <a:noFill/>
          <a:ln w="9525">
            <a:noFill/>
            <a:miter lim="800000"/>
            <a:headEnd/>
            <a:tailEnd/>
          </a:ln>
          <a:effectLst/>
        </p:spPr>
        <p:txBody>
          <a:bodyPr wrap="none">
            <a:spAutoFit/>
          </a:bodyPr>
          <a:lstStyle/>
          <a:p>
            <a:pPr eaLnBrk="0" hangingPunct="0"/>
            <a:r>
              <a:rPr lang="zh-CN" altLang="en-US" sz="1800" b="1">
                <a:latin typeface="楷体" pitchFamily="18" charset="-122"/>
                <a:ea typeface="楷体" pitchFamily="18" charset="-122"/>
              </a:rPr>
              <a:t>私钥</a:t>
            </a:r>
          </a:p>
        </p:txBody>
      </p:sp>
      <p:sp>
        <p:nvSpPr>
          <p:cNvPr id="135179" name="Line 11"/>
          <p:cNvSpPr>
            <a:spLocks noChangeShapeType="1"/>
          </p:cNvSpPr>
          <p:nvPr/>
        </p:nvSpPr>
        <p:spPr bwMode="auto">
          <a:xfrm>
            <a:off x="4953000" y="5181600"/>
            <a:ext cx="914400" cy="304800"/>
          </a:xfrm>
          <a:prstGeom prst="line">
            <a:avLst/>
          </a:prstGeom>
          <a:noFill/>
          <a:ln w="9525">
            <a:solidFill>
              <a:srgbClr val="000000"/>
            </a:solidFill>
            <a:round/>
            <a:headEnd type="triangle" w="med" len="med"/>
            <a:tailEnd type="triangle" w="med" len="med"/>
          </a:ln>
          <a:effectLst/>
        </p:spPr>
        <p:txBody>
          <a:bodyPr wrap="none" anchor="ctr"/>
          <a:lstStyle/>
          <a:p>
            <a:endParaRPr lang="zh-CN" altLang="en-US"/>
          </a:p>
        </p:txBody>
      </p:sp>
      <p:sp>
        <p:nvSpPr>
          <p:cNvPr id="135180" name="Line 12"/>
          <p:cNvSpPr>
            <a:spLocks noChangeShapeType="1"/>
          </p:cNvSpPr>
          <p:nvPr/>
        </p:nvSpPr>
        <p:spPr bwMode="auto">
          <a:xfrm flipH="1">
            <a:off x="2209800" y="5181600"/>
            <a:ext cx="1752600" cy="990600"/>
          </a:xfrm>
          <a:prstGeom prst="line">
            <a:avLst/>
          </a:prstGeom>
          <a:noFill/>
          <a:ln w="9525">
            <a:solidFill>
              <a:srgbClr val="000000"/>
            </a:solidFill>
            <a:round/>
            <a:headEnd type="triangle" w="med" len="med"/>
            <a:tailEnd type="triangle" w="med" len="med"/>
          </a:ln>
          <a:effectLst/>
        </p:spPr>
        <p:txBody>
          <a:bodyPr wrap="none" anchor="ctr"/>
          <a:lstStyle/>
          <a:p>
            <a:endParaRPr lang="zh-CN" altLang="en-US"/>
          </a:p>
        </p:txBody>
      </p:sp>
      <p:sp>
        <p:nvSpPr>
          <p:cNvPr id="135181" name="Text Box 13"/>
          <p:cNvSpPr txBox="1">
            <a:spLocks noChangeArrowheads="1"/>
          </p:cNvSpPr>
          <p:nvPr/>
        </p:nvSpPr>
        <p:spPr bwMode="auto">
          <a:xfrm>
            <a:off x="1981200" y="5410200"/>
            <a:ext cx="2125663" cy="366713"/>
          </a:xfrm>
          <a:prstGeom prst="rect">
            <a:avLst/>
          </a:prstGeom>
          <a:noFill/>
          <a:ln w="9525">
            <a:noFill/>
            <a:miter lim="800000"/>
            <a:headEnd/>
            <a:tailEnd/>
          </a:ln>
          <a:effectLst/>
        </p:spPr>
        <p:txBody>
          <a:bodyPr wrap="none">
            <a:spAutoFit/>
          </a:bodyPr>
          <a:lstStyle/>
          <a:p>
            <a:pPr eaLnBrk="0" hangingPunct="0"/>
            <a:r>
              <a:rPr lang="zh-CN" altLang="en-US" sz="1800" b="1">
                <a:latin typeface="楷体" pitchFamily="18" charset="-122"/>
                <a:ea typeface="楷体" pitchFamily="18" charset="-122"/>
              </a:rPr>
              <a:t>请求和获取</a:t>
            </a:r>
            <a:r>
              <a:rPr lang="en-US" altLang="zh-CN" sz="1800" b="1">
                <a:latin typeface="楷体" pitchFamily="18" charset="-122"/>
                <a:ea typeface="楷体" pitchFamily="18" charset="-122"/>
              </a:rPr>
              <a:t>B</a:t>
            </a:r>
            <a:r>
              <a:rPr lang="zh-CN" altLang="en-US" sz="1800" b="1">
                <a:latin typeface="楷体" pitchFamily="18" charset="-122"/>
                <a:ea typeface="楷体" pitchFamily="18" charset="-122"/>
              </a:rPr>
              <a:t>的证书</a:t>
            </a:r>
          </a:p>
        </p:txBody>
      </p:sp>
      <p:sp>
        <p:nvSpPr>
          <p:cNvPr id="135182" name="Text Box 14"/>
          <p:cNvSpPr txBox="1">
            <a:spLocks noChangeArrowheads="1"/>
          </p:cNvSpPr>
          <p:nvPr/>
        </p:nvSpPr>
        <p:spPr bwMode="auto">
          <a:xfrm>
            <a:off x="8686800"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50</a:t>
            </a:r>
            <a:endParaRPr lang="en-US" altLang="zh-CN" sz="2000" b="1" dirty="0">
              <a:latin typeface="宋体" pitchFamily="2" charset="-122"/>
            </a:endParaRPr>
          </a:p>
        </p:txBody>
      </p:sp>
      <p:sp>
        <p:nvSpPr>
          <p:cNvPr id="135183" name="Rectangle 15"/>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35184" name="Text Box 16"/>
          <p:cNvSpPr txBox="1">
            <a:spLocks noChangeArrowheads="1"/>
          </p:cNvSpPr>
          <p:nvPr/>
        </p:nvSpPr>
        <p:spPr bwMode="auto">
          <a:xfrm>
            <a:off x="107950" y="115888"/>
            <a:ext cx="6840538" cy="457200"/>
          </a:xfrm>
          <a:prstGeom prst="rect">
            <a:avLst/>
          </a:prstGeom>
          <a:noFill/>
          <a:ln w="9525">
            <a:noFill/>
            <a:miter lim="800000"/>
            <a:headEnd/>
            <a:tailEnd/>
          </a:ln>
          <a:effectLst/>
        </p:spPr>
        <p:txBody>
          <a:bodyPr>
            <a:spAutoFit/>
          </a:bodyPr>
          <a:lstStyle/>
          <a:p>
            <a:pPr>
              <a:spcBef>
                <a:spcPct val="20000"/>
              </a:spcBef>
            </a:pPr>
            <a:r>
              <a:rPr lang="en-US" altLang="en-US" b="1">
                <a:solidFill>
                  <a:srgbClr val="FF0000"/>
                </a:solidFill>
                <a:latin typeface="宋体" pitchFamily="2" charset="-122"/>
              </a:rPr>
              <a:t>⑥ </a:t>
            </a:r>
            <a:r>
              <a:rPr lang="en-US" altLang="zh-CN" b="1">
                <a:solidFill>
                  <a:srgbClr val="FF0000"/>
                </a:solidFill>
                <a:latin typeface="宋体" pitchFamily="2" charset="-122"/>
              </a:rPr>
              <a:t>CA</a:t>
            </a:r>
            <a:r>
              <a:rPr lang="zh-CN" altLang="en-US" b="1">
                <a:solidFill>
                  <a:srgbClr val="FF0000"/>
                </a:solidFill>
                <a:latin typeface="宋体" pitchFamily="2" charset="-122"/>
              </a:rPr>
              <a:t>及其证书的应用</a:t>
            </a:r>
            <a:r>
              <a:rPr lang="en-US" altLang="zh-CN" b="1"/>
              <a:t>—</a:t>
            </a:r>
            <a:r>
              <a:rPr lang="zh-CN" altLang="en-US" b="1"/>
              <a:t>对通信双方加以保障。</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76200" y="152400"/>
            <a:ext cx="6924675" cy="457200"/>
          </a:xfrm>
          <a:prstGeom prst="rect">
            <a:avLst/>
          </a:prstGeom>
          <a:noFill/>
          <a:ln w="9525">
            <a:noFill/>
            <a:miter lim="800000"/>
            <a:headEnd/>
            <a:tailEnd/>
          </a:ln>
          <a:effectLst/>
        </p:spPr>
        <p:txBody>
          <a:bodyPr wrap="none">
            <a:spAutoFit/>
          </a:bodyPr>
          <a:lstStyle/>
          <a:p>
            <a:r>
              <a:rPr lang="zh-CN" altLang="en-US" b="1">
                <a:solidFill>
                  <a:srgbClr val="FF0000"/>
                </a:solidFill>
                <a:latin typeface="宋体" pitchFamily="2" charset="-122"/>
              </a:rPr>
              <a:t>（</a:t>
            </a:r>
            <a:r>
              <a:rPr lang="en-US" altLang="zh-CN" b="1">
                <a:solidFill>
                  <a:srgbClr val="FF0000"/>
                </a:solidFill>
                <a:latin typeface="宋体" pitchFamily="2" charset="-122"/>
              </a:rPr>
              <a:t>4</a:t>
            </a:r>
            <a:r>
              <a:rPr lang="zh-CN" altLang="en-US" b="1">
                <a:solidFill>
                  <a:srgbClr val="FF0000"/>
                </a:solidFill>
                <a:latin typeface="宋体" pitchFamily="2" charset="-122"/>
              </a:rPr>
              <a:t>）</a:t>
            </a:r>
            <a:r>
              <a:rPr lang="en-US" altLang="en-US" b="1">
                <a:solidFill>
                  <a:schemeClr val="hlink"/>
                </a:solidFill>
                <a:latin typeface="宋体" pitchFamily="2" charset="-122"/>
              </a:rPr>
              <a:t> </a:t>
            </a:r>
            <a:r>
              <a:rPr lang="zh-CN" altLang="en-US" b="1">
                <a:solidFill>
                  <a:srgbClr val="FF0000"/>
                </a:solidFill>
              </a:rPr>
              <a:t>网络安全技术的延伸</a:t>
            </a:r>
            <a:r>
              <a:rPr lang="en-US" altLang="zh-CN" b="1">
                <a:solidFill>
                  <a:srgbClr val="FF0000"/>
                </a:solidFill>
              </a:rPr>
              <a:t>—</a:t>
            </a:r>
            <a:r>
              <a:rPr lang="zh-CN" altLang="en-US" b="1">
                <a:solidFill>
                  <a:srgbClr val="FF0000"/>
                </a:solidFill>
              </a:rPr>
              <a:t>个体防护为集体防护</a:t>
            </a:r>
          </a:p>
        </p:txBody>
      </p:sp>
      <p:sp>
        <p:nvSpPr>
          <p:cNvPr id="136195" name="Text Box 3"/>
          <p:cNvSpPr txBox="1">
            <a:spLocks noChangeArrowheads="1"/>
          </p:cNvSpPr>
          <p:nvPr/>
        </p:nvSpPr>
        <p:spPr bwMode="auto">
          <a:xfrm>
            <a:off x="381000" y="685800"/>
            <a:ext cx="6530975" cy="457200"/>
          </a:xfrm>
          <a:prstGeom prst="rect">
            <a:avLst/>
          </a:prstGeom>
          <a:noFill/>
          <a:ln w="9525">
            <a:noFill/>
            <a:miter lim="800000"/>
            <a:headEnd/>
            <a:tailEnd/>
          </a:ln>
          <a:effectLst/>
        </p:spPr>
        <p:txBody>
          <a:bodyPr wrap="none">
            <a:spAutoFit/>
          </a:bodyPr>
          <a:lstStyle/>
          <a:p>
            <a:r>
              <a:rPr lang="zh-CN" altLang="en-US" b="1">
                <a:solidFill>
                  <a:srgbClr val="FF0000"/>
                </a:solidFill>
              </a:rPr>
              <a:t>防火墙</a:t>
            </a:r>
            <a:r>
              <a:rPr lang="zh-CN" altLang="en-US" b="1"/>
              <a:t>：保护内部网络的资源免受外界的侵袭。</a:t>
            </a:r>
          </a:p>
        </p:txBody>
      </p:sp>
      <p:sp>
        <p:nvSpPr>
          <p:cNvPr id="136196" name="Text Box 4"/>
          <p:cNvSpPr txBox="1">
            <a:spLocks noChangeArrowheads="1"/>
          </p:cNvSpPr>
          <p:nvPr/>
        </p:nvSpPr>
        <p:spPr bwMode="auto">
          <a:xfrm>
            <a:off x="304800" y="3678238"/>
            <a:ext cx="8458200" cy="2867025"/>
          </a:xfrm>
          <a:prstGeom prst="rect">
            <a:avLst/>
          </a:prstGeom>
          <a:noFill/>
          <a:ln w="9525">
            <a:noFill/>
            <a:miter lim="800000"/>
            <a:headEnd/>
            <a:tailEnd/>
          </a:ln>
          <a:effectLst/>
        </p:spPr>
        <p:txBody>
          <a:bodyPr>
            <a:spAutoFit/>
          </a:bodyPr>
          <a:lstStyle/>
          <a:p>
            <a:pPr>
              <a:spcBef>
                <a:spcPct val="30000"/>
              </a:spcBef>
            </a:pPr>
            <a:r>
              <a:rPr lang="zh-CN" altLang="en-US" b="1"/>
              <a:t>     网络互连的原理表明，从降低成本的角度出发，一个群体希望进入外部世界时，最好先联成网络，并通过互连部件接入外部世界。</a:t>
            </a:r>
          </a:p>
          <a:p>
            <a:pPr>
              <a:spcBef>
                <a:spcPct val="30000"/>
              </a:spcBef>
            </a:pPr>
            <a:r>
              <a:rPr lang="zh-CN" altLang="en-US" b="1"/>
              <a:t>    从安全的角度看，先形成内部网络，并规定唯一（或者有限）的出入口，更利于安全措施的实施。</a:t>
            </a:r>
          </a:p>
          <a:p>
            <a:pPr>
              <a:spcBef>
                <a:spcPct val="30000"/>
              </a:spcBef>
            </a:pPr>
            <a:r>
              <a:rPr lang="zh-CN" altLang="en-US" b="1"/>
              <a:t>    最安全的方法是物理隔绝，但这将剥夺了内部用户访问外部世界的权利。</a:t>
            </a:r>
          </a:p>
        </p:txBody>
      </p:sp>
      <p:grpSp>
        <p:nvGrpSpPr>
          <p:cNvPr id="2" name="Group 5"/>
          <p:cNvGrpSpPr>
            <a:grpSpLocks/>
          </p:cNvGrpSpPr>
          <p:nvPr/>
        </p:nvGrpSpPr>
        <p:grpSpPr bwMode="auto">
          <a:xfrm>
            <a:off x="1355725" y="1257300"/>
            <a:ext cx="6254750" cy="2168525"/>
            <a:chOff x="854" y="792"/>
            <a:chExt cx="3940" cy="1366"/>
          </a:xfrm>
        </p:grpSpPr>
        <p:grpSp>
          <p:nvGrpSpPr>
            <p:cNvPr id="3" name="Group 6"/>
            <p:cNvGrpSpPr>
              <a:grpSpLocks/>
            </p:cNvGrpSpPr>
            <p:nvPr/>
          </p:nvGrpSpPr>
          <p:grpSpPr bwMode="auto">
            <a:xfrm>
              <a:off x="2582" y="1056"/>
              <a:ext cx="384" cy="1056"/>
              <a:chOff x="2256" y="1056"/>
              <a:chExt cx="384" cy="1056"/>
            </a:xfrm>
          </p:grpSpPr>
          <p:sp>
            <p:nvSpPr>
              <p:cNvPr id="136199" name="AutoShape 7"/>
              <p:cNvSpPr>
                <a:spLocks noChangeArrowheads="1"/>
              </p:cNvSpPr>
              <p:nvPr/>
            </p:nvSpPr>
            <p:spPr bwMode="auto">
              <a:xfrm>
                <a:off x="2256" y="1056"/>
                <a:ext cx="384" cy="1056"/>
              </a:xfrm>
              <a:prstGeom prst="cube">
                <a:avLst>
                  <a:gd name="adj" fmla="val 80759"/>
                </a:avLst>
              </a:prstGeom>
              <a:solidFill>
                <a:srgbClr val="D60093"/>
              </a:solidFill>
              <a:ln w="9525">
                <a:solidFill>
                  <a:schemeClr val="tx1"/>
                </a:solidFill>
                <a:miter lim="800000"/>
                <a:headEnd/>
                <a:tailEnd/>
              </a:ln>
              <a:effectLst/>
            </p:spPr>
            <p:txBody>
              <a:bodyPr wrap="none" anchor="ctr"/>
              <a:lstStyle/>
              <a:p>
                <a:endParaRPr lang="zh-CN" altLang="en-US"/>
              </a:p>
            </p:txBody>
          </p:sp>
          <p:sp>
            <p:nvSpPr>
              <p:cNvPr id="136200" name="Line 8"/>
              <p:cNvSpPr>
                <a:spLocks noChangeShapeType="1"/>
              </p:cNvSpPr>
              <p:nvPr/>
            </p:nvSpPr>
            <p:spPr bwMode="auto">
              <a:xfrm flipH="1">
                <a:off x="2352" y="1152"/>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36201" name="Line 9"/>
              <p:cNvSpPr>
                <a:spLocks noChangeShapeType="1"/>
              </p:cNvSpPr>
              <p:nvPr/>
            </p:nvSpPr>
            <p:spPr bwMode="auto">
              <a:xfrm flipH="1">
                <a:off x="2352" y="1248"/>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36202" name="Line 10"/>
              <p:cNvSpPr>
                <a:spLocks noChangeShapeType="1"/>
              </p:cNvSpPr>
              <p:nvPr/>
            </p:nvSpPr>
            <p:spPr bwMode="auto">
              <a:xfrm flipH="1">
                <a:off x="2352" y="1344"/>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36203" name="Line 11"/>
              <p:cNvSpPr>
                <a:spLocks noChangeShapeType="1"/>
              </p:cNvSpPr>
              <p:nvPr/>
            </p:nvSpPr>
            <p:spPr bwMode="auto">
              <a:xfrm flipH="1">
                <a:off x="2352" y="1440"/>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36204" name="Line 12"/>
              <p:cNvSpPr>
                <a:spLocks noChangeShapeType="1"/>
              </p:cNvSpPr>
              <p:nvPr/>
            </p:nvSpPr>
            <p:spPr bwMode="auto">
              <a:xfrm flipH="1">
                <a:off x="2352" y="1536"/>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36205" name="Line 13"/>
              <p:cNvSpPr>
                <a:spLocks noChangeShapeType="1"/>
              </p:cNvSpPr>
              <p:nvPr/>
            </p:nvSpPr>
            <p:spPr bwMode="auto">
              <a:xfrm flipH="1">
                <a:off x="2352" y="1632"/>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36206" name="Line 14"/>
              <p:cNvSpPr>
                <a:spLocks noChangeShapeType="1"/>
              </p:cNvSpPr>
              <p:nvPr/>
            </p:nvSpPr>
            <p:spPr bwMode="auto">
              <a:xfrm flipH="1">
                <a:off x="2352" y="1728"/>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36207" name="Line 15"/>
              <p:cNvSpPr>
                <a:spLocks noChangeShapeType="1"/>
              </p:cNvSpPr>
              <p:nvPr/>
            </p:nvSpPr>
            <p:spPr bwMode="auto">
              <a:xfrm>
                <a:off x="2448" y="1248"/>
                <a:ext cx="0" cy="768"/>
              </a:xfrm>
              <a:prstGeom prst="line">
                <a:avLst/>
              </a:prstGeom>
              <a:noFill/>
              <a:ln w="9525">
                <a:solidFill>
                  <a:schemeClr val="tx1"/>
                </a:solidFill>
                <a:round/>
                <a:headEnd/>
                <a:tailEnd/>
              </a:ln>
              <a:effectLst/>
            </p:spPr>
            <p:txBody>
              <a:bodyPr wrap="none" anchor="ctr"/>
              <a:lstStyle/>
              <a:p>
                <a:endParaRPr lang="zh-CN" altLang="en-US"/>
              </a:p>
            </p:txBody>
          </p:sp>
          <p:sp>
            <p:nvSpPr>
              <p:cNvPr id="136208" name="Line 16"/>
              <p:cNvSpPr>
                <a:spLocks noChangeShapeType="1"/>
              </p:cNvSpPr>
              <p:nvPr/>
            </p:nvSpPr>
            <p:spPr bwMode="auto">
              <a:xfrm>
                <a:off x="2544" y="1152"/>
                <a:ext cx="0" cy="768"/>
              </a:xfrm>
              <a:prstGeom prst="line">
                <a:avLst/>
              </a:prstGeom>
              <a:noFill/>
              <a:ln w="9525">
                <a:solidFill>
                  <a:schemeClr val="tx1"/>
                </a:solidFill>
                <a:round/>
                <a:headEnd/>
                <a:tailEnd/>
              </a:ln>
              <a:effectLst/>
            </p:spPr>
            <p:txBody>
              <a:bodyPr wrap="none" anchor="ctr"/>
              <a:lstStyle/>
              <a:p>
                <a:endParaRPr lang="zh-CN" altLang="en-US"/>
              </a:p>
            </p:txBody>
          </p:sp>
        </p:grpSp>
        <p:sp>
          <p:nvSpPr>
            <p:cNvPr id="136209" name="Oval 17"/>
            <p:cNvSpPr>
              <a:spLocks noChangeArrowheads="1"/>
            </p:cNvSpPr>
            <p:nvPr/>
          </p:nvSpPr>
          <p:spPr bwMode="auto">
            <a:xfrm>
              <a:off x="3206" y="1488"/>
              <a:ext cx="1248" cy="432"/>
            </a:xfrm>
            <a:prstGeom prst="ellipse">
              <a:avLst/>
            </a:prstGeom>
            <a:solidFill>
              <a:schemeClr val="accent1"/>
            </a:solidFill>
            <a:ln w="9525">
              <a:solidFill>
                <a:schemeClr val="tx1"/>
              </a:solidFill>
              <a:round/>
              <a:headEnd/>
              <a:tailEnd/>
            </a:ln>
            <a:effectLst/>
          </p:spPr>
          <p:txBody>
            <a:bodyPr wrap="none" anchor="ctr"/>
            <a:lstStyle/>
            <a:p>
              <a:pPr algn="ctr"/>
              <a:r>
                <a:rPr lang="zh-CN" altLang="en-US" b="1"/>
                <a:t>内部网络</a:t>
              </a:r>
            </a:p>
          </p:txBody>
        </p:sp>
        <p:sp>
          <p:nvSpPr>
            <p:cNvPr id="136210" name="Line 18"/>
            <p:cNvSpPr>
              <a:spLocks noChangeShapeType="1"/>
            </p:cNvSpPr>
            <p:nvPr/>
          </p:nvSpPr>
          <p:spPr bwMode="auto">
            <a:xfrm flipH="1">
              <a:off x="3782" y="1392"/>
              <a:ext cx="96" cy="96"/>
            </a:xfrm>
            <a:prstGeom prst="line">
              <a:avLst/>
            </a:prstGeom>
            <a:noFill/>
            <a:ln w="9525">
              <a:solidFill>
                <a:schemeClr val="tx1"/>
              </a:solidFill>
              <a:round/>
              <a:headEnd/>
              <a:tailEnd/>
            </a:ln>
            <a:effectLst/>
          </p:spPr>
          <p:txBody>
            <a:bodyPr wrap="none" anchor="ctr"/>
            <a:lstStyle/>
            <a:p>
              <a:endParaRPr lang="zh-CN" altLang="en-US"/>
            </a:p>
          </p:txBody>
        </p:sp>
        <p:sp>
          <p:nvSpPr>
            <p:cNvPr id="136211" name="Line 19"/>
            <p:cNvSpPr>
              <a:spLocks noChangeShapeType="1"/>
            </p:cNvSpPr>
            <p:nvPr/>
          </p:nvSpPr>
          <p:spPr bwMode="auto">
            <a:xfrm flipH="1">
              <a:off x="4022" y="1392"/>
              <a:ext cx="96" cy="144"/>
            </a:xfrm>
            <a:prstGeom prst="line">
              <a:avLst/>
            </a:prstGeom>
            <a:noFill/>
            <a:ln w="9525">
              <a:solidFill>
                <a:schemeClr val="tx1"/>
              </a:solidFill>
              <a:round/>
              <a:headEnd/>
              <a:tailEnd/>
            </a:ln>
            <a:effectLst/>
          </p:spPr>
          <p:txBody>
            <a:bodyPr wrap="none" anchor="ctr"/>
            <a:lstStyle/>
            <a:p>
              <a:endParaRPr lang="zh-CN" altLang="en-US"/>
            </a:p>
          </p:txBody>
        </p:sp>
        <p:sp>
          <p:nvSpPr>
            <p:cNvPr id="136212" name="Text Box 20"/>
            <p:cNvSpPr txBox="1">
              <a:spLocks noChangeArrowheads="1"/>
            </p:cNvSpPr>
            <p:nvPr/>
          </p:nvSpPr>
          <p:spPr bwMode="auto">
            <a:xfrm>
              <a:off x="4204" y="1006"/>
              <a:ext cx="590" cy="250"/>
            </a:xfrm>
            <a:prstGeom prst="rect">
              <a:avLst/>
            </a:prstGeom>
            <a:noFill/>
            <a:ln w="9525">
              <a:noFill/>
              <a:miter lim="800000"/>
              <a:headEnd/>
              <a:tailEnd/>
            </a:ln>
            <a:effectLst/>
          </p:spPr>
          <p:txBody>
            <a:bodyPr wrap="none">
              <a:spAutoFit/>
            </a:bodyPr>
            <a:lstStyle/>
            <a:p>
              <a:r>
                <a:rPr lang="zh-CN" altLang="en-US" sz="2000" b="1"/>
                <a:t>服务器</a:t>
              </a:r>
            </a:p>
          </p:txBody>
        </p:sp>
        <p:sp>
          <p:nvSpPr>
            <p:cNvPr id="136213" name="Line 21"/>
            <p:cNvSpPr>
              <a:spLocks noChangeShapeType="1"/>
            </p:cNvSpPr>
            <p:nvPr/>
          </p:nvSpPr>
          <p:spPr bwMode="auto">
            <a:xfrm>
              <a:off x="2822" y="1680"/>
              <a:ext cx="384" cy="0"/>
            </a:xfrm>
            <a:prstGeom prst="line">
              <a:avLst/>
            </a:prstGeom>
            <a:noFill/>
            <a:ln w="9525">
              <a:solidFill>
                <a:schemeClr val="tx1"/>
              </a:solidFill>
              <a:round/>
              <a:headEnd/>
              <a:tailEnd/>
            </a:ln>
            <a:effectLst/>
          </p:spPr>
          <p:txBody>
            <a:bodyPr wrap="none" anchor="ctr"/>
            <a:lstStyle/>
            <a:p>
              <a:endParaRPr lang="zh-CN" altLang="en-US"/>
            </a:p>
          </p:txBody>
        </p:sp>
        <p:sp>
          <p:nvSpPr>
            <p:cNvPr id="136214" name="Oval 22"/>
            <p:cNvSpPr>
              <a:spLocks noChangeArrowheads="1"/>
            </p:cNvSpPr>
            <p:nvPr/>
          </p:nvSpPr>
          <p:spPr bwMode="auto">
            <a:xfrm>
              <a:off x="854" y="1536"/>
              <a:ext cx="1536" cy="336"/>
            </a:xfrm>
            <a:prstGeom prst="ellipse">
              <a:avLst/>
            </a:prstGeom>
            <a:solidFill>
              <a:srgbClr val="FF0000"/>
            </a:solidFill>
            <a:ln w="9525">
              <a:solidFill>
                <a:schemeClr val="tx1"/>
              </a:solidFill>
              <a:round/>
              <a:headEnd/>
              <a:tailEnd/>
            </a:ln>
            <a:effectLst/>
          </p:spPr>
          <p:txBody>
            <a:bodyPr wrap="none" anchor="ctr"/>
            <a:lstStyle/>
            <a:p>
              <a:pPr algn="ctr"/>
              <a:r>
                <a:rPr lang="zh-CN" altLang="en-US" sz="2000" b="1">
                  <a:solidFill>
                    <a:srgbClr val="CCFF33"/>
                  </a:solidFill>
                </a:rPr>
                <a:t>外部网络</a:t>
              </a:r>
            </a:p>
          </p:txBody>
        </p:sp>
        <p:sp>
          <p:nvSpPr>
            <p:cNvPr id="136215" name="Line 23"/>
            <p:cNvSpPr>
              <a:spLocks noChangeShapeType="1"/>
            </p:cNvSpPr>
            <p:nvPr/>
          </p:nvSpPr>
          <p:spPr bwMode="auto">
            <a:xfrm>
              <a:off x="2390" y="1680"/>
              <a:ext cx="192" cy="0"/>
            </a:xfrm>
            <a:prstGeom prst="line">
              <a:avLst/>
            </a:prstGeom>
            <a:noFill/>
            <a:ln w="9525">
              <a:solidFill>
                <a:schemeClr val="tx1"/>
              </a:solidFill>
              <a:round/>
              <a:headEnd/>
              <a:tailEnd/>
            </a:ln>
            <a:effectLst/>
          </p:spPr>
          <p:txBody>
            <a:bodyPr wrap="none" anchor="ctr"/>
            <a:lstStyle/>
            <a:p>
              <a:endParaRPr lang="zh-CN" altLang="en-US"/>
            </a:p>
          </p:txBody>
        </p:sp>
        <p:sp>
          <p:nvSpPr>
            <p:cNvPr id="136216" name="Line 24"/>
            <p:cNvSpPr>
              <a:spLocks noChangeShapeType="1"/>
            </p:cNvSpPr>
            <p:nvPr/>
          </p:nvSpPr>
          <p:spPr bwMode="auto">
            <a:xfrm>
              <a:off x="3974" y="1920"/>
              <a:ext cx="144" cy="96"/>
            </a:xfrm>
            <a:prstGeom prst="line">
              <a:avLst/>
            </a:prstGeom>
            <a:noFill/>
            <a:ln w="9525">
              <a:solidFill>
                <a:schemeClr val="tx1"/>
              </a:solidFill>
              <a:round/>
              <a:headEnd/>
              <a:tailEnd/>
            </a:ln>
            <a:effectLst/>
          </p:spPr>
          <p:txBody>
            <a:bodyPr wrap="none" anchor="ctr"/>
            <a:lstStyle/>
            <a:p>
              <a:endParaRPr lang="zh-CN" altLang="en-US"/>
            </a:p>
          </p:txBody>
        </p:sp>
        <p:sp>
          <p:nvSpPr>
            <p:cNvPr id="136217" name="Line 25"/>
            <p:cNvSpPr>
              <a:spLocks noChangeShapeType="1"/>
            </p:cNvSpPr>
            <p:nvPr/>
          </p:nvSpPr>
          <p:spPr bwMode="auto">
            <a:xfrm>
              <a:off x="4358" y="1776"/>
              <a:ext cx="144" cy="96"/>
            </a:xfrm>
            <a:prstGeom prst="line">
              <a:avLst/>
            </a:prstGeom>
            <a:noFill/>
            <a:ln w="9525">
              <a:solidFill>
                <a:schemeClr val="tx1"/>
              </a:solidFill>
              <a:round/>
              <a:headEnd/>
              <a:tailEnd/>
            </a:ln>
            <a:effectLst/>
          </p:spPr>
          <p:txBody>
            <a:bodyPr wrap="none" anchor="ctr"/>
            <a:lstStyle/>
            <a:p>
              <a:endParaRPr lang="zh-CN" altLang="en-US"/>
            </a:p>
          </p:txBody>
        </p:sp>
        <p:sp>
          <p:nvSpPr>
            <p:cNvPr id="136218" name="Line 26"/>
            <p:cNvSpPr>
              <a:spLocks noChangeShapeType="1"/>
            </p:cNvSpPr>
            <p:nvPr/>
          </p:nvSpPr>
          <p:spPr bwMode="auto">
            <a:xfrm flipH="1">
              <a:off x="3398" y="1872"/>
              <a:ext cx="144" cy="144"/>
            </a:xfrm>
            <a:prstGeom prst="line">
              <a:avLst/>
            </a:prstGeom>
            <a:noFill/>
            <a:ln w="9525">
              <a:solidFill>
                <a:schemeClr val="tx1"/>
              </a:solidFill>
              <a:round/>
              <a:headEnd/>
              <a:tailEnd/>
            </a:ln>
            <a:effectLst/>
          </p:spPr>
          <p:txBody>
            <a:bodyPr wrap="none" anchor="ctr"/>
            <a:lstStyle/>
            <a:p>
              <a:endParaRPr lang="zh-CN" altLang="en-US"/>
            </a:p>
          </p:txBody>
        </p:sp>
        <p:sp>
          <p:nvSpPr>
            <p:cNvPr id="136219" name="AutoShape 27"/>
            <p:cNvSpPr>
              <a:spLocks noChangeArrowheads="1"/>
            </p:cNvSpPr>
            <p:nvPr/>
          </p:nvSpPr>
          <p:spPr bwMode="auto">
            <a:xfrm rot="-2854960">
              <a:off x="2342" y="1008"/>
              <a:ext cx="672" cy="240"/>
            </a:xfrm>
            <a:prstGeom prst="parallelogram">
              <a:avLst>
                <a:gd name="adj" fmla="val 18330"/>
              </a:avLst>
            </a:prstGeom>
            <a:noFill/>
            <a:ln w="9525">
              <a:noFill/>
              <a:miter lim="800000"/>
              <a:headEnd/>
              <a:tailEnd/>
            </a:ln>
            <a:effectLst/>
          </p:spPr>
          <p:txBody>
            <a:bodyPr wrap="none" anchor="ctr"/>
            <a:lstStyle/>
            <a:p>
              <a:pPr algn="ctr"/>
              <a:r>
                <a:rPr lang="zh-CN" altLang="en-US" sz="2000" b="1" i="1"/>
                <a:t>防火墙</a:t>
              </a:r>
            </a:p>
          </p:txBody>
        </p:sp>
        <p:pic>
          <p:nvPicPr>
            <p:cNvPr id="136220" name="Picture 28"/>
            <p:cNvPicPr>
              <a:picLocks noChangeArrowheads="1"/>
            </p:cNvPicPr>
            <p:nvPr/>
          </p:nvPicPr>
          <p:blipFill>
            <a:blip r:embed="rId2" cstate="print"/>
            <a:srcRect/>
            <a:stretch>
              <a:fillRect/>
            </a:stretch>
          </p:blipFill>
          <p:spPr bwMode="auto">
            <a:xfrm>
              <a:off x="3984" y="960"/>
              <a:ext cx="354" cy="495"/>
            </a:xfrm>
            <a:prstGeom prst="rect">
              <a:avLst/>
            </a:prstGeom>
            <a:noFill/>
            <a:ln w="25400">
              <a:noFill/>
              <a:miter lim="800000"/>
              <a:headEnd/>
              <a:tailEnd/>
            </a:ln>
            <a:effectLst/>
          </p:spPr>
        </p:pic>
        <p:pic>
          <p:nvPicPr>
            <p:cNvPr id="136221" name="Picture 29"/>
            <p:cNvPicPr>
              <a:picLocks noChangeArrowheads="1"/>
            </p:cNvPicPr>
            <p:nvPr/>
          </p:nvPicPr>
          <p:blipFill>
            <a:blip r:embed="rId2" cstate="print"/>
            <a:srcRect/>
            <a:stretch>
              <a:fillRect/>
            </a:stretch>
          </p:blipFill>
          <p:spPr bwMode="auto">
            <a:xfrm>
              <a:off x="3696" y="960"/>
              <a:ext cx="354" cy="495"/>
            </a:xfrm>
            <a:prstGeom prst="rect">
              <a:avLst/>
            </a:prstGeom>
            <a:noFill/>
            <a:ln w="25400">
              <a:noFill/>
              <a:miter lim="800000"/>
              <a:headEnd/>
              <a:tailEnd/>
            </a:ln>
            <a:effectLst/>
          </p:spPr>
        </p:pic>
        <p:pic>
          <p:nvPicPr>
            <p:cNvPr id="136222" name="Picture 30"/>
            <p:cNvPicPr>
              <a:picLocks noChangeArrowheads="1"/>
            </p:cNvPicPr>
            <p:nvPr/>
          </p:nvPicPr>
          <p:blipFill>
            <a:blip r:embed="rId3" cstate="print"/>
            <a:srcRect/>
            <a:stretch>
              <a:fillRect/>
            </a:stretch>
          </p:blipFill>
          <p:spPr bwMode="auto">
            <a:xfrm>
              <a:off x="4464" y="1776"/>
              <a:ext cx="264" cy="263"/>
            </a:xfrm>
            <a:prstGeom prst="rect">
              <a:avLst/>
            </a:prstGeom>
            <a:noFill/>
            <a:ln w="12700">
              <a:noFill/>
              <a:miter lim="800000"/>
              <a:headEnd/>
              <a:tailEnd/>
            </a:ln>
            <a:effectLst/>
          </p:spPr>
        </p:pic>
        <p:pic>
          <p:nvPicPr>
            <p:cNvPr id="136223" name="Picture 31"/>
            <p:cNvPicPr>
              <a:picLocks noChangeArrowheads="1"/>
            </p:cNvPicPr>
            <p:nvPr/>
          </p:nvPicPr>
          <p:blipFill>
            <a:blip r:embed="rId3" cstate="print"/>
            <a:srcRect/>
            <a:stretch>
              <a:fillRect/>
            </a:stretch>
          </p:blipFill>
          <p:spPr bwMode="auto">
            <a:xfrm>
              <a:off x="3216" y="1872"/>
              <a:ext cx="264" cy="238"/>
            </a:xfrm>
            <a:prstGeom prst="rect">
              <a:avLst/>
            </a:prstGeom>
            <a:noFill/>
            <a:ln w="12700">
              <a:noFill/>
              <a:miter lim="800000"/>
              <a:headEnd/>
              <a:tailEnd/>
            </a:ln>
            <a:effectLst/>
          </p:spPr>
        </p:pic>
        <p:pic>
          <p:nvPicPr>
            <p:cNvPr id="136224" name="Picture 32"/>
            <p:cNvPicPr>
              <a:picLocks noChangeArrowheads="1"/>
            </p:cNvPicPr>
            <p:nvPr/>
          </p:nvPicPr>
          <p:blipFill>
            <a:blip r:embed="rId3" cstate="print"/>
            <a:srcRect/>
            <a:stretch>
              <a:fillRect/>
            </a:stretch>
          </p:blipFill>
          <p:spPr bwMode="auto">
            <a:xfrm>
              <a:off x="4032" y="1920"/>
              <a:ext cx="264" cy="238"/>
            </a:xfrm>
            <a:prstGeom prst="rect">
              <a:avLst/>
            </a:prstGeom>
            <a:noFill/>
            <a:ln w="12700">
              <a:noFill/>
              <a:miter lim="800000"/>
              <a:headEnd/>
              <a:tailEnd/>
            </a:ln>
            <a:effectLst/>
          </p:spPr>
        </p:pic>
      </p:grpSp>
      <p:sp>
        <p:nvSpPr>
          <p:cNvPr id="136225" name="Text Box 33"/>
          <p:cNvSpPr txBox="1">
            <a:spLocks noChangeArrowheads="1"/>
          </p:cNvSpPr>
          <p:nvPr/>
        </p:nvSpPr>
        <p:spPr bwMode="auto">
          <a:xfrm>
            <a:off x="8686800"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51</a:t>
            </a:r>
            <a:endParaRPr lang="en-US" altLang="zh-CN" sz="2000" b="1" dirty="0">
              <a:latin typeface="宋体" pitchFamily="2" charset="-122"/>
            </a:endParaRPr>
          </a:p>
        </p:txBody>
      </p:sp>
      <p:sp>
        <p:nvSpPr>
          <p:cNvPr id="136226" name="Rectangle 34"/>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76200" y="76200"/>
            <a:ext cx="2482850" cy="457200"/>
          </a:xfrm>
          <a:prstGeom prst="rect">
            <a:avLst/>
          </a:prstGeom>
          <a:noFill/>
          <a:ln w="9525">
            <a:noFill/>
            <a:miter lim="800000"/>
            <a:headEnd/>
            <a:tailEnd/>
          </a:ln>
          <a:effectLst/>
        </p:spPr>
        <p:txBody>
          <a:bodyPr wrap="none">
            <a:spAutoFit/>
          </a:bodyPr>
          <a:lstStyle/>
          <a:p>
            <a:r>
              <a:rPr lang="en-US" altLang="en-US" b="1">
                <a:solidFill>
                  <a:srgbClr val="FF0000"/>
                </a:solidFill>
                <a:latin typeface="宋体" pitchFamily="2" charset="-122"/>
              </a:rPr>
              <a:t>① </a:t>
            </a:r>
            <a:r>
              <a:rPr lang="zh-CN" altLang="en-US" b="1">
                <a:solidFill>
                  <a:srgbClr val="FF0000"/>
                </a:solidFill>
              </a:rPr>
              <a:t>防火墙的位置</a:t>
            </a:r>
          </a:p>
        </p:txBody>
      </p:sp>
      <p:sp>
        <p:nvSpPr>
          <p:cNvPr id="137219" name="Text Box 3"/>
          <p:cNvSpPr txBox="1">
            <a:spLocks noChangeArrowheads="1"/>
          </p:cNvSpPr>
          <p:nvPr/>
        </p:nvSpPr>
        <p:spPr bwMode="auto">
          <a:xfrm>
            <a:off x="76200" y="727075"/>
            <a:ext cx="8839200" cy="2501900"/>
          </a:xfrm>
          <a:prstGeom prst="rect">
            <a:avLst/>
          </a:prstGeom>
          <a:noFill/>
          <a:ln w="9525">
            <a:noFill/>
            <a:miter lim="800000"/>
            <a:headEnd/>
            <a:tailEnd/>
          </a:ln>
          <a:effectLst/>
        </p:spPr>
        <p:txBody>
          <a:bodyPr>
            <a:spAutoFit/>
          </a:bodyPr>
          <a:lstStyle/>
          <a:p>
            <a:pPr>
              <a:spcBef>
                <a:spcPct val="30000"/>
              </a:spcBef>
            </a:pPr>
            <a:r>
              <a:rPr lang="zh-CN" altLang="en-US" b="1"/>
              <a:t>     网络互连部件是连通网络的关键设备，鉴于内部网常采用局域网技术，外部网常为广域网，此时互连的部件为路由器，</a:t>
            </a:r>
            <a:r>
              <a:rPr lang="zh-CN" altLang="en-US" b="1">
                <a:solidFill>
                  <a:srgbClr val="FF0000"/>
                </a:solidFill>
              </a:rPr>
              <a:t>因此路由器所在的位置也应是防火墙的位置</a:t>
            </a:r>
            <a:r>
              <a:rPr lang="zh-CN" altLang="en-US" b="1"/>
              <a:t>；有时，路由器中也集成了防火墙的功能。</a:t>
            </a:r>
          </a:p>
          <a:p>
            <a:pPr>
              <a:spcBef>
                <a:spcPct val="30000"/>
              </a:spcBef>
            </a:pPr>
            <a:r>
              <a:rPr lang="zh-CN" altLang="en-US" b="1"/>
              <a:t>    防火墙设施通常具有</a:t>
            </a:r>
            <a:r>
              <a:rPr lang="en-US" altLang="zh-CN" b="1"/>
              <a:t>2</a:t>
            </a:r>
            <a:r>
              <a:rPr lang="zh-CN" altLang="en-US" b="1"/>
              <a:t>个或者</a:t>
            </a:r>
            <a:r>
              <a:rPr lang="en-US" altLang="zh-CN" b="1"/>
              <a:t>1</a:t>
            </a:r>
            <a:r>
              <a:rPr lang="zh-CN" altLang="en-US" b="1"/>
              <a:t>个端口；</a:t>
            </a:r>
          </a:p>
          <a:p>
            <a:pPr>
              <a:spcBef>
                <a:spcPct val="30000"/>
              </a:spcBef>
            </a:pPr>
            <a:r>
              <a:rPr lang="zh-CN" altLang="en-US" b="1"/>
              <a:t>    双端口时，分别接外部网和内部网；</a:t>
            </a:r>
          </a:p>
        </p:txBody>
      </p:sp>
      <p:grpSp>
        <p:nvGrpSpPr>
          <p:cNvPr id="2" name="Group 4"/>
          <p:cNvGrpSpPr>
            <a:grpSpLocks/>
          </p:cNvGrpSpPr>
          <p:nvPr/>
        </p:nvGrpSpPr>
        <p:grpSpPr bwMode="auto">
          <a:xfrm>
            <a:off x="2590800" y="3141663"/>
            <a:ext cx="5943600" cy="1582737"/>
            <a:chOff x="816" y="3275"/>
            <a:chExt cx="3744" cy="997"/>
          </a:xfrm>
        </p:grpSpPr>
        <p:grpSp>
          <p:nvGrpSpPr>
            <p:cNvPr id="3" name="Group 5"/>
            <p:cNvGrpSpPr>
              <a:grpSpLocks/>
            </p:cNvGrpSpPr>
            <p:nvPr/>
          </p:nvGrpSpPr>
          <p:grpSpPr bwMode="auto">
            <a:xfrm>
              <a:off x="816" y="3456"/>
              <a:ext cx="836" cy="816"/>
              <a:chOff x="4032" y="3288"/>
              <a:chExt cx="661" cy="238"/>
            </a:xfrm>
          </p:grpSpPr>
          <p:grpSp>
            <p:nvGrpSpPr>
              <p:cNvPr id="4" name="Group 6"/>
              <p:cNvGrpSpPr>
                <a:grpSpLocks/>
              </p:cNvGrpSpPr>
              <p:nvPr/>
            </p:nvGrpSpPr>
            <p:grpSpPr bwMode="auto">
              <a:xfrm>
                <a:off x="4039" y="3300"/>
                <a:ext cx="654" cy="226"/>
                <a:chOff x="4039" y="3300"/>
                <a:chExt cx="654" cy="226"/>
              </a:xfrm>
            </p:grpSpPr>
            <p:sp>
              <p:nvSpPr>
                <p:cNvPr id="137223" name="Oval 7"/>
                <p:cNvSpPr>
                  <a:spLocks noChangeArrowheads="1"/>
                </p:cNvSpPr>
                <p:nvPr/>
              </p:nvSpPr>
              <p:spPr bwMode="auto">
                <a:xfrm>
                  <a:off x="4269" y="3300"/>
                  <a:ext cx="281" cy="85"/>
                </a:xfrm>
                <a:prstGeom prst="ellipse">
                  <a:avLst/>
                </a:prstGeom>
                <a:solidFill>
                  <a:schemeClr val="bg2"/>
                </a:solidFill>
                <a:ln w="12700">
                  <a:noFill/>
                  <a:round/>
                  <a:headEnd/>
                  <a:tailEnd/>
                </a:ln>
                <a:effectLst/>
              </p:spPr>
              <p:txBody>
                <a:bodyPr wrap="none" anchor="ctr"/>
                <a:lstStyle/>
                <a:p>
                  <a:endParaRPr lang="zh-CN" altLang="en-US"/>
                </a:p>
              </p:txBody>
            </p:sp>
            <p:sp>
              <p:nvSpPr>
                <p:cNvPr id="137224" name="Oval 8"/>
                <p:cNvSpPr>
                  <a:spLocks noChangeArrowheads="1"/>
                </p:cNvSpPr>
                <p:nvPr/>
              </p:nvSpPr>
              <p:spPr bwMode="auto">
                <a:xfrm>
                  <a:off x="4112" y="3321"/>
                  <a:ext cx="202" cy="90"/>
                </a:xfrm>
                <a:prstGeom prst="ellipse">
                  <a:avLst/>
                </a:prstGeom>
                <a:solidFill>
                  <a:schemeClr val="bg2"/>
                </a:solidFill>
                <a:ln w="12700">
                  <a:noFill/>
                  <a:round/>
                  <a:headEnd/>
                  <a:tailEnd/>
                </a:ln>
                <a:effectLst/>
              </p:spPr>
              <p:txBody>
                <a:bodyPr wrap="none" anchor="ctr"/>
                <a:lstStyle/>
                <a:p>
                  <a:endParaRPr lang="zh-CN" altLang="en-US"/>
                </a:p>
              </p:txBody>
            </p:sp>
            <p:sp>
              <p:nvSpPr>
                <p:cNvPr id="137225" name="Oval 9"/>
                <p:cNvSpPr>
                  <a:spLocks noChangeArrowheads="1"/>
                </p:cNvSpPr>
                <p:nvPr/>
              </p:nvSpPr>
              <p:spPr bwMode="auto">
                <a:xfrm>
                  <a:off x="4039" y="3382"/>
                  <a:ext cx="136" cy="68"/>
                </a:xfrm>
                <a:prstGeom prst="ellipse">
                  <a:avLst/>
                </a:prstGeom>
                <a:solidFill>
                  <a:schemeClr val="bg2"/>
                </a:solidFill>
                <a:ln w="12700">
                  <a:noFill/>
                  <a:round/>
                  <a:headEnd/>
                  <a:tailEnd/>
                </a:ln>
                <a:effectLst/>
              </p:spPr>
              <p:txBody>
                <a:bodyPr wrap="none" anchor="ctr"/>
                <a:lstStyle/>
                <a:p>
                  <a:endParaRPr lang="zh-CN" altLang="en-US"/>
                </a:p>
              </p:txBody>
            </p:sp>
            <p:sp>
              <p:nvSpPr>
                <p:cNvPr id="137226" name="Oval 10"/>
                <p:cNvSpPr>
                  <a:spLocks noChangeArrowheads="1"/>
                </p:cNvSpPr>
                <p:nvPr/>
              </p:nvSpPr>
              <p:spPr bwMode="auto">
                <a:xfrm>
                  <a:off x="4086" y="3420"/>
                  <a:ext cx="211" cy="80"/>
                </a:xfrm>
                <a:prstGeom prst="ellipse">
                  <a:avLst/>
                </a:prstGeom>
                <a:solidFill>
                  <a:schemeClr val="bg2"/>
                </a:solidFill>
                <a:ln w="12700">
                  <a:noFill/>
                  <a:round/>
                  <a:headEnd/>
                  <a:tailEnd/>
                </a:ln>
                <a:effectLst/>
              </p:spPr>
              <p:txBody>
                <a:bodyPr wrap="none" anchor="ctr"/>
                <a:lstStyle/>
                <a:p>
                  <a:endParaRPr lang="zh-CN" altLang="en-US"/>
                </a:p>
              </p:txBody>
            </p:sp>
            <p:sp>
              <p:nvSpPr>
                <p:cNvPr id="137227" name="Oval 11"/>
                <p:cNvSpPr>
                  <a:spLocks noChangeArrowheads="1"/>
                </p:cNvSpPr>
                <p:nvPr/>
              </p:nvSpPr>
              <p:spPr bwMode="auto">
                <a:xfrm>
                  <a:off x="4247" y="3432"/>
                  <a:ext cx="320" cy="94"/>
                </a:xfrm>
                <a:prstGeom prst="ellipse">
                  <a:avLst/>
                </a:prstGeom>
                <a:solidFill>
                  <a:schemeClr val="bg2"/>
                </a:solidFill>
                <a:ln w="12700">
                  <a:noFill/>
                  <a:round/>
                  <a:headEnd/>
                  <a:tailEnd/>
                </a:ln>
                <a:effectLst/>
              </p:spPr>
              <p:txBody>
                <a:bodyPr wrap="none" anchor="ctr"/>
                <a:lstStyle/>
                <a:p>
                  <a:endParaRPr lang="zh-CN" altLang="en-US"/>
                </a:p>
              </p:txBody>
            </p:sp>
            <p:sp>
              <p:nvSpPr>
                <p:cNvPr id="137228" name="Oval 12"/>
                <p:cNvSpPr>
                  <a:spLocks noChangeArrowheads="1"/>
                </p:cNvSpPr>
                <p:nvPr/>
              </p:nvSpPr>
              <p:spPr bwMode="auto">
                <a:xfrm>
                  <a:off x="4456" y="3327"/>
                  <a:ext cx="204" cy="63"/>
                </a:xfrm>
                <a:prstGeom prst="ellipse">
                  <a:avLst/>
                </a:prstGeom>
                <a:solidFill>
                  <a:schemeClr val="bg2"/>
                </a:solidFill>
                <a:ln w="12700">
                  <a:noFill/>
                  <a:round/>
                  <a:headEnd/>
                  <a:tailEnd/>
                </a:ln>
                <a:effectLst/>
              </p:spPr>
              <p:txBody>
                <a:bodyPr wrap="none" anchor="ctr"/>
                <a:lstStyle/>
                <a:p>
                  <a:endParaRPr lang="zh-CN" altLang="en-US"/>
                </a:p>
              </p:txBody>
            </p:sp>
            <p:sp>
              <p:nvSpPr>
                <p:cNvPr id="137229" name="Oval 13"/>
                <p:cNvSpPr>
                  <a:spLocks noChangeArrowheads="1"/>
                </p:cNvSpPr>
                <p:nvPr/>
              </p:nvSpPr>
              <p:spPr bwMode="auto">
                <a:xfrm>
                  <a:off x="4496" y="3376"/>
                  <a:ext cx="197" cy="71"/>
                </a:xfrm>
                <a:prstGeom prst="ellipse">
                  <a:avLst/>
                </a:prstGeom>
                <a:solidFill>
                  <a:schemeClr val="bg2"/>
                </a:solidFill>
                <a:ln w="12700">
                  <a:noFill/>
                  <a:round/>
                  <a:headEnd/>
                  <a:tailEnd/>
                </a:ln>
                <a:effectLst/>
              </p:spPr>
              <p:txBody>
                <a:bodyPr wrap="none" anchor="ctr"/>
                <a:lstStyle/>
                <a:p>
                  <a:endParaRPr lang="zh-CN" altLang="en-US"/>
                </a:p>
              </p:txBody>
            </p:sp>
            <p:sp>
              <p:nvSpPr>
                <p:cNvPr id="137230" name="Oval 14"/>
                <p:cNvSpPr>
                  <a:spLocks noChangeArrowheads="1"/>
                </p:cNvSpPr>
                <p:nvPr/>
              </p:nvSpPr>
              <p:spPr bwMode="auto">
                <a:xfrm>
                  <a:off x="4478" y="3390"/>
                  <a:ext cx="190" cy="120"/>
                </a:xfrm>
                <a:prstGeom prst="ellipse">
                  <a:avLst/>
                </a:prstGeom>
                <a:solidFill>
                  <a:schemeClr val="bg2"/>
                </a:solidFill>
                <a:ln w="12700">
                  <a:noFill/>
                  <a:round/>
                  <a:headEnd/>
                  <a:tailEnd/>
                </a:ln>
                <a:effectLst/>
              </p:spPr>
              <p:txBody>
                <a:bodyPr wrap="none" anchor="ctr"/>
                <a:lstStyle/>
                <a:p>
                  <a:endParaRPr lang="zh-CN" altLang="en-US"/>
                </a:p>
              </p:txBody>
            </p:sp>
            <p:sp>
              <p:nvSpPr>
                <p:cNvPr id="137231" name="Oval 15"/>
                <p:cNvSpPr>
                  <a:spLocks noChangeArrowheads="1"/>
                </p:cNvSpPr>
                <p:nvPr/>
              </p:nvSpPr>
              <p:spPr bwMode="auto">
                <a:xfrm>
                  <a:off x="4158" y="3353"/>
                  <a:ext cx="419" cy="120"/>
                </a:xfrm>
                <a:prstGeom prst="ellipse">
                  <a:avLst/>
                </a:prstGeom>
                <a:solidFill>
                  <a:schemeClr val="bg2"/>
                </a:solidFill>
                <a:ln w="12700">
                  <a:noFill/>
                  <a:round/>
                  <a:headEnd/>
                  <a:tailEnd/>
                </a:ln>
                <a:effectLst/>
              </p:spPr>
              <p:txBody>
                <a:bodyPr wrap="none" anchor="ctr"/>
                <a:lstStyle/>
                <a:p>
                  <a:endParaRPr lang="zh-CN" altLang="en-US"/>
                </a:p>
              </p:txBody>
            </p:sp>
          </p:grpSp>
          <p:grpSp>
            <p:nvGrpSpPr>
              <p:cNvPr id="5" name="Group 16"/>
              <p:cNvGrpSpPr>
                <a:grpSpLocks/>
              </p:cNvGrpSpPr>
              <p:nvPr/>
            </p:nvGrpSpPr>
            <p:grpSpPr bwMode="auto">
              <a:xfrm>
                <a:off x="4032" y="3288"/>
                <a:ext cx="643" cy="234"/>
                <a:chOff x="4032" y="3288"/>
                <a:chExt cx="643" cy="234"/>
              </a:xfrm>
            </p:grpSpPr>
            <p:sp>
              <p:nvSpPr>
                <p:cNvPr id="137233" name="Oval 17"/>
                <p:cNvSpPr>
                  <a:spLocks noChangeArrowheads="1"/>
                </p:cNvSpPr>
                <p:nvPr/>
              </p:nvSpPr>
              <p:spPr bwMode="auto">
                <a:xfrm>
                  <a:off x="4260" y="3288"/>
                  <a:ext cx="273" cy="94"/>
                </a:xfrm>
                <a:prstGeom prst="ellipse">
                  <a:avLst/>
                </a:prstGeom>
                <a:solidFill>
                  <a:schemeClr val="bg2"/>
                </a:solidFill>
                <a:ln w="12700">
                  <a:noFill/>
                  <a:round/>
                  <a:headEnd/>
                  <a:tailEnd/>
                </a:ln>
                <a:effectLst/>
              </p:spPr>
              <p:txBody>
                <a:bodyPr wrap="none" anchor="ctr"/>
                <a:lstStyle/>
                <a:p>
                  <a:endParaRPr lang="zh-CN" altLang="en-US"/>
                </a:p>
              </p:txBody>
            </p:sp>
            <p:sp>
              <p:nvSpPr>
                <p:cNvPr id="137234" name="Oval 18"/>
                <p:cNvSpPr>
                  <a:spLocks noChangeArrowheads="1"/>
                </p:cNvSpPr>
                <p:nvPr/>
              </p:nvSpPr>
              <p:spPr bwMode="auto">
                <a:xfrm>
                  <a:off x="4104" y="3315"/>
                  <a:ext cx="199" cy="93"/>
                </a:xfrm>
                <a:prstGeom prst="ellipse">
                  <a:avLst/>
                </a:prstGeom>
                <a:solidFill>
                  <a:schemeClr val="bg2"/>
                </a:solidFill>
                <a:ln w="12700">
                  <a:noFill/>
                  <a:round/>
                  <a:headEnd/>
                  <a:tailEnd/>
                </a:ln>
                <a:effectLst/>
              </p:spPr>
              <p:txBody>
                <a:bodyPr wrap="none" anchor="ctr"/>
                <a:lstStyle/>
                <a:p>
                  <a:endParaRPr lang="zh-CN" altLang="en-US"/>
                </a:p>
              </p:txBody>
            </p:sp>
            <p:sp>
              <p:nvSpPr>
                <p:cNvPr id="137235" name="Oval 19"/>
                <p:cNvSpPr>
                  <a:spLocks noChangeArrowheads="1"/>
                </p:cNvSpPr>
                <p:nvPr/>
              </p:nvSpPr>
              <p:spPr bwMode="auto">
                <a:xfrm>
                  <a:off x="4032" y="3376"/>
                  <a:ext cx="135" cy="71"/>
                </a:xfrm>
                <a:prstGeom prst="ellipse">
                  <a:avLst/>
                </a:prstGeom>
                <a:solidFill>
                  <a:schemeClr val="bg2"/>
                </a:solidFill>
                <a:ln w="12700">
                  <a:noFill/>
                  <a:round/>
                  <a:headEnd/>
                  <a:tailEnd/>
                </a:ln>
                <a:effectLst/>
              </p:spPr>
              <p:txBody>
                <a:bodyPr wrap="none" anchor="ctr"/>
                <a:lstStyle/>
                <a:p>
                  <a:endParaRPr lang="zh-CN" altLang="en-US"/>
                </a:p>
              </p:txBody>
            </p:sp>
            <p:sp>
              <p:nvSpPr>
                <p:cNvPr id="137236" name="Oval 20"/>
                <p:cNvSpPr>
                  <a:spLocks noChangeArrowheads="1"/>
                </p:cNvSpPr>
                <p:nvPr/>
              </p:nvSpPr>
              <p:spPr bwMode="auto">
                <a:xfrm>
                  <a:off x="4079" y="3411"/>
                  <a:ext cx="209" cy="77"/>
                </a:xfrm>
                <a:prstGeom prst="ellipse">
                  <a:avLst/>
                </a:prstGeom>
                <a:solidFill>
                  <a:schemeClr val="bg2"/>
                </a:solidFill>
                <a:ln w="12700">
                  <a:noFill/>
                  <a:round/>
                  <a:headEnd/>
                  <a:tailEnd/>
                </a:ln>
                <a:effectLst/>
              </p:spPr>
              <p:txBody>
                <a:bodyPr wrap="none" anchor="ctr"/>
                <a:lstStyle/>
                <a:p>
                  <a:endParaRPr lang="zh-CN" altLang="en-US"/>
                </a:p>
              </p:txBody>
            </p:sp>
            <p:sp>
              <p:nvSpPr>
                <p:cNvPr id="137237" name="Oval 21"/>
                <p:cNvSpPr>
                  <a:spLocks noChangeArrowheads="1"/>
                </p:cNvSpPr>
                <p:nvPr/>
              </p:nvSpPr>
              <p:spPr bwMode="auto">
                <a:xfrm>
                  <a:off x="4232" y="3424"/>
                  <a:ext cx="327" cy="98"/>
                </a:xfrm>
                <a:prstGeom prst="ellipse">
                  <a:avLst/>
                </a:prstGeom>
                <a:solidFill>
                  <a:schemeClr val="bg2"/>
                </a:solidFill>
                <a:ln w="12700">
                  <a:noFill/>
                  <a:round/>
                  <a:headEnd/>
                  <a:tailEnd/>
                </a:ln>
                <a:effectLst/>
              </p:spPr>
              <p:txBody>
                <a:bodyPr wrap="none" anchor="ctr"/>
                <a:lstStyle/>
                <a:p>
                  <a:endParaRPr lang="zh-CN" altLang="en-US"/>
                </a:p>
              </p:txBody>
            </p:sp>
            <p:sp>
              <p:nvSpPr>
                <p:cNvPr id="137238" name="Oval 22"/>
                <p:cNvSpPr>
                  <a:spLocks noChangeArrowheads="1"/>
                </p:cNvSpPr>
                <p:nvPr/>
              </p:nvSpPr>
              <p:spPr bwMode="auto">
                <a:xfrm>
                  <a:off x="4448" y="3315"/>
                  <a:ext cx="198" cy="70"/>
                </a:xfrm>
                <a:prstGeom prst="ellipse">
                  <a:avLst/>
                </a:prstGeom>
                <a:solidFill>
                  <a:schemeClr val="bg2"/>
                </a:solidFill>
                <a:ln w="12700">
                  <a:noFill/>
                  <a:round/>
                  <a:headEnd/>
                  <a:tailEnd/>
                </a:ln>
                <a:effectLst/>
              </p:spPr>
              <p:txBody>
                <a:bodyPr wrap="none" anchor="ctr"/>
                <a:lstStyle/>
                <a:p>
                  <a:endParaRPr lang="zh-CN" altLang="en-US"/>
                </a:p>
              </p:txBody>
            </p:sp>
            <p:sp>
              <p:nvSpPr>
                <p:cNvPr id="137239" name="Oval 23"/>
                <p:cNvSpPr>
                  <a:spLocks noChangeArrowheads="1"/>
                </p:cNvSpPr>
                <p:nvPr/>
              </p:nvSpPr>
              <p:spPr bwMode="auto">
                <a:xfrm>
                  <a:off x="4478" y="3372"/>
                  <a:ext cx="197" cy="67"/>
                </a:xfrm>
                <a:prstGeom prst="ellipse">
                  <a:avLst/>
                </a:prstGeom>
                <a:solidFill>
                  <a:schemeClr val="bg2"/>
                </a:solidFill>
                <a:ln w="12700">
                  <a:noFill/>
                  <a:round/>
                  <a:headEnd/>
                  <a:tailEnd/>
                </a:ln>
                <a:effectLst/>
              </p:spPr>
              <p:txBody>
                <a:bodyPr wrap="none" anchor="ctr"/>
                <a:lstStyle/>
                <a:p>
                  <a:endParaRPr lang="zh-CN" altLang="en-US"/>
                </a:p>
              </p:txBody>
            </p:sp>
            <p:sp>
              <p:nvSpPr>
                <p:cNvPr id="137240" name="Oval 24"/>
                <p:cNvSpPr>
                  <a:spLocks noChangeArrowheads="1"/>
                </p:cNvSpPr>
                <p:nvPr/>
              </p:nvSpPr>
              <p:spPr bwMode="auto">
                <a:xfrm>
                  <a:off x="4456" y="3385"/>
                  <a:ext cx="204" cy="122"/>
                </a:xfrm>
                <a:prstGeom prst="ellipse">
                  <a:avLst/>
                </a:prstGeom>
                <a:solidFill>
                  <a:schemeClr val="bg2"/>
                </a:solidFill>
                <a:ln w="12700">
                  <a:noFill/>
                  <a:round/>
                  <a:headEnd/>
                  <a:tailEnd/>
                </a:ln>
                <a:effectLst/>
              </p:spPr>
              <p:txBody>
                <a:bodyPr wrap="none" anchor="ctr"/>
                <a:lstStyle/>
                <a:p>
                  <a:endParaRPr lang="zh-CN" altLang="en-US"/>
                </a:p>
              </p:txBody>
            </p:sp>
            <p:sp>
              <p:nvSpPr>
                <p:cNvPr id="137241" name="Oval 25"/>
                <p:cNvSpPr>
                  <a:spLocks noChangeArrowheads="1"/>
                </p:cNvSpPr>
                <p:nvPr/>
              </p:nvSpPr>
              <p:spPr bwMode="auto">
                <a:xfrm>
                  <a:off x="4149" y="3342"/>
                  <a:ext cx="418" cy="119"/>
                </a:xfrm>
                <a:prstGeom prst="ellipse">
                  <a:avLst/>
                </a:prstGeom>
                <a:solidFill>
                  <a:schemeClr val="bg2"/>
                </a:solidFill>
                <a:ln w="12700">
                  <a:noFill/>
                  <a:round/>
                  <a:headEnd/>
                  <a:tailEnd/>
                </a:ln>
                <a:effectLst/>
              </p:spPr>
              <p:txBody>
                <a:bodyPr wrap="none" anchor="ctr"/>
                <a:lstStyle/>
                <a:p>
                  <a:endParaRPr lang="zh-CN" altLang="en-US"/>
                </a:p>
              </p:txBody>
            </p:sp>
          </p:grpSp>
        </p:grpSp>
        <p:grpSp>
          <p:nvGrpSpPr>
            <p:cNvPr id="6" name="Group 26"/>
            <p:cNvGrpSpPr>
              <a:grpSpLocks/>
            </p:cNvGrpSpPr>
            <p:nvPr/>
          </p:nvGrpSpPr>
          <p:grpSpPr bwMode="auto">
            <a:xfrm>
              <a:off x="1008" y="3275"/>
              <a:ext cx="3552" cy="997"/>
              <a:chOff x="1008" y="3264"/>
              <a:chExt cx="3552" cy="997"/>
            </a:xfrm>
          </p:grpSpPr>
          <p:grpSp>
            <p:nvGrpSpPr>
              <p:cNvPr id="7" name="Group 27"/>
              <p:cNvGrpSpPr>
                <a:grpSpLocks/>
              </p:cNvGrpSpPr>
              <p:nvPr/>
            </p:nvGrpSpPr>
            <p:grpSpPr bwMode="auto">
              <a:xfrm>
                <a:off x="2400" y="3840"/>
                <a:ext cx="336" cy="233"/>
                <a:chOff x="2064" y="3415"/>
                <a:chExt cx="336" cy="233"/>
              </a:xfrm>
            </p:grpSpPr>
            <p:sp>
              <p:nvSpPr>
                <p:cNvPr id="137244" name="AutoShape 28"/>
                <p:cNvSpPr>
                  <a:spLocks noChangeArrowheads="1"/>
                </p:cNvSpPr>
                <p:nvPr/>
              </p:nvSpPr>
              <p:spPr bwMode="auto">
                <a:xfrm>
                  <a:off x="2064" y="3552"/>
                  <a:ext cx="336" cy="96"/>
                </a:xfrm>
                <a:prstGeom prst="cube">
                  <a:avLst>
                    <a:gd name="adj" fmla="val 61806"/>
                  </a:avLst>
                </a:prstGeom>
                <a:solidFill>
                  <a:srgbClr val="D60093"/>
                </a:solidFill>
                <a:ln w="9525">
                  <a:solidFill>
                    <a:schemeClr val="tx1"/>
                  </a:solidFill>
                  <a:miter lim="800000"/>
                  <a:headEnd/>
                  <a:tailEnd/>
                </a:ln>
                <a:effectLst/>
              </p:spPr>
              <p:txBody>
                <a:bodyPr wrap="none" anchor="ctr"/>
                <a:lstStyle/>
                <a:p>
                  <a:endParaRPr lang="zh-CN" altLang="en-US"/>
                </a:p>
              </p:txBody>
            </p:sp>
            <p:grpSp>
              <p:nvGrpSpPr>
                <p:cNvPr id="8" name="Group 29"/>
                <p:cNvGrpSpPr>
                  <a:grpSpLocks/>
                </p:cNvGrpSpPr>
                <p:nvPr/>
              </p:nvGrpSpPr>
              <p:grpSpPr bwMode="auto">
                <a:xfrm>
                  <a:off x="2123" y="3415"/>
                  <a:ext cx="240" cy="192"/>
                  <a:chOff x="2352" y="3264"/>
                  <a:chExt cx="240" cy="192"/>
                </a:xfrm>
              </p:grpSpPr>
              <p:sp>
                <p:nvSpPr>
                  <p:cNvPr id="137246" name="AutoShape 30"/>
                  <p:cNvSpPr>
                    <a:spLocks noChangeArrowheads="1"/>
                  </p:cNvSpPr>
                  <p:nvPr/>
                </p:nvSpPr>
                <p:spPr bwMode="auto">
                  <a:xfrm>
                    <a:off x="2352" y="3264"/>
                    <a:ext cx="240" cy="192"/>
                  </a:xfrm>
                  <a:prstGeom prst="cube">
                    <a:avLst>
                      <a:gd name="adj" fmla="val 25000"/>
                    </a:avLst>
                  </a:prstGeom>
                  <a:solidFill>
                    <a:srgbClr val="D60093"/>
                  </a:solidFill>
                  <a:ln w="9525">
                    <a:solidFill>
                      <a:schemeClr val="tx1"/>
                    </a:solidFill>
                    <a:miter lim="800000"/>
                    <a:headEnd/>
                    <a:tailEnd/>
                  </a:ln>
                  <a:effectLst/>
                </p:spPr>
                <p:txBody>
                  <a:bodyPr wrap="none" anchor="ctr"/>
                  <a:lstStyle/>
                  <a:p>
                    <a:endParaRPr lang="zh-CN" altLang="en-US"/>
                  </a:p>
                </p:txBody>
              </p:sp>
              <p:sp>
                <p:nvSpPr>
                  <p:cNvPr id="137247" name="AutoShape 31"/>
                  <p:cNvSpPr>
                    <a:spLocks noChangeArrowheads="1"/>
                  </p:cNvSpPr>
                  <p:nvPr/>
                </p:nvSpPr>
                <p:spPr bwMode="auto">
                  <a:xfrm>
                    <a:off x="2378" y="3338"/>
                    <a:ext cx="144" cy="96"/>
                  </a:xfrm>
                  <a:prstGeom prst="bevel">
                    <a:avLst>
                      <a:gd name="adj" fmla="val 12500"/>
                    </a:avLst>
                  </a:prstGeom>
                  <a:solidFill>
                    <a:srgbClr val="D60093"/>
                  </a:solidFill>
                  <a:ln w="9525">
                    <a:solidFill>
                      <a:schemeClr val="tx1"/>
                    </a:solidFill>
                    <a:miter lim="800000"/>
                    <a:headEnd/>
                    <a:tailEnd/>
                  </a:ln>
                  <a:effectLst/>
                </p:spPr>
                <p:txBody>
                  <a:bodyPr wrap="none" anchor="ctr"/>
                  <a:lstStyle/>
                  <a:p>
                    <a:endParaRPr lang="zh-CN" altLang="en-US"/>
                  </a:p>
                </p:txBody>
              </p:sp>
            </p:grpSp>
          </p:grpSp>
          <p:grpSp>
            <p:nvGrpSpPr>
              <p:cNvPr id="9" name="Group 32"/>
              <p:cNvGrpSpPr>
                <a:grpSpLocks/>
              </p:cNvGrpSpPr>
              <p:nvPr/>
            </p:nvGrpSpPr>
            <p:grpSpPr bwMode="auto">
              <a:xfrm>
                <a:off x="1792" y="3846"/>
                <a:ext cx="484" cy="234"/>
                <a:chOff x="1440" y="2579"/>
                <a:chExt cx="484" cy="234"/>
              </a:xfrm>
            </p:grpSpPr>
            <p:grpSp>
              <p:nvGrpSpPr>
                <p:cNvPr id="10" name="Group 33"/>
                <p:cNvGrpSpPr>
                  <a:grpSpLocks/>
                </p:cNvGrpSpPr>
                <p:nvPr/>
              </p:nvGrpSpPr>
              <p:grpSpPr bwMode="auto">
                <a:xfrm>
                  <a:off x="1447" y="2596"/>
                  <a:ext cx="477" cy="217"/>
                  <a:chOff x="1447" y="2596"/>
                  <a:chExt cx="477" cy="217"/>
                </a:xfrm>
              </p:grpSpPr>
              <p:sp>
                <p:nvSpPr>
                  <p:cNvPr id="137250" name="Rectangle 34"/>
                  <p:cNvSpPr>
                    <a:spLocks noChangeArrowheads="1"/>
                  </p:cNvSpPr>
                  <p:nvPr/>
                </p:nvSpPr>
                <p:spPr bwMode="auto">
                  <a:xfrm>
                    <a:off x="1447" y="2667"/>
                    <a:ext cx="477" cy="71"/>
                  </a:xfrm>
                  <a:prstGeom prst="rect">
                    <a:avLst/>
                  </a:prstGeom>
                  <a:solidFill>
                    <a:srgbClr val="000000"/>
                  </a:solidFill>
                  <a:ln w="12700">
                    <a:noFill/>
                    <a:miter lim="800000"/>
                    <a:headEnd/>
                    <a:tailEnd/>
                  </a:ln>
                  <a:effectLst/>
                </p:spPr>
                <p:txBody>
                  <a:bodyPr wrap="none" anchor="ctr"/>
                  <a:lstStyle/>
                  <a:p>
                    <a:endParaRPr lang="zh-CN" altLang="en-US"/>
                  </a:p>
                </p:txBody>
              </p:sp>
              <p:sp>
                <p:nvSpPr>
                  <p:cNvPr id="137251" name="Oval 35"/>
                  <p:cNvSpPr>
                    <a:spLocks noChangeArrowheads="1"/>
                  </p:cNvSpPr>
                  <p:nvPr/>
                </p:nvSpPr>
                <p:spPr bwMode="auto">
                  <a:xfrm>
                    <a:off x="1456" y="2673"/>
                    <a:ext cx="468" cy="140"/>
                  </a:xfrm>
                  <a:prstGeom prst="ellipse">
                    <a:avLst/>
                  </a:prstGeom>
                  <a:solidFill>
                    <a:srgbClr val="000000"/>
                  </a:solidFill>
                  <a:ln w="12700">
                    <a:noFill/>
                    <a:round/>
                    <a:headEnd/>
                    <a:tailEnd/>
                  </a:ln>
                  <a:effectLst/>
                </p:spPr>
                <p:txBody>
                  <a:bodyPr wrap="none" anchor="ctr"/>
                  <a:lstStyle/>
                  <a:p>
                    <a:endParaRPr lang="zh-CN" altLang="en-US"/>
                  </a:p>
                </p:txBody>
              </p:sp>
              <p:sp>
                <p:nvSpPr>
                  <p:cNvPr id="137252" name="Oval 36"/>
                  <p:cNvSpPr>
                    <a:spLocks noChangeArrowheads="1"/>
                  </p:cNvSpPr>
                  <p:nvPr/>
                </p:nvSpPr>
                <p:spPr bwMode="auto">
                  <a:xfrm>
                    <a:off x="1456" y="2596"/>
                    <a:ext cx="468" cy="137"/>
                  </a:xfrm>
                  <a:prstGeom prst="ellipse">
                    <a:avLst/>
                  </a:prstGeom>
                  <a:solidFill>
                    <a:srgbClr val="000000"/>
                  </a:solidFill>
                  <a:ln w="12700">
                    <a:noFill/>
                    <a:round/>
                    <a:headEnd/>
                    <a:tailEnd/>
                  </a:ln>
                  <a:effectLst/>
                </p:spPr>
                <p:txBody>
                  <a:bodyPr wrap="none" anchor="ctr"/>
                  <a:lstStyle/>
                  <a:p>
                    <a:endParaRPr lang="zh-CN" altLang="en-US"/>
                  </a:p>
                </p:txBody>
              </p:sp>
            </p:grpSp>
            <p:sp>
              <p:nvSpPr>
                <p:cNvPr id="137253" name="Rectangle 37"/>
                <p:cNvSpPr>
                  <a:spLocks noChangeArrowheads="1"/>
                </p:cNvSpPr>
                <p:nvPr/>
              </p:nvSpPr>
              <p:spPr bwMode="auto">
                <a:xfrm>
                  <a:off x="1440" y="2654"/>
                  <a:ext cx="478" cy="71"/>
                </a:xfrm>
                <a:prstGeom prst="rect">
                  <a:avLst/>
                </a:prstGeom>
                <a:solidFill>
                  <a:srgbClr val="004EFF"/>
                </a:solidFill>
                <a:ln w="12700">
                  <a:noFill/>
                  <a:miter lim="800000"/>
                  <a:headEnd/>
                  <a:tailEnd/>
                </a:ln>
                <a:effectLst/>
              </p:spPr>
              <p:txBody>
                <a:bodyPr wrap="none" anchor="ctr"/>
                <a:lstStyle/>
                <a:p>
                  <a:endParaRPr lang="zh-CN" altLang="en-US"/>
                </a:p>
              </p:txBody>
            </p:sp>
            <p:sp>
              <p:nvSpPr>
                <p:cNvPr id="137254" name="Oval 38"/>
                <p:cNvSpPr>
                  <a:spLocks noChangeArrowheads="1"/>
                </p:cNvSpPr>
                <p:nvPr/>
              </p:nvSpPr>
              <p:spPr bwMode="auto">
                <a:xfrm>
                  <a:off x="1447" y="2659"/>
                  <a:ext cx="471" cy="136"/>
                </a:xfrm>
                <a:prstGeom prst="ellipse">
                  <a:avLst/>
                </a:prstGeom>
                <a:solidFill>
                  <a:srgbClr val="004EFF"/>
                </a:solidFill>
                <a:ln w="12700">
                  <a:noFill/>
                  <a:round/>
                  <a:headEnd/>
                  <a:tailEnd/>
                </a:ln>
                <a:effectLst/>
              </p:spPr>
              <p:txBody>
                <a:bodyPr wrap="none" anchor="ctr"/>
                <a:lstStyle/>
                <a:p>
                  <a:endParaRPr lang="zh-CN" altLang="en-US"/>
                </a:p>
              </p:txBody>
            </p:sp>
            <p:sp>
              <p:nvSpPr>
                <p:cNvPr id="137255" name="Oval 39"/>
                <p:cNvSpPr>
                  <a:spLocks noChangeArrowheads="1"/>
                </p:cNvSpPr>
                <p:nvPr/>
              </p:nvSpPr>
              <p:spPr bwMode="auto">
                <a:xfrm>
                  <a:off x="1447" y="2579"/>
                  <a:ext cx="471" cy="140"/>
                </a:xfrm>
                <a:prstGeom prst="ellipse">
                  <a:avLst/>
                </a:prstGeom>
                <a:solidFill>
                  <a:srgbClr val="5589FF"/>
                </a:solidFill>
                <a:ln w="12700">
                  <a:noFill/>
                  <a:round/>
                  <a:headEnd/>
                  <a:tailEnd/>
                </a:ln>
                <a:effectLst/>
              </p:spPr>
              <p:txBody>
                <a:bodyPr wrap="none" anchor="ctr"/>
                <a:lstStyle/>
                <a:p>
                  <a:endParaRPr lang="zh-CN" altLang="en-US"/>
                </a:p>
              </p:txBody>
            </p:sp>
            <p:grpSp>
              <p:nvGrpSpPr>
                <p:cNvPr id="11" name="Group 40"/>
                <p:cNvGrpSpPr>
                  <a:grpSpLocks/>
                </p:cNvGrpSpPr>
                <p:nvPr/>
              </p:nvGrpSpPr>
              <p:grpSpPr bwMode="auto">
                <a:xfrm>
                  <a:off x="1530" y="2602"/>
                  <a:ext cx="299" cy="101"/>
                  <a:chOff x="1530" y="2602"/>
                  <a:chExt cx="299" cy="101"/>
                </a:xfrm>
              </p:grpSpPr>
              <p:grpSp>
                <p:nvGrpSpPr>
                  <p:cNvPr id="12" name="Group 41"/>
                  <p:cNvGrpSpPr>
                    <a:grpSpLocks/>
                  </p:cNvGrpSpPr>
                  <p:nvPr/>
                </p:nvGrpSpPr>
                <p:grpSpPr bwMode="auto">
                  <a:xfrm>
                    <a:off x="1530" y="2602"/>
                    <a:ext cx="299" cy="101"/>
                    <a:chOff x="1530" y="2602"/>
                    <a:chExt cx="299" cy="101"/>
                  </a:xfrm>
                </p:grpSpPr>
                <p:sp>
                  <p:nvSpPr>
                    <p:cNvPr id="137258" name="Freeform 42"/>
                    <p:cNvSpPr>
                      <a:spLocks/>
                    </p:cNvSpPr>
                    <p:nvPr/>
                  </p:nvSpPr>
                  <p:spPr bwMode="auto">
                    <a:xfrm>
                      <a:off x="1530" y="2602"/>
                      <a:ext cx="135" cy="35"/>
                    </a:xfrm>
                    <a:custGeom>
                      <a:avLst/>
                      <a:gdLst/>
                      <a:ahLst/>
                      <a:cxnLst>
                        <a:cxn ang="0">
                          <a:pos x="0" y="6"/>
                        </a:cxn>
                        <a:cxn ang="0">
                          <a:pos x="34" y="0"/>
                        </a:cxn>
                        <a:cxn ang="0">
                          <a:pos x="101" y="17"/>
                        </a:cxn>
                        <a:cxn ang="0">
                          <a:pos x="134" y="11"/>
                        </a:cxn>
                        <a:cxn ang="0">
                          <a:pos x="126" y="34"/>
                        </a:cxn>
                        <a:cxn ang="0">
                          <a:pos x="34" y="34"/>
                        </a:cxn>
                        <a:cxn ang="0">
                          <a:pos x="75" y="23"/>
                        </a:cxn>
                        <a:cxn ang="0">
                          <a:pos x="0" y="6"/>
                        </a:cxn>
                      </a:cxnLst>
                      <a:rect l="0" t="0" r="r" b="b"/>
                      <a:pathLst>
                        <a:path w="135" h="35">
                          <a:moveTo>
                            <a:pt x="0" y="6"/>
                          </a:moveTo>
                          <a:lnTo>
                            <a:pt x="34" y="0"/>
                          </a:lnTo>
                          <a:lnTo>
                            <a:pt x="101" y="17"/>
                          </a:lnTo>
                          <a:lnTo>
                            <a:pt x="134" y="11"/>
                          </a:lnTo>
                          <a:lnTo>
                            <a:pt x="126" y="34"/>
                          </a:lnTo>
                          <a:lnTo>
                            <a:pt x="34" y="34"/>
                          </a:lnTo>
                          <a:lnTo>
                            <a:pt x="75" y="23"/>
                          </a:lnTo>
                          <a:lnTo>
                            <a:pt x="0" y="6"/>
                          </a:lnTo>
                        </a:path>
                      </a:pathLst>
                    </a:custGeom>
                    <a:solidFill>
                      <a:srgbClr val="FFFFFF"/>
                    </a:solidFill>
                    <a:ln w="12700" cap="rnd" cmpd="sng">
                      <a:noFill/>
                      <a:prstDash val="solid"/>
                      <a:round/>
                      <a:headEnd type="none" w="med" len="med"/>
                      <a:tailEnd type="none" w="med" len="med"/>
                    </a:ln>
                    <a:effectLst/>
                  </p:spPr>
                  <p:txBody>
                    <a:bodyPr/>
                    <a:lstStyle/>
                    <a:p>
                      <a:endParaRPr lang="zh-CN" altLang="en-US"/>
                    </a:p>
                  </p:txBody>
                </p:sp>
                <p:sp>
                  <p:nvSpPr>
                    <p:cNvPr id="137259" name="Freeform 43"/>
                    <p:cNvSpPr>
                      <a:spLocks/>
                    </p:cNvSpPr>
                    <p:nvPr/>
                  </p:nvSpPr>
                  <p:spPr bwMode="auto">
                    <a:xfrm>
                      <a:off x="1690" y="2667"/>
                      <a:ext cx="139" cy="36"/>
                    </a:xfrm>
                    <a:custGeom>
                      <a:avLst/>
                      <a:gdLst/>
                      <a:ahLst/>
                      <a:cxnLst>
                        <a:cxn ang="0">
                          <a:pos x="138" y="29"/>
                        </a:cxn>
                        <a:cxn ang="0">
                          <a:pos x="104" y="35"/>
                        </a:cxn>
                        <a:cxn ang="0">
                          <a:pos x="35" y="18"/>
                        </a:cxn>
                        <a:cxn ang="0">
                          <a:pos x="0" y="29"/>
                        </a:cxn>
                        <a:cxn ang="0">
                          <a:pos x="9" y="0"/>
                        </a:cxn>
                        <a:cxn ang="0">
                          <a:pos x="104" y="0"/>
                        </a:cxn>
                        <a:cxn ang="0">
                          <a:pos x="69" y="12"/>
                        </a:cxn>
                        <a:cxn ang="0">
                          <a:pos x="138" y="29"/>
                        </a:cxn>
                      </a:cxnLst>
                      <a:rect l="0" t="0" r="r" b="b"/>
                      <a:pathLst>
                        <a:path w="139" h="36">
                          <a:moveTo>
                            <a:pt x="138" y="29"/>
                          </a:moveTo>
                          <a:lnTo>
                            <a:pt x="104" y="35"/>
                          </a:lnTo>
                          <a:lnTo>
                            <a:pt x="35" y="18"/>
                          </a:lnTo>
                          <a:lnTo>
                            <a:pt x="0" y="29"/>
                          </a:lnTo>
                          <a:lnTo>
                            <a:pt x="9" y="0"/>
                          </a:lnTo>
                          <a:lnTo>
                            <a:pt x="104" y="0"/>
                          </a:lnTo>
                          <a:lnTo>
                            <a:pt x="69" y="12"/>
                          </a:lnTo>
                          <a:lnTo>
                            <a:pt x="138" y="29"/>
                          </a:lnTo>
                        </a:path>
                      </a:pathLst>
                    </a:custGeom>
                    <a:solidFill>
                      <a:srgbClr val="FFFFFF"/>
                    </a:solidFill>
                    <a:ln w="12700" cap="rnd" cmpd="sng">
                      <a:noFill/>
                      <a:prstDash val="solid"/>
                      <a:round/>
                      <a:headEnd type="none" w="med" len="med"/>
                      <a:tailEnd type="none" w="med" len="med"/>
                    </a:ln>
                    <a:effectLst/>
                  </p:spPr>
                  <p:txBody>
                    <a:bodyPr/>
                    <a:lstStyle/>
                    <a:p>
                      <a:endParaRPr lang="zh-CN" altLang="en-US"/>
                    </a:p>
                  </p:txBody>
                </p:sp>
              </p:grpSp>
              <p:grpSp>
                <p:nvGrpSpPr>
                  <p:cNvPr id="13" name="Group 44"/>
                  <p:cNvGrpSpPr>
                    <a:grpSpLocks/>
                  </p:cNvGrpSpPr>
                  <p:nvPr/>
                </p:nvGrpSpPr>
                <p:grpSpPr bwMode="auto">
                  <a:xfrm>
                    <a:off x="1545" y="2602"/>
                    <a:ext cx="274" cy="101"/>
                    <a:chOff x="1545" y="2602"/>
                    <a:chExt cx="274" cy="101"/>
                  </a:xfrm>
                </p:grpSpPr>
                <p:sp>
                  <p:nvSpPr>
                    <p:cNvPr id="137261" name="Freeform 45"/>
                    <p:cNvSpPr>
                      <a:spLocks/>
                    </p:cNvSpPr>
                    <p:nvPr/>
                  </p:nvSpPr>
                  <p:spPr bwMode="auto">
                    <a:xfrm>
                      <a:off x="1683" y="2602"/>
                      <a:ext cx="136" cy="35"/>
                    </a:xfrm>
                    <a:custGeom>
                      <a:avLst/>
                      <a:gdLst/>
                      <a:ahLst/>
                      <a:cxnLst>
                        <a:cxn ang="0">
                          <a:pos x="0" y="23"/>
                        </a:cxn>
                        <a:cxn ang="0">
                          <a:pos x="34" y="34"/>
                        </a:cxn>
                        <a:cxn ang="0">
                          <a:pos x="101" y="11"/>
                        </a:cxn>
                        <a:cxn ang="0">
                          <a:pos x="135" y="17"/>
                        </a:cxn>
                        <a:cxn ang="0">
                          <a:pos x="118" y="0"/>
                        </a:cxn>
                        <a:cxn ang="0">
                          <a:pos x="34" y="0"/>
                        </a:cxn>
                        <a:cxn ang="0">
                          <a:pos x="76" y="6"/>
                        </a:cxn>
                        <a:cxn ang="0">
                          <a:pos x="0" y="23"/>
                        </a:cxn>
                      </a:cxnLst>
                      <a:rect l="0" t="0" r="r" b="b"/>
                      <a:pathLst>
                        <a:path w="136" h="35">
                          <a:moveTo>
                            <a:pt x="0" y="23"/>
                          </a:moveTo>
                          <a:lnTo>
                            <a:pt x="34" y="34"/>
                          </a:lnTo>
                          <a:lnTo>
                            <a:pt x="101" y="11"/>
                          </a:lnTo>
                          <a:lnTo>
                            <a:pt x="135" y="17"/>
                          </a:lnTo>
                          <a:lnTo>
                            <a:pt x="118" y="0"/>
                          </a:lnTo>
                          <a:lnTo>
                            <a:pt x="34" y="0"/>
                          </a:lnTo>
                          <a:lnTo>
                            <a:pt x="76" y="6"/>
                          </a:lnTo>
                          <a:lnTo>
                            <a:pt x="0" y="23"/>
                          </a:lnTo>
                        </a:path>
                      </a:pathLst>
                    </a:custGeom>
                    <a:solidFill>
                      <a:srgbClr val="FFFFFF"/>
                    </a:solidFill>
                    <a:ln w="12700" cap="rnd" cmpd="sng">
                      <a:noFill/>
                      <a:prstDash val="solid"/>
                      <a:round/>
                      <a:headEnd type="none" w="med" len="med"/>
                      <a:tailEnd type="none" w="med" len="med"/>
                    </a:ln>
                    <a:effectLst/>
                  </p:spPr>
                  <p:txBody>
                    <a:bodyPr/>
                    <a:lstStyle/>
                    <a:p>
                      <a:endParaRPr lang="zh-CN" altLang="en-US"/>
                    </a:p>
                  </p:txBody>
                </p:sp>
                <p:sp>
                  <p:nvSpPr>
                    <p:cNvPr id="137262" name="Freeform 46"/>
                    <p:cNvSpPr>
                      <a:spLocks/>
                    </p:cNvSpPr>
                    <p:nvPr/>
                  </p:nvSpPr>
                  <p:spPr bwMode="auto">
                    <a:xfrm>
                      <a:off x="1545" y="2659"/>
                      <a:ext cx="131" cy="44"/>
                    </a:xfrm>
                    <a:custGeom>
                      <a:avLst/>
                      <a:gdLst/>
                      <a:ahLst/>
                      <a:cxnLst>
                        <a:cxn ang="0">
                          <a:pos x="130" y="6"/>
                        </a:cxn>
                        <a:cxn ang="0">
                          <a:pos x="95" y="0"/>
                        </a:cxn>
                        <a:cxn ang="0">
                          <a:pos x="26" y="25"/>
                        </a:cxn>
                        <a:cxn ang="0">
                          <a:pos x="0" y="18"/>
                        </a:cxn>
                        <a:cxn ang="0">
                          <a:pos x="9" y="43"/>
                        </a:cxn>
                        <a:cxn ang="0">
                          <a:pos x="95" y="43"/>
                        </a:cxn>
                        <a:cxn ang="0">
                          <a:pos x="52" y="37"/>
                        </a:cxn>
                        <a:cxn ang="0">
                          <a:pos x="130" y="6"/>
                        </a:cxn>
                      </a:cxnLst>
                      <a:rect l="0" t="0" r="r" b="b"/>
                      <a:pathLst>
                        <a:path w="131" h="44">
                          <a:moveTo>
                            <a:pt x="130" y="6"/>
                          </a:moveTo>
                          <a:lnTo>
                            <a:pt x="95" y="0"/>
                          </a:lnTo>
                          <a:lnTo>
                            <a:pt x="26" y="25"/>
                          </a:lnTo>
                          <a:lnTo>
                            <a:pt x="0" y="18"/>
                          </a:lnTo>
                          <a:lnTo>
                            <a:pt x="9" y="43"/>
                          </a:lnTo>
                          <a:lnTo>
                            <a:pt x="95" y="43"/>
                          </a:lnTo>
                          <a:lnTo>
                            <a:pt x="52" y="37"/>
                          </a:lnTo>
                          <a:lnTo>
                            <a:pt x="130" y="6"/>
                          </a:lnTo>
                        </a:path>
                      </a:pathLst>
                    </a:custGeom>
                    <a:solidFill>
                      <a:srgbClr val="FFFFFF"/>
                    </a:solidFill>
                    <a:ln w="12700" cap="rnd" cmpd="sng">
                      <a:noFill/>
                      <a:prstDash val="solid"/>
                      <a:round/>
                      <a:headEnd type="none" w="med" len="med"/>
                      <a:tailEnd type="none" w="med" len="med"/>
                    </a:ln>
                    <a:effectLst/>
                  </p:spPr>
                  <p:txBody>
                    <a:bodyPr/>
                    <a:lstStyle/>
                    <a:p>
                      <a:endParaRPr lang="zh-CN" altLang="en-US"/>
                    </a:p>
                  </p:txBody>
                </p:sp>
              </p:grpSp>
            </p:grpSp>
          </p:grpSp>
          <p:grpSp>
            <p:nvGrpSpPr>
              <p:cNvPr id="14" name="Group 47"/>
              <p:cNvGrpSpPr>
                <a:grpSpLocks/>
              </p:cNvGrpSpPr>
              <p:nvPr/>
            </p:nvGrpSpPr>
            <p:grpSpPr bwMode="auto">
              <a:xfrm rot="41595">
                <a:off x="2807" y="3935"/>
                <a:ext cx="481" cy="145"/>
                <a:chOff x="1796" y="601"/>
                <a:chExt cx="1056" cy="182"/>
              </a:xfrm>
            </p:grpSpPr>
            <p:sp>
              <p:nvSpPr>
                <p:cNvPr id="137264" name="AutoShape 48"/>
                <p:cNvSpPr>
                  <a:spLocks noChangeArrowheads="1"/>
                </p:cNvSpPr>
                <p:nvPr/>
              </p:nvSpPr>
              <p:spPr bwMode="auto">
                <a:xfrm>
                  <a:off x="1796" y="601"/>
                  <a:ext cx="1056" cy="182"/>
                </a:xfrm>
                <a:prstGeom prst="cube">
                  <a:avLst>
                    <a:gd name="adj" fmla="val 24995"/>
                  </a:avLst>
                </a:prstGeom>
                <a:solidFill>
                  <a:schemeClr val="bg2"/>
                </a:solidFill>
                <a:ln w="12700">
                  <a:solidFill>
                    <a:schemeClr val="tx1"/>
                  </a:solidFill>
                  <a:miter lim="800000"/>
                  <a:headEnd/>
                  <a:tailEnd/>
                </a:ln>
                <a:effectLst/>
              </p:spPr>
              <p:txBody>
                <a:bodyPr wrap="none" anchor="ctr"/>
                <a:lstStyle/>
                <a:p>
                  <a:endParaRPr lang="zh-CN" altLang="en-US"/>
                </a:p>
              </p:txBody>
            </p:sp>
            <p:grpSp>
              <p:nvGrpSpPr>
                <p:cNvPr id="15" name="Group 49"/>
                <p:cNvGrpSpPr>
                  <a:grpSpLocks/>
                </p:cNvGrpSpPr>
                <p:nvPr/>
              </p:nvGrpSpPr>
              <p:grpSpPr bwMode="auto">
                <a:xfrm>
                  <a:off x="2049" y="682"/>
                  <a:ext cx="634" cy="61"/>
                  <a:chOff x="2049" y="682"/>
                  <a:chExt cx="634" cy="61"/>
                </a:xfrm>
              </p:grpSpPr>
              <p:sp>
                <p:nvSpPr>
                  <p:cNvPr id="137266" name="Rectangle 50"/>
                  <p:cNvSpPr>
                    <a:spLocks noChangeArrowheads="1"/>
                  </p:cNvSpPr>
                  <p:nvPr/>
                </p:nvSpPr>
                <p:spPr bwMode="auto">
                  <a:xfrm>
                    <a:off x="2130" y="682"/>
                    <a:ext cx="52"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37267" name="Rectangle 51"/>
                  <p:cNvSpPr>
                    <a:spLocks noChangeArrowheads="1"/>
                  </p:cNvSpPr>
                  <p:nvPr/>
                </p:nvSpPr>
                <p:spPr bwMode="auto">
                  <a:xfrm>
                    <a:off x="2215" y="682"/>
                    <a:ext cx="48"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37268" name="Rectangle 52"/>
                  <p:cNvSpPr>
                    <a:spLocks noChangeArrowheads="1"/>
                  </p:cNvSpPr>
                  <p:nvPr/>
                </p:nvSpPr>
                <p:spPr bwMode="auto">
                  <a:xfrm>
                    <a:off x="2301" y="682"/>
                    <a:ext cx="45"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37269" name="Rectangle 53"/>
                  <p:cNvSpPr>
                    <a:spLocks noChangeArrowheads="1"/>
                  </p:cNvSpPr>
                  <p:nvPr/>
                </p:nvSpPr>
                <p:spPr bwMode="auto">
                  <a:xfrm>
                    <a:off x="2383" y="682"/>
                    <a:ext cx="49"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37270" name="Rectangle 54"/>
                  <p:cNvSpPr>
                    <a:spLocks noChangeArrowheads="1"/>
                  </p:cNvSpPr>
                  <p:nvPr/>
                </p:nvSpPr>
                <p:spPr bwMode="auto">
                  <a:xfrm>
                    <a:off x="2467" y="682"/>
                    <a:ext cx="49"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37271" name="Rectangle 55"/>
                  <p:cNvSpPr>
                    <a:spLocks noChangeArrowheads="1"/>
                  </p:cNvSpPr>
                  <p:nvPr/>
                </p:nvSpPr>
                <p:spPr bwMode="auto">
                  <a:xfrm>
                    <a:off x="2552" y="682"/>
                    <a:ext cx="48"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37272" name="Rectangle 56"/>
                  <p:cNvSpPr>
                    <a:spLocks noChangeArrowheads="1"/>
                  </p:cNvSpPr>
                  <p:nvPr/>
                </p:nvSpPr>
                <p:spPr bwMode="auto">
                  <a:xfrm>
                    <a:off x="2636" y="682"/>
                    <a:ext cx="47"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37273" name="Rectangle 57"/>
                  <p:cNvSpPr>
                    <a:spLocks noChangeArrowheads="1"/>
                  </p:cNvSpPr>
                  <p:nvPr/>
                </p:nvSpPr>
                <p:spPr bwMode="auto">
                  <a:xfrm>
                    <a:off x="2049" y="682"/>
                    <a:ext cx="47"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37274" name="Oval 58"/>
                  <p:cNvSpPr>
                    <a:spLocks noChangeArrowheads="1"/>
                  </p:cNvSpPr>
                  <p:nvPr/>
                </p:nvSpPr>
                <p:spPr bwMode="auto">
                  <a:xfrm>
                    <a:off x="2049" y="742"/>
                    <a:ext cx="47"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37275" name="Oval 59"/>
                  <p:cNvSpPr>
                    <a:spLocks noChangeArrowheads="1"/>
                  </p:cNvSpPr>
                  <p:nvPr/>
                </p:nvSpPr>
                <p:spPr bwMode="auto">
                  <a:xfrm>
                    <a:off x="2130" y="742"/>
                    <a:ext cx="52"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37276" name="Oval 60"/>
                  <p:cNvSpPr>
                    <a:spLocks noChangeArrowheads="1"/>
                  </p:cNvSpPr>
                  <p:nvPr/>
                </p:nvSpPr>
                <p:spPr bwMode="auto">
                  <a:xfrm>
                    <a:off x="2215" y="742"/>
                    <a:ext cx="48"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37277" name="Oval 61"/>
                  <p:cNvSpPr>
                    <a:spLocks noChangeArrowheads="1"/>
                  </p:cNvSpPr>
                  <p:nvPr/>
                </p:nvSpPr>
                <p:spPr bwMode="auto">
                  <a:xfrm>
                    <a:off x="2301" y="742"/>
                    <a:ext cx="45"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37278" name="Oval 62"/>
                  <p:cNvSpPr>
                    <a:spLocks noChangeArrowheads="1"/>
                  </p:cNvSpPr>
                  <p:nvPr/>
                </p:nvSpPr>
                <p:spPr bwMode="auto">
                  <a:xfrm>
                    <a:off x="2383" y="742"/>
                    <a:ext cx="49"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37279" name="Oval 63"/>
                  <p:cNvSpPr>
                    <a:spLocks noChangeArrowheads="1"/>
                  </p:cNvSpPr>
                  <p:nvPr/>
                </p:nvSpPr>
                <p:spPr bwMode="auto">
                  <a:xfrm>
                    <a:off x="2467" y="742"/>
                    <a:ext cx="49"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37280" name="Oval 64"/>
                  <p:cNvSpPr>
                    <a:spLocks noChangeArrowheads="1"/>
                  </p:cNvSpPr>
                  <p:nvPr/>
                </p:nvSpPr>
                <p:spPr bwMode="auto">
                  <a:xfrm>
                    <a:off x="2552" y="742"/>
                    <a:ext cx="48"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37281" name="Oval 65"/>
                  <p:cNvSpPr>
                    <a:spLocks noChangeArrowheads="1"/>
                  </p:cNvSpPr>
                  <p:nvPr/>
                </p:nvSpPr>
                <p:spPr bwMode="auto">
                  <a:xfrm>
                    <a:off x="2636" y="742"/>
                    <a:ext cx="47"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grpSp>
            <p:sp>
              <p:nvSpPr>
                <p:cNvPr id="137282" name="AutoShape 66"/>
                <p:cNvSpPr>
                  <a:spLocks noChangeArrowheads="1"/>
                </p:cNvSpPr>
                <p:nvPr/>
              </p:nvSpPr>
              <p:spPr bwMode="auto">
                <a:xfrm>
                  <a:off x="1880" y="696"/>
                  <a:ext cx="132" cy="7"/>
                </a:xfrm>
                <a:prstGeom prst="roundRect">
                  <a:avLst>
                    <a:gd name="adj" fmla="val 12495"/>
                  </a:avLst>
                </a:prstGeom>
                <a:solidFill>
                  <a:schemeClr val="bg2"/>
                </a:solidFill>
                <a:ln w="12700">
                  <a:solidFill>
                    <a:schemeClr val="tx1"/>
                  </a:solidFill>
                  <a:round/>
                  <a:headEnd/>
                  <a:tailEnd/>
                </a:ln>
                <a:effectLst/>
              </p:spPr>
              <p:txBody>
                <a:bodyPr wrap="none" anchor="ctr"/>
                <a:lstStyle/>
                <a:p>
                  <a:endParaRPr lang="zh-CN" altLang="en-US"/>
                </a:p>
              </p:txBody>
            </p:sp>
          </p:grpSp>
          <p:pic>
            <p:nvPicPr>
              <p:cNvPr id="137283" name="Picture 67"/>
              <p:cNvPicPr>
                <a:picLocks noChangeArrowheads="1"/>
              </p:cNvPicPr>
              <p:nvPr/>
            </p:nvPicPr>
            <p:blipFill>
              <a:blip r:embed="rId2" cstate="print"/>
              <a:srcRect/>
              <a:stretch>
                <a:fillRect/>
              </a:stretch>
            </p:blipFill>
            <p:spPr bwMode="auto">
              <a:xfrm>
                <a:off x="4296" y="3600"/>
                <a:ext cx="264" cy="238"/>
              </a:xfrm>
              <a:prstGeom prst="rect">
                <a:avLst/>
              </a:prstGeom>
              <a:noFill/>
              <a:ln w="12700">
                <a:noFill/>
                <a:miter lim="800000"/>
                <a:headEnd/>
                <a:tailEnd/>
              </a:ln>
              <a:effectLst/>
            </p:spPr>
          </p:pic>
          <p:pic>
            <p:nvPicPr>
              <p:cNvPr id="137284" name="Picture 68"/>
              <p:cNvPicPr>
                <a:picLocks noChangeArrowheads="1"/>
              </p:cNvPicPr>
              <p:nvPr/>
            </p:nvPicPr>
            <p:blipFill>
              <a:blip r:embed="rId3" cstate="print"/>
              <a:srcRect/>
              <a:stretch>
                <a:fillRect/>
              </a:stretch>
            </p:blipFill>
            <p:spPr bwMode="auto">
              <a:xfrm>
                <a:off x="3000" y="3264"/>
                <a:ext cx="354" cy="495"/>
              </a:xfrm>
              <a:prstGeom prst="rect">
                <a:avLst/>
              </a:prstGeom>
              <a:noFill/>
              <a:ln w="25400">
                <a:noFill/>
                <a:miter lim="800000"/>
                <a:headEnd/>
                <a:tailEnd/>
              </a:ln>
              <a:effectLst/>
            </p:spPr>
          </p:pic>
          <p:grpSp>
            <p:nvGrpSpPr>
              <p:cNvPr id="16" name="Group 69"/>
              <p:cNvGrpSpPr>
                <a:grpSpLocks/>
              </p:cNvGrpSpPr>
              <p:nvPr/>
            </p:nvGrpSpPr>
            <p:grpSpPr bwMode="auto">
              <a:xfrm>
                <a:off x="3412" y="3792"/>
                <a:ext cx="836" cy="428"/>
                <a:chOff x="4032" y="3288"/>
                <a:chExt cx="661" cy="238"/>
              </a:xfrm>
            </p:grpSpPr>
            <p:grpSp>
              <p:nvGrpSpPr>
                <p:cNvPr id="17" name="Group 70"/>
                <p:cNvGrpSpPr>
                  <a:grpSpLocks/>
                </p:cNvGrpSpPr>
                <p:nvPr/>
              </p:nvGrpSpPr>
              <p:grpSpPr bwMode="auto">
                <a:xfrm>
                  <a:off x="4039" y="3300"/>
                  <a:ext cx="654" cy="226"/>
                  <a:chOff x="4039" y="3300"/>
                  <a:chExt cx="654" cy="226"/>
                </a:xfrm>
              </p:grpSpPr>
              <p:sp>
                <p:nvSpPr>
                  <p:cNvPr id="137287" name="Oval 71"/>
                  <p:cNvSpPr>
                    <a:spLocks noChangeArrowheads="1"/>
                  </p:cNvSpPr>
                  <p:nvPr/>
                </p:nvSpPr>
                <p:spPr bwMode="auto">
                  <a:xfrm>
                    <a:off x="4269" y="3300"/>
                    <a:ext cx="281" cy="85"/>
                  </a:xfrm>
                  <a:prstGeom prst="ellipse">
                    <a:avLst/>
                  </a:prstGeom>
                  <a:solidFill>
                    <a:schemeClr val="bg2"/>
                  </a:solidFill>
                  <a:ln w="12700">
                    <a:noFill/>
                    <a:round/>
                    <a:headEnd/>
                    <a:tailEnd/>
                  </a:ln>
                  <a:effectLst/>
                </p:spPr>
                <p:txBody>
                  <a:bodyPr wrap="none" anchor="ctr"/>
                  <a:lstStyle/>
                  <a:p>
                    <a:endParaRPr lang="zh-CN" altLang="en-US"/>
                  </a:p>
                </p:txBody>
              </p:sp>
              <p:sp>
                <p:nvSpPr>
                  <p:cNvPr id="137288" name="Oval 72"/>
                  <p:cNvSpPr>
                    <a:spLocks noChangeArrowheads="1"/>
                  </p:cNvSpPr>
                  <p:nvPr/>
                </p:nvSpPr>
                <p:spPr bwMode="auto">
                  <a:xfrm>
                    <a:off x="4112" y="3321"/>
                    <a:ext cx="202" cy="90"/>
                  </a:xfrm>
                  <a:prstGeom prst="ellipse">
                    <a:avLst/>
                  </a:prstGeom>
                  <a:solidFill>
                    <a:schemeClr val="bg2"/>
                  </a:solidFill>
                  <a:ln w="12700">
                    <a:noFill/>
                    <a:round/>
                    <a:headEnd/>
                    <a:tailEnd/>
                  </a:ln>
                  <a:effectLst/>
                </p:spPr>
                <p:txBody>
                  <a:bodyPr wrap="none" anchor="ctr"/>
                  <a:lstStyle/>
                  <a:p>
                    <a:endParaRPr lang="zh-CN" altLang="en-US"/>
                  </a:p>
                </p:txBody>
              </p:sp>
              <p:sp>
                <p:nvSpPr>
                  <p:cNvPr id="137289" name="Oval 73"/>
                  <p:cNvSpPr>
                    <a:spLocks noChangeArrowheads="1"/>
                  </p:cNvSpPr>
                  <p:nvPr/>
                </p:nvSpPr>
                <p:spPr bwMode="auto">
                  <a:xfrm>
                    <a:off x="4039" y="3382"/>
                    <a:ext cx="136" cy="68"/>
                  </a:xfrm>
                  <a:prstGeom prst="ellipse">
                    <a:avLst/>
                  </a:prstGeom>
                  <a:solidFill>
                    <a:schemeClr val="bg2"/>
                  </a:solidFill>
                  <a:ln w="12700">
                    <a:noFill/>
                    <a:round/>
                    <a:headEnd/>
                    <a:tailEnd/>
                  </a:ln>
                  <a:effectLst/>
                </p:spPr>
                <p:txBody>
                  <a:bodyPr wrap="none" anchor="ctr"/>
                  <a:lstStyle/>
                  <a:p>
                    <a:endParaRPr lang="zh-CN" altLang="en-US"/>
                  </a:p>
                </p:txBody>
              </p:sp>
              <p:sp>
                <p:nvSpPr>
                  <p:cNvPr id="137290" name="Oval 74"/>
                  <p:cNvSpPr>
                    <a:spLocks noChangeArrowheads="1"/>
                  </p:cNvSpPr>
                  <p:nvPr/>
                </p:nvSpPr>
                <p:spPr bwMode="auto">
                  <a:xfrm>
                    <a:off x="4086" y="3420"/>
                    <a:ext cx="211" cy="80"/>
                  </a:xfrm>
                  <a:prstGeom prst="ellipse">
                    <a:avLst/>
                  </a:prstGeom>
                  <a:solidFill>
                    <a:schemeClr val="bg2"/>
                  </a:solidFill>
                  <a:ln w="12700">
                    <a:noFill/>
                    <a:round/>
                    <a:headEnd/>
                    <a:tailEnd/>
                  </a:ln>
                  <a:effectLst/>
                </p:spPr>
                <p:txBody>
                  <a:bodyPr wrap="none" anchor="ctr"/>
                  <a:lstStyle/>
                  <a:p>
                    <a:endParaRPr lang="zh-CN" altLang="en-US"/>
                  </a:p>
                </p:txBody>
              </p:sp>
              <p:sp>
                <p:nvSpPr>
                  <p:cNvPr id="137291" name="Oval 75"/>
                  <p:cNvSpPr>
                    <a:spLocks noChangeArrowheads="1"/>
                  </p:cNvSpPr>
                  <p:nvPr/>
                </p:nvSpPr>
                <p:spPr bwMode="auto">
                  <a:xfrm>
                    <a:off x="4247" y="3432"/>
                    <a:ext cx="320" cy="94"/>
                  </a:xfrm>
                  <a:prstGeom prst="ellipse">
                    <a:avLst/>
                  </a:prstGeom>
                  <a:solidFill>
                    <a:schemeClr val="bg2"/>
                  </a:solidFill>
                  <a:ln w="12700">
                    <a:noFill/>
                    <a:round/>
                    <a:headEnd/>
                    <a:tailEnd/>
                  </a:ln>
                  <a:effectLst/>
                </p:spPr>
                <p:txBody>
                  <a:bodyPr wrap="none" anchor="ctr"/>
                  <a:lstStyle/>
                  <a:p>
                    <a:endParaRPr lang="zh-CN" altLang="en-US"/>
                  </a:p>
                </p:txBody>
              </p:sp>
              <p:sp>
                <p:nvSpPr>
                  <p:cNvPr id="137292" name="Oval 76"/>
                  <p:cNvSpPr>
                    <a:spLocks noChangeArrowheads="1"/>
                  </p:cNvSpPr>
                  <p:nvPr/>
                </p:nvSpPr>
                <p:spPr bwMode="auto">
                  <a:xfrm>
                    <a:off x="4456" y="3327"/>
                    <a:ext cx="204" cy="63"/>
                  </a:xfrm>
                  <a:prstGeom prst="ellipse">
                    <a:avLst/>
                  </a:prstGeom>
                  <a:solidFill>
                    <a:schemeClr val="bg2"/>
                  </a:solidFill>
                  <a:ln w="12700">
                    <a:noFill/>
                    <a:round/>
                    <a:headEnd/>
                    <a:tailEnd/>
                  </a:ln>
                  <a:effectLst/>
                </p:spPr>
                <p:txBody>
                  <a:bodyPr wrap="none" anchor="ctr"/>
                  <a:lstStyle/>
                  <a:p>
                    <a:endParaRPr lang="zh-CN" altLang="en-US"/>
                  </a:p>
                </p:txBody>
              </p:sp>
              <p:sp>
                <p:nvSpPr>
                  <p:cNvPr id="137293" name="Oval 77"/>
                  <p:cNvSpPr>
                    <a:spLocks noChangeArrowheads="1"/>
                  </p:cNvSpPr>
                  <p:nvPr/>
                </p:nvSpPr>
                <p:spPr bwMode="auto">
                  <a:xfrm>
                    <a:off x="4496" y="3376"/>
                    <a:ext cx="197" cy="71"/>
                  </a:xfrm>
                  <a:prstGeom prst="ellipse">
                    <a:avLst/>
                  </a:prstGeom>
                  <a:solidFill>
                    <a:schemeClr val="bg2"/>
                  </a:solidFill>
                  <a:ln w="12700">
                    <a:noFill/>
                    <a:round/>
                    <a:headEnd/>
                    <a:tailEnd/>
                  </a:ln>
                  <a:effectLst/>
                </p:spPr>
                <p:txBody>
                  <a:bodyPr wrap="none" anchor="ctr"/>
                  <a:lstStyle/>
                  <a:p>
                    <a:endParaRPr lang="zh-CN" altLang="en-US"/>
                  </a:p>
                </p:txBody>
              </p:sp>
              <p:sp>
                <p:nvSpPr>
                  <p:cNvPr id="137294" name="Oval 78"/>
                  <p:cNvSpPr>
                    <a:spLocks noChangeArrowheads="1"/>
                  </p:cNvSpPr>
                  <p:nvPr/>
                </p:nvSpPr>
                <p:spPr bwMode="auto">
                  <a:xfrm>
                    <a:off x="4478" y="3390"/>
                    <a:ext cx="190" cy="120"/>
                  </a:xfrm>
                  <a:prstGeom prst="ellipse">
                    <a:avLst/>
                  </a:prstGeom>
                  <a:solidFill>
                    <a:schemeClr val="bg2"/>
                  </a:solidFill>
                  <a:ln w="12700">
                    <a:noFill/>
                    <a:round/>
                    <a:headEnd/>
                    <a:tailEnd/>
                  </a:ln>
                  <a:effectLst/>
                </p:spPr>
                <p:txBody>
                  <a:bodyPr wrap="none" anchor="ctr"/>
                  <a:lstStyle/>
                  <a:p>
                    <a:endParaRPr lang="zh-CN" altLang="en-US"/>
                  </a:p>
                </p:txBody>
              </p:sp>
              <p:sp>
                <p:nvSpPr>
                  <p:cNvPr id="137295" name="Oval 79"/>
                  <p:cNvSpPr>
                    <a:spLocks noChangeArrowheads="1"/>
                  </p:cNvSpPr>
                  <p:nvPr/>
                </p:nvSpPr>
                <p:spPr bwMode="auto">
                  <a:xfrm>
                    <a:off x="4158" y="3353"/>
                    <a:ext cx="419" cy="120"/>
                  </a:xfrm>
                  <a:prstGeom prst="ellipse">
                    <a:avLst/>
                  </a:prstGeom>
                  <a:solidFill>
                    <a:schemeClr val="bg2"/>
                  </a:solidFill>
                  <a:ln w="12700">
                    <a:noFill/>
                    <a:round/>
                    <a:headEnd/>
                    <a:tailEnd/>
                  </a:ln>
                  <a:effectLst/>
                </p:spPr>
                <p:txBody>
                  <a:bodyPr wrap="none" anchor="ctr"/>
                  <a:lstStyle/>
                  <a:p>
                    <a:endParaRPr lang="zh-CN" altLang="en-US"/>
                  </a:p>
                </p:txBody>
              </p:sp>
            </p:grpSp>
            <p:grpSp>
              <p:nvGrpSpPr>
                <p:cNvPr id="18" name="Group 80"/>
                <p:cNvGrpSpPr>
                  <a:grpSpLocks/>
                </p:cNvGrpSpPr>
                <p:nvPr/>
              </p:nvGrpSpPr>
              <p:grpSpPr bwMode="auto">
                <a:xfrm>
                  <a:off x="4032" y="3288"/>
                  <a:ext cx="643" cy="234"/>
                  <a:chOff x="4032" y="3288"/>
                  <a:chExt cx="643" cy="234"/>
                </a:xfrm>
              </p:grpSpPr>
              <p:sp>
                <p:nvSpPr>
                  <p:cNvPr id="137297" name="Oval 81"/>
                  <p:cNvSpPr>
                    <a:spLocks noChangeArrowheads="1"/>
                  </p:cNvSpPr>
                  <p:nvPr/>
                </p:nvSpPr>
                <p:spPr bwMode="auto">
                  <a:xfrm>
                    <a:off x="4260" y="3288"/>
                    <a:ext cx="273" cy="94"/>
                  </a:xfrm>
                  <a:prstGeom prst="ellipse">
                    <a:avLst/>
                  </a:prstGeom>
                  <a:solidFill>
                    <a:schemeClr val="bg2"/>
                  </a:solidFill>
                  <a:ln w="12700">
                    <a:noFill/>
                    <a:round/>
                    <a:headEnd/>
                    <a:tailEnd/>
                  </a:ln>
                  <a:effectLst/>
                </p:spPr>
                <p:txBody>
                  <a:bodyPr wrap="none" anchor="ctr"/>
                  <a:lstStyle/>
                  <a:p>
                    <a:endParaRPr lang="zh-CN" altLang="en-US"/>
                  </a:p>
                </p:txBody>
              </p:sp>
              <p:sp>
                <p:nvSpPr>
                  <p:cNvPr id="137298" name="Oval 82"/>
                  <p:cNvSpPr>
                    <a:spLocks noChangeArrowheads="1"/>
                  </p:cNvSpPr>
                  <p:nvPr/>
                </p:nvSpPr>
                <p:spPr bwMode="auto">
                  <a:xfrm>
                    <a:off x="4104" y="3315"/>
                    <a:ext cx="199" cy="93"/>
                  </a:xfrm>
                  <a:prstGeom prst="ellipse">
                    <a:avLst/>
                  </a:prstGeom>
                  <a:solidFill>
                    <a:schemeClr val="bg2"/>
                  </a:solidFill>
                  <a:ln w="12700">
                    <a:noFill/>
                    <a:round/>
                    <a:headEnd/>
                    <a:tailEnd/>
                  </a:ln>
                  <a:effectLst/>
                </p:spPr>
                <p:txBody>
                  <a:bodyPr wrap="none" anchor="ctr"/>
                  <a:lstStyle/>
                  <a:p>
                    <a:endParaRPr lang="zh-CN" altLang="en-US"/>
                  </a:p>
                </p:txBody>
              </p:sp>
              <p:sp>
                <p:nvSpPr>
                  <p:cNvPr id="137299" name="Oval 83"/>
                  <p:cNvSpPr>
                    <a:spLocks noChangeArrowheads="1"/>
                  </p:cNvSpPr>
                  <p:nvPr/>
                </p:nvSpPr>
                <p:spPr bwMode="auto">
                  <a:xfrm>
                    <a:off x="4032" y="3376"/>
                    <a:ext cx="135" cy="71"/>
                  </a:xfrm>
                  <a:prstGeom prst="ellipse">
                    <a:avLst/>
                  </a:prstGeom>
                  <a:solidFill>
                    <a:schemeClr val="bg2"/>
                  </a:solidFill>
                  <a:ln w="12700">
                    <a:noFill/>
                    <a:round/>
                    <a:headEnd/>
                    <a:tailEnd/>
                  </a:ln>
                  <a:effectLst/>
                </p:spPr>
                <p:txBody>
                  <a:bodyPr wrap="none" anchor="ctr"/>
                  <a:lstStyle/>
                  <a:p>
                    <a:endParaRPr lang="zh-CN" altLang="en-US"/>
                  </a:p>
                </p:txBody>
              </p:sp>
              <p:sp>
                <p:nvSpPr>
                  <p:cNvPr id="137300" name="Oval 84"/>
                  <p:cNvSpPr>
                    <a:spLocks noChangeArrowheads="1"/>
                  </p:cNvSpPr>
                  <p:nvPr/>
                </p:nvSpPr>
                <p:spPr bwMode="auto">
                  <a:xfrm>
                    <a:off x="4079" y="3411"/>
                    <a:ext cx="209" cy="77"/>
                  </a:xfrm>
                  <a:prstGeom prst="ellipse">
                    <a:avLst/>
                  </a:prstGeom>
                  <a:solidFill>
                    <a:schemeClr val="bg2"/>
                  </a:solidFill>
                  <a:ln w="12700">
                    <a:noFill/>
                    <a:round/>
                    <a:headEnd/>
                    <a:tailEnd/>
                  </a:ln>
                  <a:effectLst/>
                </p:spPr>
                <p:txBody>
                  <a:bodyPr wrap="none" anchor="ctr"/>
                  <a:lstStyle/>
                  <a:p>
                    <a:endParaRPr lang="zh-CN" altLang="en-US"/>
                  </a:p>
                </p:txBody>
              </p:sp>
              <p:sp>
                <p:nvSpPr>
                  <p:cNvPr id="137301" name="Oval 85"/>
                  <p:cNvSpPr>
                    <a:spLocks noChangeArrowheads="1"/>
                  </p:cNvSpPr>
                  <p:nvPr/>
                </p:nvSpPr>
                <p:spPr bwMode="auto">
                  <a:xfrm>
                    <a:off x="4232" y="3424"/>
                    <a:ext cx="327" cy="98"/>
                  </a:xfrm>
                  <a:prstGeom prst="ellipse">
                    <a:avLst/>
                  </a:prstGeom>
                  <a:solidFill>
                    <a:schemeClr val="bg2"/>
                  </a:solidFill>
                  <a:ln w="12700">
                    <a:noFill/>
                    <a:round/>
                    <a:headEnd/>
                    <a:tailEnd/>
                  </a:ln>
                  <a:effectLst/>
                </p:spPr>
                <p:txBody>
                  <a:bodyPr wrap="none" anchor="ctr"/>
                  <a:lstStyle/>
                  <a:p>
                    <a:endParaRPr lang="zh-CN" altLang="en-US"/>
                  </a:p>
                </p:txBody>
              </p:sp>
              <p:sp>
                <p:nvSpPr>
                  <p:cNvPr id="137302" name="Oval 86"/>
                  <p:cNvSpPr>
                    <a:spLocks noChangeArrowheads="1"/>
                  </p:cNvSpPr>
                  <p:nvPr/>
                </p:nvSpPr>
                <p:spPr bwMode="auto">
                  <a:xfrm>
                    <a:off x="4448" y="3315"/>
                    <a:ext cx="198" cy="70"/>
                  </a:xfrm>
                  <a:prstGeom prst="ellipse">
                    <a:avLst/>
                  </a:prstGeom>
                  <a:solidFill>
                    <a:schemeClr val="bg2"/>
                  </a:solidFill>
                  <a:ln w="12700">
                    <a:noFill/>
                    <a:round/>
                    <a:headEnd/>
                    <a:tailEnd/>
                  </a:ln>
                  <a:effectLst/>
                </p:spPr>
                <p:txBody>
                  <a:bodyPr wrap="none" anchor="ctr"/>
                  <a:lstStyle/>
                  <a:p>
                    <a:endParaRPr lang="zh-CN" altLang="en-US"/>
                  </a:p>
                </p:txBody>
              </p:sp>
              <p:sp>
                <p:nvSpPr>
                  <p:cNvPr id="137303" name="Oval 87"/>
                  <p:cNvSpPr>
                    <a:spLocks noChangeArrowheads="1"/>
                  </p:cNvSpPr>
                  <p:nvPr/>
                </p:nvSpPr>
                <p:spPr bwMode="auto">
                  <a:xfrm>
                    <a:off x="4478" y="3372"/>
                    <a:ext cx="197" cy="67"/>
                  </a:xfrm>
                  <a:prstGeom prst="ellipse">
                    <a:avLst/>
                  </a:prstGeom>
                  <a:solidFill>
                    <a:schemeClr val="bg2"/>
                  </a:solidFill>
                  <a:ln w="12700">
                    <a:noFill/>
                    <a:round/>
                    <a:headEnd/>
                    <a:tailEnd/>
                  </a:ln>
                  <a:effectLst/>
                </p:spPr>
                <p:txBody>
                  <a:bodyPr wrap="none" anchor="ctr"/>
                  <a:lstStyle/>
                  <a:p>
                    <a:endParaRPr lang="zh-CN" altLang="en-US"/>
                  </a:p>
                </p:txBody>
              </p:sp>
              <p:sp>
                <p:nvSpPr>
                  <p:cNvPr id="137304" name="Oval 88"/>
                  <p:cNvSpPr>
                    <a:spLocks noChangeArrowheads="1"/>
                  </p:cNvSpPr>
                  <p:nvPr/>
                </p:nvSpPr>
                <p:spPr bwMode="auto">
                  <a:xfrm>
                    <a:off x="4456" y="3385"/>
                    <a:ext cx="204" cy="122"/>
                  </a:xfrm>
                  <a:prstGeom prst="ellipse">
                    <a:avLst/>
                  </a:prstGeom>
                  <a:solidFill>
                    <a:schemeClr val="bg2"/>
                  </a:solidFill>
                  <a:ln w="12700">
                    <a:noFill/>
                    <a:round/>
                    <a:headEnd/>
                    <a:tailEnd/>
                  </a:ln>
                  <a:effectLst/>
                </p:spPr>
                <p:txBody>
                  <a:bodyPr wrap="none" anchor="ctr"/>
                  <a:lstStyle/>
                  <a:p>
                    <a:endParaRPr lang="zh-CN" altLang="en-US"/>
                  </a:p>
                </p:txBody>
              </p:sp>
              <p:sp>
                <p:nvSpPr>
                  <p:cNvPr id="137305" name="Oval 89"/>
                  <p:cNvSpPr>
                    <a:spLocks noChangeArrowheads="1"/>
                  </p:cNvSpPr>
                  <p:nvPr/>
                </p:nvSpPr>
                <p:spPr bwMode="auto">
                  <a:xfrm>
                    <a:off x="4149" y="3342"/>
                    <a:ext cx="418" cy="119"/>
                  </a:xfrm>
                  <a:prstGeom prst="ellipse">
                    <a:avLst/>
                  </a:prstGeom>
                  <a:solidFill>
                    <a:schemeClr val="bg2"/>
                  </a:solidFill>
                  <a:ln w="12700">
                    <a:noFill/>
                    <a:round/>
                    <a:headEnd/>
                    <a:tailEnd/>
                  </a:ln>
                  <a:effectLst/>
                </p:spPr>
                <p:txBody>
                  <a:bodyPr wrap="none" anchor="ctr"/>
                  <a:lstStyle/>
                  <a:p>
                    <a:endParaRPr lang="zh-CN" altLang="en-US"/>
                  </a:p>
                </p:txBody>
              </p:sp>
            </p:grpSp>
          </p:grpSp>
          <p:sp>
            <p:nvSpPr>
              <p:cNvPr id="137306" name="Line 90"/>
              <p:cNvSpPr>
                <a:spLocks noChangeShapeType="1"/>
              </p:cNvSpPr>
              <p:nvPr/>
            </p:nvSpPr>
            <p:spPr bwMode="auto">
              <a:xfrm>
                <a:off x="4200" y="4128"/>
                <a:ext cx="172" cy="0"/>
              </a:xfrm>
              <a:prstGeom prst="line">
                <a:avLst/>
              </a:prstGeom>
              <a:noFill/>
              <a:ln w="12700">
                <a:solidFill>
                  <a:schemeClr val="tx1"/>
                </a:solidFill>
                <a:round/>
                <a:headEnd/>
                <a:tailEnd/>
              </a:ln>
              <a:effectLst/>
            </p:spPr>
            <p:txBody>
              <a:bodyPr wrap="none" anchor="ctr"/>
              <a:lstStyle/>
              <a:p>
                <a:endParaRPr lang="zh-CN" altLang="en-US"/>
              </a:p>
            </p:txBody>
          </p:sp>
          <p:sp>
            <p:nvSpPr>
              <p:cNvPr id="137307" name="Line 91"/>
              <p:cNvSpPr>
                <a:spLocks noChangeShapeType="1"/>
              </p:cNvSpPr>
              <p:nvPr/>
            </p:nvSpPr>
            <p:spPr bwMode="auto">
              <a:xfrm flipV="1">
                <a:off x="3000" y="3696"/>
                <a:ext cx="96" cy="288"/>
              </a:xfrm>
              <a:prstGeom prst="line">
                <a:avLst/>
              </a:prstGeom>
              <a:noFill/>
              <a:ln w="12700">
                <a:solidFill>
                  <a:schemeClr val="tx1"/>
                </a:solidFill>
                <a:round/>
                <a:headEnd/>
                <a:tailEnd/>
              </a:ln>
              <a:effectLst/>
            </p:spPr>
            <p:txBody>
              <a:bodyPr wrap="none" anchor="ctr"/>
              <a:lstStyle/>
              <a:p>
                <a:endParaRPr lang="zh-CN" altLang="en-US"/>
              </a:p>
            </p:txBody>
          </p:sp>
          <p:sp>
            <p:nvSpPr>
              <p:cNvPr id="137308" name="Line 92"/>
              <p:cNvSpPr>
                <a:spLocks noChangeShapeType="1"/>
              </p:cNvSpPr>
              <p:nvPr/>
            </p:nvSpPr>
            <p:spPr bwMode="auto">
              <a:xfrm>
                <a:off x="3240" y="4032"/>
                <a:ext cx="240" cy="0"/>
              </a:xfrm>
              <a:prstGeom prst="line">
                <a:avLst/>
              </a:prstGeom>
              <a:noFill/>
              <a:ln w="12700">
                <a:solidFill>
                  <a:schemeClr val="tx1"/>
                </a:solidFill>
                <a:round/>
                <a:headEnd/>
                <a:tailEnd/>
              </a:ln>
              <a:effectLst/>
            </p:spPr>
            <p:txBody>
              <a:bodyPr wrap="none" anchor="ctr"/>
              <a:lstStyle/>
              <a:p>
                <a:endParaRPr lang="zh-CN" altLang="en-US"/>
              </a:p>
            </p:txBody>
          </p:sp>
          <p:sp>
            <p:nvSpPr>
              <p:cNvPr id="137309" name="Rectangle 93"/>
              <p:cNvSpPr>
                <a:spLocks noChangeArrowheads="1"/>
              </p:cNvSpPr>
              <p:nvPr/>
            </p:nvSpPr>
            <p:spPr bwMode="auto">
              <a:xfrm>
                <a:off x="3604" y="3888"/>
                <a:ext cx="546" cy="229"/>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800" b="1">
                    <a:latin typeface="楷体" pitchFamily="18" charset="-122"/>
                    <a:ea typeface="楷体" pitchFamily="18" charset="-122"/>
                  </a:rPr>
                  <a:t>内部网</a:t>
                </a:r>
              </a:p>
            </p:txBody>
          </p:sp>
          <p:sp>
            <p:nvSpPr>
              <p:cNvPr id="137310" name="Rectangle 94"/>
              <p:cNvSpPr>
                <a:spLocks noChangeArrowheads="1"/>
              </p:cNvSpPr>
              <p:nvPr/>
            </p:nvSpPr>
            <p:spPr bwMode="auto">
              <a:xfrm>
                <a:off x="3288" y="3312"/>
                <a:ext cx="498" cy="210"/>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600" b="1">
                    <a:latin typeface="楷体" pitchFamily="18" charset="-122"/>
                    <a:ea typeface="楷体" pitchFamily="18" charset="-122"/>
                  </a:rPr>
                  <a:t>服务器</a:t>
                </a:r>
              </a:p>
            </p:txBody>
          </p:sp>
          <p:sp>
            <p:nvSpPr>
              <p:cNvPr id="137311" name="Rectangle 95"/>
              <p:cNvSpPr>
                <a:spLocks noChangeArrowheads="1"/>
              </p:cNvSpPr>
              <p:nvPr/>
            </p:nvSpPr>
            <p:spPr bwMode="auto">
              <a:xfrm>
                <a:off x="1730" y="3611"/>
                <a:ext cx="546" cy="229"/>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800" b="1">
                    <a:latin typeface="楷体" pitchFamily="18" charset="-122"/>
                    <a:ea typeface="楷体" pitchFamily="18" charset="-122"/>
                  </a:rPr>
                  <a:t>路由器</a:t>
                </a:r>
              </a:p>
            </p:txBody>
          </p:sp>
          <p:pic>
            <p:nvPicPr>
              <p:cNvPr id="137312" name="Picture 96"/>
              <p:cNvPicPr>
                <a:picLocks noChangeArrowheads="1"/>
              </p:cNvPicPr>
              <p:nvPr/>
            </p:nvPicPr>
            <p:blipFill>
              <a:blip r:embed="rId2" cstate="print"/>
              <a:srcRect/>
              <a:stretch>
                <a:fillRect/>
              </a:stretch>
            </p:blipFill>
            <p:spPr bwMode="auto">
              <a:xfrm>
                <a:off x="4296" y="3984"/>
                <a:ext cx="264" cy="238"/>
              </a:xfrm>
              <a:prstGeom prst="rect">
                <a:avLst/>
              </a:prstGeom>
              <a:noFill/>
              <a:ln w="12700">
                <a:noFill/>
                <a:miter lim="800000"/>
                <a:headEnd/>
                <a:tailEnd/>
              </a:ln>
              <a:effectLst/>
            </p:spPr>
          </p:pic>
          <p:sp>
            <p:nvSpPr>
              <p:cNvPr id="137313" name="Line 97"/>
              <p:cNvSpPr>
                <a:spLocks noChangeShapeType="1"/>
              </p:cNvSpPr>
              <p:nvPr/>
            </p:nvSpPr>
            <p:spPr bwMode="auto">
              <a:xfrm flipV="1">
                <a:off x="4152" y="3792"/>
                <a:ext cx="192" cy="96"/>
              </a:xfrm>
              <a:prstGeom prst="line">
                <a:avLst/>
              </a:prstGeom>
              <a:noFill/>
              <a:ln w="9525">
                <a:solidFill>
                  <a:schemeClr val="tx1"/>
                </a:solidFill>
                <a:round/>
                <a:headEnd/>
                <a:tailEnd/>
              </a:ln>
              <a:effectLst/>
            </p:spPr>
            <p:txBody>
              <a:bodyPr wrap="none" anchor="ctr"/>
              <a:lstStyle/>
              <a:p>
                <a:endParaRPr lang="zh-CN" altLang="en-US"/>
              </a:p>
            </p:txBody>
          </p:sp>
          <p:sp>
            <p:nvSpPr>
              <p:cNvPr id="137314" name="Rectangle 98"/>
              <p:cNvSpPr>
                <a:spLocks noChangeArrowheads="1"/>
              </p:cNvSpPr>
              <p:nvPr/>
            </p:nvSpPr>
            <p:spPr bwMode="auto">
              <a:xfrm>
                <a:off x="2334" y="3456"/>
                <a:ext cx="546" cy="402"/>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800" b="1">
                    <a:solidFill>
                      <a:srgbClr val="D60093"/>
                    </a:solidFill>
                    <a:latin typeface="楷体" pitchFamily="18" charset="-122"/>
                    <a:ea typeface="楷体" pitchFamily="18" charset="-122"/>
                  </a:rPr>
                  <a:t>双端口</a:t>
                </a:r>
              </a:p>
              <a:p>
                <a:pPr eaLnBrk="0" hangingPunct="0"/>
                <a:r>
                  <a:rPr lang="zh-CN" altLang="en-US" sz="1800" b="1">
                    <a:solidFill>
                      <a:srgbClr val="D60093"/>
                    </a:solidFill>
                    <a:latin typeface="楷体" pitchFamily="18" charset="-122"/>
                    <a:ea typeface="楷体" pitchFamily="18" charset="-122"/>
                  </a:rPr>
                  <a:t>防火墙</a:t>
                </a:r>
              </a:p>
            </p:txBody>
          </p:sp>
          <p:sp>
            <p:nvSpPr>
              <p:cNvPr id="137315" name="Rectangle 99"/>
              <p:cNvSpPr>
                <a:spLocks noChangeArrowheads="1"/>
              </p:cNvSpPr>
              <p:nvPr/>
            </p:nvSpPr>
            <p:spPr bwMode="auto">
              <a:xfrm>
                <a:off x="2808" y="4032"/>
                <a:ext cx="546" cy="229"/>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800" b="1">
                    <a:latin typeface="楷体" pitchFamily="18" charset="-122"/>
                    <a:ea typeface="楷体" pitchFamily="18" charset="-122"/>
                  </a:rPr>
                  <a:t>交换器</a:t>
                </a:r>
              </a:p>
            </p:txBody>
          </p:sp>
          <p:sp>
            <p:nvSpPr>
              <p:cNvPr id="137316" name="Line 100"/>
              <p:cNvSpPr>
                <a:spLocks noChangeShapeType="1"/>
              </p:cNvSpPr>
              <p:nvPr/>
            </p:nvSpPr>
            <p:spPr bwMode="auto">
              <a:xfrm>
                <a:off x="2712" y="3984"/>
                <a:ext cx="144" cy="0"/>
              </a:xfrm>
              <a:prstGeom prst="line">
                <a:avLst/>
              </a:prstGeom>
              <a:noFill/>
              <a:ln w="9525">
                <a:solidFill>
                  <a:schemeClr val="tx1"/>
                </a:solidFill>
                <a:round/>
                <a:headEnd/>
                <a:tailEnd/>
              </a:ln>
              <a:effectLst/>
            </p:spPr>
            <p:txBody>
              <a:bodyPr wrap="none" anchor="ctr"/>
              <a:lstStyle/>
              <a:p>
                <a:endParaRPr lang="zh-CN" altLang="en-US"/>
              </a:p>
            </p:txBody>
          </p:sp>
          <p:sp>
            <p:nvSpPr>
              <p:cNvPr id="137317" name="Line 101"/>
              <p:cNvSpPr>
                <a:spLocks noChangeShapeType="1"/>
              </p:cNvSpPr>
              <p:nvPr/>
            </p:nvSpPr>
            <p:spPr bwMode="auto">
              <a:xfrm>
                <a:off x="2228" y="3984"/>
                <a:ext cx="220" cy="0"/>
              </a:xfrm>
              <a:prstGeom prst="line">
                <a:avLst/>
              </a:prstGeom>
              <a:noFill/>
              <a:ln w="9525">
                <a:solidFill>
                  <a:schemeClr val="tx1"/>
                </a:solidFill>
                <a:round/>
                <a:headEnd/>
                <a:tailEnd/>
              </a:ln>
              <a:effectLst/>
            </p:spPr>
            <p:txBody>
              <a:bodyPr wrap="none" anchor="ctr"/>
              <a:lstStyle/>
              <a:p>
                <a:endParaRPr lang="zh-CN" altLang="en-US"/>
              </a:p>
            </p:txBody>
          </p:sp>
          <p:sp>
            <p:nvSpPr>
              <p:cNvPr id="137318" name="Rectangle 102"/>
              <p:cNvSpPr>
                <a:spLocks noChangeArrowheads="1"/>
              </p:cNvSpPr>
              <p:nvPr/>
            </p:nvSpPr>
            <p:spPr bwMode="auto">
              <a:xfrm>
                <a:off x="1008" y="3744"/>
                <a:ext cx="546" cy="229"/>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800" b="1">
                    <a:latin typeface="楷体" pitchFamily="18" charset="-122"/>
                    <a:ea typeface="楷体" pitchFamily="18" charset="-122"/>
                  </a:rPr>
                  <a:t>外部网</a:t>
                </a:r>
              </a:p>
            </p:txBody>
          </p:sp>
          <p:sp>
            <p:nvSpPr>
              <p:cNvPr id="137319" name="Line 103"/>
              <p:cNvSpPr>
                <a:spLocks noChangeShapeType="1"/>
              </p:cNvSpPr>
              <p:nvPr/>
            </p:nvSpPr>
            <p:spPr bwMode="auto">
              <a:xfrm>
                <a:off x="1604" y="3936"/>
                <a:ext cx="240" cy="0"/>
              </a:xfrm>
              <a:prstGeom prst="line">
                <a:avLst/>
              </a:prstGeom>
              <a:noFill/>
              <a:ln w="9525">
                <a:solidFill>
                  <a:schemeClr val="tx1"/>
                </a:solidFill>
                <a:round/>
                <a:headEnd/>
                <a:tailEnd/>
              </a:ln>
              <a:effectLst/>
            </p:spPr>
            <p:txBody>
              <a:bodyPr wrap="none" anchor="ctr"/>
              <a:lstStyle/>
              <a:p>
                <a:endParaRPr lang="zh-CN" altLang="en-US"/>
              </a:p>
            </p:txBody>
          </p:sp>
        </p:grpSp>
      </p:grpSp>
      <p:grpSp>
        <p:nvGrpSpPr>
          <p:cNvPr id="19" name="Group 104"/>
          <p:cNvGrpSpPr>
            <a:grpSpLocks/>
          </p:cNvGrpSpPr>
          <p:nvPr/>
        </p:nvGrpSpPr>
        <p:grpSpPr bwMode="auto">
          <a:xfrm>
            <a:off x="2743200" y="5105400"/>
            <a:ext cx="5403850" cy="1676400"/>
            <a:chOff x="820" y="2016"/>
            <a:chExt cx="3404" cy="1056"/>
          </a:xfrm>
        </p:grpSpPr>
        <p:grpSp>
          <p:nvGrpSpPr>
            <p:cNvPr id="20" name="Group 105"/>
            <p:cNvGrpSpPr>
              <a:grpSpLocks/>
            </p:cNvGrpSpPr>
            <p:nvPr/>
          </p:nvGrpSpPr>
          <p:grpSpPr bwMode="auto">
            <a:xfrm>
              <a:off x="820" y="2016"/>
              <a:ext cx="3404" cy="1056"/>
              <a:chOff x="700" y="1728"/>
              <a:chExt cx="3404" cy="1056"/>
            </a:xfrm>
          </p:grpSpPr>
          <p:grpSp>
            <p:nvGrpSpPr>
              <p:cNvPr id="21" name="Group 106"/>
              <p:cNvGrpSpPr>
                <a:grpSpLocks/>
              </p:cNvGrpSpPr>
              <p:nvPr/>
            </p:nvGrpSpPr>
            <p:grpSpPr bwMode="auto">
              <a:xfrm>
                <a:off x="1676" y="2358"/>
                <a:ext cx="484" cy="234"/>
                <a:chOff x="1440" y="2579"/>
                <a:chExt cx="484" cy="234"/>
              </a:xfrm>
            </p:grpSpPr>
            <p:grpSp>
              <p:nvGrpSpPr>
                <p:cNvPr id="22" name="Group 107"/>
                <p:cNvGrpSpPr>
                  <a:grpSpLocks/>
                </p:cNvGrpSpPr>
                <p:nvPr/>
              </p:nvGrpSpPr>
              <p:grpSpPr bwMode="auto">
                <a:xfrm>
                  <a:off x="1447" y="2596"/>
                  <a:ext cx="477" cy="217"/>
                  <a:chOff x="1447" y="2596"/>
                  <a:chExt cx="477" cy="217"/>
                </a:xfrm>
              </p:grpSpPr>
              <p:sp>
                <p:nvSpPr>
                  <p:cNvPr id="137324" name="Rectangle 108"/>
                  <p:cNvSpPr>
                    <a:spLocks noChangeArrowheads="1"/>
                  </p:cNvSpPr>
                  <p:nvPr/>
                </p:nvSpPr>
                <p:spPr bwMode="auto">
                  <a:xfrm>
                    <a:off x="1447" y="2667"/>
                    <a:ext cx="477" cy="71"/>
                  </a:xfrm>
                  <a:prstGeom prst="rect">
                    <a:avLst/>
                  </a:prstGeom>
                  <a:solidFill>
                    <a:srgbClr val="000000"/>
                  </a:solidFill>
                  <a:ln w="12700">
                    <a:noFill/>
                    <a:miter lim="800000"/>
                    <a:headEnd/>
                    <a:tailEnd/>
                  </a:ln>
                  <a:effectLst/>
                </p:spPr>
                <p:txBody>
                  <a:bodyPr wrap="none" anchor="ctr"/>
                  <a:lstStyle/>
                  <a:p>
                    <a:endParaRPr lang="zh-CN" altLang="en-US"/>
                  </a:p>
                </p:txBody>
              </p:sp>
              <p:sp>
                <p:nvSpPr>
                  <p:cNvPr id="137325" name="Oval 109"/>
                  <p:cNvSpPr>
                    <a:spLocks noChangeArrowheads="1"/>
                  </p:cNvSpPr>
                  <p:nvPr/>
                </p:nvSpPr>
                <p:spPr bwMode="auto">
                  <a:xfrm>
                    <a:off x="1456" y="2673"/>
                    <a:ext cx="468" cy="140"/>
                  </a:xfrm>
                  <a:prstGeom prst="ellipse">
                    <a:avLst/>
                  </a:prstGeom>
                  <a:solidFill>
                    <a:srgbClr val="000000"/>
                  </a:solidFill>
                  <a:ln w="12700">
                    <a:noFill/>
                    <a:round/>
                    <a:headEnd/>
                    <a:tailEnd/>
                  </a:ln>
                  <a:effectLst/>
                </p:spPr>
                <p:txBody>
                  <a:bodyPr wrap="none" anchor="ctr"/>
                  <a:lstStyle/>
                  <a:p>
                    <a:endParaRPr lang="zh-CN" altLang="en-US"/>
                  </a:p>
                </p:txBody>
              </p:sp>
              <p:sp>
                <p:nvSpPr>
                  <p:cNvPr id="137326" name="Oval 110"/>
                  <p:cNvSpPr>
                    <a:spLocks noChangeArrowheads="1"/>
                  </p:cNvSpPr>
                  <p:nvPr/>
                </p:nvSpPr>
                <p:spPr bwMode="auto">
                  <a:xfrm>
                    <a:off x="1456" y="2596"/>
                    <a:ext cx="468" cy="137"/>
                  </a:xfrm>
                  <a:prstGeom prst="ellipse">
                    <a:avLst/>
                  </a:prstGeom>
                  <a:solidFill>
                    <a:srgbClr val="000000"/>
                  </a:solidFill>
                  <a:ln w="12700">
                    <a:noFill/>
                    <a:round/>
                    <a:headEnd/>
                    <a:tailEnd/>
                  </a:ln>
                  <a:effectLst/>
                </p:spPr>
                <p:txBody>
                  <a:bodyPr wrap="none" anchor="ctr"/>
                  <a:lstStyle/>
                  <a:p>
                    <a:endParaRPr lang="zh-CN" altLang="en-US"/>
                  </a:p>
                </p:txBody>
              </p:sp>
            </p:grpSp>
            <p:sp>
              <p:nvSpPr>
                <p:cNvPr id="137327" name="Rectangle 111"/>
                <p:cNvSpPr>
                  <a:spLocks noChangeArrowheads="1"/>
                </p:cNvSpPr>
                <p:nvPr/>
              </p:nvSpPr>
              <p:spPr bwMode="auto">
                <a:xfrm>
                  <a:off x="1440" y="2654"/>
                  <a:ext cx="478" cy="71"/>
                </a:xfrm>
                <a:prstGeom prst="rect">
                  <a:avLst/>
                </a:prstGeom>
                <a:solidFill>
                  <a:srgbClr val="004EFF"/>
                </a:solidFill>
                <a:ln w="12700">
                  <a:noFill/>
                  <a:miter lim="800000"/>
                  <a:headEnd/>
                  <a:tailEnd/>
                </a:ln>
                <a:effectLst/>
              </p:spPr>
              <p:txBody>
                <a:bodyPr wrap="none" anchor="ctr"/>
                <a:lstStyle/>
                <a:p>
                  <a:endParaRPr lang="zh-CN" altLang="en-US"/>
                </a:p>
              </p:txBody>
            </p:sp>
            <p:sp>
              <p:nvSpPr>
                <p:cNvPr id="137328" name="Oval 112"/>
                <p:cNvSpPr>
                  <a:spLocks noChangeArrowheads="1"/>
                </p:cNvSpPr>
                <p:nvPr/>
              </p:nvSpPr>
              <p:spPr bwMode="auto">
                <a:xfrm>
                  <a:off x="1447" y="2659"/>
                  <a:ext cx="471" cy="136"/>
                </a:xfrm>
                <a:prstGeom prst="ellipse">
                  <a:avLst/>
                </a:prstGeom>
                <a:solidFill>
                  <a:srgbClr val="004EFF"/>
                </a:solidFill>
                <a:ln w="12700">
                  <a:noFill/>
                  <a:round/>
                  <a:headEnd/>
                  <a:tailEnd/>
                </a:ln>
                <a:effectLst/>
              </p:spPr>
              <p:txBody>
                <a:bodyPr wrap="none" anchor="ctr"/>
                <a:lstStyle/>
                <a:p>
                  <a:endParaRPr lang="zh-CN" altLang="en-US"/>
                </a:p>
              </p:txBody>
            </p:sp>
            <p:sp>
              <p:nvSpPr>
                <p:cNvPr id="137329" name="Oval 113"/>
                <p:cNvSpPr>
                  <a:spLocks noChangeArrowheads="1"/>
                </p:cNvSpPr>
                <p:nvPr/>
              </p:nvSpPr>
              <p:spPr bwMode="auto">
                <a:xfrm>
                  <a:off x="1447" y="2579"/>
                  <a:ext cx="471" cy="140"/>
                </a:xfrm>
                <a:prstGeom prst="ellipse">
                  <a:avLst/>
                </a:prstGeom>
                <a:solidFill>
                  <a:srgbClr val="5589FF"/>
                </a:solidFill>
                <a:ln w="12700">
                  <a:noFill/>
                  <a:round/>
                  <a:headEnd/>
                  <a:tailEnd/>
                </a:ln>
                <a:effectLst/>
              </p:spPr>
              <p:txBody>
                <a:bodyPr wrap="none" anchor="ctr"/>
                <a:lstStyle/>
                <a:p>
                  <a:endParaRPr lang="zh-CN" altLang="en-US"/>
                </a:p>
              </p:txBody>
            </p:sp>
            <p:grpSp>
              <p:nvGrpSpPr>
                <p:cNvPr id="23" name="Group 114"/>
                <p:cNvGrpSpPr>
                  <a:grpSpLocks/>
                </p:cNvGrpSpPr>
                <p:nvPr/>
              </p:nvGrpSpPr>
              <p:grpSpPr bwMode="auto">
                <a:xfrm>
                  <a:off x="1530" y="2602"/>
                  <a:ext cx="299" cy="101"/>
                  <a:chOff x="1530" y="2602"/>
                  <a:chExt cx="299" cy="101"/>
                </a:xfrm>
              </p:grpSpPr>
              <p:grpSp>
                <p:nvGrpSpPr>
                  <p:cNvPr id="24" name="Group 115"/>
                  <p:cNvGrpSpPr>
                    <a:grpSpLocks/>
                  </p:cNvGrpSpPr>
                  <p:nvPr/>
                </p:nvGrpSpPr>
                <p:grpSpPr bwMode="auto">
                  <a:xfrm>
                    <a:off x="1530" y="2602"/>
                    <a:ext cx="299" cy="101"/>
                    <a:chOff x="1530" y="2602"/>
                    <a:chExt cx="299" cy="101"/>
                  </a:xfrm>
                </p:grpSpPr>
                <p:sp>
                  <p:nvSpPr>
                    <p:cNvPr id="137332" name="Freeform 116"/>
                    <p:cNvSpPr>
                      <a:spLocks/>
                    </p:cNvSpPr>
                    <p:nvPr/>
                  </p:nvSpPr>
                  <p:spPr bwMode="auto">
                    <a:xfrm>
                      <a:off x="1530" y="2602"/>
                      <a:ext cx="135" cy="35"/>
                    </a:xfrm>
                    <a:custGeom>
                      <a:avLst/>
                      <a:gdLst/>
                      <a:ahLst/>
                      <a:cxnLst>
                        <a:cxn ang="0">
                          <a:pos x="0" y="6"/>
                        </a:cxn>
                        <a:cxn ang="0">
                          <a:pos x="34" y="0"/>
                        </a:cxn>
                        <a:cxn ang="0">
                          <a:pos x="101" y="17"/>
                        </a:cxn>
                        <a:cxn ang="0">
                          <a:pos x="134" y="11"/>
                        </a:cxn>
                        <a:cxn ang="0">
                          <a:pos x="126" y="34"/>
                        </a:cxn>
                        <a:cxn ang="0">
                          <a:pos x="34" y="34"/>
                        </a:cxn>
                        <a:cxn ang="0">
                          <a:pos x="75" y="23"/>
                        </a:cxn>
                        <a:cxn ang="0">
                          <a:pos x="0" y="6"/>
                        </a:cxn>
                      </a:cxnLst>
                      <a:rect l="0" t="0" r="r" b="b"/>
                      <a:pathLst>
                        <a:path w="135" h="35">
                          <a:moveTo>
                            <a:pt x="0" y="6"/>
                          </a:moveTo>
                          <a:lnTo>
                            <a:pt x="34" y="0"/>
                          </a:lnTo>
                          <a:lnTo>
                            <a:pt x="101" y="17"/>
                          </a:lnTo>
                          <a:lnTo>
                            <a:pt x="134" y="11"/>
                          </a:lnTo>
                          <a:lnTo>
                            <a:pt x="126" y="34"/>
                          </a:lnTo>
                          <a:lnTo>
                            <a:pt x="34" y="34"/>
                          </a:lnTo>
                          <a:lnTo>
                            <a:pt x="75" y="23"/>
                          </a:lnTo>
                          <a:lnTo>
                            <a:pt x="0" y="6"/>
                          </a:lnTo>
                        </a:path>
                      </a:pathLst>
                    </a:custGeom>
                    <a:solidFill>
                      <a:srgbClr val="FFFFFF"/>
                    </a:solidFill>
                    <a:ln w="12700" cap="rnd" cmpd="sng">
                      <a:noFill/>
                      <a:prstDash val="solid"/>
                      <a:round/>
                      <a:headEnd type="none" w="med" len="med"/>
                      <a:tailEnd type="none" w="med" len="med"/>
                    </a:ln>
                    <a:effectLst/>
                  </p:spPr>
                  <p:txBody>
                    <a:bodyPr/>
                    <a:lstStyle/>
                    <a:p>
                      <a:endParaRPr lang="zh-CN" altLang="en-US"/>
                    </a:p>
                  </p:txBody>
                </p:sp>
                <p:sp>
                  <p:nvSpPr>
                    <p:cNvPr id="137333" name="Freeform 117"/>
                    <p:cNvSpPr>
                      <a:spLocks/>
                    </p:cNvSpPr>
                    <p:nvPr/>
                  </p:nvSpPr>
                  <p:spPr bwMode="auto">
                    <a:xfrm>
                      <a:off x="1690" y="2667"/>
                      <a:ext cx="139" cy="36"/>
                    </a:xfrm>
                    <a:custGeom>
                      <a:avLst/>
                      <a:gdLst/>
                      <a:ahLst/>
                      <a:cxnLst>
                        <a:cxn ang="0">
                          <a:pos x="138" y="29"/>
                        </a:cxn>
                        <a:cxn ang="0">
                          <a:pos x="104" y="35"/>
                        </a:cxn>
                        <a:cxn ang="0">
                          <a:pos x="35" y="18"/>
                        </a:cxn>
                        <a:cxn ang="0">
                          <a:pos x="0" y="29"/>
                        </a:cxn>
                        <a:cxn ang="0">
                          <a:pos x="9" y="0"/>
                        </a:cxn>
                        <a:cxn ang="0">
                          <a:pos x="104" y="0"/>
                        </a:cxn>
                        <a:cxn ang="0">
                          <a:pos x="69" y="12"/>
                        </a:cxn>
                        <a:cxn ang="0">
                          <a:pos x="138" y="29"/>
                        </a:cxn>
                      </a:cxnLst>
                      <a:rect l="0" t="0" r="r" b="b"/>
                      <a:pathLst>
                        <a:path w="139" h="36">
                          <a:moveTo>
                            <a:pt x="138" y="29"/>
                          </a:moveTo>
                          <a:lnTo>
                            <a:pt x="104" y="35"/>
                          </a:lnTo>
                          <a:lnTo>
                            <a:pt x="35" y="18"/>
                          </a:lnTo>
                          <a:lnTo>
                            <a:pt x="0" y="29"/>
                          </a:lnTo>
                          <a:lnTo>
                            <a:pt x="9" y="0"/>
                          </a:lnTo>
                          <a:lnTo>
                            <a:pt x="104" y="0"/>
                          </a:lnTo>
                          <a:lnTo>
                            <a:pt x="69" y="12"/>
                          </a:lnTo>
                          <a:lnTo>
                            <a:pt x="138" y="29"/>
                          </a:lnTo>
                        </a:path>
                      </a:pathLst>
                    </a:custGeom>
                    <a:solidFill>
                      <a:srgbClr val="FFFFFF"/>
                    </a:solidFill>
                    <a:ln w="12700" cap="rnd" cmpd="sng">
                      <a:noFill/>
                      <a:prstDash val="solid"/>
                      <a:round/>
                      <a:headEnd type="none" w="med" len="med"/>
                      <a:tailEnd type="none" w="med" len="med"/>
                    </a:ln>
                    <a:effectLst/>
                  </p:spPr>
                  <p:txBody>
                    <a:bodyPr/>
                    <a:lstStyle/>
                    <a:p>
                      <a:endParaRPr lang="zh-CN" altLang="en-US"/>
                    </a:p>
                  </p:txBody>
                </p:sp>
              </p:grpSp>
              <p:grpSp>
                <p:nvGrpSpPr>
                  <p:cNvPr id="25" name="Group 118"/>
                  <p:cNvGrpSpPr>
                    <a:grpSpLocks/>
                  </p:cNvGrpSpPr>
                  <p:nvPr/>
                </p:nvGrpSpPr>
                <p:grpSpPr bwMode="auto">
                  <a:xfrm>
                    <a:off x="1545" y="2602"/>
                    <a:ext cx="274" cy="101"/>
                    <a:chOff x="1545" y="2602"/>
                    <a:chExt cx="274" cy="101"/>
                  </a:xfrm>
                </p:grpSpPr>
                <p:sp>
                  <p:nvSpPr>
                    <p:cNvPr id="137335" name="Freeform 119"/>
                    <p:cNvSpPr>
                      <a:spLocks/>
                    </p:cNvSpPr>
                    <p:nvPr/>
                  </p:nvSpPr>
                  <p:spPr bwMode="auto">
                    <a:xfrm>
                      <a:off x="1683" y="2602"/>
                      <a:ext cx="136" cy="35"/>
                    </a:xfrm>
                    <a:custGeom>
                      <a:avLst/>
                      <a:gdLst/>
                      <a:ahLst/>
                      <a:cxnLst>
                        <a:cxn ang="0">
                          <a:pos x="0" y="23"/>
                        </a:cxn>
                        <a:cxn ang="0">
                          <a:pos x="34" y="34"/>
                        </a:cxn>
                        <a:cxn ang="0">
                          <a:pos x="101" y="11"/>
                        </a:cxn>
                        <a:cxn ang="0">
                          <a:pos x="135" y="17"/>
                        </a:cxn>
                        <a:cxn ang="0">
                          <a:pos x="118" y="0"/>
                        </a:cxn>
                        <a:cxn ang="0">
                          <a:pos x="34" y="0"/>
                        </a:cxn>
                        <a:cxn ang="0">
                          <a:pos x="76" y="6"/>
                        </a:cxn>
                        <a:cxn ang="0">
                          <a:pos x="0" y="23"/>
                        </a:cxn>
                      </a:cxnLst>
                      <a:rect l="0" t="0" r="r" b="b"/>
                      <a:pathLst>
                        <a:path w="136" h="35">
                          <a:moveTo>
                            <a:pt x="0" y="23"/>
                          </a:moveTo>
                          <a:lnTo>
                            <a:pt x="34" y="34"/>
                          </a:lnTo>
                          <a:lnTo>
                            <a:pt x="101" y="11"/>
                          </a:lnTo>
                          <a:lnTo>
                            <a:pt x="135" y="17"/>
                          </a:lnTo>
                          <a:lnTo>
                            <a:pt x="118" y="0"/>
                          </a:lnTo>
                          <a:lnTo>
                            <a:pt x="34" y="0"/>
                          </a:lnTo>
                          <a:lnTo>
                            <a:pt x="76" y="6"/>
                          </a:lnTo>
                          <a:lnTo>
                            <a:pt x="0" y="23"/>
                          </a:lnTo>
                        </a:path>
                      </a:pathLst>
                    </a:custGeom>
                    <a:solidFill>
                      <a:srgbClr val="FFFFFF"/>
                    </a:solidFill>
                    <a:ln w="12700" cap="rnd" cmpd="sng">
                      <a:noFill/>
                      <a:prstDash val="solid"/>
                      <a:round/>
                      <a:headEnd type="none" w="med" len="med"/>
                      <a:tailEnd type="none" w="med" len="med"/>
                    </a:ln>
                    <a:effectLst/>
                  </p:spPr>
                  <p:txBody>
                    <a:bodyPr/>
                    <a:lstStyle/>
                    <a:p>
                      <a:endParaRPr lang="zh-CN" altLang="en-US"/>
                    </a:p>
                  </p:txBody>
                </p:sp>
                <p:sp>
                  <p:nvSpPr>
                    <p:cNvPr id="137336" name="Freeform 120"/>
                    <p:cNvSpPr>
                      <a:spLocks/>
                    </p:cNvSpPr>
                    <p:nvPr/>
                  </p:nvSpPr>
                  <p:spPr bwMode="auto">
                    <a:xfrm>
                      <a:off x="1545" y="2659"/>
                      <a:ext cx="131" cy="44"/>
                    </a:xfrm>
                    <a:custGeom>
                      <a:avLst/>
                      <a:gdLst/>
                      <a:ahLst/>
                      <a:cxnLst>
                        <a:cxn ang="0">
                          <a:pos x="130" y="6"/>
                        </a:cxn>
                        <a:cxn ang="0">
                          <a:pos x="95" y="0"/>
                        </a:cxn>
                        <a:cxn ang="0">
                          <a:pos x="26" y="25"/>
                        </a:cxn>
                        <a:cxn ang="0">
                          <a:pos x="0" y="18"/>
                        </a:cxn>
                        <a:cxn ang="0">
                          <a:pos x="9" y="43"/>
                        </a:cxn>
                        <a:cxn ang="0">
                          <a:pos x="95" y="43"/>
                        </a:cxn>
                        <a:cxn ang="0">
                          <a:pos x="52" y="37"/>
                        </a:cxn>
                        <a:cxn ang="0">
                          <a:pos x="130" y="6"/>
                        </a:cxn>
                      </a:cxnLst>
                      <a:rect l="0" t="0" r="r" b="b"/>
                      <a:pathLst>
                        <a:path w="131" h="44">
                          <a:moveTo>
                            <a:pt x="130" y="6"/>
                          </a:moveTo>
                          <a:lnTo>
                            <a:pt x="95" y="0"/>
                          </a:lnTo>
                          <a:lnTo>
                            <a:pt x="26" y="25"/>
                          </a:lnTo>
                          <a:lnTo>
                            <a:pt x="0" y="18"/>
                          </a:lnTo>
                          <a:lnTo>
                            <a:pt x="9" y="43"/>
                          </a:lnTo>
                          <a:lnTo>
                            <a:pt x="95" y="43"/>
                          </a:lnTo>
                          <a:lnTo>
                            <a:pt x="52" y="37"/>
                          </a:lnTo>
                          <a:lnTo>
                            <a:pt x="130" y="6"/>
                          </a:lnTo>
                        </a:path>
                      </a:pathLst>
                    </a:custGeom>
                    <a:solidFill>
                      <a:srgbClr val="FFFFFF"/>
                    </a:solidFill>
                    <a:ln w="12700" cap="rnd" cmpd="sng">
                      <a:noFill/>
                      <a:prstDash val="solid"/>
                      <a:round/>
                      <a:headEnd type="none" w="med" len="med"/>
                      <a:tailEnd type="none" w="med" len="med"/>
                    </a:ln>
                    <a:effectLst/>
                  </p:spPr>
                  <p:txBody>
                    <a:bodyPr/>
                    <a:lstStyle/>
                    <a:p>
                      <a:endParaRPr lang="zh-CN" altLang="en-US"/>
                    </a:p>
                  </p:txBody>
                </p:sp>
              </p:grpSp>
            </p:grpSp>
          </p:grpSp>
          <p:grpSp>
            <p:nvGrpSpPr>
              <p:cNvPr id="26" name="Group 121"/>
              <p:cNvGrpSpPr>
                <a:grpSpLocks/>
              </p:cNvGrpSpPr>
              <p:nvPr/>
            </p:nvGrpSpPr>
            <p:grpSpPr bwMode="auto">
              <a:xfrm rot="41595">
                <a:off x="2351" y="2399"/>
                <a:ext cx="481" cy="145"/>
                <a:chOff x="1796" y="601"/>
                <a:chExt cx="1056" cy="182"/>
              </a:xfrm>
            </p:grpSpPr>
            <p:sp>
              <p:nvSpPr>
                <p:cNvPr id="137338" name="AutoShape 122"/>
                <p:cNvSpPr>
                  <a:spLocks noChangeArrowheads="1"/>
                </p:cNvSpPr>
                <p:nvPr/>
              </p:nvSpPr>
              <p:spPr bwMode="auto">
                <a:xfrm>
                  <a:off x="1796" y="601"/>
                  <a:ext cx="1056" cy="182"/>
                </a:xfrm>
                <a:prstGeom prst="cube">
                  <a:avLst>
                    <a:gd name="adj" fmla="val 24995"/>
                  </a:avLst>
                </a:prstGeom>
                <a:solidFill>
                  <a:schemeClr val="bg2"/>
                </a:solidFill>
                <a:ln w="12700">
                  <a:solidFill>
                    <a:schemeClr val="tx1"/>
                  </a:solidFill>
                  <a:miter lim="800000"/>
                  <a:headEnd/>
                  <a:tailEnd/>
                </a:ln>
                <a:effectLst/>
              </p:spPr>
              <p:txBody>
                <a:bodyPr wrap="none" anchor="ctr"/>
                <a:lstStyle/>
                <a:p>
                  <a:endParaRPr lang="zh-CN" altLang="en-US"/>
                </a:p>
              </p:txBody>
            </p:sp>
            <p:grpSp>
              <p:nvGrpSpPr>
                <p:cNvPr id="27" name="Group 123"/>
                <p:cNvGrpSpPr>
                  <a:grpSpLocks/>
                </p:cNvGrpSpPr>
                <p:nvPr/>
              </p:nvGrpSpPr>
              <p:grpSpPr bwMode="auto">
                <a:xfrm>
                  <a:off x="2049" y="682"/>
                  <a:ext cx="634" cy="61"/>
                  <a:chOff x="2049" y="682"/>
                  <a:chExt cx="634" cy="61"/>
                </a:xfrm>
              </p:grpSpPr>
              <p:sp>
                <p:nvSpPr>
                  <p:cNvPr id="137340" name="Rectangle 124"/>
                  <p:cNvSpPr>
                    <a:spLocks noChangeArrowheads="1"/>
                  </p:cNvSpPr>
                  <p:nvPr/>
                </p:nvSpPr>
                <p:spPr bwMode="auto">
                  <a:xfrm>
                    <a:off x="2130" y="682"/>
                    <a:ext cx="52"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37341" name="Rectangle 125"/>
                  <p:cNvSpPr>
                    <a:spLocks noChangeArrowheads="1"/>
                  </p:cNvSpPr>
                  <p:nvPr/>
                </p:nvSpPr>
                <p:spPr bwMode="auto">
                  <a:xfrm>
                    <a:off x="2215" y="682"/>
                    <a:ext cx="48"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37342" name="Rectangle 126"/>
                  <p:cNvSpPr>
                    <a:spLocks noChangeArrowheads="1"/>
                  </p:cNvSpPr>
                  <p:nvPr/>
                </p:nvSpPr>
                <p:spPr bwMode="auto">
                  <a:xfrm>
                    <a:off x="2301" y="682"/>
                    <a:ext cx="45"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37343" name="Rectangle 127"/>
                  <p:cNvSpPr>
                    <a:spLocks noChangeArrowheads="1"/>
                  </p:cNvSpPr>
                  <p:nvPr/>
                </p:nvSpPr>
                <p:spPr bwMode="auto">
                  <a:xfrm>
                    <a:off x="2383" y="682"/>
                    <a:ext cx="49"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37344" name="Rectangle 128"/>
                  <p:cNvSpPr>
                    <a:spLocks noChangeArrowheads="1"/>
                  </p:cNvSpPr>
                  <p:nvPr/>
                </p:nvSpPr>
                <p:spPr bwMode="auto">
                  <a:xfrm>
                    <a:off x="2467" y="682"/>
                    <a:ext cx="49"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37345" name="Rectangle 129"/>
                  <p:cNvSpPr>
                    <a:spLocks noChangeArrowheads="1"/>
                  </p:cNvSpPr>
                  <p:nvPr/>
                </p:nvSpPr>
                <p:spPr bwMode="auto">
                  <a:xfrm>
                    <a:off x="2552" y="682"/>
                    <a:ext cx="48"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37346" name="Rectangle 130"/>
                  <p:cNvSpPr>
                    <a:spLocks noChangeArrowheads="1"/>
                  </p:cNvSpPr>
                  <p:nvPr/>
                </p:nvSpPr>
                <p:spPr bwMode="auto">
                  <a:xfrm>
                    <a:off x="2636" y="682"/>
                    <a:ext cx="47"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37347" name="Rectangle 131"/>
                  <p:cNvSpPr>
                    <a:spLocks noChangeArrowheads="1"/>
                  </p:cNvSpPr>
                  <p:nvPr/>
                </p:nvSpPr>
                <p:spPr bwMode="auto">
                  <a:xfrm>
                    <a:off x="2049" y="682"/>
                    <a:ext cx="47"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37348" name="Oval 132"/>
                  <p:cNvSpPr>
                    <a:spLocks noChangeArrowheads="1"/>
                  </p:cNvSpPr>
                  <p:nvPr/>
                </p:nvSpPr>
                <p:spPr bwMode="auto">
                  <a:xfrm>
                    <a:off x="2049" y="742"/>
                    <a:ext cx="47"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37349" name="Oval 133"/>
                  <p:cNvSpPr>
                    <a:spLocks noChangeArrowheads="1"/>
                  </p:cNvSpPr>
                  <p:nvPr/>
                </p:nvSpPr>
                <p:spPr bwMode="auto">
                  <a:xfrm>
                    <a:off x="2130" y="742"/>
                    <a:ext cx="52"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37350" name="Oval 134"/>
                  <p:cNvSpPr>
                    <a:spLocks noChangeArrowheads="1"/>
                  </p:cNvSpPr>
                  <p:nvPr/>
                </p:nvSpPr>
                <p:spPr bwMode="auto">
                  <a:xfrm>
                    <a:off x="2215" y="742"/>
                    <a:ext cx="48"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37351" name="Oval 135"/>
                  <p:cNvSpPr>
                    <a:spLocks noChangeArrowheads="1"/>
                  </p:cNvSpPr>
                  <p:nvPr/>
                </p:nvSpPr>
                <p:spPr bwMode="auto">
                  <a:xfrm>
                    <a:off x="2301" y="742"/>
                    <a:ext cx="45"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37352" name="Oval 136"/>
                  <p:cNvSpPr>
                    <a:spLocks noChangeArrowheads="1"/>
                  </p:cNvSpPr>
                  <p:nvPr/>
                </p:nvSpPr>
                <p:spPr bwMode="auto">
                  <a:xfrm>
                    <a:off x="2383" y="742"/>
                    <a:ext cx="49"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37353" name="Oval 137"/>
                  <p:cNvSpPr>
                    <a:spLocks noChangeArrowheads="1"/>
                  </p:cNvSpPr>
                  <p:nvPr/>
                </p:nvSpPr>
                <p:spPr bwMode="auto">
                  <a:xfrm>
                    <a:off x="2467" y="742"/>
                    <a:ext cx="49"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37354" name="Oval 138"/>
                  <p:cNvSpPr>
                    <a:spLocks noChangeArrowheads="1"/>
                  </p:cNvSpPr>
                  <p:nvPr/>
                </p:nvSpPr>
                <p:spPr bwMode="auto">
                  <a:xfrm>
                    <a:off x="2552" y="742"/>
                    <a:ext cx="48"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37355" name="Oval 139"/>
                  <p:cNvSpPr>
                    <a:spLocks noChangeArrowheads="1"/>
                  </p:cNvSpPr>
                  <p:nvPr/>
                </p:nvSpPr>
                <p:spPr bwMode="auto">
                  <a:xfrm>
                    <a:off x="2636" y="742"/>
                    <a:ext cx="47"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grpSp>
            <p:sp>
              <p:nvSpPr>
                <p:cNvPr id="137356" name="AutoShape 140"/>
                <p:cNvSpPr>
                  <a:spLocks noChangeArrowheads="1"/>
                </p:cNvSpPr>
                <p:nvPr/>
              </p:nvSpPr>
              <p:spPr bwMode="auto">
                <a:xfrm>
                  <a:off x="1880" y="696"/>
                  <a:ext cx="132" cy="7"/>
                </a:xfrm>
                <a:prstGeom prst="roundRect">
                  <a:avLst>
                    <a:gd name="adj" fmla="val 12495"/>
                  </a:avLst>
                </a:prstGeom>
                <a:solidFill>
                  <a:schemeClr val="bg2"/>
                </a:solidFill>
                <a:ln w="12700">
                  <a:solidFill>
                    <a:schemeClr val="tx1"/>
                  </a:solidFill>
                  <a:round/>
                  <a:headEnd/>
                  <a:tailEnd/>
                </a:ln>
                <a:effectLst/>
              </p:spPr>
              <p:txBody>
                <a:bodyPr wrap="none" anchor="ctr"/>
                <a:lstStyle/>
                <a:p>
                  <a:endParaRPr lang="zh-CN" altLang="en-US"/>
                </a:p>
              </p:txBody>
            </p:sp>
          </p:grpSp>
          <p:pic>
            <p:nvPicPr>
              <p:cNvPr id="137357" name="Picture 141"/>
              <p:cNvPicPr>
                <a:picLocks noChangeArrowheads="1"/>
              </p:cNvPicPr>
              <p:nvPr/>
            </p:nvPicPr>
            <p:blipFill>
              <a:blip r:embed="rId2" cstate="print"/>
              <a:srcRect/>
              <a:stretch>
                <a:fillRect/>
              </a:stretch>
            </p:blipFill>
            <p:spPr bwMode="auto">
              <a:xfrm>
                <a:off x="3840" y="2064"/>
                <a:ext cx="264" cy="238"/>
              </a:xfrm>
              <a:prstGeom prst="rect">
                <a:avLst/>
              </a:prstGeom>
              <a:noFill/>
              <a:ln w="12700">
                <a:noFill/>
                <a:miter lim="800000"/>
                <a:headEnd/>
                <a:tailEnd/>
              </a:ln>
              <a:effectLst/>
            </p:spPr>
          </p:pic>
          <p:pic>
            <p:nvPicPr>
              <p:cNvPr id="137358" name="Picture 142"/>
              <p:cNvPicPr>
                <a:picLocks noChangeArrowheads="1"/>
              </p:cNvPicPr>
              <p:nvPr/>
            </p:nvPicPr>
            <p:blipFill>
              <a:blip r:embed="rId3" cstate="print"/>
              <a:srcRect/>
              <a:stretch>
                <a:fillRect/>
              </a:stretch>
            </p:blipFill>
            <p:spPr bwMode="auto">
              <a:xfrm>
                <a:off x="2544" y="1728"/>
                <a:ext cx="354" cy="495"/>
              </a:xfrm>
              <a:prstGeom prst="rect">
                <a:avLst/>
              </a:prstGeom>
              <a:noFill/>
              <a:ln w="25400">
                <a:noFill/>
                <a:miter lim="800000"/>
                <a:headEnd/>
                <a:tailEnd/>
              </a:ln>
              <a:effectLst/>
            </p:spPr>
          </p:pic>
          <p:grpSp>
            <p:nvGrpSpPr>
              <p:cNvPr id="28" name="Group 143"/>
              <p:cNvGrpSpPr>
                <a:grpSpLocks/>
              </p:cNvGrpSpPr>
              <p:nvPr/>
            </p:nvGrpSpPr>
            <p:grpSpPr bwMode="auto">
              <a:xfrm>
                <a:off x="2956" y="2256"/>
                <a:ext cx="836" cy="428"/>
                <a:chOff x="4032" y="3288"/>
                <a:chExt cx="661" cy="238"/>
              </a:xfrm>
            </p:grpSpPr>
            <p:grpSp>
              <p:nvGrpSpPr>
                <p:cNvPr id="29" name="Group 144"/>
                <p:cNvGrpSpPr>
                  <a:grpSpLocks/>
                </p:cNvGrpSpPr>
                <p:nvPr/>
              </p:nvGrpSpPr>
              <p:grpSpPr bwMode="auto">
                <a:xfrm>
                  <a:off x="4039" y="3300"/>
                  <a:ext cx="654" cy="226"/>
                  <a:chOff x="4039" y="3300"/>
                  <a:chExt cx="654" cy="226"/>
                </a:xfrm>
              </p:grpSpPr>
              <p:sp>
                <p:nvSpPr>
                  <p:cNvPr id="137361" name="Oval 145"/>
                  <p:cNvSpPr>
                    <a:spLocks noChangeArrowheads="1"/>
                  </p:cNvSpPr>
                  <p:nvPr/>
                </p:nvSpPr>
                <p:spPr bwMode="auto">
                  <a:xfrm>
                    <a:off x="4269" y="3300"/>
                    <a:ext cx="281" cy="85"/>
                  </a:xfrm>
                  <a:prstGeom prst="ellipse">
                    <a:avLst/>
                  </a:prstGeom>
                  <a:solidFill>
                    <a:schemeClr val="bg2"/>
                  </a:solidFill>
                  <a:ln w="12700">
                    <a:noFill/>
                    <a:round/>
                    <a:headEnd/>
                    <a:tailEnd/>
                  </a:ln>
                  <a:effectLst/>
                </p:spPr>
                <p:txBody>
                  <a:bodyPr wrap="none" anchor="ctr"/>
                  <a:lstStyle/>
                  <a:p>
                    <a:endParaRPr lang="zh-CN" altLang="en-US"/>
                  </a:p>
                </p:txBody>
              </p:sp>
              <p:sp>
                <p:nvSpPr>
                  <p:cNvPr id="137362" name="Oval 146"/>
                  <p:cNvSpPr>
                    <a:spLocks noChangeArrowheads="1"/>
                  </p:cNvSpPr>
                  <p:nvPr/>
                </p:nvSpPr>
                <p:spPr bwMode="auto">
                  <a:xfrm>
                    <a:off x="4112" y="3321"/>
                    <a:ext cx="202" cy="90"/>
                  </a:xfrm>
                  <a:prstGeom prst="ellipse">
                    <a:avLst/>
                  </a:prstGeom>
                  <a:solidFill>
                    <a:schemeClr val="bg2"/>
                  </a:solidFill>
                  <a:ln w="12700">
                    <a:noFill/>
                    <a:round/>
                    <a:headEnd/>
                    <a:tailEnd/>
                  </a:ln>
                  <a:effectLst/>
                </p:spPr>
                <p:txBody>
                  <a:bodyPr wrap="none" anchor="ctr"/>
                  <a:lstStyle/>
                  <a:p>
                    <a:endParaRPr lang="zh-CN" altLang="en-US"/>
                  </a:p>
                </p:txBody>
              </p:sp>
              <p:sp>
                <p:nvSpPr>
                  <p:cNvPr id="137363" name="Oval 147"/>
                  <p:cNvSpPr>
                    <a:spLocks noChangeArrowheads="1"/>
                  </p:cNvSpPr>
                  <p:nvPr/>
                </p:nvSpPr>
                <p:spPr bwMode="auto">
                  <a:xfrm>
                    <a:off x="4039" y="3382"/>
                    <a:ext cx="136" cy="68"/>
                  </a:xfrm>
                  <a:prstGeom prst="ellipse">
                    <a:avLst/>
                  </a:prstGeom>
                  <a:solidFill>
                    <a:schemeClr val="bg2"/>
                  </a:solidFill>
                  <a:ln w="12700">
                    <a:noFill/>
                    <a:round/>
                    <a:headEnd/>
                    <a:tailEnd/>
                  </a:ln>
                  <a:effectLst/>
                </p:spPr>
                <p:txBody>
                  <a:bodyPr wrap="none" anchor="ctr"/>
                  <a:lstStyle/>
                  <a:p>
                    <a:endParaRPr lang="zh-CN" altLang="en-US"/>
                  </a:p>
                </p:txBody>
              </p:sp>
              <p:sp>
                <p:nvSpPr>
                  <p:cNvPr id="137364" name="Oval 148"/>
                  <p:cNvSpPr>
                    <a:spLocks noChangeArrowheads="1"/>
                  </p:cNvSpPr>
                  <p:nvPr/>
                </p:nvSpPr>
                <p:spPr bwMode="auto">
                  <a:xfrm>
                    <a:off x="4086" y="3420"/>
                    <a:ext cx="211" cy="80"/>
                  </a:xfrm>
                  <a:prstGeom prst="ellipse">
                    <a:avLst/>
                  </a:prstGeom>
                  <a:solidFill>
                    <a:schemeClr val="bg2"/>
                  </a:solidFill>
                  <a:ln w="12700">
                    <a:noFill/>
                    <a:round/>
                    <a:headEnd/>
                    <a:tailEnd/>
                  </a:ln>
                  <a:effectLst/>
                </p:spPr>
                <p:txBody>
                  <a:bodyPr wrap="none" anchor="ctr"/>
                  <a:lstStyle/>
                  <a:p>
                    <a:endParaRPr lang="zh-CN" altLang="en-US"/>
                  </a:p>
                </p:txBody>
              </p:sp>
              <p:sp>
                <p:nvSpPr>
                  <p:cNvPr id="137365" name="Oval 149"/>
                  <p:cNvSpPr>
                    <a:spLocks noChangeArrowheads="1"/>
                  </p:cNvSpPr>
                  <p:nvPr/>
                </p:nvSpPr>
                <p:spPr bwMode="auto">
                  <a:xfrm>
                    <a:off x="4247" y="3432"/>
                    <a:ext cx="320" cy="94"/>
                  </a:xfrm>
                  <a:prstGeom prst="ellipse">
                    <a:avLst/>
                  </a:prstGeom>
                  <a:solidFill>
                    <a:schemeClr val="bg2"/>
                  </a:solidFill>
                  <a:ln w="12700">
                    <a:noFill/>
                    <a:round/>
                    <a:headEnd/>
                    <a:tailEnd/>
                  </a:ln>
                  <a:effectLst/>
                </p:spPr>
                <p:txBody>
                  <a:bodyPr wrap="none" anchor="ctr"/>
                  <a:lstStyle/>
                  <a:p>
                    <a:endParaRPr lang="zh-CN" altLang="en-US"/>
                  </a:p>
                </p:txBody>
              </p:sp>
              <p:sp>
                <p:nvSpPr>
                  <p:cNvPr id="137366" name="Oval 150"/>
                  <p:cNvSpPr>
                    <a:spLocks noChangeArrowheads="1"/>
                  </p:cNvSpPr>
                  <p:nvPr/>
                </p:nvSpPr>
                <p:spPr bwMode="auto">
                  <a:xfrm>
                    <a:off x="4456" y="3327"/>
                    <a:ext cx="204" cy="63"/>
                  </a:xfrm>
                  <a:prstGeom prst="ellipse">
                    <a:avLst/>
                  </a:prstGeom>
                  <a:solidFill>
                    <a:schemeClr val="bg2"/>
                  </a:solidFill>
                  <a:ln w="12700">
                    <a:noFill/>
                    <a:round/>
                    <a:headEnd/>
                    <a:tailEnd/>
                  </a:ln>
                  <a:effectLst/>
                </p:spPr>
                <p:txBody>
                  <a:bodyPr wrap="none" anchor="ctr"/>
                  <a:lstStyle/>
                  <a:p>
                    <a:endParaRPr lang="zh-CN" altLang="en-US"/>
                  </a:p>
                </p:txBody>
              </p:sp>
              <p:sp>
                <p:nvSpPr>
                  <p:cNvPr id="137367" name="Oval 151"/>
                  <p:cNvSpPr>
                    <a:spLocks noChangeArrowheads="1"/>
                  </p:cNvSpPr>
                  <p:nvPr/>
                </p:nvSpPr>
                <p:spPr bwMode="auto">
                  <a:xfrm>
                    <a:off x="4496" y="3376"/>
                    <a:ext cx="197" cy="71"/>
                  </a:xfrm>
                  <a:prstGeom prst="ellipse">
                    <a:avLst/>
                  </a:prstGeom>
                  <a:solidFill>
                    <a:schemeClr val="bg2"/>
                  </a:solidFill>
                  <a:ln w="12700">
                    <a:noFill/>
                    <a:round/>
                    <a:headEnd/>
                    <a:tailEnd/>
                  </a:ln>
                  <a:effectLst/>
                </p:spPr>
                <p:txBody>
                  <a:bodyPr wrap="none" anchor="ctr"/>
                  <a:lstStyle/>
                  <a:p>
                    <a:endParaRPr lang="zh-CN" altLang="en-US"/>
                  </a:p>
                </p:txBody>
              </p:sp>
              <p:sp>
                <p:nvSpPr>
                  <p:cNvPr id="137368" name="Oval 152"/>
                  <p:cNvSpPr>
                    <a:spLocks noChangeArrowheads="1"/>
                  </p:cNvSpPr>
                  <p:nvPr/>
                </p:nvSpPr>
                <p:spPr bwMode="auto">
                  <a:xfrm>
                    <a:off x="4478" y="3390"/>
                    <a:ext cx="190" cy="120"/>
                  </a:xfrm>
                  <a:prstGeom prst="ellipse">
                    <a:avLst/>
                  </a:prstGeom>
                  <a:solidFill>
                    <a:schemeClr val="bg2"/>
                  </a:solidFill>
                  <a:ln w="12700">
                    <a:noFill/>
                    <a:round/>
                    <a:headEnd/>
                    <a:tailEnd/>
                  </a:ln>
                  <a:effectLst/>
                </p:spPr>
                <p:txBody>
                  <a:bodyPr wrap="none" anchor="ctr"/>
                  <a:lstStyle/>
                  <a:p>
                    <a:endParaRPr lang="zh-CN" altLang="en-US"/>
                  </a:p>
                </p:txBody>
              </p:sp>
              <p:sp>
                <p:nvSpPr>
                  <p:cNvPr id="137369" name="Oval 153"/>
                  <p:cNvSpPr>
                    <a:spLocks noChangeArrowheads="1"/>
                  </p:cNvSpPr>
                  <p:nvPr/>
                </p:nvSpPr>
                <p:spPr bwMode="auto">
                  <a:xfrm>
                    <a:off x="4158" y="3353"/>
                    <a:ext cx="419" cy="120"/>
                  </a:xfrm>
                  <a:prstGeom prst="ellipse">
                    <a:avLst/>
                  </a:prstGeom>
                  <a:solidFill>
                    <a:schemeClr val="bg2"/>
                  </a:solidFill>
                  <a:ln w="12700">
                    <a:noFill/>
                    <a:round/>
                    <a:headEnd/>
                    <a:tailEnd/>
                  </a:ln>
                  <a:effectLst/>
                </p:spPr>
                <p:txBody>
                  <a:bodyPr wrap="none" anchor="ctr"/>
                  <a:lstStyle/>
                  <a:p>
                    <a:endParaRPr lang="zh-CN" altLang="en-US"/>
                  </a:p>
                </p:txBody>
              </p:sp>
            </p:grpSp>
            <p:grpSp>
              <p:nvGrpSpPr>
                <p:cNvPr id="30" name="Group 154"/>
                <p:cNvGrpSpPr>
                  <a:grpSpLocks/>
                </p:cNvGrpSpPr>
                <p:nvPr/>
              </p:nvGrpSpPr>
              <p:grpSpPr bwMode="auto">
                <a:xfrm>
                  <a:off x="4032" y="3288"/>
                  <a:ext cx="643" cy="234"/>
                  <a:chOff x="4032" y="3288"/>
                  <a:chExt cx="643" cy="234"/>
                </a:xfrm>
              </p:grpSpPr>
              <p:sp>
                <p:nvSpPr>
                  <p:cNvPr id="137371" name="Oval 155"/>
                  <p:cNvSpPr>
                    <a:spLocks noChangeArrowheads="1"/>
                  </p:cNvSpPr>
                  <p:nvPr/>
                </p:nvSpPr>
                <p:spPr bwMode="auto">
                  <a:xfrm>
                    <a:off x="4260" y="3288"/>
                    <a:ext cx="273" cy="94"/>
                  </a:xfrm>
                  <a:prstGeom prst="ellipse">
                    <a:avLst/>
                  </a:prstGeom>
                  <a:solidFill>
                    <a:schemeClr val="bg2"/>
                  </a:solidFill>
                  <a:ln w="12700">
                    <a:noFill/>
                    <a:round/>
                    <a:headEnd/>
                    <a:tailEnd/>
                  </a:ln>
                  <a:effectLst/>
                </p:spPr>
                <p:txBody>
                  <a:bodyPr wrap="none" anchor="ctr"/>
                  <a:lstStyle/>
                  <a:p>
                    <a:endParaRPr lang="zh-CN" altLang="en-US"/>
                  </a:p>
                </p:txBody>
              </p:sp>
              <p:sp>
                <p:nvSpPr>
                  <p:cNvPr id="137372" name="Oval 156"/>
                  <p:cNvSpPr>
                    <a:spLocks noChangeArrowheads="1"/>
                  </p:cNvSpPr>
                  <p:nvPr/>
                </p:nvSpPr>
                <p:spPr bwMode="auto">
                  <a:xfrm>
                    <a:off x="4104" y="3315"/>
                    <a:ext cx="199" cy="93"/>
                  </a:xfrm>
                  <a:prstGeom prst="ellipse">
                    <a:avLst/>
                  </a:prstGeom>
                  <a:solidFill>
                    <a:schemeClr val="bg2"/>
                  </a:solidFill>
                  <a:ln w="12700">
                    <a:noFill/>
                    <a:round/>
                    <a:headEnd/>
                    <a:tailEnd/>
                  </a:ln>
                  <a:effectLst/>
                </p:spPr>
                <p:txBody>
                  <a:bodyPr wrap="none" anchor="ctr"/>
                  <a:lstStyle/>
                  <a:p>
                    <a:endParaRPr lang="zh-CN" altLang="en-US"/>
                  </a:p>
                </p:txBody>
              </p:sp>
              <p:sp>
                <p:nvSpPr>
                  <p:cNvPr id="137373" name="Oval 157"/>
                  <p:cNvSpPr>
                    <a:spLocks noChangeArrowheads="1"/>
                  </p:cNvSpPr>
                  <p:nvPr/>
                </p:nvSpPr>
                <p:spPr bwMode="auto">
                  <a:xfrm>
                    <a:off x="4032" y="3376"/>
                    <a:ext cx="135" cy="71"/>
                  </a:xfrm>
                  <a:prstGeom prst="ellipse">
                    <a:avLst/>
                  </a:prstGeom>
                  <a:solidFill>
                    <a:schemeClr val="bg2"/>
                  </a:solidFill>
                  <a:ln w="12700">
                    <a:noFill/>
                    <a:round/>
                    <a:headEnd/>
                    <a:tailEnd/>
                  </a:ln>
                  <a:effectLst/>
                </p:spPr>
                <p:txBody>
                  <a:bodyPr wrap="none" anchor="ctr"/>
                  <a:lstStyle/>
                  <a:p>
                    <a:endParaRPr lang="zh-CN" altLang="en-US"/>
                  </a:p>
                </p:txBody>
              </p:sp>
              <p:sp>
                <p:nvSpPr>
                  <p:cNvPr id="137374" name="Oval 158"/>
                  <p:cNvSpPr>
                    <a:spLocks noChangeArrowheads="1"/>
                  </p:cNvSpPr>
                  <p:nvPr/>
                </p:nvSpPr>
                <p:spPr bwMode="auto">
                  <a:xfrm>
                    <a:off x="4079" y="3411"/>
                    <a:ext cx="209" cy="77"/>
                  </a:xfrm>
                  <a:prstGeom prst="ellipse">
                    <a:avLst/>
                  </a:prstGeom>
                  <a:solidFill>
                    <a:schemeClr val="bg2"/>
                  </a:solidFill>
                  <a:ln w="12700">
                    <a:noFill/>
                    <a:round/>
                    <a:headEnd/>
                    <a:tailEnd/>
                  </a:ln>
                  <a:effectLst/>
                </p:spPr>
                <p:txBody>
                  <a:bodyPr wrap="none" anchor="ctr"/>
                  <a:lstStyle/>
                  <a:p>
                    <a:endParaRPr lang="zh-CN" altLang="en-US"/>
                  </a:p>
                </p:txBody>
              </p:sp>
              <p:sp>
                <p:nvSpPr>
                  <p:cNvPr id="137375" name="Oval 159"/>
                  <p:cNvSpPr>
                    <a:spLocks noChangeArrowheads="1"/>
                  </p:cNvSpPr>
                  <p:nvPr/>
                </p:nvSpPr>
                <p:spPr bwMode="auto">
                  <a:xfrm>
                    <a:off x="4232" y="3424"/>
                    <a:ext cx="327" cy="98"/>
                  </a:xfrm>
                  <a:prstGeom prst="ellipse">
                    <a:avLst/>
                  </a:prstGeom>
                  <a:solidFill>
                    <a:schemeClr val="bg2"/>
                  </a:solidFill>
                  <a:ln w="12700">
                    <a:noFill/>
                    <a:round/>
                    <a:headEnd/>
                    <a:tailEnd/>
                  </a:ln>
                  <a:effectLst/>
                </p:spPr>
                <p:txBody>
                  <a:bodyPr wrap="none" anchor="ctr"/>
                  <a:lstStyle/>
                  <a:p>
                    <a:endParaRPr lang="zh-CN" altLang="en-US"/>
                  </a:p>
                </p:txBody>
              </p:sp>
              <p:sp>
                <p:nvSpPr>
                  <p:cNvPr id="137376" name="Oval 160"/>
                  <p:cNvSpPr>
                    <a:spLocks noChangeArrowheads="1"/>
                  </p:cNvSpPr>
                  <p:nvPr/>
                </p:nvSpPr>
                <p:spPr bwMode="auto">
                  <a:xfrm>
                    <a:off x="4448" y="3315"/>
                    <a:ext cx="198" cy="70"/>
                  </a:xfrm>
                  <a:prstGeom prst="ellipse">
                    <a:avLst/>
                  </a:prstGeom>
                  <a:solidFill>
                    <a:schemeClr val="bg2"/>
                  </a:solidFill>
                  <a:ln w="12700">
                    <a:noFill/>
                    <a:round/>
                    <a:headEnd/>
                    <a:tailEnd/>
                  </a:ln>
                  <a:effectLst/>
                </p:spPr>
                <p:txBody>
                  <a:bodyPr wrap="none" anchor="ctr"/>
                  <a:lstStyle/>
                  <a:p>
                    <a:endParaRPr lang="zh-CN" altLang="en-US"/>
                  </a:p>
                </p:txBody>
              </p:sp>
              <p:sp>
                <p:nvSpPr>
                  <p:cNvPr id="137377" name="Oval 161"/>
                  <p:cNvSpPr>
                    <a:spLocks noChangeArrowheads="1"/>
                  </p:cNvSpPr>
                  <p:nvPr/>
                </p:nvSpPr>
                <p:spPr bwMode="auto">
                  <a:xfrm>
                    <a:off x="4478" y="3372"/>
                    <a:ext cx="197" cy="67"/>
                  </a:xfrm>
                  <a:prstGeom prst="ellipse">
                    <a:avLst/>
                  </a:prstGeom>
                  <a:solidFill>
                    <a:schemeClr val="bg2"/>
                  </a:solidFill>
                  <a:ln w="12700">
                    <a:noFill/>
                    <a:round/>
                    <a:headEnd/>
                    <a:tailEnd/>
                  </a:ln>
                  <a:effectLst/>
                </p:spPr>
                <p:txBody>
                  <a:bodyPr wrap="none" anchor="ctr"/>
                  <a:lstStyle/>
                  <a:p>
                    <a:endParaRPr lang="zh-CN" altLang="en-US"/>
                  </a:p>
                </p:txBody>
              </p:sp>
              <p:sp>
                <p:nvSpPr>
                  <p:cNvPr id="137378" name="Oval 162"/>
                  <p:cNvSpPr>
                    <a:spLocks noChangeArrowheads="1"/>
                  </p:cNvSpPr>
                  <p:nvPr/>
                </p:nvSpPr>
                <p:spPr bwMode="auto">
                  <a:xfrm>
                    <a:off x="4456" y="3385"/>
                    <a:ext cx="204" cy="122"/>
                  </a:xfrm>
                  <a:prstGeom prst="ellipse">
                    <a:avLst/>
                  </a:prstGeom>
                  <a:solidFill>
                    <a:schemeClr val="bg2"/>
                  </a:solidFill>
                  <a:ln w="12700">
                    <a:noFill/>
                    <a:round/>
                    <a:headEnd/>
                    <a:tailEnd/>
                  </a:ln>
                  <a:effectLst/>
                </p:spPr>
                <p:txBody>
                  <a:bodyPr wrap="none" anchor="ctr"/>
                  <a:lstStyle/>
                  <a:p>
                    <a:endParaRPr lang="zh-CN" altLang="en-US"/>
                  </a:p>
                </p:txBody>
              </p:sp>
              <p:sp>
                <p:nvSpPr>
                  <p:cNvPr id="137379" name="Oval 163"/>
                  <p:cNvSpPr>
                    <a:spLocks noChangeArrowheads="1"/>
                  </p:cNvSpPr>
                  <p:nvPr/>
                </p:nvSpPr>
                <p:spPr bwMode="auto">
                  <a:xfrm>
                    <a:off x="4149" y="3342"/>
                    <a:ext cx="418" cy="119"/>
                  </a:xfrm>
                  <a:prstGeom prst="ellipse">
                    <a:avLst/>
                  </a:prstGeom>
                  <a:solidFill>
                    <a:schemeClr val="bg2"/>
                  </a:solidFill>
                  <a:ln w="12700">
                    <a:noFill/>
                    <a:round/>
                    <a:headEnd/>
                    <a:tailEnd/>
                  </a:ln>
                  <a:effectLst/>
                </p:spPr>
                <p:txBody>
                  <a:bodyPr wrap="none" anchor="ctr"/>
                  <a:lstStyle/>
                  <a:p>
                    <a:endParaRPr lang="zh-CN" altLang="en-US"/>
                  </a:p>
                </p:txBody>
              </p:sp>
            </p:grpSp>
          </p:grpSp>
          <p:sp>
            <p:nvSpPr>
              <p:cNvPr id="137380" name="Line 164"/>
              <p:cNvSpPr>
                <a:spLocks noChangeShapeType="1"/>
              </p:cNvSpPr>
              <p:nvPr/>
            </p:nvSpPr>
            <p:spPr bwMode="auto">
              <a:xfrm>
                <a:off x="3744" y="2592"/>
                <a:ext cx="172" cy="0"/>
              </a:xfrm>
              <a:prstGeom prst="line">
                <a:avLst/>
              </a:prstGeom>
              <a:noFill/>
              <a:ln w="12700">
                <a:solidFill>
                  <a:schemeClr val="tx1"/>
                </a:solidFill>
                <a:round/>
                <a:headEnd/>
                <a:tailEnd/>
              </a:ln>
              <a:effectLst/>
            </p:spPr>
            <p:txBody>
              <a:bodyPr wrap="none" anchor="ctr"/>
              <a:lstStyle/>
              <a:p>
                <a:endParaRPr lang="zh-CN" altLang="en-US"/>
              </a:p>
            </p:txBody>
          </p:sp>
          <p:sp>
            <p:nvSpPr>
              <p:cNvPr id="137381" name="Line 165"/>
              <p:cNvSpPr>
                <a:spLocks noChangeShapeType="1"/>
              </p:cNvSpPr>
              <p:nvPr/>
            </p:nvSpPr>
            <p:spPr bwMode="auto">
              <a:xfrm flipV="1">
                <a:off x="2640" y="2160"/>
                <a:ext cx="0" cy="288"/>
              </a:xfrm>
              <a:prstGeom prst="line">
                <a:avLst/>
              </a:prstGeom>
              <a:noFill/>
              <a:ln w="12700">
                <a:solidFill>
                  <a:schemeClr val="tx1"/>
                </a:solidFill>
                <a:round/>
                <a:headEnd/>
                <a:tailEnd/>
              </a:ln>
              <a:effectLst/>
            </p:spPr>
            <p:txBody>
              <a:bodyPr wrap="none" anchor="ctr"/>
              <a:lstStyle/>
              <a:p>
                <a:endParaRPr lang="zh-CN" altLang="en-US"/>
              </a:p>
            </p:txBody>
          </p:sp>
          <p:sp>
            <p:nvSpPr>
              <p:cNvPr id="137382" name="Line 166"/>
              <p:cNvSpPr>
                <a:spLocks noChangeShapeType="1"/>
              </p:cNvSpPr>
              <p:nvPr/>
            </p:nvSpPr>
            <p:spPr bwMode="auto">
              <a:xfrm>
                <a:off x="2784" y="2496"/>
                <a:ext cx="240" cy="0"/>
              </a:xfrm>
              <a:prstGeom prst="line">
                <a:avLst/>
              </a:prstGeom>
              <a:noFill/>
              <a:ln w="12700">
                <a:solidFill>
                  <a:schemeClr val="tx1"/>
                </a:solidFill>
                <a:round/>
                <a:headEnd/>
                <a:tailEnd/>
              </a:ln>
              <a:effectLst/>
            </p:spPr>
            <p:txBody>
              <a:bodyPr wrap="none" anchor="ctr"/>
              <a:lstStyle/>
              <a:p>
                <a:endParaRPr lang="zh-CN" altLang="en-US"/>
              </a:p>
            </p:txBody>
          </p:sp>
          <p:sp>
            <p:nvSpPr>
              <p:cNvPr id="137383" name="Rectangle 167"/>
              <p:cNvSpPr>
                <a:spLocks noChangeArrowheads="1"/>
              </p:cNvSpPr>
              <p:nvPr/>
            </p:nvSpPr>
            <p:spPr bwMode="auto">
              <a:xfrm>
                <a:off x="3148" y="2352"/>
                <a:ext cx="546" cy="229"/>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800" b="1">
                    <a:latin typeface="楷体" pitchFamily="18" charset="-122"/>
                    <a:ea typeface="楷体" pitchFamily="18" charset="-122"/>
                  </a:rPr>
                  <a:t>内部网</a:t>
                </a:r>
              </a:p>
            </p:txBody>
          </p:sp>
          <p:sp>
            <p:nvSpPr>
              <p:cNvPr id="137384" name="Rectangle 168"/>
              <p:cNvSpPr>
                <a:spLocks noChangeArrowheads="1"/>
              </p:cNvSpPr>
              <p:nvPr/>
            </p:nvSpPr>
            <p:spPr bwMode="auto">
              <a:xfrm>
                <a:off x="2832" y="1776"/>
                <a:ext cx="498" cy="210"/>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600" b="1">
                    <a:latin typeface="楷体" pitchFamily="18" charset="-122"/>
                    <a:ea typeface="楷体" pitchFamily="18" charset="-122"/>
                  </a:rPr>
                  <a:t>服务器</a:t>
                </a:r>
              </a:p>
            </p:txBody>
          </p:sp>
          <p:sp>
            <p:nvSpPr>
              <p:cNvPr id="137385" name="Rectangle 169"/>
              <p:cNvSpPr>
                <a:spLocks noChangeArrowheads="1"/>
              </p:cNvSpPr>
              <p:nvPr/>
            </p:nvSpPr>
            <p:spPr bwMode="auto">
              <a:xfrm>
                <a:off x="1614" y="2123"/>
                <a:ext cx="546" cy="229"/>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800" b="1">
                    <a:latin typeface="楷体" pitchFamily="18" charset="-122"/>
                    <a:ea typeface="楷体" pitchFamily="18" charset="-122"/>
                  </a:rPr>
                  <a:t>路由器</a:t>
                </a:r>
              </a:p>
            </p:txBody>
          </p:sp>
          <p:pic>
            <p:nvPicPr>
              <p:cNvPr id="137386" name="Picture 170"/>
              <p:cNvPicPr>
                <a:picLocks noChangeArrowheads="1"/>
              </p:cNvPicPr>
              <p:nvPr/>
            </p:nvPicPr>
            <p:blipFill>
              <a:blip r:embed="rId2" cstate="print"/>
              <a:srcRect/>
              <a:stretch>
                <a:fillRect/>
              </a:stretch>
            </p:blipFill>
            <p:spPr bwMode="auto">
              <a:xfrm>
                <a:off x="3840" y="2448"/>
                <a:ext cx="264" cy="238"/>
              </a:xfrm>
              <a:prstGeom prst="rect">
                <a:avLst/>
              </a:prstGeom>
              <a:noFill/>
              <a:ln w="12700">
                <a:noFill/>
                <a:miter lim="800000"/>
                <a:headEnd/>
                <a:tailEnd/>
              </a:ln>
              <a:effectLst/>
            </p:spPr>
          </p:pic>
          <p:sp>
            <p:nvSpPr>
              <p:cNvPr id="137387" name="Line 171"/>
              <p:cNvSpPr>
                <a:spLocks noChangeShapeType="1"/>
              </p:cNvSpPr>
              <p:nvPr/>
            </p:nvSpPr>
            <p:spPr bwMode="auto">
              <a:xfrm flipV="1">
                <a:off x="3696" y="2256"/>
                <a:ext cx="192" cy="96"/>
              </a:xfrm>
              <a:prstGeom prst="line">
                <a:avLst/>
              </a:prstGeom>
              <a:noFill/>
              <a:ln w="9525">
                <a:solidFill>
                  <a:schemeClr val="tx1"/>
                </a:solidFill>
                <a:round/>
                <a:headEnd/>
                <a:tailEnd/>
              </a:ln>
              <a:effectLst/>
            </p:spPr>
            <p:txBody>
              <a:bodyPr wrap="none" anchor="ctr"/>
              <a:lstStyle/>
              <a:p>
                <a:endParaRPr lang="zh-CN" altLang="en-US"/>
              </a:p>
            </p:txBody>
          </p:sp>
          <p:sp>
            <p:nvSpPr>
              <p:cNvPr id="137388" name="Rectangle 172"/>
              <p:cNvSpPr>
                <a:spLocks noChangeArrowheads="1"/>
              </p:cNvSpPr>
              <p:nvPr/>
            </p:nvSpPr>
            <p:spPr bwMode="auto">
              <a:xfrm>
                <a:off x="2352" y="2496"/>
                <a:ext cx="546" cy="229"/>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800" b="1">
                    <a:latin typeface="楷体" pitchFamily="18" charset="-122"/>
                    <a:ea typeface="楷体" pitchFamily="18" charset="-122"/>
                  </a:rPr>
                  <a:t>交换器</a:t>
                </a:r>
              </a:p>
            </p:txBody>
          </p:sp>
          <p:sp>
            <p:nvSpPr>
              <p:cNvPr id="137389" name="Line 173"/>
              <p:cNvSpPr>
                <a:spLocks noChangeShapeType="1"/>
              </p:cNvSpPr>
              <p:nvPr/>
            </p:nvSpPr>
            <p:spPr bwMode="auto">
              <a:xfrm flipV="1">
                <a:off x="2160" y="2496"/>
                <a:ext cx="288" cy="0"/>
              </a:xfrm>
              <a:prstGeom prst="line">
                <a:avLst/>
              </a:prstGeom>
              <a:noFill/>
              <a:ln w="9525">
                <a:solidFill>
                  <a:schemeClr val="tx1"/>
                </a:solidFill>
                <a:round/>
                <a:headEnd/>
                <a:tailEnd/>
              </a:ln>
              <a:effectLst/>
            </p:spPr>
            <p:txBody>
              <a:bodyPr wrap="none" anchor="ctr"/>
              <a:lstStyle/>
              <a:p>
                <a:endParaRPr lang="zh-CN" altLang="en-US"/>
              </a:p>
            </p:txBody>
          </p:sp>
          <p:grpSp>
            <p:nvGrpSpPr>
              <p:cNvPr id="31" name="Group 174"/>
              <p:cNvGrpSpPr>
                <a:grpSpLocks/>
              </p:cNvGrpSpPr>
              <p:nvPr/>
            </p:nvGrpSpPr>
            <p:grpSpPr bwMode="auto">
              <a:xfrm>
                <a:off x="700" y="1968"/>
                <a:ext cx="836" cy="816"/>
                <a:chOff x="4032" y="3288"/>
                <a:chExt cx="661" cy="238"/>
              </a:xfrm>
            </p:grpSpPr>
            <p:grpSp>
              <p:nvGrpSpPr>
                <p:cNvPr id="137320" name="Group 175"/>
                <p:cNvGrpSpPr>
                  <a:grpSpLocks/>
                </p:cNvGrpSpPr>
                <p:nvPr/>
              </p:nvGrpSpPr>
              <p:grpSpPr bwMode="auto">
                <a:xfrm>
                  <a:off x="4039" y="3300"/>
                  <a:ext cx="654" cy="226"/>
                  <a:chOff x="4039" y="3300"/>
                  <a:chExt cx="654" cy="226"/>
                </a:xfrm>
              </p:grpSpPr>
              <p:sp>
                <p:nvSpPr>
                  <p:cNvPr id="137392" name="Oval 176"/>
                  <p:cNvSpPr>
                    <a:spLocks noChangeArrowheads="1"/>
                  </p:cNvSpPr>
                  <p:nvPr/>
                </p:nvSpPr>
                <p:spPr bwMode="auto">
                  <a:xfrm>
                    <a:off x="4269" y="3300"/>
                    <a:ext cx="281" cy="85"/>
                  </a:xfrm>
                  <a:prstGeom prst="ellipse">
                    <a:avLst/>
                  </a:prstGeom>
                  <a:solidFill>
                    <a:schemeClr val="bg2"/>
                  </a:solidFill>
                  <a:ln w="12700">
                    <a:noFill/>
                    <a:round/>
                    <a:headEnd/>
                    <a:tailEnd/>
                  </a:ln>
                  <a:effectLst/>
                </p:spPr>
                <p:txBody>
                  <a:bodyPr wrap="none" anchor="ctr"/>
                  <a:lstStyle/>
                  <a:p>
                    <a:endParaRPr lang="zh-CN" altLang="en-US"/>
                  </a:p>
                </p:txBody>
              </p:sp>
              <p:sp>
                <p:nvSpPr>
                  <p:cNvPr id="137393" name="Oval 177"/>
                  <p:cNvSpPr>
                    <a:spLocks noChangeArrowheads="1"/>
                  </p:cNvSpPr>
                  <p:nvPr/>
                </p:nvSpPr>
                <p:spPr bwMode="auto">
                  <a:xfrm>
                    <a:off x="4112" y="3321"/>
                    <a:ext cx="202" cy="90"/>
                  </a:xfrm>
                  <a:prstGeom prst="ellipse">
                    <a:avLst/>
                  </a:prstGeom>
                  <a:solidFill>
                    <a:schemeClr val="bg2"/>
                  </a:solidFill>
                  <a:ln w="12700">
                    <a:noFill/>
                    <a:round/>
                    <a:headEnd/>
                    <a:tailEnd/>
                  </a:ln>
                  <a:effectLst/>
                </p:spPr>
                <p:txBody>
                  <a:bodyPr wrap="none" anchor="ctr"/>
                  <a:lstStyle/>
                  <a:p>
                    <a:endParaRPr lang="zh-CN" altLang="en-US"/>
                  </a:p>
                </p:txBody>
              </p:sp>
              <p:sp>
                <p:nvSpPr>
                  <p:cNvPr id="137394" name="Oval 178"/>
                  <p:cNvSpPr>
                    <a:spLocks noChangeArrowheads="1"/>
                  </p:cNvSpPr>
                  <p:nvPr/>
                </p:nvSpPr>
                <p:spPr bwMode="auto">
                  <a:xfrm>
                    <a:off x="4039" y="3382"/>
                    <a:ext cx="136" cy="68"/>
                  </a:xfrm>
                  <a:prstGeom prst="ellipse">
                    <a:avLst/>
                  </a:prstGeom>
                  <a:solidFill>
                    <a:schemeClr val="bg2"/>
                  </a:solidFill>
                  <a:ln w="12700">
                    <a:noFill/>
                    <a:round/>
                    <a:headEnd/>
                    <a:tailEnd/>
                  </a:ln>
                  <a:effectLst/>
                </p:spPr>
                <p:txBody>
                  <a:bodyPr wrap="none" anchor="ctr"/>
                  <a:lstStyle/>
                  <a:p>
                    <a:endParaRPr lang="zh-CN" altLang="en-US"/>
                  </a:p>
                </p:txBody>
              </p:sp>
              <p:sp>
                <p:nvSpPr>
                  <p:cNvPr id="137395" name="Oval 179"/>
                  <p:cNvSpPr>
                    <a:spLocks noChangeArrowheads="1"/>
                  </p:cNvSpPr>
                  <p:nvPr/>
                </p:nvSpPr>
                <p:spPr bwMode="auto">
                  <a:xfrm>
                    <a:off x="4086" y="3420"/>
                    <a:ext cx="211" cy="80"/>
                  </a:xfrm>
                  <a:prstGeom prst="ellipse">
                    <a:avLst/>
                  </a:prstGeom>
                  <a:solidFill>
                    <a:schemeClr val="bg2"/>
                  </a:solidFill>
                  <a:ln w="12700">
                    <a:noFill/>
                    <a:round/>
                    <a:headEnd/>
                    <a:tailEnd/>
                  </a:ln>
                  <a:effectLst/>
                </p:spPr>
                <p:txBody>
                  <a:bodyPr wrap="none" anchor="ctr"/>
                  <a:lstStyle/>
                  <a:p>
                    <a:endParaRPr lang="zh-CN" altLang="en-US"/>
                  </a:p>
                </p:txBody>
              </p:sp>
              <p:sp>
                <p:nvSpPr>
                  <p:cNvPr id="137396" name="Oval 180"/>
                  <p:cNvSpPr>
                    <a:spLocks noChangeArrowheads="1"/>
                  </p:cNvSpPr>
                  <p:nvPr/>
                </p:nvSpPr>
                <p:spPr bwMode="auto">
                  <a:xfrm>
                    <a:off x="4247" y="3432"/>
                    <a:ext cx="320" cy="94"/>
                  </a:xfrm>
                  <a:prstGeom prst="ellipse">
                    <a:avLst/>
                  </a:prstGeom>
                  <a:solidFill>
                    <a:schemeClr val="bg2"/>
                  </a:solidFill>
                  <a:ln w="12700">
                    <a:noFill/>
                    <a:round/>
                    <a:headEnd/>
                    <a:tailEnd/>
                  </a:ln>
                  <a:effectLst/>
                </p:spPr>
                <p:txBody>
                  <a:bodyPr wrap="none" anchor="ctr"/>
                  <a:lstStyle/>
                  <a:p>
                    <a:endParaRPr lang="zh-CN" altLang="en-US"/>
                  </a:p>
                </p:txBody>
              </p:sp>
              <p:sp>
                <p:nvSpPr>
                  <p:cNvPr id="137397" name="Oval 181"/>
                  <p:cNvSpPr>
                    <a:spLocks noChangeArrowheads="1"/>
                  </p:cNvSpPr>
                  <p:nvPr/>
                </p:nvSpPr>
                <p:spPr bwMode="auto">
                  <a:xfrm>
                    <a:off x="4456" y="3327"/>
                    <a:ext cx="204" cy="63"/>
                  </a:xfrm>
                  <a:prstGeom prst="ellipse">
                    <a:avLst/>
                  </a:prstGeom>
                  <a:solidFill>
                    <a:schemeClr val="bg2"/>
                  </a:solidFill>
                  <a:ln w="12700">
                    <a:noFill/>
                    <a:round/>
                    <a:headEnd/>
                    <a:tailEnd/>
                  </a:ln>
                  <a:effectLst/>
                </p:spPr>
                <p:txBody>
                  <a:bodyPr wrap="none" anchor="ctr"/>
                  <a:lstStyle/>
                  <a:p>
                    <a:endParaRPr lang="zh-CN" altLang="en-US"/>
                  </a:p>
                </p:txBody>
              </p:sp>
              <p:sp>
                <p:nvSpPr>
                  <p:cNvPr id="137398" name="Oval 182"/>
                  <p:cNvSpPr>
                    <a:spLocks noChangeArrowheads="1"/>
                  </p:cNvSpPr>
                  <p:nvPr/>
                </p:nvSpPr>
                <p:spPr bwMode="auto">
                  <a:xfrm>
                    <a:off x="4496" y="3376"/>
                    <a:ext cx="197" cy="71"/>
                  </a:xfrm>
                  <a:prstGeom prst="ellipse">
                    <a:avLst/>
                  </a:prstGeom>
                  <a:solidFill>
                    <a:schemeClr val="bg2"/>
                  </a:solidFill>
                  <a:ln w="12700">
                    <a:noFill/>
                    <a:round/>
                    <a:headEnd/>
                    <a:tailEnd/>
                  </a:ln>
                  <a:effectLst/>
                </p:spPr>
                <p:txBody>
                  <a:bodyPr wrap="none" anchor="ctr"/>
                  <a:lstStyle/>
                  <a:p>
                    <a:endParaRPr lang="zh-CN" altLang="en-US"/>
                  </a:p>
                </p:txBody>
              </p:sp>
              <p:sp>
                <p:nvSpPr>
                  <p:cNvPr id="137399" name="Oval 183"/>
                  <p:cNvSpPr>
                    <a:spLocks noChangeArrowheads="1"/>
                  </p:cNvSpPr>
                  <p:nvPr/>
                </p:nvSpPr>
                <p:spPr bwMode="auto">
                  <a:xfrm>
                    <a:off x="4478" y="3390"/>
                    <a:ext cx="190" cy="120"/>
                  </a:xfrm>
                  <a:prstGeom prst="ellipse">
                    <a:avLst/>
                  </a:prstGeom>
                  <a:solidFill>
                    <a:schemeClr val="bg2"/>
                  </a:solidFill>
                  <a:ln w="12700">
                    <a:noFill/>
                    <a:round/>
                    <a:headEnd/>
                    <a:tailEnd/>
                  </a:ln>
                  <a:effectLst/>
                </p:spPr>
                <p:txBody>
                  <a:bodyPr wrap="none" anchor="ctr"/>
                  <a:lstStyle/>
                  <a:p>
                    <a:endParaRPr lang="zh-CN" altLang="en-US"/>
                  </a:p>
                </p:txBody>
              </p:sp>
              <p:sp>
                <p:nvSpPr>
                  <p:cNvPr id="137400" name="Oval 184"/>
                  <p:cNvSpPr>
                    <a:spLocks noChangeArrowheads="1"/>
                  </p:cNvSpPr>
                  <p:nvPr/>
                </p:nvSpPr>
                <p:spPr bwMode="auto">
                  <a:xfrm>
                    <a:off x="4158" y="3353"/>
                    <a:ext cx="419" cy="120"/>
                  </a:xfrm>
                  <a:prstGeom prst="ellipse">
                    <a:avLst/>
                  </a:prstGeom>
                  <a:solidFill>
                    <a:schemeClr val="bg2"/>
                  </a:solidFill>
                  <a:ln w="12700">
                    <a:noFill/>
                    <a:round/>
                    <a:headEnd/>
                    <a:tailEnd/>
                  </a:ln>
                  <a:effectLst/>
                </p:spPr>
                <p:txBody>
                  <a:bodyPr wrap="none" anchor="ctr"/>
                  <a:lstStyle/>
                  <a:p>
                    <a:endParaRPr lang="zh-CN" altLang="en-US"/>
                  </a:p>
                </p:txBody>
              </p:sp>
            </p:grpSp>
            <p:grpSp>
              <p:nvGrpSpPr>
                <p:cNvPr id="137321" name="Group 185"/>
                <p:cNvGrpSpPr>
                  <a:grpSpLocks/>
                </p:cNvGrpSpPr>
                <p:nvPr/>
              </p:nvGrpSpPr>
              <p:grpSpPr bwMode="auto">
                <a:xfrm>
                  <a:off x="4032" y="3288"/>
                  <a:ext cx="643" cy="234"/>
                  <a:chOff x="4032" y="3288"/>
                  <a:chExt cx="643" cy="234"/>
                </a:xfrm>
              </p:grpSpPr>
              <p:sp>
                <p:nvSpPr>
                  <p:cNvPr id="137402" name="Oval 186"/>
                  <p:cNvSpPr>
                    <a:spLocks noChangeArrowheads="1"/>
                  </p:cNvSpPr>
                  <p:nvPr/>
                </p:nvSpPr>
                <p:spPr bwMode="auto">
                  <a:xfrm>
                    <a:off x="4260" y="3288"/>
                    <a:ext cx="273" cy="94"/>
                  </a:xfrm>
                  <a:prstGeom prst="ellipse">
                    <a:avLst/>
                  </a:prstGeom>
                  <a:solidFill>
                    <a:schemeClr val="bg2"/>
                  </a:solidFill>
                  <a:ln w="12700">
                    <a:noFill/>
                    <a:round/>
                    <a:headEnd/>
                    <a:tailEnd/>
                  </a:ln>
                  <a:effectLst/>
                </p:spPr>
                <p:txBody>
                  <a:bodyPr wrap="none" anchor="ctr"/>
                  <a:lstStyle/>
                  <a:p>
                    <a:endParaRPr lang="zh-CN" altLang="en-US"/>
                  </a:p>
                </p:txBody>
              </p:sp>
              <p:sp>
                <p:nvSpPr>
                  <p:cNvPr id="137403" name="Oval 187"/>
                  <p:cNvSpPr>
                    <a:spLocks noChangeArrowheads="1"/>
                  </p:cNvSpPr>
                  <p:nvPr/>
                </p:nvSpPr>
                <p:spPr bwMode="auto">
                  <a:xfrm>
                    <a:off x="4104" y="3315"/>
                    <a:ext cx="199" cy="93"/>
                  </a:xfrm>
                  <a:prstGeom prst="ellipse">
                    <a:avLst/>
                  </a:prstGeom>
                  <a:solidFill>
                    <a:schemeClr val="bg2"/>
                  </a:solidFill>
                  <a:ln w="12700">
                    <a:noFill/>
                    <a:round/>
                    <a:headEnd/>
                    <a:tailEnd/>
                  </a:ln>
                  <a:effectLst/>
                </p:spPr>
                <p:txBody>
                  <a:bodyPr wrap="none" anchor="ctr"/>
                  <a:lstStyle/>
                  <a:p>
                    <a:endParaRPr lang="zh-CN" altLang="en-US"/>
                  </a:p>
                </p:txBody>
              </p:sp>
              <p:sp>
                <p:nvSpPr>
                  <p:cNvPr id="137404" name="Oval 188"/>
                  <p:cNvSpPr>
                    <a:spLocks noChangeArrowheads="1"/>
                  </p:cNvSpPr>
                  <p:nvPr/>
                </p:nvSpPr>
                <p:spPr bwMode="auto">
                  <a:xfrm>
                    <a:off x="4032" y="3376"/>
                    <a:ext cx="135" cy="71"/>
                  </a:xfrm>
                  <a:prstGeom prst="ellipse">
                    <a:avLst/>
                  </a:prstGeom>
                  <a:solidFill>
                    <a:schemeClr val="bg2"/>
                  </a:solidFill>
                  <a:ln w="12700">
                    <a:noFill/>
                    <a:round/>
                    <a:headEnd/>
                    <a:tailEnd/>
                  </a:ln>
                  <a:effectLst/>
                </p:spPr>
                <p:txBody>
                  <a:bodyPr wrap="none" anchor="ctr"/>
                  <a:lstStyle/>
                  <a:p>
                    <a:endParaRPr lang="zh-CN" altLang="en-US"/>
                  </a:p>
                </p:txBody>
              </p:sp>
              <p:sp>
                <p:nvSpPr>
                  <p:cNvPr id="137405" name="Oval 189"/>
                  <p:cNvSpPr>
                    <a:spLocks noChangeArrowheads="1"/>
                  </p:cNvSpPr>
                  <p:nvPr/>
                </p:nvSpPr>
                <p:spPr bwMode="auto">
                  <a:xfrm>
                    <a:off x="4079" y="3411"/>
                    <a:ext cx="209" cy="77"/>
                  </a:xfrm>
                  <a:prstGeom prst="ellipse">
                    <a:avLst/>
                  </a:prstGeom>
                  <a:solidFill>
                    <a:schemeClr val="bg2"/>
                  </a:solidFill>
                  <a:ln w="12700">
                    <a:noFill/>
                    <a:round/>
                    <a:headEnd/>
                    <a:tailEnd/>
                  </a:ln>
                  <a:effectLst/>
                </p:spPr>
                <p:txBody>
                  <a:bodyPr wrap="none" anchor="ctr"/>
                  <a:lstStyle/>
                  <a:p>
                    <a:endParaRPr lang="zh-CN" altLang="en-US"/>
                  </a:p>
                </p:txBody>
              </p:sp>
              <p:sp>
                <p:nvSpPr>
                  <p:cNvPr id="137406" name="Oval 190"/>
                  <p:cNvSpPr>
                    <a:spLocks noChangeArrowheads="1"/>
                  </p:cNvSpPr>
                  <p:nvPr/>
                </p:nvSpPr>
                <p:spPr bwMode="auto">
                  <a:xfrm>
                    <a:off x="4232" y="3424"/>
                    <a:ext cx="327" cy="98"/>
                  </a:xfrm>
                  <a:prstGeom prst="ellipse">
                    <a:avLst/>
                  </a:prstGeom>
                  <a:solidFill>
                    <a:schemeClr val="bg2"/>
                  </a:solidFill>
                  <a:ln w="12700">
                    <a:noFill/>
                    <a:round/>
                    <a:headEnd/>
                    <a:tailEnd/>
                  </a:ln>
                  <a:effectLst/>
                </p:spPr>
                <p:txBody>
                  <a:bodyPr wrap="none" anchor="ctr"/>
                  <a:lstStyle/>
                  <a:p>
                    <a:endParaRPr lang="zh-CN" altLang="en-US"/>
                  </a:p>
                </p:txBody>
              </p:sp>
              <p:sp>
                <p:nvSpPr>
                  <p:cNvPr id="137407" name="Oval 191"/>
                  <p:cNvSpPr>
                    <a:spLocks noChangeArrowheads="1"/>
                  </p:cNvSpPr>
                  <p:nvPr/>
                </p:nvSpPr>
                <p:spPr bwMode="auto">
                  <a:xfrm>
                    <a:off x="4448" y="3315"/>
                    <a:ext cx="198" cy="70"/>
                  </a:xfrm>
                  <a:prstGeom prst="ellipse">
                    <a:avLst/>
                  </a:prstGeom>
                  <a:solidFill>
                    <a:schemeClr val="bg2"/>
                  </a:solidFill>
                  <a:ln w="12700">
                    <a:noFill/>
                    <a:round/>
                    <a:headEnd/>
                    <a:tailEnd/>
                  </a:ln>
                  <a:effectLst/>
                </p:spPr>
                <p:txBody>
                  <a:bodyPr wrap="none" anchor="ctr"/>
                  <a:lstStyle/>
                  <a:p>
                    <a:endParaRPr lang="zh-CN" altLang="en-US"/>
                  </a:p>
                </p:txBody>
              </p:sp>
              <p:sp>
                <p:nvSpPr>
                  <p:cNvPr id="137408" name="Oval 192"/>
                  <p:cNvSpPr>
                    <a:spLocks noChangeArrowheads="1"/>
                  </p:cNvSpPr>
                  <p:nvPr/>
                </p:nvSpPr>
                <p:spPr bwMode="auto">
                  <a:xfrm>
                    <a:off x="4478" y="3372"/>
                    <a:ext cx="197" cy="67"/>
                  </a:xfrm>
                  <a:prstGeom prst="ellipse">
                    <a:avLst/>
                  </a:prstGeom>
                  <a:solidFill>
                    <a:schemeClr val="bg2"/>
                  </a:solidFill>
                  <a:ln w="12700">
                    <a:noFill/>
                    <a:round/>
                    <a:headEnd/>
                    <a:tailEnd/>
                  </a:ln>
                  <a:effectLst/>
                </p:spPr>
                <p:txBody>
                  <a:bodyPr wrap="none" anchor="ctr"/>
                  <a:lstStyle/>
                  <a:p>
                    <a:endParaRPr lang="zh-CN" altLang="en-US"/>
                  </a:p>
                </p:txBody>
              </p:sp>
              <p:sp>
                <p:nvSpPr>
                  <p:cNvPr id="137409" name="Oval 193"/>
                  <p:cNvSpPr>
                    <a:spLocks noChangeArrowheads="1"/>
                  </p:cNvSpPr>
                  <p:nvPr/>
                </p:nvSpPr>
                <p:spPr bwMode="auto">
                  <a:xfrm>
                    <a:off x="4456" y="3385"/>
                    <a:ext cx="204" cy="122"/>
                  </a:xfrm>
                  <a:prstGeom prst="ellipse">
                    <a:avLst/>
                  </a:prstGeom>
                  <a:solidFill>
                    <a:schemeClr val="bg2"/>
                  </a:solidFill>
                  <a:ln w="12700">
                    <a:noFill/>
                    <a:round/>
                    <a:headEnd/>
                    <a:tailEnd/>
                  </a:ln>
                  <a:effectLst/>
                </p:spPr>
                <p:txBody>
                  <a:bodyPr wrap="none" anchor="ctr"/>
                  <a:lstStyle/>
                  <a:p>
                    <a:endParaRPr lang="zh-CN" altLang="en-US"/>
                  </a:p>
                </p:txBody>
              </p:sp>
              <p:sp>
                <p:nvSpPr>
                  <p:cNvPr id="137410" name="Oval 194"/>
                  <p:cNvSpPr>
                    <a:spLocks noChangeArrowheads="1"/>
                  </p:cNvSpPr>
                  <p:nvPr/>
                </p:nvSpPr>
                <p:spPr bwMode="auto">
                  <a:xfrm>
                    <a:off x="4149" y="3342"/>
                    <a:ext cx="418" cy="119"/>
                  </a:xfrm>
                  <a:prstGeom prst="ellipse">
                    <a:avLst/>
                  </a:prstGeom>
                  <a:solidFill>
                    <a:schemeClr val="bg2"/>
                  </a:solidFill>
                  <a:ln w="12700">
                    <a:noFill/>
                    <a:round/>
                    <a:headEnd/>
                    <a:tailEnd/>
                  </a:ln>
                  <a:effectLst/>
                </p:spPr>
                <p:txBody>
                  <a:bodyPr wrap="none" anchor="ctr"/>
                  <a:lstStyle/>
                  <a:p>
                    <a:endParaRPr lang="zh-CN" altLang="en-US"/>
                  </a:p>
                </p:txBody>
              </p:sp>
            </p:grpSp>
          </p:grpSp>
          <p:sp>
            <p:nvSpPr>
              <p:cNvPr id="137411" name="Rectangle 195"/>
              <p:cNvSpPr>
                <a:spLocks noChangeArrowheads="1"/>
              </p:cNvSpPr>
              <p:nvPr/>
            </p:nvSpPr>
            <p:spPr bwMode="auto">
              <a:xfrm>
                <a:off x="892" y="2256"/>
                <a:ext cx="546" cy="229"/>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800" b="1">
                    <a:latin typeface="楷体" pitchFamily="18" charset="-122"/>
                    <a:ea typeface="楷体" pitchFamily="18" charset="-122"/>
                  </a:rPr>
                  <a:t>外部网</a:t>
                </a:r>
              </a:p>
            </p:txBody>
          </p:sp>
          <p:sp>
            <p:nvSpPr>
              <p:cNvPr id="137412" name="Line 196"/>
              <p:cNvSpPr>
                <a:spLocks noChangeShapeType="1"/>
              </p:cNvSpPr>
              <p:nvPr/>
            </p:nvSpPr>
            <p:spPr bwMode="auto">
              <a:xfrm>
                <a:off x="1488" y="2448"/>
                <a:ext cx="240" cy="0"/>
              </a:xfrm>
              <a:prstGeom prst="line">
                <a:avLst/>
              </a:prstGeom>
              <a:noFill/>
              <a:ln w="9525">
                <a:solidFill>
                  <a:schemeClr val="tx1"/>
                </a:solidFill>
                <a:round/>
                <a:headEnd/>
                <a:tailEnd/>
              </a:ln>
              <a:effectLst/>
            </p:spPr>
            <p:txBody>
              <a:bodyPr wrap="none" anchor="ctr"/>
              <a:lstStyle/>
              <a:p>
                <a:endParaRPr lang="zh-CN" altLang="en-US"/>
              </a:p>
            </p:txBody>
          </p:sp>
          <p:grpSp>
            <p:nvGrpSpPr>
              <p:cNvPr id="137322" name="Group 197"/>
              <p:cNvGrpSpPr>
                <a:grpSpLocks/>
              </p:cNvGrpSpPr>
              <p:nvPr/>
            </p:nvGrpSpPr>
            <p:grpSpPr bwMode="auto">
              <a:xfrm>
                <a:off x="2160" y="2064"/>
                <a:ext cx="336" cy="233"/>
                <a:chOff x="2064" y="3415"/>
                <a:chExt cx="336" cy="233"/>
              </a:xfrm>
            </p:grpSpPr>
            <p:sp>
              <p:nvSpPr>
                <p:cNvPr id="137414" name="AutoShape 198"/>
                <p:cNvSpPr>
                  <a:spLocks noChangeArrowheads="1"/>
                </p:cNvSpPr>
                <p:nvPr/>
              </p:nvSpPr>
              <p:spPr bwMode="auto">
                <a:xfrm>
                  <a:off x="2064" y="3552"/>
                  <a:ext cx="336" cy="96"/>
                </a:xfrm>
                <a:prstGeom prst="cube">
                  <a:avLst>
                    <a:gd name="adj" fmla="val 61806"/>
                  </a:avLst>
                </a:prstGeom>
                <a:solidFill>
                  <a:srgbClr val="D60093"/>
                </a:solidFill>
                <a:ln w="9525">
                  <a:solidFill>
                    <a:schemeClr val="tx1"/>
                  </a:solidFill>
                  <a:miter lim="800000"/>
                  <a:headEnd/>
                  <a:tailEnd/>
                </a:ln>
                <a:effectLst/>
              </p:spPr>
              <p:txBody>
                <a:bodyPr wrap="none" anchor="ctr"/>
                <a:lstStyle/>
                <a:p>
                  <a:endParaRPr lang="zh-CN" altLang="en-US"/>
                </a:p>
              </p:txBody>
            </p:sp>
            <p:grpSp>
              <p:nvGrpSpPr>
                <p:cNvPr id="137323" name="Group 199"/>
                <p:cNvGrpSpPr>
                  <a:grpSpLocks/>
                </p:cNvGrpSpPr>
                <p:nvPr/>
              </p:nvGrpSpPr>
              <p:grpSpPr bwMode="auto">
                <a:xfrm>
                  <a:off x="2123" y="3415"/>
                  <a:ext cx="240" cy="192"/>
                  <a:chOff x="2352" y="3264"/>
                  <a:chExt cx="240" cy="192"/>
                </a:xfrm>
              </p:grpSpPr>
              <p:sp>
                <p:nvSpPr>
                  <p:cNvPr id="137416" name="AutoShape 200"/>
                  <p:cNvSpPr>
                    <a:spLocks noChangeArrowheads="1"/>
                  </p:cNvSpPr>
                  <p:nvPr/>
                </p:nvSpPr>
                <p:spPr bwMode="auto">
                  <a:xfrm>
                    <a:off x="2352" y="3264"/>
                    <a:ext cx="240" cy="192"/>
                  </a:xfrm>
                  <a:prstGeom prst="cube">
                    <a:avLst>
                      <a:gd name="adj" fmla="val 25000"/>
                    </a:avLst>
                  </a:prstGeom>
                  <a:solidFill>
                    <a:srgbClr val="D60093"/>
                  </a:solidFill>
                  <a:ln w="9525">
                    <a:solidFill>
                      <a:schemeClr val="tx1"/>
                    </a:solidFill>
                    <a:miter lim="800000"/>
                    <a:headEnd/>
                    <a:tailEnd/>
                  </a:ln>
                  <a:effectLst/>
                </p:spPr>
                <p:txBody>
                  <a:bodyPr wrap="none" anchor="ctr"/>
                  <a:lstStyle/>
                  <a:p>
                    <a:endParaRPr lang="zh-CN" altLang="en-US"/>
                  </a:p>
                </p:txBody>
              </p:sp>
              <p:sp>
                <p:nvSpPr>
                  <p:cNvPr id="137417" name="AutoShape 201"/>
                  <p:cNvSpPr>
                    <a:spLocks noChangeArrowheads="1"/>
                  </p:cNvSpPr>
                  <p:nvPr/>
                </p:nvSpPr>
                <p:spPr bwMode="auto">
                  <a:xfrm>
                    <a:off x="2378" y="3338"/>
                    <a:ext cx="144" cy="96"/>
                  </a:xfrm>
                  <a:prstGeom prst="bevel">
                    <a:avLst>
                      <a:gd name="adj" fmla="val 12500"/>
                    </a:avLst>
                  </a:prstGeom>
                  <a:solidFill>
                    <a:srgbClr val="D60093"/>
                  </a:solidFill>
                  <a:ln w="9525">
                    <a:solidFill>
                      <a:schemeClr val="tx1"/>
                    </a:solidFill>
                    <a:miter lim="800000"/>
                    <a:headEnd/>
                    <a:tailEnd/>
                  </a:ln>
                  <a:effectLst/>
                </p:spPr>
                <p:txBody>
                  <a:bodyPr wrap="none" anchor="ctr"/>
                  <a:lstStyle/>
                  <a:p>
                    <a:endParaRPr lang="zh-CN" altLang="en-US"/>
                  </a:p>
                </p:txBody>
              </p:sp>
            </p:grpSp>
          </p:grpSp>
          <p:sp>
            <p:nvSpPr>
              <p:cNvPr id="137418" name="Line 202"/>
              <p:cNvSpPr>
                <a:spLocks noChangeShapeType="1"/>
              </p:cNvSpPr>
              <p:nvPr/>
            </p:nvSpPr>
            <p:spPr bwMode="auto">
              <a:xfrm>
                <a:off x="2400" y="2304"/>
                <a:ext cx="96" cy="192"/>
              </a:xfrm>
              <a:prstGeom prst="line">
                <a:avLst/>
              </a:prstGeom>
              <a:noFill/>
              <a:ln w="9525">
                <a:solidFill>
                  <a:schemeClr val="tx1"/>
                </a:solidFill>
                <a:round/>
                <a:headEnd/>
                <a:tailEnd/>
              </a:ln>
              <a:effectLst/>
            </p:spPr>
            <p:txBody>
              <a:bodyPr wrap="none" anchor="ctr"/>
              <a:lstStyle/>
              <a:p>
                <a:endParaRPr lang="zh-CN" altLang="en-US"/>
              </a:p>
            </p:txBody>
          </p:sp>
        </p:grpSp>
        <p:sp>
          <p:nvSpPr>
            <p:cNvPr id="137419" name="Rectangle 203"/>
            <p:cNvSpPr>
              <a:spLocks noChangeArrowheads="1"/>
            </p:cNvSpPr>
            <p:nvPr/>
          </p:nvSpPr>
          <p:spPr bwMode="auto">
            <a:xfrm>
              <a:off x="2142" y="2064"/>
              <a:ext cx="546" cy="332"/>
            </a:xfrm>
            <a:prstGeom prst="rect">
              <a:avLst/>
            </a:prstGeom>
            <a:noFill/>
            <a:ln w="12700">
              <a:noFill/>
              <a:miter lim="800000"/>
              <a:headEnd/>
              <a:tailEnd/>
            </a:ln>
            <a:effectLst/>
          </p:spPr>
          <p:txBody>
            <a:bodyPr wrap="none" lIns="90488" tIns="44450" rIns="90488" bIns="44450">
              <a:spAutoFit/>
            </a:bodyPr>
            <a:lstStyle/>
            <a:p>
              <a:pPr eaLnBrk="0" hangingPunct="0">
                <a:lnSpc>
                  <a:spcPct val="80000"/>
                </a:lnSpc>
              </a:pPr>
              <a:r>
                <a:rPr lang="zh-CN" altLang="en-US" sz="1800" b="1">
                  <a:solidFill>
                    <a:srgbClr val="D60093"/>
                  </a:solidFill>
                  <a:latin typeface="楷体" pitchFamily="18" charset="-122"/>
                  <a:ea typeface="楷体" pitchFamily="18" charset="-122"/>
                </a:rPr>
                <a:t>单端口</a:t>
              </a:r>
            </a:p>
            <a:p>
              <a:pPr eaLnBrk="0" hangingPunct="0">
                <a:lnSpc>
                  <a:spcPct val="80000"/>
                </a:lnSpc>
              </a:pPr>
              <a:r>
                <a:rPr lang="zh-CN" altLang="en-US" sz="1800" b="1">
                  <a:solidFill>
                    <a:srgbClr val="D60093"/>
                  </a:solidFill>
                  <a:latin typeface="楷体" pitchFamily="18" charset="-122"/>
                  <a:ea typeface="楷体" pitchFamily="18" charset="-122"/>
                </a:rPr>
                <a:t>防火墙</a:t>
              </a:r>
            </a:p>
          </p:txBody>
        </p:sp>
      </p:grpSp>
      <p:sp>
        <p:nvSpPr>
          <p:cNvPr id="137420" name="Text Box 204"/>
          <p:cNvSpPr txBox="1">
            <a:spLocks noChangeArrowheads="1"/>
          </p:cNvSpPr>
          <p:nvPr/>
        </p:nvSpPr>
        <p:spPr bwMode="auto">
          <a:xfrm>
            <a:off x="384175" y="4648200"/>
            <a:ext cx="5483225" cy="457200"/>
          </a:xfrm>
          <a:prstGeom prst="rect">
            <a:avLst/>
          </a:prstGeom>
          <a:noFill/>
          <a:ln w="9525">
            <a:noFill/>
            <a:miter lim="800000"/>
            <a:headEnd/>
            <a:tailEnd/>
          </a:ln>
          <a:effectLst/>
        </p:spPr>
        <p:txBody>
          <a:bodyPr wrap="none">
            <a:spAutoFit/>
          </a:bodyPr>
          <a:lstStyle/>
          <a:p>
            <a:r>
              <a:rPr lang="zh-CN" altLang="en-US" b="1"/>
              <a:t> 单端口时，则需交换设备的端口绑定。</a:t>
            </a:r>
          </a:p>
        </p:txBody>
      </p:sp>
      <p:sp>
        <p:nvSpPr>
          <p:cNvPr id="137421" name="Text Box 205"/>
          <p:cNvSpPr txBox="1">
            <a:spLocks noChangeArrowheads="1"/>
          </p:cNvSpPr>
          <p:nvPr/>
        </p:nvSpPr>
        <p:spPr bwMode="auto">
          <a:xfrm>
            <a:off x="8686800"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52</a:t>
            </a:r>
            <a:endParaRPr lang="en-US" altLang="zh-CN" sz="2000" b="1" dirty="0">
              <a:latin typeface="宋体" pitchFamily="2" charset="-122"/>
            </a:endParaRPr>
          </a:p>
        </p:txBody>
      </p:sp>
      <p:sp>
        <p:nvSpPr>
          <p:cNvPr id="137422" name="Rectangle 206"/>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76200" y="117475"/>
            <a:ext cx="4013200" cy="457200"/>
          </a:xfrm>
          <a:prstGeom prst="rect">
            <a:avLst/>
          </a:prstGeom>
          <a:noFill/>
          <a:ln w="9525">
            <a:noFill/>
            <a:miter lim="800000"/>
            <a:headEnd/>
            <a:tailEnd/>
          </a:ln>
          <a:effectLst/>
        </p:spPr>
        <p:txBody>
          <a:bodyPr wrap="none">
            <a:spAutoFit/>
          </a:bodyPr>
          <a:lstStyle/>
          <a:p>
            <a:r>
              <a:rPr lang="en-US" altLang="en-US" b="1">
                <a:solidFill>
                  <a:srgbClr val="FF0000"/>
                </a:solidFill>
                <a:latin typeface="宋体" pitchFamily="2" charset="-122"/>
              </a:rPr>
              <a:t>② </a:t>
            </a:r>
            <a:r>
              <a:rPr lang="zh-CN" altLang="en-US" b="1">
                <a:solidFill>
                  <a:srgbClr val="FF0000"/>
                </a:solidFill>
              </a:rPr>
              <a:t>防火墙的原理</a:t>
            </a:r>
            <a:r>
              <a:rPr lang="en-US" altLang="zh-CN" b="1">
                <a:solidFill>
                  <a:srgbClr val="FF0000"/>
                </a:solidFill>
              </a:rPr>
              <a:t>—</a:t>
            </a:r>
            <a:r>
              <a:rPr lang="zh-CN" altLang="en-US" b="1">
                <a:solidFill>
                  <a:srgbClr val="FF0000"/>
                </a:solidFill>
              </a:rPr>
              <a:t>分组过滤</a:t>
            </a:r>
          </a:p>
        </p:txBody>
      </p:sp>
      <p:sp>
        <p:nvSpPr>
          <p:cNvPr id="138243" name="Text Box 3"/>
          <p:cNvSpPr txBox="1">
            <a:spLocks noChangeArrowheads="1"/>
          </p:cNvSpPr>
          <p:nvPr/>
        </p:nvSpPr>
        <p:spPr bwMode="auto">
          <a:xfrm>
            <a:off x="76200" y="857250"/>
            <a:ext cx="9067800" cy="2501900"/>
          </a:xfrm>
          <a:prstGeom prst="rect">
            <a:avLst/>
          </a:prstGeom>
          <a:noFill/>
          <a:ln w="9525">
            <a:noFill/>
            <a:miter lim="800000"/>
            <a:headEnd/>
            <a:tailEnd/>
          </a:ln>
          <a:effectLst/>
        </p:spPr>
        <p:txBody>
          <a:bodyPr>
            <a:spAutoFit/>
          </a:bodyPr>
          <a:lstStyle/>
          <a:p>
            <a:pPr>
              <a:spcBef>
                <a:spcPct val="20000"/>
              </a:spcBef>
            </a:pPr>
            <a:r>
              <a:rPr lang="zh-CN" altLang="en-US" b="1">
                <a:solidFill>
                  <a:srgbClr val="FF0000"/>
                </a:solidFill>
              </a:rPr>
              <a:t>原理：</a:t>
            </a:r>
            <a:r>
              <a:rPr lang="zh-CN" altLang="en-US" b="1"/>
              <a:t>分析</a:t>
            </a:r>
            <a:r>
              <a:rPr lang="en-US" altLang="zh-CN" b="1"/>
              <a:t>IP</a:t>
            </a:r>
            <a:r>
              <a:rPr lang="zh-CN" altLang="en-US" b="1"/>
              <a:t>报文，对应其中的所有参数，设置过滤策略，允许或者拒绝该报文穿越防火墙；</a:t>
            </a:r>
          </a:p>
          <a:p>
            <a:pPr>
              <a:spcBef>
                <a:spcPct val="20000"/>
              </a:spcBef>
            </a:pPr>
            <a:r>
              <a:rPr lang="zh-CN" altLang="en-US" b="1"/>
              <a:t>分析的</a:t>
            </a:r>
            <a:r>
              <a:rPr lang="zh-CN" altLang="en-US" b="1">
                <a:solidFill>
                  <a:srgbClr val="FF0000"/>
                </a:solidFill>
              </a:rPr>
              <a:t>参数</a:t>
            </a:r>
            <a:r>
              <a:rPr lang="zh-CN" altLang="en-US" b="1"/>
              <a:t>有：源</a:t>
            </a:r>
            <a:r>
              <a:rPr lang="en-US" altLang="zh-CN" b="1"/>
              <a:t>IP</a:t>
            </a:r>
            <a:r>
              <a:rPr lang="zh-CN" altLang="en-US" b="1"/>
              <a:t>地址（仅允许哪些设备访问内部网）、宿</a:t>
            </a:r>
            <a:r>
              <a:rPr lang="en-US" altLang="zh-CN" b="1"/>
              <a:t>IP</a:t>
            </a:r>
            <a:r>
              <a:rPr lang="zh-CN" altLang="en-US" b="1"/>
              <a:t>地址（仅允许访问哪些结点）、端口号（仅允许使用哪些服务）等；</a:t>
            </a:r>
          </a:p>
          <a:p>
            <a:pPr>
              <a:spcBef>
                <a:spcPct val="20000"/>
              </a:spcBef>
            </a:pPr>
            <a:r>
              <a:rPr lang="zh-CN" altLang="en-US" b="1"/>
              <a:t>设置的</a:t>
            </a:r>
            <a:r>
              <a:rPr lang="zh-CN" altLang="en-US" b="1">
                <a:solidFill>
                  <a:srgbClr val="FF0000"/>
                </a:solidFill>
              </a:rPr>
              <a:t>策略</a:t>
            </a:r>
            <a:r>
              <a:rPr lang="zh-CN" altLang="en-US" b="1"/>
              <a:t>包括：访问的时间段、并发访问的个数等；</a:t>
            </a:r>
          </a:p>
          <a:p>
            <a:pPr>
              <a:spcBef>
                <a:spcPct val="20000"/>
              </a:spcBef>
            </a:pPr>
            <a:r>
              <a:rPr lang="zh-CN" altLang="en-US" b="1"/>
              <a:t>一般策略为：</a:t>
            </a:r>
            <a:r>
              <a:rPr lang="zh-CN" altLang="en-US" b="1">
                <a:solidFill>
                  <a:srgbClr val="FF0000"/>
                </a:solidFill>
              </a:rPr>
              <a:t>不明确表示“允许”的就是禁止</a:t>
            </a:r>
            <a:r>
              <a:rPr lang="zh-CN" altLang="en-US" b="1"/>
              <a:t>。</a:t>
            </a:r>
          </a:p>
        </p:txBody>
      </p:sp>
      <p:grpSp>
        <p:nvGrpSpPr>
          <p:cNvPr id="2" name="Group 4"/>
          <p:cNvGrpSpPr>
            <a:grpSpLocks/>
          </p:cNvGrpSpPr>
          <p:nvPr/>
        </p:nvGrpSpPr>
        <p:grpSpPr bwMode="auto">
          <a:xfrm>
            <a:off x="1355725" y="3851275"/>
            <a:ext cx="6254750" cy="2168525"/>
            <a:chOff x="854" y="2426"/>
            <a:chExt cx="3940" cy="1366"/>
          </a:xfrm>
        </p:grpSpPr>
        <p:grpSp>
          <p:nvGrpSpPr>
            <p:cNvPr id="3" name="Group 5"/>
            <p:cNvGrpSpPr>
              <a:grpSpLocks/>
            </p:cNvGrpSpPr>
            <p:nvPr/>
          </p:nvGrpSpPr>
          <p:grpSpPr bwMode="auto">
            <a:xfrm>
              <a:off x="2582" y="2690"/>
              <a:ext cx="384" cy="1056"/>
              <a:chOff x="2256" y="1056"/>
              <a:chExt cx="384" cy="1056"/>
            </a:xfrm>
          </p:grpSpPr>
          <p:sp>
            <p:nvSpPr>
              <p:cNvPr id="138246" name="AutoShape 6"/>
              <p:cNvSpPr>
                <a:spLocks noChangeArrowheads="1"/>
              </p:cNvSpPr>
              <p:nvPr/>
            </p:nvSpPr>
            <p:spPr bwMode="auto">
              <a:xfrm>
                <a:off x="2256" y="1056"/>
                <a:ext cx="384" cy="1056"/>
              </a:xfrm>
              <a:prstGeom prst="cube">
                <a:avLst>
                  <a:gd name="adj" fmla="val 80759"/>
                </a:avLst>
              </a:prstGeom>
              <a:solidFill>
                <a:srgbClr val="D60093"/>
              </a:solidFill>
              <a:ln w="9525">
                <a:solidFill>
                  <a:schemeClr val="tx1"/>
                </a:solidFill>
                <a:miter lim="800000"/>
                <a:headEnd/>
                <a:tailEnd/>
              </a:ln>
              <a:effectLst/>
            </p:spPr>
            <p:txBody>
              <a:bodyPr wrap="none" anchor="ctr"/>
              <a:lstStyle/>
              <a:p>
                <a:endParaRPr lang="zh-CN" altLang="en-US"/>
              </a:p>
            </p:txBody>
          </p:sp>
          <p:sp>
            <p:nvSpPr>
              <p:cNvPr id="138247" name="Line 7"/>
              <p:cNvSpPr>
                <a:spLocks noChangeShapeType="1"/>
              </p:cNvSpPr>
              <p:nvPr/>
            </p:nvSpPr>
            <p:spPr bwMode="auto">
              <a:xfrm flipH="1">
                <a:off x="2352" y="1152"/>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38248" name="Line 8"/>
              <p:cNvSpPr>
                <a:spLocks noChangeShapeType="1"/>
              </p:cNvSpPr>
              <p:nvPr/>
            </p:nvSpPr>
            <p:spPr bwMode="auto">
              <a:xfrm flipH="1">
                <a:off x="2352" y="1248"/>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38249" name="Line 9"/>
              <p:cNvSpPr>
                <a:spLocks noChangeShapeType="1"/>
              </p:cNvSpPr>
              <p:nvPr/>
            </p:nvSpPr>
            <p:spPr bwMode="auto">
              <a:xfrm flipH="1">
                <a:off x="2352" y="1344"/>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38250" name="Line 10"/>
              <p:cNvSpPr>
                <a:spLocks noChangeShapeType="1"/>
              </p:cNvSpPr>
              <p:nvPr/>
            </p:nvSpPr>
            <p:spPr bwMode="auto">
              <a:xfrm flipH="1">
                <a:off x="2352" y="1440"/>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38251" name="Line 11"/>
              <p:cNvSpPr>
                <a:spLocks noChangeShapeType="1"/>
              </p:cNvSpPr>
              <p:nvPr/>
            </p:nvSpPr>
            <p:spPr bwMode="auto">
              <a:xfrm flipH="1">
                <a:off x="2352" y="1536"/>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38252" name="Line 12"/>
              <p:cNvSpPr>
                <a:spLocks noChangeShapeType="1"/>
              </p:cNvSpPr>
              <p:nvPr/>
            </p:nvSpPr>
            <p:spPr bwMode="auto">
              <a:xfrm flipH="1">
                <a:off x="2352" y="1632"/>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38253" name="Line 13"/>
              <p:cNvSpPr>
                <a:spLocks noChangeShapeType="1"/>
              </p:cNvSpPr>
              <p:nvPr/>
            </p:nvSpPr>
            <p:spPr bwMode="auto">
              <a:xfrm flipH="1">
                <a:off x="2352" y="1728"/>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38254" name="Line 14"/>
              <p:cNvSpPr>
                <a:spLocks noChangeShapeType="1"/>
              </p:cNvSpPr>
              <p:nvPr/>
            </p:nvSpPr>
            <p:spPr bwMode="auto">
              <a:xfrm>
                <a:off x="2448" y="1248"/>
                <a:ext cx="0" cy="768"/>
              </a:xfrm>
              <a:prstGeom prst="line">
                <a:avLst/>
              </a:prstGeom>
              <a:noFill/>
              <a:ln w="9525">
                <a:solidFill>
                  <a:schemeClr val="tx1"/>
                </a:solidFill>
                <a:round/>
                <a:headEnd/>
                <a:tailEnd/>
              </a:ln>
              <a:effectLst/>
            </p:spPr>
            <p:txBody>
              <a:bodyPr wrap="none" anchor="ctr"/>
              <a:lstStyle/>
              <a:p>
                <a:endParaRPr lang="zh-CN" altLang="en-US"/>
              </a:p>
            </p:txBody>
          </p:sp>
          <p:sp>
            <p:nvSpPr>
              <p:cNvPr id="138255" name="Line 15"/>
              <p:cNvSpPr>
                <a:spLocks noChangeShapeType="1"/>
              </p:cNvSpPr>
              <p:nvPr/>
            </p:nvSpPr>
            <p:spPr bwMode="auto">
              <a:xfrm>
                <a:off x="2544" y="1152"/>
                <a:ext cx="0" cy="768"/>
              </a:xfrm>
              <a:prstGeom prst="line">
                <a:avLst/>
              </a:prstGeom>
              <a:noFill/>
              <a:ln w="9525">
                <a:solidFill>
                  <a:schemeClr val="tx1"/>
                </a:solidFill>
                <a:round/>
                <a:headEnd/>
                <a:tailEnd/>
              </a:ln>
              <a:effectLst/>
            </p:spPr>
            <p:txBody>
              <a:bodyPr wrap="none" anchor="ctr"/>
              <a:lstStyle/>
              <a:p>
                <a:endParaRPr lang="zh-CN" altLang="en-US"/>
              </a:p>
            </p:txBody>
          </p:sp>
        </p:grpSp>
        <p:sp>
          <p:nvSpPr>
            <p:cNvPr id="138256" name="Oval 16"/>
            <p:cNvSpPr>
              <a:spLocks noChangeArrowheads="1"/>
            </p:cNvSpPr>
            <p:nvPr/>
          </p:nvSpPr>
          <p:spPr bwMode="auto">
            <a:xfrm>
              <a:off x="3206" y="2976"/>
              <a:ext cx="1248" cy="578"/>
            </a:xfrm>
            <a:prstGeom prst="ellipse">
              <a:avLst/>
            </a:prstGeom>
            <a:solidFill>
              <a:schemeClr val="accent1"/>
            </a:solidFill>
            <a:ln w="9525">
              <a:solidFill>
                <a:schemeClr val="tx1"/>
              </a:solidFill>
              <a:round/>
              <a:headEnd/>
              <a:tailEnd/>
            </a:ln>
            <a:effectLst/>
          </p:spPr>
          <p:txBody>
            <a:bodyPr wrap="none" anchor="ctr"/>
            <a:lstStyle/>
            <a:p>
              <a:pPr algn="ctr"/>
              <a:r>
                <a:rPr lang="zh-CN" altLang="en-US" b="1"/>
                <a:t>内部网络</a:t>
              </a:r>
            </a:p>
          </p:txBody>
        </p:sp>
        <p:sp>
          <p:nvSpPr>
            <p:cNvPr id="138257" name="Line 17"/>
            <p:cNvSpPr>
              <a:spLocks noChangeShapeType="1"/>
            </p:cNvSpPr>
            <p:nvPr/>
          </p:nvSpPr>
          <p:spPr bwMode="auto">
            <a:xfrm flipH="1">
              <a:off x="3782" y="2928"/>
              <a:ext cx="96" cy="96"/>
            </a:xfrm>
            <a:prstGeom prst="line">
              <a:avLst/>
            </a:prstGeom>
            <a:noFill/>
            <a:ln w="9525">
              <a:solidFill>
                <a:schemeClr val="tx1"/>
              </a:solidFill>
              <a:round/>
              <a:headEnd/>
              <a:tailEnd/>
            </a:ln>
            <a:effectLst/>
          </p:spPr>
          <p:txBody>
            <a:bodyPr wrap="none" anchor="ctr"/>
            <a:lstStyle/>
            <a:p>
              <a:endParaRPr lang="zh-CN" altLang="en-US"/>
            </a:p>
          </p:txBody>
        </p:sp>
        <p:sp>
          <p:nvSpPr>
            <p:cNvPr id="138258" name="Line 18"/>
            <p:cNvSpPr>
              <a:spLocks noChangeShapeType="1"/>
            </p:cNvSpPr>
            <p:nvPr/>
          </p:nvSpPr>
          <p:spPr bwMode="auto">
            <a:xfrm flipH="1">
              <a:off x="4022" y="2928"/>
              <a:ext cx="96" cy="144"/>
            </a:xfrm>
            <a:prstGeom prst="line">
              <a:avLst/>
            </a:prstGeom>
            <a:noFill/>
            <a:ln w="9525">
              <a:solidFill>
                <a:schemeClr val="tx1"/>
              </a:solidFill>
              <a:round/>
              <a:headEnd/>
              <a:tailEnd/>
            </a:ln>
            <a:effectLst/>
          </p:spPr>
          <p:txBody>
            <a:bodyPr wrap="none" anchor="ctr"/>
            <a:lstStyle/>
            <a:p>
              <a:endParaRPr lang="zh-CN" altLang="en-US"/>
            </a:p>
          </p:txBody>
        </p:sp>
        <p:sp>
          <p:nvSpPr>
            <p:cNvPr id="138259" name="Text Box 19"/>
            <p:cNvSpPr txBox="1">
              <a:spLocks noChangeArrowheads="1"/>
            </p:cNvSpPr>
            <p:nvPr/>
          </p:nvSpPr>
          <p:spPr bwMode="auto">
            <a:xfrm>
              <a:off x="4204" y="2640"/>
              <a:ext cx="590" cy="250"/>
            </a:xfrm>
            <a:prstGeom prst="rect">
              <a:avLst/>
            </a:prstGeom>
            <a:noFill/>
            <a:ln w="9525">
              <a:noFill/>
              <a:miter lim="800000"/>
              <a:headEnd/>
              <a:tailEnd/>
            </a:ln>
            <a:effectLst/>
          </p:spPr>
          <p:txBody>
            <a:bodyPr wrap="none">
              <a:spAutoFit/>
            </a:bodyPr>
            <a:lstStyle/>
            <a:p>
              <a:r>
                <a:rPr lang="zh-CN" altLang="en-US" sz="2000" b="1"/>
                <a:t>服务器</a:t>
              </a:r>
            </a:p>
          </p:txBody>
        </p:sp>
        <p:sp>
          <p:nvSpPr>
            <p:cNvPr id="138260" name="Line 20"/>
            <p:cNvSpPr>
              <a:spLocks noChangeShapeType="1"/>
            </p:cNvSpPr>
            <p:nvPr/>
          </p:nvSpPr>
          <p:spPr bwMode="auto">
            <a:xfrm>
              <a:off x="2822" y="3314"/>
              <a:ext cx="384" cy="0"/>
            </a:xfrm>
            <a:prstGeom prst="line">
              <a:avLst/>
            </a:prstGeom>
            <a:noFill/>
            <a:ln w="9525">
              <a:solidFill>
                <a:schemeClr val="tx1"/>
              </a:solidFill>
              <a:round/>
              <a:headEnd/>
              <a:tailEnd/>
            </a:ln>
            <a:effectLst/>
          </p:spPr>
          <p:txBody>
            <a:bodyPr wrap="none" anchor="ctr"/>
            <a:lstStyle/>
            <a:p>
              <a:endParaRPr lang="zh-CN" altLang="en-US"/>
            </a:p>
          </p:txBody>
        </p:sp>
        <p:sp>
          <p:nvSpPr>
            <p:cNvPr id="138261" name="Oval 21"/>
            <p:cNvSpPr>
              <a:spLocks noChangeArrowheads="1"/>
            </p:cNvSpPr>
            <p:nvPr/>
          </p:nvSpPr>
          <p:spPr bwMode="auto">
            <a:xfrm>
              <a:off x="854" y="2974"/>
              <a:ext cx="1536" cy="674"/>
            </a:xfrm>
            <a:prstGeom prst="ellipse">
              <a:avLst/>
            </a:prstGeom>
            <a:solidFill>
              <a:srgbClr val="FF0000"/>
            </a:solidFill>
            <a:ln w="9525">
              <a:solidFill>
                <a:schemeClr val="tx1"/>
              </a:solidFill>
              <a:round/>
              <a:headEnd/>
              <a:tailEnd/>
            </a:ln>
            <a:effectLst/>
          </p:spPr>
          <p:txBody>
            <a:bodyPr wrap="none" anchor="ctr"/>
            <a:lstStyle/>
            <a:p>
              <a:pPr algn="ctr"/>
              <a:r>
                <a:rPr lang="zh-CN" altLang="en-US" sz="2000" b="1">
                  <a:solidFill>
                    <a:srgbClr val="CCFF33"/>
                  </a:solidFill>
                </a:rPr>
                <a:t>外部网络</a:t>
              </a:r>
            </a:p>
          </p:txBody>
        </p:sp>
        <p:sp>
          <p:nvSpPr>
            <p:cNvPr id="138262" name="Line 22"/>
            <p:cNvSpPr>
              <a:spLocks noChangeShapeType="1"/>
            </p:cNvSpPr>
            <p:nvPr/>
          </p:nvSpPr>
          <p:spPr bwMode="auto">
            <a:xfrm>
              <a:off x="2390" y="331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138263" name="Line 23"/>
            <p:cNvSpPr>
              <a:spLocks noChangeShapeType="1"/>
            </p:cNvSpPr>
            <p:nvPr/>
          </p:nvSpPr>
          <p:spPr bwMode="auto">
            <a:xfrm>
              <a:off x="3974" y="3554"/>
              <a:ext cx="144" cy="96"/>
            </a:xfrm>
            <a:prstGeom prst="line">
              <a:avLst/>
            </a:prstGeom>
            <a:noFill/>
            <a:ln w="9525">
              <a:solidFill>
                <a:schemeClr val="tx1"/>
              </a:solidFill>
              <a:round/>
              <a:headEnd/>
              <a:tailEnd/>
            </a:ln>
            <a:effectLst/>
          </p:spPr>
          <p:txBody>
            <a:bodyPr wrap="none" anchor="ctr"/>
            <a:lstStyle/>
            <a:p>
              <a:endParaRPr lang="zh-CN" altLang="en-US"/>
            </a:p>
          </p:txBody>
        </p:sp>
        <p:sp>
          <p:nvSpPr>
            <p:cNvPr id="138264" name="Line 24"/>
            <p:cNvSpPr>
              <a:spLocks noChangeShapeType="1"/>
            </p:cNvSpPr>
            <p:nvPr/>
          </p:nvSpPr>
          <p:spPr bwMode="auto">
            <a:xfrm>
              <a:off x="4358" y="3410"/>
              <a:ext cx="144" cy="96"/>
            </a:xfrm>
            <a:prstGeom prst="line">
              <a:avLst/>
            </a:prstGeom>
            <a:noFill/>
            <a:ln w="9525">
              <a:solidFill>
                <a:schemeClr val="tx1"/>
              </a:solidFill>
              <a:round/>
              <a:headEnd/>
              <a:tailEnd/>
            </a:ln>
            <a:effectLst/>
          </p:spPr>
          <p:txBody>
            <a:bodyPr wrap="none" anchor="ctr"/>
            <a:lstStyle/>
            <a:p>
              <a:endParaRPr lang="zh-CN" altLang="en-US"/>
            </a:p>
          </p:txBody>
        </p:sp>
        <p:sp>
          <p:nvSpPr>
            <p:cNvPr id="138265" name="Line 25"/>
            <p:cNvSpPr>
              <a:spLocks noChangeShapeType="1"/>
            </p:cNvSpPr>
            <p:nvPr/>
          </p:nvSpPr>
          <p:spPr bwMode="auto">
            <a:xfrm flipH="1">
              <a:off x="3398" y="3506"/>
              <a:ext cx="144" cy="144"/>
            </a:xfrm>
            <a:prstGeom prst="line">
              <a:avLst/>
            </a:prstGeom>
            <a:noFill/>
            <a:ln w="9525">
              <a:solidFill>
                <a:schemeClr val="tx1"/>
              </a:solidFill>
              <a:round/>
              <a:headEnd/>
              <a:tailEnd/>
            </a:ln>
            <a:effectLst/>
          </p:spPr>
          <p:txBody>
            <a:bodyPr wrap="none" anchor="ctr"/>
            <a:lstStyle/>
            <a:p>
              <a:endParaRPr lang="zh-CN" altLang="en-US"/>
            </a:p>
          </p:txBody>
        </p:sp>
        <p:sp>
          <p:nvSpPr>
            <p:cNvPr id="138266" name="AutoShape 26"/>
            <p:cNvSpPr>
              <a:spLocks noChangeArrowheads="1"/>
            </p:cNvSpPr>
            <p:nvPr/>
          </p:nvSpPr>
          <p:spPr bwMode="auto">
            <a:xfrm rot="-2854960">
              <a:off x="2342" y="2642"/>
              <a:ext cx="672" cy="240"/>
            </a:xfrm>
            <a:prstGeom prst="parallelogram">
              <a:avLst>
                <a:gd name="adj" fmla="val 18330"/>
              </a:avLst>
            </a:prstGeom>
            <a:noFill/>
            <a:ln w="9525">
              <a:noFill/>
              <a:miter lim="800000"/>
              <a:headEnd/>
              <a:tailEnd/>
            </a:ln>
            <a:effectLst/>
          </p:spPr>
          <p:txBody>
            <a:bodyPr wrap="none" anchor="ctr"/>
            <a:lstStyle/>
            <a:p>
              <a:pPr algn="ctr"/>
              <a:r>
                <a:rPr lang="zh-CN" altLang="en-US" sz="2000" b="1" i="1"/>
                <a:t>防火墙</a:t>
              </a:r>
            </a:p>
          </p:txBody>
        </p:sp>
        <p:pic>
          <p:nvPicPr>
            <p:cNvPr id="138267" name="Picture 27"/>
            <p:cNvPicPr>
              <a:picLocks noChangeArrowheads="1"/>
            </p:cNvPicPr>
            <p:nvPr/>
          </p:nvPicPr>
          <p:blipFill>
            <a:blip r:embed="rId2" cstate="print"/>
            <a:srcRect/>
            <a:stretch>
              <a:fillRect/>
            </a:stretch>
          </p:blipFill>
          <p:spPr bwMode="auto">
            <a:xfrm>
              <a:off x="3984" y="2496"/>
              <a:ext cx="354" cy="495"/>
            </a:xfrm>
            <a:prstGeom prst="rect">
              <a:avLst/>
            </a:prstGeom>
            <a:noFill/>
            <a:ln w="25400">
              <a:noFill/>
              <a:miter lim="800000"/>
              <a:headEnd/>
              <a:tailEnd/>
            </a:ln>
            <a:effectLst/>
          </p:spPr>
        </p:pic>
        <p:pic>
          <p:nvPicPr>
            <p:cNvPr id="138268" name="Picture 28"/>
            <p:cNvPicPr>
              <a:picLocks noChangeArrowheads="1"/>
            </p:cNvPicPr>
            <p:nvPr/>
          </p:nvPicPr>
          <p:blipFill>
            <a:blip r:embed="rId2" cstate="print"/>
            <a:srcRect/>
            <a:stretch>
              <a:fillRect/>
            </a:stretch>
          </p:blipFill>
          <p:spPr bwMode="auto">
            <a:xfrm>
              <a:off x="3696" y="2496"/>
              <a:ext cx="354" cy="495"/>
            </a:xfrm>
            <a:prstGeom prst="rect">
              <a:avLst/>
            </a:prstGeom>
            <a:noFill/>
            <a:ln w="25400">
              <a:noFill/>
              <a:miter lim="800000"/>
              <a:headEnd/>
              <a:tailEnd/>
            </a:ln>
            <a:effectLst/>
          </p:spPr>
        </p:pic>
        <p:pic>
          <p:nvPicPr>
            <p:cNvPr id="138269" name="Picture 29"/>
            <p:cNvPicPr>
              <a:picLocks noChangeArrowheads="1"/>
            </p:cNvPicPr>
            <p:nvPr/>
          </p:nvPicPr>
          <p:blipFill>
            <a:blip r:embed="rId3" cstate="print"/>
            <a:srcRect/>
            <a:stretch>
              <a:fillRect/>
            </a:stretch>
          </p:blipFill>
          <p:spPr bwMode="auto">
            <a:xfrm>
              <a:off x="4464" y="3410"/>
              <a:ext cx="264" cy="263"/>
            </a:xfrm>
            <a:prstGeom prst="rect">
              <a:avLst/>
            </a:prstGeom>
            <a:noFill/>
            <a:ln w="12700">
              <a:noFill/>
              <a:miter lim="800000"/>
              <a:headEnd/>
              <a:tailEnd/>
            </a:ln>
            <a:effectLst/>
          </p:spPr>
        </p:pic>
        <p:pic>
          <p:nvPicPr>
            <p:cNvPr id="138270" name="Picture 30"/>
            <p:cNvPicPr>
              <a:picLocks noChangeArrowheads="1"/>
            </p:cNvPicPr>
            <p:nvPr/>
          </p:nvPicPr>
          <p:blipFill>
            <a:blip r:embed="rId3" cstate="print"/>
            <a:srcRect/>
            <a:stretch>
              <a:fillRect/>
            </a:stretch>
          </p:blipFill>
          <p:spPr bwMode="auto">
            <a:xfrm>
              <a:off x="3216" y="3506"/>
              <a:ext cx="264" cy="238"/>
            </a:xfrm>
            <a:prstGeom prst="rect">
              <a:avLst/>
            </a:prstGeom>
            <a:noFill/>
            <a:ln w="12700">
              <a:noFill/>
              <a:miter lim="800000"/>
              <a:headEnd/>
              <a:tailEnd/>
            </a:ln>
            <a:effectLst/>
          </p:spPr>
        </p:pic>
        <p:pic>
          <p:nvPicPr>
            <p:cNvPr id="138271" name="Picture 31"/>
            <p:cNvPicPr>
              <a:picLocks noChangeArrowheads="1"/>
            </p:cNvPicPr>
            <p:nvPr/>
          </p:nvPicPr>
          <p:blipFill>
            <a:blip r:embed="rId3" cstate="print"/>
            <a:srcRect/>
            <a:stretch>
              <a:fillRect/>
            </a:stretch>
          </p:blipFill>
          <p:spPr bwMode="auto">
            <a:xfrm>
              <a:off x="4032" y="3554"/>
              <a:ext cx="264" cy="238"/>
            </a:xfrm>
            <a:prstGeom prst="rect">
              <a:avLst/>
            </a:prstGeom>
            <a:noFill/>
            <a:ln w="12700">
              <a:noFill/>
              <a:miter lim="800000"/>
              <a:headEnd/>
              <a:tailEnd/>
            </a:ln>
            <a:effectLst/>
          </p:spPr>
        </p:pic>
        <p:sp>
          <p:nvSpPr>
            <p:cNvPr id="138272" name="Line 32"/>
            <p:cNvSpPr>
              <a:spLocks noChangeShapeType="1"/>
            </p:cNvSpPr>
            <p:nvPr/>
          </p:nvSpPr>
          <p:spPr bwMode="auto">
            <a:xfrm>
              <a:off x="2352" y="3264"/>
              <a:ext cx="144"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8273" name="Line 33"/>
            <p:cNvSpPr>
              <a:spLocks noChangeShapeType="1"/>
            </p:cNvSpPr>
            <p:nvPr/>
          </p:nvSpPr>
          <p:spPr bwMode="auto">
            <a:xfrm>
              <a:off x="2304" y="3168"/>
              <a:ext cx="24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8274" name="Line 34"/>
            <p:cNvSpPr>
              <a:spLocks noChangeShapeType="1"/>
            </p:cNvSpPr>
            <p:nvPr/>
          </p:nvSpPr>
          <p:spPr bwMode="auto">
            <a:xfrm>
              <a:off x="2160" y="3072"/>
              <a:ext cx="43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8275" name="Line 35"/>
            <p:cNvSpPr>
              <a:spLocks noChangeShapeType="1"/>
            </p:cNvSpPr>
            <p:nvPr/>
          </p:nvSpPr>
          <p:spPr bwMode="auto">
            <a:xfrm>
              <a:off x="2352" y="3216"/>
              <a:ext cx="144"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8276" name="Line 36"/>
            <p:cNvSpPr>
              <a:spLocks noChangeShapeType="1"/>
            </p:cNvSpPr>
            <p:nvPr/>
          </p:nvSpPr>
          <p:spPr bwMode="auto">
            <a:xfrm>
              <a:off x="2256" y="3120"/>
              <a:ext cx="28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8277" name="Line 37"/>
            <p:cNvSpPr>
              <a:spLocks noChangeShapeType="1"/>
            </p:cNvSpPr>
            <p:nvPr/>
          </p:nvSpPr>
          <p:spPr bwMode="auto">
            <a:xfrm>
              <a:off x="2880" y="3216"/>
              <a:ext cx="28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8278" name="Line 38"/>
            <p:cNvSpPr>
              <a:spLocks noChangeShapeType="1"/>
            </p:cNvSpPr>
            <p:nvPr/>
          </p:nvSpPr>
          <p:spPr bwMode="auto">
            <a:xfrm>
              <a:off x="2928" y="3120"/>
              <a:ext cx="336"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8279" name="Line 39"/>
            <p:cNvSpPr>
              <a:spLocks noChangeShapeType="1"/>
            </p:cNvSpPr>
            <p:nvPr/>
          </p:nvSpPr>
          <p:spPr bwMode="auto">
            <a:xfrm>
              <a:off x="2880" y="3360"/>
              <a:ext cx="336" cy="0"/>
            </a:xfrm>
            <a:prstGeom prst="line">
              <a:avLst/>
            </a:prstGeom>
            <a:noFill/>
            <a:ln w="9525">
              <a:solidFill>
                <a:schemeClr val="tx1"/>
              </a:solidFill>
              <a:round/>
              <a:headEnd type="triangle" w="med" len="med"/>
              <a:tailEnd/>
            </a:ln>
            <a:effectLst/>
          </p:spPr>
          <p:txBody>
            <a:bodyPr wrap="none" anchor="ctr"/>
            <a:lstStyle/>
            <a:p>
              <a:endParaRPr lang="zh-CN" altLang="en-US"/>
            </a:p>
          </p:txBody>
        </p:sp>
        <p:sp>
          <p:nvSpPr>
            <p:cNvPr id="138280" name="Line 40"/>
            <p:cNvSpPr>
              <a:spLocks noChangeShapeType="1"/>
            </p:cNvSpPr>
            <p:nvPr/>
          </p:nvSpPr>
          <p:spPr bwMode="auto">
            <a:xfrm>
              <a:off x="2976" y="3408"/>
              <a:ext cx="336" cy="0"/>
            </a:xfrm>
            <a:prstGeom prst="line">
              <a:avLst/>
            </a:prstGeom>
            <a:noFill/>
            <a:ln w="9525">
              <a:solidFill>
                <a:schemeClr val="tx1"/>
              </a:solidFill>
              <a:round/>
              <a:headEnd type="triangle" w="med" len="med"/>
              <a:tailEnd/>
            </a:ln>
            <a:effectLst/>
          </p:spPr>
          <p:txBody>
            <a:bodyPr wrap="none" anchor="ctr"/>
            <a:lstStyle/>
            <a:p>
              <a:endParaRPr lang="zh-CN" altLang="en-US"/>
            </a:p>
          </p:txBody>
        </p:sp>
        <p:sp>
          <p:nvSpPr>
            <p:cNvPr id="138281" name="Line 41"/>
            <p:cNvSpPr>
              <a:spLocks noChangeShapeType="1"/>
            </p:cNvSpPr>
            <p:nvPr/>
          </p:nvSpPr>
          <p:spPr bwMode="auto">
            <a:xfrm>
              <a:off x="3024" y="3456"/>
              <a:ext cx="336" cy="0"/>
            </a:xfrm>
            <a:prstGeom prst="line">
              <a:avLst/>
            </a:prstGeom>
            <a:noFill/>
            <a:ln w="9525">
              <a:solidFill>
                <a:schemeClr val="tx1"/>
              </a:solidFill>
              <a:round/>
              <a:headEnd type="triangle" w="med" len="med"/>
              <a:tailEnd/>
            </a:ln>
            <a:effectLst/>
          </p:spPr>
          <p:txBody>
            <a:bodyPr wrap="none" anchor="ctr"/>
            <a:lstStyle/>
            <a:p>
              <a:endParaRPr lang="zh-CN" altLang="en-US"/>
            </a:p>
          </p:txBody>
        </p:sp>
        <p:sp>
          <p:nvSpPr>
            <p:cNvPr id="138282" name="Line 42"/>
            <p:cNvSpPr>
              <a:spLocks noChangeShapeType="1"/>
            </p:cNvSpPr>
            <p:nvPr/>
          </p:nvSpPr>
          <p:spPr bwMode="auto">
            <a:xfrm>
              <a:off x="2976" y="3504"/>
              <a:ext cx="336" cy="0"/>
            </a:xfrm>
            <a:prstGeom prst="line">
              <a:avLst/>
            </a:prstGeom>
            <a:noFill/>
            <a:ln w="9525">
              <a:solidFill>
                <a:schemeClr val="tx1"/>
              </a:solidFill>
              <a:round/>
              <a:headEnd type="triangle" w="med" len="med"/>
              <a:tailEnd/>
            </a:ln>
            <a:effectLst/>
          </p:spPr>
          <p:txBody>
            <a:bodyPr wrap="none" anchor="ctr"/>
            <a:lstStyle/>
            <a:p>
              <a:endParaRPr lang="zh-CN" altLang="en-US"/>
            </a:p>
          </p:txBody>
        </p:sp>
        <p:sp>
          <p:nvSpPr>
            <p:cNvPr id="138283" name="Line 43"/>
            <p:cNvSpPr>
              <a:spLocks noChangeShapeType="1"/>
            </p:cNvSpPr>
            <p:nvPr/>
          </p:nvSpPr>
          <p:spPr bwMode="auto">
            <a:xfrm>
              <a:off x="2400" y="3408"/>
              <a:ext cx="144" cy="0"/>
            </a:xfrm>
            <a:prstGeom prst="line">
              <a:avLst/>
            </a:prstGeom>
            <a:noFill/>
            <a:ln w="9525">
              <a:solidFill>
                <a:schemeClr val="tx1"/>
              </a:solidFill>
              <a:round/>
              <a:headEnd type="triangle" w="med" len="med"/>
              <a:tailEnd/>
            </a:ln>
            <a:effectLst/>
          </p:spPr>
          <p:txBody>
            <a:bodyPr wrap="none" anchor="ctr"/>
            <a:lstStyle/>
            <a:p>
              <a:endParaRPr lang="zh-CN" altLang="en-US"/>
            </a:p>
          </p:txBody>
        </p:sp>
      </p:grpSp>
      <p:sp>
        <p:nvSpPr>
          <p:cNvPr id="138284" name="Text Box 44"/>
          <p:cNvSpPr txBox="1">
            <a:spLocks noChangeArrowheads="1"/>
          </p:cNvSpPr>
          <p:nvPr/>
        </p:nvSpPr>
        <p:spPr bwMode="auto">
          <a:xfrm>
            <a:off x="8686800"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53</a:t>
            </a:r>
            <a:endParaRPr lang="en-US" altLang="zh-CN" sz="2000" b="1" dirty="0">
              <a:latin typeface="宋体" pitchFamily="2" charset="-122"/>
            </a:endParaRPr>
          </a:p>
        </p:txBody>
      </p:sp>
      <p:sp>
        <p:nvSpPr>
          <p:cNvPr id="138285" name="Rectangle 45"/>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381000" y="228600"/>
            <a:ext cx="4343400" cy="579438"/>
          </a:xfrm>
          <a:prstGeom prst="rect">
            <a:avLst/>
          </a:prstGeom>
          <a:noFill/>
          <a:ln w="9525">
            <a:noFill/>
            <a:miter lim="800000"/>
            <a:headEnd/>
            <a:tailEnd/>
          </a:ln>
          <a:effectLst/>
        </p:spPr>
        <p:txBody>
          <a:bodyPr>
            <a:spAutoFit/>
          </a:bodyPr>
          <a:lstStyle/>
          <a:p>
            <a:r>
              <a:rPr lang="zh-CN" altLang="en-US" sz="3200" b="1">
                <a:solidFill>
                  <a:srgbClr val="FF0000"/>
                </a:solidFill>
              </a:rPr>
              <a:t>分组过滤式防火墙举例</a:t>
            </a:r>
          </a:p>
        </p:txBody>
      </p:sp>
      <p:sp>
        <p:nvSpPr>
          <p:cNvPr id="139267" name="Text Box 3"/>
          <p:cNvSpPr txBox="1">
            <a:spLocks noChangeArrowheads="1"/>
          </p:cNvSpPr>
          <p:nvPr/>
        </p:nvSpPr>
        <p:spPr bwMode="auto">
          <a:xfrm>
            <a:off x="381000" y="1066800"/>
            <a:ext cx="8229600" cy="1552575"/>
          </a:xfrm>
          <a:prstGeom prst="rect">
            <a:avLst/>
          </a:prstGeom>
          <a:noFill/>
          <a:ln w="9525">
            <a:noFill/>
            <a:miter lim="800000"/>
            <a:headEnd/>
            <a:tailEnd/>
          </a:ln>
          <a:effectLst/>
        </p:spPr>
        <p:txBody>
          <a:bodyPr>
            <a:spAutoFit/>
          </a:bodyPr>
          <a:lstStyle/>
          <a:p>
            <a:r>
              <a:rPr lang="zh-CN" altLang="en-US" b="1">
                <a:solidFill>
                  <a:srgbClr val="333333"/>
                </a:solidFill>
              </a:rPr>
              <a:t>策略库的构建：假设仅支持企业用户访问本地邮件服务器；</a:t>
            </a:r>
          </a:p>
          <a:p>
            <a:r>
              <a:rPr lang="zh-CN" altLang="en-US" b="1">
                <a:solidFill>
                  <a:srgbClr val="333333"/>
                </a:solidFill>
              </a:rPr>
              <a:t>注意：简单邮件传输协议（</a:t>
            </a:r>
            <a:r>
              <a:rPr lang="en-US" altLang="zh-CN" b="1">
                <a:solidFill>
                  <a:srgbClr val="333333"/>
                </a:solidFill>
              </a:rPr>
              <a:t>SMTP</a:t>
            </a:r>
            <a:r>
              <a:rPr lang="zh-CN" altLang="en-US" b="1">
                <a:solidFill>
                  <a:srgbClr val="333333"/>
                </a:solidFill>
              </a:rPr>
              <a:t>）基于</a:t>
            </a:r>
            <a:r>
              <a:rPr lang="en-US" altLang="zh-CN" b="1">
                <a:solidFill>
                  <a:srgbClr val="333333"/>
                </a:solidFill>
              </a:rPr>
              <a:t>TCP</a:t>
            </a:r>
            <a:r>
              <a:rPr lang="zh-CN" altLang="en-US" b="1">
                <a:solidFill>
                  <a:srgbClr val="333333"/>
                </a:solidFill>
              </a:rPr>
              <a:t>的服务；</a:t>
            </a:r>
          </a:p>
          <a:p>
            <a:r>
              <a:rPr lang="zh-CN" altLang="en-US" b="1">
                <a:solidFill>
                  <a:srgbClr val="333333"/>
                </a:solidFill>
              </a:rPr>
              <a:t>            </a:t>
            </a:r>
            <a:r>
              <a:rPr lang="en-US" altLang="zh-CN" b="1">
                <a:solidFill>
                  <a:srgbClr val="333333"/>
                </a:solidFill>
              </a:rPr>
              <a:t>SMTP</a:t>
            </a:r>
            <a:r>
              <a:rPr lang="zh-CN" altLang="en-US" b="1">
                <a:solidFill>
                  <a:srgbClr val="333333"/>
                </a:solidFill>
              </a:rPr>
              <a:t>服务器（即接受者）使用端口</a:t>
            </a:r>
            <a:r>
              <a:rPr lang="en-US" altLang="zh-CN" b="1">
                <a:solidFill>
                  <a:srgbClr val="333333"/>
                </a:solidFill>
              </a:rPr>
              <a:t>25</a:t>
            </a:r>
            <a:r>
              <a:rPr lang="zh-CN" altLang="en-US" b="1">
                <a:solidFill>
                  <a:srgbClr val="333333"/>
                </a:solidFill>
              </a:rPr>
              <a:t>；</a:t>
            </a:r>
          </a:p>
          <a:p>
            <a:r>
              <a:rPr lang="zh-CN" altLang="en-US" b="1">
                <a:solidFill>
                  <a:srgbClr val="333333"/>
                </a:solidFill>
              </a:rPr>
              <a:t>            客户机（即发送者）使用大于</a:t>
            </a:r>
            <a:r>
              <a:rPr lang="en-US" altLang="zh-CN" b="1">
                <a:solidFill>
                  <a:srgbClr val="333333"/>
                </a:solidFill>
              </a:rPr>
              <a:t>1023</a:t>
            </a:r>
            <a:r>
              <a:rPr lang="zh-CN" altLang="en-US" b="1">
                <a:solidFill>
                  <a:srgbClr val="333333"/>
                </a:solidFill>
              </a:rPr>
              <a:t>的任意端口。 </a:t>
            </a:r>
            <a:endParaRPr lang="zh-CN" altLang="en-US" b="1"/>
          </a:p>
        </p:txBody>
      </p:sp>
      <p:grpSp>
        <p:nvGrpSpPr>
          <p:cNvPr id="2" name="Group 4"/>
          <p:cNvGrpSpPr>
            <a:grpSpLocks/>
          </p:cNvGrpSpPr>
          <p:nvPr/>
        </p:nvGrpSpPr>
        <p:grpSpPr bwMode="auto">
          <a:xfrm>
            <a:off x="304800" y="2895600"/>
            <a:ext cx="7315200" cy="3048000"/>
            <a:chOff x="192" y="1824"/>
            <a:chExt cx="4608" cy="1920"/>
          </a:xfrm>
        </p:grpSpPr>
        <p:sp>
          <p:nvSpPr>
            <p:cNvPr id="139269" name="Rectangle 5"/>
            <p:cNvSpPr>
              <a:spLocks noChangeArrowheads="1"/>
            </p:cNvSpPr>
            <p:nvPr/>
          </p:nvSpPr>
          <p:spPr bwMode="auto">
            <a:xfrm>
              <a:off x="192" y="1824"/>
              <a:ext cx="576" cy="480"/>
            </a:xfrm>
            <a:prstGeom prst="rect">
              <a:avLst/>
            </a:prstGeom>
            <a:noFill/>
            <a:ln w="9525">
              <a:solidFill>
                <a:schemeClr val="tx1"/>
              </a:solidFill>
              <a:miter lim="800000"/>
              <a:headEnd/>
              <a:tailEnd/>
            </a:ln>
            <a:effectLst/>
          </p:spPr>
          <p:txBody>
            <a:bodyPr wrap="none" anchor="ctr"/>
            <a:lstStyle/>
            <a:p>
              <a:pPr algn="ctr" eaLnBrk="0" hangingPunct="0"/>
              <a:r>
                <a:rPr lang="zh-CN" altLang="en-US" sz="1800" b="1">
                  <a:latin typeface="楷体" pitchFamily="18" charset="-122"/>
                  <a:ea typeface="楷体" pitchFamily="18" charset="-122"/>
                </a:rPr>
                <a:t>传输</a:t>
              </a:r>
            </a:p>
            <a:p>
              <a:pPr algn="ctr" eaLnBrk="0" hangingPunct="0"/>
              <a:r>
                <a:rPr lang="zh-CN" altLang="en-US" sz="1800" b="1">
                  <a:latin typeface="楷体" pitchFamily="18" charset="-122"/>
                  <a:ea typeface="楷体" pitchFamily="18" charset="-122"/>
                </a:rPr>
                <a:t>方向</a:t>
              </a:r>
            </a:p>
          </p:txBody>
        </p:sp>
        <p:sp>
          <p:nvSpPr>
            <p:cNvPr id="139270" name="Rectangle 6"/>
            <p:cNvSpPr>
              <a:spLocks noChangeArrowheads="1"/>
            </p:cNvSpPr>
            <p:nvPr/>
          </p:nvSpPr>
          <p:spPr bwMode="auto">
            <a:xfrm>
              <a:off x="768" y="1824"/>
              <a:ext cx="672" cy="480"/>
            </a:xfrm>
            <a:prstGeom prst="rect">
              <a:avLst/>
            </a:prstGeom>
            <a:noFill/>
            <a:ln w="9525">
              <a:solidFill>
                <a:schemeClr val="tx1"/>
              </a:solidFill>
              <a:miter lim="800000"/>
              <a:headEnd/>
              <a:tailEnd/>
            </a:ln>
            <a:effectLst/>
          </p:spPr>
          <p:txBody>
            <a:bodyPr wrap="none" anchor="ctr"/>
            <a:lstStyle/>
            <a:p>
              <a:pPr algn="ctr" eaLnBrk="0" hangingPunct="0"/>
              <a:r>
                <a:rPr lang="zh-CN" altLang="en-US" sz="1800" b="1">
                  <a:latin typeface="楷体" pitchFamily="18" charset="-122"/>
                  <a:ea typeface="楷体" pitchFamily="18" charset="-122"/>
                </a:rPr>
                <a:t>传输协议</a:t>
              </a:r>
            </a:p>
            <a:p>
              <a:pPr algn="ctr" eaLnBrk="0" hangingPunct="0"/>
              <a:r>
                <a:rPr lang="zh-CN" altLang="en-US" sz="1800" b="1">
                  <a:latin typeface="楷体" pitchFamily="18" charset="-122"/>
                  <a:ea typeface="楷体" pitchFamily="18" charset="-122"/>
                </a:rPr>
                <a:t>类型</a:t>
              </a:r>
            </a:p>
          </p:txBody>
        </p:sp>
        <p:sp>
          <p:nvSpPr>
            <p:cNvPr id="139271" name="Rectangle 7"/>
            <p:cNvSpPr>
              <a:spLocks noChangeArrowheads="1"/>
            </p:cNvSpPr>
            <p:nvPr/>
          </p:nvSpPr>
          <p:spPr bwMode="auto">
            <a:xfrm>
              <a:off x="1440" y="1824"/>
              <a:ext cx="672" cy="480"/>
            </a:xfrm>
            <a:prstGeom prst="rect">
              <a:avLst/>
            </a:prstGeom>
            <a:noFill/>
            <a:ln w="9525">
              <a:solidFill>
                <a:schemeClr val="tx1"/>
              </a:solidFill>
              <a:miter lim="800000"/>
              <a:headEnd/>
              <a:tailEnd/>
            </a:ln>
            <a:effectLst/>
          </p:spPr>
          <p:txBody>
            <a:bodyPr wrap="none" anchor="ctr"/>
            <a:lstStyle/>
            <a:p>
              <a:pPr algn="ctr" eaLnBrk="0" hangingPunct="0"/>
              <a:r>
                <a:rPr lang="zh-CN" altLang="en-US" sz="1800" b="1">
                  <a:latin typeface="楷体" pitchFamily="18" charset="-122"/>
                  <a:ea typeface="楷体" pitchFamily="18" charset="-122"/>
                </a:rPr>
                <a:t>报文</a:t>
              </a:r>
            </a:p>
            <a:p>
              <a:pPr algn="ctr" eaLnBrk="0" hangingPunct="0"/>
              <a:r>
                <a:rPr lang="zh-CN" altLang="en-US" sz="1800" b="1">
                  <a:latin typeface="楷体" pitchFamily="18" charset="-122"/>
                  <a:ea typeface="楷体" pitchFamily="18" charset="-122"/>
                </a:rPr>
                <a:t>源地址</a:t>
              </a:r>
            </a:p>
          </p:txBody>
        </p:sp>
        <p:sp>
          <p:nvSpPr>
            <p:cNvPr id="139272" name="Rectangle 8"/>
            <p:cNvSpPr>
              <a:spLocks noChangeArrowheads="1"/>
            </p:cNvSpPr>
            <p:nvPr/>
          </p:nvSpPr>
          <p:spPr bwMode="auto">
            <a:xfrm>
              <a:off x="2112" y="1824"/>
              <a:ext cx="672" cy="480"/>
            </a:xfrm>
            <a:prstGeom prst="rect">
              <a:avLst/>
            </a:prstGeom>
            <a:noFill/>
            <a:ln w="9525">
              <a:solidFill>
                <a:schemeClr val="tx1"/>
              </a:solidFill>
              <a:miter lim="800000"/>
              <a:headEnd/>
              <a:tailEnd/>
            </a:ln>
            <a:effectLst/>
          </p:spPr>
          <p:txBody>
            <a:bodyPr wrap="none" anchor="ctr"/>
            <a:lstStyle/>
            <a:p>
              <a:pPr algn="ctr" eaLnBrk="0" hangingPunct="0"/>
              <a:r>
                <a:rPr lang="zh-CN" altLang="en-US" sz="1800" b="1">
                  <a:latin typeface="楷体" pitchFamily="18" charset="-122"/>
                  <a:ea typeface="楷体" pitchFamily="18" charset="-122"/>
                </a:rPr>
                <a:t>主机</a:t>
              </a:r>
            </a:p>
            <a:p>
              <a:pPr algn="ctr" eaLnBrk="0" hangingPunct="0"/>
              <a:r>
                <a:rPr lang="zh-CN" altLang="en-US" sz="1800" b="1">
                  <a:latin typeface="楷体" pitchFamily="18" charset="-122"/>
                  <a:ea typeface="楷体" pitchFamily="18" charset="-122"/>
                </a:rPr>
                <a:t>端口号</a:t>
              </a:r>
            </a:p>
          </p:txBody>
        </p:sp>
        <p:sp>
          <p:nvSpPr>
            <p:cNvPr id="139273" name="Rectangle 9"/>
            <p:cNvSpPr>
              <a:spLocks noChangeArrowheads="1"/>
            </p:cNvSpPr>
            <p:nvPr/>
          </p:nvSpPr>
          <p:spPr bwMode="auto">
            <a:xfrm>
              <a:off x="2784" y="1824"/>
              <a:ext cx="672" cy="480"/>
            </a:xfrm>
            <a:prstGeom prst="rect">
              <a:avLst/>
            </a:prstGeom>
            <a:noFill/>
            <a:ln w="9525">
              <a:solidFill>
                <a:schemeClr val="tx1"/>
              </a:solidFill>
              <a:miter lim="800000"/>
              <a:headEnd/>
              <a:tailEnd/>
            </a:ln>
            <a:effectLst/>
          </p:spPr>
          <p:txBody>
            <a:bodyPr wrap="none" anchor="ctr"/>
            <a:lstStyle/>
            <a:p>
              <a:pPr algn="ctr" eaLnBrk="0" hangingPunct="0"/>
              <a:r>
                <a:rPr lang="zh-CN" altLang="en-US" sz="1800" b="1">
                  <a:latin typeface="楷体" pitchFamily="18" charset="-122"/>
                  <a:ea typeface="楷体" pitchFamily="18" charset="-122"/>
                </a:rPr>
                <a:t>报文</a:t>
              </a:r>
            </a:p>
            <a:p>
              <a:pPr algn="ctr" eaLnBrk="0" hangingPunct="0"/>
              <a:r>
                <a:rPr lang="zh-CN" altLang="en-US" sz="1800" b="1">
                  <a:latin typeface="楷体" pitchFamily="18" charset="-122"/>
                  <a:ea typeface="楷体" pitchFamily="18" charset="-122"/>
                </a:rPr>
                <a:t>宿地址</a:t>
              </a:r>
            </a:p>
          </p:txBody>
        </p:sp>
        <p:sp>
          <p:nvSpPr>
            <p:cNvPr id="139274" name="Rectangle 10"/>
            <p:cNvSpPr>
              <a:spLocks noChangeArrowheads="1"/>
            </p:cNvSpPr>
            <p:nvPr/>
          </p:nvSpPr>
          <p:spPr bwMode="auto">
            <a:xfrm>
              <a:off x="3456" y="1824"/>
              <a:ext cx="672" cy="480"/>
            </a:xfrm>
            <a:prstGeom prst="rect">
              <a:avLst/>
            </a:prstGeom>
            <a:noFill/>
            <a:ln w="9525">
              <a:solidFill>
                <a:schemeClr val="tx1"/>
              </a:solidFill>
              <a:miter lim="800000"/>
              <a:headEnd/>
              <a:tailEnd/>
            </a:ln>
            <a:effectLst/>
          </p:spPr>
          <p:txBody>
            <a:bodyPr wrap="none" anchor="ctr"/>
            <a:lstStyle/>
            <a:p>
              <a:pPr algn="ctr" eaLnBrk="0" hangingPunct="0"/>
              <a:r>
                <a:rPr lang="zh-CN" altLang="en-US" sz="1800" b="1">
                  <a:latin typeface="楷体" pitchFamily="18" charset="-122"/>
                  <a:ea typeface="楷体" pitchFamily="18" charset="-122"/>
                </a:rPr>
                <a:t>主机</a:t>
              </a:r>
            </a:p>
            <a:p>
              <a:pPr algn="ctr" eaLnBrk="0" hangingPunct="0"/>
              <a:r>
                <a:rPr lang="zh-CN" altLang="en-US" sz="1800" b="1">
                  <a:latin typeface="楷体" pitchFamily="18" charset="-122"/>
                  <a:ea typeface="楷体" pitchFamily="18" charset="-122"/>
                </a:rPr>
                <a:t>端口号</a:t>
              </a:r>
            </a:p>
          </p:txBody>
        </p:sp>
        <p:sp>
          <p:nvSpPr>
            <p:cNvPr id="139275" name="Rectangle 11"/>
            <p:cNvSpPr>
              <a:spLocks noChangeArrowheads="1"/>
            </p:cNvSpPr>
            <p:nvPr/>
          </p:nvSpPr>
          <p:spPr bwMode="auto">
            <a:xfrm>
              <a:off x="4128" y="1824"/>
              <a:ext cx="672" cy="480"/>
            </a:xfrm>
            <a:prstGeom prst="rect">
              <a:avLst/>
            </a:prstGeom>
            <a:noFill/>
            <a:ln w="9525">
              <a:solidFill>
                <a:schemeClr val="tx1"/>
              </a:solidFill>
              <a:miter lim="800000"/>
              <a:headEnd/>
              <a:tailEnd/>
            </a:ln>
            <a:effectLst/>
          </p:spPr>
          <p:txBody>
            <a:bodyPr wrap="none" anchor="ctr"/>
            <a:lstStyle/>
            <a:p>
              <a:pPr algn="ctr" eaLnBrk="0" hangingPunct="0"/>
              <a:r>
                <a:rPr lang="zh-CN" altLang="en-US" sz="1800" b="1">
                  <a:latin typeface="楷体" pitchFamily="18" charset="-122"/>
                  <a:ea typeface="楷体" pitchFamily="18" charset="-122"/>
                </a:rPr>
                <a:t>控制</a:t>
              </a:r>
            </a:p>
            <a:p>
              <a:pPr algn="ctr" eaLnBrk="0" hangingPunct="0"/>
              <a:r>
                <a:rPr lang="zh-CN" altLang="en-US" sz="1800" b="1">
                  <a:latin typeface="楷体" pitchFamily="18" charset="-122"/>
                  <a:ea typeface="楷体" pitchFamily="18" charset="-122"/>
                </a:rPr>
                <a:t>操作</a:t>
              </a:r>
            </a:p>
          </p:txBody>
        </p:sp>
        <p:sp>
          <p:nvSpPr>
            <p:cNvPr id="139276" name="Rectangle 12"/>
            <p:cNvSpPr>
              <a:spLocks noChangeArrowheads="1"/>
            </p:cNvSpPr>
            <p:nvPr/>
          </p:nvSpPr>
          <p:spPr bwMode="auto">
            <a:xfrm>
              <a:off x="192" y="2304"/>
              <a:ext cx="576" cy="288"/>
            </a:xfrm>
            <a:prstGeom prst="rect">
              <a:avLst/>
            </a:prstGeom>
            <a:noFill/>
            <a:ln w="9525">
              <a:solidFill>
                <a:schemeClr val="tx1"/>
              </a:solidFill>
              <a:miter lim="800000"/>
              <a:headEnd/>
              <a:tailEnd/>
            </a:ln>
            <a:effectLst/>
          </p:spPr>
          <p:txBody>
            <a:bodyPr wrap="none" anchor="ctr"/>
            <a:lstStyle/>
            <a:p>
              <a:pPr algn="ctr" eaLnBrk="0" hangingPunct="0"/>
              <a:r>
                <a:rPr lang="en-US" altLang="zh-CN" sz="1800" b="1">
                  <a:latin typeface="楷体" pitchFamily="18" charset="-122"/>
                  <a:ea typeface="楷体" pitchFamily="18" charset="-122"/>
                </a:rPr>
                <a:t>IN</a:t>
              </a:r>
            </a:p>
          </p:txBody>
        </p:sp>
        <p:sp>
          <p:nvSpPr>
            <p:cNvPr id="139277" name="Rectangle 13"/>
            <p:cNvSpPr>
              <a:spLocks noChangeArrowheads="1"/>
            </p:cNvSpPr>
            <p:nvPr/>
          </p:nvSpPr>
          <p:spPr bwMode="auto">
            <a:xfrm>
              <a:off x="768" y="2304"/>
              <a:ext cx="672" cy="288"/>
            </a:xfrm>
            <a:prstGeom prst="rect">
              <a:avLst/>
            </a:prstGeom>
            <a:noFill/>
            <a:ln w="9525">
              <a:solidFill>
                <a:schemeClr val="tx1"/>
              </a:solidFill>
              <a:miter lim="800000"/>
              <a:headEnd/>
              <a:tailEnd/>
            </a:ln>
            <a:effectLst/>
          </p:spPr>
          <p:txBody>
            <a:bodyPr wrap="none" anchor="ctr"/>
            <a:lstStyle/>
            <a:p>
              <a:pPr algn="ctr" eaLnBrk="0" hangingPunct="0"/>
              <a:r>
                <a:rPr lang="en-US" altLang="zh-CN" sz="1800" b="1">
                  <a:latin typeface="楷体" pitchFamily="18" charset="-122"/>
                  <a:ea typeface="楷体" pitchFamily="18" charset="-122"/>
                </a:rPr>
                <a:t>TCP</a:t>
              </a:r>
            </a:p>
          </p:txBody>
        </p:sp>
        <p:sp>
          <p:nvSpPr>
            <p:cNvPr id="139278" name="Rectangle 14"/>
            <p:cNvSpPr>
              <a:spLocks noChangeArrowheads="1"/>
            </p:cNvSpPr>
            <p:nvPr/>
          </p:nvSpPr>
          <p:spPr bwMode="auto">
            <a:xfrm>
              <a:off x="1440" y="2304"/>
              <a:ext cx="672" cy="288"/>
            </a:xfrm>
            <a:prstGeom prst="rect">
              <a:avLst/>
            </a:prstGeom>
            <a:noFill/>
            <a:ln w="9525">
              <a:solidFill>
                <a:schemeClr val="tx1"/>
              </a:solidFill>
              <a:miter lim="800000"/>
              <a:headEnd/>
              <a:tailEnd/>
            </a:ln>
            <a:effectLst/>
          </p:spPr>
          <p:txBody>
            <a:bodyPr wrap="none" anchor="ctr"/>
            <a:lstStyle/>
            <a:p>
              <a:pPr algn="ctr" eaLnBrk="0" hangingPunct="0"/>
              <a:r>
                <a:rPr lang="zh-CN" altLang="en-US" sz="1800" b="1">
                  <a:latin typeface="楷体" pitchFamily="18" charset="-122"/>
                  <a:ea typeface="楷体" pitchFamily="18" charset="-122"/>
                </a:rPr>
                <a:t>外部</a:t>
              </a:r>
            </a:p>
          </p:txBody>
        </p:sp>
        <p:sp>
          <p:nvSpPr>
            <p:cNvPr id="139279" name="Rectangle 15"/>
            <p:cNvSpPr>
              <a:spLocks noChangeArrowheads="1"/>
            </p:cNvSpPr>
            <p:nvPr/>
          </p:nvSpPr>
          <p:spPr bwMode="auto">
            <a:xfrm>
              <a:off x="2112" y="2304"/>
              <a:ext cx="672" cy="288"/>
            </a:xfrm>
            <a:prstGeom prst="rect">
              <a:avLst/>
            </a:prstGeom>
            <a:noFill/>
            <a:ln w="9525">
              <a:solidFill>
                <a:schemeClr val="tx1"/>
              </a:solidFill>
              <a:miter lim="800000"/>
              <a:headEnd/>
              <a:tailEnd/>
            </a:ln>
            <a:effectLst/>
          </p:spPr>
          <p:txBody>
            <a:bodyPr wrap="none" anchor="ctr"/>
            <a:lstStyle/>
            <a:p>
              <a:pPr algn="ctr" eaLnBrk="0" hangingPunct="0"/>
              <a:r>
                <a:rPr lang="en-US" altLang="zh-CN" sz="1800" b="1">
                  <a:latin typeface="楷体" pitchFamily="18" charset="-122"/>
                  <a:ea typeface="楷体" pitchFamily="18" charset="-122"/>
                </a:rPr>
                <a:t>&gt; 1023</a:t>
              </a:r>
            </a:p>
          </p:txBody>
        </p:sp>
        <p:sp>
          <p:nvSpPr>
            <p:cNvPr id="139280" name="Rectangle 16"/>
            <p:cNvSpPr>
              <a:spLocks noChangeArrowheads="1"/>
            </p:cNvSpPr>
            <p:nvPr/>
          </p:nvSpPr>
          <p:spPr bwMode="auto">
            <a:xfrm>
              <a:off x="2784" y="2304"/>
              <a:ext cx="672" cy="288"/>
            </a:xfrm>
            <a:prstGeom prst="rect">
              <a:avLst/>
            </a:prstGeom>
            <a:noFill/>
            <a:ln w="9525">
              <a:solidFill>
                <a:schemeClr val="tx1"/>
              </a:solidFill>
              <a:miter lim="800000"/>
              <a:headEnd/>
              <a:tailEnd/>
            </a:ln>
            <a:effectLst/>
          </p:spPr>
          <p:txBody>
            <a:bodyPr wrap="none" anchor="ctr"/>
            <a:lstStyle/>
            <a:p>
              <a:pPr algn="ctr" eaLnBrk="0" hangingPunct="0"/>
              <a:r>
                <a:rPr lang="en-US" altLang="zh-CN" sz="1800" b="1">
                  <a:solidFill>
                    <a:srgbClr val="FF0000"/>
                  </a:solidFill>
                  <a:latin typeface="楷体" pitchFamily="18" charset="-122"/>
                  <a:ea typeface="楷体" pitchFamily="18" charset="-122"/>
                </a:rPr>
                <a:t>S</a:t>
              </a:r>
              <a:r>
                <a:rPr lang="zh-CN" altLang="en-US" sz="1800" b="1">
                  <a:solidFill>
                    <a:srgbClr val="FF0000"/>
                  </a:solidFill>
                  <a:latin typeface="楷体" pitchFamily="18" charset="-122"/>
                  <a:ea typeface="楷体" pitchFamily="18" charset="-122"/>
                </a:rPr>
                <a:t>地址</a:t>
              </a:r>
            </a:p>
          </p:txBody>
        </p:sp>
        <p:sp>
          <p:nvSpPr>
            <p:cNvPr id="139281" name="Rectangle 17"/>
            <p:cNvSpPr>
              <a:spLocks noChangeArrowheads="1"/>
            </p:cNvSpPr>
            <p:nvPr/>
          </p:nvSpPr>
          <p:spPr bwMode="auto">
            <a:xfrm>
              <a:off x="3456" y="2304"/>
              <a:ext cx="672" cy="288"/>
            </a:xfrm>
            <a:prstGeom prst="rect">
              <a:avLst/>
            </a:prstGeom>
            <a:noFill/>
            <a:ln w="9525">
              <a:solidFill>
                <a:schemeClr val="tx1"/>
              </a:solidFill>
              <a:miter lim="800000"/>
              <a:headEnd/>
              <a:tailEnd/>
            </a:ln>
            <a:effectLst/>
          </p:spPr>
          <p:txBody>
            <a:bodyPr wrap="none" anchor="ctr"/>
            <a:lstStyle/>
            <a:p>
              <a:pPr algn="ctr" eaLnBrk="0" hangingPunct="0"/>
              <a:r>
                <a:rPr lang="en-US" altLang="zh-CN" sz="1800" b="1">
                  <a:latin typeface="楷体" pitchFamily="18" charset="-122"/>
                  <a:ea typeface="楷体" pitchFamily="18" charset="-122"/>
                </a:rPr>
                <a:t>25</a:t>
              </a:r>
            </a:p>
          </p:txBody>
        </p:sp>
        <p:sp>
          <p:nvSpPr>
            <p:cNvPr id="139282" name="Rectangle 18"/>
            <p:cNvSpPr>
              <a:spLocks noChangeArrowheads="1"/>
            </p:cNvSpPr>
            <p:nvPr/>
          </p:nvSpPr>
          <p:spPr bwMode="auto">
            <a:xfrm>
              <a:off x="4128" y="2304"/>
              <a:ext cx="672" cy="288"/>
            </a:xfrm>
            <a:prstGeom prst="rect">
              <a:avLst/>
            </a:prstGeom>
            <a:noFill/>
            <a:ln w="9525">
              <a:solidFill>
                <a:schemeClr val="tx1"/>
              </a:solidFill>
              <a:miter lim="800000"/>
              <a:headEnd/>
              <a:tailEnd/>
            </a:ln>
            <a:effectLst/>
          </p:spPr>
          <p:txBody>
            <a:bodyPr wrap="none" anchor="ctr"/>
            <a:lstStyle/>
            <a:p>
              <a:pPr algn="ctr" eaLnBrk="0" hangingPunct="0"/>
              <a:r>
                <a:rPr lang="zh-CN" altLang="en-US" sz="1800" b="1">
                  <a:latin typeface="楷体" pitchFamily="18" charset="-122"/>
                  <a:ea typeface="楷体" pitchFamily="18" charset="-122"/>
                </a:rPr>
                <a:t>允许</a:t>
              </a:r>
            </a:p>
          </p:txBody>
        </p:sp>
        <p:sp>
          <p:nvSpPr>
            <p:cNvPr id="139283" name="Rectangle 19"/>
            <p:cNvSpPr>
              <a:spLocks noChangeArrowheads="1"/>
            </p:cNvSpPr>
            <p:nvPr/>
          </p:nvSpPr>
          <p:spPr bwMode="auto">
            <a:xfrm>
              <a:off x="192" y="2592"/>
              <a:ext cx="576" cy="288"/>
            </a:xfrm>
            <a:prstGeom prst="rect">
              <a:avLst/>
            </a:prstGeom>
            <a:noFill/>
            <a:ln w="9525">
              <a:solidFill>
                <a:schemeClr val="tx1"/>
              </a:solidFill>
              <a:miter lim="800000"/>
              <a:headEnd/>
              <a:tailEnd/>
            </a:ln>
            <a:effectLst/>
          </p:spPr>
          <p:txBody>
            <a:bodyPr wrap="none" anchor="ctr"/>
            <a:lstStyle/>
            <a:p>
              <a:pPr algn="ctr" eaLnBrk="0" hangingPunct="0"/>
              <a:r>
                <a:rPr lang="en-US" altLang="zh-CN" sz="1800" b="1">
                  <a:latin typeface="楷体" pitchFamily="18" charset="-122"/>
                  <a:ea typeface="楷体" pitchFamily="18" charset="-122"/>
                </a:rPr>
                <a:t>OUT</a:t>
              </a:r>
            </a:p>
          </p:txBody>
        </p:sp>
        <p:sp>
          <p:nvSpPr>
            <p:cNvPr id="139284" name="Rectangle 20"/>
            <p:cNvSpPr>
              <a:spLocks noChangeArrowheads="1"/>
            </p:cNvSpPr>
            <p:nvPr/>
          </p:nvSpPr>
          <p:spPr bwMode="auto">
            <a:xfrm>
              <a:off x="768" y="2592"/>
              <a:ext cx="672" cy="288"/>
            </a:xfrm>
            <a:prstGeom prst="rect">
              <a:avLst/>
            </a:prstGeom>
            <a:noFill/>
            <a:ln w="9525">
              <a:solidFill>
                <a:schemeClr val="tx1"/>
              </a:solidFill>
              <a:miter lim="800000"/>
              <a:headEnd/>
              <a:tailEnd/>
            </a:ln>
            <a:effectLst/>
          </p:spPr>
          <p:txBody>
            <a:bodyPr wrap="none" anchor="ctr"/>
            <a:lstStyle/>
            <a:p>
              <a:pPr algn="ctr" eaLnBrk="0" hangingPunct="0"/>
              <a:r>
                <a:rPr lang="en-US" altLang="zh-CN" sz="1800" b="1">
                  <a:latin typeface="楷体" pitchFamily="18" charset="-122"/>
                  <a:ea typeface="楷体" pitchFamily="18" charset="-122"/>
                </a:rPr>
                <a:t>TCP</a:t>
              </a:r>
            </a:p>
          </p:txBody>
        </p:sp>
        <p:sp>
          <p:nvSpPr>
            <p:cNvPr id="139285" name="Rectangle 21"/>
            <p:cNvSpPr>
              <a:spLocks noChangeArrowheads="1"/>
            </p:cNvSpPr>
            <p:nvPr/>
          </p:nvSpPr>
          <p:spPr bwMode="auto">
            <a:xfrm>
              <a:off x="1440" y="2592"/>
              <a:ext cx="672" cy="288"/>
            </a:xfrm>
            <a:prstGeom prst="rect">
              <a:avLst/>
            </a:prstGeom>
            <a:noFill/>
            <a:ln w="9525">
              <a:solidFill>
                <a:schemeClr val="tx1"/>
              </a:solidFill>
              <a:miter lim="800000"/>
              <a:headEnd/>
              <a:tailEnd/>
            </a:ln>
            <a:effectLst/>
          </p:spPr>
          <p:txBody>
            <a:bodyPr wrap="none" anchor="ctr"/>
            <a:lstStyle/>
            <a:p>
              <a:pPr algn="ctr" eaLnBrk="0" hangingPunct="0"/>
              <a:r>
                <a:rPr lang="en-US" altLang="zh-CN" sz="1800" b="1">
                  <a:solidFill>
                    <a:srgbClr val="FF0000"/>
                  </a:solidFill>
                  <a:latin typeface="楷体" pitchFamily="18" charset="-122"/>
                  <a:ea typeface="楷体" pitchFamily="18" charset="-122"/>
                </a:rPr>
                <a:t>S</a:t>
              </a:r>
              <a:r>
                <a:rPr lang="zh-CN" altLang="en-US" sz="1800" b="1">
                  <a:solidFill>
                    <a:srgbClr val="FF0000"/>
                  </a:solidFill>
                  <a:latin typeface="楷体" pitchFamily="18" charset="-122"/>
                  <a:ea typeface="楷体" pitchFamily="18" charset="-122"/>
                </a:rPr>
                <a:t>地址</a:t>
              </a:r>
            </a:p>
          </p:txBody>
        </p:sp>
        <p:sp>
          <p:nvSpPr>
            <p:cNvPr id="139286" name="Rectangle 22"/>
            <p:cNvSpPr>
              <a:spLocks noChangeArrowheads="1"/>
            </p:cNvSpPr>
            <p:nvPr/>
          </p:nvSpPr>
          <p:spPr bwMode="auto">
            <a:xfrm>
              <a:off x="2112" y="2592"/>
              <a:ext cx="672" cy="288"/>
            </a:xfrm>
            <a:prstGeom prst="rect">
              <a:avLst/>
            </a:prstGeom>
            <a:noFill/>
            <a:ln w="9525">
              <a:solidFill>
                <a:schemeClr val="tx1"/>
              </a:solidFill>
              <a:miter lim="800000"/>
              <a:headEnd/>
              <a:tailEnd/>
            </a:ln>
            <a:effectLst/>
          </p:spPr>
          <p:txBody>
            <a:bodyPr wrap="none" anchor="ctr"/>
            <a:lstStyle/>
            <a:p>
              <a:pPr algn="ctr" eaLnBrk="0" hangingPunct="0"/>
              <a:r>
                <a:rPr lang="en-US" altLang="zh-CN" sz="1800" b="1">
                  <a:latin typeface="楷体" pitchFamily="18" charset="-122"/>
                  <a:ea typeface="楷体" pitchFamily="18" charset="-122"/>
                </a:rPr>
                <a:t>25</a:t>
              </a:r>
            </a:p>
          </p:txBody>
        </p:sp>
        <p:sp>
          <p:nvSpPr>
            <p:cNvPr id="139287" name="Rectangle 23"/>
            <p:cNvSpPr>
              <a:spLocks noChangeArrowheads="1"/>
            </p:cNvSpPr>
            <p:nvPr/>
          </p:nvSpPr>
          <p:spPr bwMode="auto">
            <a:xfrm>
              <a:off x="2784" y="2592"/>
              <a:ext cx="672" cy="288"/>
            </a:xfrm>
            <a:prstGeom prst="rect">
              <a:avLst/>
            </a:prstGeom>
            <a:noFill/>
            <a:ln w="9525">
              <a:solidFill>
                <a:schemeClr val="tx1"/>
              </a:solidFill>
              <a:miter lim="800000"/>
              <a:headEnd/>
              <a:tailEnd/>
            </a:ln>
            <a:effectLst/>
          </p:spPr>
          <p:txBody>
            <a:bodyPr wrap="none" anchor="ctr"/>
            <a:lstStyle/>
            <a:p>
              <a:pPr algn="ctr" eaLnBrk="0" hangingPunct="0"/>
              <a:r>
                <a:rPr lang="zh-CN" altLang="en-US" sz="1800" b="1">
                  <a:latin typeface="楷体" pitchFamily="18" charset="-122"/>
                  <a:ea typeface="楷体" pitchFamily="18" charset="-122"/>
                </a:rPr>
                <a:t>外部</a:t>
              </a:r>
            </a:p>
          </p:txBody>
        </p:sp>
        <p:sp>
          <p:nvSpPr>
            <p:cNvPr id="139288" name="Rectangle 24"/>
            <p:cNvSpPr>
              <a:spLocks noChangeArrowheads="1"/>
            </p:cNvSpPr>
            <p:nvPr/>
          </p:nvSpPr>
          <p:spPr bwMode="auto">
            <a:xfrm>
              <a:off x="3456" y="2592"/>
              <a:ext cx="672" cy="288"/>
            </a:xfrm>
            <a:prstGeom prst="rect">
              <a:avLst/>
            </a:prstGeom>
            <a:noFill/>
            <a:ln w="9525">
              <a:solidFill>
                <a:schemeClr val="tx1"/>
              </a:solidFill>
              <a:miter lim="800000"/>
              <a:headEnd/>
              <a:tailEnd/>
            </a:ln>
            <a:effectLst/>
          </p:spPr>
          <p:txBody>
            <a:bodyPr wrap="none" anchor="ctr"/>
            <a:lstStyle/>
            <a:p>
              <a:pPr algn="ctr" eaLnBrk="0" hangingPunct="0"/>
              <a:r>
                <a:rPr lang="en-US" altLang="zh-CN" sz="1800" b="1">
                  <a:latin typeface="楷体" pitchFamily="18" charset="-122"/>
                  <a:ea typeface="楷体" pitchFamily="18" charset="-122"/>
                </a:rPr>
                <a:t>25</a:t>
              </a:r>
            </a:p>
          </p:txBody>
        </p:sp>
        <p:sp>
          <p:nvSpPr>
            <p:cNvPr id="139289" name="Rectangle 25"/>
            <p:cNvSpPr>
              <a:spLocks noChangeArrowheads="1"/>
            </p:cNvSpPr>
            <p:nvPr/>
          </p:nvSpPr>
          <p:spPr bwMode="auto">
            <a:xfrm>
              <a:off x="4128" y="2592"/>
              <a:ext cx="672" cy="288"/>
            </a:xfrm>
            <a:prstGeom prst="rect">
              <a:avLst/>
            </a:prstGeom>
            <a:noFill/>
            <a:ln w="9525">
              <a:solidFill>
                <a:schemeClr val="tx1"/>
              </a:solidFill>
              <a:miter lim="800000"/>
              <a:headEnd/>
              <a:tailEnd/>
            </a:ln>
            <a:effectLst/>
          </p:spPr>
          <p:txBody>
            <a:bodyPr wrap="none" anchor="ctr"/>
            <a:lstStyle/>
            <a:p>
              <a:pPr algn="ctr" eaLnBrk="0" hangingPunct="0"/>
              <a:r>
                <a:rPr lang="zh-CN" altLang="en-US" sz="1800" b="1">
                  <a:latin typeface="楷体" pitchFamily="18" charset="-122"/>
                  <a:ea typeface="楷体" pitchFamily="18" charset="-122"/>
                </a:rPr>
                <a:t>允许</a:t>
              </a:r>
            </a:p>
          </p:txBody>
        </p:sp>
        <p:sp>
          <p:nvSpPr>
            <p:cNvPr id="139290" name="Rectangle 26"/>
            <p:cNvSpPr>
              <a:spLocks noChangeArrowheads="1"/>
            </p:cNvSpPr>
            <p:nvPr/>
          </p:nvSpPr>
          <p:spPr bwMode="auto">
            <a:xfrm>
              <a:off x="192" y="2880"/>
              <a:ext cx="576" cy="288"/>
            </a:xfrm>
            <a:prstGeom prst="rect">
              <a:avLst/>
            </a:prstGeom>
            <a:noFill/>
            <a:ln w="9525">
              <a:solidFill>
                <a:schemeClr val="tx1"/>
              </a:solidFill>
              <a:miter lim="800000"/>
              <a:headEnd/>
              <a:tailEnd/>
            </a:ln>
            <a:effectLst/>
          </p:spPr>
          <p:txBody>
            <a:bodyPr wrap="none" anchor="ctr"/>
            <a:lstStyle/>
            <a:p>
              <a:pPr algn="ctr" eaLnBrk="0" hangingPunct="0"/>
              <a:r>
                <a:rPr lang="en-US" altLang="zh-CN" sz="1800" b="1">
                  <a:latin typeface="楷体" pitchFamily="18" charset="-122"/>
                  <a:ea typeface="楷体" pitchFamily="18" charset="-122"/>
                </a:rPr>
                <a:t>IN</a:t>
              </a:r>
            </a:p>
          </p:txBody>
        </p:sp>
        <p:sp>
          <p:nvSpPr>
            <p:cNvPr id="139291" name="Rectangle 27"/>
            <p:cNvSpPr>
              <a:spLocks noChangeArrowheads="1"/>
            </p:cNvSpPr>
            <p:nvPr/>
          </p:nvSpPr>
          <p:spPr bwMode="auto">
            <a:xfrm>
              <a:off x="768" y="2880"/>
              <a:ext cx="672" cy="288"/>
            </a:xfrm>
            <a:prstGeom prst="rect">
              <a:avLst/>
            </a:prstGeom>
            <a:noFill/>
            <a:ln w="9525">
              <a:solidFill>
                <a:schemeClr val="tx1"/>
              </a:solidFill>
              <a:miter lim="800000"/>
              <a:headEnd/>
              <a:tailEnd/>
            </a:ln>
            <a:effectLst/>
          </p:spPr>
          <p:txBody>
            <a:bodyPr wrap="none" anchor="ctr"/>
            <a:lstStyle/>
            <a:p>
              <a:pPr algn="ctr" eaLnBrk="0" hangingPunct="0"/>
              <a:r>
                <a:rPr lang="en-US" altLang="zh-CN" sz="1800" b="1">
                  <a:latin typeface="楷体" pitchFamily="18" charset="-122"/>
                  <a:ea typeface="楷体" pitchFamily="18" charset="-122"/>
                </a:rPr>
                <a:t>TCP</a:t>
              </a:r>
            </a:p>
          </p:txBody>
        </p:sp>
        <p:sp>
          <p:nvSpPr>
            <p:cNvPr id="139292" name="Rectangle 28"/>
            <p:cNvSpPr>
              <a:spLocks noChangeArrowheads="1"/>
            </p:cNvSpPr>
            <p:nvPr/>
          </p:nvSpPr>
          <p:spPr bwMode="auto">
            <a:xfrm>
              <a:off x="1440" y="2880"/>
              <a:ext cx="672" cy="288"/>
            </a:xfrm>
            <a:prstGeom prst="rect">
              <a:avLst/>
            </a:prstGeom>
            <a:noFill/>
            <a:ln w="9525">
              <a:solidFill>
                <a:schemeClr val="tx1"/>
              </a:solidFill>
              <a:miter lim="800000"/>
              <a:headEnd/>
              <a:tailEnd/>
            </a:ln>
            <a:effectLst/>
          </p:spPr>
          <p:txBody>
            <a:bodyPr wrap="none" anchor="ctr"/>
            <a:lstStyle/>
            <a:p>
              <a:pPr algn="ctr" eaLnBrk="0" hangingPunct="0"/>
              <a:r>
                <a:rPr lang="zh-CN" altLang="en-US" sz="1800" b="1">
                  <a:latin typeface="楷体" pitchFamily="18" charset="-122"/>
                  <a:ea typeface="楷体" pitchFamily="18" charset="-122"/>
                </a:rPr>
                <a:t>外部</a:t>
              </a:r>
            </a:p>
          </p:txBody>
        </p:sp>
        <p:sp>
          <p:nvSpPr>
            <p:cNvPr id="139293" name="Rectangle 29"/>
            <p:cNvSpPr>
              <a:spLocks noChangeArrowheads="1"/>
            </p:cNvSpPr>
            <p:nvPr/>
          </p:nvSpPr>
          <p:spPr bwMode="auto">
            <a:xfrm>
              <a:off x="2112" y="2880"/>
              <a:ext cx="672" cy="288"/>
            </a:xfrm>
            <a:prstGeom prst="rect">
              <a:avLst/>
            </a:prstGeom>
            <a:noFill/>
            <a:ln w="9525">
              <a:solidFill>
                <a:schemeClr val="tx1"/>
              </a:solidFill>
              <a:miter lim="800000"/>
              <a:headEnd/>
              <a:tailEnd/>
            </a:ln>
            <a:effectLst/>
          </p:spPr>
          <p:txBody>
            <a:bodyPr wrap="none" anchor="ctr"/>
            <a:lstStyle/>
            <a:p>
              <a:pPr algn="ctr" eaLnBrk="0" hangingPunct="0"/>
              <a:r>
                <a:rPr lang="en-US" altLang="zh-CN" sz="1800" b="1">
                  <a:latin typeface="楷体" pitchFamily="18" charset="-122"/>
                  <a:ea typeface="楷体" pitchFamily="18" charset="-122"/>
                </a:rPr>
                <a:t>25</a:t>
              </a:r>
            </a:p>
          </p:txBody>
        </p:sp>
        <p:sp>
          <p:nvSpPr>
            <p:cNvPr id="139294" name="Rectangle 30"/>
            <p:cNvSpPr>
              <a:spLocks noChangeArrowheads="1"/>
            </p:cNvSpPr>
            <p:nvPr/>
          </p:nvSpPr>
          <p:spPr bwMode="auto">
            <a:xfrm>
              <a:off x="2784" y="2880"/>
              <a:ext cx="672" cy="288"/>
            </a:xfrm>
            <a:prstGeom prst="rect">
              <a:avLst/>
            </a:prstGeom>
            <a:noFill/>
            <a:ln w="9525">
              <a:solidFill>
                <a:schemeClr val="tx1"/>
              </a:solidFill>
              <a:miter lim="800000"/>
              <a:headEnd/>
              <a:tailEnd/>
            </a:ln>
            <a:effectLst/>
          </p:spPr>
          <p:txBody>
            <a:bodyPr wrap="none" anchor="ctr"/>
            <a:lstStyle/>
            <a:p>
              <a:pPr algn="ctr" eaLnBrk="0" hangingPunct="0"/>
              <a:r>
                <a:rPr lang="en-US" altLang="zh-CN" sz="1800" b="1">
                  <a:solidFill>
                    <a:srgbClr val="FF0000"/>
                  </a:solidFill>
                  <a:latin typeface="楷体" pitchFamily="18" charset="-122"/>
                  <a:ea typeface="楷体" pitchFamily="18" charset="-122"/>
                </a:rPr>
                <a:t>S</a:t>
              </a:r>
              <a:r>
                <a:rPr lang="zh-CN" altLang="en-US" sz="1800" b="1">
                  <a:solidFill>
                    <a:srgbClr val="FF0000"/>
                  </a:solidFill>
                  <a:latin typeface="楷体" pitchFamily="18" charset="-122"/>
                  <a:ea typeface="楷体" pitchFamily="18" charset="-122"/>
                </a:rPr>
                <a:t>地址</a:t>
              </a:r>
            </a:p>
          </p:txBody>
        </p:sp>
        <p:sp>
          <p:nvSpPr>
            <p:cNvPr id="139295" name="Rectangle 31"/>
            <p:cNvSpPr>
              <a:spLocks noChangeArrowheads="1"/>
            </p:cNvSpPr>
            <p:nvPr/>
          </p:nvSpPr>
          <p:spPr bwMode="auto">
            <a:xfrm>
              <a:off x="3456" y="2880"/>
              <a:ext cx="672" cy="288"/>
            </a:xfrm>
            <a:prstGeom prst="rect">
              <a:avLst/>
            </a:prstGeom>
            <a:noFill/>
            <a:ln w="9525">
              <a:solidFill>
                <a:schemeClr val="tx1"/>
              </a:solidFill>
              <a:miter lim="800000"/>
              <a:headEnd/>
              <a:tailEnd/>
            </a:ln>
            <a:effectLst/>
          </p:spPr>
          <p:txBody>
            <a:bodyPr wrap="none" anchor="ctr"/>
            <a:lstStyle/>
            <a:p>
              <a:pPr algn="ctr" eaLnBrk="0" hangingPunct="0"/>
              <a:r>
                <a:rPr lang="en-US" altLang="zh-CN" sz="1800" b="1">
                  <a:latin typeface="楷体" pitchFamily="18" charset="-122"/>
                  <a:ea typeface="楷体" pitchFamily="18" charset="-122"/>
                </a:rPr>
                <a:t>25</a:t>
              </a:r>
            </a:p>
          </p:txBody>
        </p:sp>
        <p:sp>
          <p:nvSpPr>
            <p:cNvPr id="139296" name="Rectangle 32"/>
            <p:cNvSpPr>
              <a:spLocks noChangeArrowheads="1"/>
            </p:cNvSpPr>
            <p:nvPr/>
          </p:nvSpPr>
          <p:spPr bwMode="auto">
            <a:xfrm>
              <a:off x="4128" y="2880"/>
              <a:ext cx="672" cy="288"/>
            </a:xfrm>
            <a:prstGeom prst="rect">
              <a:avLst/>
            </a:prstGeom>
            <a:noFill/>
            <a:ln w="9525">
              <a:solidFill>
                <a:schemeClr val="tx1"/>
              </a:solidFill>
              <a:miter lim="800000"/>
              <a:headEnd/>
              <a:tailEnd/>
            </a:ln>
            <a:effectLst/>
          </p:spPr>
          <p:txBody>
            <a:bodyPr wrap="none" anchor="ctr"/>
            <a:lstStyle/>
            <a:p>
              <a:pPr algn="ctr" eaLnBrk="0" hangingPunct="0"/>
              <a:r>
                <a:rPr lang="zh-CN" altLang="en-US" sz="1800" b="1">
                  <a:latin typeface="楷体" pitchFamily="18" charset="-122"/>
                  <a:ea typeface="楷体" pitchFamily="18" charset="-122"/>
                </a:rPr>
                <a:t>允许</a:t>
              </a:r>
            </a:p>
          </p:txBody>
        </p:sp>
        <p:sp>
          <p:nvSpPr>
            <p:cNvPr id="139297" name="Rectangle 33"/>
            <p:cNvSpPr>
              <a:spLocks noChangeArrowheads="1"/>
            </p:cNvSpPr>
            <p:nvPr/>
          </p:nvSpPr>
          <p:spPr bwMode="auto">
            <a:xfrm>
              <a:off x="192" y="3168"/>
              <a:ext cx="576" cy="288"/>
            </a:xfrm>
            <a:prstGeom prst="rect">
              <a:avLst/>
            </a:prstGeom>
            <a:noFill/>
            <a:ln w="9525">
              <a:solidFill>
                <a:schemeClr val="tx1"/>
              </a:solidFill>
              <a:miter lim="800000"/>
              <a:headEnd/>
              <a:tailEnd/>
            </a:ln>
            <a:effectLst/>
          </p:spPr>
          <p:txBody>
            <a:bodyPr wrap="none" anchor="ctr"/>
            <a:lstStyle/>
            <a:p>
              <a:pPr algn="ctr" eaLnBrk="0" hangingPunct="0"/>
              <a:r>
                <a:rPr lang="en-US" altLang="zh-CN" sz="1800" b="1">
                  <a:latin typeface="楷体" pitchFamily="18" charset="-122"/>
                  <a:ea typeface="楷体" pitchFamily="18" charset="-122"/>
                </a:rPr>
                <a:t>BOTH</a:t>
              </a:r>
            </a:p>
          </p:txBody>
        </p:sp>
        <p:sp>
          <p:nvSpPr>
            <p:cNvPr id="139298" name="Rectangle 34"/>
            <p:cNvSpPr>
              <a:spLocks noChangeArrowheads="1"/>
            </p:cNvSpPr>
            <p:nvPr/>
          </p:nvSpPr>
          <p:spPr bwMode="auto">
            <a:xfrm>
              <a:off x="768" y="3168"/>
              <a:ext cx="672" cy="288"/>
            </a:xfrm>
            <a:prstGeom prst="rect">
              <a:avLst/>
            </a:prstGeom>
            <a:noFill/>
            <a:ln w="9525">
              <a:solidFill>
                <a:schemeClr val="tx1"/>
              </a:solidFill>
              <a:miter lim="800000"/>
              <a:headEnd/>
              <a:tailEnd/>
            </a:ln>
            <a:effectLst/>
          </p:spPr>
          <p:txBody>
            <a:bodyPr wrap="none" anchor="ctr"/>
            <a:lstStyle/>
            <a:p>
              <a:pPr algn="ctr" eaLnBrk="0" hangingPunct="0"/>
              <a:r>
                <a:rPr lang="zh-CN" altLang="en-US" sz="1800" b="1">
                  <a:latin typeface="楷体" pitchFamily="18" charset="-122"/>
                  <a:ea typeface="楷体" pitchFamily="18" charset="-122"/>
                </a:rPr>
                <a:t>任意</a:t>
              </a:r>
            </a:p>
          </p:txBody>
        </p:sp>
        <p:sp>
          <p:nvSpPr>
            <p:cNvPr id="139299" name="Rectangle 35"/>
            <p:cNvSpPr>
              <a:spLocks noChangeArrowheads="1"/>
            </p:cNvSpPr>
            <p:nvPr/>
          </p:nvSpPr>
          <p:spPr bwMode="auto">
            <a:xfrm>
              <a:off x="1440" y="3168"/>
              <a:ext cx="672" cy="288"/>
            </a:xfrm>
            <a:prstGeom prst="rect">
              <a:avLst/>
            </a:prstGeom>
            <a:noFill/>
            <a:ln w="9525">
              <a:solidFill>
                <a:schemeClr val="tx1"/>
              </a:solidFill>
              <a:miter lim="800000"/>
              <a:headEnd/>
              <a:tailEnd/>
            </a:ln>
            <a:effectLst/>
          </p:spPr>
          <p:txBody>
            <a:bodyPr wrap="none" anchor="ctr"/>
            <a:lstStyle/>
            <a:p>
              <a:pPr algn="ctr" eaLnBrk="0" hangingPunct="0"/>
              <a:r>
                <a:rPr lang="zh-CN" altLang="en-US" sz="1800" b="1">
                  <a:latin typeface="楷体" pitchFamily="18" charset="-122"/>
                  <a:ea typeface="楷体" pitchFamily="18" charset="-122"/>
                </a:rPr>
                <a:t>任意</a:t>
              </a:r>
            </a:p>
          </p:txBody>
        </p:sp>
        <p:sp>
          <p:nvSpPr>
            <p:cNvPr id="139300" name="Rectangle 36"/>
            <p:cNvSpPr>
              <a:spLocks noChangeArrowheads="1"/>
            </p:cNvSpPr>
            <p:nvPr/>
          </p:nvSpPr>
          <p:spPr bwMode="auto">
            <a:xfrm>
              <a:off x="2112" y="3168"/>
              <a:ext cx="672" cy="288"/>
            </a:xfrm>
            <a:prstGeom prst="rect">
              <a:avLst/>
            </a:prstGeom>
            <a:noFill/>
            <a:ln w="9525">
              <a:solidFill>
                <a:schemeClr val="tx1"/>
              </a:solidFill>
              <a:miter lim="800000"/>
              <a:headEnd/>
              <a:tailEnd/>
            </a:ln>
            <a:effectLst/>
          </p:spPr>
          <p:txBody>
            <a:bodyPr wrap="none" anchor="ctr"/>
            <a:lstStyle/>
            <a:p>
              <a:pPr algn="ctr" eaLnBrk="0" hangingPunct="0"/>
              <a:r>
                <a:rPr lang="zh-CN" altLang="en-US" sz="1800" b="1">
                  <a:latin typeface="楷体" pitchFamily="18" charset="-122"/>
                  <a:ea typeface="楷体" pitchFamily="18" charset="-122"/>
                </a:rPr>
                <a:t>任意</a:t>
              </a:r>
            </a:p>
          </p:txBody>
        </p:sp>
        <p:sp>
          <p:nvSpPr>
            <p:cNvPr id="139301" name="Rectangle 37"/>
            <p:cNvSpPr>
              <a:spLocks noChangeArrowheads="1"/>
            </p:cNvSpPr>
            <p:nvPr/>
          </p:nvSpPr>
          <p:spPr bwMode="auto">
            <a:xfrm>
              <a:off x="2784" y="3168"/>
              <a:ext cx="672" cy="288"/>
            </a:xfrm>
            <a:prstGeom prst="rect">
              <a:avLst/>
            </a:prstGeom>
            <a:noFill/>
            <a:ln w="9525">
              <a:solidFill>
                <a:schemeClr val="tx1"/>
              </a:solidFill>
              <a:miter lim="800000"/>
              <a:headEnd/>
              <a:tailEnd/>
            </a:ln>
            <a:effectLst/>
          </p:spPr>
          <p:txBody>
            <a:bodyPr wrap="none" anchor="ctr"/>
            <a:lstStyle/>
            <a:p>
              <a:pPr algn="ctr" eaLnBrk="0" hangingPunct="0"/>
              <a:r>
                <a:rPr lang="zh-CN" altLang="en-US" sz="1800" b="1">
                  <a:latin typeface="楷体" pitchFamily="18" charset="-122"/>
                  <a:ea typeface="楷体" pitchFamily="18" charset="-122"/>
                </a:rPr>
                <a:t>任意</a:t>
              </a:r>
            </a:p>
          </p:txBody>
        </p:sp>
        <p:sp>
          <p:nvSpPr>
            <p:cNvPr id="139302" name="Rectangle 38"/>
            <p:cNvSpPr>
              <a:spLocks noChangeArrowheads="1"/>
            </p:cNvSpPr>
            <p:nvPr/>
          </p:nvSpPr>
          <p:spPr bwMode="auto">
            <a:xfrm>
              <a:off x="3456" y="3168"/>
              <a:ext cx="672" cy="288"/>
            </a:xfrm>
            <a:prstGeom prst="rect">
              <a:avLst/>
            </a:prstGeom>
            <a:noFill/>
            <a:ln w="9525">
              <a:solidFill>
                <a:schemeClr val="tx1"/>
              </a:solidFill>
              <a:miter lim="800000"/>
              <a:headEnd/>
              <a:tailEnd/>
            </a:ln>
            <a:effectLst/>
          </p:spPr>
          <p:txBody>
            <a:bodyPr wrap="none" anchor="ctr"/>
            <a:lstStyle/>
            <a:p>
              <a:pPr algn="ctr" eaLnBrk="0" hangingPunct="0"/>
              <a:r>
                <a:rPr lang="zh-CN" altLang="en-US" sz="1800" b="1">
                  <a:latin typeface="楷体" pitchFamily="18" charset="-122"/>
                  <a:ea typeface="楷体" pitchFamily="18" charset="-122"/>
                </a:rPr>
                <a:t>任意</a:t>
              </a:r>
            </a:p>
          </p:txBody>
        </p:sp>
        <p:sp>
          <p:nvSpPr>
            <p:cNvPr id="139303" name="Rectangle 39"/>
            <p:cNvSpPr>
              <a:spLocks noChangeArrowheads="1"/>
            </p:cNvSpPr>
            <p:nvPr/>
          </p:nvSpPr>
          <p:spPr bwMode="auto">
            <a:xfrm>
              <a:off x="4128" y="3168"/>
              <a:ext cx="672" cy="288"/>
            </a:xfrm>
            <a:prstGeom prst="rect">
              <a:avLst/>
            </a:prstGeom>
            <a:noFill/>
            <a:ln w="9525">
              <a:solidFill>
                <a:schemeClr val="tx1"/>
              </a:solidFill>
              <a:miter lim="800000"/>
              <a:headEnd/>
              <a:tailEnd/>
            </a:ln>
            <a:effectLst/>
          </p:spPr>
          <p:txBody>
            <a:bodyPr wrap="none" anchor="ctr"/>
            <a:lstStyle/>
            <a:p>
              <a:pPr algn="ctr" eaLnBrk="0" hangingPunct="0"/>
              <a:r>
                <a:rPr lang="zh-CN" altLang="en-US" sz="1800" b="1">
                  <a:solidFill>
                    <a:srgbClr val="FF0000"/>
                  </a:solidFill>
                  <a:latin typeface="楷体" pitchFamily="18" charset="-122"/>
                  <a:ea typeface="楷体" pitchFamily="18" charset="-122"/>
                </a:rPr>
                <a:t>不允许</a:t>
              </a:r>
            </a:p>
          </p:txBody>
        </p:sp>
        <p:sp>
          <p:nvSpPr>
            <p:cNvPr id="139304" name="Rectangle 40"/>
            <p:cNvSpPr>
              <a:spLocks noChangeArrowheads="1"/>
            </p:cNvSpPr>
            <p:nvPr/>
          </p:nvSpPr>
          <p:spPr bwMode="auto">
            <a:xfrm>
              <a:off x="192" y="3456"/>
              <a:ext cx="576" cy="288"/>
            </a:xfrm>
            <a:prstGeom prst="rect">
              <a:avLst/>
            </a:prstGeom>
            <a:noFill/>
            <a:ln w="9525">
              <a:solidFill>
                <a:schemeClr val="tx1"/>
              </a:solidFill>
              <a:miter lim="800000"/>
              <a:headEnd/>
              <a:tailEnd/>
            </a:ln>
            <a:effectLst/>
          </p:spPr>
          <p:txBody>
            <a:bodyPr wrap="none" anchor="ctr"/>
            <a:lstStyle/>
            <a:p>
              <a:pPr algn="ctr" eaLnBrk="0" hangingPunct="0"/>
              <a:endParaRPr lang="zh-CN" altLang="en-US" sz="1800" b="1">
                <a:latin typeface="楷体" pitchFamily="18" charset="-122"/>
                <a:ea typeface="楷体" pitchFamily="18" charset="-122"/>
              </a:endParaRPr>
            </a:p>
          </p:txBody>
        </p:sp>
        <p:sp>
          <p:nvSpPr>
            <p:cNvPr id="139305" name="Rectangle 41"/>
            <p:cNvSpPr>
              <a:spLocks noChangeArrowheads="1"/>
            </p:cNvSpPr>
            <p:nvPr/>
          </p:nvSpPr>
          <p:spPr bwMode="auto">
            <a:xfrm>
              <a:off x="768" y="3456"/>
              <a:ext cx="672" cy="288"/>
            </a:xfrm>
            <a:prstGeom prst="rect">
              <a:avLst/>
            </a:prstGeom>
            <a:noFill/>
            <a:ln w="9525">
              <a:solidFill>
                <a:schemeClr val="tx1"/>
              </a:solidFill>
              <a:miter lim="800000"/>
              <a:headEnd/>
              <a:tailEnd/>
            </a:ln>
            <a:effectLst/>
          </p:spPr>
          <p:txBody>
            <a:bodyPr wrap="none" anchor="ctr"/>
            <a:lstStyle/>
            <a:p>
              <a:pPr algn="ctr" eaLnBrk="0" hangingPunct="0"/>
              <a:endParaRPr lang="zh-CN" altLang="en-US" sz="1800" b="1">
                <a:latin typeface="楷体" pitchFamily="18" charset="-122"/>
                <a:ea typeface="楷体" pitchFamily="18" charset="-122"/>
              </a:endParaRPr>
            </a:p>
          </p:txBody>
        </p:sp>
        <p:sp>
          <p:nvSpPr>
            <p:cNvPr id="139306" name="Rectangle 42"/>
            <p:cNvSpPr>
              <a:spLocks noChangeArrowheads="1"/>
            </p:cNvSpPr>
            <p:nvPr/>
          </p:nvSpPr>
          <p:spPr bwMode="auto">
            <a:xfrm>
              <a:off x="1440" y="3456"/>
              <a:ext cx="672" cy="288"/>
            </a:xfrm>
            <a:prstGeom prst="rect">
              <a:avLst/>
            </a:prstGeom>
            <a:noFill/>
            <a:ln w="9525">
              <a:solidFill>
                <a:schemeClr val="tx1"/>
              </a:solidFill>
              <a:miter lim="800000"/>
              <a:headEnd/>
              <a:tailEnd/>
            </a:ln>
            <a:effectLst/>
          </p:spPr>
          <p:txBody>
            <a:bodyPr wrap="none" anchor="ctr"/>
            <a:lstStyle/>
            <a:p>
              <a:pPr algn="ctr" eaLnBrk="0" hangingPunct="0"/>
              <a:endParaRPr lang="zh-CN" altLang="en-US" sz="1800" b="1">
                <a:latin typeface="楷体" pitchFamily="18" charset="-122"/>
                <a:ea typeface="楷体" pitchFamily="18" charset="-122"/>
              </a:endParaRPr>
            </a:p>
          </p:txBody>
        </p:sp>
        <p:sp>
          <p:nvSpPr>
            <p:cNvPr id="139307" name="Rectangle 43"/>
            <p:cNvSpPr>
              <a:spLocks noChangeArrowheads="1"/>
            </p:cNvSpPr>
            <p:nvPr/>
          </p:nvSpPr>
          <p:spPr bwMode="auto">
            <a:xfrm>
              <a:off x="2112" y="3456"/>
              <a:ext cx="672" cy="288"/>
            </a:xfrm>
            <a:prstGeom prst="rect">
              <a:avLst/>
            </a:prstGeom>
            <a:noFill/>
            <a:ln w="9525">
              <a:solidFill>
                <a:schemeClr val="tx1"/>
              </a:solidFill>
              <a:miter lim="800000"/>
              <a:headEnd/>
              <a:tailEnd/>
            </a:ln>
            <a:effectLst/>
          </p:spPr>
          <p:txBody>
            <a:bodyPr wrap="none" anchor="ctr"/>
            <a:lstStyle/>
            <a:p>
              <a:pPr algn="ctr" eaLnBrk="0" hangingPunct="0"/>
              <a:endParaRPr lang="zh-CN" altLang="en-US" sz="1800" b="1">
                <a:latin typeface="楷体" pitchFamily="18" charset="-122"/>
                <a:ea typeface="楷体" pitchFamily="18" charset="-122"/>
              </a:endParaRPr>
            </a:p>
          </p:txBody>
        </p:sp>
        <p:sp>
          <p:nvSpPr>
            <p:cNvPr id="139308" name="Rectangle 44"/>
            <p:cNvSpPr>
              <a:spLocks noChangeArrowheads="1"/>
            </p:cNvSpPr>
            <p:nvPr/>
          </p:nvSpPr>
          <p:spPr bwMode="auto">
            <a:xfrm>
              <a:off x="2784" y="3456"/>
              <a:ext cx="672" cy="288"/>
            </a:xfrm>
            <a:prstGeom prst="rect">
              <a:avLst/>
            </a:prstGeom>
            <a:noFill/>
            <a:ln w="9525">
              <a:solidFill>
                <a:schemeClr val="tx1"/>
              </a:solidFill>
              <a:miter lim="800000"/>
              <a:headEnd/>
              <a:tailEnd/>
            </a:ln>
            <a:effectLst/>
          </p:spPr>
          <p:txBody>
            <a:bodyPr wrap="none" anchor="ctr"/>
            <a:lstStyle/>
            <a:p>
              <a:pPr algn="ctr" eaLnBrk="0" hangingPunct="0"/>
              <a:endParaRPr lang="zh-CN" altLang="en-US" sz="1800" b="1">
                <a:latin typeface="楷体" pitchFamily="18" charset="-122"/>
                <a:ea typeface="楷体" pitchFamily="18" charset="-122"/>
              </a:endParaRPr>
            </a:p>
          </p:txBody>
        </p:sp>
        <p:sp>
          <p:nvSpPr>
            <p:cNvPr id="139309" name="Rectangle 45"/>
            <p:cNvSpPr>
              <a:spLocks noChangeArrowheads="1"/>
            </p:cNvSpPr>
            <p:nvPr/>
          </p:nvSpPr>
          <p:spPr bwMode="auto">
            <a:xfrm>
              <a:off x="3456" y="3456"/>
              <a:ext cx="672" cy="288"/>
            </a:xfrm>
            <a:prstGeom prst="rect">
              <a:avLst/>
            </a:prstGeom>
            <a:noFill/>
            <a:ln w="9525">
              <a:solidFill>
                <a:schemeClr val="tx1"/>
              </a:solidFill>
              <a:miter lim="800000"/>
              <a:headEnd/>
              <a:tailEnd/>
            </a:ln>
            <a:effectLst/>
          </p:spPr>
          <p:txBody>
            <a:bodyPr wrap="none" anchor="ctr"/>
            <a:lstStyle/>
            <a:p>
              <a:pPr algn="ctr" eaLnBrk="0" hangingPunct="0"/>
              <a:endParaRPr lang="zh-CN" altLang="en-US" sz="1800" b="1">
                <a:latin typeface="楷体" pitchFamily="18" charset="-122"/>
                <a:ea typeface="楷体" pitchFamily="18" charset="-122"/>
              </a:endParaRPr>
            </a:p>
          </p:txBody>
        </p:sp>
        <p:sp>
          <p:nvSpPr>
            <p:cNvPr id="139310" name="Rectangle 46"/>
            <p:cNvSpPr>
              <a:spLocks noChangeArrowheads="1"/>
            </p:cNvSpPr>
            <p:nvPr/>
          </p:nvSpPr>
          <p:spPr bwMode="auto">
            <a:xfrm>
              <a:off x="4128" y="3456"/>
              <a:ext cx="672" cy="288"/>
            </a:xfrm>
            <a:prstGeom prst="rect">
              <a:avLst/>
            </a:prstGeom>
            <a:noFill/>
            <a:ln w="9525">
              <a:solidFill>
                <a:schemeClr val="tx1"/>
              </a:solidFill>
              <a:miter lim="800000"/>
              <a:headEnd/>
              <a:tailEnd/>
            </a:ln>
            <a:effectLst/>
          </p:spPr>
          <p:txBody>
            <a:bodyPr wrap="none" anchor="ctr"/>
            <a:lstStyle/>
            <a:p>
              <a:pPr algn="ctr" eaLnBrk="0" hangingPunct="0"/>
              <a:endParaRPr lang="zh-CN" altLang="en-US" sz="1800" b="1">
                <a:latin typeface="楷体" pitchFamily="18" charset="-122"/>
                <a:ea typeface="楷体" pitchFamily="18" charset="-122"/>
              </a:endParaRPr>
            </a:p>
          </p:txBody>
        </p:sp>
      </p:grpSp>
      <p:sp>
        <p:nvSpPr>
          <p:cNvPr id="139311" name="Text Box 47"/>
          <p:cNvSpPr txBox="1">
            <a:spLocks noChangeArrowheads="1"/>
          </p:cNvSpPr>
          <p:nvPr/>
        </p:nvSpPr>
        <p:spPr bwMode="auto">
          <a:xfrm>
            <a:off x="7680325" y="3657600"/>
            <a:ext cx="1201738" cy="396875"/>
          </a:xfrm>
          <a:prstGeom prst="rect">
            <a:avLst/>
          </a:prstGeom>
          <a:noFill/>
          <a:ln w="9525">
            <a:noFill/>
            <a:miter lim="800000"/>
            <a:headEnd/>
            <a:tailEnd/>
          </a:ln>
          <a:effectLst/>
        </p:spPr>
        <p:txBody>
          <a:bodyPr wrap="none">
            <a:spAutoFit/>
          </a:bodyPr>
          <a:lstStyle/>
          <a:p>
            <a:pPr eaLnBrk="0" hangingPunct="0"/>
            <a:r>
              <a:rPr lang="zh-CN" altLang="en-US" sz="2000" b="1">
                <a:latin typeface="宋体" pitchFamily="2" charset="-122"/>
              </a:rPr>
              <a:t>远程访问</a:t>
            </a:r>
          </a:p>
        </p:txBody>
      </p:sp>
      <p:sp>
        <p:nvSpPr>
          <p:cNvPr id="139312" name="Text Box 48"/>
          <p:cNvSpPr txBox="1">
            <a:spLocks noChangeArrowheads="1"/>
          </p:cNvSpPr>
          <p:nvPr/>
        </p:nvSpPr>
        <p:spPr bwMode="auto">
          <a:xfrm>
            <a:off x="7620000" y="4098925"/>
            <a:ext cx="1462088" cy="396875"/>
          </a:xfrm>
          <a:prstGeom prst="rect">
            <a:avLst/>
          </a:prstGeom>
          <a:noFill/>
          <a:ln w="9525">
            <a:noFill/>
            <a:miter lim="800000"/>
            <a:headEnd/>
            <a:tailEnd/>
          </a:ln>
          <a:effectLst/>
        </p:spPr>
        <p:txBody>
          <a:bodyPr wrap="none">
            <a:spAutoFit/>
          </a:bodyPr>
          <a:lstStyle/>
          <a:p>
            <a:pPr eaLnBrk="0" hangingPunct="0"/>
            <a:r>
              <a:rPr lang="zh-CN" altLang="en-US" sz="2000" b="1">
                <a:latin typeface="宋体" pitchFamily="2" charset="-122"/>
              </a:rPr>
              <a:t>服务器互访</a:t>
            </a:r>
          </a:p>
        </p:txBody>
      </p:sp>
      <p:sp>
        <p:nvSpPr>
          <p:cNvPr id="139313" name="Text Box 49"/>
          <p:cNvSpPr txBox="1">
            <a:spLocks noChangeArrowheads="1"/>
          </p:cNvSpPr>
          <p:nvPr/>
        </p:nvSpPr>
        <p:spPr bwMode="auto">
          <a:xfrm>
            <a:off x="7605713" y="4632325"/>
            <a:ext cx="1462087" cy="396875"/>
          </a:xfrm>
          <a:prstGeom prst="rect">
            <a:avLst/>
          </a:prstGeom>
          <a:noFill/>
          <a:ln w="9525">
            <a:noFill/>
            <a:miter lim="800000"/>
            <a:headEnd/>
            <a:tailEnd/>
          </a:ln>
          <a:effectLst/>
        </p:spPr>
        <p:txBody>
          <a:bodyPr wrap="none">
            <a:spAutoFit/>
          </a:bodyPr>
          <a:lstStyle/>
          <a:p>
            <a:pPr eaLnBrk="0" hangingPunct="0"/>
            <a:r>
              <a:rPr lang="zh-CN" altLang="en-US" sz="2000" b="1">
                <a:latin typeface="宋体" pitchFamily="2" charset="-122"/>
              </a:rPr>
              <a:t>服务器互访</a:t>
            </a:r>
          </a:p>
        </p:txBody>
      </p:sp>
      <p:sp>
        <p:nvSpPr>
          <p:cNvPr id="139314" name="Text Box 50"/>
          <p:cNvSpPr txBox="1">
            <a:spLocks noChangeArrowheads="1"/>
          </p:cNvSpPr>
          <p:nvPr/>
        </p:nvSpPr>
        <p:spPr bwMode="auto">
          <a:xfrm>
            <a:off x="8686800"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54</a:t>
            </a:r>
            <a:endParaRPr lang="en-US" altLang="zh-CN" sz="2000" b="1" dirty="0">
              <a:latin typeface="宋体" pitchFamily="2" charset="-122"/>
            </a:endParaRPr>
          </a:p>
        </p:txBody>
      </p:sp>
      <p:sp>
        <p:nvSpPr>
          <p:cNvPr id="139315" name="Rectangle 51"/>
          <p:cNvSpPr>
            <a:spLocks noChangeArrowheads="1"/>
          </p:cNvSpPr>
          <p:nvPr/>
        </p:nvSpPr>
        <p:spPr bwMode="auto">
          <a:xfrm>
            <a:off x="179388" y="896938"/>
            <a:ext cx="8736012" cy="84137"/>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65125" y="269875"/>
            <a:ext cx="3478213" cy="457200"/>
          </a:xfrm>
          <a:prstGeom prst="rect">
            <a:avLst/>
          </a:prstGeom>
          <a:noFill/>
          <a:ln w="9525">
            <a:noFill/>
            <a:miter lim="800000"/>
            <a:headEnd/>
            <a:tailEnd/>
          </a:ln>
          <a:effectLst/>
        </p:spPr>
        <p:txBody>
          <a:bodyPr wrap="none">
            <a:spAutoFit/>
          </a:bodyPr>
          <a:lstStyle/>
          <a:p>
            <a:pPr>
              <a:buFont typeface="宋体" pitchFamily="2" charset="-122"/>
              <a:buNone/>
            </a:pPr>
            <a:r>
              <a:rPr lang="en-US" altLang="en-US" b="1">
                <a:solidFill>
                  <a:srgbClr val="FF0000"/>
                </a:solidFill>
                <a:latin typeface="宋体" pitchFamily="2" charset="-122"/>
              </a:rPr>
              <a:t>③ </a:t>
            </a:r>
            <a:r>
              <a:rPr lang="zh-CN" altLang="en-US" b="1">
                <a:solidFill>
                  <a:srgbClr val="FF0000"/>
                </a:solidFill>
              </a:rPr>
              <a:t> 抵御攻击的安全服务</a:t>
            </a:r>
          </a:p>
        </p:txBody>
      </p:sp>
      <p:sp>
        <p:nvSpPr>
          <p:cNvPr id="72707" name="Rectangle 3"/>
          <p:cNvSpPr>
            <a:spLocks noChangeArrowheads="1"/>
          </p:cNvSpPr>
          <p:nvPr/>
        </p:nvSpPr>
        <p:spPr bwMode="auto">
          <a:xfrm>
            <a:off x="685800" y="990600"/>
            <a:ext cx="1981200" cy="609600"/>
          </a:xfrm>
          <a:prstGeom prst="rect">
            <a:avLst/>
          </a:prstGeom>
          <a:solidFill>
            <a:srgbClr val="00FF00"/>
          </a:solidFill>
          <a:ln w="9525">
            <a:solidFill>
              <a:schemeClr val="tx1"/>
            </a:solidFill>
            <a:miter lim="800000"/>
            <a:headEnd/>
            <a:tailEnd/>
          </a:ln>
          <a:effectLst/>
        </p:spPr>
        <p:txBody>
          <a:bodyPr wrap="none" anchor="ctr"/>
          <a:lstStyle/>
          <a:p>
            <a:pPr algn="ctr"/>
            <a:r>
              <a:rPr lang="zh-CN" altLang="en-US" sz="2000" b="1">
                <a:solidFill>
                  <a:srgbClr val="9900FF"/>
                </a:solidFill>
              </a:rPr>
              <a:t>网络安全服务</a:t>
            </a:r>
            <a:endParaRPr lang="zh-CN" altLang="en-US" sz="2000" b="1"/>
          </a:p>
        </p:txBody>
      </p:sp>
      <p:sp>
        <p:nvSpPr>
          <p:cNvPr id="72708" name="Rectangle 4"/>
          <p:cNvSpPr>
            <a:spLocks noChangeArrowheads="1"/>
          </p:cNvSpPr>
          <p:nvPr/>
        </p:nvSpPr>
        <p:spPr bwMode="auto">
          <a:xfrm>
            <a:off x="2667000" y="990600"/>
            <a:ext cx="5791200" cy="609600"/>
          </a:xfrm>
          <a:prstGeom prst="rect">
            <a:avLst/>
          </a:prstGeom>
          <a:solidFill>
            <a:srgbClr val="00FF00"/>
          </a:solidFill>
          <a:ln w="9525">
            <a:solidFill>
              <a:schemeClr val="tx1"/>
            </a:solidFill>
            <a:miter lim="800000"/>
            <a:headEnd/>
            <a:tailEnd/>
          </a:ln>
          <a:effectLst/>
        </p:spPr>
        <p:txBody>
          <a:bodyPr wrap="none" anchor="ctr"/>
          <a:lstStyle/>
          <a:p>
            <a:pPr algn="ctr"/>
            <a:r>
              <a:rPr lang="zh-CN" altLang="en-US" sz="2000" b="1">
                <a:solidFill>
                  <a:srgbClr val="9900FF"/>
                </a:solidFill>
              </a:rPr>
              <a:t>功能描述</a:t>
            </a:r>
            <a:endParaRPr lang="zh-CN" altLang="en-US" sz="2000" b="1"/>
          </a:p>
        </p:txBody>
      </p:sp>
      <p:sp>
        <p:nvSpPr>
          <p:cNvPr id="72709" name="Rectangle 5"/>
          <p:cNvSpPr>
            <a:spLocks noChangeArrowheads="1"/>
          </p:cNvSpPr>
          <p:nvPr/>
        </p:nvSpPr>
        <p:spPr bwMode="auto">
          <a:xfrm>
            <a:off x="685800" y="1600200"/>
            <a:ext cx="1981200" cy="457200"/>
          </a:xfrm>
          <a:prstGeom prst="rect">
            <a:avLst/>
          </a:prstGeom>
          <a:solidFill>
            <a:srgbClr val="FFFF99"/>
          </a:solidFill>
          <a:ln w="9525">
            <a:solidFill>
              <a:schemeClr val="tx1"/>
            </a:solidFill>
            <a:miter lim="800000"/>
            <a:headEnd/>
            <a:tailEnd/>
          </a:ln>
          <a:effectLst/>
        </p:spPr>
        <p:txBody>
          <a:bodyPr wrap="none" anchor="ctr"/>
          <a:lstStyle/>
          <a:p>
            <a:pPr algn="ctr"/>
            <a:r>
              <a:rPr lang="zh-CN" altLang="en-US" sz="2000" b="1"/>
              <a:t>内容保密</a:t>
            </a:r>
          </a:p>
        </p:txBody>
      </p:sp>
      <p:sp>
        <p:nvSpPr>
          <p:cNvPr id="72710" name="Rectangle 6"/>
          <p:cNvSpPr>
            <a:spLocks noChangeArrowheads="1"/>
          </p:cNvSpPr>
          <p:nvPr/>
        </p:nvSpPr>
        <p:spPr bwMode="auto">
          <a:xfrm>
            <a:off x="2667000" y="1600200"/>
            <a:ext cx="5791200" cy="457200"/>
          </a:xfrm>
          <a:prstGeom prst="rect">
            <a:avLst/>
          </a:prstGeom>
          <a:solidFill>
            <a:srgbClr val="FFFF99"/>
          </a:solidFill>
          <a:ln w="9525">
            <a:solidFill>
              <a:schemeClr val="tx1"/>
            </a:solidFill>
            <a:miter lim="800000"/>
            <a:headEnd/>
            <a:tailEnd/>
          </a:ln>
          <a:effectLst/>
        </p:spPr>
        <p:txBody>
          <a:bodyPr wrap="none" anchor="ctr"/>
          <a:lstStyle/>
          <a:p>
            <a:r>
              <a:rPr lang="zh-CN" altLang="en-US" sz="2000" b="1"/>
              <a:t>防止报文内容被未授权地阅读，</a:t>
            </a:r>
            <a:r>
              <a:rPr lang="zh-CN" altLang="en-US" sz="2000" b="1">
                <a:solidFill>
                  <a:srgbClr val="FF0000"/>
                </a:solidFill>
              </a:rPr>
              <a:t>防窃取</a:t>
            </a:r>
            <a:r>
              <a:rPr lang="zh-CN" altLang="en-US" sz="2000" b="1"/>
              <a:t>；</a:t>
            </a:r>
          </a:p>
        </p:txBody>
      </p:sp>
      <p:sp>
        <p:nvSpPr>
          <p:cNvPr id="72711" name="Rectangle 7"/>
          <p:cNvSpPr>
            <a:spLocks noChangeArrowheads="1"/>
          </p:cNvSpPr>
          <p:nvPr/>
        </p:nvSpPr>
        <p:spPr bwMode="auto">
          <a:xfrm>
            <a:off x="685800" y="2057400"/>
            <a:ext cx="1981200" cy="457200"/>
          </a:xfrm>
          <a:prstGeom prst="rect">
            <a:avLst/>
          </a:prstGeom>
          <a:solidFill>
            <a:srgbClr val="FFFF99"/>
          </a:solidFill>
          <a:ln w="9525">
            <a:solidFill>
              <a:schemeClr val="tx1"/>
            </a:solidFill>
            <a:miter lim="800000"/>
            <a:headEnd/>
            <a:tailEnd/>
          </a:ln>
          <a:effectLst/>
        </p:spPr>
        <p:txBody>
          <a:bodyPr wrap="none" anchor="ctr"/>
          <a:lstStyle/>
          <a:p>
            <a:pPr algn="ctr"/>
            <a:r>
              <a:rPr lang="zh-CN" altLang="en-US" sz="2000" b="1"/>
              <a:t>内容完整性</a:t>
            </a:r>
          </a:p>
        </p:txBody>
      </p:sp>
      <p:sp>
        <p:nvSpPr>
          <p:cNvPr id="72712" name="Rectangle 8"/>
          <p:cNvSpPr>
            <a:spLocks noChangeArrowheads="1"/>
          </p:cNvSpPr>
          <p:nvPr/>
        </p:nvSpPr>
        <p:spPr bwMode="auto">
          <a:xfrm>
            <a:off x="2667000" y="2057400"/>
            <a:ext cx="5791200" cy="457200"/>
          </a:xfrm>
          <a:prstGeom prst="rect">
            <a:avLst/>
          </a:prstGeom>
          <a:solidFill>
            <a:srgbClr val="FFFF99"/>
          </a:solidFill>
          <a:ln w="9525">
            <a:solidFill>
              <a:schemeClr val="tx1"/>
            </a:solidFill>
            <a:miter lim="800000"/>
            <a:headEnd/>
            <a:tailEnd/>
          </a:ln>
          <a:effectLst/>
        </p:spPr>
        <p:txBody>
          <a:bodyPr wrap="none" anchor="ctr"/>
          <a:lstStyle/>
          <a:p>
            <a:r>
              <a:rPr lang="zh-CN" altLang="en-US" sz="2000" b="1"/>
              <a:t>保证被交换的报文未被篡改，</a:t>
            </a:r>
            <a:r>
              <a:rPr lang="zh-CN" altLang="en-US" sz="2000" b="1">
                <a:solidFill>
                  <a:srgbClr val="FF0000"/>
                </a:solidFill>
              </a:rPr>
              <a:t>防篡改</a:t>
            </a:r>
            <a:r>
              <a:rPr lang="zh-CN" altLang="en-US" sz="2000" b="1"/>
              <a:t>；</a:t>
            </a:r>
          </a:p>
        </p:txBody>
      </p:sp>
      <p:sp>
        <p:nvSpPr>
          <p:cNvPr id="72713" name="Rectangle 9"/>
          <p:cNvSpPr>
            <a:spLocks noChangeArrowheads="1"/>
          </p:cNvSpPr>
          <p:nvPr/>
        </p:nvSpPr>
        <p:spPr bwMode="auto">
          <a:xfrm>
            <a:off x="685800" y="2514600"/>
            <a:ext cx="1981200" cy="457200"/>
          </a:xfrm>
          <a:prstGeom prst="rect">
            <a:avLst/>
          </a:prstGeom>
          <a:solidFill>
            <a:srgbClr val="FFFF99"/>
          </a:solidFill>
          <a:ln w="9525">
            <a:solidFill>
              <a:schemeClr val="tx1"/>
            </a:solidFill>
            <a:miter lim="800000"/>
            <a:headEnd/>
            <a:tailEnd/>
          </a:ln>
          <a:effectLst/>
        </p:spPr>
        <p:txBody>
          <a:bodyPr wrap="none" anchor="ctr"/>
          <a:lstStyle/>
          <a:p>
            <a:pPr algn="ctr"/>
            <a:r>
              <a:rPr lang="zh-CN" altLang="en-US" sz="2000" b="1"/>
              <a:t>序列完整性</a:t>
            </a:r>
          </a:p>
        </p:txBody>
      </p:sp>
      <p:sp>
        <p:nvSpPr>
          <p:cNvPr id="72714" name="Rectangle 10"/>
          <p:cNvSpPr>
            <a:spLocks noChangeArrowheads="1"/>
          </p:cNvSpPr>
          <p:nvPr/>
        </p:nvSpPr>
        <p:spPr bwMode="auto">
          <a:xfrm>
            <a:off x="2667000" y="2514600"/>
            <a:ext cx="5791200" cy="457200"/>
          </a:xfrm>
          <a:prstGeom prst="rect">
            <a:avLst/>
          </a:prstGeom>
          <a:solidFill>
            <a:srgbClr val="FFFF99"/>
          </a:solidFill>
          <a:ln w="9525">
            <a:solidFill>
              <a:schemeClr val="tx1"/>
            </a:solidFill>
            <a:miter lim="800000"/>
            <a:headEnd/>
            <a:tailEnd/>
          </a:ln>
          <a:effectLst/>
        </p:spPr>
        <p:txBody>
          <a:bodyPr wrap="none" anchor="ctr"/>
          <a:lstStyle/>
          <a:p>
            <a:r>
              <a:rPr lang="zh-CN" altLang="en-US" sz="2000" b="1"/>
              <a:t>防止数据的重播和丢失，</a:t>
            </a:r>
            <a:r>
              <a:rPr lang="zh-CN" altLang="en-US" sz="2000" b="1">
                <a:solidFill>
                  <a:srgbClr val="FF0000"/>
                </a:solidFill>
              </a:rPr>
              <a:t>防重播和插播</a:t>
            </a:r>
            <a:r>
              <a:rPr lang="zh-CN" altLang="en-US" sz="2000" b="1"/>
              <a:t>；</a:t>
            </a:r>
          </a:p>
        </p:txBody>
      </p:sp>
      <p:sp>
        <p:nvSpPr>
          <p:cNvPr id="72715" name="Rectangle 11"/>
          <p:cNvSpPr>
            <a:spLocks noChangeArrowheads="1"/>
          </p:cNvSpPr>
          <p:nvPr/>
        </p:nvSpPr>
        <p:spPr bwMode="auto">
          <a:xfrm>
            <a:off x="685800" y="2971800"/>
            <a:ext cx="1981200" cy="457200"/>
          </a:xfrm>
          <a:prstGeom prst="rect">
            <a:avLst/>
          </a:prstGeom>
          <a:solidFill>
            <a:srgbClr val="FFFF99"/>
          </a:solidFill>
          <a:ln w="9525">
            <a:solidFill>
              <a:schemeClr val="tx1"/>
            </a:solidFill>
            <a:miter lim="800000"/>
            <a:headEnd/>
            <a:tailEnd/>
          </a:ln>
          <a:effectLst/>
        </p:spPr>
        <p:txBody>
          <a:bodyPr wrap="none" anchor="ctr"/>
          <a:lstStyle/>
          <a:p>
            <a:pPr algn="ctr"/>
            <a:r>
              <a:rPr lang="zh-CN" altLang="en-US" sz="2000" b="1"/>
              <a:t>实体鉴别</a:t>
            </a:r>
          </a:p>
        </p:txBody>
      </p:sp>
      <p:sp>
        <p:nvSpPr>
          <p:cNvPr id="72716" name="Rectangle 12"/>
          <p:cNvSpPr>
            <a:spLocks noChangeArrowheads="1"/>
          </p:cNvSpPr>
          <p:nvPr/>
        </p:nvSpPr>
        <p:spPr bwMode="auto">
          <a:xfrm>
            <a:off x="2667000" y="2971800"/>
            <a:ext cx="5791200" cy="457200"/>
          </a:xfrm>
          <a:prstGeom prst="rect">
            <a:avLst/>
          </a:prstGeom>
          <a:solidFill>
            <a:srgbClr val="FFFF99"/>
          </a:solidFill>
          <a:ln w="9525">
            <a:solidFill>
              <a:schemeClr val="tx1"/>
            </a:solidFill>
            <a:miter lim="800000"/>
            <a:headEnd/>
            <a:tailEnd/>
          </a:ln>
          <a:effectLst/>
        </p:spPr>
        <p:txBody>
          <a:bodyPr wrap="none" anchor="ctr"/>
          <a:lstStyle/>
          <a:p>
            <a:r>
              <a:rPr lang="zh-CN" altLang="en-US" sz="2000" b="1"/>
              <a:t>鉴别数据的来源和通信实体的身份，</a:t>
            </a:r>
            <a:r>
              <a:rPr lang="zh-CN" altLang="en-US" sz="2000" b="1">
                <a:solidFill>
                  <a:srgbClr val="FF0000"/>
                </a:solidFill>
              </a:rPr>
              <a:t>防伪造</a:t>
            </a:r>
            <a:r>
              <a:rPr lang="en-US" altLang="zh-CN" sz="2000" b="1">
                <a:solidFill>
                  <a:srgbClr val="FF0000"/>
                </a:solidFill>
              </a:rPr>
              <a:t>/</a:t>
            </a:r>
            <a:r>
              <a:rPr lang="zh-CN" altLang="en-US" sz="2000" b="1">
                <a:solidFill>
                  <a:srgbClr val="FF0000"/>
                </a:solidFill>
              </a:rPr>
              <a:t>冒充</a:t>
            </a:r>
            <a:r>
              <a:rPr lang="zh-CN" altLang="en-US" sz="2000" b="1"/>
              <a:t>；</a:t>
            </a:r>
          </a:p>
        </p:txBody>
      </p:sp>
      <p:sp>
        <p:nvSpPr>
          <p:cNvPr id="72717" name="Rectangle 13"/>
          <p:cNvSpPr>
            <a:spLocks noChangeArrowheads="1"/>
          </p:cNvSpPr>
          <p:nvPr/>
        </p:nvSpPr>
        <p:spPr bwMode="auto">
          <a:xfrm>
            <a:off x="685800" y="3429000"/>
            <a:ext cx="1981200" cy="457200"/>
          </a:xfrm>
          <a:prstGeom prst="rect">
            <a:avLst/>
          </a:prstGeom>
          <a:solidFill>
            <a:srgbClr val="FFFF99"/>
          </a:solidFill>
          <a:ln w="9525">
            <a:solidFill>
              <a:schemeClr val="tx1"/>
            </a:solidFill>
            <a:miter lim="800000"/>
            <a:headEnd/>
            <a:tailEnd/>
          </a:ln>
          <a:effectLst/>
        </p:spPr>
        <p:txBody>
          <a:bodyPr wrap="none" anchor="ctr"/>
          <a:lstStyle/>
          <a:p>
            <a:pPr algn="ctr"/>
            <a:r>
              <a:rPr lang="zh-CN" altLang="en-US" sz="2000" b="1"/>
              <a:t>抗发方否认</a:t>
            </a:r>
          </a:p>
        </p:txBody>
      </p:sp>
      <p:sp>
        <p:nvSpPr>
          <p:cNvPr id="72718" name="Rectangle 14"/>
          <p:cNvSpPr>
            <a:spLocks noChangeArrowheads="1"/>
          </p:cNvSpPr>
          <p:nvPr/>
        </p:nvSpPr>
        <p:spPr bwMode="auto">
          <a:xfrm>
            <a:off x="2667000" y="3429000"/>
            <a:ext cx="4343400" cy="457200"/>
          </a:xfrm>
          <a:prstGeom prst="rect">
            <a:avLst/>
          </a:prstGeom>
          <a:solidFill>
            <a:srgbClr val="FFFF99"/>
          </a:solidFill>
          <a:ln w="9525">
            <a:solidFill>
              <a:schemeClr val="tx1"/>
            </a:solidFill>
            <a:miter lim="800000"/>
            <a:headEnd/>
            <a:tailEnd/>
          </a:ln>
          <a:effectLst/>
        </p:spPr>
        <p:txBody>
          <a:bodyPr wrap="none" anchor="ctr"/>
          <a:lstStyle/>
          <a:p>
            <a:r>
              <a:rPr lang="zh-CN" altLang="en-US" sz="2000" b="1"/>
              <a:t>防御发送方否认曾经发送过报文；</a:t>
            </a:r>
          </a:p>
        </p:txBody>
      </p:sp>
      <p:sp>
        <p:nvSpPr>
          <p:cNvPr id="72719" name="Rectangle 15"/>
          <p:cNvSpPr>
            <a:spLocks noChangeArrowheads="1"/>
          </p:cNvSpPr>
          <p:nvPr/>
        </p:nvSpPr>
        <p:spPr bwMode="auto">
          <a:xfrm>
            <a:off x="685800" y="3886200"/>
            <a:ext cx="1981200" cy="457200"/>
          </a:xfrm>
          <a:prstGeom prst="rect">
            <a:avLst/>
          </a:prstGeom>
          <a:solidFill>
            <a:srgbClr val="FFFF99"/>
          </a:solidFill>
          <a:ln w="9525">
            <a:solidFill>
              <a:schemeClr val="tx1"/>
            </a:solidFill>
            <a:miter lim="800000"/>
            <a:headEnd/>
            <a:tailEnd/>
          </a:ln>
          <a:effectLst/>
        </p:spPr>
        <p:txBody>
          <a:bodyPr wrap="none" anchor="ctr"/>
          <a:lstStyle/>
          <a:p>
            <a:pPr algn="ctr"/>
            <a:r>
              <a:rPr lang="zh-CN" altLang="en-US" sz="2000" b="1"/>
              <a:t>抗收方否认</a:t>
            </a:r>
          </a:p>
        </p:txBody>
      </p:sp>
      <p:sp>
        <p:nvSpPr>
          <p:cNvPr id="72720" name="Rectangle 16"/>
          <p:cNvSpPr>
            <a:spLocks noChangeArrowheads="1"/>
          </p:cNvSpPr>
          <p:nvPr/>
        </p:nvSpPr>
        <p:spPr bwMode="auto">
          <a:xfrm>
            <a:off x="2667000" y="3886200"/>
            <a:ext cx="4343400" cy="457200"/>
          </a:xfrm>
          <a:prstGeom prst="rect">
            <a:avLst/>
          </a:prstGeom>
          <a:solidFill>
            <a:srgbClr val="FFFF99"/>
          </a:solidFill>
          <a:ln w="9525">
            <a:solidFill>
              <a:schemeClr val="tx1"/>
            </a:solidFill>
            <a:miter lim="800000"/>
            <a:headEnd/>
            <a:tailEnd/>
          </a:ln>
          <a:effectLst/>
        </p:spPr>
        <p:txBody>
          <a:bodyPr wrap="none" anchor="ctr"/>
          <a:lstStyle/>
          <a:p>
            <a:r>
              <a:rPr lang="zh-CN" altLang="en-US" sz="2000" b="1"/>
              <a:t>防御接收方否认曾经收取过报文。</a:t>
            </a:r>
          </a:p>
        </p:txBody>
      </p:sp>
      <p:sp>
        <p:nvSpPr>
          <p:cNvPr id="72721" name="Text Box 17"/>
          <p:cNvSpPr txBox="1">
            <a:spLocks noChangeArrowheads="1"/>
          </p:cNvSpPr>
          <p:nvPr/>
        </p:nvSpPr>
        <p:spPr bwMode="auto">
          <a:xfrm>
            <a:off x="381000" y="4724400"/>
            <a:ext cx="6924675" cy="1339850"/>
          </a:xfrm>
          <a:prstGeom prst="rect">
            <a:avLst/>
          </a:prstGeom>
          <a:noFill/>
          <a:ln w="9525">
            <a:noFill/>
            <a:miter lim="800000"/>
            <a:headEnd/>
            <a:tailEnd/>
          </a:ln>
          <a:effectLst/>
        </p:spPr>
        <p:txBody>
          <a:bodyPr wrap="none">
            <a:spAutoFit/>
          </a:bodyPr>
          <a:lstStyle/>
          <a:p>
            <a:r>
              <a:rPr lang="zh-CN" altLang="en-US" b="1" dirty="0">
                <a:solidFill>
                  <a:srgbClr val="FF0000"/>
                </a:solidFill>
              </a:rPr>
              <a:t>注：</a:t>
            </a:r>
            <a:r>
              <a:rPr lang="zh-CN" altLang="en-US" b="1" dirty="0"/>
              <a:t>所有的服务只能保证出现的攻击可以被识别，</a:t>
            </a:r>
          </a:p>
          <a:p>
            <a:r>
              <a:rPr lang="zh-CN" altLang="en-US" b="1" dirty="0"/>
              <a:t>        并不能防止攻击的发生。</a:t>
            </a:r>
          </a:p>
          <a:p>
            <a:r>
              <a:rPr lang="zh-CN" altLang="en-US" sz="1000" b="1" dirty="0"/>
              <a:t>        </a:t>
            </a:r>
          </a:p>
          <a:p>
            <a:r>
              <a:rPr lang="zh-CN" altLang="en-US" b="1" dirty="0"/>
              <a:t>        上述安全服务的基础：密码学</a:t>
            </a:r>
            <a:r>
              <a:rPr lang="en-US" altLang="zh-CN" b="1" dirty="0"/>
              <a:t>—</a:t>
            </a:r>
            <a:r>
              <a:rPr lang="zh-CN" altLang="en-US" b="1" dirty="0"/>
              <a:t>数据加密技术</a:t>
            </a:r>
          </a:p>
        </p:txBody>
      </p:sp>
      <p:sp>
        <p:nvSpPr>
          <p:cNvPr id="72722" name="Rectangle 18"/>
          <p:cNvSpPr>
            <a:spLocks noChangeArrowheads="1"/>
          </p:cNvSpPr>
          <p:nvPr/>
        </p:nvSpPr>
        <p:spPr bwMode="auto">
          <a:xfrm>
            <a:off x="7010400" y="3429000"/>
            <a:ext cx="1447800" cy="914400"/>
          </a:xfrm>
          <a:prstGeom prst="rect">
            <a:avLst/>
          </a:prstGeom>
          <a:solidFill>
            <a:srgbClr val="FFFF99"/>
          </a:solidFill>
          <a:ln w="9525">
            <a:solidFill>
              <a:srgbClr val="000000"/>
            </a:solidFill>
            <a:miter lim="800000"/>
            <a:headEnd/>
            <a:tailEnd/>
          </a:ln>
          <a:effectLst/>
        </p:spPr>
        <p:txBody>
          <a:bodyPr wrap="none" anchor="ctr"/>
          <a:lstStyle/>
          <a:p>
            <a:pPr algn="ctr" eaLnBrk="0" hangingPunct="0"/>
            <a:r>
              <a:rPr lang="zh-CN" altLang="en-US" b="1">
                <a:solidFill>
                  <a:srgbClr val="FF0000"/>
                </a:solidFill>
                <a:latin typeface="楷体" pitchFamily="18" charset="-122"/>
                <a:ea typeface="楷体" pitchFamily="18" charset="-122"/>
              </a:rPr>
              <a:t>防否认</a:t>
            </a:r>
          </a:p>
        </p:txBody>
      </p:sp>
      <p:sp>
        <p:nvSpPr>
          <p:cNvPr id="72723" name="Rectangle 19"/>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72724" name="Text Box 20"/>
          <p:cNvSpPr txBox="1">
            <a:spLocks noChangeArrowheads="1"/>
          </p:cNvSpPr>
          <p:nvPr/>
        </p:nvSpPr>
        <p:spPr bwMode="auto">
          <a:xfrm>
            <a:off x="8755063" y="73025"/>
            <a:ext cx="312737"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4</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76200" y="117475"/>
            <a:ext cx="4013200" cy="457200"/>
          </a:xfrm>
          <a:prstGeom prst="rect">
            <a:avLst/>
          </a:prstGeom>
          <a:noFill/>
          <a:ln w="9525">
            <a:noFill/>
            <a:miter lim="800000"/>
            <a:headEnd/>
            <a:tailEnd/>
          </a:ln>
          <a:effectLst/>
        </p:spPr>
        <p:txBody>
          <a:bodyPr wrap="none">
            <a:spAutoFit/>
          </a:bodyPr>
          <a:lstStyle/>
          <a:p>
            <a:r>
              <a:rPr lang="en-US" altLang="en-US" b="1">
                <a:solidFill>
                  <a:srgbClr val="FF0000"/>
                </a:solidFill>
                <a:latin typeface="宋体" pitchFamily="2" charset="-122"/>
              </a:rPr>
              <a:t>③ </a:t>
            </a:r>
            <a:r>
              <a:rPr lang="zh-CN" altLang="en-US" b="1">
                <a:solidFill>
                  <a:srgbClr val="FF0000"/>
                </a:solidFill>
              </a:rPr>
              <a:t>防火墙的原理</a:t>
            </a:r>
            <a:r>
              <a:rPr lang="en-US" altLang="zh-CN" b="1">
                <a:solidFill>
                  <a:srgbClr val="FF0000"/>
                </a:solidFill>
              </a:rPr>
              <a:t>—</a:t>
            </a:r>
            <a:r>
              <a:rPr lang="zh-CN" altLang="en-US" b="1">
                <a:solidFill>
                  <a:srgbClr val="FF0000"/>
                </a:solidFill>
              </a:rPr>
              <a:t>代理服务</a:t>
            </a:r>
          </a:p>
        </p:txBody>
      </p:sp>
      <p:sp>
        <p:nvSpPr>
          <p:cNvPr id="140291" name="Text Box 3"/>
          <p:cNvSpPr txBox="1">
            <a:spLocks noChangeArrowheads="1"/>
          </p:cNvSpPr>
          <p:nvPr/>
        </p:nvSpPr>
        <p:spPr bwMode="auto">
          <a:xfrm>
            <a:off x="228600" y="592138"/>
            <a:ext cx="8915400" cy="3597275"/>
          </a:xfrm>
          <a:prstGeom prst="rect">
            <a:avLst/>
          </a:prstGeom>
          <a:noFill/>
          <a:ln w="9525">
            <a:noFill/>
            <a:miter lim="800000"/>
            <a:headEnd/>
            <a:tailEnd/>
          </a:ln>
          <a:effectLst/>
        </p:spPr>
        <p:txBody>
          <a:bodyPr>
            <a:spAutoFit/>
          </a:bodyPr>
          <a:lstStyle/>
          <a:p>
            <a:pPr>
              <a:lnSpc>
                <a:spcPct val="120000"/>
              </a:lnSpc>
            </a:pPr>
            <a:r>
              <a:rPr lang="zh-CN" altLang="en-US" b="1"/>
              <a:t>     代理外部（或内部）用户访问内部（或外部）网络，杜绝内部和外部的直接访问。</a:t>
            </a:r>
          </a:p>
          <a:p>
            <a:pPr>
              <a:lnSpc>
                <a:spcPct val="120000"/>
              </a:lnSpc>
            </a:pPr>
            <a:r>
              <a:rPr lang="zh-CN" altLang="en-US" b="1"/>
              <a:t>    代理服务器</a:t>
            </a:r>
            <a:r>
              <a:rPr lang="zh-CN" altLang="en-US" b="1">
                <a:solidFill>
                  <a:srgbClr val="FF0000"/>
                </a:solidFill>
              </a:rPr>
              <a:t>分析客户的请求</a:t>
            </a:r>
            <a:r>
              <a:rPr lang="zh-CN" altLang="en-US" b="1"/>
              <a:t>，根据制定的策略决定允许或者拒绝某个特定的请求；当一个请求被允许时，代理服务器就“</a:t>
            </a:r>
            <a:r>
              <a:rPr lang="zh-CN" altLang="en-US" b="1">
                <a:solidFill>
                  <a:srgbClr val="FF0000"/>
                </a:solidFill>
              </a:rPr>
              <a:t>代表</a:t>
            </a:r>
            <a:r>
              <a:rPr lang="zh-CN" altLang="en-US" b="1"/>
              <a:t>”该客户执行访问操作，并将结果返回客户。</a:t>
            </a:r>
          </a:p>
          <a:p>
            <a:pPr>
              <a:lnSpc>
                <a:spcPct val="120000"/>
              </a:lnSpc>
            </a:pPr>
            <a:r>
              <a:rPr lang="zh-CN" altLang="en-US" b="1"/>
              <a:t>    此处的“</a:t>
            </a:r>
            <a:r>
              <a:rPr lang="zh-CN" altLang="en-US" b="1">
                <a:solidFill>
                  <a:srgbClr val="FF0000"/>
                </a:solidFill>
              </a:rPr>
              <a:t>代表</a:t>
            </a:r>
            <a:r>
              <a:rPr lang="zh-CN" altLang="en-US" b="1"/>
              <a:t>”隐含了分组中</a:t>
            </a:r>
            <a:r>
              <a:rPr lang="en-US" altLang="zh-CN" b="1">
                <a:solidFill>
                  <a:srgbClr val="FF0000"/>
                </a:solidFill>
              </a:rPr>
              <a:t>IP</a:t>
            </a:r>
            <a:r>
              <a:rPr lang="zh-CN" altLang="en-US" b="1">
                <a:solidFill>
                  <a:srgbClr val="FF0000"/>
                </a:solidFill>
              </a:rPr>
              <a:t>地址的替换（迁移）。</a:t>
            </a:r>
            <a:endParaRPr lang="zh-CN" altLang="en-US" b="1"/>
          </a:p>
          <a:p>
            <a:pPr>
              <a:lnSpc>
                <a:spcPct val="120000"/>
              </a:lnSpc>
            </a:pPr>
            <a:r>
              <a:rPr lang="zh-CN" altLang="en-US" b="1"/>
              <a:t>    此类防火墙安全较高，但效率受影响，常用于特定的应用服务</a:t>
            </a:r>
          </a:p>
          <a:p>
            <a:pPr>
              <a:lnSpc>
                <a:spcPct val="120000"/>
              </a:lnSpc>
            </a:pPr>
            <a:r>
              <a:rPr lang="zh-CN" altLang="en-US" b="1"/>
              <a:t>（如</a:t>
            </a:r>
            <a:r>
              <a:rPr lang="en-US" altLang="zh-CN" b="1"/>
              <a:t>FTP</a:t>
            </a:r>
            <a:r>
              <a:rPr lang="zh-CN" altLang="en-US" b="1"/>
              <a:t>服务、</a:t>
            </a:r>
            <a:r>
              <a:rPr lang="en-US" altLang="zh-CN" b="1"/>
              <a:t>Telnet</a:t>
            </a:r>
            <a:r>
              <a:rPr lang="zh-CN" altLang="en-US" b="1"/>
              <a:t>服务、远程拨号服务等）。</a:t>
            </a:r>
          </a:p>
        </p:txBody>
      </p:sp>
      <p:grpSp>
        <p:nvGrpSpPr>
          <p:cNvPr id="2" name="Group 4"/>
          <p:cNvGrpSpPr>
            <a:grpSpLocks/>
          </p:cNvGrpSpPr>
          <p:nvPr/>
        </p:nvGrpSpPr>
        <p:grpSpPr bwMode="auto">
          <a:xfrm>
            <a:off x="685800" y="4714875"/>
            <a:ext cx="7572375" cy="1381125"/>
            <a:chOff x="432" y="2529"/>
            <a:chExt cx="4770" cy="870"/>
          </a:xfrm>
        </p:grpSpPr>
        <p:grpSp>
          <p:nvGrpSpPr>
            <p:cNvPr id="3" name="Group 5"/>
            <p:cNvGrpSpPr>
              <a:grpSpLocks/>
            </p:cNvGrpSpPr>
            <p:nvPr/>
          </p:nvGrpSpPr>
          <p:grpSpPr bwMode="auto">
            <a:xfrm>
              <a:off x="441" y="2574"/>
              <a:ext cx="827" cy="775"/>
              <a:chOff x="4039" y="3300"/>
              <a:chExt cx="654" cy="226"/>
            </a:xfrm>
          </p:grpSpPr>
          <p:sp>
            <p:nvSpPr>
              <p:cNvPr id="140294" name="Oval 6"/>
              <p:cNvSpPr>
                <a:spLocks noChangeArrowheads="1"/>
              </p:cNvSpPr>
              <p:nvPr/>
            </p:nvSpPr>
            <p:spPr bwMode="auto">
              <a:xfrm>
                <a:off x="4269" y="3300"/>
                <a:ext cx="281" cy="85"/>
              </a:xfrm>
              <a:prstGeom prst="ellipse">
                <a:avLst/>
              </a:prstGeom>
              <a:solidFill>
                <a:schemeClr val="bg2"/>
              </a:solidFill>
              <a:ln w="12700">
                <a:noFill/>
                <a:round/>
                <a:headEnd/>
                <a:tailEnd/>
              </a:ln>
              <a:effectLst/>
            </p:spPr>
            <p:txBody>
              <a:bodyPr wrap="none" anchor="ctr"/>
              <a:lstStyle/>
              <a:p>
                <a:endParaRPr lang="zh-CN" altLang="en-US"/>
              </a:p>
            </p:txBody>
          </p:sp>
          <p:sp>
            <p:nvSpPr>
              <p:cNvPr id="140295" name="Oval 7"/>
              <p:cNvSpPr>
                <a:spLocks noChangeArrowheads="1"/>
              </p:cNvSpPr>
              <p:nvPr/>
            </p:nvSpPr>
            <p:spPr bwMode="auto">
              <a:xfrm>
                <a:off x="4112" y="3321"/>
                <a:ext cx="202" cy="90"/>
              </a:xfrm>
              <a:prstGeom prst="ellipse">
                <a:avLst/>
              </a:prstGeom>
              <a:solidFill>
                <a:schemeClr val="bg2"/>
              </a:solidFill>
              <a:ln w="12700">
                <a:noFill/>
                <a:round/>
                <a:headEnd/>
                <a:tailEnd/>
              </a:ln>
              <a:effectLst/>
            </p:spPr>
            <p:txBody>
              <a:bodyPr wrap="none" anchor="ctr"/>
              <a:lstStyle/>
              <a:p>
                <a:endParaRPr lang="zh-CN" altLang="en-US"/>
              </a:p>
            </p:txBody>
          </p:sp>
          <p:sp>
            <p:nvSpPr>
              <p:cNvPr id="140296" name="Oval 8"/>
              <p:cNvSpPr>
                <a:spLocks noChangeArrowheads="1"/>
              </p:cNvSpPr>
              <p:nvPr/>
            </p:nvSpPr>
            <p:spPr bwMode="auto">
              <a:xfrm>
                <a:off x="4039" y="3382"/>
                <a:ext cx="136" cy="68"/>
              </a:xfrm>
              <a:prstGeom prst="ellipse">
                <a:avLst/>
              </a:prstGeom>
              <a:solidFill>
                <a:schemeClr val="bg2"/>
              </a:solidFill>
              <a:ln w="12700">
                <a:noFill/>
                <a:round/>
                <a:headEnd/>
                <a:tailEnd/>
              </a:ln>
              <a:effectLst/>
            </p:spPr>
            <p:txBody>
              <a:bodyPr wrap="none" anchor="ctr"/>
              <a:lstStyle/>
              <a:p>
                <a:endParaRPr lang="zh-CN" altLang="en-US"/>
              </a:p>
            </p:txBody>
          </p:sp>
          <p:sp>
            <p:nvSpPr>
              <p:cNvPr id="140297" name="Oval 9"/>
              <p:cNvSpPr>
                <a:spLocks noChangeArrowheads="1"/>
              </p:cNvSpPr>
              <p:nvPr/>
            </p:nvSpPr>
            <p:spPr bwMode="auto">
              <a:xfrm>
                <a:off x="4086" y="3420"/>
                <a:ext cx="211" cy="80"/>
              </a:xfrm>
              <a:prstGeom prst="ellipse">
                <a:avLst/>
              </a:prstGeom>
              <a:solidFill>
                <a:schemeClr val="bg2"/>
              </a:solidFill>
              <a:ln w="12700">
                <a:noFill/>
                <a:round/>
                <a:headEnd/>
                <a:tailEnd/>
              </a:ln>
              <a:effectLst/>
            </p:spPr>
            <p:txBody>
              <a:bodyPr wrap="none" anchor="ctr"/>
              <a:lstStyle/>
              <a:p>
                <a:endParaRPr lang="zh-CN" altLang="en-US"/>
              </a:p>
            </p:txBody>
          </p:sp>
          <p:sp>
            <p:nvSpPr>
              <p:cNvPr id="140298" name="Oval 10"/>
              <p:cNvSpPr>
                <a:spLocks noChangeArrowheads="1"/>
              </p:cNvSpPr>
              <p:nvPr/>
            </p:nvSpPr>
            <p:spPr bwMode="auto">
              <a:xfrm>
                <a:off x="4247" y="3432"/>
                <a:ext cx="320" cy="94"/>
              </a:xfrm>
              <a:prstGeom prst="ellipse">
                <a:avLst/>
              </a:prstGeom>
              <a:solidFill>
                <a:schemeClr val="bg2"/>
              </a:solidFill>
              <a:ln w="12700">
                <a:noFill/>
                <a:round/>
                <a:headEnd/>
                <a:tailEnd/>
              </a:ln>
              <a:effectLst/>
            </p:spPr>
            <p:txBody>
              <a:bodyPr wrap="none" anchor="ctr"/>
              <a:lstStyle/>
              <a:p>
                <a:endParaRPr lang="zh-CN" altLang="en-US"/>
              </a:p>
            </p:txBody>
          </p:sp>
          <p:sp>
            <p:nvSpPr>
              <p:cNvPr id="140299" name="Oval 11"/>
              <p:cNvSpPr>
                <a:spLocks noChangeArrowheads="1"/>
              </p:cNvSpPr>
              <p:nvPr/>
            </p:nvSpPr>
            <p:spPr bwMode="auto">
              <a:xfrm>
                <a:off x="4456" y="3327"/>
                <a:ext cx="204" cy="63"/>
              </a:xfrm>
              <a:prstGeom prst="ellipse">
                <a:avLst/>
              </a:prstGeom>
              <a:solidFill>
                <a:schemeClr val="bg2"/>
              </a:solidFill>
              <a:ln w="12700">
                <a:noFill/>
                <a:round/>
                <a:headEnd/>
                <a:tailEnd/>
              </a:ln>
              <a:effectLst/>
            </p:spPr>
            <p:txBody>
              <a:bodyPr wrap="none" anchor="ctr"/>
              <a:lstStyle/>
              <a:p>
                <a:endParaRPr lang="zh-CN" altLang="en-US"/>
              </a:p>
            </p:txBody>
          </p:sp>
          <p:sp>
            <p:nvSpPr>
              <p:cNvPr id="140300" name="Oval 12"/>
              <p:cNvSpPr>
                <a:spLocks noChangeArrowheads="1"/>
              </p:cNvSpPr>
              <p:nvPr/>
            </p:nvSpPr>
            <p:spPr bwMode="auto">
              <a:xfrm>
                <a:off x="4496" y="3376"/>
                <a:ext cx="197" cy="71"/>
              </a:xfrm>
              <a:prstGeom prst="ellipse">
                <a:avLst/>
              </a:prstGeom>
              <a:solidFill>
                <a:schemeClr val="bg2"/>
              </a:solidFill>
              <a:ln w="12700">
                <a:noFill/>
                <a:round/>
                <a:headEnd/>
                <a:tailEnd/>
              </a:ln>
              <a:effectLst/>
            </p:spPr>
            <p:txBody>
              <a:bodyPr wrap="none" anchor="ctr"/>
              <a:lstStyle/>
              <a:p>
                <a:endParaRPr lang="zh-CN" altLang="en-US"/>
              </a:p>
            </p:txBody>
          </p:sp>
          <p:sp>
            <p:nvSpPr>
              <p:cNvPr id="140301" name="Oval 13"/>
              <p:cNvSpPr>
                <a:spLocks noChangeArrowheads="1"/>
              </p:cNvSpPr>
              <p:nvPr/>
            </p:nvSpPr>
            <p:spPr bwMode="auto">
              <a:xfrm>
                <a:off x="4478" y="3390"/>
                <a:ext cx="190" cy="120"/>
              </a:xfrm>
              <a:prstGeom prst="ellipse">
                <a:avLst/>
              </a:prstGeom>
              <a:solidFill>
                <a:schemeClr val="bg2"/>
              </a:solidFill>
              <a:ln w="12700">
                <a:noFill/>
                <a:round/>
                <a:headEnd/>
                <a:tailEnd/>
              </a:ln>
              <a:effectLst/>
            </p:spPr>
            <p:txBody>
              <a:bodyPr wrap="none" anchor="ctr"/>
              <a:lstStyle/>
              <a:p>
                <a:endParaRPr lang="zh-CN" altLang="en-US"/>
              </a:p>
            </p:txBody>
          </p:sp>
          <p:sp>
            <p:nvSpPr>
              <p:cNvPr id="140302" name="Oval 14"/>
              <p:cNvSpPr>
                <a:spLocks noChangeArrowheads="1"/>
              </p:cNvSpPr>
              <p:nvPr/>
            </p:nvSpPr>
            <p:spPr bwMode="auto">
              <a:xfrm>
                <a:off x="4158" y="3353"/>
                <a:ext cx="419" cy="120"/>
              </a:xfrm>
              <a:prstGeom prst="ellipse">
                <a:avLst/>
              </a:prstGeom>
              <a:solidFill>
                <a:schemeClr val="bg2"/>
              </a:solidFill>
              <a:ln w="12700">
                <a:noFill/>
                <a:round/>
                <a:headEnd/>
                <a:tailEnd/>
              </a:ln>
              <a:effectLst/>
            </p:spPr>
            <p:txBody>
              <a:bodyPr wrap="none" anchor="ctr"/>
              <a:lstStyle/>
              <a:p>
                <a:endParaRPr lang="zh-CN" altLang="en-US"/>
              </a:p>
            </p:txBody>
          </p:sp>
        </p:grpSp>
        <p:grpSp>
          <p:nvGrpSpPr>
            <p:cNvPr id="4" name="Group 15"/>
            <p:cNvGrpSpPr>
              <a:grpSpLocks/>
            </p:cNvGrpSpPr>
            <p:nvPr/>
          </p:nvGrpSpPr>
          <p:grpSpPr bwMode="auto">
            <a:xfrm>
              <a:off x="432" y="2533"/>
              <a:ext cx="813" cy="802"/>
              <a:chOff x="4032" y="3288"/>
              <a:chExt cx="643" cy="234"/>
            </a:xfrm>
          </p:grpSpPr>
          <p:sp>
            <p:nvSpPr>
              <p:cNvPr id="140304" name="Oval 16"/>
              <p:cNvSpPr>
                <a:spLocks noChangeArrowheads="1"/>
              </p:cNvSpPr>
              <p:nvPr/>
            </p:nvSpPr>
            <p:spPr bwMode="auto">
              <a:xfrm>
                <a:off x="4260" y="3288"/>
                <a:ext cx="273" cy="94"/>
              </a:xfrm>
              <a:prstGeom prst="ellipse">
                <a:avLst/>
              </a:prstGeom>
              <a:solidFill>
                <a:schemeClr val="bg2"/>
              </a:solidFill>
              <a:ln w="12700">
                <a:noFill/>
                <a:round/>
                <a:headEnd/>
                <a:tailEnd/>
              </a:ln>
              <a:effectLst/>
            </p:spPr>
            <p:txBody>
              <a:bodyPr wrap="none" anchor="ctr"/>
              <a:lstStyle/>
              <a:p>
                <a:endParaRPr lang="zh-CN" altLang="en-US"/>
              </a:p>
            </p:txBody>
          </p:sp>
          <p:sp>
            <p:nvSpPr>
              <p:cNvPr id="140305" name="Oval 17"/>
              <p:cNvSpPr>
                <a:spLocks noChangeArrowheads="1"/>
              </p:cNvSpPr>
              <p:nvPr/>
            </p:nvSpPr>
            <p:spPr bwMode="auto">
              <a:xfrm>
                <a:off x="4104" y="3315"/>
                <a:ext cx="199" cy="93"/>
              </a:xfrm>
              <a:prstGeom prst="ellipse">
                <a:avLst/>
              </a:prstGeom>
              <a:solidFill>
                <a:schemeClr val="bg2"/>
              </a:solidFill>
              <a:ln w="12700">
                <a:noFill/>
                <a:round/>
                <a:headEnd/>
                <a:tailEnd/>
              </a:ln>
              <a:effectLst/>
            </p:spPr>
            <p:txBody>
              <a:bodyPr wrap="none" anchor="ctr"/>
              <a:lstStyle/>
              <a:p>
                <a:endParaRPr lang="zh-CN" altLang="en-US"/>
              </a:p>
            </p:txBody>
          </p:sp>
          <p:sp>
            <p:nvSpPr>
              <p:cNvPr id="140306" name="Oval 18"/>
              <p:cNvSpPr>
                <a:spLocks noChangeArrowheads="1"/>
              </p:cNvSpPr>
              <p:nvPr/>
            </p:nvSpPr>
            <p:spPr bwMode="auto">
              <a:xfrm>
                <a:off x="4032" y="3376"/>
                <a:ext cx="135" cy="71"/>
              </a:xfrm>
              <a:prstGeom prst="ellipse">
                <a:avLst/>
              </a:prstGeom>
              <a:solidFill>
                <a:schemeClr val="bg2"/>
              </a:solidFill>
              <a:ln w="12700">
                <a:noFill/>
                <a:round/>
                <a:headEnd/>
                <a:tailEnd/>
              </a:ln>
              <a:effectLst/>
            </p:spPr>
            <p:txBody>
              <a:bodyPr wrap="none" anchor="ctr"/>
              <a:lstStyle/>
              <a:p>
                <a:endParaRPr lang="zh-CN" altLang="en-US"/>
              </a:p>
            </p:txBody>
          </p:sp>
          <p:sp>
            <p:nvSpPr>
              <p:cNvPr id="140307" name="Oval 19"/>
              <p:cNvSpPr>
                <a:spLocks noChangeArrowheads="1"/>
              </p:cNvSpPr>
              <p:nvPr/>
            </p:nvSpPr>
            <p:spPr bwMode="auto">
              <a:xfrm>
                <a:off x="4079" y="3411"/>
                <a:ext cx="209" cy="77"/>
              </a:xfrm>
              <a:prstGeom prst="ellipse">
                <a:avLst/>
              </a:prstGeom>
              <a:solidFill>
                <a:schemeClr val="bg2"/>
              </a:solidFill>
              <a:ln w="12700">
                <a:noFill/>
                <a:round/>
                <a:headEnd/>
                <a:tailEnd/>
              </a:ln>
              <a:effectLst/>
            </p:spPr>
            <p:txBody>
              <a:bodyPr wrap="none" anchor="ctr"/>
              <a:lstStyle/>
              <a:p>
                <a:endParaRPr lang="zh-CN" altLang="en-US"/>
              </a:p>
            </p:txBody>
          </p:sp>
          <p:sp>
            <p:nvSpPr>
              <p:cNvPr id="140308" name="Oval 20"/>
              <p:cNvSpPr>
                <a:spLocks noChangeArrowheads="1"/>
              </p:cNvSpPr>
              <p:nvPr/>
            </p:nvSpPr>
            <p:spPr bwMode="auto">
              <a:xfrm>
                <a:off x="4232" y="3424"/>
                <a:ext cx="327" cy="98"/>
              </a:xfrm>
              <a:prstGeom prst="ellipse">
                <a:avLst/>
              </a:prstGeom>
              <a:solidFill>
                <a:schemeClr val="bg2"/>
              </a:solidFill>
              <a:ln w="12700">
                <a:noFill/>
                <a:round/>
                <a:headEnd/>
                <a:tailEnd/>
              </a:ln>
              <a:effectLst/>
            </p:spPr>
            <p:txBody>
              <a:bodyPr wrap="none" anchor="ctr"/>
              <a:lstStyle/>
              <a:p>
                <a:endParaRPr lang="zh-CN" altLang="en-US"/>
              </a:p>
            </p:txBody>
          </p:sp>
          <p:sp>
            <p:nvSpPr>
              <p:cNvPr id="140309" name="Oval 21"/>
              <p:cNvSpPr>
                <a:spLocks noChangeArrowheads="1"/>
              </p:cNvSpPr>
              <p:nvPr/>
            </p:nvSpPr>
            <p:spPr bwMode="auto">
              <a:xfrm>
                <a:off x="4448" y="3315"/>
                <a:ext cx="198" cy="70"/>
              </a:xfrm>
              <a:prstGeom prst="ellipse">
                <a:avLst/>
              </a:prstGeom>
              <a:solidFill>
                <a:schemeClr val="bg2"/>
              </a:solidFill>
              <a:ln w="12700">
                <a:noFill/>
                <a:round/>
                <a:headEnd/>
                <a:tailEnd/>
              </a:ln>
              <a:effectLst/>
            </p:spPr>
            <p:txBody>
              <a:bodyPr wrap="none" anchor="ctr"/>
              <a:lstStyle/>
              <a:p>
                <a:endParaRPr lang="zh-CN" altLang="en-US"/>
              </a:p>
            </p:txBody>
          </p:sp>
          <p:sp>
            <p:nvSpPr>
              <p:cNvPr id="140310" name="Oval 22"/>
              <p:cNvSpPr>
                <a:spLocks noChangeArrowheads="1"/>
              </p:cNvSpPr>
              <p:nvPr/>
            </p:nvSpPr>
            <p:spPr bwMode="auto">
              <a:xfrm>
                <a:off x="4478" y="3372"/>
                <a:ext cx="197" cy="67"/>
              </a:xfrm>
              <a:prstGeom prst="ellipse">
                <a:avLst/>
              </a:prstGeom>
              <a:solidFill>
                <a:schemeClr val="bg2"/>
              </a:solidFill>
              <a:ln w="12700">
                <a:noFill/>
                <a:round/>
                <a:headEnd/>
                <a:tailEnd/>
              </a:ln>
              <a:effectLst/>
            </p:spPr>
            <p:txBody>
              <a:bodyPr wrap="none" anchor="ctr"/>
              <a:lstStyle/>
              <a:p>
                <a:endParaRPr lang="zh-CN" altLang="en-US"/>
              </a:p>
            </p:txBody>
          </p:sp>
          <p:sp>
            <p:nvSpPr>
              <p:cNvPr id="140311" name="Oval 23"/>
              <p:cNvSpPr>
                <a:spLocks noChangeArrowheads="1"/>
              </p:cNvSpPr>
              <p:nvPr/>
            </p:nvSpPr>
            <p:spPr bwMode="auto">
              <a:xfrm>
                <a:off x="4456" y="3385"/>
                <a:ext cx="204" cy="122"/>
              </a:xfrm>
              <a:prstGeom prst="ellipse">
                <a:avLst/>
              </a:prstGeom>
              <a:solidFill>
                <a:schemeClr val="bg2"/>
              </a:solidFill>
              <a:ln w="12700">
                <a:noFill/>
                <a:round/>
                <a:headEnd/>
                <a:tailEnd/>
              </a:ln>
              <a:effectLst/>
            </p:spPr>
            <p:txBody>
              <a:bodyPr wrap="none" anchor="ctr"/>
              <a:lstStyle/>
              <a:p>
                <a:endParaRPr lang="zh-CN" altLang="en-US"/>
              </a:p>
            </p:txBody>
          </p:sp>
          <p:sp>
            <p:nvSpPr>
              <p:cNvPr id="140312" name="Oval 24"/>
              <p:cNvSpPr>
                <a:spLocks noChangeArrowheads="1"/>
              </p:cNvSpPr>
              <p:nvPr/>
            </p:nvSpPr>
            <p:spPr bwMode="auto">
              <a:xfrm>
                <a:off x="4149" y="3342"/>
                <a:ext cx="418" cy="119"/>
              </a:xfrm>
              <a:prstGeom prst="ellipse">
                <a:avLst/>
              </a:prstGeom>
              <a:solidFill>
                <a:schemeClr val="bg2"/>
              </a:solidFill>
              <a:ln w="12700">
                <a:noFill/>
                <a:round/>
                <a:headEnd/>
                <a:tailEnd/>
              </a:ln>
              <a:effectLst/>
            </p:spPr>
            <p:txBody>
              <a:bodyPr wrap="none" anchor="ctr"/>
              <a:lstStyle/>
              <a:p>
                <a:endParaRPr lang="zh-CN" altLang="en-US"/>
              </a:p>
            </p:txBody>
          </p:sp>
        </p:grpSp>
        <p:grpSp>
          <p:nvGrpSpPr>
            <p:cNvPr id="5" name="Group 25"/>
            <p:cNvGrpSpPr>
              <a:grpSpLocks/>
            </p:cNvGrpSpPr>
            <p:nvPr/>
          </p:nvGrpSpPr>
          <p:grpSpPr bwMode="auto">
            <a:xfrm>
              <a:off x="2496" y="2928"/>
              <a:ext cx="336" cy="233"/>
              <a:chOff x="2064" y="3415"/>
              <a:chExt cx="336" cy="233"/>
            </a:xfrm>
          </p:grpSpPr>
          <p:sp>
            <p:nvSpPr>
              <p:cNvPr id="140314" name="AutoShape 26"/>
              <p:cNvSpPr>
                <a:spLocks noChangeArrowheads="1"/>
              </p:cNvSpPr>
              <p:nvPr/>
            </p:nvSpPr>
            <p:spPr bwMode="auto">
              <a:xfrm>
                <a:off x="2064" y="3552"/>
                <a:ext cx="336" cy="96"/>
              </a:xfrm>
              <a:prstGeom prst="cube">
                <a:avLst>
                  <a:gd name="adj" fmla="val 61806"/>
                </a:avLst>
              </a:prstGeom>
              <a:solidFill>
                <a:srgbClr val="D60093"/>
              </a:solidFill>
              <a:ln w="9525">
                <a:solidFill>
                  <a:schemeClr val="tx1"/>
                </a:solidFill>
                <a:miter lim="800000"/>
                <a:headEnd/>
                <a:tailEnd/>
              </a:ln>
              <a:effectLst/>
            </p:spPr>
            <p:txBody>
              <a:bodyPr wrap="none" anchor="ctr"/>
              <a:lstStyle/>
              <a:p>
                <a:endParaRPr lang="zh-CN" altLang="en-US"/>
              </a:p>
            </p:txBody>
          </p:sp>
          <p:grpSp>
            <p:nvGrpSpPr>
              <p:cNvPr id="6" name="Group 27"/>
              <p:cNvGrpSpPr>
                <a:grpSpLocks/>
              </p:cNvGrpSpPr>
              <p:nvPr/>
            </p:nvGrpSpPr>
            <p:grpSpPr bwMode="auto">
              <a:xfrm>
                <a:off x="2123" y="3415"/>
                <a:ext cx="240" cy="192"/>
                <a:chOff x="2352" y="3264"/>
                <a:chExt cx="240" cy="192"/>
              </a:xfrm>
            </p:grpSpPr>
            <p:sp>
              <p:nvSpPr>
                <p:cNvPr id="140316" name="AutoShape 28"/>
                <p:cNvSpPr>
                  <a:spLocks noChangeArrowheads="1"/>
                </p:cNvSpPr>
                <p:nvPr/>
              </p:nvSpPr>
              <p:spPr bwMode="auto">
                <a:xfrm>
                  <a:off x="2352" y="3264"/>
                  <a:ext cx="240" cy="192"/>
                </a:xfrm>
                <a:prstGeom prst="cube">
                  <a:avLst>
                    <a:gd name="adj" fmla="val 25000"/>
                  </a:avLst>
                </a:prstGeom>
                <a:solidFill>
                  <a:srgbClr val="D60093"/>
                </a:solidFill>
                <a:ln w="9525">
                  <a:solidFill>
                    <a:schemeClr val="tx1"/>
                  </a:solidFill>
                  <a:miter lim="800000"/>
                  <a:headEnd/>
                  <a:tailEnd/>
                </a:ln>
                <a:effectLst/>
              </p:spPr>
              <p:txBody>
                <a:bodyPr wrap="none" anchor="ctr"/>
                <a:lstStyle/>
                <a:p>
                  <a:endParaRPr lang="zh-CN" altLang="en-US"/>
                </a:p>
              </p:txBody>
            </p:sp>
            <p:sp>
              <p:nvSpPr>
                <p:cNvPr id="140317" name="AutoShape 29"/>
                <p:cNvSpPr>
                  <a:spLocks noChangeArrowheads="1"/>
                </p:cNvSpPr>
                <p:nvPr/>
              </p:nvSpPr>
              <p:spPr bwMode="auto">
                <a:xfrm>
                  <a:off x="2378" y="3338"/>
                  <a:ext cx="144" cy="96"/>
                </a:xfrm>
                <a:prstGeom prst="bevel">
                  <a:avLst>
                    <a:gd name="adj" fmla="val 12500"/>
                  </a:avLst>
                </a:prstGeom>
                <a:solidFill>
                  <a:srgbClr val="D60093"/>
                </a:solidFill>
                <a:ln w="9525">
                  <a:solidFill>
                    <a:schemeClr val="tx1"/>
                  </a:solidFill>
                  <a:miter lim="800000"/>
                  <a:headEnd/>
                  <a:tailEnd/>
                </a:ln>
                <a:effectLst/>
              </p:spPr>
              <p:txBody>
                <a:bodyPr wrap="none" anchor="ctr"/>
                <a:lstStyle/>
                <a:p>
                  <a:endParaRPr lang="zh-CN" altLang="en-US"/>
                </a:p>
              </p:txBody>
            </p:sp>
          </p:grpSp>
        </p:grpSp>
        <p:grpSp>
          <p:nvGrpSpPr>
            <p:cNvPr id="7" name="Group 30"/>
            <p:cNvGrpSpPr>
              <a:grpSpLocks/>
            </p:cNvGrpSpPr>
            <p:nvPr/>
          </p:nvGrpSpPr>
          <p:grpSpPr bwMode="auto">
            <a:xfrm>
              <a:off x="1408" y="2934"/>
              <a:ext cx="484" cy="234"/>
              <a:chOff x="1440" y="2579"/>
              <a:chExt cx="484" cy="234"/>
            </a:xfrm>
          </p:grpSpPr>
          <p:grpSp>
            <p:nvGrpSpPr>
              <p:cNvPr id="8" name="Group 31"/>
              <p:cNvGrpSpPr>
                <a:grpSpLocks/>
              </p:cNvGrpSpPr>
              <p:nvPr/>
            </p:nvGrpSpPr>
            <p:grpSpPr bwMode="auto">
              <a:xfrm>
                <a:off x="1447" y="2596"/>
                <a:ext cx="477" cy="217"/>
                <a:chOff x="1447" y="2596"/>
                <a:chExt cx="477" cy="217"/>
              </a:xfrm>
            </p:grpSpPr>
            <p:sp>
              <p:nvSpPr>
                <p:cNvPr id="140320" name="Rectangle 32"/>
                <p:cNvSpPr>
                  <a:spLocks noChangeArrowheads="1"/>
                </p:cNvSpPr>
                <p:nvPr/>
              </p:nvSpPr>
              <p:spPr bwMode="auto">
                <a:xfrm>
                  <a:off x="1447" y="2667"/>
                  <a:ext cx="477" cy="71"/>
                </a:xfrm>
                <a:prstGeom prst="rect">
                  <a:avLst/>
                </a:prstGeom>
                <a:solidFill>
                  <a:srgbClr val="000000"/>
                </a:solidFill>
                <a:ln w="12700">
                  <a:noFill/>
                  <a:miter lim="800000"/>
                  <a:headEnd/>
                  <a:tailEnd/>
                </a:ln>
                <a:effectLst/>
              </p:spPr>
              <p:txBody>
                <a:bodyPr wrap="none" anchor="ctr"/>
                <a:lstStyle/>
                <a:p>
                  <a:endParaRPr lang="zh-CN" altLang="en-US"/>
                </a:p>
              </p:txBody>
            </p:sp>
            <p:sp>
              <p:nvSpPr>
                <p:cNvPr id="140321" name="Oval 33"/>
                <p:cNvSpPr>
                  <a:spLocks noChangeArrowheads="1"/>
                </p:cNvSpPr>
                <p:nvPr/>
              </p:nvSpPr>
              <p:spPr bwMode="auto">
                <a:xfrm>
                  <a:off x="1456" y="2673"/>
                  <a:ext cx="468" cy="140"/>
                </a:xfrm>
                <a:prstGeom prst="ellipse">
                  <a:avLst/>
                </a:prstGeom>
                <a:solidFill>
                  <a:srgbClr val="000000"/>
                </a:solidFill>
                <a:ln w="12700">
                  <a:noFill/>
                  <a:round/>
                  <a:headEnd/>
                  <a:tailEnd/>
                </a:ln>
                <a:effectLst/>
              </p:spPr>
              <p:txBody>
                <a:bodyPr wrap="none" anchor="ctr"/>
                <a:lstStyle/>
                <a:p>
                  <a:endParaRPr lang="zh-CN" altLang="en-US"/>
                </a:p>
              </p:txBody>
            </p:sp>
            <p:sp>
              <p:nvSpPr>
                <p:cNvPr id="140322" name="Oval 34"/>
                <p:cNvSpPr>
                  <a:spLocks noChangeArrowheads="1"/>
                </p:cNvSpPr>
                <p:nvPr/>
              </p:nvSpPr>
              <p:spPr bwMode="auto">
                <a:xfrm>
                  <a:off x="1456" y="2596"/>
                  <a:ext cx="468" cy="137"/>
                </a:xfrm>
                <a:prstGeom prst="ellipse">
                  <a:avLst/>
                </a:prstGeom>
                <a:solidFill>
                  <a:srgbClr val="000000"/>
                </a:solidFill>
                <a:ln w="12700">
                  <a:noFill/>
                  <a:round/>
                  <a:headEnd/>
                  <a:tailEnd/>
                </a:ln>
                <a:effectLst/>
              </p:spPr>
              <p:txBody>
                <a:bodyPr wrap="none" anchor="ctr"/>
                <a:lstStyle/>
                <a:p>
                  <a:endParaRPr lang="zh-CN" altLang="en-US"/>
                </a:p>
              </p:txBody>
            </p:sp>
          </p:grpSp>
          <p:sp>
            <p:nvSpPr>
              <p:cNvPr id="140323" name="Rectangle 35"/>
              <p:cNvSpPr>
                <a:spLocks noChangeArrowheads="1"/>
              </p:cNvSpPr>
              <p:nvPr/>
            </p:nvSpPr>
            <p:spPr bwMode="auto">
              <a:xfrm>
                <a:off x="1440" y="2654"/>
                <a:ext cx="478" cy="71"/>
              </a:xfrm>
              <a:prstGeom prst="rect">
                <a:avLst/>
              </a:prstGeom>
              <a:solidFill>
                <a:srgbClr val="004EFF"/>
              </a:solidFill>
              <a:ln w="12700">
                <a:noFill/>
                <a:miter lim="800000"/>
                <a:headEnd/>
                <a:tailEnd/>
              </a:ln>
              <a:effectLst/>
            </p:spPr>
            <p:txBody>
              <a:bodyPr wrap="none" anchor="ctr"/>
              <a:lstStyle/>
              <a:p>
                <a:endParaRPr lang="zh-CN" altLang="en-US"/>
              </a:p>
            </p:txBody>
          </p:sp>
          <p:sp>
            <p:nvSpPr>
              <p:cNvPr id="140324" name="Oval 36"/>
              <p:cNvSpPr>
                <a:spLocks noChangeArrowheads="1"/>
              </p:cNvSpPr>
              <p:nvPr/>
            </p:nvSpPr>
            <p:spPr bwMode="auto">
              <a:xfrm>
                <a:off x="1447" y="2659"/>
                <a:ext cx="471" cy="136"/>
              </a:xfrm>
              <a:prstGeom prst="ellipse">
                <a:avLst/>
              </a:prstGeom>
              <a:solidFill>
                <a:srgbClr val="004EFF"/>
              </a:solidFill>
              <a:ln w="12700">
                <a:noFill/>
                <a:round/>
                <a:headEnd/>
                <a:tailEnd/>
              </a:ln>
              <a:effectLst/>
            </p:spPr>
            <p:txBody>
              <a:bodyPr wrap="none" anchor="ctr"/>
              <a:lstStyle/>
              <a:p>
                <a:endParaRPr lang="zh-CN" altLang="en-US"/>
              </a:p>
            </p:txBody>
          </p:sp>
          <p:sp>
            <p:nvSpPr>
              <p:cNvPr id="140325" name="Oval 37"/>
              <p:cNvSpPr>
                <a:spLocks noChangeArrowheads="1"/>
              </p:cNvSpPr>
              <p:nvPr/>
            </p:nvSpPr>
            <p:spPr bwMode="auto">
              <a:xfrm>
                <a:off x="1447" y="2579"/>
                <a:ext cx="471" cy="140"/>
              </a:xfrm>
              <a:prstGeom prst="ellipse">
                <a:avLst/>
              </a:prstGeom>
              <a:solidFill>
                <a:srgbClr val="5589FF"/>
              </a:solidFill>
              <a:ln w="12700">
                <a:noFill/>
                <a:round/>
                <a:headEnd/>
                <a:tailEnd/>
              </a:ln>
              <a:effectLst/>
            </p:spPr>
            <p:txBody>
              <a:bodyPr wrap="none" anchor="ctr"/>
              <a:lstStyle/>
              <a:p>
                <a:endParaRPr lang="zh-CN" altLang="en-US"/>
              </a:p>
            </p:txBody>
          </p:sp>
          <p:grpSp>
            <p:nvGrpSpPr>
              <p:cNvPr id="9" name="Group 38"/>
              <p:cNvGrpSpPr>
                <a:grpSpLocks/>
              </p:cNvGrpSpPr>
              <p:nvPr/>
            </p:nvGrpSpPr>
            <p:grpSpPr bwMode="auto">
              <a:xfrm>
                <a:off x="1530" y="2602"/>
                <a:ext cx="299" cy="101"/>
                <a:chOff x="1530" y="2602"/>
                <a:chExt cx="299" cy="101"/>
              </a:xfrm>
            </p:grpSpPr>
            <p:grpSp>
              <p:nvGrpSpPr>
                <p:cNvPr id="10" name="Group 39"/>
                <p:cNvGrpSpPr>
                  <a:grpSpLocks/>
                </p:cNvGrpSpPr>
                <p:nvPr/>
              </p:nvGrpSpPr>
              <p:grpSpPr bwMode="auto">
                <a:xfrm>
                  <a:off x="1530" y="2602"/>
                  <a:ext cx="299" cy="101"/>
                  <a:chOff x="1530" y="2602"/>
                  <a:chExt cx="299" cy="101"/>
                </a:xfrm>
              </p:grpSpPr>
              <p:sp>
                <p:nvSpPr>
                  <p:cNvPr id="140328" name="Freeform 40"/>
                  <p:cNvSpPr>
                    <a:spLocks/>
                  </p:cNvSpPr>
                  <p:nvPr/>
                </p:nvSpPr>
                <p:spPr bwMode="auto">
                  <a:xfrm>
                    <a:off x="1530" y="2602"/>
                    <a:ext cx="135" cy="35"/>
                  </a:xfrm>
                  <a:custGeom>
                    <a:avLst/>
                    <a:gdLst/>
                    <a:ahLst/>
                    <a:cxnLst>
                      <a:cxn ang="0">
                        <a:pos x="0" y="6"/>
                      </a:cxn>
                      <a:cxn ang="0">
                        <a:pos x="34" y="0"/>
                      </a:cxn>
                      <a:cxn ang="0">
                        <a:pos x="101" y="17"/>
                      </a:cxn>
                      <a:cxn ang="0">
                        <a:pos x="134" y="11"/>
                      </a:cxn>
                      <a:cxn ang="0">
                        <a:pos x="126" y="34"/>
                      </a:cxn>
                      <a:cxn ang="0">
                        <a:pos x="34" y="34"/>
                      </a:cxn>
                      <a:cxn ang="0">
                        <a:pos x="75" y="23"/>
                      </a:cxn>
                      <a:cxn ang="0">
                        <a:pos x="0" y="6"/>
                      </a:cxn>
                    </a:cxnLst>
                    <a:rect l="0" t="0" r="r" b="b"/>
                    <a:pathLst>
                      <a:path w="135" h="35">
                        <a:moveTo>
                          <a:pt x="0" y="6"/>
                        </a:moveTo>
                        <a:lnTo>
                          <a:pt x="34" y="0"/>
                        </a:lnTo>
                        <a:lnTo>
                          <a:pt x="101" y="17"/>
                        </a:lnTo>
                        <a:lnTo>
                          <a:pt x="134" y="11"/>
                        </a:lnTo>
                        <a:lnTo>
                          <a:pt x="126" y="34"/>
                        </a:lnTo>
                        <a:lnTo>
                          <a:pt x="34" y="34"/>
                        </a:lnTo>
                        <a:lnTo>
                          <a:pt x="75" y="23"/>
                        </a:lnTo>
                        <a:lnTo>
                          <a:pt x="0" y="6"/>
                        </a:lnTo>
                      </a:path>
                    </a:pathLst>
                  </a:custGeom>
                  <a:solidFill>
                    <a:srgbClr val="FFFFFF"/>
                  </a:solidFill>
                  <a:ln w="12700" cap="rnd" cmpd="sng">
                    <a:noFill/>
                    <a:prstDash val="solid"/>
                    <a:round/>
                    <a:headEnd type="none" w="med" len="med"/>
                    <a:tailEnd type="none" w="med" len="med"/>
                  </a:ln>
                  <a:effectLst/>
                </p:spPr>
                <p:txBody>
                  <a:bodyPr/>
                  <a:lstStyle/>
                  <a:p>
                    <a:endParaRPr lang="zh-CN" altLang="en-US"/>
                  </a:p>
                </p:txBody>
              </p:sp>
              <p:sp>
                <p:nvSpPr>
                  <p:cNvPr id="140329" name="Freeform 41"/>
                  <p:cNvSpPr>
                    <a:spLocks/>
                  </p:cNvSpPr>
                  <p:nvPr/>
                </p:nvSpPr>
                <p:spPr bwMode="auto">
                  <a:xfrm>
                    <a:off x="1690" y="2667"/>
                    <a:ext cx="139" cy="36"/>
                  </a:xfrm>
                  <a:custGeom>
                    <a:avLst/>
                    <a:gdLst/>
                    <a:ahLst/>
                    <a:cxnLst>
                      <a:cxn ang="0">
                        <a:pos x="138" y="29"/>
                      </a:cxn>
                      <a:cxn ang="0">
                        <a:pos x="104" y="35"/>
                      </a:cxn>
                      <a:cxn ang="0">
                        <a:pos x="35" y="18"/>
                      </a:cxn>
                      <a:cxn ang="0">
                        <a:pos x="0" y="29"/>
                      </a:cxn>
                      <a:cxn ang="0">
                        <a:pos x="9" y="0"/>
                      </a:cxn>
                      <a:cxn ang="0">
                        <a:pos x="104" y="0"/>
                      </a:cxn>
                      <a:cxn ang="0">
                        <a:pos x="69" y="12"/>
                      </a:cxn>
                      <a:cxn ang="0">
                        <a:pos x="138" y="29"/>
                      </a:cxn>
                    </a:cxnLst>
                    <a:rect l="0" t="0" r="r" b="b"/>
                    <a:pathLst>
                      <a:path w="139" h="36">
                        <a:moveTo>
                          <a:pt x="138" y="29"/>
                        </a:moveTo>
                        <a:lnTo>
                          <a:pt x="104" y="35"/>
                        </a:lnTo>
                        <a:lnTo>
                          <a:pt x="35" y="18"/>
                        </a:lnTo>
                        <a:lnTo>
                          <a:pt x="0" y="29"/>
                        </a:lnTo>
                        <a:lnTo>
                          <a:pt x="9" y="0"/>
                        </a:lnTo>
                        <a:lnTo>
                          <a:pt x="104" y="0"/>
                        </a:lnTo>
                        <a:lnTo>
                          <a:pt x="69" y="12"/>
                        </a:lnTo>
                        <a:lnTo>
                          <a:pt x="138" y="29"/>
                        </a:lnTo>
                      </a:path>
                    </a:pathLst>
                  </a:custGeom>
                  <a:solidFill>
                    <a:srgbClr val="FFFFFF"/>
                  </a:solidFill>
                  <a:ln w="12700" cap="rnd" cmpd="sng">
                    <a:noFill/>
                    <a:prstDash val="solid"/>
                    <a:round/>
                    <a:headEnd type="none" w="med" len="med"/>
                    <a:tailEnd type="none" w="med" len="med"/>
                  </a:ln>
                  <a:effectLst/>
                </p:spPr>
                <p:txBody>
                  <a:bodyPr/>
                  <a:lstStyle/>
                  <a:p>
                    <a:endParaRPr lang="zh-CN" altLang="en-US"/>
                  </a:p>
                </p:txBody>
              </p:sp>
            </p:grpSp>
            <p:grpSp>
              <p:nvGrpSpPr>
                <p:cNvPr id="11" name="Group 42"/>
                <p:cNvGrpSpPr>
                  <a:grpSpLocks/>
                </p:cNvGrpSpPr>
                <p:nvPr/>
              </p:nvGrpSpPr>
              <p:grpSpPr bwMode="auto">
                <a:xfrm>
                  <a:off x="1545" y="2602"/>
                  <a:ext cx="274" cy="101"/>
                  <a:chOff x="1545" y="2602"/>
                  <a:chExt cx="274" cy="101"/>
                </a:xfrm>
              </p:grpSpPr>
              <p:sp>
                <p:nvSpPr>
                  <p:cNvPr id="140331" name="Freeform 43"/>
                  <p:cNvSpPr>
                    <a:spLocks/>
                  </p:cNvSpPr>
                  <p:nvPr/>
                </p:nvSpPr>
                <p:spPr bwMode="auto">
                  <a:xfrm>
                    <a:off x="1683" y="2602"/>
                    <a:ext cx="136" cy="35"/>
                  </a:xfrm>
                  <a:custGeom>
                    <a:avLst/>
                    <a:gdLst/>
                    <a:ahLst/>
                    <a:cxnLst>
                      <a:cxn ang="0">
                        <a:pos x="0" y="23"/>
                      </a:cxn>
                      <a:cxn ang="0">
                        <a:pos x="34" y="34"/>
                      </a:cxn>
                      <a:cxn ang="0">
                        <a:pos x="101" y="11"/>
                      </a:cxn>
                      <a:cxn ang="0">
                        <a:pos x="135" y="17"/>
                      </a:cxn>
                      <a:cxn ang="0">
                        <a:pos x="118" y="0"/>
                      </a:cxn>
                      <a:cxn ang="0">
                        <a:pos x="34" y="0"/>
                      </a:cxn>
                      <a:cxn ang="0">
                        <a:pos x="76" y="6"/>
                      </a:cxn>
                      <a:cxn ang="0">
                        <a:pos x="0" y="23"/>
                      </a:cxn>
                    </a:cxnLst>
                    <a:rect l="0" t="0" r="r" b="b"/>
                    <a:pathLst>
                      <a:path w="136" h="35">
                        <a:moveTo>
                          <a:pt x="0" y="23"/>
                        </a:moveTo>
                        <a:lnTo>
                          <a:pt x="34" y="34"/>
                        </a:lnTo>
                        <a:lnTo>
                          <a:pt x="101" y="11"/>
                        </a:lnTo>
                        <a:lnTo>
                          <a:pt x="135" y="17"/>
                        </a:lnTo>
                        <a:lnTo>
                          <a:pt x="118" y="0"/>
                        </a:lnTo>
                        <a:lnTo>
                          <a:pt x="34" y="0"/>
                        </a:lnTo>
                        <a:lnTo>
                          <a:pt x="76" y="6"/>
                        </a:lnTo>
                        <a:lnTo>
                          <a:pt x="0" y="23"/>
                        </a:lnTo>
                      </a:path>
                    </a:pathLst>
                  </a:custGeom>
                  <a:solidFill>
                    <a:srgbClr val="FFFFFF"/>
                  </a:solidFill>
                  <a:ln w="12700" cap="rnd" cmpd="sng">
                    <a:noFill/>
                    <a:prstDash val="solid"/>
                    <a:round/>
                    <a:headEnd type="none" w="med" len="med"/>
                    <a:tailEnd type="none" w="med" len="med"/>
                  </a:ln>
                  <a:effectLst/>
                </p:spPr>
                <p:txBody>
                  <a:bodyPr/>
                  <a:lstStyle/>
                  <a:p>
                    <a:endParaRPr lang="zh-CN" altLang="en-US"/>
                  </a:p>
                </p:txBody>
              </p:sp>
              <p:sp>
                <p:nvSpPr>
                  <p:cNvPr id="140332" name="Freeform 44"/>
                  <p:cNvSpPr>
                    <a:spLocks/>
                  </p:cNvSpPr>
                  <p:nvPr/>
                </p:nvSpPr>
                <p:spPr bwMode="auto">
                  <a:xfrm>
                    <a:off x="1545" y="2659"/>
                    <a:ext cx="131" cy="44"/>
                  </a:xfrm>
                  <a:custGeom>
                    <a:avLst/>
                    <a:gdLst/>
                    <a:ahLst/>
                    <a:cxnLst>
                      <a:cxn ang="0">
                        <a:pos x="130" y="6"/>
                      </a:cxn>
                      <a:cxn ang="0">
                        <a:pos x="95" y="0"/>
                      </a:cxn>
                      <a:cxn ang="0">
                        <a:pos x="26" y="25"/>
                      </a:cxn>
                      <a:cxn ang="0">
                        <a:pos x="0" y="18"/>
                      </a:cxn>
                      <a:cxn ang="0">
                        <a:pos x="9" y="43"/>
                      </a:cxn>
                      <a:cxn ang="0">
                        <a:pos x="95" y="43"/>
                      </a:cxn>
                      <a:cxn ang="0">
                        <a:pos x="52" y="37"/>
                      </a:cxn>
                      <a:cxn ang="0">
                        <a:pos x="130" y="6"/>
                      </a:cxn>
                    </a:cxnLst>
                    <a:rect l="0" t="0" r="r" b="b"/>
                    <a:pathLst>
                      <a:path w="131" h="44">
                        <a:moveTo>
                          <a:pt x="130" y="6"/>
                        </a:moveTo>
                        <a:lnTo>
                          <a:pt x="95" y="0"/>
                        </a:lnTo>
                        <a:lnTo>
                          <a:pt x="26" y="25"/>
                        </a:lnTo>
                        <a:lnTo>
                          <a:pt x="0" y="18"/>
                        </a:lnTo>
                        <a:lnTo>
                          <a:pt x="9" y="43"/>
                        </a:lnTo>
                        <a:lnTo>
                          <a:pt x="95" y="43"/>
                        </a:lnTo>
                        <a:lnTo>
                          <a:pt x="52" y="37"/>
                        </a:lnTo>
                        <a:lnTo>
                          <a:pt x="130" y="6"/>
                        </a:lnTo>
                      </a:path>
                    </a:pathLst>
                  </a:custGeom>
                  <a:solidFill>
                    <a:srgbClr val="FFFFFF"/>
                  </a:solidFill>
                  <a:ln w="12700" cap="rnd" cmpd="sng">
                    <a:noFill/>
                    <a:prstDash val="solid"/>
                    <a:round/>
                    <a:headEnd type="none" w="med" len="med"/>
                    <a:tailEnd type="none" w="med" len="med"/>
                  </a:ln>
                  <a:effectLst/>
                </p:spPr>
                <p:txBody>
                  <a:bodyPr/>
                  <a:lstStyle/>
                  <a:p>
                    <a:endParaRPr lang="zh-CN" altLang="en-US"/>
                  </a:p>
                </p:txBody>
              </p:sp>
            </p:grpSp>
          </p:grpSp>
        </p:grpSp>
        <p:pic>
          <p:nvPicPr>
            <p:cNvPr id="140333" name="Picture 45"/>
            <p:cNvPicPr>
              <a:picLocks noChangeArrowheads="1"/>
            </p:cNvPicPr>
            <p:nvPr/>
          </p:nvPicPr>
          <p:blipFill>
            <a:blip r:embed="rId2" cstate="print"/>
            <a:srcRect/>
            <a:stretch>
              <a:fillRect/>
            </a:stretch>
          </p:blipFill>
          <p:spPr bwMode="auto">
            <a:xfrm>
              <a:off x="4416" y="2529"/>
              <a:ext cx="354" cy="495"/>
            </a:xfrm>
            <a:prstGeom prst="rect">
              <a:avLst/>
            </a:prstGeom>
            <a:noFill/>
            <a:ln w="25400">
              <a:noFill/>
              <a:miter lim="800000"/>
              <a:headEnd/>
              <a:tailEnd/>
            </a:ln>
            <a:effectLst/>
          </p:spPr>
        </p:pic>
        <p:grpSp>
          <p:nvGrpSpPr>
            <p:cNvPr id="12" name="Group 46"/>
            <p:cNvGrpSpPr>
              <a:grpSpLocks/>
            </p:cNvGrpSpPr>
            <p:nvPr/>
          </p:nvGrpSpPr>
          <p:grpSpPr bwMode="auto">
            <a:xfrm>
              <a:off x="3508" y="2880"/>
              <a:ext cx="836" cy="428"/>
              <a:chOff x="4032" y="3288"/>
              <a:chExt cx="661" cy="238"/>
            </a:xfrm>
          </p:grpSpPr>
          <p:grpSp>
            <p:nvGrpSpPr>
              <p:cNvPr id="13" name="Group 47"/>
              <p:cNvGrpSpPr>
                <a:grpSpLocks/>
              </p:cNvGrpSpPr>
              <p:nvPr/>
            </p:nvGrpSpPr>
            <p:grpSpPr bwMode="auto">
              <a:xfrm>
                <a:off x="4039" y="3300"/>
                <a:ext cx="654" cy="226"/>
                <a:chOff x="4039" y="3300"/>
                <a:chExt cx="654" cy="226"/>
              </a:xfrm>
            </p:grpSpPr>
            <p:sp>
              <p:nvSpPr>
                <p:cNvPr id="140336" name="Oval 48"/>
                <p:cNvSpPr>
                  <a:spLocks noChangeArrowheads="1"/>
                </p:cNvSpPr>
                <p:nvPr/>
              </p:nvSpPr>
              <p:spPr bwMode="auto">
                <a:xfrm>
                  <a:off x="4269" y="3300"/>
                  <a:ext cx="281" cy="85"/>
                </a:xfrm>
                <a:prstGeom prst="ellipse">
                  <a:avLst/>
                </a:prstGeom>
                <a:solidFill>
                  <a:schemeClr val="bg2"/>
                </a:solidFill>
                <a:ln w="12700">
                  <a:noFill/>
                  <a:round/>
                  <a:headEnd/>
                  <a:tailEnd/>
                </a:ln>
                <a:effectLst/>
              </p:spPr>
              <p:txBody>
                <a:bodyPr wrap="none" anchor="ctr"/>
                <a:lstStyle/>
                <a:p>
                  <a:endParaRPr lang="zh-CN" altLang="en-US"/>
                </a:p>
              </p:txBody>
            </p:sp>
            <p:sp>
              <p:nvSpPr>
                <p:cNvPr id="140337" name="Oval 49"/>
                <p:cNvSpPr>
                  <a:spLocks noChangeArrowheads="1"/>
                </p:cNvSpPr>
                <p:nvPr/>
              </p:nvSpPr>
              <p:spPr bwMode="auto">
                <a:xfrm>
                  <a:off x="4112" y="3321"/>
                  <a:ext cx="202" cy="90"/>
                </a:xfrm>
                <a:prstGeom prst="ellipse">
                  <a:avLst/>
                </a:prstGeom>
                <a:solidFill>
                  <a:schemeClr val="bg2"/>
                </a:solidFill>
                <a:ln w="12700">
                  <a:noFill/>
                  <a:round/>
                  <a:headEnd/>
                  <a:tailEnd/>
                </a:ln>
                <a:effectLst/>
              </p:spPr>
              <p:txBody>
                <a:bodyPr wrap="none" anchor="ctr"/>
                <a:lstStyle/>
                <a:p>
                  <a:endParaRPr lang="zh-CN" altLang="en-US"/>
                </a:p>
              </p:txBody>
            </p:sp>
            <p:sp>
              <p:nvSpPr>
                <p:cNvPr id="140338" name="Oval 50"/>
                <p:cNvSpPr>
                  <a:spLocks noChangeArrowheads="1"/>
                </p:cNvSpPr>
                <p:nvPr/>
              </p:nvSpPr>
              <p:spPr bwMode="auto">
                <a:xfrm>
                  <a:off x="4039" y="3382"/>
                  <a:ext cx="136" cy="68"/>
                </a:xfrm>
                <a:prstGeom prst="ellipse">
                  <a:avLst/>
                </a:prstGeom>
                <a:solidFill>
                  <a:schemeClr val="bg2"/>
                </a:solidFill>
                <a:ln w="12700">
                  <a:noFill/>
                  <a:round/>
                  <a:headEnd/>
                  <a:tailEnd/>
                </a:ln>
                <a:effectLst/>
              </p:spPr>
              <p:txBody>
                <a:bodyPr wrap="none" anchor="ctr"/>
                <a:lstStyle/>
                <a:p>
                  <a:endParaRPr lang="zh-CN" altLang="en-US"/>
                </a:p>
              </p:txBody>
            </p:sp>
            <p:sp>
              <p:nvSpPr>
                <p:cNvPr id="140339" name="Oval 51"/>
                <p:cNvSpPr>
                  <a:spLocks noChangeArrowheads="1"/>
                </p:cNvSpPr>
                <p:nvPr/>
              </p:nvSpPr>
              <p:spPr bwMode="auto">
                <a:xfrm>
                  <a:off x="4086" y="3420"/>
                  <a:ext cx="211" cy="80"/>
                </a:xfrm>
                <a:prstGeom prst="ellipse">
                  <a:avLst/>
                </a:prstGeom>
                <a:solidFill>
                  <a:schemeClr val="bg2"/>
                </a:solidFill>
                <a:ln w="12700">
                  <a:noFill/>
                  <a:round/>
                  <a:headEnd/>
                  <a:tailEnd/>
                </a:ln>
                <a:effectLst/>
              </p:spPr>
              <p:txBody>
                <a:bodyPr wrap="none" anchor="ctr"/>
                <a:lstStyle/>
                <a:p>
                  <a:endParaRPr lang="zh-CN" altLang="en-US"/>
                </a:p>
              </p:txBody>
            </p:sp>
            <p:sp>
              <p:nvSpPr>
                <p:cNvPr id="140340" name="Oval 52"/>
                <p:cNvSpPr>
                  <a:spLocks noChangeArrowheads="1"/>
                </p:cNvSpPr>
                <p:nvPr/>
              </p:nvSpPr>
              <p:spPr bwMode="auto">
                <a:xfrm>
                  <a:off x="4247" y="3432"/>
                  <a:ext cx="320" cy="94"/>
                </a:xfrm>
                <a:prstGeom prst="ellipse">
                  <a:avLst/>
                </a:prstGeom>
                <a:solidFill>
                  <a:schemeClr val="bg2"/>
                </a:solidFill>
                <a:ln w="12700">
                  <a:noFill/>
                  <a:round/>
                  <a:headEnd/>
                  <a:tailEnd/>
                </a:ln>
                <a:effectLst/>
              </p:spPr>
              <p:txBody>
                <a:bodyPr wrap="none" anchor="ctr"/>
                <a:lstStyle/>
                <a:p>
                  <a:endParaRPr lang="zh-CN" altLang="en-US"/>
                </a:p>
              </p:txBody>
            </p:sp>
            <p:sp>
              <p:nvSpPr>
                <p:cNvPr id="140341" name="Oval 53"/>
                <p:cNvSpPr>
                  <a:spLocks noChangeArrowheads="1"/>
                </p:cNvSpPr>
                <p:nvPr/>
              </p:nvSpPr>
              <p:spPr bwMode="auto">
                <a:xfrm>
                  <a:off x="4456" y="3327"/>
                  <a:ext cx="204" cy="63"/>
                </a:xfrm>
                <a:prstGeom prst="ellipse">
                  <a:avLst/>
                </a:prstGeom>
                <a:solidFill>
                  <a:schemeClr val="bg2"/>
                </a:solidFill>
                <a:ln w="12700">
                  <a:noFill/>
                  <a:round/>
                  <a:headEnd/>
                  <a:tailEnd/>
                </a:ln>
                <a:effectLst/>
              </p:spPr>
              <p:txBody>
                <a:bodyPr wrap="none" anchor="ctr"/>
                <a:lstStyle/>
                <a:p>
                  <a:endParaRPr lang="zh-CN" altLang="en-US"/>
                </a:p>
              </p:txBody>
            </p:sp>
            <p:sp>
              <p:nvSpPr>
                <p:cNvPr id="140342" name="Oval 54"/>
                <p:cNvSpPr>
                  <a:spLocks noChangeArrowheads="1"/>
                </p:cNvSpPr>
                <p:nvPr/>
              </p:nvSpPr>
              <p:spPr bwMode="auto">
                <a:xfrm>
                  <a:off x="4496" y="3376"/>
                  <a:ext cx="197" cy="71"/>
                </a:xfrm>
                <a:prstGeom prst="ellipse">
                  <a:avLst/>
                </a:prstGeom>
                <a:solidFill>
                  <a:schemeClr val="bg2"/>
                </a:solidFill>
                <a:ln w="12700">
                  <a:noFill/>
                  <a:round/>
                  <a:headEnd/>
                  <a:tailEnd/>
                </a:ln>
                <a:effectLst/>
              </p:spPr>
              <p:txBody>
                <a:bodyPr wrap="none" anchor="ctr"/>
                <a:lstStyle/>
                <a:p>
                  <a:endParaRPr lang="zh-CN" altLang="en-US"/>
                </a:p>
              </p:txBody>
            </p:sp>
            <p:sp>
              <p:nvSpPr>
                <p:cNvPr id="140343" name="Oval 55"/>
                <p:cNvSpPr>
                  <a:spLocks noChangeArrowheads="1"/>
                </p:cNvSpPr>
                <p:nvPr/>
              </p:nvSpPr>
              <p:spPr bwMode="auto">
                <a:xfrm>
                  <a:off x="4478" y="3390"/>
                  <a:ext cx="190" cy="120"/>
                </a:xfrm>
                <a:prstGeom prst="ellipse">
                  <a:avLst/>
                </a:prstGeom>
                <a:solidFill>
                  <a:schemeClr val="bg2"/>
                </a:solidFill>
                <a:ln w="12700">
                  <a:noFill/>
                  <a:round/>
                  <a:headEnd/>
                  <a:tailEnd/>
                </a:ln>
                <a:effectLst/>
              </p:spPr>
              <p:txBody>
                <a:bodyPr wrap="none" anchor="ctr"/>
                <a:lstStyle/>
                <a:p>
                  <a:endParaRPr lang="zh-CN" altLang="en-US"/>
                </a:p>
              </p:txBody>
            </p:sp>
            <p:sp>
              <p:nvSpPr>
                <p:cNvPr id="140344" name="Oval 56"/>
                <p:cNvSpPr>
                  <a:spLocks noChangeArrowheads="1"/>
                </p:cNvSpPr>
                <p:nvPr/>
              </p:nvSpPr>
              <p:spPr bwMode="auto">
                <a:xfrm>
                  <a:off x="4158" y="3353"/>
                  <a:ext cx="419" cy="120"/>
                </a:xfrm>
                <a:prstGeom prst="ellipse">
                  <a:avLst/>
                </a:prstGeom>
                <a:solidFill>
                  <a:schemeClr val="bg2"/>
                </a:solidFill>
                <a:ln w="12700">
                  <a:noFill/>
                  <a:round/>
                  <a:headEnd/>
                  <a:tailEnd/>
                </a:ln>
                <a:effectLst/>
              </p:spPr>
              <p:txBody>
                <a:bodyPr wrap="none" anchor="ctr"/>
                <a:lstStyle/>
                <a:p>
                  <a:endParaRPr lang="zh-CN" altLang="en-US"/>
                </a:p>
              </p:txBody>
            </p:sp>
          </p:grpSp>
          <p:grpSp>
            <p:nvGrpSpPr>
              <p:cNvPr id="14" name="Group 57"/>
              <p:cNvGrpSpPr>
                <a:grpSpLocks/>
              </p:cNvGrpSpPr>
              <p:nvPr/>
            </p:nvGrpSpPr>
            <p:grpSpPr bwMode="auto">
              <a:xfrm>
                <a:off x="4032" y="3288"/>
                <a:ext cx="643" cy="234"/>
                <a:chOff x="4032" y="3288"/>
                <a:chExt cx="643" cy="234"/>
              </a:xfrm>
            </p:grpSpPr>
            <p:sp>
              <p:nvSpPr>
                <p:cNvPr id="140346" name="Oval 58"/>
                <p:cNvSpPr>
                  <a:spLocks noChangeArrowheads="1"/>
                </p:cNvSpPr>
                <p:nvPr/>
              </p:nvSpPr>
              <p:spPr bwMode="auto">
                <a:xfrm>
                  <a:off x="4260" y="3288"/>
                  <a:ext cx="273" cy="94"/>
                </a:xfrm>
                <a:prstGeom prst="ellipse">
                  <a:avLst/>
                </a:prstGeom>
                <a:solidFill>
                  <a:schemeClr val="bg2"/>
                </a:solidFill>
                <a:ln w="12700">
                  <a:noFill/>
                  <a:round/>
                  <a:headEnd/>
                  <a:tailEnd/>
                </a:ln>
                <a:effectLst/>
              </p:spPr>
              <p:txBody>
                <a:bodyPr wrap="none" anchor="ctr"/>
                <a:lstStyle/>
                <a:p>
                  <a:endParaRPr lang="zh-CN" altLang="en-US"/>
                </a:p>
              </p:txBody>
            </p:sp>
            <p:sp>
              <p:nvSpPr>
                <p:cNvPr id="140347" name="Oval 59"/>
                <p:cNvSpPr>
                  <a:spLocks noChangeArrowheads="1"/>
                </p:cNvSpPr>
                <p:nvPr/>
              </p:nvSpPr>
              <p:spPr bwMode="auto">
                <a:xfrm>
                  <a:off x="4104" y="3315"/>
                  <a:ext cx="199" cy="93"/>
                </a:xfrm>
                <a:prstGeom prst="ellipse">
                  <a:avLst/>
                </a:prstGeom>
                <a:solidFill>
                  <a:schemeClr val="bg2"/>
                </a:solidFill>
                <a:ln w="12700">
                  <a:noFill/>
                  <a:round/>
                  <a:headEnd/>
                  <a:tailEnd/>
                </a:ln>
                <a:effectLst/>
              </p:spPr>
              <p:txBody>
                <a:bodyPr wrap="none" anchor="ctr"/>
                <a:lstStyle/>
                <a:p>
                  <a:endParaRPr lang="zh-CN" altLang="en-US"/>
                </a:p>
              </p:txBody>
            </p:sp>
            <p:sp>
              <p:nvSpPr>
                <p:cNvPr id="140348" name="Oval 60"/>
                <p:cNvSpPr>
                  <a:spLocks noChangeArrowheads="1"/>
                </p:cNvSpPr>
                <p:nvPr/>
              </p:nvSpPr>
              <p:spPr bwMode="auto">
                <a:xfrm>
                  <a:off x="4032" y="3376"/>
                  <a:ext cx="135" cy="71"/>
                </a:xfrm>
                <a:prstGeom prst="ellipse">
                  <a:avLst/>
                </a:prstGeom>
                <a:solidFill>
                  <a:schemeClr val="bg2"/>
                </a:solidFill>
                <a:ln w="12700">
                  <a:noFill/>
                  <a:round/>
                  <a:headEnd/>
                  <a:tailEnd/>
                </a:ln>
                <a:effectLst/>
              </p:spPr>
              <p:txBody>
                <a:bodyPr wrap="none" anchor="ctr"/>
                <a:lstStyle/>
                <a:p>
                  <a:endParaRPr lang="zh-CN" altLang="en-US"/>
                </a:p>
              </p:txBody>
            </p:sp>
            <p:sp>
              <p:nvSpPr>
                <p:cNvPr id="140349" name="Oval 61"/>
                <p:cNvSpPr>
                  <a:spLocks noChangeArrowheads="1"/>
                </p:cNvSpPr>
                <p:nvPr/>
              </p:nvSpPr>
              <p:spPr bwMode="auto">
                <a:xfrm>
                  <a:off x="4079" y="3411"/>
                  <a:ext cx="209" cy="77"/>
                </a:xfrm>
                <a:prstGeom prst="ellipse">
                  <a:avLst/>
                </a:prstGeom>
                <a:solidFill>
                  <a:schemeClr val="bg2"/>
                </a:solidFill>
                <a:ln w="12700">
                  <a:noFill/>
                  <a:round/>
                  <a:headEnd/>
                  <a:tailEnd/>
                </a:ln>
                <a:effectLst/>
              </p:spPr>
              <p:txBody>
                <a:bodyPr wrap="none" anchor="ctr"/>
                <a:lstStyle/>
                <a:p>
                  <a:endParaRPr lang="zh-CN" altLang="en-US"/>
                </a:p>
              </p:txBody>
            </p:sp>
            <p:sp>
              <p:nvSpPr>
                <p:cNvPr id="140350" name="Oval 62"/>
                <p:cNvSpPr>
                  <a:spLocks noChangeArrowheads="1"/>
                </p:cNvSpPr>
                <p:nvPr/>
              </p:nvSpPr>
              <p:spPr bwMode="auto">
                <a:xfrm>
                  <a:off x="4232" y="3424"/>
                  <a:ext cx="327" cy="98"/>
                </a:xfrm>
                <a:prstGeom prst="ellipse">
                  <a:avLst/>
                </a:prstGeom>
                <a:solidFill>
                  <a:schemeClr val="bg2"/>
                </a:solidFill>
                <a:ln w="12700">
                  <a:noFill/>
                  <a:round/>
                  <a:headEnd/>
                  <a:tailEnd/>
                </a:ln>
                <a:effectLst/>
              </p:spPr>
              <p:txBody>
                <a:bodyPr wrap="none" anchor="ctr"/>
                <a:lstStyle/>
                <a:p>
                  <a:endParaRPr lang="zh-CN" altLang="en-US"/>
                </a:p>
              </p:txBody>
            </p:sp>
            <p:sp>
              <p:nvSpPr>
                <p:cNvPr id="140351" name="Oval 63"/>
                <p:cNvSpPr>
                  <a:spLocks noChangeArrowheads="1"/>
                </p:cNvSpPr>
                <p:nvPr/>
              </p:nvSpPr>
              <p:spPr bwMode="auto">
                <a:xfrm>
                  <a:off x="4448" y="3315"/>
                  <a:ext cx="198" cy="70"/>
                </a:xfrm>
                <a:prstGeom prst="ellipse">
                  <a:avLst/>
                </a:prstGeom>
                <a:solidFill>
                  <a:schemeClr val="bg2"/>
                </a:solidFill>
                <a:ln w="12700">
                  <a:noFill/>
                  <a:round/>
                  <a:headEnd/>
                  <a:tailEnd/>
                </a:ln>
                <a:effectLst/>
              </p:spPr>
              <p:txBody>
                <a:bodyPr wrap="none" anchor="ctr"/>
                <a:lstStyle/>
                <a:p>
                  <a:endParaRPr lang="zh-CN" altLang="en-US"/>
                </a:p>
              </p:txBody>
            </p:sp>
            <p:sp>
              <p:nvSpPr>
                <p:cNvPr id="140352" name="Oval 64"/>
                <p:cNvSpPr>
                  <a:spLocks noChangeArrowheads="1"/>
                </p:cNvSpPr>
                <p:nvPr/>
              </p:nvSpPr>
              <p:spPr bwMode="auto">
                <a:xfrm>
                  <a:off x="4478" y="3372"/>
                  <a:ext cx="197" cy="67"/>
                </a:xfrm>
                <a:prstGeom prst="ellipse">
                  <a:avLst/>
                </a:prstGeom>
                <a:solidFill>
                  <a:schemeClr val="bg2"/>
                </a:solidFill>
                <a:ln w="12700">
                  <a:noFill/>
                  <a:round/>
                  <a:headEnd/>
                  <a:tailEnd/>
                </a:ln>
                <a:effectLst/>
              </p:spPr>
              <p:txBody>
                <a:bodyPr wrap="none" anchor="ctr"/>
                <a:lstStyle/>
                <a:p>
                  <a:endParaRPr lang="zh-CN" altLang="en-US"/>
                </a:p>
              </p:txBody>
            </p:sp>
            <p:sp>
              <p:nvSpPr>
                <p:cNvPr id="140353" name="Oval 65"/>
                <p:cNvSpPr>
                  <a:spLocks noChangeArrowheads="1"/>
                </p:cNvSpPr>
                <p:nvPr/>
              </p:nvSpPr>
              <p:spPr bwMode="auto">
                <a:xfrm>
                  <a:off x="4456" y="3385"/>
                  <a:ext cx="204" cy="122"/>
                </a:xfrm>
                <a:prstGeom prst="ellipse">
                  <a:avLst/>
                </a:prstGeom>
                <a:solidFill>
                  <a:schemeClr val="bg2"/>
                </a:solidFill>
                <a:ln w="12700">
                  <a:noFill/>
                  <a:round/>
                  <a:headEnd/>
                  <a:tailEnd/>
                </a:ln>
                <a:effectLst/>
              </p:spPr>
              <p:txBody>
                <a:bodyPr wrap="none" anchor="ctr"/>
                <a:lstStyle/>
                <a:p>
                  <a:endParaRPr lang="zh-CN" altLang="en-US"/>
                </a:p>
              </p:txBody>
            </p:sp>
            <p:sp>
              <p:nvSpPr>
                <p:cNvPr id="140354" name="Oval 66"/>
                <p:cNvSpPr>
                  <a:spLocks noChangeArrowheads="1"/>
                </p:cNvSpPr>
                <p:nvPr/>
              </p:nvSpPr>
              <p:spPr bwMode="auto">
                <a:xfrm>
                  <a:off x="4149" y="3342"/>
                  <a:ext cx="418" cy="119"/>
                </a:xfrm>
                <a:prstGeom prst="ellipse">
                  <a:avLst/>
                </a:prstGeom>
                <a:solidFill>
                  <a:schemeClr val="bg2"/>
                </a:solidFill>
                <a:ln w="12700">
                  <a:noFill/>
                  <a:round/>
                  <a:headEnd/>
                  <a:tailEnd/>
                </a:ln>
                <a:effectLst/>
              </p:spPr>
              <p:txBody>
                <a:bodyPr wrap="none" anchor="ctr"/>
                <a:lstStyle/>
                <a:p>
                  <a:endParaRPr lang="zh-CN" altLang="en-US"/>
                </a:p>
              </p:txBody>
            </p:sp>
          </p:grpSp>
        </p:grpSp>
        <p:sp>
          <p:nvSpPr>
            <p:cNvPr id="140355" name="Line 67"/>
            <p:cNvSpPr>
              <a:spLocks noChangeShapeType="1"/>
            </p:cNvSpPr>
            <p:nvPr/>
          </p:nvSpPr>
          <p:spPr bwMode="auto">
            <a:xfrm>
              <a:off x="4296" y="3216"/>
              <a:ext cx="172" cy="0"/>
            </a:xfrm>
            <a:prstGeom prst="line">
              <a:avLst/>
            </a:prstGeom>
            <a:noFill/>
            <a:ln w="12700">
              <a:solidFill>
                <a:schemeClr val="tx1"/>
              </a:solidFill>
              <a:round/>
              <a:headEnd/>
              <a:tailEnd/>
            </a:ln>
            <a:effectLst/>
          </p:spPr>
          <p:txBody>
            <a:bodyPr wrap="none" anchor="ctr"/>
            <a:lstStyle/>
            <a:p>
              <a:endParaRPr lang="zh-CN" altLang="en-US"/>
            </a:p>
          </p:txBody>
        </p:sp>
        <p:sp>
          <p:nvSpPr>
            <p:cNvPr id="140356" name="Line 68"/>
            <p:cNvSpPr>
              <a:spLocks noChangeShapeType="1"/>
            </p:cNvSpPr>
            <p:nvPr/>
          </p:nvSpPr>
          <p:spPr bwMode="auto">
            <a:xfrm>
              <a:off x="2832" y="3120"/>
              <a:ext cx="744" cy="0"/>
            </a:xfrm>
            <a:prstGeom prst="line">
              <a:avLst/>
            </a:prstGeom>
            <a:noFill/>
            <a:ln w="12700">
              <a:solidFill>
                <a:schemeClr val="tx1"/>
              </a:solidFill>
              <a:round/>
              <a:headEnd/>
              <a:tailEnd/>
            </a:ln>
            <a:effectLst/>
          </p:spPr>
          <p:txBody>
            <a:bodyPr wrap="none" anchor="ctr"/>
            <a:lstStyle/>
            <a:p>
              <a:endParaRPr lang="zh-CN" altLang="en-US"/>
            </a:p>
          </p:txBody>
        </p:sp>
        <p:sp>
          <p:nvSpPr>
            <p:cNvPr id="140357" name="Rectangle 69"/>
            <p:cNvSpPr>
              <a:spLocks noChangeArrowheads="1"/>
            </p:cNvSpPr>
            <p:nvPr/>
          </p:nvSpPr>
          <p:spPr bwMode="auto">
            <a:xfrm>
              <a:off x="3700" y="2976"/>
              <a:ext cx="546" cy="229"/>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800" b="1">
                  <a:latin typeface="楷体" pitchFamily="18" charset="-122"/>
                  <a:ea typeface="楷体" pitchFamily="18" charset="-122"/>
                </a:rPr>
                <a:t>内部网</a:t>
              </a:r>
            </a:p>
          </p:txBody>
        </p:sp>
        <p:sp>
          <p:nvSpPr>
            <p:cNvPr id="140358" name="Rectangle 70"/>
            <p:cNvSpPr>
              <a:spLocks noChangeArrowheads="1"/>
            </p:cNvSpPr>
            <p:nvPr/>
          </p:nvSpPr>
          <p:spPr bwMode="auto">
            <a:xfrm>
              <a:off x="4704" y="2544"/>
              <a:ext cx="498" cy="210"/>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600" b="1">
                  <a:latin typeface="楷体" pitchFamily="18" charset="-122"/>
                  <a:ea typeface="楷体" pitchFamily="18" charset="-122"/>
                </a:rPr>
                <a:t>服务器</a:t>
              </a:r>
            </a:p>
          </p:txBody>
        </p:sp>
        <p:sp>
          <p:nvSpPr>
            <p:cNvPr id="140359" name="Rectangle 71"/>
            <p:cNvSpPr>
              <a:spLocks noChangeArrowheads="1"/>
            </p:cNvSpPr>
            <p:nvPr/>
          </p:nvSpPr>
          <p:spPr bwMode="auto">
            <a:xfrm>
              <a:off x="1346" y="2699"/>
              <a:ext cx="546" cy="229"/>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800" b="1">
                  <a:latin typeface="楷体" pitchFamily="18" charset="-122"/>
                  <a:ea typeface="楷体" pitchFamily="18" charset="-122"/>
                </a:rPr>
                <a:t>路由器</a:t>
              </a:r>
            </a:p>
          </p:txBody>
        </p:sp>
        <p:pic>
          <p:nvPicPr>
            <p:cNvPr id="140360" name="Picture 72"/>
            <p:cNvPicPr>
              <a:picLocks noChangeArrowheads="1"/>
            </p:cNvPicPr>
            <p:nvPr/>
          </p:nvPicPr>
          <p:blipFill>
            <a:blip r:embed="rId3" cstate="print"/>
            <a:srcRect/>
            <a:stretch>
              <a:fillRect/>
            </a:stretch>
          </p:blipFill>
          <p:spPr bwMode="auto">
            <a:xfrm>
              <a:off x="4392" y="3072"/>
              <a:ext cx="264" cy="238"/>
            </a:xfrm>
            <a:prstGeom prst="rect">
              <a:avLst/>
            </a:prstGeom>
            <a:noFill/>
            <a:ln w="12700">
              <a:noFill/>
              <a:miter lim="800000"/>
              <a:headEnd/>
              <a:tailEnd/>
            </a:ln>
            <a:effectLst/>
          </p:spPr>
        </p:pic>
        <p:sp>
          <p:nvSpPr>
            <p:cNvPr id="140361" name="Line 73"/>
            <p:cNvSpPr>
              <a:spLocks noChangeShapeType="1"/>
            </p:cNvSpPr>
            <p:nvPr/>
          </p:nvSpPr>
          <p:spPr bwMode="auto">
            <a:xfrm flipV="1">
              <a:off x="4248" y="2880"/>
              <a:ext cx="192" cy="96"/>
            </a:xfrm>
            <a:prstGeom prst="line">
              <a:avLst/>
            </a:prstGeom>
            <a:noFill/>
            <a:ln w="9525">
              <a:solidFill>
                <a:schemeClr val="tx1"/>
              </a:solidFill>
              <a:round/>
              <a:headEnd/>
              <a:tailEnd/>
            </a:ln>
            <a:effectLst/>
          </p:spPr>
          <p:txBody>
            <a:bodyPr wrap="none" anchor="ctr"/>
            <a:lstStyle/>
            <a:p>
              <a:endParaRPr lang="zh-CN" altLang="en-US"/>
            </a:p>
          </p:txBody>
        </p:sp>
        <p:sp>
          <p:nvSpPr>
            <p:cNvPr id="140362" name="Line 74"/>
            <p:cNvSpPr>
              <a:spLocks noChangeShapeType="1"/>
            </p:cNvSpPr>
            <p:nvPr/>
          </p:nvSpPr>
          <p:spPr bwMode="auto">
            <a:xfrm>
              <a:off x="1872" y="3072"/>
              <a:ext cx="672" cy="0"/>
            </a:xfrm>
            <a:prstGeom prst="line">
              <a:avLst/>
            </a:prstGeom>
            <a:noFill/>
            <a:ln w="9525">
              <a:solidFill>
                <a:schemeClr val="tx1"/>
              </a:solidFill>
              <a:round/>
              <a:headEnd/>
              <a:tailEnd/>
            </a:ln>
            <a:effectLst/>
          </p:spPr>
          <p:txBody>
            <a:bodyPr wrap="none" anchor="ctr"/>
            <a:lstStyle/>
            <a:p>
              <a:endParaRPr lang="zh-CN" altLang="en-US"/>
            </a:p>
          </p:txBody>
        </p:sp>
        <p:sp>
          <p:nvSpPr>
            <p:cNvPr id="140363" name="Rectangle 75"/>
            <p:cNvSpPr>
              <a:spLocks noChangeArrowheads="1"/>
            </p:cNvSpPr>
            <p:nvPr/>
          </p:nvSpPr>
          <p:spPr bwMode="auto">
            <a:xfrm>
              <a:off x="624" y="2832"/>
              <a:ext cx="546" cy="229"/>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800" b="1">
                  <a:latin typeface="楷体" pitchFamily="18" charset="-122"/>
                  <a:ea typeface="楷体" pitchFamily="18" charset="-122"/>
                </a:rPr>
                <a:t>外部网</a:t>
              </a:r>
            </a:p>
          </p:txBody>
        </p:sp>
        <p:sp>
          <p:nvSpPr>
            <p:cNvPr id="140364" name="Line 76"/>
            <p:cNvSpPr>
              <a:spLocks noChangeShapeType="1"/>
            </p:cNvSpPr>
            <p:nvPr/>
          </p:nvSpPr>
          <p:spPr bwMode="auto">
            <a:xfrm>
              <a:off x="1220" y="3024"/>
              <a:ext cx="240" cy="0"/>
            </a:xfrm>
            <a:prstGeom prst="line">
              <a:avLst/>
            </a:prstGeom>
            <a:noFill/>
            <a:ln w="9525">
              <a:solidFill>
                <a:schemeClr val="tx1"/>
              </a:solidFill>
              <a:round/>
              <a:headEnd/>
              <a:tailEnd/>
            </a:ln>
            <a:effectLst/>
          </p:spPr>
          <p:txBody>
            <a:bodyPr wrap="none" anchor="ctr"/>
            <a:lstStyle/>
            <a:p>
              <a:endParaRPr lang="zh-CN" altLang="en-US"/>
            </a:p>
          </p:txBody>
        </p:sp>
        <p:sp>
          <p:nvSpPr>
            <p:cNvPr id="140365" name="Line 77"/>
            <p:cNvSpPr>
              <a:spLocks noChangeShapeType="1"/>
            </p:cNvSpPr>
            <p:nvPr/>
          </p:nvSpPr>
          <p:spPr bwMode="auto">
            <a:xfrm>
              <a:off x="1968" y="2976"/>
              <a:ext cx="48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0366" name="Text Box 78"/>
            <p:cNvSpPr txBox="1">
              <a:spLocks noChangeArrowheads="1"/>
            </p:cNvSpPr>
            <p:nvPr/>
          </p:nvSpPr>
          <p:spPr bwMode="auto">
            <a:xfrm>
              <a:off x="2006" y="2745"/>
              <a:ext cx="406" cy="231"/>
            </a:xfrm>
            <a:prstGeom prst="rect">
              <a:avLst/>
            </a:prstGeom>
            <a:noFill/>
            <a:ln w="9525">
              <a:noFill/>
              <a:miter lim="800000"/>
              <a:headEnd/>
              <a:tailEnd/>
            </a:ln>
            <a:effectLst/>
          </p:spPr>
          <p:txBody>
            <a:bodyPr wrap="none">
              <a:spAutoFit/>
            </a:bodyPr>
            <a:lstStyle/>
            <a:p>
              <a:r>
                <a:rPr lang="zh-CN" altLang="en-US" sz="1800" b="1"/>
                <a:t>请求</a:t>
              </a:r>
            </a:p>
          </p:txBody>
        </p:sp>
        <p:sp>
          <p:nvSpPr>
            <p:cNvPr id="140367" name="Line 79"/>
            <p:cNvSpPr>
              <a:spLocks noChangeShapeType="1"/>
            </p:cNvSpPr>
            <p:nvPr/>
          </p:nvSpPr>
          <p:spPr bwMode="auto">
            <a:xfrm flipV="1">
              <a:off x="2928" y="2880"/>
              <a:ext cx="1392" cy="144"/>
            </a:xfrm>
            <a:prstGeom prst="line">
              <a:avLst/>
            </a:prstGeom>
            <a:noFill/>
            <a:ln w="9525">
              <a:solidFill>
                <a:srgbClr val="FF0000"/>
              </a:solidFill>
              <a:round/>
              <a:headEnd/>
              <a:tailEnd type="triangle" w="med" len="med"/>
            </a:ln>
            <a:effectLst/>
          </p:spPr>
          <p:txBody>
            <a:bodyPr wrap="none" anchor="ctr"/>
            <a:lstStyle/>
            <a:p>
              <a:endParaRPr lang="zh-CN" altLang="en-US"/>
            </a:p>
          </p:txBody>
        </p:sp>
        <p:sp>
          <p:nvSpPr>
            <p:cNvPr id="140368" name="Text Box 80"/>
            <p:cNvSpPr txBox="1">
              <a:spLocks noChangeArrowheads="1"/>
            </p:cNvSpPr>
            <p:nvPr/>
          </p:nvSpPr>
          <p:spPr bwMode="auto">
            <a:xfrm>
              <a:off x="3098" y="2745"/>
              <a:ext cx="406" cy="231"/>
            </a:xfrm>
            <a:prstGeom prst="rect">
              <a:avLst/>
            </a:prstGeom>
            <a:noFill/>
            <a:ln w="9525">
              <a:noFill/>
              <a:miter lim="800000"/>
              <a:headEnd/>
              <a:tailEnd/>
            </a:ln>
            <a:effectLst/>
          </p:spPr>
          <p:txBody>
            <a:bodyPr wrap="none">
              <a:spAutoFit/>
            </a:bodyPr>
            <a:lstStyle/>
            <a:p>
              <a:r>
                <a:rPr lang="zh-CN" altLang="en-US" sz="1800" b="1" i="1">
                  <a:solidFill>
                    <a:srgbClr val="FF0000"/>
                  </a:solidFill>
                </a:rPr>
                <a:t>请求</a:t>
              </a:r>
            </a:p>
          </p:txBody>
        </p:sp>
        <p:sp>
          <p:nvSpPr>
            <p:cNvPr id="140369" name="Line 81"/>
            <p:cNvSpPr>
              <a:spLocks noChangeShapeType="1"/>
            </p:cNvSpPr>
            <p:nvPr/>
          </p:nvSpPr>
          <p:spPr bwMode="auto">
            <a:xfrm flipV="1">
              <a:off x="2928" y="2976"/>
              <a:ext cx="1392" cy="144"/>
            </a:xfrm>
            <a:prstGeom prst="line">
              <a:avLst/>
            </a:prstGeom>
            <a:noFill/>
            <a:ln w="9525">
              <a:solidFill>
                <a:srgbClr val="FF0000"/>
              </a:solidFill>
              <a:round/>
              <a:headEnd type="triangle" w="med" len="med"/>
              <a:tailEnd/>
            </a:ln>
            <a:effectLst/>
          </p:spPr>
          <p:txBody>
            <a:bodyPr wrap="none" anchor="ctr"/>
            <a:lstStyle/>
            <a:p>
              <a:endParaRPr lang="zh-CN" altLang="en-US"/>
            </a:p>
          </p:txBody>
        </p:sp>
        <p:sp>
          <p:nvSpPr>
            <p:cNvPr id="140370" name="Text Box 82"/>
            <p:cNvSpPr txBox="1">
              <a:spLocks noChangeArrowheads="1"/>
            </p:cNvSpPr>
            <p:nvPr/>
          </p:nvSpPr>
          <p:spPr bwMode="auto">
            <a:xfrm>
              <a:off x="3120" y="3081"/>
              <a:ext cx="406" cy="231"/>
            </a:xfrm>
            <a:prstGeom prst="rect">
              <a:avLst/>
            </a:prstGeom>
            <a:noFill/>
            <a:ln w="9525">
              <a:noFill/>
              <a:miter lim="800000"/>
              <a:headEnd/>
              <a:tailEnd/>
            </a:ln>
            <a:effectLst/>
          </p:spPr>
          <p:txBody>
            <a:bodyPr wrap="none">
              <a:spAutoFit/>
            </a:bodyPr>
            <a:lstStyle/>
            <a:p>
              <a:r>
                <a:rPr lang="zh-CN" altLang="en-US" sz="1800" b="1" i="1">
                  <a:solidFill>
                    <a:srgbClr val="FF0000"/>
                  </a:solidFill>
                </a:rPr>
                <a:t>响应</a:t>
              </a:r>
            </a:p>
          </p:txBody>
        </p:sp>
        <p:sp>
          <p:nvSpPr>
            <p:cNvPr id="140371" name="Line 83"/>
            <p:cNvSpPr>
              <a:spLocks noChangeShapeType="1"/>
            </p:cNvSpPr>
            <p:nvPr/>
          </p:nvSpPr>
          <p:spPr bwMode="auto">
            <a:xfrm>
              <a:off x="1968" y="3168"/>
              <a:ext cx="480" cy="0"/>
            </a:xfrm>
            <a:prstGeom prst="line">
              <a:avLst/>
            </a:prstGeom>
            <a:noFill/>
            <a:ln w="9525">
              <a:solidFill>
                <a:schemeClr val="tx1"/>
              </a:solidFill>
              <a:round/>
              <a:headEnd type="triangle" w="med" len="med"/>
              <a:tailEnd/>
            </a:ln>
            <a:effectLst/>
          </p:spPr>
          <p:txBody>
            <a:bodyPr wrap="none" anchor="ctr"/>
            <a:lstStyle/>
            <a:p>
              <a:endParaRPr lang="zh-CN" altLang="en-US"/>
            </a:p>
          </p:txBody>
        </p:sp>
        <p:sp>
          <p:nvSpPr>
            <p:cNvPr id="140372" name="Text Box 84"/>
            <p:cNvSpPr txBox="1">
              <a:spLocks noChangeArrowheads="1"/>
            </p:cNvSpPr>
            <p:nvPr/>
          </p:nvSpPr>
          <p:spPr bwMode="auto">
            <a:xfrm>
              <a:off x="2016" y="3168"/>
              <a:ext cx="406" cy="231"/>
            </a:xfrm>
            <a:prstGeom prst="rect">
              <a:avLst/>
            </a:prstGeom>
            <a:noFill/>
            <a:ln w="9525">
              <a:noFill/>
              <a:miter lim="800000"/>
              <a:headEnd/>
              <a:tailEnd/>
            </a:ln>
            <a:effectLst/>
          </p:spPr>
          <p:txBody>
            <a:bodyPr wrap="none">
              <a:spAutoFit/>
            </a:bodyPr>
            <a:lstStyle/>
            <a:p>
              <a:r>
                <a:rPr lang="zh-CN" altLang="en-US" sz="1800" b="1"/>
                <a:t>响应</a:t>
              </a:r>
            </a:p>
          </p:txBody>
        </p:sp>
        <p:sp>
          <p:nvSpPr>
            <p:cNvPr id="140373" name="Text Box 85"/>
            <p:cNvSpPr txBox="1">
              <a:spLocks noChangeArrowheads="1"/>
            </p:cNvSpPr>
            <p:nvPr/>
          </p:nvSpPr>
          <p:spPr bwMode="auto">
            <a:xfrm>
              <a:off x="2377" y="2544"/>
              <a:ext cx="551" cy="404"/>
            </a:xfrm>
            <a:prstGeom prst="rect">
              <a:avLst/>
            </a:prstGeom>
            <a:noFill/>
            <a:ln w="9525">
              <a:noFill/>
              <a:miter lim="800000"/>
              <a:headEnd/>
              <a:tailEnd/>
            </a:ln>
            <a:effectLst/>
          </p:spPr>
          <p:txBody>
            <a:bodyPr wrap="none">
              <a:spAutoFit/>
            </a:bodyPr>
            <a:lstStyle/>
            <a:p>
              <a:pPr algn="ctr"/>
              <a:r>
                <a:rPr lang="zh-CN" altLang="en-US" sz="1800" b="1">
                  <a:solidFill>
                    <a:srgbClr val="D60093"/>
                  </a:solidFill>
                </a:rPr>
                <a:t>代理</a:t>
              </a:r>
            </a:p>
            <a:p>
              <a:pPr algn="ctr"/>
              <a:r>
                <a:rPr lang="zh-CN" altLang="en-US" sz="1800" b="1">
                  <a:solidFill>
                    <a:srgbClr val="D60093"/>
                  </a:solidFill>
                </a:rPr>
                <a:t>服务器</a:t>
              </a:r>
            </a:p>
          </p:txBody>
        </p:sp>
      </p:grpSp>
      <p:sp>
        <p:nvSpPr>
          <p:cNvPr id="140374" name="Text Box 86"/>
          <p:cNvSpPr txBox="1">
            <a:spLocks noChangeArrowheads="1"/>
          </p:cNvSpPr>
          <p:nvPr/>
        </p:nvSpPr>
        <p:spPr bwMode="auto">
          <a:xfrm>
            <a:off x="8686800"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55</a:t>
            </a:r>
            <a:endParaRPr lang="en-US" altLang="zh-CN" sz="2000" b="1" dirty="0">
              <a:latin typeface="宋体" pitchFamily="2" charset="-122"/>
            </a:endParaRPr>
          </a:p>
        </p:txBody>
      </p:sp>
      <p:sp>
        <p:nvSpPr>
          <p:cNvPr id="140375" name="Rectangle 87"/>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152400" y="762000"/>
            <a:ext cx="8686800" cy="2527300"/>
          </a:xfrm>
          <a:prstGeom prst="rect">
            <a:avLst/>
          </a:prstGeom>
          <a:noFill/>
          <a:ln w="9525">
            <a:noFill/>
            <a:miter lim="800000"/>
            <a:headEnd/>
            <a:tailEnd/>
          </a:ln>
          <a:effectLst/>
        </p:spPr>
        <p:txBody>
          <a:bodyPr>
            <a:spAutoFit/>
          </a:bodyPr>
          <a:lstStyle/>
          <a:p>
            <a:r>
              <a:rPr lang="zh-CN" altLang="en-US" b="1">
                <a:solidFill>
                  <a:srgbClr val="333333"/>
                </a:solidFill>
              </a:rPr>
              <a:t>    针对</a:t>
            </a:r>
            <a:r>
              <a:rPr lang="en-US" altLang="zh-CN" b="1">
                <a:solidFill>
                  <a:srgbClr val="333333"/>
                </a:solidFill>
              </a:rPr>
              <a:t>IP</a:t>
            </a:r>
            <a:r>
              <a:rPr lang="zh-CN" altLang="en-US" b="1">
                <a:solidFill>
                  <a:srgbClr val="333333"/>
                </a:solidFill>
              </a:rPr>
              <a:t>地址告急和专用</a:t>
            </a:r>
            <a:r>
              <a:rPr lang="en-US" altLang="zh-CN" b="1">
                <a:solidFill>
                  <a:srgbClr val="333333"/>
                </a:solidFill>
              </a:rPr>
              <a:t>IP</a:t>
            </a:r>
            <a:r>
              <a:rPr lang="zh-CN" altLang="en-US" b="1">
                <a:solidFill>
                  <a:srgbClr val="333333"/>
                </a:solidFill>
              </a:rPr>
              <a:t>地址在部分企业网中的应用，出现了地址迁移路由器（</a:t>
            </a:r>
            <a:r>
              <a:rPr lang="en-US" altLang="zh-CN" b="1">
                <a:solidFill>
                  <a:srgbClr val="333333"/>
                </a:solidFill>
              </a:rPr>
              <a:t>NAT</a:t>
            </a:r>
            <a:r>
              <a:rPr lang="zh-CN" altLang="en-US" b="1">
                <a:solidFill>
                  <a:srgbClr val="333333"/>
                </a:solidFill>
              </a:rPr>
              <a:t>路由器或者</a:t>
            </a:r>
            <a:r>
              <a:rPr lang="en-US" altLang="zh-CN" b="1">
                <a:solidFill>
                  <a:srgbClr val="333333"/>
                </a:solidFill>
              </a:rPr>
              <a:t>NAT</a:t>
            </a:r>
            <a:r>
              <a:rPr lang="zh-CN" altLang="en-US" b="1">
                <a:solidFill>
                  <a:srgbClr val="333333"/>
                </a:solidFill>
              </a:rPr>
              <a:t>服务器）。</a:t>
            </a:r>
          </a:p>
          <a:p>
            <a:r>
              <a:rPr lang="zh-CN" altLang="en-US" b="1">
                <a:solidFill>
                  <a:srgbClr val="333333"/>
                </a:solidFill>
              </a:rPr>
              <a:t>   当内外用户希望相互访问时，</a:t>
            </a:r>
            <a:r>
              <a:rPr lang="en-US" altLang="zh-CN" b="1">
                <a:solidFill>
                  <a:srgbClr val="333333"/>
                </a:solidFill>
              </a:rPr>
              <a:t>NAT</a:t>
            </a:r>
            <a:r>
              <a:rPr lang="zh-CN" altLang="en-US" b="1">
                <a:solidFill>
                  <a:srgbClr val="333333"/>
                </a:solidFill>
              </a:rPr>
              <a:t>路由器负责全局</a:t>
            </a:r>
            <a:r>
              <a:rPr lang="en-US" altLang="zh-CN" b="1">
                <a:solidFill>
                  <a:srgbClr val="333333"/>
                </a:solidFill>
              </a:rPr>
              <a:t>/</a:t>
            </a:r>
            <a:r>
              <a:rPr lang="zh-CN" altLang="en-US" b="1">
                <a:solidFill>
                  <a:srgbClr val="333333"/>
                </a:solidFill>
              </a:rPr>
              <a:t>本地</a:t>
            </a:r>
            <a:r>
              <a:rPr lang="en-US" altLang="zh-CN" b="1">
                <a:solidFill>
                  <a:srgbClr val="333333"/>
                </a:solidFill>
              </a:rPr>
              <a:t>IP</a:t>
            </a:r>
            <a:r>
              <a:rPr lang="zh-CN" altLang="en-US" b="1">
                <a:solidFill>
                  <a:srgbClr val="333333"/>
                </a:solidFill>
              </a:rPr>
              <a:t>地址的映射，屏蔽内部</a:t>
            </a:r>
            <a:r>
              <a:rPr lang="en-US" altLang="zh-CN" b="1">
                <a:solidFill>
                  <a:srgbClr val="333333"/>
                </a:solidFill>
              </a:rPr>
              <a:t>IP</a:t>
            </a:r>
            <a:r>
              <a:rPr lang="zh-CN" altLang="en-US" b="1">
                <a:solidFill>
                  <a:srgbClr val="333333"/>
                </a:solidFill>
              </a:rPr>
              <a:t>地址；</a:t>
            </a:r>
          </a:p>
          <a:p>
            <a:endParaRPr lang="zh-CN" altLang="en-US" sz="1600" b="1">
              <a:solidFill>
                <a:srgbClr val="333333"/>
              </a:solidFill>
            </a:endParaRPr>
          </a:p>
          <a:p>
            <a:r>
              <a:rPr lang="zh-CN" altLang="en-US" b="1">
                <a:solidFill>
                  <a:srgbClr val="FF0000"/>
                </a:solidFill>
              </a:rPr>
              <a:t>    </a:t>
            </a:r>
            <a:r>
              <a:rPr lang="en-US" altLang="zh-CN" b="1">
                <a:solidFill>
                  <a:srgbClr val="FF0000"/>
                </a:solidFill>
              </a:rPr>
              <a:t>NAT</a:t>
            </a:r>
            <a:r>
              <a:rPr lang="zh-CN" altLang="en-US" b="1">
                <a:solidFill>
                  <a:srgbClr val="FF0000"/>
                </a:solidFill>
              </a:rPr>
              <a:t>服务器</a:t>
            </a:r>
            <a:r>
              <a:rPr lang="zh-CN" altLang="en-US" b="1">
                <a:solidFill>
                  <a:srgbClr val="333333"/>
                </a:solidFill>
              </a:rPr>
              <a:t>专门进行地址迁移工作，并增加各种安全策略，限制地址的转换，隔离内外网络。 </a:t>
            </a:r>
          </a:p>
        </p:txBody>
      </p:sp>
      <p:sp>
        <p:nvSpPr>
          <p:cNvPr id="141315" name="Text Box 3"/>
          <p:cNvSpPr txBox="1">
            <a:spLocks noChangeArrowheads="1"/>
          </p:cNvSpPr>
          <p:nvPr/>
        </p:nvSpPr>
        <p:spPr bwMode="auto">
          <a:xfrm>
            <a:off x="76200" y="117475"/>
            <a:ext cx="5087938" cy="457200"/>
          </a:xfrm>
          <a:prstGeom prst="rect">
            <a:avLst/>
          </a:prstGeom>
          <a:noFill/>
          <a:ln w="9525">
            <a:noFill/>
            <a:miter lim="800000"/>
            <a:headEnd/>
            <a:tailEnd/>
          </a:ln>
          <a:effectLst/>
        </p:spPr>
        <p:txBody>
          <a:bodyPr wrap="none">
            <a:spAutoFit/>
          </a:bodyPr>
          <a:lstStyle/>
          <a:p>
            <a:r>
              <a:rPr lang="en-US" altLang="en-US" b="1">
                <a:solidFill>
                  <a:srgbClr val="FF0000"/>
                </a:solidFill>
                <a:latin typeface="宋体" pitchFamily="2" charset="-122"/>
              </a:rPr>
              <a:t>④ </a:t>
            </a:r>
            <a:r>
              <a:rPr lang="zh-CN" altLang="en-US" b="1">
                <a:solidFill>
                  <a:srgbClr val="FF0000"/>
                </a:solidFill>
              </a:rPr>
              <a:t>防火墙的原理</a:t>
            </a:r>
            <a:r>
              <a:rPr lang="en-US" altLang="zh-CN" b="1">
                <a:solidFill>
                  <a:srgbClr val="FF0000"/>
                </a:solidFill>
              </a:rPr>
              <a:t>—</a:t>
            </a:r>
            <a:r>
              <a:rPr lang="zh-CN" altLang="en-US" b="1">
                <a:solidFill>
                  <a:srgbClr val="FF0000"/>
                </a:solidFill>
                <a:latin typeface="宋体" pitchFamily="2" charset="-122"/>
              </a:rPr>
              <a:t>地址迁移（</a:t>
            </a:r>
            <a:r>
              <a:rPr lang="en-US" altLang="zh-CN" b="1">
                <a:solidFill>
                  <a:srgbClr val="FF0000"/>
                </a:solidFill>
                <a:latin typeface="宋体" pitchFamily="2" charset="-122"/>
              </a:rPr>
              <a:t>NAT</a:t>
            </a:r>
            <a:r>
              <a:rPr lang="zh-CN" altLang="en-US" b="1">
                <a:solidFill>
                  <a:srgbClr val="FF0000"/>
                </a:solidFill>
                <a:latin typeface="宋体" pitchFamily="2" charset="-122"/>
              </a:rPr>
              <a:t>）</a:t>
            </a:r>
          </a:p>
        </p:txBody>
      </p:sp>
      <p:grpSp>
        <p:nvGrpSpPr>
          <p:cNvPr id="2" name="Group 4"/>
          <p:cNvGrpSpPr>
            <a:grpSpLocks/>
          </p:cNvGrpSpPr>
          <p:nvPr/>
        </p:nvGrpSpPr>
        <p:grpSpPr bwMode="auto">
          <a:xfrm>
            <a:off x="533400" y="3962400"/>
            <a:ext cx="8077200" cy="2438400"/>
            <a:chOff x="336" y="2505"/>
            <a:chExt cx="5088" cy="1536"/>
          </a:xfrm>
        </p:grpSpPr>
        <p:sp>
          <p:nvSpPr>
            <p:cNvPr id="141317" name="Rectangle 5"/>
            <p:cNvSpPr>
              <a:spLocks noChangeArrowheads="1"/>
            </p:cNvSpPr>
            <p:nvPr/>
          </p:nvSpPr>
          <p:spPr bwMode="auto">
            <a:xfrm>
              <a:off x="1248" y="3225"/>
              <a:ext cx="1008" cy="816"/>
            </a:xfrm>
            <a:prstGeom prst="rect">
              <a:avLst/>
            </a:prstGeom>
            <a:solidFill>
              <a:schemeClr val="accent1"/>
            </a:solidFill>
            <a:ln w="9525">
              <a:noFill/>
              <a:miter lim="800000"/>
              <a:headEnd/>
              <a:tailEnd/>
            </a:ln>
            <a:effectLst/>
          </p:spPr>
          <p:txBody>
            <a:bodyPr wrap="none" anchor="ctr"/>
            <a:lstStyle/>
            <a:p>
              <a:pPr algn="ctr"/>
              <a:r>
                <a:rPr lang="en-US" altLang="zh-CN" sz="2000" b="1"/>
                <a:t>a1.b1.c1.d1</a:t>
              </a:r>
            </a:p>
            <a:p>
              <a:pPr algn="ctr"/>
              <a:r>
                <a:rPr lang="en-US" altLang="zh-CN" sz="2000" b="1"/>
                <a:t>a2.b2.c2.d2</a:t>
              </a:r>
            </a:p>
            <a:p>
              <a:pPr algn="ctr"/>
              <a:r>
                <a:rPr lang="en-US" altLang="zh-CN" sz="2000" b="1"/>
                <a:t>…</a:t>
              </a:r>
            </a:p>
            <a:p>
              <a:pPr algn="ctr"/>
              <a:r>
                <a:rPr lang="en-US" altLang="zh-CN" sz="2000" b="1"/>
                <a:t>an.bn.cn.dn</a:t>
              </a:r>
            </a:p>
          </p:txBody>
        </p:sp>
        <p:sp>
          <p:nvSpPr>
            <p:cNvPr id="141318" name="Text Box 6"/>
            <p:cNvSpPr txBox="1">
              <a:spLocks noChangeArrowheads="1"/>
            </p:cNvSpPr>
            <p:nvPr/>
          </p:nvSpPr>
          <p:spPr bwMode="auto">
            <a:xfrm>
              <a:off x="672" y="3552"/>
              <a:ext cx="551" cy="404"/>
            </a:xfrm>
            <a:prstGeom prst="rect">
              <a:avLst/>
            </a:prstGeom>
            <a:noFill/>
            <a:ln w="9525">
              <a:noFill/>
              <a:miter lim="800000"/>
              <a:headEnd/>
              <a:tailEnd/>
            </a:ln>
            <a:effectLst/>
          </p:spPr>
          <p:txBody>
            <a:bodyPr wrap="none">
              <a:spAutoFit/>
            </a:bodyPr>
            <a:lstStyle/>
            <a:p>
              <a:r>
                <a:rPr lang="zh-CN" altLang="en-US" sz="1800" b="1"/>
                <a:t>公共</a:t>
              </a:r>
              <a:r>
                <a:rPr lang="en-US" altLang="zh-CN" sz="1800" b="1"/>
                <a:t>IP</a:t>
              </a:r>
            </a:p>
            <a:p>
              <a:r>
                <a:rPr lang="zh-CN" altLang="en-US" sz="1800" b="1"/>
                <a:t>地址库</a:t>
              </a:r>
            </a:p>
          </p:txBody>
        </p:sp>
        <p:grpSp>
          <p:nvGrpSpPr>
            <p:cNvPr id="3" name="Group 7"/>
            <p:cNvGrpSpPr>
              <a:grpSpLocks/>
            </p:cNvGrpSpPr>
            <p:nvPr/>
          </p:nvGrpSpPr>
          <p:grpSpPr bwMode="auto">
            <a:xfrm>
              <a:off x="537" y="2550"/>
              <a:ext cx="827" cy="775"/>
              <a:chOff x="4039" y="3300"/>
              <a:chExt cx="654" cy="226"/>
            </a:xfrm>
          </p:grpSpPr>
          <p:sp>
            <p:nvSpPr>
              <p:cNvPr id="141320" name="Oval 8"/>
              <p:cNvSpPr>
                <a:spLocks noChangeArrowheads="1"/>
              </p:cNvSpPr>
              <p:nvPr/>
            </p:nvSpPr>
            <p:spPr bwMode="auto">
              <a:xfrm>
                <a:off x="4269" y="3300"/>
                <a:ext cx="281" cy="85"/>
              </a:xfrm>
              <a:prstGeom prst="ellipse">
                <a:avLst/>
              </a:prstGeom>
              <a:solidFill>
                <a:schemeClr val="bg2"/>
              </a:solidFill>
              <a:ln w="12700">
                <a:noFill/>
                <a:round/>
                <a:headEnd/>
                <a:tailEnd/>
              </a:ln>
              <a:effectLst/>
            </p:spPr>
            <p:txBody>
              <a:bodyPr wrap="none" anchor="ctr"/>
              <a:lstStyle/>
              <a:p>
                <a:endParaRPr lang="zh-CN" altLang="en-US"/>
              </a:p>
            </p:txBody>
          </p:sp>
          <p:sp>
            <p:nvSpPr>
              <p:cNvPr id="141321" name="Oval 9"/>
              <p:cNvSpPr>
                <a:spLocks noChangeArrowheads="1"/>
              </p:cNvSpPr>
              <p:nvPr/>
            </p:nvSpPr>
            <p:spPr bwMode="auto">
              <a:xfrm>
                <a:off x="4112" y="3321"/>
                <a:ext cx="202" cy="90"/>
              </a:xfrm>
              <a:prstGeom prst="ellipse">
                <a:avLst/>
              </a:prstGeom>
              <a:solidFill>
                <a:schemeClr val="bg2"/>
              </a:solidFill>
              <a:ln w="12700">
                <a:noFill/>
                <a:round/>
                <a:headEnd/>
                <a:tailEnd/>
              </a:ln>
              <a:effectLst/>
            </p:spPr>
            <p:txBody>
              <a:bodyPr wrap="none" anchor="ctr"/>
              <a:lstStyle/>
              <a:p>
                <a:endParaRPr lang="zh-CN" altLang="en-US"/>
              </a:p>
            </p:txBody>
          </p:sp>
          <p:sp>
            <p:nvSpPr>
              <p:cNvPr id="141322" name="Oval 10"/>
              <p:cNvSpPr>
                <a:spLocks noChangeArrowheads="1"/>
              </p:cNvSpPr>
              <p:nvPr/>
            </p:nvSpPr>
            <p:spPr bwMode="auto">
              <a:xfrm>
                <a:off x="4039" y="3382"/>
                <a:ext cx="136" cy="68"/>
              </a:xfrm>
              <a:prstGeom prst="ellipse">
                <a:avLst/>
              </a:prstGeom>
              <a:solidFill>
                <a:schemeClr val="bg2"/>
              </a:solidFill>
              <a:ln w="12700">
                <a:noFill/>
                <a:round/>
                <a:headEnd/>
                <a:tailEnd/>
              </a:ln>
              <a:effectLst/>
            </p:spPr>
            <p:txBody>
              <a:bodyPr wrap="none" anchor="ctr"/>
              <a:lstStyle/>
              <a:p>
                <a:endParaRPr lang="zh-CN" altLang="en-US"/>
              </a:p>
            </p:txBody>
          </p:sp>
          <p:sp>
            <p:nvSpPr>
              <p:cNvPr id="141323" name="Oval 11"/>
              <p:cNvSpPr>
                <a:spLocks noChangeArrowheads="1"/>
              </p:cNvSpPr>
              <p:nvPr/>
            </p:nvSpPr>
            <p:spPr bwMode="auto">
              <a:xfrm>
                <a:off x="4086" y="3420"/>
                <a:ext cx="211" cy="80"/>
              </a:xfrm>
              <a:prstGeom prst="ellipse">
                <a:avLst/>
              </a:prstGeom>
              <a:solidFill>
                <a:schemeClr val="bg2"/>
              </a:solidFill>
              <a:ln w="12700">
                <a:noFill/>
                <a:round/>
                <a:headEnd/>
                <a:tailEnd/>
              </a:ln>
              <a:effectLst/>
            </p:spPr>
            <p:txBody>
              <a:bodyPr wrap="none" anchor="ctr"/>
              <a:lstStyle/>
              <a:p>
                <a:endParaRPr lang="zh-CN" altLang="en-US"/>
              </a:p>
            </p:txBody>
          </p:sp>
          <p:sp>
            <p:nvSpPr>
              <p:cNvPr id="141324" name="Oval 12"/>
              <p:cNvSpPr>
                <a:spLocks noChangeArrowheads="1"/>
              </p:cNvSpPr>
              <p:nvPr/>
            </p:nvSpPr>
            <p:spPr bwMode="auto">
              <a:xfrm>
                <a:off x="4247" y="3432"/>
                <a:ext cx="320" cy="94"/>
              </a:xfrm>
              <a:prstGeom prst="ellipse">
                <a:avLst/>
              </a:prstGeom>
              <a:solidFill>
                <a:schemeClr val="bg2"/>
              </a:solidFill>
              <a:ln w="12700">
                <a:noFill/>
                <a:round/>
                <a:headEnd/>
                <a:tailEnd/>
              </a:ln>
              <a:effectLst/>
            </p:spPr>
            <p:txBody>
              <a:bodyPr wrap="none" anchor="ctr"/>
              <a:lstStyle/>
              <a:p>
                <a:endParaRPr lang="zh-CN" altLang="en-US"/>
              </a:p>
            </p:txBody>
          </p:sp>
          <p:sp>
            <p:nvSpPr>
              <p:cNvPr id="141325" name="Oval 13"/>
              <p:cNvSpPr>
                <a:spLocks noChangeArrowheads="1"/>
              </p:cNvSpPr>
              <p:nvPr/>
            </p:nvSpPr>
            <p:spPr bwMode="auto">
              <a:xfrm>
                <a:off x="4456" y="3327"/>
                <a:ext cx="204" cy="63"/>
              </a:xfrm>
              <a:prstGeom prst="ellipse">
                <a:avLst/>
              </a:prstGeom>
              <a:solidFill>
                <a:schemeClr val="bg2"/>
              </a:solidFill>
              <a:ln w="12700">
                <a:noFill/>
                <a:round/>
                <a:headEnd/>
                <a:tailEnd/>
              </a:ln>
              <a:effectLst/>
            </p:spPr>
            <p:txBody>
              <a:bodyPr wrap="none" anchor="ctr"/>
              <a:lstStyle/>
              <a:p>
                <a:endParaRPr lang="zh-CN" altLang="en-US"/>
              </a:p>
            </p:txBody>
          </p:sp>
          <p:sp>
            <p:nvSpPr>
              <p:cNvPr id="141326" name="Oval 14"/>
              <p:cNvSpPr>
                <a:spLocks noChangeArrowheads="1"/>
              </p:cNvSpPr>
              <p:nvPr/>
            </p:nvSpPr>
            <p:spPr bwMode="auto">
              <a:xfrm>
                <a:off x="4496" y="3376"/>
                <a:ext cx="197" cy="71"/>
              </a:xfrm>
              <a:prstGeom prst="ellipse">
                <a:avLst/>
              </a:prstGeom>
              <a:solidFill>
                <a:schemeClr val="bg2"/>
              </a:solidFill>
              <a:ln w="12700">
                <a:noFill/>
                <a:round/>
                <a:headEnd/>
                <a:tailEnd/>
              </a:ln>
              <a:effectLst/>
            </p:spPr>
            <p:txBody>
              <a:bodyPr wrap="none" anchor="ctr"/>
              <a:lstStyle/>
              <a:p>
                <a:endParaRPr lang="zh-CN" altLang="en-US"/>
              </a:p>
            </p:txBody>
          </p:sp>
          <p:sp>
            <p:nvSpPr>
              <p:cNvPr id="141327" name="Oval 15"/>
              <p:cNvSpPr>
                <a:spLocks noChangeArrowheads="1"/>
              </p:cNvSpPr>
              <p:nvPr/>
            </p:nvSpPr>
            <p:spPr bwMode="auto">
              <a:xfrm>
                <a:off x="4478" y="3390"/>
                <a:ext cx="190" cy="120"/>
              </a:xfrm>
              <a:prstGeom prst="ellipse">
                <a:avLst/>
              </a:prstGeom>
              <a:solidFill>
                <a:schemeClr val="bg2"/>
              </a:solidFill>
              <a:ln w="12700">
                <a:noFill/>
                <a:round/>
                <a:headEnd/>
                <a:tailEnd/>
              </a:ln>
              <a:effectLst/>
            </p:spPr>
            <p:txBody>
              <a:bodyPr wrap="none" anchor="ctr"/>
              <a:lstStyle/>
              <a:p>
                <a:endParaRPr lang="zh-CN" altLang="en-US"/>
              </a:p>
            </p:txBody>
          </p:sp>
          <p:sp>
            <p:nvSpPr>
              <p:cNvPr id="141328" name="Oval 16"/>
              <p:cNvSpPr>
                <a:spLocks noChangeArrowheads="1"/>
              </p:cNvSpPr>
              <p:nvPr/>
            </p:nvSpPr>
            <p:spPr bwMode="auto">
              <a:xfrm>
                <a:off x="4158" y="3353"/>
                <a:ext cx="419" cy="120"/>
              </a:xfrm>
              <a:prstGeom prst="ellipse">
                <a:avLst/>
              </a:prstGeom>
              <a:solidFill>
                <a:schemeClr val="bg2"/>
              </a:solidFill>
              <a:ln w="12700">
                <a:noFill/>
                <a:round/>
                <a:headEnd/>
                <a:tailEnd/>
              </a:ln>
              <a:effectLst/>
            </p:spPr>
            <p:txBody>
              <a:bodyPr wrap="none" anchor="ctr"/>
              <a:lstStyle/>
              <a:p>
                <a:endParaRPr lang="zh-CN" altLang="en-US"/>
              </a:p>
            </p:txBody>
          </p:sp>
        </p:grpSp>
        <p:grpSp>
          <p:nvGrpSpPr>
            <p:cNvPr id="4" name="Group 17"/>
            <p:cNvGrpSpPr>
              <a:grpSpLocks/>
            </p:cNvGrpSpPr>
            <p:nvPr/>
          </p:nvGrpSpPr>
          <p:grpSpPr bwMode="auto">
            <a:xfrm>
              <a:off x="528" y="2509"/>
              <a:ext cx="813" cy="802"/>
              <a:chOff x="4032" y="3288"/>
              <a:chExt cx="643" cy="234"/>
            </a:xfrm>
          </p:grpSpPr>
          <p:sp>
            <p:nvSpPr>
              <p:cNvPr id="141330" name="Oval 18"/>
              <p:cNvSpPr>
                <a:spLocks noChangeArrowheads="1"/>
              </p:cNvSpPr>
              <p:nvPr/>
            </p:nvSpPr>
            <p:spPr bwMode="auto">
              <a:xfrm>
                <a:off x="4260" y="3288"/>
                <a:ext cx="273" cy="94"/>
              </a:xfrm>
              <a:prstGeom prst="ellipse">
                <a:avLst/>
              </a:prstGeom>
              <a:solidFill>
                <a:schemeClr val="hlink"/>
              </a:solidFill>
              <a:ln w="12700">
                <a:noFill/>
                <a:round/>
                <a:headEnd/>
                <a:tailEnd/>
              </a:ln>
              <a:effectLst/>
            </p:spPr>
            <p:txBody>
              <a:bodyPr wrap="none" anchor="ctr"/>
              <a:lstStyle/>
              <a:p>
                <a:endParaRPr lang="zh-CN" altLang="en-US"/>
              </a:p>
            </p:txBody>
          </p:sp>
          <p:sp>
            <p:nvSpPr>
              <p:cNvPr id="141331" name="Oval 19"/>
              <p:cNvSpPr>
                <a:spLocks noChangeArrowheads="1"/>
              </p:cNvSpPr>
              <p:nvPr/>
            </p:nvSpPr>
            <p:spPr bwMode="auto">
              <a:xfrm>
                <a:off x="4104" y="3315"/>
                <a:ext cx="199" cy="93"/>
              </a:xfrm>
              <a:prstGeom prst="ellipse">
                <a:avLst/>
              </a:prstGeom>
              <a:solidFill>
                <a:schemeClr val="hlink"/>
              </a:solidFill>
              <a:ln w="12700">
                <a:noFill/>
                <a:round/>
                <a:headEnd/>
                <a:tailEnd/>
              </a:ln>
              <a:effectLst/>
            </p:spPr>
            <p:txBody>
              <a:bodyPr wrap="none" anchor="ctr"/>
              <a:lstStyle/>
              <a:p>
                <a:endParaRPr lang="zh-CN" altLang="en-US"/>
              </a:p>
            </p:txBody>
          </p:sp>
          <p:sp>
            <p:nvSpPr>
              <p:cNvPr id="141332" name="Oval 20"/>
              <p:cNvSpPr>
                <a:spLocks noChangeArrowheads="1"/>
              </p:cNvSpPr>
              <p:nvPr/>
            </p:nvSpPr>
            <p:spPr bwMode="auto">
              <a:xfrm>
                <a:off x="4032" y="3376"/>
                <a:ext cx="135" cy="71"/>
              </a:xfrm>
              <a:prstGeom prst="ellipse">
                <a:avLst/>
              </a:prstGeom>
              <a:solidFill>
                <a:schemeClr val="hlink"/>
              </a:solidFill>
              <a:ln w="12700">
                <a:noFill/>
                <a:round/>
                <a:headEnd/>
                <a:tailEnd/>
              </a:ln>
              <a:effectLst/>
            </p:spPr>
            <p:txBody>
              <a:bodyPr wrap="none" anchor="ctr"/>
              <a:lstStyle/>
              <a:p>
                <a:endParaRPr lang="zh-CN" altLang="en-US"/>
              </a:p>
            </p:txBody>
          </p:sp>
          <p:sp>
            <p:nvSpPr>
              <p:cNvPr id="141333" name="Oval 21"/>
              <p:cNvSpPr>
                <a:spLocks noChangeArrowheads="1"/>
              </p:cNvSpPr>
              <p:nvPr/>
            </p:nvSpPr>
            <p:spPr bwMode="auto">
              <a:xfrm>
                <a:off x="4079" y="3411"/>
                <a:ext cx="209" cy="77"/>
              </a:xfrm>
              <a:prstGeom prst="ellipse">
                <a:avLst/>
              </a:prstGeom>
              <a:solidFill>
                <a:schemeClr val="hlink"/>
              </a:solidFill>
              <a:ln w="12700">
                <a:noFill/>
                <a:round/>
                <a:headEnd/>
                <a:tailEnd/>
              </a:ln>
              <a:effectLst/>
            </p:spPr>
            <p:txBody>
              <a:bodyPr wrap="none" anchor="ctr"/>
              <a:lstStyle/>
              <a:p>
                <a:endParaRPr lang="zh-CN" altLang="en-US"/>
              </a:p>
            </p:txBody>
          </p:sp>
          <p:sp>
            <p:nvSpPr>
              <p:cNvPr id="141334" name="Oval 22"/>
              <p:cNvSpPr>
                <a:spLocks noChangeArrowheads="1"/>
              </p:cNvSpPr>
              <p:nvPr/>
            </p:nvSpPr>
            <p:spPr bwMode="auto">
              <a:xfrm>
                <a:off x="4232" y="3424"/>
                <a:ext cx="327" cy="98"/>
              </a:xfrm>
              <a:prstGeom prst="ellipse">
                <a:avLst/>
              </a:prstGeom>
              <a:solidFill>
                <a:schemeClr val="hlink"/>
              </a:solidFill>
              <a:ln w="12700">
                <a:noFill/>
                <a:round/>
                <a:headEnd/>
                <a:tailEnd/>
              </a:ln>
              <a:effectLst/>
            </p:spPr>
            <p:txBody>
              <a:bodyPr wrap="none" anchor="ctr"/>
              <a:lstStyle/>
              <a:p>
                <a:endParaRPr lang="zh-CN" altLang="en-US"/>
              </a:p>
            </p:txBody>
          </p:sp>
          <p:sp>
            <p:nvSpPr>
              <p:cNvPr id="141335" name="Oval 23"/>
              <p:cNvSpPr>
                <a:spLocks noChangeArrowheads="1"/>
              </p:cNvSpPr>
              <p:nvPr/>
            </p:nvSpPr>
            <p:spPr bwMode="auto">
              <a:xfrm>
                <a:off x="4448" y="3315"/>
                <a:ext cx="198" cy="70"/>
              </a:xfrm>
              <a:prstGeom prst="ellipse">
                <a:avLst/>
              </a:prstGeom>
              <a:solidFill>
                <a:schemeClr val="hlink"/>
              </a:solidFill>
              <a:ln w="12700">
                <a:noFill/>
                <a:round/>
                <a:headEnd/>
                <a:tailEnd/>
              </a:ln>
              <a:effectLst/>
            </p:spPr>
            <p:txBody>
              <a:bodyPr wrap="none" anchor="ctr"/>
              <a:lstStyle/>
              <a:p>
                <a:endParaRPr lang="zh-CN" altLang="en-US"/>
              </a:p>
            </p:txBody>
          </p:sp>
          <p:sp>
            <p:nvSpPr>
              <p:cNvPr id="141336" name="Oval 24"/>
              <p:cNvSpPr>
                <a:spLocks noChangeArrowheads="1"/>
              </p:cNvSpPr>
              <p:nvPr/>
            </p:nvSpPr>
            <p:spPr bwMode="auto">
              <a:xfrm>
                <a:off x="4478" y="3372"/>
                <a:ext cx="197" cy="67"/>
              </a:xfrm>
              <a:prstGeom prst="ellipse">
                <a:avLst/>
              </a:prstGeom>
              <a:solidFill>
                <a:schemeClr val="hlink"/>
              </a:solidFill>
              <a:ln w="12700">
                <a:noFill/>
                <a:round/>
                <a:headEnd/>
                <a:tailEnd/>
              </a:ln>
              <a:effectLst/>
            </p:spPr>
            <p:txBody>
              <a:bodyPr wrap="none" anchor="ctr"/>
              <a:lstStyle/>
              <a:p>
                <a:endParaRPr lang="zh-CN" altLang="en-US"/>
              </a:p>
            </p:txBody>
          </p:sp>
          <p:sp>
            <p:nvSpPr>
              <p:cNvPr id="141337" name="Oval 25"/>
              <p:cNvSpPr>
                <a:spLocks noChangeArrowheads="1"/>
              </p:cNvSpPr>
              <p:nvPr/>
            </p:nvSpPr>
            <p:spPr bwMode="auto">
              <a:xfrm>
                <a:off x="4456" y="3385"/>
                <a:ext cx="204" cy="122"/>
              </a:xfrm>
              <a:prstGeom prst="ellipse">
                <a:avLst/>
              </a:prstGeom>
              <a:solidFill>
                <a:schemeClr val="hlink"/>
              </a:solidFill>
              <a:ln w="12700">
                <a:noFill/>
                <a:round/>
                <a:headEnd/>
                <a:tailEnd/>
              </a:ln>
              <a:effectLst/>
            </p:spPr>
            <p:txBody>
              <a:bodyPr wrap="none" anchor="ctr"/>
              <a:lstStyle/>
              <a:p>
                <a:endParaRPr lang="zh-CN" altLang="en-US"/>
              </a:p>
            </p:txBody>
          </p:sp>
          <p:sp>
            <p:nvSpPr>
              <p:cNvPr id="141338" name="Oval 26"/>
              <p:cNvSpPr>
                <a:spLocks noChangeArrowheads="1"/>
              </p:cNvSpPr>
              <p:nvPr/>
            </p:nvSpPr>
            <p:spPr bwMode="auto">
              <a:xfrm>
                <a:off x="4149" y="3342"/>
                <a:ext cx="418" cy="119"/>
              </a:xfrm>
              <a:prstGeom prst="ellipse">
                <a:avLst/>
              </a:prstGeom>
              <a:solidFill>
                <a:schemeClr val="hlink"/>
              </a:solidFill>
              <a:ln w="12700">
                <a:noFill/>
                <a:round/>
                <a:headEnd/>
                <a:tailEnd/>
              </a:ln>
              <a:effectLst/>
            </p:spPr>
            <p:txBody>
              <a:bodyPr wrap="none" anchor="ctr"/>
              <a:lstStyle/>
              <a:p>
                <a:endParaRPr lang="zh-CN" altLang="en-US"/>
              </a:p>
            </p:txBody>
          </p:sp>
        </p:grpSp>
        <p:pic>
          <p:nvPicPr>
            <p:cNvPr id="141339" name="Picture 27"/>
            <p:cNvPicPr>
              <a:picLocks noChangeArrowheads="1"/>
            </p:cNvPicPr>
            <p:nvPr/>
          </p:nvPicPr>
          <p:blipFill>
            <a:blip r:embed="rId2" cstate="print"/>
            <a:srcRect/>
            <a:stretch>
              <a:fillRect/>
            </a:stretch>
          </p:blipFill>
          <p:spPr bwMode="auto">
            <a:xfrm>
              <a:off x="4128" y="2553"/>
              <a:ext cx="354" cy="495"/>
            </a:xfrm>
            <a:prstGeom prst="rect">
              <a:avLst/>
            </a:prstGeom>
            <a:noFill/>
            <a:ln w="25400">
              <a:noFill/>
              <a:miter lim="800000"/>
              <a:headEnd/>
              <a:tailEnd/>
            </a:ln>
            <a:effectLst/>
          </p:spPr>
        </p:pic>
        <p:grpSp>
          <p:nvGrpSpPr>
            <p:cNvPr id="5" name="Group 28"/>
            <p:cNvGrpSpPr>
              <a:grpSpLocks/>
            </p:cNvGrpSpPr>
            <p:nvPr/>
          </p:nvGrpSpPr>
          <p:grpSpPr bwMode="auto">
            <a:xfrm>
              <a:off x="2620" y="2841"/>
              <a:ext cx="1316" cy="576"/>
              <a:chOff x="4032" y="3288"/>
              <a:chExt cx="661" cy="238"/>
            </a:xfrm>
          </p:grpSpPr>
          <p:grpSp>
            <p:nvGrpSpPr>
              <p:cNvPr id="6" name="Group 29"/>
              <p:cNvGrpSpPr>
                <a:grpSpLocks/>
              </p:cNvGrpSpPr>
              <p:nvPr/>
            </p:nvGrpSpPr>
            <p:grpSpPr bwMode="auto">
              <a:xfrm>
                <a:off x="4039" y="3300"/>
                <a:ext cx="654" cy="226"/>
                <a:chOff x="4039" y="3300"/>
                <a:chExt cx="654" cy="226"/>
              </a:xfrm>
            </p:grpSpPr>
            <p:sp>
              <p:nvSpPr>
                <p:cNvPr id="141342" name="Oval 30"/>
                <p:cNvSpPr>
                  <a:spLocks noChangeArrowheads="1"/>
                </p:cNvSpPr>
                <p:nvPr/>
              </p:nvSpPr>
              <p:spPr bwMode="auto">
                <a:xfrm>
                  <a:off x="4269" y="3300"/>
                  <a:ext cx="281" cy="85"/>
                </a:xfrm>
                <a:prstGeom prst="ellipse">
                  <a:avLst/>
                </a:prstGeom>
                <a:solidFill>
                  <a:srgbClr val="FFFF66"/>
                </a:solidFill>
                <a:ln w="12700">
                  <a:noFill/>
                  <a:round/>
                  <a:headEnd/>
                  <a:tailEnd/>
                </a:ln>
                <a:effectLst/>
              </p:spPr>
              <p:txBody>
                <a:bodyPr wrap="none" anchor="ctr"/>
                <a:lstStyle/>
                <a:p>
                  <a:endParaRPr lang="zh-CN" altLang="en-US"/>
                </a:p>
              </p:txBody>
            </p:sp>
            <p:sp>
              <p:nvSpPr>
                <p:cNvPr id="141343" name="Oval 31"/>
                <p:cNvSpPr>
                  <a:spLocks noChangeArrowheads="1"/>
                </p:cNvSpPr>
                <p:nvPr/>
              </p:nvSpPr>
              <p:spPr bwMode="auto">
                <a:xfrm>
                  <a:off x="4112" y="3321"/>
                  <a:ext cx="202" cy="90"/>
                </a:xfrm>
                <a:prstGeom prst="ellipse">
                  <a:avLst/>
                </a:prstGeom>
                <a:solidFill>
                  <a:srgbClr val="FFFF66"/>
                </a:solidFill>
                <a:ln w="12700">
                  <a:noFill/>
                  <a:round/>
                  <a:headEnd/>
                  <a:tailEnd/>
                </a:ln>
                <a:effectLst/>
              </p:spPr>
              <p:txBody>
                <a:bodyPr wrap="none" anchor="ctr"/>
                <a:lstStyle/>
                <a:p>
                  <a:endParaRPr lang="zh-CN" altLang="en-US"/>
                </a:p>
              </p:txBody>
            </p:sp>
            <p:sp>
              <p:nvSpPr>
                <p:cNvPr id="141344" name="Oval 32"/>
                <p:cNvSpPr>
                  <a:spLocks noChangeArrowheads="1"/>
                </p:cNvSpPr>
                <p:nvPr/>
              </p:nvSpPr>
              <p:spPr bwMode="auto">
                <a:xfrm>
                  <a:off x="4039" y="3382"/>
                  <a:ext cx="136" cy="68"/>
                </a:xfrm>
                <a:prstGeom prst="ellipse">
                  <a:avLst/>
                </a:prstGeom>
                <a:solidFill>
                  <a:srgbClr val="FFFF66"/>
                </a:solidFill>
                <a:ln w="12700">
                  <a:noFill/>
                  <a:round/>
                  <a:headEnd/>
                  <a:tailEnd/>
                </a:ln>
                <a:effectLst/>
              </p:spPr>
              <p:txBody>
                <a:bodyPr wrap="none" anchor="ctr"/>
                <a:lstStyle/>
                <a:p>
                  <a:endParaRPr lang="zh-CN" altLang="en-US"/>
                </a:p>
              </p:txBody>
            </p:sp>
            <p:sp>
              <p:nvSpPr>
                <p:cNvPr id="141345" name="Oval 33"/>
                <p:cNvSpPr>
                  <a:spLocks noChangeArrowheads="1"/>
                </p:cNvSpPr>
                <p:nvPr/>
              </p:nvSpPr>
              <p:spPr bwMode="auto">
                <a:xfrm>
                  <a:off x="4086" y="3420"/>
                  <a:ext cx="211" cy="80"/>
                </a:xfrm>
                <a:prstGeom prst="ellipse">
                  <a:avLst/>
                </a:prstGeom>
                <a:solidFill>
                  <a:srgbClr val="FFFF66"/>
                </a:solidFill>
                <a:ln w="12700">
                  <a:noFill/>
                  <a:round/>
                  <a:headEnd/>
                  <a:tailEnd/>
                </a:ln>
                <a:effectLst/>
              </p:spPr>
              <p:txBody>
                <a:bodyPr wrap="none" anchor="ctr"/>
                <a:lstStyle/>
                <a:p>
                  <a:endParaRPr lang="zh-CN" altLang="en-US"/>
                </a:p>
              </p:txBody>
            </p:sp>
            <p:sp>
              <p:nvSpPr>
                <p:cNvPr id="141346" name="Oval 34"/>
                <p:cNvSpPr>
                  <a:spLocks noChangeArrowheads="1"/>
                </p:cNvSpPr>
                <p:nvPr/>
              </p:nvSpPr>
              <p:spPr bwMode="auto">
                <a:xfrm>
                  <a:off x="4247" y="3432"/>
                  <a:ext cx="320" cy="94"/>
                </a:xfrm>
                <a:prstGeom prst="ellipse">
                  <a:avLst/>
                </a:prstGeom>
                <a:solidFill>
                  <a:srgbClr val="FFFF66"/>
                </a:solidFill>
                <a:ln w="12700">
                  <a:noFill/>
                  <a:round/>
                  <a:headEnd/>
                  <a:tailEnd/>
                </a:ln>
                <a:effectLst/>
              </p:spPr>
              <p:txBody>
                <a:bodyPr wrap="none" anchor="ctr"/>
                <a:lstStyle/>
                <a:p>
                  <a:endParaRPr lang="zh-CN" altLang="en-US"/>
                </a:p>
              </p:txBody>
            </p:sp>
            <p:sp>
              <p:nvSpPr>
                <p:cNvPr id="141347" name="Oval 35"/>
                <p:cNvSpPr>
                  <a:spLocks noChangeArrowheads="1"/>
                </p:cNvSpPr>
                <p:nvPr/>
              </p:nvSpPr>
              <p:spPr bwMode="auto">
                <a:xfrm>
                  <a:off x="4456" y="3327"/>
                  <a:ext cx="204" cy="63"/>
                </a:xfrm>
                <a:prstGeom prst="ellipse">
                  <a:avLst/>
                </a:prstGeom>
                <a:solidFill>
                  <a:srgbClr val="FFFF66"/>
                </a:solidFill>
                <a:ln w="12700">
                  <a:noFill/>
                  <a:round/>
                  <a:headEnd/>
                  <a:tailEnd/>
                </a:ln>
                <a:effectLst/>
              </p:spPr>
              <p:txBody>
                <a:bodyPr wrap="none" anchor="ctr"/>
                <a:lstStyle/>
                <a:p>
                  <a:endParaRPr lang="zh-CN" altLang="en-US"/>
                </a:p>
              </p:txBody>
            </p:sp>
            <p:sp>
              <p:nvSpPr>
                <p:cNvPr id="141348" name="Oval 36"/>
                <p:cNvSpPr>
                  <a:spLocks noChangeArrowheads="1"/>
                </p:cNvSpPr>
                <p:nvPr/>
              </p:nvSpPr>
              <p:spPr bwMode="auto">
                <a:xfrm>
                  <a:off x="4496" y="3376"/>
                  <a:ext cx="197" cy="71"/>
                </a:xfrm>
                <a:prstGeom prst="ellipse">
                  <a:avLst/>
                </a:prstGeom>
                <a:solidFill>
                  <a:srgbClr val="FFFF66"/>
                </a:solidFill>
                <a:ln w="12700">
                  <a:noFill/>
                  <a:round/>
                  <a:headEnd/>
                  <a:tailEnd/>
                </a:ln>
                <a:effectLst/>
              </p:spPr>
              <p:txBody>
                <a:bodyPr wrap="none" anchor="ctr"/>
                <a:lstStyle/>
                <a:p>
                  <a:endParaRPr lang="zh-CN" altLang="en-US"/>
                </a:p>
              </p:txBody>
            </p:sp>
            <p:sp>
              <p:nvSpPr>
                <p:cNvPr id="141349" name="Oval 37"/>
                <p:cNvSpPr>
                  <a:spLocks noChangeArrowheads="1"/>
                </p:cNvSpPr>
                <p:nvPr/>
              </p:nvSpPr>
              <p:spPr bwMode="auto">
                <a:xfrm>
                  <a:off x="4478" y="3390"/>
                  <a:ext cx="190" cy="120"/>
                </a:xfrm>
                <a:prstGeom prst="ellipse">
                  <a:avLst/>
                </a:prstGeom>
                <a:solidFill>
                  <a:srgbClr val="FFFF66"/>
                </a:solidFill>
                <a:ln w="12700">
                  <a:noFill/>
                  <a:round/>
                  <a:headEnd/>
                  <a:tailEnd/>
                </a:ln>
                <a:effectLst/>
              </p:spPr>
              <p:txBody>
                <a:bodyPr wrap="none" anchor="ctr"/>
                <a:lstStyle/>
                <a:p>
                  <a:endParaRPr lang="zh-CN" altLang="en-US"/>
                </a:p>
              </p:txBody>
            </p:sp>
            <p:sp>
              <p:nvSpPr>
                <p:cNvPr id="141350" name="Oval 38"/>
                <p:cNvSpPr>
                  <a:spLocks noChangeArrowheads="1"/>
                </p:cNvSpPr>
                <p:nvPr/>
              </p:nvSpPr>
              <p:spPr bwMode="auto">
                <a:xfrm>
                  <a:off x="4158" y="3353"/>
                  <a:ext cx="419" cy="120"/>
                </a:xfrm>
                <a:prstGeom prst="ellipse">
                  <a:avLst/>
                </a:prstGeom>
                <a:solidFill>
                  <a:srgbClr val="FFFF66"/>
                </a:solidFill>
                <a:ln w="12700">
                  <a:noFill/>
                  <a:round/>
                  <a:headEnd/>
                  <a:tailEnd/>
                </a:ln>
                <a:effectLst/>
              </p:spPr>
              <p:txBody>
                <a:bodyPr wrap="none" anchor="ctr"/>
                <a:lstStyle/>
                <a:p>
                  <a:endParaRPr lang="zh-CN" altLang="en-US"/>
                </a:p>
              </p:txBody>
            </p:sp>
          </p:grpSp>
          <p:grpSp>
            <p:nvGrpSpPr>
              <p:cNvPr id="7" name="Group 39"/>
              <p:cNvGrpSpPr>
                <a:grpSpLocks/>
              </p:cNvGrpSpPr>
              <p:nvPr/>
            </p:nvGrpSpPr>
            <p:grpSpPr bwMode="auto">
              <a:xfrm>
                <a:off x="4032" y="3288"/>
                <a:ext cx="643" cy="234"/>
                <a:chOff x="4032" y="3288"/>
                <a:chExt cx="643" cy="234"/>
              </a:xfrm>
            </p:grpSpPr>
            <p:sp>
              <p:nvSpPr>
                <p:cNvPr id="141352" name="Oval 40"/>
                <p:cNvSpPr>
                  <a:spLocks noChangeArrowheads="1"/>
                </p:cNvSpPr>
                <p:nvPr/>
              </p:nvSpPr>
              <p:spPr bwMode="auto">
                <a:xfrm>
                  <a:off x="4260" y="3288"/>
                  <a:ext cx="273" cy="94"/>
                </a:xfrm>
                <a:prstGeom prst="ellipse">
                  <a:avLst/>
                </a:prstGeom>
                <a:solidFill>
                  <a:srgbClr val="FFFF66"/>
                </a:solidFill>
                <a:ln w="12700">
                  <a:noFill/>
                  <a:round/>
                  <a:headEnd/>
                  <a:tailEnd/>
                </a:ln>
                <a:effectLst/>
              </p:spPr>
              <p:txBody>
                <a:bodyPr wrap="none" anchor="ctr"/>
                <a:lstStyle/>
                <a:p>
                  <a:endParaRPr lang="zh-CN" altLang="en-US"/>
                </a:p>
              </p:txBody>
            </p:sp>
            <p:sp>
              <p:nvSpPr>
                <p:cNvPr id="141353" name="Oval 41"/>
                <p:cNvSpPr>
                  <a:spLocks noChangeArrowheads="1"/>
                </p:cNvSpPr>
                <p:nvPr/>
              </p:nvSpPr>
              <p:spPr bwMode="auto">
                <a:xfrm>
                  <a:off x="4104" y="3315"/>
                  <a:ext cx="199" cy="93"/>
                </a:xfrm>
                <a:prstGeom prst="ellipse">
                  <a:avLst/>
                </a:prstGeom>
                <a:solidFill>
                  <a:srgbClr val="FFFF66"/>
                </a:solidFill>
                <a:ln w="12700">
                  <a:noFill/>
                  <a:round/>
                  <a:headEnd/>
                  <a:tailEnd/>
                </a:ln>
                <a:effectLst/>
              </p:spPr>
              <p:txBody>
                <a:bodyPr wrap="none" anchor="ctr"/>
                <a:lstStyle/>
                <a:p>
                  <a:endParaRPr lang="zh-CN" altLang="en-US"/>
                </a:p>
              </p:txBody>
            </p:sp>
            <p:sp>
              <p:nvSpPr>
                <p:cNvPr id="141354" name="Oval 42"/>
                <p:cNvSpPr>
                  <a:spLocks noChangeArrowheads="1"/>
                </p:cNvSpPr>
                <p:nvPr/>
              </p:nvSpPr>
              <p:spPr bwMode="auto">
                <a:xfrm>
                  <a:off x="4032" y="3376"/>
                  <a:ext cx="135" cy="71"/>
                </a:xfrm>
                <a:prstGeom prst="ellipse">
                  <a:avLst/>
                </a:prstGeom>
                <a:solidFill>
                  <a:srgbClr val="FFFF66"/>
                </a:solidFill>
                <a:ln w="12700">
                  <a:noFill/>
                  <a:round/>
                  <a:headEnd/>
                  <a:tailEnd/>
                </a:ln>
                <a:effectLst/>
              </p:spPr>
              <p:txBody>
                <a:bodyPr wrap="none" anchor="ctr"/>
                <a:lstStyle/>
                <a:p>
                  <a:endParaRPr lang="zh-CN" altLang="en-US"/>
                </a:p>
              </p:txBody>
            </p:sp>
            <p:sp>
              <p:nvSpPr>
                <p:cNvPr id="141355" name="Oval 43"/>
                <p:cNvSpPr>
                  <a:spLocks noChangeArrowheads="1"/>
                </p:cNvSpPr>
                <p:nvPr/>
              </p:nvSpPr>
              <p:spPr bwMode="auto">
                <a:xfrm>
                  <a:off x="4079" y="3411"/>
                  <a:ext cx="209" cy="77"/>
                </a:xfrm>
                <a:prstGeom prst="ellipse">
                  <a:avLst/>
                </a:prstGeom>
                <a:solidFill>
                  <a:srgbClr val="FFFF66"/>
                </a:solidFill>
                <a:ln w="12700">
                  <a:noFill/>
                  <a:round/>
                  <a:headEnd/>
                  <a:tailEnd/>
                </a:ln>
                <a:effectLst/>
              </p:spPr>
              <p:txBody>
                <a:bodyPr wrap="none" anchor="ctr"/>
                <a:lstStyle/>
                <a:p>
                  <a:endParaRPr lang="zh-CN" altLang="en-US"/>
                </a:p>
              </p:txBody>
            </p:sp>
            <p:sp>
              <p:nvSpPr>
                <p:cNvPr id="141356" name="Oval 44"/>
                <p:cNvSpPr>
                  <a:spLocks noChangeArrowheads="1"/>
                </p:cNvSpPr>
                <p:nvPr/>
              </p:nvSpPr>
              <p:spPr bwMode="auto">
                <a:xfrm>
                  <a:off x="4232" y="3424"/>
                  <a:ext cx="327" cy="98"/>
                </a:xfrm>
                <a:prstGeom prst="ellipse">
                  <a:avLst/>
                </a:prstGeom>
                <a:solidFill>
                  <a:srgbClr val="FFFF66"/>
                </a:solidFill>
                <a:ln w="12700">
                  <a:noFill/>
                  <a:round/>
                  <a:headEnd/>
                  <a:tailEnd/>
                </a:ln>
                <a:effectLst/>
              </p:spPr>
              <p:txBody>
                <a:bodyPr wrap="none" anchor="ctr"/>
                <a:lstStyle/>
                <a:p>
                  <a:endParaRPr lang="zh-CN" altLang="en-US"/>
                </a:p>
              </p:txBody>
            </p:sp>
            <p:sp>
              <p:nvSpPr>
                <p:cNvPr id="141357" name="Oval 45"/>
                <p:cNvSpPr>
                  <a:spLocks noChangeArrowheads="1"/>
                </p:cNvSpPr>
                <p:nvPr/>
              </p:nvSpPr>
              <p:spPr bwMode="auto">
                <a:xfrm>
                  <a:off x="4448" y="3315"/>
                  <a:ext cx="198" cy="70"/>
                </a:xfrm>
                <a:prstGeom prst="ellipse">
                  <a:avLst/>
                </a:prstGeom>
                <a:solidFill>
                  <a:srgbClr val="FFFF66"/>
                </a:solidFill>
                <a:ln w="12700">
                  <a:noFill/>
                  <a:round/>
                  <a:headEnd/>
                  <a:tailEnd/>
                </a:ln>
                <a:effectLst/>
              </p:spPr>
              <p:txBody>
                <a:bodyPr wrap="none" anchor="ctr"/>
                <a:lstStyle/>
                <a:p>
                  <a:endParaRPr lang="zh-CN" altLang="en-US"/>
                </a:p>
              </p:txBody>
            </p:sp>
            <p:sp>
              <p:nvSpPr>
                <p:cNvPr id="141358" name="Oval 46"/>
                <p:cNvSpPr>
                  <a:spLocks noChangeArrowheads="1"/>
                </p:cNvSpPr>
                <p:nvPr/>
              </p:nvSpPr>
              <p:spPr bwMode="auto">
                <a:xfrm>
                  <a:off x="4478" y="3372"/>
                  <a:ext cx="197" cy="67"/>
                </a:xfrm>
                <a:prstGeom prst="ellipse">
                  <a:avLst/>
                </a:prstGeom>
                <a:solidFill>
                  <a:srgbClr val="FFFF66"/>
                </a:solidFill>
                <a:ln w="12700">
                  <a:noFill/>
                  <a:round/>
                  <a:headEnd/>
                  <a:tailEnd/>
                </a:ln>
                <a:effectLst/>
              </p:spPr>
              <p:txBody>
                <a:bodyPr wrap="none" anchor="ctr"/>
                <a:lstStyle/>
                <a:p>
                  <a:endParaRPr lang="zh-CN" altLang="en-US"/>
                </a:p>
              </p:txBody>
            </p:sp>
            <p:sp>
              <p:nvSpPr>
                <p:cNvPr id="141359" name="Oval 47"/>
                <p:cNvSpPr>
                  <a:spLocks noChangeArrowheads="1"/>
                </p:cNvSpPr>
                <p:nvPr/>
              </p:nvSpPr>
              <p:spPr bwMode="auto">
                <a:xfrm>
                  <a:off x="4456" y="3385"/>
                  <a:ext cx="204" cy="122"/>
                </a:xfrm>
                <a:prstGeom prst="ellipse">
                  <a:avLst/>
                </a:prstGeom>
                <a:solidFill>
                  <a:srgbClr val="FFFF66"/>
                </a:solidFill>
                <a:ln w="12700">
                  <a:noFill/>
                  <a:round/>
                  <a:headEnd/>
                  <a:tailEnd/>
                </a:ln>
                <a:effectLst/>
              </p:spPr>
              <p:txBody>
                <a:bodyPr wrap="none" anchor="ctr"/>
                <a:lstStyle/>
                <a:p>
                  <a:endParaRPr lang="zh-CN" altLang="en-US"/>
                </a:p>
              </p:txBody>
            </p:sp>
            <p:sp>
              <p:nvSpPr>
                <p:cNvPr id="141360" name="Oval 48"/>
                <p:cNvSpPr>
                  <a:spLocks noChangeArrowheads="1"/>
                </p:cNvSpPr>
                <p:nvPr/>
              </p:nvSpPr>
              <p:spPr bwMode="auto">
                <a:xfrm>
                  <a:off x="4149" y="3342"/>
                  <a:ext cx="418" cy="119"/>
                </a:xfrm>
                <a:prstGeom prst="ellipse">
                  <a:avLst/>
                </a:prstGeom>
                <a:solidFill>
                  <a:srgbClr val="FFFF66"/>
                </a:solidFill>
                <a:ln w="12700">
                  <a:noFill/>
                  <a:round/>
                  <a:headEnd/>
                  <a:tailEnd/>
                </a:ln>
                <a:effectLst/>
              </p:spPr>
              <p:txBody>
                <a:bodyPr wrap="none" anchor="ctr"/>
                <a:lstStyle/>
                <a:p>
                  <a:endParaRPr lang="zh-CN" altLang="en-US"/>
                </a:p>
              </p:txBody>
            </p:sp>
          </p:grpSp>
        </p:grpSp>
        <p:sp>
          <p:nvSpPr>
            <p:cNvPr id="141361" name="Line 49"/>
            <p:cNvSpPr>
              <a:spLocks noChangeShapeType="1"/>
            </p:cNvSpPr>
            <p:nvPr/>
          </p:nvSpPr>
          <p:spPr bwMode="auto">
            <a:xfrm>
              <a:off x="3552" y="3369"/>
              <a:ext cx="336" cy="240"/>
            </a:xfrm>
            <a:prstGeom prst="line">
              <a:avLst/>
            </a:prstGeom>
            <a:noFill/>
            <a:ln w="12700">
              <a:solidFill>
                <a:schemeClr val="tx1"/>
              </a:solidFill>
              <a:round/>
              <a:headEnd/>
              <a:tailEnd/>
            </a:ln>
            <a:effectLst/>
          </p:spPr>
          <p:txBody>
            <a:bodyPr wrap="none" anchor="ctr"/>
            <a:lstStyle/>
            <a:p>
              <a:endParaRPr lang="zh-CN" altLang="en-US"/>
            </a:p>
          </p:txBody>
        </p:sp>
        <p:sp>
          <p:nvSpPr>
            <p:cNvPr id="141362" name="Rectangle 50"/>
            <p:cNvSpPr>
              <a:spLocks noChangeArrowheads="1"/>
            </p:cNvSpPr>
            <p:nvPr/>
          </p:nvSpPr>
          <p:spPr bwMode="auto">
            <a:xfrm>
              <a:off x="2784" y="3033"/>
              <a:ext cx="1152" cy="229"/>
            </a:xfrm>
            <a:prstGeom prst="rect">
              <a:avLst/>
            </a:prstGeom>
            <a:noFill/>
            <a:ln w="12700">
              <a:noFill/>
              <a:miter lim="800000"/>
              <a:headEnd/>
              <a:tailEnd/>
            </a:ln>
            <a:effectLst/>
          </p:spPr>
          <p:txBody>
            <a:bodyPr lIns="90488" tIns="44450" rIns="90488" bIns="44450">
              <a:spAutoFit/>
            </a:bodyPr>
            <a:lstStyle/>
            <a:p>
              <a:pPr eaLnBrk="0" hangingPunct="0"/>
              <a:r>
                <a:rPr lang="zh-CN" altLang="en-US" sz="1800" b="1">
                  <a:latin typeface="楷体" pitchFamily="18" charset="-122"/>
                  <a:ea typeface="楷体" pitchFamily="18" charset="-122"/>
                </a:rPr>
                <a:t>内部专用网</a:t>
              </a:r>
            </a:p>
          </p:txBody>
        </p:sp>
        <p:sp>
          <p:nvSpPr>
            <p:cNvPr id="141363" name="Rectangle 51"/>
            <p:cNvSpPr>
              <a:spLocks noChangeArrowheads="1"/>
            </p:cNvSpPr>
            <p:nvPr/>
          </p:nvSpPr>
          <p:spPr bwMode="auto">
            <a:xfrm>
              <a:off x="4560" y="2649"/>
              <a:ext cx="498" cy="210"/>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600" b="1">
                  <a:latin typeface="楷体" pitchFamily="18" charset="-122"/>
                  <a:ea typeface="楷体" pitchFamily="18" charset="-122"/>
                </a:rPr>
                <a:t>服务器</a:t>
              </a:r>
            </a:p>
          </p:txBody>
        </p:sp>
        <p:sp>
          <p:nvSpPr>
            <p:cNvPr id="141364" name="Rectangle 52"/>
            <p:cNvSpPr>
              <a:spLocks noChangeArrowheads="1"/>
            </p:cNvSpPr>
            <p:nvPr/>
          </p:nvSpPr>
          <p:spPr bwMode="auto">
            <a:xfrm>
              <a:off x="1442" y="2675"/>
              <a:ext cx="762" cy="229"/>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800" b="1">
                  <a:latin typeface="楷体" pitchFamily="18" charset="-122"/>
                  <a:ea typeface="楷体" pitchFamily="18" charset="-122"/>
                </a:rPr>
                <a:t>NAT</a:t>
              </a:r>
              <a:r>
                <a:rPr lang="zh-CN" altLang="en-US" sz="1800" b="1">
                  <a:latin typeface="楷体" pitchFamily="18" charset="-122"/>
                  <a:ea typeface="楷体" pitchFamily="18" charset="-122"/>
                </a:rPr>
                <a:t>服务器</a:t>
              </a:r>
            </a:p>
          </p:txBody>
        </p:sp>
        <p:pic>
          <p:nvPicPr>
            <p:cNvPr id="141365" name="Picture 53"/>
            <p:cNvPicPr>
              <a:picLocks noChangeArrowheads="1"/>
            </p:cNvPicPr>
            <p:nvPr/>
          </p:nvPicPr>
          <p:blipFill>
            <a:blip r:embed="rId3" cstate="print"/>
            <a:srcRect/>
            <a:stretch>
              <a:fillRect/>
            </a:stretch>
          </p:blipFill>
          <p:spPr bwMode="auto">
            <a:xfrm>
              <a:off x="3840" y="3513"/>
              <a:ext cx="264" cy="238"/>
            </a:xfrm>
            <a:prstGeom prst="rect">
              <a:avLst/>
            </a:prstGeom>
            <a:noFill/>
            <a:ln w="12700">
              <a:noFill/>
              <a:miter lim="800000"/>
              <a:headEnd/>
              <a:tailEnd/>
            </a:ln>
            <a:effectLst/>
          </p:spPr>
        </p:pic>
        <p:sp>
          <p:nvSpPr>
            <p:cNvPr id="141366" name="Line 54"/>
            <p:cNvSpPr>
              <a:spLocks noChangeShapeType="1"/>
            </p:cNvSpPr>
            <p:nvPr/>
          </p:nvSpPr>
          <p:spPr bwMode="auto">
            <a:xfrm flipV="1">
              <a:off x="3792" y="2841"/>
              <a:ext cx="336" cy="96"/>
            </a:xfrm>
            <a:prstGeom prst="line">
              <a:avLst/>
            </a:prstGeom>
            <a:noFill/>
            <a:ln w="9525">
              <a:solidFill>
                <a:schemeClr val="tx1"/>
              </a:solidFill>
              <a:round/>
              <a:headEnd/>
              <a:tailEnd/>
            </a:ln>
            <a:effectLst/>
          </p:spPr>
          <p:txBody>
            <a:bodyPr wrap="none" anchor="ctr"/>
            <a:lstStyle/>
            <a:p>
              <a:endParaRPr lang="zh-CN" altLang="en-US"/>
            </a:p>
          </p:txBody>
        </p:sp>
        <p:sp>
          <p:nvSpPr>
            <p:cNvPr id="141367" name="Line 55"/>
            <p:cNvSpPr>
              <a:spLocks noChangeShapeType="1"/>
            </p:cNvSpPr>
            <p:nvPr/>
          </p:nvSpPr>
          <p:spPr bwMode="auto">
            <a:xfrm>
              <a:off x="1824" y="3072"/>
              <a:ext cx="816" cy="0"/>
            </a:xfrm>
            <a:prstGeom prst="line">
              <a:avLst/>
            </a:prstGeom>
            <a:noFill/>
            <a:ln w="9525">
              <a:solidFill>
                <a:schemeClr val="tx1"/>
              </a:solidFill>
              <a:round/>
              <a:headEnd/>
              <a:tailEnd/>
            </a:ln>
            <a:effectLst/>
          </p:spPr>
          <p:txBody>
            <a:bodyPr wrap="none" anchor="ctr"/>
            <a:lstStyle/>
            <a:p>
              <a:endParaRPr lang="zh-CN" altLang="en-US"/>
            </a:p>
          </p:txBody>
        </p:sp>
        <p:sp>
          <p:nvSpPr>
            <p:cNvPr id="141368" name="Rectangle 56"/>
            <p:cNvSpPr>
              <a:spLocks noChangeArrowheads="1"/>
            </p:cNvSpPr>
            <p:nvPr/>
          </p:nvSpPr>
          <p:spPr bwMode="auto">
            <a:xfrm>
              <a:off x="720" y="2808"/>
              <a:ext cx="546" cy="229"/>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800" b="1">
                  <a:latin typeface="楷体" pitchFamily="18" charset="-122"/>
                  <a:ea typeface="楷体" pitchFamily="18" charset="-122"/>
                </a:rPr>
                <a:t>外部网</a:t>
              </a:r>
            </a:p>
          </p:txBody>
        </p:sp>
        <p:sp>
          <p:nvSpPr>
            <p:cNvPr id="141369" name="Line 57"/>
            <p:cNvSpPr>
              <a:spLocks noChangeShapeType="1"/>
            </p:cNvSpPr>
            <p:nvPr/>
          </p:nvSpPr>
          <p:spPr bwMode="auto">
            <a:xfrm>
              <a:off x="1316" y="3072"/>
              <a:ext cx="412" cy="0"/>
            </a:xfrm>
            <a:prstGeom prst="line">
              <a:avLst/>
            </a:prstGeom>
            <a:noFill/>
            <a:ln w="9525">
              <a:solidFill>
                <a:schemeClr val="tx1"/>
              </a:solidFill>
              <a:round/>
              <a:headEnd/>
              <a:tailEnd/>
            </a:ln>
            <a:effectLst/>
          </p:spPr>
          <p:txBody>
            <a:bodyPr wrap="none" anchor="ctr"/>
            <a:lstStyle/>
            <a:p>
              <a:endParaRPr lang="zh-CN" altLang="en-US"/>
            </a:p>
          </p:txBody>
        </p:sp>
        <p:sp>
          <p:nvSpPr>
            <p:cNvPr id="141370" name="Rectangle 58"/>
            <p:cNvSpPr>
              <a:spLocks noChangeArrowheads="1"/>
            </p:cNvSpPr>
            <p:nvPr/>
          </p:nvSpPr>
          <p:spPr bwMode="auto">
            <a:xfrm>
              <a:off x="336" y="2505"/>
              <a:ext cx="432" cy="192"/>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1400" b="1"/>
                <a:t>宿地址</a:t>
              </a:r>
            </a:p>
          </p:txBody>
        </p:sp>
        <p:sp>
          <p:nvSpPr>
            <p:cNvPr id="141371" name="Rectangle 59"/>
            <p:cNvSpPr>
              <a:spLocks noChangeArrowheads="1"/>
            </p:cNvSpPr>
            <p:nvPr/>
          </p:nvSpPr>
          <p:spPr bwMode="auto">
            <a:xfrm>
              <a:off x="768" y="2505"/>
              <a:ext cx="576" cy="192"/>
            </a:xfrm>
            <a:prstGeom prst="rect">
              <a:avLst/>
            </a:prstGeom>
            <a:solidFill>
              <a:srgbClr val="FFCCCC"/>
            </a:solidFill>
            <a:ln w="9525">
              <a:solidFill>
                <a:schemeClr val="tx1"/>
              </a:solidFill>
              <a:miter lim="800000"/>
              <a:headEnd/>
              <a:tailEnd/>
            </a:ln>
            <a:effectLst/>
          </p:spPr>
          <p:txBody>
            <a:bodyPr wrap="none" anchor="ctr"/>
            <a:lstStyle/>
            <a:p>
              <a:pPr algn="ctr"/>
              <a:r>
                <a:rPr lang="en-US" altLang="zh-CN" sz="1400" b="1"/>
                <a:t>a3.b3.c3.d3</a:t>
              </a:r>
            </a:p>
          </p:txBody>
        </p:sp>
        <p:sp>
          <p:nvSpPr>
            <p:cNvPr id="141372" name="Rectangle 60"/>
            <p:cNvSpPr>
              <a:spLocks noChangeArrowheads="1"/>
            </p:cNvSpPr>
            <p:nvPr/>
          </p:nvSpPr>
          <p:spPr bwMode="auto">
            <a:xfrm>
              <a:off x="1344" y="2505"/>
              <a:ext cx="576" cy="192"/>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141373" name="Rectangle 61"/>
            <p:cNvSpPr>
              <a:spLocks noChangeArrowheads="1"/>
            </p:cNvSpPr>
            <p:nvPr/>
          </p:nvSpPr>
          <p:spPr bwMode="auto">
            <a:xfrm>
              <a:off x="2208" y="2745"/>
              <a:ext cx="432" cy="192"/>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1400" b="1"/>
                <a:t>宿地址</a:t>
              </a:r>
            </a:p>
          </p:txBody>
        </p:sp>
        <p:sp>
          <p:nvSpPr>
            <p:cNvPr id="141374" name="Rectangle 62"/>
            <p:cNvSpPr>
              <a:spLocks noChangeArrowheads="1"/>
            </p:cNvSpPr>
            <p:nvPr/>
          </p:nvSpPr>
          <p:spPr bwMode="auto">
            <a:xfrm>
              <a:off x="2640" y="2745"/>
              <a:ext cx="576" cy="192"/>
            </a:xfrm>
            <a:prstGeom prst="rect">
              <a:avLst/>
            </a:prstGeom>
            <a:solidFill>
              <a:srgbClr val="FFCCCC"/>
            </a:solidFill>
            <a:ln w="9525">
              <a:solidFill>
                <a:schemeClr val="tx1"/>
              </a:solidFill>
              <a:miter lim="800000"/>
              <a:headEnd/>
              <a:tailEnd/>
            </a:ln>
            <a:effectLst/>
          </p:spPr>
          <p:txBody>
            <a:bodyPr wrap="none" anchor="ctr"/>
            <a:lstStyle/>
            <a:p>
              <a:pPr algn="ctr"/>
              <a:r>
                <a:rPr lang="en-US" altLang="zh-CN" sz="1400" b="1"/>
                <a:t>x1.x2.x3.x4</a:t>
              </a:r>
            </a:p>
          </p:txBody>
        </p:sp>
        <p:sp>
          <p:nvSpPr>
            <p:cNvPr id="141375" name="Rectangle 63"/>
            <p:cNvSpPr>
              <a:spLocks noChangeArrowheads="1"/>
            </p:cNvSpPr>
            <p:nvPr/>
          </p:nvSpPr>
          <p:spPr bwMode="auto">
            <a:xfrm>
              <a:off x="3216" y="2745"/>
              <a:ext cx="576" cy="192"/>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141376" name="Text Box 64"/>
            <p:cNvSpPr txBox="1">
              <a:spLocks noChangeArrowheads="1"/>
            </p:cNvSpPr>
            <p:nvPr/>
          </p:nvSpPr>
          <p:spPr bwMode="auto">
            <a:xfrm>
              <a:off x="2496" y="3273"/>
              <a:ext cx="1776" cy="250"/>
            </a:xfrm>
            <a:prstGeom prst="rect">
              <a:avLst/>
            </a:prstGeom>
            <a:noFill/>
            <a:ln w="9525">
              <a:noFill/>
              <a:miter lim="800000"/>
              <a:headEnd/>
              <a:tailEnd/>
            </a:ln>
            <a:effectLst/>
          </p:spPr>
          <p:txBody>
            <a:bodyPr>
              <a:spAutoFit/>
            </a:bodyPr>
            <a:lstStyle/>
            <a:p>
              <a:r>
                <a:rPr lang="zh-CN" altLang="en-US" sz="2000" b="1"/>
                <a:t>专用（内部</a:t>
              </a:r>
              <a:r>
                <a:rPr lang="en-US" altLang="zh-CN" sz="2000" b="1"/>
                <a:t>IP</a:t>
              </a:r>
              <a:r>
                <a:rPr lang="zh-CN" altLang="en-US" sz="2000" b="1"/>
                <a:t>）地址</a:t>
              </a:r>
            </a:p>
          </p:txBody>
        </p:sp>
        <p:sp>
          <p:nvSpPr>
            <p:cNvPr id="141377" name="Line 65"/>
            <p:cNvSpPr>
              <a:spLocks noChangeShapeType="1"/>
            </p:cNvSpPr>
            <p:nvPr/>
          </p:nvSpPr>
          <p:spPr bwMode="auto">
            <a:xfrm>
              <a:off x="1776" y="3129"/>
              <a:ext cx="0" cy="144"/>
            </a:xfrm>
            <a:prstGeom prst="line">
              <a:avLst/>
            </a:prstGeom>
            <a:noFill/>
            <a:ln w="9525">
              <a:solidFill>
                <a:srgbClr val="FF0000"/>
              </a:solidFill>
              <a:round/>
              <a:headEnd/>
              <a:tailEnd type="triangle" w="med" len="med"/>
            </a:ln>
            <a:effectLst/>
          </p:spPr>
          <p:txBody>
            <a:bodyPr/>
            <a:lstStyle/>
            <a:p>
              <a:endParaRPr lang="zh-CN" altLang="en-US"/>
            </a:p>
          </p:txBody>
        </p:sp>
        <p:sp>
          <p:nvSpPr>
            <p:cNvPr id="141378" name="Rectangle 66"/>
            <p:cNvSpPr>
              <a:spLocks noChangeArrowheads="1"/>
            </p:cNvSpPr>
            <p:nvPr/>
          </p:nvSpPr>
          <p:spPr bwMode="auto">
            <a:xfrm>
              <a:off x="3840" y="3033"/>
              <a:ext cx="432" cy="192"/>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1400" b="1"/>
                <a:t>宿地址</a:t>
              </a:r>
            </a:p>
          </p:txBody>
        </p:sp>
        <p:sp>
          <p:nvSpPr>
            <p:cNvPr id="141379" name="Rectangle 67"/>
            <p:cNvSpPr>
              <a:spLocks noChangeArrowheads="1"/>
            </p:cNvSpPr>
            <p:nvPr/>
          </p:nvSpPr>
          <p:spPr bwMode="auto">
            <a:xfrm>
              <a:off x="4272" y="3033"/>
              <a:ext cx="576" cy="192"/>
            </a:xfrm>
            <a:prstGeom prst="rect">
              <a:avLst/>
            </a:prstGeom>
            <a:solidFill>
              <a:srgbClr val="FFCCCC"/>
            </a:solidFill>
            <a:ln w="9525">
              <a:solidFill>
                <a:schemeClr val="tx1"/>
              </a:solidFill>
              <a:miter lim="800000"/>
              <a:headEnd/>
              <a:tailEnd/>
            </a:ln>
            <a:effectLst/>
          </p:spPr>
          <p:txBody>
            <a:bodyPr wrap="none" anchor="ctr"/>
            <a:lstStyle/>
            <a:p>
              <a:pPr algn="ctr"/>
              <a:r>
                <a:rPr lang="en-US" altLang="zh-CN" sz="1400" b="1"/>
                <a:t>x1.x2.x3.x4</a:t>
              </a:r>
            </a:p>
          </p:txBody>
        </p:sp>
        <p:sp>
          <p:nvSpPr>
            <p:cNvPr id="141380" name="Rectangle 68"/>
            <p:cNvSpPr>
              <a:spLocks noChangeArrowheads="1"/>
            </p:cNvSpPr>
            <p:nvPr/>
          </p:nvSpPr>
          <p:spPr bwMode="auto">
            <a:xfrm>
              <a:off x="4848" y="3033"/>
              <a:ext cx="576" cy="192"/>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141381" name="Rectangle 69"/>
            <p:cNvSpPr>
              <a:spLocks noChangeArrowheads="1"/>
            </p:cNvSpPr>
            <p:nvPr/>
          </p:nvSpPr>
          <p:spPr bwMode="auto">
            <a:xfrm>
              <a:off x="1680" y="2928"/>
              <a:ext cx="192" cy="192"/>
            </a:xfrm>
            <a:prstGeom prst="rect">
              <a:avLst/>
            </a:prstGeom>
            <a:solidFill>
              <a:srgbClr val="9900FF"/>
            </a:solidFill>
            <a:ln w="9525">
              <a:solidFill>
                <a:schemeClr val="tx1"/>
              </a:solidFill>
              <a:miter lim="800000"/>
              <a:headEnd/>
              <a:tailEnd/>
            </a:ln>
            <a:effectLst/>
          </p:spPr>
          <p:txBody>
            <a:bodyPr wrap="none" anchor="ctr"/>
            <a:lstStyle/>
            <a:p>
              <a:endParaRPr lang="zh-CN" altLang="en-US"/>
            </a:p>
          </p:txBody>
        </p:sp>
      </p:grpSp>
      <p:sp>
        <p:nvSpPr>
          <p:cNvPr id="141382" name="Text Box 70"/>
          <p:cNvSpPr txBox="1">
            <a:spLocks noChangeArrowheads="1"/>
          </p:cNvSpPr>
          <p:nvPr/>
        </p:nvSpPr>
        <p:spPr bwMode="auto">
          <a:xfrm>
            <a:off x="8686800"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56</a:t>
            </a:r>
            <a:endParaRPr lang="en-US" altLang="zh-CN" sz="2000" b="1" dirty="0">
              <a:latin typeface="宋体" pitchFamily="2" charset="-122"/>
            </a:endParaRPr>
          </a:p>
        </p:txBody>
      </p:sp>
      <p:sp>
        <p:nvSpPr>
          <p:cNvPr id="141383" name="Rectangle 71"/>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76200" y="152400"/>
            <a:ext cx="3429000" cy="457200"/>
          </a:xfrm>
          <a:prstGeom prst="rect">
            <a:avLst/>
          </a:prstGeom>
          <a:noFill/>
          <a:ln w="9525">
            <a:noFill/>
            <a:miter lim="800000"/>
            <a:headEnd/>
            <a:tailEnd/>
          </a:ln>
          <a:effectLst/>
        </p:spPr>
        <p:txBody>
          <a:bodyPr>
            <a:spAutoFit/>
          </a:bodyPr>
          <a:lstStyle/>
          <a:p>
            <a:r>
              <a:rPr lang="en-US" altLang="en-US" b="1">
                <a:solidFill>
                  <a:srgbClr val="FF0000"/>
                </a:solidFill>
                <a:latin typeface="宋体" pitchFamily="2" charset="-122"/>
              </a:rPr>
              <a:t>⑤ </a:t>
            </a:r>
            <a:r>
              <a:rPr lang="zh-CN" altLang="en-US" b="1">
                <a:solidFill>
                  <a:srgbClr val="FF0000"/>
                </a:solidFill>
                <a:latin typeface="宋体" pitchFamily="2" charset="-122"/>
              </a:rPr>
              <a:t>东大防火墙示意</a:t>
            </a:r>
            <a:endParaRPr lang="zh-CN" altLang="en-US" b="1">
              <a:solidFill>
                <a:srgbClr val="FF0000"/>
              </a:solidFill>
            </a:endParaRPr>
          </a:p>
        </p:txBody>
      </p:sp>
      <p:sp>
        <p:nvSpPr>
          <p:cNvPr id="142339" name="Text Box 3"/>
          <p:cNvSpPr txBox="1">
            <a:spLocks noChangeArrowheads="1"/>
          </p:cNvSpPr>
          <p:nvPr/>
        </p:nvSpPr>
        <p:spPr bwMode="auto">
          <a:xfrm>
            <a:off x="8686800"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57</a:t>
            </a:r>
            <a:endParaRPr lang="en-US" altLang="zh-CN" sz="2000" b="1" dirty="0">
              <a:latin typeface="宋体" pitchFamily="2" charset="-122"/>
            </a:endParaRPr>
          </a:p>
        </p:txBody>
      </p:sp>
      <p:grpSp>
        <p:nvGrpSpPr>
          <p:cNvPr id="2" name="Group 4"/>
          <p:cNvGrpSpPr>
            <a:grpSpLocks/>
          </p:cNvGrpSpPr>
          <p:nvPr/>
        </p:nvGrpSpPr>
        <p:grpSpPr bwMode="auto">
          <a:xfrm>
            <a:off x="654050" y="1371600"/>
            <a:ext cx="6737350" cy="3962400"/>
            <a:chOff x="412" y="864"/>
            <a:chExt cx="4244" cy="2496"/>
          </a:xfrm>
        </p:grpSpPr>
        <p:grpSp>
          <p:nvGrpSpPr>
            <p:cNvPr id="3" name="Group 5"/>
            <p:cNvGrpSpPr>
              <a:grpSpLocks/>
            </p:cNvGrpSpPr>
            <p:nvPr/>
          </p:nvGrpSpPr>
          <p:grpSpPr bwMode="auto">
            <a:xfrm>
              <a:off x="1724" y="2022"/>
              <a:ext cx="484" cy="234"/>
              <a:chOff x="1440" y="2579"/>
              <a:chExt cx="484" cy="234"/>
            </a:xfrm>
          </p:grpSpPr>
          <p:grpSp>
            <p:nvGrpSpPr>
              <p:cNvPr id="4" name="Group 6"/>
              <p:cNvGrpSpPr>
                <a:grpSpLocks/>
              </p:cNvGrpSpPr>
              <p:nvPr/>
            </p:nvGrpSpPr>
            <p:grpSpPr bwMode="auto">
              <a:xfrm>
                <a:off x="1447" y="2596"/>
                <a:ext cx="477" cy="217"/>
                <a:chOff x="1447" y="2596"/>
                <a:chExt cx="477" cy="217"/>
              </a:xfrm>
            </p:grpSpPr>
            <p:sp>
              <p:nvSpPr>
                <p:cNvPr id="142343" name="Rectangle 7"/>
                <p:cNvSpPr>
                  <a:spLocks noChangeArrowheads="1"/>
                </p:cNvSpPr>
                <p:nvPr/>
              </p:nvSpPr>
              <p:spPr bwMode="auto">
                <a:xfrm>
                  <a:off x="1447" y="2667"/>
                  <a:ext cx="477" cy="71"/>
                </a:xfrm>
                <a:prstGeom prst="rect">
                  <a:avLst/>
                </a:prstGeom>
                <a:solidFill>
                  <a:srgbClr val="000000"/>
                </a:solidFill>
                <a:ln w="12700">
                  <a:noFill/>
                  <a:miter lim="800000"/>
                  <a:headEnd/>
                  <a:tailEnd/>
                </a:ln>
                <a:effectLst/>
              </p:spPr>
              <p:txBody>
                <a:bodyPr wrap="none" anchor="ctr"/>
                <a:lstStyle/>
                <a:p>
                  <a:endParaRPr lang="zh-CN" altLang="en-US"/>
                </a:p>
              </p:txBody>
            </p:sp>
            <p:sp>
              <p:nvSpPr>
                <p:cNvPr id="142344" name="Oval 8"/>
                <p:cNvSpPr>
                  <a:spLocks noChangeArrowheads="1"/>
                </p:cNvSpPr>
                <p:nvPr/>
              </p:nvSpPr>
              <p:spPr bwMode="auto">
                <a:xfrm>
                  <a:off x="1456" y="2673"/>
                  <a:ext cx="468" cy="140"/>
                </a:xfrm>
                <a:prstGeom prst="ellipse">
                  <a:avLst/>
                </a:prstGeom>
                <a:solidFill>
                  <a:srgbClr val="000000"/>
                </a:solidFill>
                <a:ln w="12700">
                  <a:noFill/>
                  <a:round/>
                  <a:headEnd/>
                  <a:tailEnd/>
                </a:ln>
                <a:effectLst/>
              </p:spPr>
              <p:txBody>
                <a:bodyPr wrap="none" anchor="ctr"/>
                <a:lstStyle/>
                <a:p>
                  <a:endParaRPr lang="zh-CN" altLang="en-US"/>
                </a:p>
              </p:txBody>
            </p:sp>
            <p:sp>
              <p:nvSpPr>
                <p:cNvPr id="142345" name="Oval 9"/>
                <p:cNvSpPr>
                  <a:spLocks noChangeArrowheads="1"/>
                </p:cNvSpPr>
                <p:nvPr/>
              </p:nvSpPr>
              <p:spPr bwMode="auto">
                <a:xfrm>
                  <a:off x="1456" y="2596"/>
                  <a:ext cx="468" cy="137"/>
                </a:xfrm>
                <a:prstGeom prst="ellipse">
                  <a:avLst/>
                </a:prstGeom>
                <a:solidFill>
                  <a:srgbClr val="000000"/>
                </a:solidFill>
                <a:ln w="12700">
                  <a:noFill/>
                  <a:round/>
                  <a:headEnd/>
                  <a:tailEnd/>
                </a:ln>
                <a:effectLst/>
              </p:spPr>
              <p:txBody>
                <a:bodyPr wrap="none" anchor="ctr"/>
                <a:lstStyle/>
                <a:p>
                  <a:endParaRPr lang="zh-CN" altLang="en-US"/>
                </a:p>
              </p:txBody>
            </p:sp>
          </p:grpSp>
          <p:sp>
            <p:nvSpPr>
              <p:cNvPr id="142346" name="Rectangle 10"/>
              <p:cNvSpPr>
                <a:spLocks noChangeArrowheads="1"/>
              </p:cNvSpPr>
              <p:nvPr/>
            </p:nvSpPr>
            <p:spPr bwMode="auto">
              <a:xfrm>
                <a:off x="1440" y="2654"/>
                <a:ext cx="478" cy="71"/>
              </a:xfrm>
              <a:prstGeom prst="rect">
                <a:avLst/>
              </a:prstGeom>
              <a:solidFill>
                <a:srgbClr val="004EFF"/>
              </a:solidFill>
              <a:ln w="12700">
                <a:noFill/>
                <a:miter lim="800000"/>
                <a:headEnd/>
                <a:tailEnd/>
              </a:ln>
              <a:effectLst/>
            </p:spPr>
            <p:txBody>
              <a:bodyPr wrap="none" anchor="ctr"/>
              <a:lstStyle/>
              <a:p>
                <a:endParaRPr lang="zh-CN" altLang="en-US"/>
              </a:p>
            </p:txBody>
          </p:sp>
          <p:sp>
            <p:nvSpPr>
              <p:cNvPr id="142347" name="Oval 11"/>
              <p:cNvSpPr>
                <a:spLocks noChangeArrowheads="1"/>
              </p:cNvSpPr>
              <p:nvPr/>
            </p:nvSpPr>
            <p:spPr bwMode="auto">
              <a:xfrm>
                <a:off x="1447" y="2659"/>
                <a:ext cx="471" cy="136"/>
              </a:xfrm>
              <a:prstGeom prst="ellipse">
                <a:avLst/>
              </a:prstGeom>
              <a:solidFill>
                <a:srgbClr val="004EFF"/>
              </a:solidFill>
              <a:ln w="12700">
                <a:noFill/>
                <a:round/>
                <a:headEnd/>
                <a:tailEnd/>
              </a:ln>
              <a:effectLst/>
            </p:spPr>
            <p:txBody>
              <a:bodyPr wrap="none" anchor="ctr"/>
              <a:lstStyle/>
              <a:p>
                <a:endParaRPr lang="zh-CN" altLang="en-US"/>
              </a:p>
            </p:txBody>
          </p:sp>
          <p:sp>
            <p:nvSpPr>
              <p:cNvPr id="142348" name="Oval 12"/>
              <p:cNvSpPr>
                <a:spLocks noChangeArrowheads="1"/>
              </p:cNvSpPr>
              <p:nvPr/>
            </p:nvSpPr>
            <p:spPr bwMode="auto">
              <a:xfrm>
                <a:off x="1447" y="2579"/>
                <a:ext cx="471" cy="140"/>
              </a:xfrm>
              <a:prstGeom prst="ellipse">
                <a:avLst/>
              </a:prstGeom>
              <a:solidFill>
                <a:srgbClr val="5589FF"/>
              </a:solidFill>
              <a:ln w="12700">
                <a:noFill/>
                <a:round/>
                <a:headEnd/>
                <a:tailEnd/>
              </a:ln>
              <a:effectLst/>
            </p:spPr>
            <p:txBody>
              <a:bodyPr wrap="none" anchor="ctr"/>
              <a:lstStyle/>
              <a:p>
                <a:endParaRPr lang="zh-CN" altLang="en-US"/>
              </a:p>
            </p:txBody>
          </p:sp>
          <p:grpSp>
            <p:nvGrpSpPr>
              <p:cNvPr id="5" name="Group 13"/>
              <p:cNvGrpSpPr>
                <a:grpSpLocks/>
              </p:cNvGrpSpPr>
              <p:nvPr/>
            </p:nvGrpSpPr>
            <p:grpSpPr bwMode="auto">
              <a:xfrm>
                <a:off x="1530" y="2602"/>
                <a:ext cx="299" cy="101"/>
                <a:chOff x="1530" y="2602"/>
                <a:chExt cx="299" cy="101"/>
              </a:xfrm>
            </p:grpSpPr>
            <p:grpSp>
              <p:nvGrpSpPr>
                <p:cNvPr id="6" name="Group 14"/>
                <p:cNvGrpSpPr>
                  <a:grpSpLocks/>
                </p:cNvGrpSpPr>
                <p:nvPr/>
              </p:nvGrpSpPr>
              <p:grpSpPr bwMode="auto">
                <a:xfrm>
                  <a:off x="1530" y="2602"/>
                  <a:ext cx="299" cy="101"/>
                  <a:chOff x="1530" y="2602"/>
                  <a:chExt cx="299" cy="101"/>
                </a:xfrm>
              </p:grpSpPr>
              <p:sp>
                <p:nvSpPr>
                  <p:cNvPr id="142351" name="Freeform 15"/>
                  <p:cNvSpPr>
                    <a:spLocks/>
                  </p:cNvSpPr>
                  <p:nvPr/>
                </p:nvSpPr>
                <p:spPr bwMode="auto">
                  <a:xfrm>
                    <a:off x="1530" y="2602"/>
                    <a:ext cx="135" cy="35"/>
                  </a:xfrm>
                  <a:custGeom>
                    <a:avLst/>
                    <a:gdLst/>
                    <a:ahLst/>
                    <a:cxnLst>
                      <a:cxn ang="0">
                        <a:pos x="0" y="6"/>
                      </a:cxn>
                      <a:cxn ang="0">
                        <a:pos x="34" y="0"/>
                      </a:cxn>
                      <a:cxn ang="0">
                        <a:pos x="101" y="17"/>
                      </a:cxn>
                      <a:cxn ang="0">
                        <a:pos x="134" y="11"/>
                      </a:cxn>
                      <a:cxn ang="0">
                        <a:pos x="126" y="34"/>
                      </a:cxn>
                      <a:cxn ang="0">
                        <a:pos x="34" y="34"/>
                      </a:cxn>
                      <a:cxn ang="0">
                        <a:pos x="75" y="23"/>
                      </a:cxn>
                      <a:cxn ang="0">
                        <a:pos x="0" y="6"/>
                      </a:cxn>
                    </a:cxnLst>
                    <a:rect l="0" t="0" r="r" b="b"/>
                    <a:pathLst>
                      <a:path w="135" h="35">
                        <a:moveTo>
                          <a:pt x="0" y="6"/>
                        </a:moveTo>
                        <a:lnTo>
                          <a:pt x="34" y="0"/>
                        </a:lnTo>
                        <a:lnTo>
                          <a:pt x="101" y="17"/>
                        </a:lnTo>
                        <a:lnTo>
                          <a:pt x="134" y="11"/>
                        </a:lnTo>
                        <a:lnTo>
                          <a:pt x="126" y="34"/>
                        </a:lnTo>
                        <a:lnTo>
                          <a:pt x="34" y="34"/>
                        </a:lnTo>
                        <a:lnTo>
                          <a:pt x="75" y="23"/>
                        </a:lnTo>
                        <a:lnTo>
                          <a:pt x="0" y="6"/>
                        </a:lnTo>
                      </a:path>
                    </a:pathLst>
                  </a:custGeom>
                  <a:solidFill>
                    <a:srgbClr val="FFFFFF"/>
                  </a:solidFill>
                  <a:ln w="12700" cap="rnd" cmpd="sng">
                    <a:noFill/>
                    <a:prstDash val="solid"/>
                    <a:round/>
                    <a:headEnd type="none" w="med" len="med"/>
                    <a:tailEnd type="none" w="med" len="med"/>
                  </a:ln>
                  <a:effectLst/>
                </p:spPr>
                <p:txBody>
                  <a:bodyPr/>
                  <a:lstStyle/>
                  <a:p>
                    <a:endParaRPr lang="zh-CN" altLang="en-US"/>
                  </a:p>
                </p:txBody>
              </p:sp>
              <p:sp>
                <p:nvSpPr>
                  <p:cNvPr id="142352" name="Freeform 16"/>
                  <p:cNvSpPr>
                    <a:spLocks/>
                  </p:cNvSpPr>
                  <p:nvPr/>
                </p:nvSpPr>
                <p:spPr bwMode="auto">
                  <a:xfrm>
                    <a:off x="1690" y="2667"/>
                    <a:ext cx="139" cy="36"/>
                  </a:xfrm>
                  <a:custGeom>
                    <a:avLst/>
                    <a:gdLst/>
                    <a:ahLst/>
                    <a:cxnLst>
                      <a:cxn ang="0">
                        <a:pos x="138" y="29"/>
                      </a:cxn>
                      <a:cxn ang="0">
                        <a:pos x="104" y="35"/>
                      </a:cxn>
                      <a:cxn ang="0">
                        <a:pos x="35" y="18"/>
                      </a:cxn>
                      <a:cxn ang="0">
                        <a:pos x="0" y="29"/>
                      </a:cxn>
                      <a:cxn ang="0">
                        <a:pos x="9" y="0"/>
                      </a:cxn>
                      <a:cxn ang="0">
                        <a:pos x="104" y="0"/>
                      </a:cxn>
                      <a:cxn ang="0">
                        <a:pos x="69" y="12"/>
                      </a:cxn>
                      <a:cxn ang="0">
                        <a:pos x="138" y="29"/>
                      </a:cxn>
                    </a:cxnLst>
                    <a:rect l="0" t="0" r="r" b="b"/>
                    <a:pathLst>
                      <a:path w="139" h="36">
                        <a:moveTo>
                          <a:pt x="138" y="29"/>
                        </a:moveTo>
                        <a:lnTo>
                          <a:pt x="104" y="35"/>
                        </a:lnTo>
                        <a:lnTo>
                          <a:pt x="35" y="18"/>
                        </a:lnTo>
                        <a:lnTo>
                          <a:pt x="0" y="29"/>
                        </a:lnTo>
                        <a:lnTo>
                          <a:pt x="9" y="0"/>
                        </a:lnTo>
                        <a:lnTo>
                          <a:pt x="104" y="0"/>
                        </a:lnTo>
                        <a:lnTo>
                          <a:pt x="69" y="12"/>
                        </a:lnTo>
                        <a:lnTo>
                          <a:pt x="138" y="29"/>
                        </a:lnTo>
                      </a:path>
                    </a:pathLst>
                  </a:custGeom>
                  <a:solidFill>
                    <a:srgbClr val="FFFFFF"/>
                  </a:solidFill>
                  <a:ln w="12700" cap="rnd" cmpd="sng">
                    <a:noFill/>
                    <a:prstDash val="solid"/>
                    <a:round/>
                    <a:headEnd type="none" w="med" len="med"/>
                    <a:tailEnd type="none" w="med" len="med"/>
                  </a:ln>
                  <a:effectLst/>
                </p:spPr>
                <p:txBody>
                  <a:bodyPr/>
                  <a:lstStyle/>
                  <a:p>
                    <a:endParaRPr lang="zh-CN" altLang="en-US"/>
                  </a:p>
                </p:txBody>
              </p:sp>
            </p:grpSp>
            <p:grpSp>
              <p:nvGrpSpPr>
                <p:cNvPr id="7" name="Group 17"/>
                <p:cNvGrpSpPr>
                  <a:grpSpLocks/>
                </p:cNvGrpSpPr>
                <p:nvPr/>
              </p:nvGrpSpPr>
              <p:grpSpPr bwMode="auto">
                <a:xfrm>
                  <a:off x="1545" y="2602"/>
                  <a:ext cx="274" cy="101"/>
                  <a:chOff x="1545" y="2602"/>
                  <a:chExt cx="274" cy="101"/>
                </a:xfrm>
              </p:grpSpPr>
              <p:sp>
                <p:nvSpPr>
                  <p:cNvPr id="142354" name="Freeform 18"/>
                  <p:cNvSpPr>
                    <a:spLocks/>
                  </p:cNvSpPr>
                  <p:nvPr/>
                </p:nvSpPr>
                <p:spPr bwMode="auto">
                  <a:xfrm>
                    <a:off x="1683" y="2602"/>
                    <a:ext cx="136" cy="35"/>
                  </a:xfrm>
                  <a:custGeom>
                    <a:avLst/>
                    <a:gdLst/>
                    <a:ahLst/>
                    <a:cxnLst>
                      <a:cxn ang="0">
                        <a:pos x="0" y="23"/>
                      </a:cxn>
                      <a:cxn ang="0">
                        <a:pos x="34" y="34"/>
                      </a:cxn>
                      <a:cxn ang="0">
                        <a:pos x="101" y="11"/>
                      </a:cxn>
                      <a:cxn ang="0">
                        <a:pos x="135" y="17"/>
                      </a:cxn>
                      <a:cxn ang="0">
                        <a:pos x="118" y="0"/>
                      </a:cxn>
                      <a:cxn ang="0">
                        <a:pos x="34" y="0"/>
                      </a:cxn>
                      <a:cxn ang="0">
                        <a:pos x="76" y="6"/>
                      </a:cxn>
                      <a:cxn ang="0">
                        <a:pos x="0" y="23"/>
                      </a:cxn>
                    </a:cxnLst>
                    <a:rect l="0" t="0" r="r" b="b"/>
                    <a:pathLst>
                      <a:path w="136" h="35">
                        <a:moveTo>
                          <a:pt x="0" y="23"/>
                        </a:moveTo>
                        <a:lnTo>
                          <a:pt x="34" y="34"/>
                        </a:lnTo>
                        <a:lnTo>
                          <a:pt x="101" y="11"/>
                        </a:lnTo>
                        <a:lnTo>
                          <a:pt x="135" y="17"/>
                        </a:lnTo>
                        <a:lnTo>
                          <a:pt x="118" y="0"/>
                        </a:lnTo>
                        <a:lnTo>
                          <a:pt x="34" y="0"/>
                        </a:lnTo>
                        <a:lnTo>
                          <a:pt x="76" y="6"/>
                        </a:lnTo>
                        <a:lnTo>
                          <a:pt x="0" y="23"/>
                        </a:lnTo>
                      </a:path>
                    </a:pathLst>
                  </a:custGeom>
                  <a:solidFill>
                    <a:srgbClr val="FFFFFF"/>
                  </a:solidFill>
                  <a:ln w="12700" cap="rnd" cmpd="sng">
                    <a:noFill/>
                    <a:prstDash val="solid"/>
                    <a:round/>
                    <a:headEnd type="none" w="med" len="med"/>
                    <a:tailEnd type="none" w="med" len="med"/>
                  </a:ln>
                  <a:effectLst/>
                </p:spPr>
                <p:txBody>
                  <a:bodyPr/>
                  <a:lstStyle/>
                  <a:p>
                    <a:endParaRPr lang="zh-CN" altLang="en-US"/>
                  </a:p>
                </p:txBody>
              </p:sp>
              <p:sp>
                <p:nvSpPr>
                  <p:cNvPr id="142355" name="Freeform 19"/>
                  <p:cNvSpPr>
                    <a:spLocks/>
                  </p:cNvSpPr>
                  <p:nvPr/>
                </p:nvSpPr>
                <p:spPr bwMode="auto">
                  <a:xfrm>
                    <a:off x="1545" y="2659"/>
                    <a:ext cx="131" cy="44"/>
                  </a:xfrm>
                  <a:custGeom>
                    <a:avLst/>
                    <a:gdLst/>
                    <a:ahLst/>
                    <a:cxnLst>
                      <a:cxn ang="0">
                        <a:pos x="130" y="6"/>
                      </a:cxn>
                      <a:cxn ang="0">
                        <a:pos x="95" y="0"/>
                      </a:cxn>
                      <a:cxn ang="0">
                        <a:pos x="26" y="25"/>
                      </a:cxn>
                      <a:cxn ang="0">
                        <a:pos x="0" y="18"/>
                      </a:cxn>
                      <a:cxn ang="0">
                        <a:pos x="9" y="43"/>
                      </a:cxn>
                      <a:cxn ang="0">
                        <a:pos x="95" y="43"/>
                      </a:cxn>
                      <a:cxn ang="0">
                        <a:pos x="52" y="37"/>
                      </a:cxn>
                      <a:cxn ang="0">
                        <a:pos x="130" y="6"/>
                      </a:cxn>
                    </a:cxnLst>
                    <a:rect l="0" t="0" r="r" b="b"/>
                    <a:pathLst>
                      <a:path w="131" h="44">
                        <a:moveTo>
                          <a:pt x="130" y="6"/>
                        </a:moveTo>
                        <a:lnTo>
                          <a:pt x="95" y="0"/>
                        </a:lnTo>
                        <a:lnTo>
                          <a:pt x="26" y="25"/>
                        </a:lnTo>
                        <a:lnTo>
                          <a:pt x="0" y="18"/>
                        </a:lnTo>
                        <a:lnTo>
                          <a:pt x="9" y="43"/>
                        </a:lnTo>
                        <a:lnTo>
                          <a:pt x="95" y="43"/>
                        </a:lnTo>
                        <a:lnTo>
                          <a:pt x="52" y="37"/>
                        </a:lnTo>
                        <a:lnTo>
                          <a:pt x="130" y="6"/>
                        </a:lnTo>
                      </a:path>
                    </a:pathLst>
                  </a:custGeom>
                  <a:solidFill>
                    <a:srgbClr val="FFFFFF"/>
                  </a:solidFill>
                  <a:ln w="12700" cap="rnd" cmpd="sng">
                    <a:noFill/>
                    <a:prstDash val="solid"/>
                    <a:round/>
                    <a:headEnd type="none" w="med" len="med"/>
                    <a:tailEnd type="none" w="med" len="med"/>
                  </a:ln>
                  <a:effectLst/>
                </p:spPr>
                <p:txBody>
                  <a:bodyPr/>
                  <a:lstStyle/>
                  <a:p>
                    <a:endParaRPr lang="zh-CN" altLang="en-US"/>
                  </a:p>
                </p:txBody>
              </p:sp>
            </p:grpSp>
          </p:grpSp>
        </p:grpSp>
        <p:grpSp>
          <p:nvGrpSpPr>
            <p:cNvPr id="8" name="Group 20"/>
            <p:cNvGrpSpPr>
              <a:grpSpLocks/>
            </p:cNvGrpSpPr>
            <p:nvPr/>
          </p:nvGrpSpPr>
          <p:grpSpPr bwMode="auto">
            <a:xfrm rot="41595">
              <a:off x="2707" y="2063"/>
              <a:ext cx="481" cy="145"/>
              <a:chOff x="1796" y="601"/>
              <a:chExt cx="1056" cy="182"/>
            </a:xfrm>
          </p:grpSpPr>
          <p:sp>
            <p:nvSpPr>
              <p:cNvPr id="142357" name="AutoShape 21"/>
              <p:cNvSpPr>
                <a:spLocks noChangeArrowheads="1"/>
              </p:cNvSpPr>
              <p:nvPr/>
            </p:nvSpPr>
            <p:spPr bwMode="auto">
              <a:xfrm>
                <a:off x="1796" y="601"/>
                <a:ext cx="1056" cy="182"/>
              </a:xfrm>
              <a:prstGeom prst="cube">
                <a:avLst>
                  <a:gd name="adj" fmla="val 24995"/>
                </a:avLst>
              </a:prstGeom>
              <a:solidFill>
                <a:schemeClr val="bg2"/>
              </a:solidFill>
              <a:ln w="12700">
                <a:solidFill>
                  <a:schemeClr val="tx1"/>
                </a:solidFill>
                <a:miter lim="800000"/>
                <a:headEnd/>
                <a:tailEnd/>
              </a:ln>
              <a:effectLst/>
            </p:spPr>
            <p:txBody>
              <a:bodyPr wrap="none" anchor="ctr"/>
              <a:lstStyle/>
              <a:p>
                <a:endParaRPr lang="zh-CN" altLang="en-US"/>
              </a:p>
            </p:txBody>
          </p:sp>
          <p:grpSp>
            <p:nvGrpSpPr>
              <p:cNvPr id="9" name="Group 22"/>
              <p:cNvGrpSpPr>
                <a:grpSpLocks/>
              </p:cNvGrpSpPr>
              <p:nvPr/>
            </p:nvGrpSpPr>
            <p:grpSpPr bwMode="auto">
              <a:xfrm>
                <a:off x="2049" y="682"/>
                <a:ext cx="634" cy="61"/>
                <a:chOff x="2049" y="682"/>
                <a:chExt cx="634" cy="61"/>
              </a:xfrm>
            </p:grpSpPr>
            <p:sp>
              <p:nvSpPr>
                <p:cNvPr id="142359" name="Rectangle 23"/>
                <p:cNvSpPr>
                  <a:spLocks noChangeArrowheads="1"/>
                </p:cNvSpPr>
                <p:nvPr/>
              </p:nvSpPr>
              <p:spPr bwMode="auto">
                <a:xfrm>
                  <a:off x="2130" y="682"/>
                  <a:ext cx="52"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42360" name="Rectangle 24"/>
                <p:cNvSpPr>
                  <a:spLocks noChangeArrowheads="1"/>
                </p:cNvSpPr>
                <p:nvPr/>
              </p:nvSpPr>
              <p:spPr bwMode="auto">
                <a:xfrm>
                  <a:off x="2215" y="682"/>
                  <a:ext cx="48"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42361" name="Rectangle 25"/>
                <p:cNvSpPr>
                  <a:spLocks noChangeArrowheads="1"/>
                </p:cNvSpPr>
                <p:nvPr/>
              </p:nvSpPr>
              <p:spPr bwMode="auto">
                <a:xfrm>
                  <a:off x="2301" y="682"/>
                  <a:ext cx="45"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42362" name="Rectangle 26"/>
                <p:cNvSpPr>
                  <a:spLocks noChangeArrowheads="1"/>
                </p:cNvSpPr>
                <p:nvPr/>
              </p:nvSpPr>
              <p:spPr bwMode="auto">
                <a:xfrm>
                  <a:off x="2383" y="682"/>
                  <a:ext cx="49"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42363" name="Rectangle 27"/>
                <p:cNvSpPr>
                  <a:spLocks noChangeArrowheads="1"/>
                </p:cNvSpPr>
                <p:nvPr/>
              </p:nvSpPr>
              <p:spPr bwMode="auto">
                <a:xfrm>
                  <a:off x="2467" y="682"/>
                  <a:ext cx="49"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42364" name="Rectangle 28"/>
                <p:cNvSpPr>
                  <a:spLocks noChangeArrowheads="1"/>
                </p:cNvSpPr>
                <p:nvPr/>
              </p:nvSpPr>
              <p:spPr bwMode="auto">
                <a:xfrm>
                  <a:off x="2552" y="682"/>
                  <a:ext cx="48"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42365" name="Rectangle 29"/>
                <p:cNvSpPr>
                  <a:spLocks noChangeArrowheads="1"/>
                </p:cNvSpPr>
                <p:nvPr/>
              </p:nvSpPr>
              <p:spPr bwMode="auto">
                <a:xfrm>
                  <a:off x="2636" y="682"/>
                  <a:ext cx="47"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42366" name="Rectangle 30"/>
                <p:cNvSpPr>
                  <a:spLocks noChangeArrowheads="1"/>
                </p:cNvSpPr>
                <p:nvPr/>
              </p:nvSpPr>
              <p:spPr bwMode="auto">
                <a:xfrm>
                  <a:off x="2049" y="682"/>
                  <a:ext cx="47" cy="32"/>
                </a:xfrm>
                <a:prstGeom prst="rect">
                  <a:avLst/>
                </a:prstGeom>
                <a:solidFill>
                  <a:schemeClr val="bg2"/>
                </a:solidFill>
                <a:ln w="12700">
                  <a:solidFill>
                    <a:schemeClr val="tx1"/>
                  </a:solidFill>
                  <a:miter lim="800000"/>
                  <a:headEnd/>
                  <a:tailEnd/>
                </a:ln>
                <a:effectLst/>
              </p:spPr>
              <p:txBody>
                <a:bodyPr wrap="none" anchor="ctr"/>
                <a:lstStyle/>
                <a:p>
                  <a:endParaRPr lang="zh-CN" altLang="en-US"/>
                </a:p>
              </p:txBody>
            </p:sp>
            <p:sp>
              <p:nvSpPr>
                <p:cNvPr id="142367" name="Oval 31"/>
                <p:cNvSpPr>
                  <a:spLocks noChangeArrowheads="1"/>
                </p:cNvSpPr>
                <p:nvPr/>
              </p:nvSpPr>
              <p:spPr bwMode="auto">
                <a:xfrm>
                  <a:off x="2049" y="742"/>
                  <a:ext cx="47"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42368" name="Oval 32"/>
                <p:cNvSpPr>
                  <a:spLocks noChangeArrowheads="1"/>
                </p:cNvSpPr>
                <p:nvPr/>
              </p:nvSpPr>
              <p:spPr bwMode="auto">
                <a:xfrm>
                  <a:off x="2130" y="742"/>
                  <a:ext cx="52"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42369" name="Oval 33"/>
                <p:cNvSpPr>
                  <a:spLocks noChangeArrowheads="1"/>
                </p:cNvSpPr>
                <p:nvPr/>
              </p:nvSpPr>
              <p:spPr bwMode="auto">
                <a:xfrm>
                  <a:off x="2215" y="742"/>
                  <a:ext cx="48"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42370" name="Oval 34"/>
                <p:cNvSpPr>
                  <a:spLocks noChangeArrowheads="1"/>
                </p:cNvSpPr>
                <p:nvPr/>
              </p:nvSpPr>
              <p:spPr bwMode="auto">
                <a:xfrm>
                  <a:off x="2301" y="742"/>
                  <a:ext cx="45"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42371" name="Oval 35"/>
                <p:cNvSpPr>
                  <a:spLocks noChangeArrowheads="1"/>
                </p:cNvSpPr>
                <p:nvPr/>
              </p:nvSpPr>
              <p:spPr bwMode="auto">
                <a:xfrm>
                  <a:off x="2383" y="742"/>
                  <a:ext cx="49"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42372" name="Oval 36"/>
                <p:cNvSpPr>
                  <a:spLocks noChangeArrowheads="1"/>
                </p:cNvSpPr>
                <p:nvPr/>
              </p:nvSpPr>
              <p:spPr bwMode="auto">
                <a:xfrm>
                  <a:off x="2467" y="742"/>
                  <a:ext cx="49"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42373" name="Oval 37"/>
                <p:cNvSpPr>
                  <a:spLocks noChangeArrowheads="1"/>
                </p:cNvSpPr>
                <p:nvPr/>
              </p:nvSpPr>
              <p:spPr bwMode="auto">
                <a:xfrm>
                  <a:off x="2552" y="742"/>
                  <a:ext cx="48"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sp>
              <p:nvSpPr>
                <p:cNvPr id="142374" name="Oval 38"/>
                <p:cNvSpPr>
                  <a:spLocks noChangeArrowheads="1"/>
                </p:cNvSpPr>
                <p:nvPr/>
              </p:nvSpPr>
              <p:spPr bwMode="auto">
                <a:xfrm>
                  <a:off x="2636" y="742"/>
                  <a:ext cx="47" cy="1"/>
                </a:xfrm>
                <a:prstGeom prst="ellipse">
                  <a:avLst/>
                </a:prstGeom>
                <a:solidFill>
                  <a:schemeClr val="bg2"/>
                </a:solidFill>
                <a:ln w="12700">
                  <a:solidFill>
                    <a:schemeClr val="tx1"/>
                  </a:solidFill>
                  <a:round/>
                  <a:headEnd/>
                  <a:tailEnd/>
                </a:ln>
                <a:effectLst/>
              </p:spPr>
              <p:txBody>
                <a:bodyPr wrap="none" anchor="ctr"/>
                <a:lstStyle/>
                <a:p>
                  <a:endParaRPr lang="zh-CN" altLang="en-US"/>
                </a:p>
              </p:txBody>
            </p:sp>
          </p:grpSp>
          <p:sp>
            <p:nvSpPr>
              <p:cNvPr id="142375" name="AutoShape 39"/>
              <p:cNvSpPr>
                <a:spLocks noChangeArrowheads="1"/>
              </p:cNvSpPr>
              <p:nvPr/>
            </p:nvSpPr>
            <p:spPr bwMode="auto">
              <a:xfrm>
                <a:off x="1880" y="696"/>
                <a:ext cx="132" cy="7"/>
              </a:xfrm>
              <a:prstGeom prst="roundRect">
                <a:avLst>
                  <a:gd name="adj" fmla="val 12495"/>
                </a:avLst>
              </a:prstGeom>
              <a:solidFill>
                <a:schemeClr val="bg2"/>
              </a:solidFill>
              <a:ln w="12700">
                <a:solidFill>
                  <a:schemeClr val="tx1"/>
                </a:solidFill>
                <a:round/>
                <a:headEnd/>
                <a:tailEnd/>
              </a:ln>
              <a:effectLst/>
            </p:spPr>
            <p:txBody>
              <a:bodyPr wrap="none" anchor="ctr"/>
              <a:lstStyle/>
              <a:p>
                <a:endParaRPr lang="zh-CN" altLang="en-US"/>
              </a:p>
            </p:txBody>
          </p:sp>
        </p:grpSp>
        <p:pic>
          <p:nvPicPr>
            <p:cNvPr id="142376" name="Picture 40"/>
            <p:cNvPicPr>
              <a:picLocks noChangeArrowheads="1"/>
            </p:cNvPicPr>
            <p:nvPr/>
          </p:nvPicPr>
          <p:blipFill>
            <a:blip r:embed="rId2" cstate="print"/>
            <a:srcRect/>
            <a:stretch>
              <a:fillRect/>
            </a:stretch>
          </p:blipFill>
          <p:spPr bwMode="auto">
            <a:xfrm>
              <a:off x="4484" y="1728"/>
              <a:ext cx="172" cy="240"/>
            </a:xfrm>
            <a:prstGeom prst="rect">
              <a:avLst/>
            </a:prstGeom>
            <a:noFill/>
            <a:ln w="12700">
              <a:noFill/>
              <a:miter lim="800000"/>
              <a:headEnd/>
              <a:tailEnd/>
            </a:ln>
            <a:effectLst/>
          </p:spPr>
        </p:pic>
        <p:pic>
          <p:nvPicPr>
            <p:cNvPr id="142377" name="Picture 41"/>
            <p:cNvPicPr>
              <a:picLocks noChangeArrowheads="1"/>
            </p:cNvPicPr>
            <p:nvPr/>
          </p:nvPicPr>
          <p:blipFill>
            <a:blip r:embed="rId3" cstate="print"/>
            <a:srcRect/>
            <a:stretch>
              <a:fillRect/>
            </a:stretch>
          </p:blipFill>
          <p:spPr bwMode="auto">
            <a:xfrm>
              <a:off x="2928" y="1488"/>
              <a:ext cx="220" cy="384"/>
            </a:xfrm>
            <a:prstGeom prst="rect">
              <a:avLst/>
            </a:prstGeom>
            <a:noFill/>
            <a:ln w="25400">
              <a:noFill/>
              <a:miter lim="800000"/>
              <a:headEnd/>
              <a:tailEnd/>
            </a:ln>
            <a:effectLst/>
          </p:spPr>
        </p:pic>
        <p:grpSp>
          <p:nvGrpSpPr>
            <p:cNvPr id="10" name="Group 42"/>
            <p:cNvGrpSpPr>
              <a:grpSpLocks/>
            </p:cNvGrpSpPr>
            <p:nvPr/>
          </p:nvGrpSpPr>
          <p:grpSpPr bwMode="auto">
            <a:xfrm>
              <a:off x="3600" y="1920"/>
              <a:ext cx="836" cy="428"/>
              <a:chOff x="4032" y="3288"/>
              <a:chExt cx="661" cy="238"/>
            </a:xfrm>
          </p:grpSpPr>
          <p:grpSp>
            <p:nvGrpSpPr>
              <p:cNvPr id="11" name="Group 43"/>
              <p:cNvGrpSpPr>
                <a:grpSpLocks/>
              </p:cNvGrpSpPr>
              <p:nvPr/>
            </p:nvGrpSpPr>
            <p:grpSpPr bwMode="auto">
              <a:xfrm>
                <a:off x="4039" y="3300"/>
                <a:ext cx="654" cy="226"/>
                <a:chOff x="4039" y="3300"/>
                <a:chExt cx="654" cy="226"/>
              </a:xfrm>
            </p:grpSpPr>
            <p:sp>
              <p:nvSpPr>
                <p:cNvPr id="142380" name="Oval 44"/>
                <p:cNvSpPr>
                  <a:spLocks noChangeArrowheads="1"/>
                </p:cNvSpPr>
                <p:nvPr/>
              </p:nvSpPr>
              <p:spPr bwMode="auto">
                <a:xfrm>
                  <a:off x="4269" y="3300"/>
                  <a:ext cx="281" cy="85"/>
                </a:xfrm>
                <a:prstGeom prst="ellipse">
                  <a:avLst/>
                </a:prstGeom>
                <a:solidFill>
                  <a:schemeClr val="folHlink"/>
                </a:solidFill>
                <a:ln w="12700">
                  <a:noFill/>
                  <a:round/>
                  <a:headEnd/>
                  <a:tailEnd/>
                </a:ln>
                <a:effectLst/>
              </p:spPr>
              <p:txBody>
                <a:bodyPr wrap="none" anchor="ctr"/>
                <a:lstStyle/>
                <a:p>
                  <a:endParaRPr lang="zh-CN" altLang="en-US"/>
                </a:p>
              </p:txBody>
            </p:sp>
            <p:sp>
              <p:nvSpPr>
                <p:cNvPr id="142381" name="Oval 45"/>
                <p:cNvSpPr>
                  <a:spLocks noChangeArrowheads="1"/>
                </p:cNvSpPr>
                <p:nvPr/>
              </p:nvSpPr>
              <p:spPr bwMode="auto">
                <a:xfrm>
                  <a:off x="4112" y="3321"/>
                  <a:ext cx="202" cy="90"/>
                </a:xfrm>
                <a:prstGeom prst="ellipse">
                  <a:avLst/>
                </a:prstGeom>
                <a:solidFill>
                  <a:schemeClr val="folHlink"/>
                </a:solidFill>
                <a:ln w="12700">
                  <a:noFill/>
                  <a:round/>
                  <a:headEnd/>
                  <a:tailEnd/>
                </a:ln>
                <a:effectLst/>
              </p:spPr>
              <p:txBody>
                <a:bodyPr wrap="none" anchor="ctr"/>
                <a:lstStyle/>
                <a:p>
                  <a:endParaRPr lang="zh-CN" altLang="en-US"/>
                </a:p>
              </p:txBody>
            </p:sp>
            <p:sp>
              <p:nvSpPr>
                <p:cNvPr id="142382" name="Oval 46"/>
                <p:cNvSpPr>
                  <a:spLocks noChangeArrowheads="1"/>
                </p:cNvSpPr>
                <p:nvPr/>
              </p:nvSpPr>
              <p:spPr bwMode="auto">
                <a:xfrm>
                  <a:off x="4039" y="3382"/>
                  <a:ext cx="136" cy="68"/>
                </a:xfrm>
                <a:prstGeom prst="ellipse">
                  <a:avLst/>
                </a:prstGeom>
                <a:solidFill>
                  <a:schemeClr val="folHlink"/>
                </a:solidFill>
                <a:ln w="12700">
                  <a:noFill/>
                  <a:round/>
                  <a:headEnd/>
                  <a:tailEnd/>
                </a:ln>
                <a:effectLst/>
              </p:spPr>
              <p:txBody>
                <a:bodyPr wrap="none" anchor="ctr"/>
                <a:lstStyle/>
                <a:p>
                  <a:endParaRPr lang="zh-CN" altLang="en-US"/>
                </a:p>
              </p:txBody>
            </p:sp>
            <p:sp>
              <p:nvSpPr>
                <p:cNvPr id="142383" name="Oval 47"/>
                <p:cNvSpPr>
                  <a:spLocks noChangeArrowheads="1"/>
                </p:cNvSpPr>
                <p:nvPr/>
              </p:nvSpPr>
              <p:spPr bwMode="auto">
                <a:xfrm>
                  <a:off x="4086" y="3420"/>
                  <a:ext cx="211" cy="80"/>
                </a:xfrm>
                <a:prstGeom prst="ellipse">
                  <a:avLst/>
                </a:prstGeom>
                <a:solidFill>
                  <a:schemeClr val="folHlink"/>
                </a:solidFill>
                <a:ln w="12700">
                  <a:noFill/>
                  <a:round/>
                  <a:headEnd/>
                  <a:tailEnd/>
                </a:ln>
                <a:effectLst/>
              </p:spPr>
              <p:txBody>
                <a:bodyPr wrap="none" anchor="ctr"/>
                <a:lstStyle/>
                <a:p>
                  <a:endParaRPr lang="zh-CN" altLang="en-US"/>
                </a:p>
              </p:txBody>
            </p:sp>
            <p:sp>
              <p:nvSpPr>
                <p:cNvPr id="142384" name="Oval 48"/>
                <p:cNvSpPr>
                  <a:spLocks noChangeArrowheads="1"/>
                </p:cNvSpPr>
                <p:nvPr/>
              </p:nvSpPr>
              <p:spPr bwMode="auto">
                <a:xfrm>
                  <a:off x="4247" y="3432"/>
                  <a:ext cx="320" cy="94"/>
                </a:xfrm>
                <a:prstGeom prst="ellipse">
                  <a:avLst/>
                </a:prstGeom>
                <a:solidFill>
                  <a:schemeClr val="folHlink"/>
                </a:solidFill>
                <a:ln w="12700">
                  <a:noFill/>
                  <a:round/>
                  <a:headEnd/>
                  <a:tailEnd/>
                </a:ln>
                <a:effectLst/>
              </p:spPr>
              <p:txBody>
                <a:bodyPr wrap="none" anchor="ctr"/>
                <a:lstStyle/>
                <a:p>
                  <a:endParaRPr lang="zh-CN" altLang="en-US"/>
                </a:p>
              </p:txBody>
            </p:sp>
            <p:sp>
              <p:nvSpPr>
                <p:cNvPr id="142385" name="Oval 49"/>
                <p:cNvSpPr>
                  <a:spLocks noChangeArrowheads="1"/>
                </p:cNvSpPr>
                <p:nvPr/>
              </p:nvSpPr>
              <p:spPr bwMode="auto">
                <a:xfrm>
                  <a:off x="4456" y="3327"/>
                  <a:ext cx="204" cy="63"/>
                </a:xfrm>
                <a:prstGeom prst="ellipse">
                  <a:avLst/>
                </a:prstGeom>
                <a:solidFill>
                  <a:schemeClr val="folHlink"/>
                </a:solidFill>
                <a:ln w="12700">
                  <a:noFill/>
                  <a:round/>
                  <a:headEnd/>
                  <a:tailEnd/>
                </a:ln>
                <a:effectLst/>
              </p:spPr>
              <p:txBody>
                <a:bodyPr wrap="none" anchor="ctr"/>
                <a:lstStyle/>
                <a:p>
                  <a:endParaRPr lang="zh-CN" altLang="en-US"/>
                </a:p>
              </p:txBody>
            </p:sp>
            <p:sp>
              <p:nvSpPr>
                <p:cNvPr id="142386" name="Oval 50"/>
                <p:cNvSpPr>
                  <a:spLocks noChangeArrowheads="1"/>
                </p:cNvSpPr>
                <p:nvPr/>
              </p:nvSpPr>
              <p:spPr bwMode="auto">
                <a:xfrm>
                  <a:off x="4496" y="3376"/>
                  <a:ext cx="197" cy="71"/>
                </a:xfrm>
                <a:prstGeom prst="ellipse">
                  <a:avLst/>
                </a:prstGeom>
                <a:solidFill>
                  <a:schemeClr val="folHlink"/>
                </a:solidFill>
                <a:ln w="12700">
                  <a:noFill/>
                  <a:round/>
                  <a:headEnd/>
                  <a:tailEnd/>
                </a:ln>
                <a:effectLst/>
              </p:spPr>
              <p:txBody>
                <a:bodyPr wrap="none" anchor="ctr"/>
                <a:lstStyle/>
                <a:p>
                  <a:endParaRPr lang="zh-CN" altLang="en-US"/>
                </a:p>
              </p:txBody>
            </p:sp>
            <p:sp>
              <p:nvSpPr>
                <p:cNvPr id="142387" name="Oval 51"/>
                <p:cNvSpPr>
                  <a:spLocks noChangeArrowheads="1"/>
                </p:cNvSpPr>
                <p:nvPr/>
              </p:nvSpPr>
              <p:spPr bwMode="auto">
                <a:xfrm>
                  <a:off x="4478" y="3390"/>
                  <a:ext cx="190" cy="120"/>
                </a:xfrm>
                <a:prstGeom prst="ellipse">
                  <a:avLst/>
                </a:prstGeom>
                <a:solidFill>
                  <a:schemeClr val="folHlink"/>
                </a:solidFill>
                <a:ln w="12700">
                  <a:noFill/>
                  <a:round/>
                  <a:headEnd/>
                  <a:tailEnd/>
                </a:ln>
                <a:effectLst/>
              </p:spPr>
              <p:txBody>
                <a:bodyPr wrap="none" anchor="ctr"/>
                <a:lstStyle/>
                <a:p>
                  <a:endParaRPr lang="zh-CN" altLang="en-US"/>
                </a:p>
              </p:txBody>
            </p:sp>
            <p:sp>
              <p:nvSpPr>
                <p:cNvPr id="142388" name="Oval 52"/>
                <p:cNvSpPr>
                  <a:spLocks noChangeArrowheads="1"/>
                </p:cNvSpPr>
                <p:nvPr/>
              </p:nvSpPr>
              <p:spPr bwMode="auto">
                <a:xfrm>
                  <a:off x="4158" y="3353"/>
                  <a:ext cx="419" cy="120"/>
                </a:xfrm>
                <a:prstGeom prst="ellipse">
                  <a:avLst/>
                </a:prstGeom>
                <a:solidFill>
                  <a:schemeClr val="folHlink"/>
                </a:solidFill>
                <a:ln w="12700">
                  <a:noFill/>
                  <a:round/>
                  <a:headEnd/>
                  <a:tailEnd/>
                </a:ln>
                <a:effectLst/>
              </p:spPr>
              <p:txBody>
                <a:bodyPr wrap="none" anchor="ctr"/>
                <a:lstStyle/>
                <a:p>
                  <a:endParaRPr lang="zh-CN" altLang="en-US"/>
                </a:p>
              </p:txBody>
            </p:sp>
          </p:grpSp>
          <p:grpSp>
            <p:nvGrpSpPr>
              <p:cNvPr id="12" name="Group 53"/>
              <p:cNvGrpSpPr>
                <a:grpSpLocks/>
              </p:cNvGrpSpPr>
              <p:nvPr/>
            </p:nvGrpSpPr>
            <p:grpSpPr bwMode="auto">
              <a:xfrm>
                <a:off x="4032" y="3288"/>
                <a:ext cx="643" cy="234"/>
                <a:chOff x="4032" y="3288"/>
                <a:chExt cx="643" cy="234"/>
              </a:xfrm>
            </p:grpSpPr>
            <p:sp>
              <p:nvSpPr>
                <p:cNvPr id="142390" name="Oval 54"/>
                <p:cNvSpPr>
                  <a:spLocks noChangeArrowheads="1"/>
                </p:cNvSpPr>
                <p:nvPr/>
              </p:nvSpPr>
              <p:spPr bwMode="auto">
                <a:xfrm>
                  <a:off x="4260" y="3288"/>
                  <a:ext cx="273" cy="94"/>
                </a:xfrm>
                <a:prstGeom prst="ellipse">
                  <a:avLst/>
                </a:prstGeom>
                <a:solidFill>
                  <a:schemeClr val="folHlink"/>
                </a:solidFill>
                <a:ln w="12700">
                  <a:noFill/>
                  <a:round/>
                  <a:headEnd/>
                  <a:tailEnd/>
                </a:ln>
                <a:effectLst/>
              </p:spPr>
              <p:txBody>
                <a:bodyPr wrap="none" anchor="ctr"/>
                <a:lstStyle/>
                <a:p>
                  <a:endParaRPr lang="zh-CN" altLang="en-US"/>
                </a:p>
              </p:txBody>
            </p:sp>
            <p:sp>
              <p:nvSpPr>
                <p:cNvPr id="142391" name="Oval 55"/>
                <p:cNvSpPr>
                  <a:spLocks noChangeArrowheads="1"/>
                </p:cNvSpPr>
                <p:nvPr/>
              </p:nvSpPr>
              <p:spPr bwMode="auto">
                <a:xfrm>
                  <a:off x="4104" y="3315"/>
                  <a:ext cx="199" cy="93"/>
                </a:xfrm>
                <a:prstGeom prst="ellipse">
                  <a:avLst/>
                </a:prstGeom>
                <a:solidFill>
                  <a:schemeClr val="folHlink"/>
                </a:solidFill>
                <a:ln w="12700">
                  <a:noFill/>
                  <a:round/>
                  <a:headEnd/>
                  <a:tailEnd/>
                </a:ln>
                <a:effectLst/>
              </p:spPr>
              <p:txBody>
                <a:bodyPr wrap="none" anchor="ctr"/>
                <a:lstStyle/>
                <a:p>
                  <a:endParaRPr lang="zh-CN" altLang="en-US"/>
                </a:p>
              </p:txBody>
            </p:sp>
            <p:sp>
              <p:nvSpPr>
                <p:cNvPr id="142392" name="Oval 56"/>
                <p:cNvSpPr>
                  <a:spLocks noChangeArrowheads="1"/>
                </p:cNvSpPr>
                <p:nvPr/>
              </p:nvSpPr>
              <p:spPr bwMode="auto">
                <a:xfrm>
                  <a:off x="4032" y="3376"/>
                  <a:ext cx="135" cy="71"/>
                </a:xfrm>
                <a:prstGeom prst="ellipse">
                  <a:avLst/>
                </a:prstGeom>
                <a:solidFill>
                  <a:schemeClr val="folHlink"/>
                </a:solidFill>
                <a:ln w="12700">
                  <a:noFill/>
                  <a:round/>
                  <a:headEnd/>
                  <a:tailEnd/>
                </a:ln>
                <a:effectLst/>
              </p:spPr>
              <p:txBody>
                <a:bodyPr wrap="none" anchor="ctr"/>
                <a:lstStyle/>
                <a:p>
                  <a:endParaRPr lang="zh-CN" altLang="en-US"/>
                </a:p>
              </p:txBody>
            </p:sp>
            <p:sp>
              <p:nvSpPr>
                <p:cNvPr id="142393" name="Oval 57"/>
                <p:cNvSpPr>
                  <a:spLocks noChangeArrowheads="1"/>
                </p:cNvSpPr>
                <p:nvPr/>
              </p:nvSpPr>
              <p:spPr bwMode="auto">
                <a:xfrm>
                  <a:off x="4079" y="3411"/>
                  <a:ext cx="209" cy="77"/>
                </a:xfrm>
                <a:prstGeom prst="ellipse">
                  <a:avLst/>
                </a:prstGeom>
                <a:solidFill>
                  <a:schemeClr val="folHlink"/>
                </a:solidFill>
                <a:ln w="12700">
                  <a:noFill/>
                  <a:round/>
                  <a:headEnd/>
                  <a:tailEnd/>
                </a:ln>
                <a:effectLst/>
              </p:spPr>
              <p:txBody>
                <a:bodyPr wrap="none" anchor="ctr"/>
                <a:lstStyle/>
                <a:p>
                  <a:endParaRPr lang="zh-CN" altLang="en-US"/>
                </a:p>
              </p:txBody>
            </p:sp>
            <p:sp>
              <p:nvSpPr>
                <p:cNvPr id="142394" name="Oval 58"/>
                <p:cNvSpPr>
                  <a:spLocks noChangeArrowheads="1"/>
                </p:cNvSpPr>
                <p:nvPr/>
              </p:nvSpPr>
              <p:spPr bwMode="auto">
                <a:xfrm>
                  <a:off x="4232" y="3424"/>
                  <a:ext cx="327" cy="98"/>
                </a:xfrm>
                <a:prstGeom prst="ellipse">
                  <a:avLst/>
                </a:prstGeom>
                <a:solidFill>
                  <a:schemeClr val="folHlink"/>
                </a:solidFill>
                <a:ln w="12700">
                  <a:noFill/>
                  <a:round/>
                  <a:headEnd/>
                  <a:tailEnd/>
                </a:ln>
                <a:effectLst/>
              </p:spPr>
              <p:txBody>
                <a:bodyPr wrap="none" anchor="ctr"/>
                <a:lstStyle/>
                <a:p>
                  <a:endParaRPr lang="zh-CN" altLang="en-US"/>
                </a:p>
              </p:txBody>
            </p:sp>
            <p:sp>
              <p:nvSpPr>
                <p:cNvPr id="142395" name="Oval 59"/>
                <p:cNvSpPr>
                  <a:spLocks noChangeArrowheads="1"/>
                </p:cNvSpPr>
                <p:nvPr/>
              </p:nvSpPr>
              <p:spPr bwMode="auto">
                <a:xfrm>
                  <a:off x="4448" y="3315"/>
                  <a:ext cx="198" cy="70"/>
                </a:xfrm>
                <a:prstGeom prst="ellipse">
                  <a:avLst/>
                </a:prstGeom>
                <a:solidFill>
                  <a:schemeClr val="folHlink"/>
                </a:solidFill>
                <a:ln w="12700">
                  <a:noFill/>
                  <a:round/>
                  <a:headEnd/>
                  <a:tailEnd/>
                </a:ln>
                <a:effectLst/>
              </p:spPr>
              <p:txBody>
                <a:bodyPr wrap="none" anchor="ctr"/>
                <a:lstStyle/>
                <a:p>
                  <a:endParaRPr lang="zh-CN" altLang="en-US"/>
                </a:p>
              </p:txBody>
            </p:sp>
            <p:sp>
              <p:nvSpPr>
                <p:cNvPr id="142396" name="Oval 60"/>
                <p:cNvSpPr>
                  <a:spLocks noChangeArrowheads="1"/>
                </p:cNvSpPr>
                <p:nvPr/>
              </p:nvSpPr>
              <p:spPr bwMode="auto">
                <a:xfrm>
                  <a:off x="4478" y="3372"/>
                  <a:ext cx="197" cy="67"/>
                </a:xfrm>
                <a:prstGeom prst="ellipse">
                  <a:avLst/>
                </a:prstGeom>
                <a:solidFill>
                  <a:schemeClr val="folHlink"/>
                </a:solidFill>
                <a:ln w="12700">
                  <a:noFill/>
                  <a:round/>
                  <a:headEnd/>
                  <a:tailEnd/>
                </a:ln>
                <a:effectLst/>
              </p:spPr>
              <p:txBody>
                <a:bodyPr wrap="none" anchor="ctr"/>
                <a:lstStyle/>
                <a:p>
                  <a:endParaRPr lang="zh-CN" altLang="en-US"/>
                </a:p>
              </p:txBody>
            </p:sp>
            <p:sp>
              <p:nvSpPr>
                <p:cNvPr id="142397" name="Oval 61"/>
                <p:cNvSpPr>
                  <a:spLocks noChangeArrowheads="1"/>
                </p:cNvSpPr>
                <p:nvPr/>
              </p:nvSpPr>
              <p:spPr bwMode="auto">
                <a:xfrm>
                  <a:off x="4456" y="3385"/>
                  <a:ext cx="204" cy="122"/>
                </a:xfrm>
                <a:prstGeom prst="ellipse">
                  <a:avLst/>
                </a:prstGeom>
                <a:solidFill>
                  <a:schemeClr val="folHlink"/>
                </a:solidFill>
                <a:ln w="12700">
                  <a:noFill/>
                  <a:round/>
                  <a:headEnd/>
                  <a:tailEnd/>
                </a:ln>
                <a:effectLst/>
              </p:spPr>
              <p:txBody>
                <a:bodyPr wrap="none" anchor="ctr"/>
                <a:lstStyle/>
                <a:p>
                  <a:endParaRPr lang="zh-CN" altLang="en-US"/>
                </a:p>
              </p:txBody>
            </p:sp>
            <p:sp>
              <p:nvSpPr>
                <p:cNvPr id="142398" name="Oval 62"/>
                <p:cNvSpPr>
                  <a:spLocks noChangeArrowheads="1"/>
                </p:cNvSpPr>
                <p:nvPr/>
              </p:nvSpPr>
              <p:spPr bwMode="auto">
                <a:xfrm>
                  <a:off x="4149" y="3342"/>
                  <a:ext cx="418" cy="119"/>
                </a:xfrm>
                <a:prstGeom prst="ellipse">
                  <a:avLst/>
                </a:prstGeom>
                <a:solidFill>
                  <a:schemeClr val="folHlink"/>
                </a:solidFill>
                <a:ln w="12700">
                  <a:noFill/>
                  <a:round/>
                  <a:headEnd/>
                  <a:tailEnd/>
                </a:ln>
                <a:effectLst/>
              </p:spPr>
              <p:txBody>
                <a:bodyPr wrap="none" anchor="ctr"/>
                <a:lstStyle/>
                <a:p>
                  <a:endParaRPr lang="zh-CN" altLang="en-US"/>
                </a:p>
              </p:txBody>
            </p:sp>
          </p:grpSp>
        </p:grpSp>
        <p:sp>
          <p:nvSpPr>
            <p:cNvPr id="142399" name="Line 63"/>
            <p:cNvSpPr>
              <a:spLocks noChangeShapeType="1"/>
            </p:cNvSpPr>
            <p:nvPr/>
          </p:nvSpPr>
          <p:spPr bwMode="auto">
            <a:xfrm>
              <a:off x="4388" y="2256"/>
              <a:ext cx="172" cy="0"/>
            </a:xfrm>
            <a:prstGeom prst="line">
              <a:avLst/>
            </a:prstGeom>
            <a:noFill/>
            <a:ln w="12700">
              <a:solidFill>
                <a:schemeClr val="tx1"/>
              </a:solidFill>
              <a:round/>
              <a:headEnd/>
              <a:tailEnd/>
            </a:ln>
            <a:effectLst/>
          </p:spPr>
          <p:txBody>
            <a:bodyPr wrap="none" anchor="ctr"/>
            <a:lstStyle/>
            <a:p>
              <a:endParaRPr lang="zh-CN" altLang="en-US"/>
            </a:p>
          </p:txBody>
        </p:sp>
        <p:sp>
          <p:nvSpPr>
            <p:cNvPr id="142400" name="Line 64"/>
            <p:cNvSpPr>
              <a:spLocks noChangeShapeType="1"/>
            </p:cNvSpPr>
            <p:nvPr/>
          </p:nvSpPr>
          <p:spPr bwMode="auto">
            <a:xfrm flipV="1">
              <a:off x="2976" y="1824"/>
              <a:ext cx="0" cy="288"/>
            </a:xfrm>
            <a:prstGeom prst="line">
              <a:avLst/>
            </a:prstGeom>
            <a:noFill/>
            <a:ln w="12700">
              <a:solidFill>
                <a:schemeClr val="tx1"/>
              </a:solidFill>
              <a:round/>
              <a:headEnd/>
              <a:tailEnd/>
            </a:ln>
            <a:effectLst/>
          </p:spPr>
          <p:txBody>
            <a:bodyPr wrap="none" anchor="ctr"/>
            <a:lstStyle/>
            <a:p>
              <a:endParaRPr lang="zh-CN" altLang="en-US"/>
            </a:p>
          </p:txBody>
        </p:sp>
        <p:sp>
          <p:nvSpPr>
            <p:cNvPr id="142401" name="Line 65"/>
            <p:cNvSpPr>
              <a:spLocks noChangeShapeType="1"/>
            </p:cNvSpPr>
            <p:nvPr/>
          </p:nvSpPr>
          <p:spPr bwMode="auto">
            <a:xfrm>
              <a:off x="3140" y="2160"/>
              <a:ext cx="460" cy="0"/>
            </a:xfrm>
            <a:prstGeom prst="line">
              <a:avLst/>
            </a:prstGeom>
            <a:noFill/>
            <a:ln w="12700">
              <a:solidFill>
                <a:schemeClr val="tx1"/>
              </a:solidFill>
              <a:round/>
              <a:headEnd/>
              <a:tailEnd/>
            </a:ln>
            <a:effectLst/>
          </p:spPr>
          <p:txBody>
            <a:bodyPr wrap="none" anchor="ctr"/>
            <a:lstStyle/>
            <a:p>
              <a:endParaRPr lang="zh-CN" altLang="en-US"/>
            </a:p>
          </p:txBody>
        </p:sp>
        <p:sp>
          <p:nvSpPr>
            <p:cNvPr id="142402" name="Rectangle 66"/>
            <p:cNvSpPr>
              <a:spLocks noChangeArrowheads="1"/>
            </p:cNvSpPr>
            <p:nvPr/>
          </p:nvSpPr>
          <p:spPr bwMode="auto">
            <a:xfrm>
              <a:off x="3792" y="2016"/>
              <a:ext cx="546" cy="229"/>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800" b="1">
                  <a:latin typeface="楷体" pitchFamily="18" charset="-122"/>
                  <a:ea typeface="楷体" pitchFamily="18" charset="-122"/>
                </a:rPr>
                <a:t>校园网</a:t>
              </a:r>
            </a:p>
          </p:txBody>
        </p:sp>
        <p:sp>
          <p:nvSpPr>
            <p:cNvPr id="142403" name="Rectangle 67"/>
            <p:cNvSpPr>
              <a:spLocks noChangeArrowheads="1"/>
            </p:cNvSpPr>
            <p:nvPr/>
          </p:nvSpPr>
          <p:spPr bwMode="auto">
            <a:xfrm>
              <a:off x="2496" y="864"/>
              <a:ext cx="1440" cy="632"/>
            </a:xfrm>
            <a:prstGeom prst="rect">
              <a:avLst/>
            </a:prstGeom>
            <a:noFill/>
            <a:ln w="12700">
              <a:noFill/>
              <a:miter lim="800000"/>
              <a:headEnd/>
              <a:tailEnd/>
            </a:ln>
            <a:effectLst/>
          </p:spPr>
          <p:txBody>
            <a:bodyPr lIns="90488" tIns="44450" rIns="90488" bIns="44450">
              <a:spAutoFit/>
            </a:bodyPr>
            <a:lstStyle/>
            <a:p>
              <a:pPr eaLnBrk="0" hangingPunct="0"/>
              <a:r>
                <a:rPr lang="zh-CN" altLang="en-US" sz="2000" b="1">
                  <a:solidFill>
                    <a:schemeClr val="accent2"/>
                  </a:solidFill>
                  <a:latin typeface="楷体" pitchFamily="18" charset="-122"/>
                  <a:ea typeface="楷体" pitchFamily="18" charset="-122"/>
                </a:rPr>
                <a:t>国际代理服务器</a:t>
              </a:r>
            </a:p>
            <a:p>
              <a:pPr eaLnBrk="0" hangingPunct="0"/>
              <a:r>
                <a:rPr lang="zh-CN" altLang="en-US" sz="2000" b="1">
                  <a:solidFill>
                    <a:schemeClr val="accent2"/>
                  </a:solidFill>
                  <a:latin typeface="楷体" pitchFamily="18" charset="-122"/>
                  <a:ea typeface="楷体" pitchFamily="18" charset="-122"/>
                </a:rPr>
                <a:t>国内代理服务器</a:t>
              </a:r>
            </a:p>
            <a:p>
              <a:pPr eaLnBrk="0" hangingPunct="0"/>
              <a:r>
                <a:rPr lang="en-US" altLang="zh-CN" sz="2000" b="1">
                  <a:solidFill>
                    <a:schemeClr val="accent2"/>
                  </a:solidFill>
                  <a:latin typeface="楷体" pitchFamily="18" charset="-122"/>
                  <a:ea typeface="楷体" pitchFamily="18" charset="-122"/>
                </a:rPr>
                <a:t>Socks</a:t>
              </a:r>
              <a:r>
                <a:rPr lang="zh-CN" altLang="en-US" sz="2000" b="1">
                  <a:solidFill>
                    <a:schemeClr val="accent2"/>
                  </a:solidFill>
                  <a:latin typeface="楷体" pitchFamily="18" charset="-122"/>
                  <a:ea typeface="楷体" pitchFamily="18" charset="-122"/>
                </a:rPr>
                <a:t>代理服务器</a:t>
              </a:r>
            </a:p>
          </p:txBody>
        </p:sp>
        <p:sp>
          <p:nvSpPr>
            <p:cNvPr id="142404" name="Rectangle 68"/>
            <p:cNvSpPr>
              <a:spLocks noChangeArrowheads="1"/>
            </p:cNvSpPr>
            <p:nvPr/>
          </p:nvSpPr>
          <p:spPr bwMode="auto">
            <a:xfrm>
              <a:off x="1662" y="1787"/>
              <a:ext cx="546" cy="229"/>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800" b="1">
                  <a:latin typeface="楷体" pitchFamily="18" charset="-122"/>
                  <a:ea typeface="楷体" pitchFamily="18" charset="-122"/>
                </a:rPr>
                <a:t>路由器</a:t>
              </a:r>
            </a:p>
          </p:txBody>
        </p:sp>
        <p:pic>
          <p:nvPicPr>
            <p:cNvPr id="142405" name="Picture 69"/>
            <p:cNvPicPr>
              <a:picLocks noChangeArrowheads="1"/>
            </p:cNvPicPr>
            <p:nvPr/>
          </p:nvPicPr>
          <p:blipFill>
            <a:blip r:embed="rId2" cstate="print"/>
            <a:srcRect/>
            <a:stretch>
              <a:fillRect/>
            </a:stretch>
          </p:blipFill>
          <p:spPr bwMode="auto">
            <a:xfrm>
              <a:off x="4484" y="2112"/>
              <a:ext cx="172" cy="240"/>
            </a:xfrm>
            <a:prstGeom prst="rect">
              <a:avLst/>
            </a:prstGeom>
            <a:noFill/>
            <a:ln w="12700">
              <a:noFill/>
              <a:miter lim="800000"/>
              <a:headEnd/>
              <a:tailEnd/>
            </a:ln>
            <a:effectLst/>
          </p:spPr>
        </p:pic>
        <p:sp>
          <p:nvSpPr>
            <p:cNvPr id="142406" name="Line 70"/>
            <p:cNvSpPr>
              <a:spLocks noChangeShapeType="1"/>
            </p:cNvSpPr>
            <p:nvPr/>
          </p:nvSpPr>
          <p:spPr bwMode="auto">
            <a:xfrm flipV="1">
              <a:off x="4340" y="1920"/>
              <a:ext cx="192" cy="96"/>
            </a:xfrm>
            <a:prstGeom prst="line">
              <a:avLst/>
            </a:prstGeom>
            <a:noFill/>
            <a:ln w="9525">
              <a:solidFill>
                <a:schemeClr val="tx1"/>
              </a:solidFill>
              <a:round/>
              <a:headEnd/>
              <a:tailEnd/>
            </a:ln>
            <a:effectLst/>
          </p:spPr>
          <p:txBody>
            <a:bodyPr wrap="none" anchor="ctr"/>
            <a:lstStyle/>
            <a:p>
              <a:endParaRPr lang="zh-CN" altLang="en-US"/>
            </a:p>
          </p:txBody>
        </p:sp>
        <p:sp>
          <p:nvSpPr>
            <p:cNvPr id="142407" name="Rectangle 71"/>
            <p:cNvSpPr>
              <a:spLocks noChangeArrowheads="1"/>
            </p:cNvSpPr>
            <p:nvPr/>
          </p:nvSpPr>
          <p:spPr bwMode="auto">
            <a:xfrm>
              <a:off x="2688" y="2208"/>
              <a:ext cx="546" cy="229"/>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800" b="1">
                  <a:latin typeface="楷体" pitchFamily="18" charset="-122"/>
                  <a:ea typeface="楷体" pitchFamily="18" charset="-122"/>
                </a:rPr>
                <a:t>交换器</a:t>
              </a:r>
            </a:p>
          </p:txBody>
        </p:sp>
        <p:sp>
          <p:nvSpPr>
            <p:cNvPr id="142408" name="Line 72"/>
            <p:cNvSpPr>
              <a:spLocks noChangeShapeType="1"/>
            </p:cNvSpPr>
            <p:nvPr/>
          </p:nvSpPr>
          <p:spPr bwMode="auto">
            <a:xfrm flipV="1">
              <a:off x="2516" y="2160"/>
              <a:ext cx="288" cy="0"/>
            </a:xfrm>
            <a:prstGeom prst="line">
              <a:avLst/>
            </a:prstGeom>
            <a:noFill/>
            <a:ln w="9525">
              <a:solidFill>
                <a:schemeClr val="tx1"/>
              </a:solidFill>
              <a:round/>
              <a:headEnd/>
              <a:tailEnd/>
            </a:ln>
            <a:effectLst/>
          </p:spPr>
          <p:txBody>
            <a:bodyPr wrap="none" anchor="ctr"/>
            <a:lstStyle/>
            <a:p>
              <a:endParaRPr lang="zh-CN" altLang="en-US"/>
            </a:p>
          </p:txBody>
        </p:sp>
        <p:grpSp>
          <p:nvGrpSpPr>
            <p:cNvPr id="13" name="Group 73"/>
            <p:cNvGrpSpPr>
              <a:grpSpLocks/>
            </p:cNvGrpSpPr>
            <p:nvPr/>
          </p:nvGrpSpPr>
          <p:grpSpPr bwMode="auto">
            <a:xfrm>
              <a:off x="412" y="1776"/>
              <a:ext cx="1172" cy="672"/>
              <a:chOff x="4032" y="3288"/>
              <a:chExt cx="661" cy="238"/>
            </a:xfrm>
          </p:grpSpPr>
          <p:grpSp>
            <p:nvGrpSpPr>
              <p:cNvPr id="14" name="Group 74"/>
              <p:cNvGrpSpPr>
                <a:grpSpLocks/>
              </p:cNvGrpSpPr>
              <p:nvPr/>
            </p:nvGrpSpPr>
            <p:grpSpPr bwMode="auto">
              <a:xfrm>
                <a:off x="4039" y="3300"/>
                <a:ext cx="654" cy="226"/>
                <a:chOff x="4039" y="3300"/>
                <a:chExt cx="654" cy="226"/>
              </a:xfrm>
            </p:grpSpPr>
            <p:sp>
              <p:nvSpPr>
                <p:cNvPr id="142411" name="Oval 75"/>
                <p:cNvSpPr>
                  <a:spLocks noChangeArrowheads="1"/>
                </p:cNvSpPr>
                <p:nvPr/>
              </p:nvSpPr>
              <p:spPr bwMode="auto">
                <a:xfrm>
                  <a:off x="4269" y="3300"/>
                  <a:ext cx="281" cy="85"/>
                </a:xfrm>
                <a:prstGeom prst="ellipse">
                  <a:avLst/>
                </a:prstGeom>
                <a:solidFill>
                  <a:schemeClr val="folHlink"/>
                </a:solidFill>
                <a:ln w="12700">
                  <a:noFill/>
                  <a:round/>
                  <a:headEnd/>
                  <a:tailEnd/>
                </a:ln>
                <a:effectLst/>
              </p:spPr>
              <p:txBody>
                <a:bodyPr wrap="none" anchor="ctr"/>
                <a:lstStyle/>
                <a:p>
                  <a:endParaRPr lang="zh-CN" altLang="en-US"/>
                </a:p>
              </p:txBody>
            </p:sp>
            <p:sp>
              <p:nvSpPr>
                <p:cNvPr id="142412" name="Oval 76"/>
                <p:cNvSpPr>
                  <a:spLocks noChangeArrowheads="1"/>
                </p:cNvSpPr>
                <p:nvPr/>
              </p:nvSpPr>
              <p:spPr bwMode="auto">
                <a:xfrm>
                  <a:off x="4112" y="3321"/>
                  <a:ext cx="202" cy="90"/>
                </a:xfrm>
                <a:prstGeom prst="ellipse">
                  <a:avLst/>
                </a:prstGeom>
                <a:solidFill>
                  <a:schemeClr val="folHlink"/>
                </a:solidFill>
                <a:ln w="12700">
                  <a:noFill/>
                  <a:round/>
                  <a:headEnd/>
                  <a:tailEnd/>
                </a:ln>
                <a:effectLst/>
              </p:spPr>
              <p:txBody>
                <a:bodyPr wrap="none" anchor="ctr"/>
                <a:lstStyle/>
                <a:p>
                  <a:endParaRPr lang="zh-CN" altLang="en-US"/>
                </a:p>
              </p:txBody>
            </p:sp>
            <p:sp>
              <p:nvSpPr>
                <p:cNvPr id="142413" name="Oval 77"/>
                <p:cNvSpPr>
                  <a:spLocks noChangeArrowheads="1"/>
                </p:cNvSpPr>
                <p:nvPr/>
              </p:nvSpPr>
              <p:spPr bwMode="auto">
                <a:xfrm>
                  <a:off x="4039" y="3382"/>
                  <a:ext cx="136" cy="68"/>
                </a:xfrm>
                <a:prstGeom prst="ellipse">
                  <a:avLst/>
                </a:prstGeom>
                <a:solidFill>
                  <a:schemeClr val="folHlink"/>
                </a:solidFill>
                <a:ln w="12700">
                  <a:noFill/>
                  <a:round/>
                  <a:headEnd/>
                  <a:tailEnd/>
                </a:ln>
                <a:effectLst/>
              </p:spPr>
              <p:txBody>
                <a:bodyPr wrap="none" anchor="ctr"/>
                <a:lstStyle/>
                <a:p>
                  <a:endParaRPr lang="zh-CN" altLang="en-US"/>
                </a:p>
              </p:txBody>
            </p:sp>
            <p:sp>
              <p:nvSpPr>
                <p:cNvPr id="142414" name="Oval 78"/>
                <p:cNvSpPr>
                  <a:spLocks noChangeArrowheads="1"/>
                </p:cNvSpPr>
                <p:nvPr/>
              </p:nvSpPr>
              <p:spPr bwMode="auto">
                <a:xfrm>
                  <a:off x="4086" y="3420"/>
                  <a:ext cx="211" cy="80"/>
                </a:xfrm>
                <a:prstGeom prst="ellipse">
                  <a:avLst/>
                </a:prstGeom>
                <a:solidFill>
                  <a:schemeClr val="folHlink"/>
                </a:solidFill>
                <a:ln w="12700">
                  <a:noFill/>
                  <a:round/>
                  <a:headEnd/>
                  <a:tailEnd/>
                </a:ln>
                <a:effectLst/>
              </p:spPr>
              <p:txBody>
                <a:bodyPr wrap="none" anchor="ctr"/>
                <a:lstStyle/>
                <a:p>
                  <a:endParaRPr lang="zh-CN" altLang="en-US"/>
                </a:p>
              </p:txBody>
            </p:sp>
            <p:sp>
              <p:nvSpPr>
                <p:cNvPr id="142415" name="Oval 79"/>
                <p:cNvSpPr>
                  <a:spLocks noChangeArrowheads="1"/>
                </p:cNvSpPr>
                <p:nvPr/>
              </p:nvSpPr>
              <p:spPr bwMode="auto">
                <a:xfrm>
                  <a:off x="4247" y="3432"/>
                  <a:ext cx="320" cy="94"/>
                </a:xfrm>
                <a:prstGeom prst="ellipse">
                  <a:avLst/>
                </a:prstGeom>
                <a:solidFill>
                  <a:schemeClr val="folHlink"/>
                </a:solidFill>
                <a:ln w="12700">
                  <a:noFill/>
                  <a:round/>
                  <a:headEnd/>
                  <a:tailEnd/>
                </a:ln>
                <a:effectLst/>
              </p:spPr>
              <p:txBody>
                <a:bodyPr wrap="none" anchor="ctr"/>
                <a:lstStyle/>
                <a:p>
                  <a:endParaRPr lang="zh-CN" altLang="en-US"/>
                </a:p>
              </p:txBody>
            </p:sp>
            <p:sp>
              <p:nvSpPr>
                <p:cNvPr id="142416" name="Oval 80"/>
                <p:cNvSpPr>
                  <a:spLocks noChangeArrowheads="1"/>
                </p:cNvSpPr>
                <p:nvPr/>
              </p:nvSpPr>
              <p:spPr bwMode="auto">
                <a:xfrm>
                  <a:off x="4456" y="3327"/>
                  <a:ext cx="204" cy="63"/>
                </a:xfrm>
                <a:prstGeom prst="ellipse">
                  <a:avLst/>
                </a:prstGeom>
                <a:solidFill>
                  <a:schemeClr val="folHlink"/>
                </a:solidFill>
                <a:ln w="12700">
                  <a:noFill/>
                  <a:round/>
                  <a:headEnd/>
                  <a:tailEnd/>
                </a:ln>
                <a:effectLst/>
              </p:spPr>
              <p:txBody>
                <a:bodyPr wrap="none" anchor="ctr"/>
                <a:lstStyle/>
                <a:p>
                  <a:endParaRPr lang="zh-CN" altLang="en-US"/>
                </a:p>
              </p:txBody>
            </p:sp>
            <p:sp>
              <p:nvSpPr>
                <p:cNvPr id="142417" name="Oval 81"/>
                <p:cNvSpPr>
                  <a:spLocks noChangeArrowheads="1"/>
                </p:cNvSpPr>
                <p:nvPr/>
              </p:nvSpPr>
              <p:spPr bwMode="auto">
                <a:xfrm>
                  <a:off x="4496" y="3376"/>
                  <a:ext cx="197" cy="71"/>
                </a:xfrm>
                <a:prstGeom prst="ellipse">
                  <a:avLst/>
                </a:prstGeom>
                <a:solidFill>
                  <a:schemeClr val="folHlink"/>
                </a:solidFill>
                <a:ln w="12700">
                  <a:noFill/>
                  <a:round/>
                  <a:headEnd/>
                  <a:tailEnd/>
                </a:ln>
                <a:effectLst/>
              </p:spPr>
              <p:txBody>
                <a:bodyPr wrap="none" anchor="ctr"/>
                <a:lstStyle/>
                <a:p>
                  <a:endParaRPr lang="zh-CN" altLang="en-US"/>
                </a:p>
              </p:txBody>
            </p:sp>
            <p:sp>
              <p:nvSpPr>
                <p:cNvPr id="142418" name="Oval 82"/>
                <p:cNvSpPr>
                  <a:spLocks noChangeArrowheads="1"/>
                </p:cNvSpPr>
                <p:nvPr/>
              </p:nvSpPr>
              <p:spPr bwMode="auto">
                <a:xfrm>
                  <a:off x="4478" y="3390"/>
                  <a:ext cx="190" cy="120"/>
                </a:xfrm>
                <a:prstGeom prst="ellipse">
                  <a:avLst/>
                </a:prstGeom>
                <a:solidFill>
                  <a:schemeClr val="folHlink"/>
                </a:solidFill>
                <a:ln w="12700">
                  <a:noFill/>
                  <a:round/>
                  <a:headEnd/>
                  <a:tailEnd/>
                </a:ln>
                <a:effectLst/>
              </p:spPr>
              <p:txBody>
                <a:bodyPr wrap="none" anchor="ctr"/>
                <a:lstStyle/>
                <a:p>
                  <a:endParaRPr lang="zh-CN" altLang="en-US"/>
                </a:p>
              </p:txBody>
            </p:sp>
            <p:sp>
              <p:nvSpPr>
                <p:cNvPr id="142419" name="Oval 83"/>
                <p:cNvSpPr>
                  <a:spLocks noChangeArrowheads="1"/>
                </p:cNvSpPr>
                <p:nvPr/>
              </p:nvSpPr>
              <p:spPr bwMode="auto">
                <a:xfrm>
                  <a:off x="4158" y="3353"/>
                  <a:ext cx="419" cy="120"/>
                </a:xfrm>
                <a:prstGeom prst="ellipse">
                  <a:avLst/>
                </a:prstGeom>
                <a:solidFill>
                  <a:schemeClr val="folHlink"/>
                </a:solidFill>
                <a:ln w="12700">
                  <a:noFill/>
                  <a:round/>
                  <a:headEnd/>
                  <a:tailEnd/>
                </a:ln>
                <a:effectLst/>
              </p:spPr>
              <p:txBody>
                <a:bodyPr wrap="none" anchor="ctr"/>
                <a:lstStyle/>
                <a:p>
                  <a:endParaRPr lang="zh-CN" altLang="en-US"/>
                </a:p>
              </p:txBody>
            </p:sp>
          </p:grpSp>
          <p:grpSp>
            <p:nvGrpSpPr>
              <p:cNvPr id="15" name="Group 84"/>
              <p:cNvGrpSpPr>
                <a:grpSpLocks/>
              </p:cNvGrpSpPr>
              <p:nvPr/>
            </p:nvGrpSpPr>
            <p:grpSpPr bwMode="auto">
              <a:xfrm>
                <a:off x="4032" y="3288"/>
                <a:ext cx="643" cy="234"/>
                <a:chOff x="4032" y="3288"/>
                <a:chExt cx="643" cy="234"/>
              </a:xfrm>
            </p:grpSpPr>
            <p:sp>
              <p:nvSpPr>
                <p:cNvPr id="142421" name="Oval 85"/>
                <p:cNvSpPr>
                  <a:spLocks noChangeArrowheads="1"/>
                </p:cNvSpPr>
                <p:nvPr/>
              </p:nvSpPr>
              <p:spPr bwMode="auto">
                <a:xfrm>
                  <a:off x="4260" y="3288"/>
                  <a:ext cx="273" cy="94"/>
                </a:xfrm>
                <a:prstGeom prst="ellipse">
                  <a:avLst/>
                </a:prstGeom>
                <a:solidFill>
                  <a:schemeClr val="folHlink"/>
                </a:solidFill>
                <a:ln w="12700">
                  <a:noFill/>
                  <a:round/>
                  <a:headEnd/>
                  <a:tailEnd/>
                </a:ln>
                <a:effectLst/>
              </p:spPr>
              <p:txBody>
                <a:bodyPr wrap="none" anchor="ctr"/>
                <a:lstStyle/>
                <a:p>
                  <a:endParaRPr lang="zh-CN" altLang="en-US"/>
                </a:p>
              </p:txBody>
            </p:sp>
            <p:sp>
              <p:nvSpPr>
                <p:cNvPr id="142422" name="Oval 86"/>
                <p:cNvSpPr>
                  <a:spLocks noChangeArrowheads="1"/>
                </p:cNvSpPr>
                <p:nvPr/>
              </p:nvSpPr>
              <p:spPr bwMode="auto">
                <a:xfrm>
                  <a:off x="4104" y="3315"/>
                  <a:ext cx="199" cy="93"/>
                </a:xfrm>
                <a:prstGeom prst="ellipse">
                  <a:avLst/>
                </a:prstGeom>
                <a:solidFill>
                  <a:schemeClr val="folHlink"/>
                </a:solidFill>
                <a:ln w="12700">
                  <a:noFill/>
                  <a:round/>
                  <a:headEnd/>
                  <a:tailEnd/>
                </a:ln>
                <a:effectLst/>
              </p:spPr>
              <p:txBody>
                <a:bodyPr wrap="none" anchor="ctr"/>
                <a:lstStyle/>
                <a:p>
                  <a:endParaRPr lang="zh-CN" altLang="en-US"/>
                </a:p>
              </p:txBody>
            </p:sp>
            <p:sp>
              <p:nvSpPr>
                <p:cNvPr id="142423" name="Oval 87"/>
                <p:cNvSpPr>
                  <a:spLocks noChangeArrowheads="1"/>
                </p:cNvSpPr>
                <p:nvPr/>
              </p:nvSpPr>
              <p:spPr bwMode="auto">
                <a:xfrm>
                  <a:off x="4032" y="3376"/>
                  <a:ext cx="135" cy="71"/>
                </a:xfrm>
                <a:prstGeom prst="ellipse">
                  <a:avLst/>
                </a:prstGeom>
                <a:solidFill>
                  <a:schemeClr val="folHlink"/>
                </a:solidFill>
                <a:ln w="12700">
                  <a:noFill/>
                  <a:round/>
                  <a:headEnd/>
                  <a:tailEnd/>
                </a:ln>
                <a:effectLst/>
              </p:spPr>
              <p:txBody>
                <a:bodyPr wrap="none" anchor="ctr"/>
                <a:lstStyle/>
                <a:p>
                  <a:endParaRPr lang="zh-CN" altLang="en-US"/>
                </a:p>
              </p:txBody>
            </p:sp>
            <p:sp>
              <p:nvSpPr>
                <p:cNvPr id="142424" name="Oval 88"/>
                <p:cNvSpPr>
                  <a:spLocks noChangeArrowheads="1"/>
                </p:cNvSpPr>
                <p:nvPr/>
              </p:nvSpPr>
              <p:spPr bwMode="auto">
                <a:xfrm>
                  <a:off x="4079" y="3411"/>
                  <a:ext cx="209" cy="77"/>
                </a:xfrm>
                <a:prstGeom prst="ellipse">
                  <a:avLst/>
                </a:prstGeom>
                <a:solidFill>
                  <a:schemeClr val="folHlink"/>
                </a:solidFill>
                <a:ln w="12700">
                  <a:noFill/>
                  <a:round/>
                  <a:headEnd/>
                  <a:tailEnd/>
                </a:ln>
                <a:effectLst/>
              </p:spPr>
              <p:txBody>
                <a:bodyPr wrap="none" anchor="ctr"/>
                <a:lstStyle/>
                <a:p>
                  <a:endParaRPr lang="zh-CN" altLang="en-US"/>
                </a:p>
              </p:txBody>
            </p:sp>
            <p:sp>
              <p:nvSpPr>
                <p:cNvPr id="142425" name="Oval 89"/>
                <p:cNvSpPr>
                  <a:spLocks noChangeArrowheads="1"/>
                </p:cNvSpPr>
                <p:nvPr/>
              </p:nvSpPr>
              <p:spPr bwMode="auto">
                <a:xfrm>
                  <a:off x="4232" y="3424"/>
                  <a:ext cx="327" cy="98"/>
                </a:xfrm>
                <a:prstGeom prst="ellipse">
                  <a:avLst/>
                </a:prstGeom>
                <a:solidFill>
                  <a:schemeClr val="folHlink"/>
                </a:solidFill>
                <a:ln w="12700">
                  <a:noFill/>
                  <a:round/>
                  <a:headEnd/>
                  <a:tailEnd/>
                </a:ln>
                <a:effectLst/>
              </p:spPr>
              <p:txBody>
                <a:bodyPr wrap="none" anchor="ctr"/>
                <a:lstStyle/>
                <a:p>
                  <a:endParaRPr lang="zh-CN" altLang="en-US"/>
                </a:p>
              </p:txBody>
            </p:sp>
            <p:sp>
              <p:nvSpPr>
                <p:cNvPr id="142426" name="Oval 90"/>
                <p:cNvSpPr>
                  <a:spLocks noChangeArrowheads="1"/>
                </p:cNvSpPr>
                <p:nvPr/>
              </p:nvSpPr>
              <p:spPr bwMode="auto">
                <a:xfrm>
                  <a:off x="4448" y="3315"/>
                  <a:ext cx="198" cy="70"/>
                </a:xfrm>
                <a:prstGeom prst="ellipse">
                  <a:avLst/>
                </a:prstGeom>
                <a:solidFill>
                  <a:schemeClr val="folHlink"/>
                </a:solidFill>
                <a:ln w="12700">
                  <a:noFill/>
                  <a:round/>
                  <a:headEnd/>
                  <a:tailEnd/>
                </a:ln>
                <a:effectLst/>
              </p:spPr>
              <p:txBody>
                <a:bodyPr wrap="none" anchor="ctr"/>
                <a:lstStyle/>
                <a:p>
                  <a:endParaRPr lang="zh-CN" altLang="en-US"/>
                </a:p>
              </p:txBody>
            </p:sp>
            <p:sp>
              <p:nvSpPr>
                <p:cNvPr id="142427" name="Oval 91"/>
                <p:cNvSpPr>
                  <a:spLocks noChangeArrowheads="1"/>
                </p:cNvSpPr>
                <p:nvPr/>
              </p:nvSpPr>
              <p:spPr bwMode="auto">
                <a:xfrm>
                  <a:off x="4478" y="3372"/>
                  <a:ext cx="197" cy="67"/>
                </a:xfrm>
                <a:prstGeom prst="ellipse">
                  <a:avLst/>
                </a:prstGeom>
                <a:solidFill>
                  <a:schemeClr val="folHlink"/>
                </a:solidFill>
                <a:ln w="12700">
                  <a:noFill/>
                  <a:round/>
                  <a:headEnd/>
                  <a:tailEnd/>
                </a:ln>
                <a:effectLst/>
              </p:spPr>
              <p:txBody>
                <a:bodyPr wrap="none" anchor="ctr"/>
                <a:lstStyle/>
                <a:p>
                  <a:endParaRPr lang="zh-CN" altLang="en-US"/>
                </a:p>
              </p:txBody>
            </p:sp>
            <p:sp>
              <p:nvSpPr>
                <p:cNvPr id="142428" name="Oval 92"/>
                <p:cNvSpPr>
                  <a:spLocks noChangeArrowheads="1"/>
                </p:cNvSpPr>
                <p:nvPr/>
              </p:nvSpPr>
              <p:spPr bwMode="auto">
                <a:xfrm>
                  <a:off x="4456" y="3385"/>
                  <a:ext cx="204" cy="122"/>
                </a:xfrm>
                <a:prstGeom prst="ellipse">
                  <a:avLst/>
                </a:prstGeom>
                <a:solidFill>
                  <a:schemeClr val="folHlink"/>
                </a:solidFill>
                <a:ln w="12700">
                  <a:noFill/>
                  <a:round/>
                  <a:headEnd/>
                  <a:tailEnd/>
                </a:ln>
                <a:effectLst/>
              </p:spPr>
              <p:txBody>
                <a:bodyPr wrap="none" anchor="ctr"/>
                <a:lstStyle/>
                <a:p>
                  <a:endParaRPr lang="zh-CN" altLang="en-US"/>
                </a:p>
              </p:txBody>
            </p:sp>
            <p:sp>
              <p:nvSpPr>
                <p:cNvPr id="142429" name="Oval 93"/>
                <p:cNvSpPr>
                  <a:spLocks noChangeArrowheads="1"/>
                </p:cNvSpPr>
                <p:nvPr/>
              </p:nvSpPr>
              <p:spPr bwMode="auto">
                <a:xfrm>
                  <a:off x="4149" y="3342"/>
                  <a:ext cx="418" cy="119"/>
                </a:xfrm>
                <a:prstGeom prst="ellipse">
                  <a:avLst/>
                </a:prstGeom>
                <a:solidFill>
                  <a:schemeClr val="folHlink"/>
                </a:solidFill>
                <a:ln w="12700">
                  <a:noFill/>
                  <a:round/>
                  <a:headEnd/>
                  <a:tailEnd/>
                </a:ln>
                <a:effectLst/>
              </p:spPr>
              <p:txBody>
                <a:bodyPr wrap="none" anchor="ctr"/>
                <a:lstStyle/>
                <a:p>
                  <a:endParaRPr lang="zh-CN" altLang="en-US"/>
                </a:p>
              </p:txBody>
            </p:sp>
          </p:grpSp>
        </p:grpSp>
        <p:sp>
          <p:nvSpPr>
            <p:cNvPr id="142430" name="Rectangle 94"/>
            <p:cNvSpPr>
              <a:spLocks noChangeArrowheads="1"/>
            </p:cNvSpPr>
            <p:nvPr/>
          </p:nvSpPr>
          <p:spPr bwMode="auto">
            <a:xfrm>
              <a:off x="748" y="1979"/>
              <a:ext cx="546" cy="229"/>
            </a:xfrm>
            <a:prstGeom prst="rect">
              <a:avLst/>
            </a:prstGeom>
            <a:noFill/>
            <a:ln w="12700">
              <a:noFill/>
              <a:miter lim="800000"/>
              <a:headEnd/>
              <a:tailEnd/>
            </a:ln>
            <a:effectLst/>
          </p:spPr>
          <p:txBody>
            <a:bodyPr wrap="none" lIns="90488" tIns="44450" rIns="90488" bIns="44450">
              <a:spAutoFit/>
            </a:bodyPr>
            <a:lstStyle/>
            <a:p>
              <a:pPr eaLnBrk="0" hangingPunct="0"/>
              <a:r>
                <a:rPr lang="zh-CN" altLang="en-US" sz="1800" b="1">
                  <a:latin typeface="楷体" pitchFamily="18" charset="-122"/>
                  <a:ea typeface="楷体" pitchFamily="18" charset="-122"/>
                </a:rPr>
                <a:t>外部网</a:t>
              </a:r>
            </a:p>
          </p:txBody>
        </p:sp>
        <p:sp>
          <p:nvSpPr>
            <p:cNvPr id="142431" name="Line 95"/>
            <p:cNvSpPr>
              <a:spLocks noChangeShapeType="1"/>
            </p:cNvSpPr>
            <p:nvPr/>
          </p:nvSpPr>
          <p:spPr bwMode="auto">
            <a:xfrm>
              <a:off x="1536" y="2112"/>
              <a:ext cx="240" cy="0"/>
            </a:xfrm>
            <a:prstGeom prst="line">
              <a:avLst/>
            </a:prstGeom>
            <a:noFill/>
            <a:ln w="9525">
              <a:solidFill>
                <a:schemeClr val="tx1"/>
              </a:solidFill>
              <a:round/>
              <a:headEnd/>
              <a:tailEnd/>
            </a:ln>
            <a:effectLst/>
          </p:spPr>
          <p:txBody>
            <a:bodyPr wrap="none" anchor="ctr"/>
            <a:lstStyle/>
            <a:p>
              <a:endParaRPr lang="zh-CN" altLang="en-US"/>
            </a:p>
          </p:txBody>
        </p:sp>
        <p:pic>
          <p:nvPicPr>
            <p:cNvPr id="142432" name="Picture 96"/>
            <p:cNvPicPr>
              <a:picLocks noChangeArrowheads="1"/>
            </p:cNvPicPr>
            <p:nvPr/>
          </p:nvPicPr>
          <p:blipFill>
            <a:blip r:embed="rId3" cstate="print"/>
            <a:srcRect/>
            <a:stretch>
              <a:fillRect/>
            </a:stretch>
          </p:blipFill>
          <p:spPr bwMode="auto">
            <a:xfrm>
              <a:off x="4128" y="1584"/>
              <a:ext cx="220" cy="384"/>
            </a:xfrm>
            <a:prstGeom prst="rect">
              <a:avLst/>
            </a:prstGeom>
            <a:noFill/>
            <a:ln w="25400">
              <a:noFill/>
              <a:miter lim="800000"/>
              <a:headEnd/>
              <a:tailEnd/>
            </a:ln>
            <a:effectLst/>
          </p:spPr>
        </p:pic>
        <p:pic>
          <p:nvPicPr>
            <p:cNvPr id="142433" name="Picture 97"/>
            <p:cNvPicPr>
              <a:picLocks noChangeArrowheads="1"/>
            </p:cNvPicPr>
            <p:nvPr/>
          </p:nvPicPr>
          <p:blipFill>
            <a:blip r:embed="rId3" cstate="print"/>
            <a:srcRect/>
            <a:stretch>
              <a:fillRect/>
            </a:stretch>
          </p:blipFill>
          <p:spPr bwMode="auto">
            <a:xfrm>
              <a:off x="3888" y="2400"/>
              <a:ext cx="220" cy="384"/>
            </a:xfrm>
            <a:prstGeom prst="rect">
              <a:avLst/>
            </a:prstGeom>
            <a:noFill/>
            <a:ln w="25400">
              <a:noFill/>
              <a:miter lim="800000"/>
              <a:headEnd/>
              <a:tailEnd/>
            </a:ln>
            <a:effectLst/>
          </p:spPr>
        </p:pic>
        <p:pic>
          <p:nvPicPr>
            <p:cNvPr id="142434" name="Picture 98"/>
            <p:cNvPicPr>
              <a:picLocks noChangeArrowheads="1"/>
            </p:cNvPicPr>
            <p:nvPr/>
          </p:nvPicPr>
          <p:blipFill>
            <a:blip r:embed="rId2" cstate="print"/>
            <a:srcRect/>
            <a:stretch>
              <a:fillRect/>
            </a:stretch>
          </p:blipFill>
          <p:spPr bwMode="auto">
            <a:xfrm>
              <a:off x="4320" y="2448"/>
              <a:ext cx="192" cy="240"/>
            </a:xfrm>
            <a:prstGeom prst="rect">
              <a:avLst/>
            </a:prstGeom>
            <a:noFill/>
            <a:ln w="12700">
              <a:noFill/>
              <a:miter lim="800000"/>
              <a:headEnd/>
              <a:tailEnd/>
            </a:ln>
            <a:effectLst/>
          </p:spPr>
        </p:pic>
        <p:sp>
          <p:nvSpPr>
            <p:cNvPr id="142435" name="Line 99"/>
            <p:cNvSpPr>
              <a:spLocks noChangeShapeType="1"/>
            </p:cNvSpPr>
            <p:nvPr/>
          </p:nvSpPr>
          <p:spPr bwMode="auto">
            <a:xfrm>
              <a:off x="4320" y="2304"/>
              <a:ext cx="48" cy="192"/>
            </a:xfrm>
            <a:prstGeom prst="line">
              <a:avLst/>
            </a:prstGeom>
            <a:noFill/>
            <a:ln w="9525">
              <a:solidFill>
                <a:schemeClr val="tx1"/>
              </a:solidFill>
              <a:round/>
              <a:headEnd/>
              <a:tailEnd/>
            </a:ln>
            <a:effectLst/>
          </p:spPr>
          <p:txBody>
            <a:bodyPr/>
            <a:lstStyle/>
            <a:p>
              <a:endParaRPr lang="zh-CN" altLang="en-US"/>
            </a:p>
          </p:txBody>
        </p:sp>
        <p:sp>
          <p:nvSpPr>
            <p:cNvPr id="142436" name="Line 100"/>
            <p:cNvSpPr>
              <a:spLocks noChangeShapeType="1"/>
            </p:cNvSpPr>
            <p:nvPr/>
          </p:nvSpPr>
          <p:spPr bwMode="auto">
            <a:xfrm>
              <a:off x="4032" y="2304"/>
              <a:ext cx="0" cy="144"/>
            </a:xfrm>
            <a:prstGeom prst="line">
              <a:avLst/>
            </a:prstGeom>
            <a:noFill/>
            <a:ln w="9525">
              <a:solidFill>
                <a:schemeClr val="tx1"/>
              </a:solidFill>
              <a:round/>
              <a:headEnd/>
              <a:tailEnd/>
            </a:ln>
            <a:effectLst/>
          </p:spPr>
          <p:txBody>
            <a:bodyPr/>
            <a:lstStyle/>
            <a:p>
              <a:endParaRPr lang="zh-CN" altLang="en-US"/>
            </a:p>
          </p:txBody>
        </p:sp>
        <p:sp>
          <p:nvSpPr>
            <p:cNvPr id="142437" name="Line 101"/>
            <p:cNvSpPr>
              <a:spLocks noChangeShapeType="1"/>
            </p:cNvSpPr>
            <p:nvPr/>
          </p:nvSpPr>
          <p:spPr bwMode="auto">
            <a:xfrm flipH="1">
              <a:off x="4128" y="1872"/>
              <a:ext cx="48" cy="144"/>
            </a:xfrm>
            <a:prstGeom prst="line">
              <a:avLst/>
            </a:prstGeom>
            <a:noFill/>
            <a:ln w="9525">
              <a:solidFill>
                <a:schemeClr val="tx1"/>
              </a:solidFill>
              <a:round/>
              <a:headEnd/>
              <a:tailEnd/>
            </a:ln>
            <a:effectLst/>
          </p:spPr>
          <p:txBody>
            <a:bodyPr/>
            <a:lstStyle/>
            <a:p>
              <a:endParaRPr lang="zh-CN" altLang="en-US"/>
            </a:p>
          </p:txBody>
        </p:sp>
        <p:pic>
          <p:nvPicPr>
            <p:cNvPr id="142438" name="Picture 102"/>
            <p:cNvPicPr>
              <a:picLocks noChangeArrowheads="1"/>
            </p:cNvPicPr>
            <p:nvPr/>
          </p:nvPicPr>
          <p:blipFill>
            <a:blip r:embed="rId3" cstate="print"/>
            <a:srcRect/>
            <a:stretch>
              <a:fillRect/>
            </a:stretch>
          </p:blipFill>
          <p:spPr bwMode="auto">
            <a:xfrm>
              <a:off x="2640" y="1488"/>
              <a:ext cx="220" cy="384"/>
            </a:xfrm>
            <a:prstGeom prst="rect">
              <a:avLst/>
            </a:prstGeom>
            <a:noFill/>
            <a:ln w="25400">
              <a:noFill/>
              <a:miter lim="800000"/>
              <a:headEnd/>
              <a:tailEnd/>
            </a:ln>
            <a:effectLst/>
          </p:spPr>
        </p:pic>
        <p:pic>
          <p:nvPicPr>
            <p:cNvPr id="142439" name="Picture 103"/>
            <p:cNvPicPr>
              <a:picLocks noChangeArrowheads="1"/>
            </p:cNvPicPr>
            <p:nvPr/>
          </p:nvPicPr>
          <p:blipFill>
            <a:blip r:embed="rId3" cstate="print"/>
            <a:srcRect/>
            <a:stretch>
              <a:fillRect/>
            </a:stretch>
          </p:blipFill>
          <p:spPr bwMode="auto">
            <a:xfrm>
              <a:off x="3216" y="1488"/>
              <a:ext cx="220" cy="384"/>
            </a:xfrm>
            <a:prstGeom prst="rect">
              <a:avLst/>
            </a:prstGeom>
            <a:noFill/>
            <a:ln w="25400">
              <a:noFill/>
              <a:miter lim="800000"/>
              <a:headEnd/>
              <a:tailEnd/>
            </a:ln>
            <a:effectLst/>
          </p:spPr>
        </p:pic>
        <p:sp>
          <p:nvSpPr>
            <p:cNvPr id="142440" name="Line 104"/>
            <p:cNvSpPr>
              <a:spLocks noChangeShapeType="1"/>
            </p:cNvSpPr>
            <p:nvPr/>
          </p:nvSpPr>
          <p:spPr bwMode="auto">
            <a:xfrm>
              <a:off x="2736" y="1776"/>
              <a:ext cx="48" cy="336"/>
            </a:xfrm>
            <a:prstGeom prst="line">
              <a:avLst/>
            </a:prstGeom>
            <a:noFill/>
            <a:ln w="9525">
              <a:solidFill>
                <a:schemeClr val="tx1"/>
              </a:solidFill>
              <a:round/>
              <a:headEnd/>
              <a:tailEnd/>
            </a:ln>
            <a:effectLst/>
          </p:spPr>
          <p:txBody>
            <a:bodyPr/>
            <a:lstStyle/>
            <a:p>
              <a:endParaRPr lang="zh-CN" altLang="en-US"/>
            </a:p>
          </p:txBody>
        </p:sp>
        <p:sp>
          <p:nvSpPr>
            <p:cNvPr id="142441" name="Line 105"/>
            <p:cNvSpPr>
              <a:spLocks noChangeShapeType="1"/>
            </p:cNvSpPr>
            <p:nvPr/>
          </p:nvSpPr>
          <p:spPr bwMode="auto">
            <a:xfrm flipH="1">
              <a:off x="3120" y="1776"/>
              <a:ext cx="144" cy="288"/>
            </a:xfrm>
            <a:prstGeom prst="line">
              <a:avLst/>
            </a:prstGeom>
            <a:noFill/>
            <a:ln w="9525">
              <a:solidFill>
                <a:schemeClr val="tx1"/>
              </a:solidFill>
              <a:round/>
              <a:headEnd/>
              <a:tailEnd/>
            </a:ln>
            <a:effectLst/>
          </p:spPr>
          <p:txBody>
            <a:bodyPr/>
            <a:lstStyle/>
            <a:p>
              <a:endParaRPr lang="zh-CN" altLang="en-US"/>
            </a:p>
          </p:txBody>
        </p:sp>
        <p:pic>
          <p:nvPicPr>
            <p:cNvPr id="142442" name="Picture 106"/>
            <p:cNvPicPr>
              <a:picLocks noChangeArrowheads="1"/>
            </p:cNvPicPr>
            <p:nvPr/>
          </p:nvPicPr>
          <p:blipFill>
            <a:blip r:embed="rId3" cstate="print"/>
            <a:srcRect/>
            <a:stretch>
              <a:fillRect/>
            </a:stretch>
          </p:blipFill>
          <p:spPr bwMode="auto">
            <a:xfrm>
              <a:off x="2544" y="2496"/>
              <a:ext cx="220" cy="384"/>
            </a:xfrm>
            <a:prstGeom prst="rect">
              <a:avLst/>
            </a:prstGeom>
            <a:noFill/>
            <a:ln w="25400">
              <a:noFill/>
              <a:miter lim="800000"/>
              <a:headEnd/>
              <a:tailEnd/>
            </a:ln>
            <a:effectLst/>
          </p:spPr>
        </p:pic>
        <p:pic>
          <p:nvPicPr>
            <p:cNvPr id="142443" name="Picture 107"/>
            <p:cNvPicPr>
              <a:picLocks noChangeArrowheads="1"/>
            </p:cNvPicPr>
            <p:nvPr/>
          </p:nvPicPr>
          <p:blipFill>
            <a:blip r:embed="rId3" cstate="print"/>
            <a:srcRect/>
            <a:stretch>
              <a:fillRect/>
            </a:stretch>
          </p:blipFill>
          <p:spPr bwMode="auto">
            <a:xfrm>
              <a:off x="2832" y="2496"/>
              <a:ext cx="220" cy="384"/>
            </a:xfrm>
            <a:prstGeom prst="rect">
              <a:avLst/>
            </a:prstGeom>
            <a:noFill/>
            <a:ln w="25400">
              <a:noFill/>
              <a:miter lim="800000"/>
              <a:headEnd/>
              <a:tailEnd/>
            </a:ln>
            <a:effectLst/>
          </p:spPr>
        </p:pic>
        <p:sp>
          <p:nvSpPr>
            <p:cNvPr id="142444" name="Line 108"/>
            <p:cNvSpPr>
              <a:spLocks noChangeShapeType="1"/>
            </p:cNvSpPr>
            <p:nvPr/>
          </p:nvSpPr>
          <p:spPr bwMode="auto">
            <a:xfrm flipH="1">
              <a:off x="2688" y="2208"/>
              <a:ext cx="96" cy="336"/>
            </a:xfrm>
            <a:prstGeom prst="line">
              <a:avLst/>
            </a:prstGeom>
            <a:noFill/>
            <a:ln w="9525">
              <a:solidFill>
                <a:schemeClr val="tx1"/>
              </a:solidFill>
              <a:round/>
              <a:headEnd/>
              <a:tailEnd/>
            </a:ln>
            <a:effectLst/>
          </p:spPr>
          <p:txBody>
            <a:bodyPr/>
            <a:lstStyle/>
            <a:p>
              <a:endParaRPr lang="zh-CN" altLang="en-US"/>
            </a:p>
          </p:txBody>
        </p:sp>
        <p:sp>
          <p:nvSpPr>
            <p:cNvPr id="142445" name="Line 109"/>
            <p:cNvSpPr>
              <a:spLocks noChangeShapeType="1"/>
            </p:cNvSpPr>
            <p:nvPr/>
          </p:nvSpPr>
          <p:spPr bwMode="auto">
            <a:xfrm>
              <a:off x="2976" y="2208"/>
              <a:ext cx="0" cy="336"/>
            </a:xfrm>
            <a:prstGeom prst="line">
              <a:avLst/>
            </a:prstGeom>
            <a:noFill/>
            <a:ln w="9525">
              <a:solidFill>
                <a:schemeClr val="tx1"/>
              </a:solidFill>
              <a:round/>
              <a:headEnd/>
              <a:tailEnd/>
            </a:ln>
            <a:effectLst/>
          </p:spPr>
          <p:txBody>
            <a:bodyPr/>
            <a:lstStyle/>
            <a:p>
              <a:endParaRPr lang="zh-CN" altLang="en-US"/>
            </a:p>
          </p:txBody>
        </p:sp>
        <p:sp>
          <p:nvSpPr>
            <p:cNvPr id="142446" name="Text Box 110"/>
            <p:cNvSpPr txBox="1">
              <a:spLocks noChangeArrowheads="1"/>
            </p:cNvSpPr>
            <p:nvPr/>
          </p:nvSpPr>
          <p:spPr bwMode="auto">
            <a:xfrm>
              <a:off x="2448" y="2832"/>
              <a:ext cx="918" cy="442"/>
            </a:xfrm>
            <a:prstGeom prst="rect">
              <a:avLst/>
            </a:prstGeom>
            <a:noFill/>
            <a:ln w="9525">
              <a:noFill/>
              <a:miter lim="800000"/>
              <a:headEnd/>
              <a:tailEnd/>
            </a:ln>
            <a:effectLst/>
          </p:spPr>
          <p:txBody>
            <a:bodyPr wrap="none">
              <a:spAutoFit/>
            </a:bodyPr>
            <a:lstStyle/>
            <a:p>
              <a:r>
                <a:rPr lang="zh-CN" altLang="en-US" sz="2000" b="1">
                  <a:solidFill>
                    <a:schemeClr val="accent2"/>
                  </a:solidFill>
                </a:rPr>
                <a:t>邮件服务</a:t>
              </a:r>
            </a:p>
            <a:p>
              <a:r>
                <a:rPr lang="en-US" altLang="zh-CN" sz="2000" b="1">
                  <a:solidFill>
                    <a:schemeClr val="accent2"/>
                  </a:solidFill>
                </a:rPr>
                <a:t>WWW</a:t>
              </a:r>
              <a:r>
                <a:rPr lang="zh-CN" altLang="en-US" sz="2000" b="1">
                  <a:solidFill>
                    <a:schemeClr val="accent2"/>
                  </a:solidFill>
                </a:rPr>
                <a:t>服务</a:t>
              </a:r>
            </a:p>
          </p:txBody>
        </p:sp>
        <p:sp>
          <p:nvSpPr>
            <p:cNvPr id="142447" name="Line 111"/>
            <p:cNvSpPr>
              <a:spLocks noChangeShapeType="1"/>
            </p:cNvSpPr>
            <p:nvPr/>
          </p:nvSpPr>
          <p:spPr bwMode="auto">
            <a:xfrm>
              <a:off x="3552" y="1488"/>
              <a:ext cx="0" cy="1872"/>
            </a:xfrm>
            <a:prstGeom prst="line">
              <a:avLst/>
            </a:prstGeom>
            <a:noFill/>
            <a:ln w="9525">
              <a:solidFill>
                <a:schemeClr val="tx1"/>
              </a:solidFill>
              <a:prstDash val="dash"/>
              <a:round/>
              <a:headEnd/>
              <a:tailEnd/>
            </a:ln>
            <a:effectLst/>
          </p:spPr>
          <p:txBody>
            <a:bodyPr/>
            <a:lstStyle/>
            <a:p>
              <a:endParaRPr lang="zh-CN" altLang="en-US"/>
            </a:p>
          </p:txBody>
        </p:sp>
        <p:sp>
          <p:nvSpPr>
            <p:cNvPr id="142448" name="Line 112"/>
            <p:cNvSpPr>
              <a:spLocks noChangeShapeType="1"/>
            </p:cNvSpPr>
            <p:nvPr/>
          </p:nvSpPr>
          <p:spPr bwMode="auto">
            <a:xfrm>
              <a:off x="1632" y="1440"/>
              <a:ext cx="0" cy="1872"/>
            </a:xfrm>
            <a:prstGeom prst="line">
              <a:avLst/>
            </a:prstGeom>
            <a:noFill/>
            <a:ln w="9525">
              <a:solidFill>
                <a:schemeClr val="tx1"/>
              </a:solidFill>
              <a:prstDash val="dash"/>
              <a:round/>
              <a:headEnd/>
              <a:tailEnd/>
            </a:ln>
            <a:effectLst/>
          </p:spPr>
          <p:txBody>
            <a:bodyPr/>
            <a:lstStyle/>
            <a:p>
              <a:endParaRPr lang="zh-CN" altLang="en-US"/>
            </a:p>
          </p:txBody>
        </p:sp>
        <p:grpSp>
          <p:nvGrpSpPr>
            <p:cNvPr id="16" name="Group 113"/>
            <p:cNvGrpSpPr>
              <a:grpSpLocks/>
            </p:cNvGrpSpPr>
            <p:nvPr/>
          </p:nvGrpSpPr>
          <p:grpSpPr bwMode="auto">
            <a:xfrm>
              <a:off x="2400" y="1922"/>
              <a:ext cx="144" cy="430"/>
              <a:chOff x="2256" y="1056"/>
              <a:chExt cx="384" cy="1056"/>
            </a:xfrm>
          </p:grpSpPr>
          <p:sp>
            <p:nvSpPr>
              <p:cNvPr id="142450" name="AutoShape 114"/>
              <p:cNvSpPr>
                <a:spLocks noChangeArrowheads="1"/>
              </p:cNvSpPr>
              <p:nvPr/>
            </p:nvSpPr>
            <p:spPr bwMode="auto">
              <a:xfrm>
                <a:off x="2256" y="1056"/>
                <a:ext cx="384" cy="1056"/>
              </a:xfrm>
              <a:prstGeom prst="cube">
                <a:avLst>
                  <a:gd name="adj" fmla="val 80759"/>
                </a:avLst>
              </a:prstGeom>
              <a:solidFill>
                <a:srgbClr val="D60093"/>
              </a:solidFill>
              <a:ln w="9525">
                <a:solidFill>
                  <a:schemeClr val="tx1"/>
                </a:solidFill>
                <a:miter lim="800000"/>
                <a:headEnd/>
                <a:tailEnd/>
              </a:ln>
              <a:effectLst/>
            </p:spPr>
            <p:txBody>
              <a:bodyPr wrap="none" anchor="ctr"/>
              <a:lstStyle/>
              <a:p>
                <a:endParaRPr lang="zh-CN" altLang="en-US"/>
              </a:p>
            </p:txBody>
          </p:sp>
          <p:sp>
            <p:nvSpPr>
              <p:cNvPr id="142451" name="Line 115"/>
              <p:cNvSpPr>
                <a:spLocks noChangeShapeType="1"/>
              </p:cNvSpPr>
              <p:nvPr/>
            </p:nvSpPr>
            <p:spPr bwMode="auto">
              <a:xfrm flipH="1">
                <a:off x="2352" y="1152"/>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42452" name="Line 116"/>
              <p:cNvSpPr>
                <a:spLocks noChangeShapeType="1"/>
              </p:cNvSpPr>
              <p:nvPr/>
            </p:nvSpPr>
            <p:spPr bwMode="auto">
              <a:xfrm flipH="1">
                <a:off x="2352" y="1248"/>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42453" name="Line 117"/>
              <p:cNvSpPr>
                <a:spLocks noChangeShapeType="1"/>
              </p:cNvSpPr>
              <p:nvPr/>
            </p:nvSpPr>
            <p:spPr bwMode="auto">
              <a:xfrm flipH="1">
                <a:off x="2352" y="1344"/>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42454" name="Line 118"/>
              <p:cNvSpPr>
                <a:spLocks noChangeShapeType="1"/>
              </p:cNvSpPr>
              <p:nvPr/>
            </p:nvSpPr>
            <p:spPr bwMode="auto">
              <a:xfrm flipH="1">
                <a:off x="2352" y="1440"/>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42455" name="Line 119"/>
              <p:cNvSpPr>
                <a:spLocks noChangeShapeType="1"/>
              </p:cNvSpPr>
              <p:nvPr/>
            </p:nvSpPr>
            <p:spPr bwMode="auto">
              <a:xfrm flipH="1">
                <a:off x="2352" y="1536"/>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42456" name="Line 120"/>
              <p:cNvSpPr>
                <a:spLocks noChangeShapeType="1"/>
              </p:cNvSpPr>
              <p:nvPr/>
            </p:nvSpPr>
            <p:spPr bwMode="auto">
              <a:xfrm flipH="1">
                <a:off x="2352" y="1632"/>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42457" name="Line 121"/>
              <p:cNvSpPr>
                <a:spLocks noChangeShapeType="1"/>
              </p:cNvSpPr>
              <p:nvPr/>
            </p:nvSpPr>
            <p:spPr bwMode="auto">
              <a:xfrm flipH="1">
                <a:off x="2352" y="1728"/>
                <a:ext cx="288" cy="288"/>
              </a:xfrm>
              <a:prstGeom prst="line">
                <a:avLst/>
              </a:prstGeom>
              <a:noFill/>
              <a:ln w="9525">
                <a:solidFill>
                  <a:schemeClr val="tx1"/>
                </a:solidFill>
                <a:round/>
                <a:headEnd/>
                <a:tailEnd/>
              </a:ln>
              <a:effectLst/>
            </p:spPr>
            <p:txBody>
              <a:bodyPr wrap="none" anchor="ctr"/>
              <a:lstStyle/>
              <a:p>
                <a:endParaRPr lang="zh-CN" altLang="en-US"/>
              </a:p>
            </p:txBody>
          </p:sp>
          <p:sp>
            <p:nvSpPr>
              <p:cNvPr id="142458" name="Line 122"/>
              <p:cNvSpPr>
                <a:spLocks noChangeShapeType="1"/>
              </p:cNvSpPr>
              <p:nvPr/>
            </p:nvSpPr>
            <p:spPr bwMode="auto">
              <a:xfrm>
                <a:off x="2448" y="1248"/>
                <a:ext cx="0" cy="768"/>
              </a:xfrm>
              <a:prstGeom prst="line">
                <a:avLst/>
              </a:prstGeom>
              <a:noFill/>
              <a:ln w="9525">
                <a:solidFill>
                  <a:schemeClr val="tx1"/>
                </a:solidFill>
                <a:round/>
                <a:headEnd/>
                <a:tailEnd/>
              </a:ln>
              <a:effectLst/>
            </p:spPr>
            <p:txBody>
              <a:bodyPr wrap="none" anchor="ctr"/>
              <a:lstStyle/>
              <a:p>
                <a:endParaRPr lang="zh-CN" altLang="en-US"/>
              </a:p>
            </p:txBody>
          </p:sp>
          <p:sp>
            <p:nvSpPr>
              <p:cNvPr id="142459" name="Line 123"/>
              <p:cNvSpPr>
                <a:spLocks noChangeShapeType="1"/>
              </p:cNvSpPr>
              <p:nvPr/>
            </p:nvSpPr>
            <p:spPr bwMode="auto">
              <a:xfrm>
                <a:off x="2544" y="1152"/>
                <a:ext cx="0" cy="768"/>
              </a:xfrm>
              <a:prstGeom prst="line">
                <a:avLst/>
              </a:prstGeom>
              <a:noFill/>
              <a:ln w="9525">
                <a:solidFill>
                  <a:schemeClr val="tx1"/>
                </a:solidFill>
                <a:round/>
                <a:headEnd/>
                <a:tailEnd/>
              </a:ln>
              <a:effectLst/>
            </p:spPr>
            <p:txBody>
              <a:bodyPr wrap="none" anchor="ctr"/>
              <a:lstStyle/>
              <a:p>
                <a:endParaRPr lang="zh-CN" altLang="en-US"/>
              </a:p>
            </p:txBody>
          </p:sp>
        </p:grpSp>
        <p:sp>
          <p:nvSpPr>
            <p:cNvPr id="142460" name="Line 124"/>
            <p:cNvSpPr>
              <a:spLocks noChangeShapeType="1"/>
            </p:cNvSpPr>
            <p:nvPr/>
          </p:nvSpPr>
          <p:spPr bwMode="auto">
            <a:xfrm>
              <a:off x="2208" y="2160"/>
              <a:ext cx="192" cy="0"/>
            </a:xfrm>
            <a:prstGeom prst="line">
              <a:avLst/>
            </a:prstGeom>
            <a:noFill/>
            <a:ln w="9525">
              <a:solidFill>
                <a:srgbClr val="000000"/>
              </a:solidFill>
              <a:round/>
              <a:headEnd/>
              <a:tailEnd/>
            </a:ln>
            <a:effectLst/>
          </p:spPr>
          <p:txBody>
            <a:bodyPr wrap="none" anchor="ctr"/>
            <a:lstStyle/>
            <a:p>
              <a:endParaRPr lang="zh-CN" altLang="en-US"/>
            </a:p>
          </p:txBody>
        </p:sp>
        <p:sp>
          <p:nvSpPr>
            <p:cNvPr id="142461" name="Freeform 125"/>
            <p:cNvSpPr>
              <a:spLocks/>
            </p:cNvSpPr>
            <p:nvPr/>
          </p:nvSpPr>
          <p:spPr bwMode="auto">
            <a:xfrm>
              <a:off x="2208" y="1776"/>
              <a:ext cx="736" cy="344"/>
            </a:xfrm>
            <a:custGeom>
              <a:avLst/>
              <a:gdLst/>
              <a:ahLst/>
              <a:cxnLst>
                <a:cxn ang="0">
                  <a:pos x="672" y="0"/>
                </a:cxn>
                <a:cxn ang="0">
                  <a:pos x="624" y="288"/>
                </a:cxn>
                <a:cxn ang="0">
                  <a:pos x="0" y="336"/>
                </a:cxn>
              </a:cxnLst>
              <a:rect l="0" t="0" r="r" b="b"/>
              <a:pathLst>
                <a:path w="736" h="344">
                  <a:moveTo>
                    <a:pt x="672" y="0"/>
                  </a:moveTo>
                  <a:cubicBezTo>
                    <a:pt x="704" y="116"/>
                    <a:pt x="736" y="232"/>
                    <a:pt x="624" y="288"/>
                  </a:cubicBezTo>
                  <a:cubicBezTo>
                    <a:pt x="512" y="344"/>
                    <a:pt x="104" y="328"/>
                    <a:pt x="0" y="336"/>
                  </a:cubicBezTo>
                </a:path>
              </a:pathLst>
            </a:custGeom>
            <a:noFill/>
            <a:ln w="38100" cap="flat" cmpd="sng">
              <a:solidFill>
                <a:srgbClr val="FF0000"/>
              </a:solidFill>
              <a:prstDash val="dash"/>
              <a:round/>
              <a:headEnd type="none" w="med" len="med"/>
              <a:tailEnd type="triangle" w="med" len="med"/>
            </a:ln>
            <a:effectLst/>
          </p:spPr>
          <p:txBody>
            <a:bodyPr/>
            <a:lstStyle/>
            <a:p>
              <a:endParaRPr lang="zh-CN" altLang="en-US"/>
            </a:p>
          </p:txBody>
        </p:sp>
        <p:sp>
          <p:nvSpPr>
            <p:cNvPr id="142462" name="Freeform 126"/>
            <p:cNvSpPr>
              <a:spLocks/>
            </p:cNvSpPr>
            <p:nvPr/>
          </p:nvSpPr>
          <p:spPr bwMode="auto">
            <a:xfrm>
              <a:off x="3032" y="1872"/>
              <a:ext cx="856" cy="240"/>
            </a:xfrm>
            <a:custGeom>
              <a:avLst/>
              <a:gdLst/>
              <a:ahLst/>
              <a:cxnLst>
                <a:cxn ang="0">
                  <a:pos x="856" y="288"/>
                </a:cxn>
                <a:cxn ang="0">
                  <a:pos x="136" y="288"/>
                </a:cxn>
                <a:cxn ang="0">
                  <a:pos x="40" y="0"/>
                </a:cxn>
              </a:cxnLst>
              <a:rect l="0" t="0" r="r" b="b"/>
              <a:pathLst>
                <a:path w="856" h="336">
                  <a:moveTo>
                    <a:pt x="856" y="288"/>
                  </a:moveTo>
                  <a:cubicBezTo>
                    <a:pt x="564" y="312"/>
                    <a:pt x="272" y="336"/>
                    <a:pt x="136" y="288"/>
                  </a:cubicBezTo>
                  <a:cubicBezTo>
                    <a:pt x="0" y="240"/>
                    <a:pt x="20" y="120"/>
                    <a:pt x="40" y="0"/>
                  </a:cubicBezTo>
                </a:path>
              </a:pathLst>
            </a:custGeom>
            <a:noFill/>
            <a:ln w="38100" cap="flat" cmpd="sng">
              <a:solidFill>
                <a:schemeClr val="tx1"/>
              </a:solidFill>
              <a:prstDash val="dash"/>
              <a:round/>
              <a:headEnd type="none" w="med" len="med"/>
              <a:tailEnd type="triangle" w="med" len="med"/>
            </a:ln>
            <a:effectLst/>
          </p:spPr>
          <p:txBody>
            <a:bodyPr/>
            <a:lstStyle/>
            <a:p>
              <a:endParaRPr lang="zh-CN" altLang="en-US"/>
            </a:p>
          </p:txBody>
        </p:sp>
      </p:grpSp>
      <p:sp>
        <p:nvSpPr>
          <p:cNvPr id="142463" name="Rectangle 127"/>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228600" y="846138"/>
            <a:ext cx="8686800" cy="3159125"/>
          </a:xfrm>
          <a:prstGeom prst="rect">
            <a:avLst/>
          </a:prstGeom>
          <a:noFill/>
          <a:ln w="9525">
            <a:noFill/>
            <a:miter lim="800000"/>
            <a:headEnd/>
            <a:tailEnd/>
          </a:ln>
          <a:effectLst/>
        </p:spPr>
        <p:txBody>
          <a:bodyPr>
            <a:spAutoFit/>
          </a:bodyPr>
          <a:lstStyle/>
          <a:p>
            <a:pPr>
              <a:lnSpc>
                <a:spcPct val="120000"/>
              </a:lnSpc>
            </a:pPr>
            <a:r>
              <a:rPr lang="zh-CN" altLang="en-US" b="1"/>
              <a:t>防火墙仅用于隔绝内部网和外部网的直接连通，无法防御内部</a:t>
            </a:r>
          </a:p>
          <a:p>
            <a:pPr>
              <a:lnSpc>
                <a:spcPct val="120000"/>
              </a:lnSpc>
            </a:pPr>
            <a:r>
              <a:rPr lang="zh-CN" altLang="en-US" b="1"/>
              <a:t>网自身的侵袭，例如内部网用户的越权访问；因此，内部网的</a:t>
            </a:r>
          </a:p>
          <a:p>
            <a:pPr>
              <a:lnSpc>
                <a:spcPct val="120000"/>
              </a:lnSpc>
            </a:pPr>
            <a:r>
              <a:rPr lang="zh-CN" altLang="en-US" b="1"/>
              <a:t>资源仍需设置必要的访问控制（主要是访问权限设置）；</a:t>
            </a:r>
          </a:p>
          <a:p>
            <a:pPr>
              <a:lnSpc>
                <a:spcPct val="120000"/>
              </a:lnSpc>
            </a:pPr>
            <a:endParaRPr lang="zh-CN" altLang="en-US" b="1"/>
          </a:p>
          <a:p>
            <a:pPr>
              <a:lnSpc>
                <a:spcPct val="120000"/>
              </a:lnSpc>
            </a:pPr>
            <a:r>
              <a:rPr lang="zh-CN" altLang="en-US" b="1"/>
              <a:t>尤其在应用系统设计时（如办公自动化系统等），为避免用户</a:t>
            </a:r>
          </a:p>
          <a:p>
            <a:pPr>
              <a:lnSpc>
                <a:spcPct val="120000"/>
              </a:lnSpc>
            </a:pPr>
            <a:r>
              <a:rPr lang="zh-CN" altLang="en-US" b="1"/>
              <a:t>和权限的密切相关性，建议增加角色及映射关系，有利于简化系统设计</a:t>
            </a:r>
          </a:p>
        </p:txBody>
      </p:sp>
      <p:grpSp>
        <p:nvGrpSpPr>
          <p:cNvPr id="2" name="Group 3"/>
          <p:cNvGrpSpPr>
            <a:grpSpLocks/>
          </p:cNvGrpSpPr>
          <p:nvPr/>
        </p:nvGrpSpPr>
        <p:grpSpPr bwMode="auto">
          <a:xfrm>
            <a:off x="1160463" y="4086225"/>
            <a:ext cx="6054725" cy="782638"/>
            <a:chOff x="470" y="1776"/>
            <a:chExt cx="3715" cy="493"/>
          </a:xfrm>
        </p:grpSpPr>
        <p:sp>
          <p:nvSpPr>
            <p:cNvPr id="143364" name="Text Box 4"/>
            <p:cNvSpPr txBox="1">
              <a:spLocks noChangeArrowheads="1"/>
            </p:cNvSpPr>
            <p:nvPr/>
          </p:nvSpPr>
          <p:spPr bwMode="auto">
            <a:xfrm>
              <a:off x="470" y="1981"/>
              <a:ext cx="489" cy="288"/>
            </a:xfrm>
            <a:prstGeom prst="rect">
              <a:avLst/>
            </a:prstGeom>
            <a:noFill/>
            <a:ln w="9525">
              <a:noFill/>
              <a:miter lim="800000"/>
              <a:headEnd/>
              <a:tailEnd/>
            </a:ln>
            <a:effectLst/>
          </p:spPr>
          <p:txBody>
            <a:bodyPr wrap="none">
              <a:spAutoFit/>
            </a:bodyPr>
            <a:lstStyle/>
            <a:p>
              <a:pPr eaLnBrk="0" hangingPunct="0"/>
              <a:r>
                <a:rPr lang="zh-CN" altLang="en-US" b="1">
                  <a:latin typeface="宋体" pitchFamily="2" charset="-122"/>
                </a:rPr>
                <a:t>用户</a:t>
              </a:r>
            </a:p>
          </p:txBody>
        </p:sp>
        <p:sp>
          <p:nvSpPr>
            <p:cNvPr id="143365" name="Text Box 5"/>
            <p:cNvSpPr txBox="1">
              <a:spLocks noChangeArrowheads="1"/>
            </p:cNvSpPr>
            <p:nvPr/>
          </p:nvSpPr>
          <p:spPr bwMode="auto">
            <a:xfrm>
              <a:off x="2092" y="1968"/>
              <a:ext cx="489" cy="288"/>
            </a:xfrm>
            <a:prstGeom prst="rect">
              <a:avLst/>
            </a:prstGeom>
            <a:noFill/>
            <a:ln w="9525">
              <a:noFill/>
              <a:miter lim="800000"/>
              <a:headEnd/>
              <a:tailEnd/>
            </a:ln>
            <a:effectLst/>
          </p:spPr>
          <p:txBody>
            <a:bodyPr wrap="none">
              <a:spAutoFit/>
            </a:bodyPr>
            <a:lstStyle/>
            <a:p>
              <a:pPr eaLnBrk="0" hangingPunct="0"/>
              <a:r>
                <a:rPr lang="zh-CN" altLang="en-US" b="1">
                  <a:latin typeface="宋体" pitchFamily="2" charset="-122"/>
                </a:rPr>
                <a:t>角色</a:t>
              </a:r>
            </a:p>
          </p:txBody>
        </p:sp>
        <p:sp>
          <p:nvSpPr>
            <p:cNvPr id="143366" name="Text Box 6"/>
            <p:cNvSpPr txBox="1">
              <a:spLocks noChangeArrowheads="1"/>
            </p:cNvSpPr>
            <p:nvPr/>
          </p:nvSpPr>
          <p:spPr bwMode="auto">
            <a:xfrm>
              <a:off x="3696" y="1968"/>
              <a:ext cx="489" cy="288"/>
            </a:xfrm>
            <a:prstGeom prst="rect">
              <a:avLst/>
            </a:prstGeom>
            <a:noFill/>
            <a:ln w="9525">
              <a:noFill/>
              <a:miter lim="800000"/>
              <a:headEnd/>
              <a:tailEnd/>
            </a:ln>
            <a:effectLst/>
          </p:spPr>
          <p:txBody>
            <a:bodyPr wrap="none">
              <a:spAutoFit/>
            </a:bodyPr>
            <a:lstStyle/>
            <a:p>
              <a:pPr eaLnBrk="0" hangingPunct="0"/>
              <a:r>
                <a:rPr lang="zh-CN" altLang="en-US" b="1">
                  <a:latin typeface="宋体" pitchFamily="2" charset="-122"/>
                </a:rPr>
                <a:t>权限</a:t>
              </a:r>
            </a:p>
          </p:txBody>
        </p:sp>
        <p:sp>
          <p:nvSpPr>
            <p:cNvPr id="143367" name="Line 7"/>
            <p:cNvSpPr>
              <a:spLocks noChangeShapeType="1"/>
            </p:cNvSpPr>
            <p:nvPr/>
          </p:nvSpPr>
          <p:spPr bwMode="auto">
            <a:xfrm>
              <a:off x="1008" y="2112"/>
              <a:ext cx="1104" cy="0"/>
            </a:xfrm>
            <a:prstGeom prst="line">
              <a:avLst/>
            </a:prstGeom>
            <a:noFill/>
            <a:ln w="38100">
              <a:solidFill>
                <a:srgbClr val="000000"/>
              </a:solidFill>
              <a:round/>
              <a:headEnd type="triangle" w="med" len="med"/>
              <a:tailEnd type="triangle" w="med" len="med"/>
            </a:ln>
            <a:effectLst/>
          </p:spPr>
          <p:txBody>
            <a:bodyPr/>
            <a:lstStyle/>
            <a:p>
              <a:endParaRPr lang="zh-CN" altLang="en-US"/>
            </a:p>
          </p:txBody>
        </p:sp>
        <p:sp>
          <p:nvSpPr>
            <p:cNvPr id="143368" name="Line 8"/>
            <p:cNvSpPr>
              <a:spLocks noChangeShapeType="1"/>
            </p:cNvSpPr>
            <p:nvPr/>
          </p:nvSpPr>
          <p:spPr bwMode="auto">
            <a:xfrm>
              <a:off x="2592" y="2112"/>
              <a:ext cx="1104" cy="0"/>
            </a:xfrm>
            <a:prstGeom prst="line">
              <a:avLst/>
            </a:prstGeom>
            <a:noFill/>
            <a:ln w="38100">
              <a:solidFill>
                <a:srgbClr val="000000"/>
              </a:solidFill>
              <a:round/>
              <a:headEnd type="triangle" w="med" len="med"/>
              <a:tailEnd type="triangle" w="med" len="med"/>
            </a:ln>
            <a:effectLst/>
          </p:spPr>
          <p:txBody>
            <a:bodyPr/>
            <a:lstStyle/>
            <a:p>
              <a:endParaRPr lang="zh-CN" altLang="en-US"/>
            </a:p>
          </p:txBody>
        </p:sp>
        <p:sp>
          <p:nvSpPr>
            <p:cNvPr id="143369" name="Text Box 9"/>
            <p:cNvSpPr txBox="1">
              <a:spLocks noChangeArrowheads="1"/>
            </p:cNvSpPr>
            <p:nvPr/>
          </p:nvSpPr>
          <p:spPr bwMode="auto">
            <a:xfrm>
              <a:off x="1324" y="1776"/>
              <a:ext cx="502" cy="288"/>
            </a:xfrm>
            <a:prstGeom prst="rect">
              <a:avLst/>
            </a:prstGeom>
            <a:noFill/>
            <a:ln w="9525">
              <a:noFill/>
              <a:miter lim="800000"/>
              <a:headEnd/>
              <a:tailEnd/>
            </a:ln>
            <a:effectLst/>
          </p:spPr>
          <p:txBody>
            <a:bodyPr>
              <a:spAutoFit/>
            </a:bodyPr>
            <a:lstStyle/>
            <a:p>
              <a:pPr eaLnBrk="0" hangingPunct="0"/>
              <a:r>
                <a:rPr lang="zh-CN" altLang="en-US" b="1">
                  <a:latin typeface="宋体" pitchFamily="2" charset="-122"/>
                </a:rPr>
                <a:t>映射</a:t>
              </a:r>
            </a:p>
          </p:txBody>
        </p:sp>
        <p:sp>
          <p:nvSpPr>
            <p:cNvPr id="143370" name="Text Box 10"/>
            <p:cNvSpPr txBox="1">
              <a:spLocks noChangeArrowheads="1"/>
            </p:cNvSpPr>
            <p:nvPr/>
          </p:nvSpPr>
          <p:spPr bwMode="auto">
            <a:xfrm>
              <a:off x="2904" y="1776"/>
              <a:ext cx="489" cy="288"/>
            </a:xfrm>
            <a:prstGeom prst="rect">
              <a:avLst/>
            </a:prstGeom>
            <a:noFill/>
            <a:ln w="9525">
              <a:noFill/>
              <a:miter lim="800000"/>
              <a:headEnd/>
              <a:tailEnd/>
            </a:ln>
            <a:effectLst/>
          </p:spPr>
          <p:txBody>
            <a:bodyPr wrap="none">
              <a:spAutoFit/>
            </a:bodyPr>
            <a:lstStyle/>
            <a:p>
              <a:pPr eaLnBrk="0" hangingPunct="0"/>
              <a:r>
                <a:rPr lang="zh-CN" altLang="en-US" b="1">
                  <a:latin typeface="宋体" pitchFamily="2" charset="-122"/>
                </a:rPr>
                <a:t>映射</a:t>
              </a:r>
            </a:p>
          </p:txBody>
        </p:sp>
      </p:grpSp>
      <p:sp>
        <p:nvSpPr>
          <p:cNvPr id="143371" name="Text Box 11"/>
          <p:cNvSpPr txBox="1">
            <a:spLocks noChangeArrowheads="1"/>
          </p:cNvSpPr>
          <p:nvPr/>
        </p:nvSpPr>
        <p:spPr bwMode="auto">
          <a:xfrm>
            <a:off x="8686800" y="73025"/>
            <a:ext cx="444352" cy="400110"/>
          </a:xfrm>
          <a:prstGeom prst="rect">
            <a:avLst/>
          </a:prstGeom>
          <a:noFill/>
          <a:ln w="9525">
            <a:noFill/>
            <a:miter lim="800000"/>
            <a:headEnd/>
            <a:tailEnd/>
          </a:ln>
          <a:effectLst/>
        </p:spPr>
        <p:txBody>
          <a:bodyPr wrap="none">
            <a:spAutoFit/>
          </a:bodyPr>
          <a:lstStyle/>
          <a:p>
            <a:pPr eaLnBrk="0" hangingPunct="0"/>
            <a:r>
              <a:rPr lang="en-US" altLang="zh-CN" sz="2000" b="1" dirty="0" smtClean="0">
                <a:latin typeface="宋体" pitchFamily="2" charset="-122"/>
              </a:rPr>
              <a:t>58</a:t>
            </a:r>
            <a:endParaRPr lang="en-US" altLang="zh-CN" sz="2000" b="1" dirty="0">
              <a:latin typeface="宋体" pitchFamily="2" charset="-122"/>
            </a:endParaRPr>
          </a:p>
        </p:txBody>
      </p:sp>
      <p:grpSp>
        <p:nvGrpSpPr>
          <p:cNvPr id="3" name="Group 12"/>
          <p:cNvGrpSpPr>
            <a:grpSpLocks/>
          </p:cNvGrpSpPr>
          <p:nvPr/>
        </p:nvGrpSpPr>
        <p:grpSpPr bwMode="auto">
          <a:xfrm>
            <a:off x="1068388" y="4945063"/>
            <a:ext cx="6627812" cy="1227137"/>
            <a:chOff x="412" y="2880"/>
            <a:chExt cx="4175" cy="773"/>
          </a:xfrm>
        </p:grpSpPr>
        <p:sp>
          <p:nvSpPr>
            <p:cNvPr id="143373" name="Rectangle 13"/>
            <p:cNvSpPr>
              <a:spLocks noChangeArrowheads="1"/>
            </p:cNvSpPr>
            <p:nvPr/>
          </p:nvSpPr>
          <p:spPr bwMode="auto">
            <a:xfrm>
              <a:off x="432" y="2880"/>
              <a:ext cx="576" cy="576"/>
            </a:xfrm>
            <a:prstGeom prst="rect">
              <a:avLst/>
            </a:prstGeom>
            <a:solidFill>
              <a:srgbClr val="FFCCCC"/>
            </a:solidFill>
            <a:ln w="9525">
              <a:solidFill>
                <a:schemeClr val="tx1"/>
              </a:solidFill>
              <a:miter lim="800000"/>
              <a:headEnd/>
              <a:tailEnd/>
            </a:ln>
            <a:effectLst/>
          </p:spPr>
          <p:txBody>
            <a:bodyPr wrap="none" anchor="ctr"/>
            <a:lstStyle/>
            <a:p>
              <a:endParaRPr lang="zh-CN" altLang="en-US"/>
            </a:p>
          </p:txBody>
        </p:sp>
        <p:sp>
          <p:nvSpPr>
            <p:cNvPr id="143374" name="Line 14"/>
            <p:cNvSpPr>
              <a:spLocks noChangeShapeType="1"/>
            </p:cNvSpPr>
            <p:nvPr/>
          </p:nvSpPr>
          <p:spPr bwMode="auto">
            <a:xfrm>
              <a:off x="432" y="2976"/>
              <a:ext cx="576" cy="0"/>
            </a:xfrm>
            <a:prstGeom prst="line">
              <a:avLst/>
            </a:prstGeom>
            <a:noFill/>
            <a:ln w="9525">
              <a:solidFill>
                <a:schemeClr val="tx1"/>
              </a:solidFill>
              <a:round/>
              <a:headEnd/>
              <a:tailEnd/>
            </a:ln>
            <a:effectLst/>
          </p:spPr>
          <p:txBody>
            <a:bodyPr/>
            <a:lstStyle/>
            <a:p>
              <a:endParaRPr lang="zh-CN" altLang="en-US"/>
            </a:p>
          </p:txBody>
        </p:sp>
        <p:sp>
          <p:nvSpPr>
            <p:cNvPr id="143375" name="Line 15"/>
            <p:cNvSpPr>
              <a:spLocks noChangeShapeType="1"/>
            </p:cNvSpPr>
            <p:nvPr/>
          </p:nvSpPr>
          <p:spPr bwMode="auto">
            <a:xfrm>
              <a:off x="432" y="3072"/>
              <a:ext cx="576" cy="0"/>
            </a:xfrm>
            <a:prstGeom prst="line">
              <a:avLst/>
            </a:prstGeom>
            <a:noFill/>
            <a:ln w="9525">
              <a:solidFill>
                <a:schemeClr val="tx1"/>
              </a:solidFill>
              <a:round/>
              <a:headEnd/>
              <a:tailEnd/>
            </a:ln>
            <a:effectLst/>
          </p:spPr>
          <p:txBody>
            <a:bodyPr/>
            <a:lstStyle/>
            <a:p>
              <a:endParaRPr lang="zh-CN" altLang="en-US"/>
            </a:p>
          </p:txBody>
        </p:sp>
        <p:sp>
          <p:nvSpPr>
            <p:cNvPr id="143376" name="Line 16"/>
            <p:cNvSpPr>
              <a:spLocks noChangeShapeType="1"/>
            </p:cNvSpPr>
            <p:nvPr/>
          </p:nvSpPr>
          <p:spPr bwMode="auto">
            <a:xfrm>
              <a:off x="432" y="3168"/>
              <a:ext cx="576" cy="0"/>
            </a:xfrm>
            <a:prstGeom prst="line">
              <a:avLst/>
            </a:prstGeom>
            <a:noFill/>
            <a:ln w="9525">
              <a:solidFill>
                <a:schemeClr val="tx1"/>
              </a:solidFill>
              <a:round/>
              <a:headEnd/>
              <a:tailEnd/>
            </a:ln>
            <a:effectLst/>
          </p:spPr>
          <p:txBody>
            <a:bodyPr/>
            <a:lstStyle/>
            <a:p>
              <a:endParaRPr lang="zh-CN" altLang="en-US"/>
            </a:p>
          </p:txBody>
        </p:sp>
        <p:sp>
          <p:nvSpPr>
            <p:cNvPr id="143377" name="Line 17"/>
            <p:cNvSpPr>
              <a:spLocks noChangeShapeType="1"/>
            </p:cNvSpPr>
            <p:nvPr/>
          </p:nvSpPr>
          <p:spPr bwMode="auto">
            <a:xfrm>
              <a:off x="432" y="3264"/>
              <a:ext cx="576" cy="0"/>
            </a:xfrm>
            <a:prstGeom prst="line">
              <a:avLst/>
            </a:prstGeom>
            <a:noFill/>
            <a:ln w="9525">
              <a:solidFill>
                <a:schemeClr val="tx1"/>
              </a:solidFill>
              <a:round/>
              <a:headEnd/>
              <a:tailEnd/>
            </a:ln>
            <a:effectLst/>
          </p:spPr>
          <p:txBody>
            <a:bodyPr/>
            <a:lstStyle/>
            <a:p>
              <a:endParaRPr lang="zh-CN" altLang="en-US"/>
            </a:p>
          </p:txBody>
        </p:sp>
        <p:sp>
          <p:nvSpPr>
            <p:cNvPr id="143378" name="Line 18"/>
            <p:cNvSpPr>
              <a:spLocks noChangeShapeType="1"/>
            </p:cNvSpPr>
            <p:nvPr/>
          </p:nvSpPr>
          <p:spPr bwMode="auto">
            <a:xfrm>
              <a:off x="432" y="3360"/>
              <a:ext cx="576" cy="0"/>
            </a:xfrm>
            <a:prstGeom prst="line">
              <a:avLst/>
            </a:prstGeom>
            <a:noFill/>
            <a:ln w="9525">
              <a:solidFill>
                <a:schemeClr val="tx1"/>
              </a:solidFill>
              <a:round/>
              <a:headEnd/>
              <a:tailEnd/>
            </a:ln>
            <a:effectLst/>
          </p:spPr>
          <p:txBody>
            <a:bodyPr/>
            <a:lstStyle/>
            <a:p>
              <a:endParaRPr lang="zh-CN" altLang="en-US"/>
            </a:p>
          </p:txBody>
        </p:sp>
        <p:sp>
          <p:nvSpPr>
            <p:cNvPr id="143379" name="Line 19"/>
            <p:cNvSpPr>
              <a:spLocks noChangeShapeType="1"/>
            </p:cNvSpPr>
            <p:nvPr/>
          </p:nvSpPr>
          <p:spPr bwMode="auto">
            <a:xfrm>
              <a:off x="576" y="2880"/>
              <a:ext cx="0" cy="576"/>
            </a:xfrm>
            <a:prstGeom prst="line">
              <a:avLst/>
            </a:prstGeom>
            <a:noFill/>
            <a:ln w="9525">
              <a:solidFill>
                <a:schemeClr val="tx1"/>
              </a:solidFill>
              <a:round/>
              <a:headEnd/>
              <a:tailEnd/>
            </a:ln>
            <a:effectLst/>
          </p:spPr>
          <p:txBody>
            <a:bodyPr/>
            <a:lstStyle/>
            <a:p>
              <a:endParaRPr lang="zh-CN" altLang="en-US"/>
            </a:p>
          </p:txBody>
        </p:sp>
        <p:sp>
          <p:nvSpPr>
            <p:cNvPr id="143380" name="Line 20"/>
            <p:cNvSpPr>
              <a:spLocks noChangeShapeType="1"/>
            </p:cNvSpPr>
            <p:nvPr/>
          </p:nvSpPr>
          <p:spPr bwMode="auto">
            <a:xfrm>
              <a:off x="816" y="2880"/>
              <a:ext cx="0" cy="576"/>
            </a:xfrm>
            <a:prstGeom prst="line">
              <a:avLst/>
            </a:prstGeom>
            <a:noFill/>
            <a:ln w="9525">
              <a:solidFill>
                <a:schemeClr val="tx1"/>
              </a:solidFill>
              <a:round/>
              <a:headEnd/>
              <a:tailEnd/>
            </a:ln>
            <a:effectLst/>
          </p:spPr>
          <p:txBody>
            <a:bodyPr/>
            <a:lstStyle/>
            <a:p>
              <a:endParaRPr lang="zh-CN" altLang="en-US"/>
            </a:p>
          </p:txBody>
        </p:sp>
        <p:sp>
          <p:nvSpPr>
            <p:cNvPr id="143381" name="Rectangle 21"/>
            <p:cNvSpPr>
              <a:spLocks noChangeArrowheads="1"/>
            </p:cNvSpPr>
            <p:nvPr/>
          </p:nvSpPr>
          <p:spPr bwMode="auto">
            <a:xfrm>
              <a:off x="2112" y="2880"/>
              <a:ext cx="384" cy="432"/>
            </a:xfrm>
            <a:prstGeom prst="rect">
              <a:avLst/>
            </a:prstGeom>
            <a:solidFill>
              <a:srgbClr val="FFFF66"/>
            </a:solidFill>
            <a:ln w="9525">
              <a:solidFill>
                <a:schemeClr val="tx1"/>
              </a:solidFill>
              <a:miter lim="800000"/>
              <a:headEnd/>
              <a:tailEnd/>
            </a:ln>
            <a:effectLst/>
          </p:spPr>
          <p:txBody>
            <a:bodyPr wrap="none" anchor="ctr"/>
            <a:lstStyle/>
            <a:p>
              <a:endParaRPr lang="zh-CN" altLang="en-US"/>
            </a:p>
          </p:txBody>
        </p:sp>
        <p:sp>
          <p:nvSpPr>
            <p:cNvPr id="143382" name="Line 22"/>
            <p:cNvSpPr>
              <a:spLocks noChangeShapeType="1"/>
            </p:cNvSpPr>
            <p:nvPr/>
          </p:nvSpPr>
          <p:spPr bwMode="auto">
            <a:xfrm>
              <a:off x="2112" y="2976"/>
              <a:ext cx="384" cy="0"/>
            </a:xfrm>
            <a:prstGeom prst="line">
              <a:avLst/>
            </a:prstGeom>
            <a:noFill/>
            <a:ln w="9525">
              <a:solidFill>
                <a:schemeClr val="tx1"/>
              </a:solidFill>
              <a:round/>
              <a:headEnd/>
              <a:tailEnd/>
            </a:ln>
            <a:effectLst/>
          </p:spPr>
          <p:txBody>
            <a:bodyPr/>
            <a:lstStyle/>
            <a:p>
              <a:endParaRPr lang="zh-CN" altLang="en-US"/>
            </a:p>
          </p:txBody>
        </p:sp>
        <p:sp>
          <p:nvSpPr>
            <p:cNvPr id="143383" name="Line 23"/>
            <p:cNvSpPr>
              <a:spLocks noChangeShapeType="1"/>
            </p:cNvSpPr>
            <p:nvPr/>
          </p:nvSpPr>
          <p:spPr bwMode="auto">
            <a:xfrm>
              <a:off x="2112" y="3072"/>
              <a:ext cx="384" cy="0"/>
            </a:xfrm>
            <a:prstGeom prst="line">
              <a:avLst/>
            </a:prstGeom>
            <a:noFill/>
            <a:ln w="9525">
              <a:solidFill>
                <a:schemeClr val="tx1"/>
              </a:solidFill>
              <a:round/>
              <a:headEnd/>
              <a:tailEnd/>
            </a:ln>
            <a:effectLst/>
          </p:spPr>
          <p:txBody>
            <a:bodyPr/>
            <a:lstStyle/>
            <a:p>
              <a:endParaRPr lang="zh-CN" altLang="en-US"/>
            </a:p>
          </p:txBody>
        </p:sp>
        <p:sp>
          <p:nvSpPr>
            <p:cNvPr id="143384" name="Line 24"/>
            <p:cNvSpPr>
              <a:spLocks noChangeShapeType="1"/>
            </p:cNvSpPr>
            <p:nvPr/>
          </p:nvSpPr>
          <p:spPr bwMode="auto">
            <a:xfrm>
              <a:off x="2112" y="3168"/>
              <a:ext cx="384" cy="0"/>
            </a:xfrm>
            <a:prstGeom prst="line">
              <a:avLst/>
            </a:prstGeom>
            <a:noFill/>
            <a:ln w="9525">
              <a:solidFill>
                <a:schemeClr val="tx1"/>
              </a:solidFill>
              <a:round/>
              <a:headEnd/>
              <a:tailEnd/>
            </a:ln>
            <a:effectLst/>
          </p:spPr>
          <p:txBody>
            <a:bodyPr/>
            <a:lstStyle/>
            <a:p>
              <a:endParaRPr lang="zh-CN" altLang="en-US"/>
            </a:p>
          </p:txBody>
        </p:sp>
        <p:sp>
          <p:nvSpPr>
            <p:cNvPr id="143385" name="Line 25"/>
            <p:cNvSpPr>
              <a:spLocks noChangeShapeType="1"/>
            </p:cNvSpPr>
            <p:nvPr/>
          </p:nvSpPr>
          <p:spPr bwMode="auto">
            <a:xfrm>
              <a:off x="2256" y="2880"/>
              <a:ext cx="0" cy="432"/>
            </a:xfrm>
            <a:prstGeom prst="line">
              <a:avLst/>
            </a:prstGeom>
            <a:noFill/>
            <a:ln w="9525">
              <a:solidFill>
                <a:schemeClr val="tx1"/>
              </a:solidFill>
              <a:round/>
              <a:headEnd/>
              <a:tailEnd/>
            </a:ln>
            <a:effectLst/>
          </p:spPr>
          <p:txBody>
            <a:bodyPr/>
            <a:lstStyle/>
            <a:p>
              <a:endParaRPr lang="zh-CN" altLang="en-US"/>
            </a:p>
          </p:txBody>
        </p:sp>
        <p:sp>
          <p:nvSpPr>
            <p:cNvPr id="143386" name="Rectangle 26"/>
            <p:cNvSpPr>
              <a:spLocks noChangeArrowheads="1"/>
            </p:cNvSpPr>
            <p:nvPr/>
          </p:nvSpPr>
          <p:spPr bwMode="auto">
            <a:xfrm>
              <a:off x="3696" y="2880"/>
              <a:ext cx="576" cy="480"/>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43387" name="Line 27"/>
            <p:cNvSpPr>
              <a:spLocks noChangeShapeType="1"/>
            </p:cNvSpPr>
            <p:nvPr/>
          </p:nvSpPr>
          <p:spPr bwMode="auto">
            <a:xfrm>
              <a:off x="3696" y="2976"/>
              <a:ext cx="576" cy="0"/>
            </a:xfrm>
            <a:prstGeom prst="line">
              <a:avLst/>
            </a:prstGeom>
            <a:noFill/>
            <a:ln w="9525">
              <a:solidFill>
                <a:schemeClr val="tx1"/>
              </a:solidFill>
              <a:round/>
              <a:headEnd/>
              <a:tailEnd/>
            </a:ln>
            <a:effectLst/>
          </p:spPr>
          <p:txBody>
            <a:bodyPr/>
            <a:lstStyle/>
            <a:p>
              <a:endParaRPr lang="zh-CN" altLang="en-US"/>
            </a:p>
          </p:txBody>
        </p:sp>
        <p:sp>
          <p:nvSpPr>
            <p:cNvPr id="143388" name="Line 28"/>
            <p:cNvSpPr>
              <a:spLocks noChangeShapeType="1"/>
            </p:cNvSpPr>
            <p:nvPr/>
          </p:nvSpPr>
          <p:spPr bwMode="auto">
            <a:xfrm>
              <a:off x="3696" y="3072"/>
              <a:ext cx="576" cy="0"/>
            </a:xfrm>
            <a:prstGeom prst="line">
              <a:avLst/>
            </a:prstGeom>
            <a:noFill/>
            <a:ln w="9525">
              <a:solidFill>
                <a:schemeClr val="tx1"/>
              </a:solidFill>
              <a:round/>
              <a:headEnd/>
              <a:tailEnd/>
            </a:ln>
            <a:effectLst/>
          </p:spPr>
          <p:txBody>
            <a:bodyPr/>
            <a:lstStyle/>
            <a:p>
              <a:endParaRPr lang="zh-CN" altLang="en-US"/>
            </a:p>
          </p:txBody>
        </p:sp>
        <p:sp>
          <p:nvSpPr>
            <p:cNvPr id="143389" name="Line 29"/>
            <p:cNvSpPr>
              <a:spLocks noChangeShapeType="1"/>
            </p:cNvSpPr>
            <p:nvPr/>
          </p:nvSpPr>
          <p:spPr bwMode="auto">
            <a:xfrm>
              <a:off x="3696" y="3168"/>
              <a:ext cx="576" cy="0"/>
            </a:xfrm>
            <a:prstGeom prst="line">
              <a:avLst/>
            </a:prstGeom>
            <a:noFill/>
            <a:ln w="9525">
              <a:solidFill>
                <a:schemeClr val="tx1"/>
              </a:solidFill>
              <a:round/>
              <a:headEnd/>
              <a:tailEnd/>
            </a:ln>
            <a:effectLst/>
          </p:spPr>
          <p:txBody>
            <a:bodyPr/>
            <a:lstStyle/>
            <a:p>
              <a:endParaRPr lang="zh-CN" altLang="en-US"/>
            </a:p>
          </p:txBody>
        </p:sp>
        <p:sp>
          <p:nvSpPr>
            <p:cNvPr id="143390" name="Line 30"/>
            <p:cNvSpPr>
              <a:spLocks noChangeShapeType="1"/>
            </p:cNvSpPr>
            <p:nvPr/>
          </p:nvSpPr>
          <p:spPr bwMode="auto">
            <a:xfrm>
              <a:off x="3840" y="2880"/>
              <a:ext cx="0" cy="480"/>
            </a:xfrm>
            <a:prstGeom prst="line">
              <a:avLst/>
            </a:prstGeom>
            <a:noFill/>
            <a:ln w="9525">
              <a:solidFill>
                <a:schemeClr val="tx1"/>
              </a:solidFill>
              <a:round/>
              <a:headEnd/>
              <a:tailEnd/>
            </a:ln>
            <a:effectLst/>
          </p:spPr>
          <p:txBody>
            <a:bodyPr/>
            <a:lstStyle/>
            <a:p>
              <a:endParaRPr lang="zh-CN" altLang="en-US"/>
            </a:p>
          </p:txBody>
        </p:sp>
        <p:sp>
          <p:nvSpPr>
            <p:cNvPr id="143391" name="Line 31"/>
            <p:cNvSpPr>
              <a:spLocks noChangeShapeType="1"/>
            </p:cNvSpPr>
            <p:nvPr/>
          </p:nvSpPr>
          <p:spPr bwMode="auto">
            <a:xfrm>
              <a:off x="4080" y="2880"/>
              <a:ext cx="0" cy="480"/>
            </a:xfrm>
            <a:prstGeom prst="line">
              <a:avLst/>
            </a:prstGeom>
            <a:noFill/>
            <a:ln w="9525">
              <a:solidFill>
                <a:schemeClr val="tx1"/>
              </a:solidFill>
              <a:round/>
              <a:headEnd/>
              <a:tailEnd/>
            </a:ln>
            <a:effectLst/>
          </p:spPr>
          <p:txBody>
            <a:bodyPr/>
            <a:lstStyle/>
            <a:p>
              <a:endParaRPr lang="zh-CN" altLang="en-US"/>
            </a:p>
          </p:txBody>
        </p:sp>
        <p:sp>
          <p:nvSpPr>
            <p:cNvPr id="143392" name="Text Box 32"/>
            <p:cNvSpPr txBox="1">
              <a:spLocks noChangeArrowheads="1"/>
            </p:cNvSpPr>
            <p:nvPr/>
          </p:nvSpPr>
          <p:spPr bwMode="auto">
            <a:xfrm>
              <a:off x="412" y="3422"/>
              <a:ext cx="551" cy="231"/>
            </a:xfrm>
            <a:prstGeom prst="rect">
              <a:avLst/>
            </a:prstGeom>
            <a:noFill/>
            <a:ln w="9525">
              <a:noFill/>
              <a:miter lim="800000"/>
              <a:headEnd/>
              <a:tailEnd/>
            </a:ln>
            <a:effectLst/>
          </p:spPr>
          <p:txBody>
            <a:bodyPr wrap="none">
              <a:spAutoFit/>
            </a:bodyPr>
            <a:lstStyle/>
            <a:p>
              <a:r>
                <a:rPr lang="zh-CN" altLang="en-US" sz="1800" b="1"/>
                <a:t>用户表</a:t>
              </a:r>
            </a:p>
          </p:txBody>
        </p:sp>
        <p:sp>
          <p:nvSpPr>
            <p:cNvPr id="143393" name="Text Box 33"/>
            <p:cNvSpPr txBox="1">
              <a:spLocks noChangeArrowheads="1"/>
            </p:cNvSpPr>
            <p:nvPr/>
          </p:nvSpPr>
          <p:spPr bwMode="auto">
            <a:xfrm>
              <a:off x="2041" y="3321"/>
              <a:ext cx="551" cy="231"/>
            </a:xfrm>
            <a:prstGeom prst="rect">
              <a:avLst/>
            </a:prstGeom>
            <a:noFill/>
            <a:ln w="9525">
              <a:noFill/>
              <a:miter lim="800000"/>
              <a:headEnd/>
              <a:tailEnd/>
            </a:ln>
            <a:effectLst/>
          </p:spPr>
          <p:txBody>
            <a:bodyPr wrap="none">
              <a:spAutoFit/>
            </a:bodyPr>
            <a:lstStyle/>
            <a:p>
              <a:r>
                <a:rPr lang="zh-CN" altLang="en-US" sz="1800" b="1"/>
                <a:t>角色表</a:t>
              </a:r>
            </a:p>
          </p:txBody>
        </p:sp>
        <p:sp>
          <p:nvSpPr>
            <p:cNvPr id="143394" name="Text Box 34"/>
            <p:cNvSpPr txBox="1">
              <a:spLocks noChangeArrowheads="1"/>
            </p:cNvSpPr>
            <p:nvPr/>
          </p:nvSpPr>
          <p:spPr bwMode="auto">
            <a:xfrm>
              <a:off x="3456" y="3408"/>
              <a:ext cx="1131" cy="231"/>
            </a:xfrm>
            <a:prstGeom prst="rect">
              <a:avLst/>
            </a:prstGeom>
            <a:noFill/>
            <a:ln w="9525">
              <a:noFill/>
              <a:miter lim="800000"/>
              <a:headEnd/>
              <a:tailEnd/>
            </a:ln>
            <a:effectLst/>
          </p:spPr>
          <p:txBody>
            <a:bodyPr wrap="none">
              <a:spAutoFit/>
            </a:bodyPr>
            <a:lstStyle/>
            <a:p>
              <a:r>
                <a:rPr lang="zh-CN" altLang="en-US" sz="1800" b="1"/>
                <a:t>资源及访问权限</a:t>
              </a:r>
            </a:p>
          </p:txBody>
        </p:sp>
      </p:grpSp>
      <p:sp>
        <p:nvSpPr>
          <p:cNvPr id="143395" name="Rectangle 35"/>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43396" name="Text Box 36"/>
          <p:cNvSpPr txBox="1">
            <a:spLocks noChangeArrowheads="1"/>
          </p:cNvSpPr>
          <p:nvPr/>
        </p:nvSpPr>
        <p:spPr bwMode="auto">
          <a:xfrm>
            <a:off x="206375" y="44450"/>
            <a:ext cx="2925763" cy="530225"/>
          </a:xfrm>
          <a:prstGeom prst="rect">
            <a:avLst/>
          </a:prstGeom>
          <a:noFill/>
          <a:ln w="9525">
            <a:noFill/>
            <a:miter lim="800000"/>
            <a:headEnd/>
            <a:tailEnd/>
          </a:ln>
          <a:effectLst/>
        </p:spPr>
        <p:txBody>
          <a:bodyPr>
            <a:spAutoFit/>
          </a:bodyPr>
          <a:lstStyle/>
          <a:p>
            <a:pPr>
              <a:lnSpc>
                <a:spcPct val="120000"/>
              </a:lnSpc>
            </a:pPr>
            <a:r>
              <a:rPr lang="zh-CN" altLang="en-US" b="1">
                <a:solidFill>
                  <a:srgbClr val="FF0000"/>
                </a:solidFill>
              </a:rPr>
              <a:t>其它说明：</a:t>
            </a:r>
            <a:endParaRPr lang="zh-CN" altLang="en-US" b="1"/>
          </a:p>
        </p:txBody>
      </p:sp>
      <p:sp>
        <p:nvSpPr>
          <p:cNvPr id="37" name="TextBox 36"/>
          <p:cNvSpPr txBox="1"/>
          <p:nvPr/>
        </p:nvSpPr>
        <p:spPr>
          <a:xfrm>
            <a:off x="3851920" y="4797152"/>
            <a:ext cx="314510" cy="307777"/>
          </a:xfrm>
          <a:prstGeom prst="rect">
            <a:avLst/>
          </a:prstGeom>
          <a:noFill/>
        </p:spPr>
        <p:txBody>
          <a:bodyPr wrap="none" rtlCol="0">
            <a:spAutoFit/>
          </a:bodyPr>
          <a:lstStyle/>
          <a:p>
            <a:r>
              <a:rPr lang="en-US" altLang="zh-CN" sz="1400" b="1" dirty="0" smtClean="0">
                <a:solidFill>
                  <a:srgbClr val="FF0000"/>
                </a:solidFill>
              </a:rPr>
              <a:t>N</a:t>
            </a:r>
            <a:endParaRPr lang="zh-CN" altLang="en-US" sz="1400" b="1" dirty="0">
              <a:solidFill>
                <a:srgbClr val="FF0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228600" y="692696"/>
            <a:ext cx="8686800" cy="6297108"/>
          </a:xfrm>
          <a:prstGeom prst="rect">
            <a:avLst/>
          </a:prstGeom>
          <a:noFill/>
          <a:ln w="9525">
            <a:noFill/>
            <a:miter lim="800000"/>
            <a:headEnd/>
            <a:tailEnd/>
          </a:ln>
          <a:effectLst/>
        </p:spPr>
        <p:txBody>
          <a:bodyPr>
            <a:spAutoFit/>
          </a:bodyPr>
          <a:lstStyle/>
          <a:p>
            <a:pPr>
              <a:lnSpc>
                <a:spcPct val="120000"/>
              </a:lnSpc>
            </a:pPr>
            <a:r>
              <a:rPr lang="zh-CN" altLang="en-US" b="1" dirty="0" smtClean="0"/>
              <a:t>网络安全</a:t>
            </a:r>
            <a:r>
              <a:rPr lang="en-US" altLang="zh-CN" b="1" dirty="0" smtClean="0"/>
              <a:t>—</a:t>
            </a:r>
            <a:r>
              <a:rPr lang="zh-CN" altLang="en-US" b="1" dirty="0" smtClean="0"/>
              <a:t>数据传输过程中的安全，防范无授权的获取；</a:t>
            </a:r>
            <a:endParaRPr lang="en-US" altLang="zh-CN" b="1" dirty="0" smtClean="0"/>
          </a:p>
          <a:p>
            <a:pPr>
              <a:lnSpc>
                <a:spcPct val="120000"/>
              </a:lnSpc>
            </a:pPr>
            <a:r>
              <a:rPr lang="zh-CN" altLang="en-US" b="1" dirty="0" smtClean="0"/>
              <a:t>支撑技术：加密和摘录（哈希）；</a:t>
            </a:r>
            <a:endParaRPr lang="en-US" altLang="zh-CN" b="1" dirty="0" smtClean="0"/>
          </a:p>
          <a:p>
            <a:pPr>
              <a:lnSpc>
                <a:spcPct val="120000"/>
              </a:lnSpc>
            </a:pPr>
            <a:r>
              <a:rPr lang="zh-CN" altLang="en-US" b="1" dirty="0" smtClean="0"/>
              <a:t>加密：单（对称、秘密）密钥加密，置换与代换，运行速度快，</a:t>
            </a:r>
            <a:endParaRPr lang="en-US" altLang="zh-CN" b="1" dirty="0" smtClean="0"/>
          </a:p>
          <a:p>
            <a:pPr>
              <a:lnSpc>
                <a:spcPct val="120000"/>
              </a:lnSpc>
            </a:pPr>
            <a:r>
              <a:rPr lang="en-US" altLang="zh-CN" b="1" dirty="0" smtClean="0"/>
              <a:t>            </a:t>
            </a:r>
            <a:r>
              <a:rPr lang="zh-CN" altLang="en-US" b="1" dirty="0" smtClean="0"/>
              <a:t>密钥维护量大；</a:t>
            </a:r>
            <a:endParaRPr lang="en-US" altLang="zh-CN" b="1" dirty="0" smtClean="0"/>
          </a:p>
          <a:p>
            <a:pPr>
              <a:lnSpc>
                <a:spcPct val="120000"/>
              </a:lnSpc>
            </a:pPr>
            <a:r>
              <a:rPr lang="zh-CN" altLang="en-US" b="1" dirty="0" smtClean="0"/>
              <a:t>            双（非对称、公开）密钥加密，乘法运算，运行速度慢，</a:t>
            </a:r>
            <a:endParaRPr lang="en-US" altLang="zh-CN" b="1" dirty="0" smtClean="0"/>
          </a:p>
          <a:p>
            <a:pPr>
              <a:lnSpc>
                <a:spcPct val="120000"/>
              </a:lnSpc>
            </a:pPr>
            <a:r>
              <a:rPr lang="en-US" altLang="zh-CN" b="1" dirty="0" smtClean="0"/>
              <a:t>            </a:t>
            </a:r>
            <a:r>
              <a:rPr lang="zh-CN" altLang="en-US" b="1" dirty="0" smtClean="0"/>
              <a:t>密钥维护量少；</a:t>
            </a:r>
            <a:endParaRPr lang="en-US" altLang="zh-CN" b="1" dirty="0" smtClean="0"/>
          </a:p>
          <a:p>
            <a:pPr>
              <a:lnSpc>
                <a:spcPct val="120000"/>
              </a:lnSpc>
            </a:pPr>
            <a:r>
              <a:rPr lang="zh-CN" altLang="en-US" b="1" dirty="0" smtClean="0"/>
              <a:t>     密钥维护是维护秘密的核心（</a:t>
            </a:r>
            <a:r>
              <a:rPr lang="zh-CN" altLang="en-US" b="1" dirty="0" smtClean="0">
                <a:solidFill>
                  <a:srgbClr val="FF0000"/>
                </a:solidFill>
                <a:latin typeface="宋体" pitchFamily="2" charset="-122"/>
              </a:rPr>
              <a:t>秘密寓于密钥），</a:t>
            </a:r>
            <a:endParaRPr lang="en-US" altLang="zh-CN" b="1" dirty="0" smtClean="0">
              <a:solidFill>
                <a:srgbClr val="FF0000"/>
              </a:solidFill>
              <a:latin typeface="宋体" pitchFamily="2" charset="-122"/>
            </a:endParaRPr>
          </a:p>
          <a:p>
            <a:pPr>
              <a:lnSpc>
                <a:spcPct val="120000"/>
              </a:lnSpc>
            </a:pPr>
            <a:r>
              <a:rPr lang="zh-CN" altLang="en-US" b="1" dirty="0" smtClean="0">
                <a:solidFill>
                  <a:srgbClr val="FF0000"/>
                </a:solidFill>
                <a:latin typeface="宋体" pitchFamily="2" charset="-122"/>
              </a:rPr>
              <a:t>  自己的私钥只有自己知道。</a:t>
            </a:r>
            <a:endParaRPr lang="en-US" altLang="zh-CN" b="1" dirty="0" smtClean="0">
              <a:solidFill>
                <a:srgbClr val="FF0000"/>
              </a:solidFill>
              <a:latin typeface="宋体" pitchFamily="2" charset="-122"/>
            </a:endParaRPr>
          </a:p>
          <a:p>
            <a:pPr>
              <a:lnSpc>
                <a:spcPct val="120000"/>
              </a:lnSpc>
            </a:pPr>
            <a:r>
              <a:rPr lang="zh-CN" altLang="en-US" b="1" dirty="0" smtClean="0">
                <a:solidFill>
                  <a:srgbClr val="FF0000"/>
                </a:solidFill>
              </a:rPr>
              <a:t>防窃取</a:t>
            </a:r>
            <a:r>
              <a:rPr lang="zh-CN" altLang="en-US" b="1" dirty="0" smtClean="0"/>
              <a:t>：加密技术，兼顾密钥的维护；</a:t>
            </a:r>
          </a:p>
          <a:p>
            <a:pPr>
              <a:lnSpc>
                <a:spcPct val="120000"/>
              </a:lnSpc>
            </a:pPr>
            <a:r>
              <a:rPr lang="zh-CN" altLang="en-US" b="1" dirty="0" smtClean="0">
                <a:solidFill>
                  <a:srgbClr val="FF0000"/>
                </a:solidFill>
              </a:rPr>
              <a:t>防篡改：</a:t>
            </a:r>
            <a:r>
              <a:rPr lang="zh-CN" altLang="en-US" b="1" dirty="0" smtClean="0"/>
              <a:t>摘录技术，兼顾摘录值的保护；</a:t>
            </a:r>
            <a:endParaRPr lang="en-US" altLang="zh-CN" b="1" dirty="0" smtClean="0"/>
          </a:p>
          <a:p>
            <a:pPr>
              <a:lnSpc>
                <a:spcPct val="120000"/>
              </a:lnSpc>
            </a:pPr>
            <a:r>
              <a:rPr lang="zh-CN" altLang="en-US" b="1" dirty="0" smtClean="0">
                <a:solidFill>
                  <a:srgbClr val="FF0000"/>
                </a:solidFill>
              </a:rPr>
              <a:t>防重播和插播：</a:t>
            </a:r>
            <a:r>
              <a:rPr lang="zh-CN" altLang="en-US" b="1" dirty="0" smtClean="0"/>
              <a:t>序号</a:t>
            </a:r>
            <a:r>
              <a:rPr lang="en-US" altLang="zh-CN" b="1" dirty="0" smtClean="0"/>
              <a:t>+</a:t>
            </a:r>
            <a:r>
              <a:rPr lang="zh-CN" altLang="en-US" b="1" dirty="0" smtClean="0"/>
              <a:t>摘录；</a:t>
            </a:r>
            <a:endParaRPr lang="en-US" altLang="zh-CN" b="1" dirty="0" smtClean="0"/>
          </a:p>
          <a:p>
            <a:pPr>
              <a:lnSpc>
                <a:spcPct val="120000"/>
              </a:lnSpc>
            </a:pPr>
            <a:r>
              <a:rPr lang="zh-CN" altLang="en-US" b="1" dirty="0" smtClean="0">
                <a:solidFill>
                  <a:srgbClr val="FF0000"/>
                </a:solidFill>
              </a:rPr>
              <a:t>防冒充（实体身份鉴别）</a:t>
            </a:r>
            <a:r>
              <a:rPr lang="zh-CN" altLang="en-US" b="1" dirty="0" smtClean="0"/>
              <a:t>：密码，注意密码的泄漏；</a:t>
            </a:r>
            <a:endParaRPr lang="en-US" altLang="zh-CN" b="1" dirty="0" smtClean="0"/>
          </a:p>
          <a:p>
            <a:pPr>
              <a:lnSpc>
                <a:spcPct val="120000"/>
              </a:lnSpc>
            </a:pPr>
            <a:r>
              <a:rPr lang="zh-CN" altLang="en-US" b="1" dirty="0" smtClean="0">
                <a:solidFill>
                  <a:srgbClr val="FF0000"/>
                </a:solidFill>
              </a:rPr>
              <a:t>防伪造（数据</a:t>
            </a:r>
            <a:r>
              <a:rPr lang="zh-CN" altLang="en-US" b="1" dirty="0" smtClean="0"/>
              <a:t>源鉴别）：摘录</a:t>
            </a:r>
            <a:r>
              <a:rPr lang="en-US" altLang="zh-CN" b="1" dirty="0" smtClean="0"/>
              <a:t>+</a:t>
            </a:r>
            <a:r>
              <a:rPr lang="zh-CN" altLang="en-US" b="1" dirty="0" smtClean="0"/>
              <a:t>加密（数字签名）；</a:t>
            </a:r>
          </a:p>
          <a:p>
            <a:pPr>
              <a:lnSpc>
                <a:spcPct val="120000"/>
              </a:lnSpc>
            </a:pPr>
            <a:r>
              <a:rPr lang="zh-CN" altLang="en-US" b="1" dirty="0" smtClean="0">
                <a:solidFill>
                  <a:srgbClr val="FF0000"/>
                </a:solidFill>
              </a:rPr>
              <a:t>防事后否认</a:t>
            </a:r>
            <a:r>
              <a:rPr lang="zh-CN" altLang="en-US" b="1" dirty="0" smtClean="0"/>
              <a:t>：数字签名</a:t>
            </a:r>
            <a:r>
              <a:rPr lang="en-US" altLang="zh-CN" b="1" dirty="0" smtClean="0"/>
              <a:t>+</a:t>
            </a:r>
            <a:r>
              <a:rPr lang="zh-CN" altLang="en-US" b="1" dirty="0" smtClean="0"/>
              <a:t>第</a:t>
            </a:r>
            <a:r>
              <a:rPr lang="en-US" altLang="zh-CN" b="1" dirty="0" smtClean="0"/>
              <a:t>3</a:t>
            </a:r>
            <a:r>
              <a:rPr lang="zh-CN" altLang="en-US" b="1" dirty="0" smtClean="0"/>
              <a:t>方仲裁。</a:t>
            </a:r>
            <a:endParaRPr lang="en-US" altLang="zh-CN" b="1" dirty="0" smtClean="0"/>
          </a:p>
        </p:txBody>
      </p:sp>
      <p:sp>
        <p:nvSpPr>
          <p:cNvPr id="143395" name="Rectangle 35"/>
          <p:cNvSpPr>
            <a:spLocks noChangeArrowheads="1"/>
          </p:cNvSpPr>
          <p:nvPr/>
        </p:nvSpPr>
        <p:spPr bwMode="auto">
          <a:xfrm>
            <a:off x="179388" y="549275"/>
            <a:ext cx="8736012" cy="84138"/>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143396" name="Text Box 36"/>
          <p:cNvSpPr txBox="1">
            <a:spLocks noChangeArrowheads="1"/>
          </p:cNvSpPr>
          <p:nvPr/>
        </p:nvSpPr>
        <p:spPr bwMode="auto">
          <a:xfrm>
            <a:off x="206375" y="44450"/>
            <a:ext cx="2925763" cy="493148"/>
          </a:xfrm>
          <a:prstGeom prst="rect">
            <a:avLst/>
          </a:prstGeom>
          <a:noFill/>
          <a:ln w="9525">
            <a:noFill/>
            <a:miter lim="800000"/>
            <a:headEnd/>
            <a:tailEnd/>
          </a:ln>
          <a:effectLst/>
        </p:spPr>
        <p:txBody>
          <a:bodyPr>
            <a:spAutoFit/>
          </a:bodyPr>
          <a:lstStyle/>
          <a:p>
            <a:pPr>
              <a:lnSpc>
                <a:spcPct val="120000"/>
              </a:lnSpc>
            </a:pPr>
            <a:r>
              <a:rPr lang="zh-CN" altLang="en-US" b="1" dirty="0" smtClean="0">
                <a:solidFill>
                  <a:srgbClr val="FF0000"/>
                </a:solidFill>
              </a:rPr>
              <a:t>本章小结：</a:t>
            </a:r>
            <a:endParaRPr lang="zh-CN" alt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76200" y="787400"/>
            <a:ext cx="9067800" cy="6057043"/>
          </a:xfrm>
          <a:prstGeom prst="rect">
            <a:avLst/>
          </a:prstGeom>
          <a:noFill/>
          <a:ln w="9525">
            <a:noFill/>
            <a:miter lim="800000"/>
            <a:headEnd/>
            <a:tailEnd/>
          </a:ln>
          <a:effectLst/>
        </p:spPr>
        <p:txBody>
          <a:bodyPr>
            <a:spAutoFit/>
          </a:bodyPr>
          <a:lstStyle/>
          <a:p>
            <a:r>
              <a:rPr lang="en-US" altLang="en-US" b="1" dirty="0">
                <a:solidFill>
                  <a:srgbClr val="FF0000"/>
                </a:solidFill>
                <a:latin typeface="宋体" pitchFamily="2" charset="-122"/>
              </a:rPr>
              <a:t>①  </a:t>
            </a:r>
            <a:r>
              <a:rPr lang="zh-CN" altLang="en-US" b="1" dirty="0">
                <a:solidFill>
                  <a:srgbClr val="FF0000"/>
                </a:solidFill>
              </a:rPr>
              <a:t>数据加密技术 </a:t>
            </a:r>
            <a:r>
              <a:rPr lang="en-US" altLang="zh-CN" b="1" dirty="0">
                <a:solidFill>
                  <a:srgbClr val="FF0000"/>
                </a:solidFill>
              </a:rPr>
              <a:t>— </a:t>
            </a:r>
            <a:r>
              <a:rPr lang="zh-CN" altLang="en-US" b="1" dirty="0">
                <a:solidFill>
                  <a:srgbClr val="FF0000"/>
                </a:solidFill>
              </a:rPr>
              <a:t>也称密码技术</a:t>
            </a:r>
          </a:p>
          <a:p>
            <a:pPr>
              <a:spcBef>
                <a:spcPct val="30000"/>
              </a:spcBef>
              <a:buFont typeface="宋体" pitchFamily="2" charset="-122"/>
              <a:buNone/>
            </a:pPr>
            <a:r>
              <a:rPr lang="zh-CN" altLang="en-US" b="1" dirty="0">
                <a:solidFill>
                  <a:srgbClr val="FF0000"/>
                </a:solidFill>
                <a:ea typeface="仿宋_GB2312" pitchFamily="49" charset="-122"/>
              </a:rPr>
              <a:t>★ </a:t>
            </a:r>
            <a:r>
              <a:rPr lang="zh-CN" altLang="en-US" b="1" dirty="0">
                <a:solidFill>
                  <a:srgbClr val="FF0000"/>
                </a:solidFill>
              </a:rPr>
              <a:t>术语</a:t>
            </a:r>
          </a:p>
          <a:p>
            <a:pPr>
              <a:spcBef>
                <a:spcPct val="30000"/>
              </a:spcBef>
              <a:buFont typeface="宋体" pitchFamily="2" charset="-122"/>
              <a:buNone/>
            </a:pPr>
            <a:r>
              <a:rPr lang="zh-CN" altLang="en-US" b="1" dirty="0">
                <a:solidFill>
                  <a:srgbClr val="FF0000"/>
                </a:solidFill>
              </a:rPr>
              <a:t>加密：</a:t>
            </a:r>
            <a:r>
              <a:rPr lang="zh-CN" altLang="en-US" b="1" dirty="0"/>
              <a:t>明文（原文）到密文，对应的算法称加密算法；</a:t>
            </a:r>
          </a:p>
          <a:p>
            <a:pPr>
              <a:spcBef>
                <a:spcPct val="30000"/>
              </a:spcBef>
            </a:pPr>
            <a:r>
              <a:rPr lang="zh-CN" altLang="en-US" b="1" dirty="0">
                <a:solidFill>
                  <a:srgbClr val="FF0000"/>
                </a:solidFill>
              </a:rPr>
              <a:t>解密：</a:t>
            </a:r>
            <a:r>
              <a:rPr lang="zh-CN" altLang="en-US" b="1" dirty="0"/>
              <a:t>密文还原明文，对应的算法称解密算法；</a:t>
            </a:r>
          </a:p>
          <a:p>
            <a:pPr>
              <a:spcBef>
                <a:spcPct val="30000"/>
              </a:spcBef>
            </a:pPr>
            <a:r>
              <a:rPr lang="zh-CN" altLang="en-US" b="1" dirty="0">
                <a:solidFill>
                  <a:srgbClr val="FF0000"/>
                </a:solidFill>
                <a:latin typeface="宋体" pitchFamily="2" charset="-122"/>
              </a:rPr>
              <a:t>密码算法：</a:t>
            </a:r>
            <a:r>
              <a:rPr lang="zh-CN" altLang="en-US" b="1" dirty="0">
                <a:solidFill>
                  <a:srgbClr val="000000"/>
                </a:solidFill>
                <a:latin typeface="宋体" pitchFamily="2" charset="-122"/>
              </a:rPr>
              <a:t>加</a:t>
            </a:r>
            <a:r>
              <a:rPr lang="en-US" altLang="zh-CN" b="1" dirty="0">
                <a:solidFill>
                  <a:srgbClr val="000000"/>
                </a:solidFill>
                <a:latin typeface="宋体" pitchFamily="2" charset="-122"/>
              </a:rPr>
              <a:t>/</a:t>
            </a:r>
            <a:r>
              <a:rPr lang="zh-CN" altLang="en-US" b="1" dirty="0">
                <a:solidFill>
                  <a:srgbClr val="000000"/>
                </a:solidFill>
                <a:latin typeface="宋体" pitchFamily="2" charset="-122"/>
              </a:rPr>
              <a:t>解密算法统称，实现明文和密文之间映射的算法；</a:t>
            </a:r>
          </a:p>
          <a:p>
            <a:pPr>
              <a:spcBef>
                <a:spcPct val="30000"/>
              </a:spcBef>
            </a:pPr>
            <a:r>
              <a:rPr lang="zh-CN" altLang="en-US" b="1" dirty="0">
                <a:solidFill>
                  <a:srgbClr val="000000"/>
                </a:solidFill>
                <a:latin typeface="TimesNewRomanPSMT" charset="0"/>
              </a:rPr>
              <a:t>    </a:t>
            </a:r>
            <a:r>
              <a:rPr lang="en-US" altLang="zh-CN" b="1" dirty="0">
                <a:solidFill>
                  <a:srgbClr val="000000"/>
                </a:solidFill>
                <a:latin typeface="TimesNewRomanPSMT" charset="0"/>
              </a:rPr>
              <a:t>—</a:t>
            </a:r>
            <a:r>
              <a:rPr lang="zh-CN" altLang="en-US" b="1" dirty="0">
                <a:solidFill>
                  <a:srgbClr val="000000"/>
                </a:solidFill>
                <a:latin typeface="宋体" pitchFamily="2" charset="-122"/>
              </a:rPr>
              <a:t>密码算法应当具有</a:t>
            </a:r>
            <a:r>
              <a:rPr lang="zh-CN" altLang="en-US" b="1" dirty="0">
                <a:solidFill>
                  <a:srgbClr val="FF0000"/>
                </a:solidFill>
                <a:latin typeface="TimesNewRomanPS-BoldMT" charset="0"/>
              </a:rPr>
              <a:t>放大差异</a:t>
            </a:r>
            <a:r>
              <a:rPr lang="zh-CN" altLang="en-US" b="1" dirty="0">
                <a:latin typeface="TimesNewRomanPS-BoldMT" charset="0"/>
              </a:rPr>
              <a:t>的</a:t>
            </a:r>
            <a:r>
              <a:rPr lang="zh-CN" altLang="en-US" b="1" dirty="0">
                <a:solidFill>
                  <a:srgbClr val="000000"/>
                </a:solidFill>
                <a:latin typeface="宋体" pitchFamily="2" charset="-122"/>
              </a:rPr>
              <a:t>功能，使得当明文</a:t>
            </a:r>
            <a:r>
              <a:rPr lang="en-US" altLang="zh-CN" b="1" dirty="0">
                <a:solidFill>
                  <a:srgbClr val="000000"/>
                </a:solidFill>
                <a:latin typeface="TimesNewRomanPS-BoldMT" charset="0"/>
              </a:rPr>
              <a:t>X1</a:t>
            </a:r>
            <a:r>
              <a:rPr lang="zh-CN" altLang="en-US" b="1" dirty="0">
                <a:solidFill>
                  <a:srgbClr val="000000"/>
                </a:solidFill>
                <a:latin typeface="宋体" pitchFamily="2" charset="-122"/>
              </a:rPr>
              <a:t>和</a:t>
            </a:r>
            <a:r>
              <a:rPr lang="en-US" altLang="zh-CN" b="1" dirty="0">
                <a:solidFill>
                  <a:srgbClr val="000000"/>
                </a:solidFill>
                <a:latin typeface="TimesNewRomanPS-BoldMT" charset="0"/>
              </a:rPr>
              <a:t>X2</a:t>
            </a:r>
            <a:r>
              <a:rPr lang="zh-CN" altLang="en-US" b="1" dirty="0">
                <a:solidFill>
                  <a:srgbClr val="000000"/>
                </a:solidFill>
                <a:latin typeface="宋体" pitchFamily="2" charset="-122"/>
              </a:rPr>
              <a:t>差别</a:t>
            </a:r>
          </a:p>
          <a:p>
            <a:pPr>
              <a:spcBef>
                <a:spcPct val="25000"/>
              </a:spcBef>
            </a:pPr>
            <a:r>
              <a:rPr lang="zh-CN" altLang="en-US" b="1" dirty="0">
                <a:solidFill>
                  <a:srgbClr val="000000"/>
                </a:solidFill>
                <a:latin typeface="宋体" pitchFamily="2" charset="-122"/>
              </a:rPr>
              <a:t>    很小时，对应生成的密文</a:t>
            </a:r>
            <a:r>
              <a:rPr lang="en-US" altLang="zh-CN" b="1" dirty="0">
                <a:solidFill>
                  <a:srgbClr val="000000"/>
                </a:solidFill>
                <a:latin typeface="TimesNewRomanPS-BoldMT" charset="0"/>
              </a:rPr>
              <a:t>Y1</a:t>
            </a:r>
            <a:r>
              <a:rPr lang="zh-CN" altLang="en-US" b="1" dirty="0">
                <a:solidFill>
                  <a:srgbClr val="000000"/>
                </a:solidFill>
                <a:latin typeface="宋体" pitchFamily="2" charset="-122"/>
              </a:rPr>
              <a:t>和</a:t>
            </a:r>
            <a:r>
              <a:rPr lang="en-US" altLang="zh-CN" b="1" dirty="0">
                <a:solidFill>
                  <a:srgbClr val="000000"/>
                </a:solidFill>
                <a:latin typeface="TimesNewRomanPS-BoldMT" charset="0"/>
              </a:rPr>
              <a:t>Y2</a:t>
            </a:r>
            <a:r>
              <a:rPr lang="zh-CN" altLang="en-US" b="1" dirty="0">
                <a:solidFill>
                  <a:srgbClr val="000000"/>
                </a:solidFill>
                <a:latin typeface="宋体" pitchFamily="2" charset="-122"/>
              </a:rPr>
              <a:t>差别很大；</a:t>
            </a:r>
          </a:p>
          <a:p>
            <a:pPr>
              <a:spcBef>
                <a:spcPct val="25000"/>
              </a:spcBef>
            </a:pPr>
            <a:r>
              <a:rPr lang="zh-CN" altLang="en-US" b="1" dirty="0">
                <a:solidFill>
                  <a:srgbClr val="000000"/>
                </a:solidFill>
                <a:latin typeface="宋体" pitchFamily="2" charset="-122"/>
              </a:rPr>
              <a:t>  </a:t>
            </a:r>
            <a:r>
              <a:rPr lang="en-US" altLang="zh-CN" b="1" dirty="0">
                <a:solidFill>
                  <a:srgbClr val="000000"/>
                </a:solidFill>
                <a:latin typeface="Times New Roman"/>
              </a:rPr>
              <a:t>—</a:t>
            </a:r>
            <a:r>
              <a:rPr lang="zh-CN" altLang="en-US" b="1" dirty="0">
                <a:solidFill>
                  <a:srgbClr val="000000"/>
                </a:solidFill>
                <a:latin typeface="宋体" pitchFamily="2" charset="-122"/>
              </a:rPr>
              <a:t>数据加密实质上是数据表示形式的变换，加密</a:t>
            </a:r>
            <a:r>
              <a:rPr lang="en-US" altLang="zh-CN" b="1" dirty="0">
                <a:solidFill>
                  <a:srgbClr val="000000"/>
                </a:solidFill>
                <a:latin typeface="宋体" pitchFamily="2" charset="-122"/>
              </a:rPr>
              <a:t>/</a:t>
            </a:r>
            <a:r>
              <a:rPr lang="zh-CN" altLang="en-US" b="1" dirty="0">
                <a:solidFill>
                  <a:srgbClr val="000000"/>
                </a:solidFill>
                <a:latin typeface="宋体" pitchFamily="2" charset="-122"/>
              </a:rPr>
              <a:t>解密与语义有</a:t>
            </a:r>
          </a:p>
          <a:p>
            <a:pPr>
              <a:spcBef>
                <a:spcPct val="25000"/>
              </a:spcBef>
            </a:pPr>
            <a:r>
              <a:rPr lang="zh-CN" altLang="en-US" b="1" dirty="0">
                <a:solidFill>
                  <a:srgbClr val="000000"/>
                </a:solidFill>
                <a:latin typeface="宋体" pitchFamily="2" charset="-122"/>
              </a:rPr>
              <a:t>    关，具有相对性。</a:t>
            </a:r>
          </a:p>
          <a:p>
            <a:pPr>
              <a:spcBef>
                <a:spcPct val="30000"/>
              </a:spcBef>
            </a:pPr>
            <a:r>
              <a:rPr lang="zh-CN" altLang="en-US" b="1" dirty="0">
                <a:solidFill>
                  <a:srgbClr val="FF0000"/>
                </a:solidFill>
              </a:rPr>
              <a:t>密钥：</a:t>
            </a:r>
            <a:r>
              <a:rPr lang="zh-CN" altLang="en-US" b="1" dirty="0"/>
              <a:t>参与加密</a:t>
            </a:r>
            <a:r>
              <a:rPr lang="en-US" altLang="zh-CN" b="1" dirty="0"/>
              <a:t>/</a:t>
            </a:r>
            <a:r>
              <a:rPr lang="zh-CN" altLang="en-US" b="1" dirty="0"/>
              <a:t>解密过程的参数，</a:t>
            </a:r>
            <a:r>
              <a:rPr lang="zh-CN" altLang="en-US" b="1" dirty="0">
                <a:solidFill>
                  <a:srgbClr val="000000"/>
                </a:solidFill>
                <a:latin typeface="宋体" pitchFamily="2" charset="-122"/>
              </a:rPr>
              <a:t>密码算法的可变参数</a:t>
            </a:r>
            <a:r>
              <a:rPr lang="zh-CN" altLang="en-US" b="1" dirty="0"/>
              <a:t>。</a:t>
            </a:r>
            <a:endParaRPr lang="zh-CN" altLang="en-US" b="1" dirty="0">
              <a:solidFill>
                <a:srgbClr val="000000"/>
              </a:solidFill>
              <a:latin typeface="TimesNewRomanPSMT" charset="0"/>
            </a:endParaRPr>
          </a:p>
          <a:p>
            <a:pPr>
              <a:spcBef>
                <a:spcPct val="30000"/>
              </a:spcBef>
            </a:pPr>
            <a:r>
              <a:rPr lang="zh-CN" altLang="en-US" b="1" dirty="0">
                <a:solidFill>
                  <a:srgbClr val="000000"/>
                </a:solidFill>
                <a:latin typeface="TimesNewRomanPSMT" charset="0"/>
              </a:rPr>
              <a:t>    </a:t>
            </a:r>
            <a:r>
              <a:rPr lang="en-US" altLang="zh-CN" b="1" dirty="0">
                <a:solidFill>
                  <a:srgbClr val="000000"/>
                </a:solidFill>
                <a:latin typeface="TimesNewRomanPSMT" charset="0"/>
              </a:rPr>
              <a:t>—</a:t>
            </a:r>
            <a:r>
              <a:rPr lang="zh-CN" altLang="en-US" b="1" dirty="0">
                <a:solidFill>
                  <a:srgbClr val="000000"/>
                </a:solidFill>
                <a:latin typeface="宋体" pitchFamily="2" charset="-122"/>
              </a:rPr>
              <a:t>密码算法应当是</a:t>
            </a:r>
            <a:r>
              <a:rPr lang="zh-CN" altLang="en-US" b="1" dirty="0">
                <a:solidFill>
                  <a:srgbClr val="FF0000"/>
                </a:solidFill>
                <a:latin typeface="宋体" pitchFamily="2" charset="-122"/>
              </a:rPr>
              <a:t>稳定安全</a:t>
            </a:r>
            <a:r>
              <a:rPr lang="zh-CN" altLang="en-US" b="1" dirty="0">
                <a:solidFill>
                  <a:srgbClr val="000000"/>
                </a:solidFill>
                <a:latin typeface="宋体" pitchFamily="2" charset="-122"/>
              </a:rPr>
              <a:t>的，即密钥的</a:t>
            </a:r>
            <a:r>
              <a:rPr lang="en-US" altLang="zh-CN" b="1" dirty="0">
                <a:solidFill>
                  <a:srgbClr val="000000"/>
                </a:solidFill>
                <a:latin typeface="TimesNewRomanPS-BoldMT" charset="0"/>
              </a:rPr>
              <a:t>n</a:t>
            </a:r>
            <a:r>
              <a:rPr lang="zh-CN" altLang="en-US" b="1" dirty="0">
                <a:solidFill>
                  <a:srgbClr val="000000"/>
                </a:solidFill>
                <a:latin typeface="宋体" pitchFamily="2" charset="-122"/>
              </a:rPr>
              <a:t>个比特对密码</a:t>
            </a:r>
          </a:p>
          <a:p>
            <a:pPr>
              <a:spcBef>
                <a:spcPct val="15000"/>
              </a:spcBef>
            </a:pPr>
            <a:r>
              <a:rPr lang="zh-CN" altLang="en-US" b="1" dirty="0">
                <a:solidFill>
                  <a:srgbClr val="000000"/>
                </a:solidFill>
                <a:latin typeface="宋体" pitchFamily="2" charset="-122"/>
              </a:rPr>
              <a:t>    体系安全性的贡献比较平均，无论攻击者知道</a:t>
            </a:r>
            <a:r>
              <a:rPr lang="zh-CN" altLang="en-US" b="1" dirty="0" smtClean="0">
                <a:solidFill>
                  <a:srgbClr val="000000"/>
                </a:solidFill>
                <a:latin typeface="宋体" pitchFamily="2" charset="-122"/>
              </a:rPr>
              <a:t>其中任意</a:t>
            </a:r>
            <a:r>
              <a:rPr lang="en-US" altLang="zh-CN" b="1" dirty="0" smtClean="0">
                <a:solidFill>
                  <a:srgbClr val="000000"/>
                </a:solidFill>
                <a:latin typeface="TimesNewRomanPS-BoldMT" charset="0"/>
              </a:rPr>
              <a:t>K</a:t>
            </a:r>
            <a:endParaRPr lang="en-US" altLang="zh-CN" b="1" dirty="0">
              <a:solidFill>
                <a:srgbClr val="000000"/>
              </a:solidFill>
              <a:latin typeface="TimesNewRomanPS-BoldMT" charset="0"/>
            </a:endParaRPr>
          </a:p>
          <a:p>
            <a:pPr>
              <a:spcBef>
                <a:spcPct val="15000"/>
              </a:spcBef>
            </a:pPr>
            <a:r>
              <a:rPr lang="en-US" altLang="zh-CN" b="1" dirty="0">
                <a:solidFill>
                  <a:srgbClr val="000000"/>
                </a:solidFill>
                <a:latin typeface="TimesNewRomanPS-BoldMT" charset="0"/>
              </a:rPr>
              <a:t>        </a:t>
            </a:r>
            <a:r>
              <a:rPr lang="zh-CN" altLang="en-US" b="1" dirty="0">
                <a:solidFill>
                  <a:srgbClr val="000000"/>
                </a:solidFill>
                <a:latin typeface="宋体" pitchFamily="2" charset="-122"/>
              </a:rPr>
              <a:t>个比特，其破译难度是相同的。</a:t>
            </a:r>
          </a:p>
        </p:txBody>
      </p:sp>
      <p:sp>
        <p:nvSpPr>
          <p:cNvPr id="73731" name="Rectangle 3"/>
          <p:cNvSpPr>
            <a:spLocks noChangeArrowheads="1"/>
          </p:cNvSpPr>
          <p:nvPr/>
        </p:nvSpPr>
        <p:spPr bwMode="auto">
          <a:xfrm>
            <a:off x="179388" y="6096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73732" name="Text Box 4"/>
          <p:cNvSpPr txBox="1">
            <a:spLocks noChangeArrowheads="1"/>
          </p:cNvSpPr>
          <p:nvPr/>
        </p:nvSpPr>
        <p:spPr bwMode="auto">
          <a:xfrm>
            <a:off x="228600" y="152400"/>
            <a:ext cx="2317750" cy="457200"/>
          </a:xfrm>
          <a:prstGeom prst="rect">
            <a:avLst/>
          </a:prstGeom>
          <a:noFill/>
          <a:ln w="9525">
            <a:noFill/>
            <a:miter lim="800000"/>
            <a:headEnd/>
            <a:tailEnd/>
          </a:ln>
          <a:effectLst/>
        </p:spPr>
        <p:txBody>
          <a:bodyPr wrap="none">
            <a:spAutoFit/>
          </a:bodyPr>
          <a:lstStyle/>
          <a:p>
            <a:r>
              <a:rPr lang="zh-CN" altLang="en-US" b="1">
                <a:solidFill>
                  <a:srgbClr val="FF0000"/>
                </a:solidFill>
              </a:rPr>
              <a:t>（</a:t>
            </a:r>
            <a:r>
              <a:rPr lang="en-US" altLang="zh-CN" b="1">
                <a:solidFill>
                  <a:srgbClr val="FF0000"/>
                </a:solidFill>
              </a:rPr>
              <a:t>2</a:t>
            </a:r>
            <a:r>
              <a:rPr lang="zh-CN" altLang="en-US" b="1">
                <a:solidFill>
                  <a:srgbClr val="FF0000"/>
                </a:solidFill>
              </a:rPr>
              <a:t>）  基础技术</a:t>
            </a:r>
          </a:p>
        </p:txBody>
      </p:sp>
      <p:sp>
        <p:nvSpPr>
          <p:cNvPr id="73733" name="Text Box 5"/>
          <p:cNvSpPr txBox="1">
            <a:spLocks noChangeArrowheads="1"/>
          </p:cNvSpPr>
          <p:nvPr/>
        </p:nvSpPr>
        <p:spPr bwMode="auto">
          <a:xfrm>
            <a:off x="8755063" y="73025"/>
            <a:ext cx="312737"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5</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76200" y="787400"/>
            <a:ext cx="8915400" cy="6090898"/>
          </a:xfrm>
          <a:prstGeom prst="rect">
            <a:avLst/>
          </a:prstGeom>
          <a:noFill/>
          <a:ln w="9525">
            <a:noFill/>
            <a:miter lim="800000"/>
            <a:headEnd/>
            <a:tailEnd/>
          </a:ln>
          <a:effectLst/>
        </p:spPr>
        <p:txBody>
          <a:bodyPr>
            <a:spAutoFit/>
          </a:bodyPr>
          <a:lstStyle/>
          <a:p>
            <a:pPr>
              <a:spcBef>
                <a:spcPct val="30000"/>
              </a:spcBef>
            </a:pPr>
            <a:r>
              <a:rPr lang="zh-CN" altLang="en-US" b="1" dirty="0">
                <a:solidFill>
                  <a:srgbClr val="FF0000"/>
                </a:solidFill>
              </a:rPr>
              <a:t>常用技术</a:t>
            </a:r>
          </a:p>
          <a:p>
            <a:pPr>
              <a:spcBef>
                <a:spcPct val="30000"/>
              </a:spcBef>
            </a:pPr>
            <a:r>
              <a:rPr lang="zh-CN" altLang="en-US" b="1" dirty="0" smtClean="0">
                <a:solidFill>
                  <a:srgbClr val="FF0000"/>
                </a:solidFill>
              </a:rPr>
              <a:t>数据加密的原理：</a:t>
            </a:r>
            <a:r>
              <a:rPr lang="zh-CN" altLang="en-US" b="1" dirty="0" smtClean="0"/>
              <a:t>利用某种变换技术，将原文（明文）变换为非授权用户无法识别的密文，即数据以密文的形式在网络上传输；</a:t>
            </a:r>
          </a:p>
          <a:p>
            <a:pPr>
              <a:spcBef>
                <a:spcPct val="30000"/>
              </a:spcBef>
            </a:pPr>
            <a:r>
              <a:rPr lang="zh-CN" altLang="en-US" b="1" dirty="0" smtClean="0">
                <a:solidFill>
                  <a:srgbClr val="FF0000"/>
                </a:solidFill>
              </a:rPr>
              <a:t>代换：</a:t>
            </a:r>
            <a:r>
              <a:rPr lang="zh-CN" altLang="en-US" b="1" dirty="0" smtClean="0"/>
              <a:t>依据</a:t>
            </a:r>
            <a:r>
              <a:rPr lang="zh-CN" altLang="en-US" b="1" dirty="0" smtClean="0">
                <a:solidFill>
                  <a:srgbClr val="FF0000"/>
                </a:solidFill>
              </a:rPr>
              <a:t>某种规则</a:t>
            </a:r>
            <a:r>
              <a:rPr lang="zh-CN" altLang="en-US" b="1" dirty="0" smtClean="0"/>
              <a:t>用一</a:t>
            </a:r>
            <a:r>
              <a:rPr lang="zh-CN" altLang="en-US" b="1" dirty="0"/>
              <a:t>组</a:t>
            </a:r>
            <a:r>
              <a:rPr lang="en-US" altLang="zh-CN" b="1" dirty="0"/>
              <a:t>(</a:t>
            </a:r>
            <a:r>
              <a:rPr lang="zh-CN" altLang="en-US" b="1" dirty="0"/>
              <a:t>个</a:t>
            </a:r>
            <a:r>
              <a:rPr lang="en-US" altLang="zh-CN" b="1" dirty="0"/>
              <a:t>)</a:t>
            </a:r>
            <a:r>
              <a:rPr lang="zh-CN" altLang="en-US" b="1" dirty="0" smtClean="0"/>
              <a:t>符号替换</a:t>
            </a:r>
            <a:r>
              <a:rPr lang="zh-CN" altLang="en-US" b="1" dirty="0"/>
              <a:t>另</a:t>
            </a:r>
            <a:r>
              <a:rPr lang="zh-CN" altLang="en-US" b="1" dirty="0" smtClean="0"/>
              <a:t>一组</a:t>
            </a:r>
            <a:r>
              <a:rPr lang="en-US" altLang="zh-CN" b="1" dirty="0" smtClean="0"/>
              <a:t>(</a:t>
            </a:r>
            <a:r>
              <a:rPr lang="zh-CN" altLang="en-US" b="1" dirty="0" smtClean="0"/>
              <a:t>个</a:t>
            </a:r>
            <a:r>
              <a:rPr lang="en-US" altLang="zh-CN" b="1" dirty="0" smtClean="0"/>
              <a:t>)</a:t>
            </a:r>
            <a:r>
              <a:rPr lang="zh-CN" altLang="en-US" b="1" dirty="0" smtClean="0"/>
              <a:t>符号，</a:t>
            </a:r>
            <a:r>
              <a:rPr lang="zh-CN" altLang="en-US" b="1" dirty="0">
                <a:solidFill>
                  <a:srgbClr val="000000"/>
                </a:solidFill>
                <a:latin typeface="宋体" pitchFamily="2" charset="-122"/>
              </a:rPr>
              <a:t>改变明文内容的表示形式，但内容元素之间的相对位置保持不变。</a:t>
            </a:r>
            <a:endParaRPr lang="zh-CN" altLang="en-US" b="1" dirty="0"/>
          </a:p>
          <a:p>
            <a:pPr>
              <a:spcBef>
                <a:spcPct val="30000"/>
              </a:spcBef>
            </a:pPr>
            <a:r>
              <a:rPr lang="zh-CN" altLang="en-US" b="1" dirty="0">
                <a:solidFill>
                  <a:srgbClr val="FF0000"/>
                </a:solidFill>
              </a:rPr>
              <a:t>置换：</a:t>
            </a:r>
            <a:r>
              <a:rPr lang="zh-CN" altLang="en-US" b="1" dirty="0"/>
              <a:t>依据</a:t>
            </a:r>
            <a:r>
              <a:rPr lang="zh-CN" altLang="en-US" b="1" dirty="0">
                <a:solidFill>
                  <a:srgbClr val="FF0000"/>
                </a:solidFill>
              </a:rPr>
              <a:t>某种规则</a:t>
            </a:r>
            <a:r>
              <a:rPr lang="zh-CN" altLang="en-US" b="1" dirty="0"/>
              <a:t>变换明文信息的顺序，</a:t>
            </a:r>
            <a:r>
              <a:rPr lang="zh-CN" altLang="en-US" b="1" dirty="0">
                <a:solidFill>
                  <a:srgbClr val="000000"/>
                </a:solidFill>
                <a:latin typeface="宋体" pitchFamily="2" charset="-122"/>
              </a:rPr>
              <a:t>改变明文内容元素的相对位置，但保持内容的表现形式不变。</a:t>
            </a:r>
            <a:endParaRPr lang="zh-CN" altLang="en-US" b="1" dirty="0"/>
          </a:p>
          <a:p>
            <a:pPr>
              <a:spcBef>
                <a:spcPct val="30000"/>
              </a:spcBef>
            </a:pPr>
            <a:r>
              <a:rPr lang="zh-CN" altLang="en-US" b="1" dirty="0"/>
              <a:t>    </a:t>
            </a:r>
            <a:r>
              <a:rPr lang="en-US" altLang="zh-CN" b="1" dirty="0"/>
              <a:t>—</a:t>
            </a:r>
            <a:r>
              <a:rPr lang="zh-CN" altLang="en-US" b="1" dirty="0"/>
              <a:t>代换表（密码本）和置换规则构成参与变换的参数，</a:t>
            </a:r>
          </a:p>
          <a:p>
            <a:pPr>
              <a:spcBef>
                <a:spcPct val="30000"/>
              </a:spcBef>
            </a:pPr>
            <a:r>
              <a:rPr lang="zh-CN" altLang="en-US" b="1" dirty="0"/>
              <a:t>        成为</a:t>
            </a:r>
            <a:r>
              <a:rPr lang="zh-CN" altLang="en-US" b="1" dirty="0">
                <a:solidFill>
                  <a:srgbClr val="FF0000"/>
                </a:solidFill>
              </a:rPr>
              <a:t>加密</a:t>
            </a:r>
            <a:r>
              <a:rPr lang="en-US" altLang="zh-CN" b="1" dirty="0">
                <a:solidFill>
                  <a:srgbClr val="FF0000"/>
                </a:solidFill>
              </a:rPr>
              <a:t>/</a:t>
            </a:r>
            <a:r>
              <a:rPr lang="zh-CN" altLang="en-US" b="1" dirty="0">
                <a:solidFill>
                  <a:srgbClr val="FF0000"/>
                </a:solidFill>
              </a:rPr>
              <a:t>解码的核心。</a:t>
            </a:r>
          </a:p>
          <a:p>
            <a:pPr>
              <a:spcBef>
                <a:spcPct val="30000"/>
              </a:spcBef>
            </a:pPr>
            <a:endParaRPr lang="zh-CN" altLang="en-US" sz="1000" b="1" dirty="0"/>
          </a:p>
          <a:p>
            <a:pPr>
              <a:spcBef>
                <a:spcPct val="30000"/>
              </a:spcBef>
            </a:pPr>
            <a:r>
              <a:rPr lang="zh-CN" altLang="en-US" b="1" dirty="0">
                <a:solidFill>
                  <a:srgbClr val="FF0000"/>
                </a:solidFill>
              </a:rPr>
              <a:t>传统加密技术：</a:t>
            </a:r>
            <a:r>
              <a:rPr lang="zh-CN" altLang="en-US" b="1" dirty="0"/>
              <a:t>仅采用代换和置换（包括多重使用）的加密技术</a:t>
            </a:r>
          </a:p>
          <a:p>
            <a:pPr>
              <a:spcBef>
                <a:spcPct val="30000"/>
              </a:spcBef>
            </a:pPr>
            <a:r>
              <a:rPr lang="zh-CN" altLang="en-US" b="1" dirty="0"/>
              <a:t>例：  </a:t>
            </a:r>
            <a:r>
              <a:rPr lang="en-US" altLang="zh-CN" b="1" dirty="0"/>
              <a:t>AB                            </a:t>
            </a:r>
            <a:r>
              <a:rPr lang="zh-CN" altLang="en-US" b="1" dirty="0"/>
              <a:t>（</a:t>
            </a:r>
            <a:r>
              <a:rPr lang="en-US" altLang="zh-CN" b="1" dirty="0"/>
              <a:t>01000001 01000010</a:t>
            </a:r>
            <a:r>
              <a:rPr lang="zh-CN" altLang="en-US" b="1" dirty="0"/>
              <a:t>）                      </a:t>
            </a:r>
          </a:p>
          <a:p>
            <a:pPr>
              <a:spcBef>
                <a:spcPct val="30000"/>
              </a:spcBef>
            </a:pPr>
            <a:r>
              <a:rPr lang="zh-CN" altLang="en-US" b="1" dirty="0"/>
              <a:t>          循环右移</a:t>
            </a:r>
            <a:r>
              <a:rPr lang="en-US" altLang="zh-CN" b="1" dirty="0">
                <a:solidFill>
                  <a:srgbClr val="FF0000"/>
                </a:solidFill>
              </a:rPr>
              <a:t>4</a:t>
            </a:r>
            <a:r>
              <a:rPr lang="zh-CN" altLang="en-US" b="1" dirty="0"/>
              <a:t>位（或左右</a:t>
            </a:r>
            <a:r>
              <a:rPr lang="en-US" altLang="zh-CN" b="1" dirty="0"/>
              <a:t>4</a:t>
            </a:r>
            <a:r>
              <a:rPr lang="zh-CN" altLang="en-US" b="1" dirty="0"/>
              <a:t>位交换）</a:t>
            </a:r>
          </a:p>
          <a:p>
            <a:pPr>
              <a:spcBef>
                <a:spcPct val="30000"/>
              </a:spcBef>
            </a:pPr>
            <a:r>
              <a:rPr lang="zh-CN" altLang="en-US" b="1" dirty="0"/>
              <a:t>          </a:t>
            </a:r>
            <a:r>
              <a:rPr lang="en-US" altLang="zh-CN" b="1" dirty="0"/>
              <a:t>DC4</a:t>
            </a:r>
            <a:r>
              <a:rPr lang="zh-CN" altLang="en-US" b="1" dirty="0"/>
              <a:t>（控制字符） </a:t>
            </a:r>
            <a:r>
              <a:rPr lang="en-US" altLang="zh-CN" b="1" dirty="0"/>
              <a:t>$</a:t>
            </a:r>
            <a:r>
              <a:rPr lang="zh-CN" altLang="en-US" b="1" dirty="0"/>
              <a:t>（</a:t>
            </a:r>
            <a:r>
              <a:rPr lang="en-US" altLang="zh-CN" b="1" dirty="0"/>
              <a:t>00010100 00100100</a:t>
            </a:r>
            <a:r>
              <a:rPr lang="zh-CN" altLang="en-US" b="1" dirty="0"/>
              <a:t>）</a:t>
            </a:r>
            <a:r>
              <a:rPr lang="zh-CN" altLang="en-US" sz="2000" b="1" dirty="0"/>
              <a:t>  </a:t>
            </a:r>
          </a:p>
        </p:txBody>
      </p:sp>
      <p:sp>
        <p:nvSpPr>
          <p:cNvPr id="74755" name="Rectangle 3"/>
          <p:cNvSpPr>
            <a:spLocks noChangeArrowheads="1"/>
          </p:cNvSpPr>
          <p:nvPr/>
        </p:nvSpPr>
        <p:spPr bwMode="auto">
          <a:xfrm>
            <a:off x="179388" y="6096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74756" name="Text Box 4"/>
          <p:cNvSpPr txBox="1">
            <a:spLocks noChangeArrowheads="1"/>
          </p:cNvSpPr>
          <p:nvPr/>
        </p:nvSpPr>
        <p:spPr bwMode="auto">
          <a:xfrm>
            <a:off x="228600" y="152400"/>
            <a:ext cx="3706813" cy="457200"/>
          </a:xfrm>
          <a:prstGeom prst="rect">
            <a:avLst/>
          </a:prstGeom>
          <a:noFill/>
          <a:ln w="9525">
            <a:noFill/>
            <a:miter lim="800000"/>
            <a:headEnd/>
            <a:tailEnd/>
          </a:ln>
          <a:effectLst/>
        </p:spPr>
        <p:txBody>
          <a:bodyPr wrap="none">
            <a:spAutoFit/>
          </a:bodyPr>
          <a:lstStyle/>
          <a:p>
            <a:r>
              <a:rPr lang="en-US" altLang="en-US" b="1">
                <a:solidFill>
                  <a:srgbClr val="FF0000"/>
                </a:solidFill>
                <a:latin typeface="宋体" pitchFamily="2" charset="-122"/>
              </a:rPr>
              <a:t>①  </a:t>
            </a:r>
            <a:r>
              <a:rPr lang="zh-CN" altLang="en-US" b="1">
                <a:solidFill>
                  <a:srgbClr val="FF0000"/>
                </a:solidFill>
              </a:rPr>
              <a:t>数据加密技术 </a:t>
            </a:r>
            <a:r>
              <a:rPr lang="en-US" altLang="zh-CN" b="1">
                <a:solidFill>
                  <a:srgbClr val="FF0000"/>
                </a:solidFill>
              </a:rPr>
              <a:t>— </a:t>
            </a:r>
            <a:r>
              <a:rPr lang="zh-CN" altLang="en-US" b="1">
                <a:solidFill>
                  <a:srgbClr val="FF0000"/>
                </a:solidFill>
              </a:rPr>
              <a:t>术语</a:t>
            </a:r>
          </a:p>
        </p:txBody>
      </p:sp>
      <p:sp>
        <p:nvSpPr>
          <p:cNvPr id="74757" name="Text Box 5"/>
          <p:cNvSpPr txBox="1">
            <a:spLocks noChangeArrowheads="1"/>
          </p:cNvSpPr>
          <p:nvPr/>
        </p:nvSpPr>
        <p:spPr bwMode="auto">
          <a:xfrm>
            <a:off x="8755063" y="73025"/>
            <a:ext cx="312737"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6</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228600" y="914400"/>
            <a:ext cx="8591550" cy="457200"/>
          </a:xfrm>
          <a:prstGeom prst="rect">
            <a:avLst/>
          </a:prstGeom>
          <a:noFill/>
          <a:ln w="9525">
            <a:noFill/>
            <a:miter lim="800000"/>
            <a:headEnd/>
            <a:tailEnd/>
          </a:ln>
          <a:effectLst/>
        </p:spPr>
        <p:txBody>
          <a:bodyPr>
            <a:spAutoFit/>
          </a:bodyPr>
          <a:lstStyle/>
          <a:p>
            <a:pPr>
              <a:spcBef>
                <a:spcPct val="30000"/>
              </a:spcBef>
              <a:buFont typeface="宋体" pitchFamily="2" charset="-122"/>
              <a:buNone/>
            </a:pPr>
            <a:r>
              <a:rPr lang="zh-CN" altLang="en-US" b="1"/>
              <a:t>代换：英文字母位置颠倒，空格变*号等；</a:t>
            </a:r>
            <a:r>
              <a:rPr lang="en-US" altLang="zh-CN" b="1"/>
              <a:t>—</a:t>
            </a:r>
            <a:r>
              <a:rPr lang="zh-CN" altLang="en-US" b="1"/>
              <a:t>映射表</a:t>
            </a:r>
          </a:p>
        </p:txBody>
      </p:sp>
      <p:sp>
        <p:nvSpPr>
          <p:cNvPr id="75779" name="Rectangle 3"/>
          <p:cNvSpPr>
            <a:spLocks noChangeArrowheads="1"/>
          </p:cNvSpPr>
          <p:nvPr/>
        </p:nvSpPr>
        <p:spPr bwMode="auto">
          <a:xfrm>
            <a:off x="9715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A</a:t>
            </a:r>
          </a:p>
        </p:txBody>
      </p:sp>
      <p:sp>
        <p:nvSpPr>
          <p:cNvPr id="75780" name="Rectangle 4"/>
          <p:cNvSpPr>
            <a:spLocks noChangeArrowheads="1"/>
          </p:cNvSpPr>
          <p:nvPr/>
        </p:nvSpPr>
        <p:spPr bwMode="auto">
          <a:xfrm>
            <a:off x="12001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B</a:t>
            </a:r>
          </a:p>
        </p:txBody>
      </p:sp>
      <p:sp>
        <p:nvSpPr>
          <p:cNvPr id="75781" name="Rectangle 5"/>
          <p:cNvSpPr>
            <a:spLocks noChangeArrowheads="1"/>
          </p:cNvSpPr>
          <p:nvPr/>
        </p:nvSpPr>
        <p:spPr bwMode="auto">
          <a:xfrm>
            <a:off x="14287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C</a:t>
            </a:r>
          </a:p>
        </p:txBody>
      </p:sp>
      <p:sp>
        <p:nvSpPr>
          <p:cNvPr id="75782" name="Rectangle 6"/>
          <p:cNvSpPr>
            <a:spLocks noChangeArrowheads="1"/>
          </p:cNvSpPr>
          <p:nvPr/>
        </p:nvSpPr>
        <p:spPr bwMode="auto">
          <a:xfrm>
            <a:off x="16573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D</a:t>
            </a:r>
          </a:p>
        </p:txBody>
      </p:sp>
      <p:sp>
        <p:nvSpPr>
          <p:cNvPr id="75783" name="Rectangle 7"/>
          <p:cNvSpPr>
            <a:spLocks noChangeArrowheads="1"/>
          </p:cNvSpPr>
          <p:nvPr/>
        </p:nvSpPr>
        <p:spPr bwMode="auto">
          <a:xfrm>
            <a:off x="18859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E</a:t>
            </a:r>
          </a:p>
        </p:txBody>
      </p:sp>
      <p:sp>
        <p:nvSpPr>
          <p:cNvPr id="75784" name="Rectangle 8"/>
          <p:cNvSpPr>
            <a:spLocks noChangeArrowheads="1"/>
          </p:cNvSpPr>
          <p:nvPr/>
        </p:nvSpPr>
        <p:spPr bwMode="auto">
          <a:xfrm>
            <a:off x="21145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F</a:t>
            </a:r>
          </a:p>
        </p:txBody>
      </p:sp>
      <p:sp>
        <p:nvSpPr>
          <p:cNvPr id="75785" name="Rectangle 9"/>
          <p:cNvSpPr>
            <a:spLocks noChangeArrowheads="1"/>
          </p:cNvSpPr>
          <p:nvPr/>
        </p:nvSpPr>
        <p:spPr bwMode="auto">
          <a:xfrm>
            <a:off x="23431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G</a:t>
            </a:r>
          </a:p>
        </p:txBody>
      </p:sp>
      <p:sp>
        <p:nvSpPr>
          <p:cNvPr id="75786" name="Rectangle 10"/>
          <p:cNvSpPr>
            <a:spLocks noChangeArrowheads="1"/>
          </p:cNvSpPr>
          <p:nvPr/>
        </p:nvSpPr>
        <p:spPr bwMode="auto">
          <a:xfrm>
            <a:off x="25717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H</a:t>
            </a:r>
          </a:p>
        </p:txBody>
      </p:sp>
      <p:sp>
        <p:nvSpPr>
          <p:cNvPr id="75787" name="Rectangle 11"/>
          <p:cNvSpPr>
            <a:spLocks noChangeArrowheads="1"/>
          </p:cNvSpPr>
          <p:nvPr/>
        </p:nvSpPr>
        <p:spPr bwMode="auto">
          <a:xfrm>
            <a:off x="28003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I</a:t>
            </a:r>
          </a:p>
        </p:txBody>
      </p:sp>
      <p:sp>
        <p:nvSpPr>
          <p:cNvPr id="75788" name="Rectangle 12"/>
          <p:cNvSpPr>
            <a:spLocks noChangeArrowheads="1"/>
          </p:cNvSpPr>
          <p:nvPr/>
        </p:nvSpPr>
        <p:spPr bwMode="auto">
          <a:xfrm>
            <a:off x="30289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J</a:t>
            </a:r>
          </a:p>
        </p:txBody>
      </p:sp>
      <p:sp>
        <p:nvSpPr>
          <p:cNvPr id="75789" name="Rectangle 13"/>
          <p:cNvSpPr>
            <a:spLocks noChangeArrowheads="1"/>
          </p:cNvSpPr>
          <p:nvPr/>
        </p:nvSpPr>
        <p:spPr bwMode="auto">
          <a:xfrm>
            <a:off x="32575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K</a:t>
            </a:r>
          </a:p>
        </p:txBody>
      </p:sp>
      <p:sp>
        <p:nvSpPr>
          <p:cNvPr id="75790" name="Rectangle 14"/>
          <p:cNvSpPr>
            <a:spLocks noChangeArrowheads="1"/>
          </p:cNvSpPr>
          <p:nvPr/>
        </p:nvSpPr>
        <p:spPr bwMode="auto">
          <a:xfrm>
            <a:off x="34861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L</a:t>
            </a:r>
          </a:p>
        </p:txBody>
      </p:sp>
      <p:sp>
        <p:nvSpPr>
          <p:cNvPr id="75791" name="Rectangle 15"/>
          <p:cNvSpPr>
            <a:spLocks noChangeArrowheads="1"/>
          </p:cNvSpPr>
          <p:nvPr/>
        </p:nvSpPr>
        <p:spPr bwMode="auto">
          <a:xfrm>
            <a:off x="37147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M</a:t>
            </a:r>
          </a:p>
        </p:txBody>
      </p:sp>
      <p:sp>
        <p:nvSpPr>
          <p:cNvPr id="75792" name="Rectangle 16"/>
          <p:cNvSpPr>
            <a:spLocks noChangeArrowheads="1"/>
          </p:cNvSpPr>
          <p:nvPr/>
        </p:nvSpPr>
        <p:spPr bwMode="auto">
          <a:xfrm>
            <a:off x="39433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N</a:t>
            </a:r>
          </a:p>
        </p:txBody>
      </p:sp>
      <p:sp>
        <p:nvSpPr>
          <p:cNvPr id="75793" name="Rectangle 17"/>
          <p:cNvSpPr>
            <a:spLocks noChangeArrowheads="1"/>
          </p:cNvSpPr>
          <p:nvPr/>
        </p:nvSpPr>
        <p:spPr bwMode="auto">
          <a:xfrm>
            <a:off x="41719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O</a:t>
            </a:r>
          </a:p>
        </p:txBody>
      </p:sp>
      <p:sp>
        <p:nvSpPr>
          <p:cNvPr id="75794" name="Rectangle 18"/>
          <p:cNvSpPr>
            <a:spLocks noChangeArrowheads="1"/>
          </p:cNvSpPr>
          <p:nvPr/>
        </p:nvSpPr>
        <p:spPr bwMode="auto">
          <a:xfrm>
            <a:off x="44005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P</a:t>
            </a:r>
          </a:p>
        </p:txBody>
      </p:sp>
      <p:sp>
        <p:nvSpPr>
          <p:cNvPr id="75795" name="Rectangle 19"/>
          <p:cNvSpPr>
            <a:spLocks noChangeArrowheads="1"/>
          </p:cNvSpPr>
          <p:nvPr/>
        </p:nvSpPr>
        <p:spPr bwMode="auto">
          <a:xfrm>
            <a:off x="46291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Q</a:t>
            </a:r>
          </a:p>
        </p:txBody>
      </p:sp>
      <p:sp>
        <p:nvSpPr>
          <p:cNvPr id="75796" name="Rectangle 20"/>
          <p:cNvSpPr>
            <a:spLocks noChangeArrowheads="1"/>
          </p:cNvSpPr>
          <p:nvPr/>
        </p:nvSpPr>
        <p:spPr bwMode="auto">
          <a:xfrm>
            <a:off x="48577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R</a:t>
            </a:r>
          </a:p>
        </p:txBody>
      </p:sp>
      <p:sp>
        <p:nvSpPr>
          <p:cNvPr id="75797" name="Rectangle 21"/>
          <p:cNvSpPr>
            <a:spLocks noChangeArrowheads="1"/>
          </p:cNvSpPr>
          <p:nvPr/>
        </p:nvSpPr>
        <p:spPr bwMode="auto">
          <a:xfrm>
            <a:off x="50863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S</a:t>
            </a:r>
          </a:p>
        </p:txBody>
      </p:sp>
      <p:sp>
        <p:nvSpPr>
          <p:cNvPr id="75798" name="Rectangle 22"/>
          <p:cNvSpPr>
            <a:spLocks noChangeArrowheads="1"/>
          </p:cNvSpPr>
          <p:nvPr/>
        </p:nvSpPr>
        <p:spPr bwMode="auto">
          <a:xfrm>
            <a:off x="53149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T</a:t>
            </a:r>
          </a:p>
        </p:txBody>
      </p:sp>
      <p:sp>
        <p:nvSpPr>
          <p:cNvPr id="75799" name="Rectangle 23"/>
          <p:cNvSpPr>
            <a:spLocks noChangeArrowheads="1"/>
          </p:cNvSpPr>
          <p:nvPr/>
        </p:nvSpPr>
        <p:spPr bwMode="auto">
          <a:xfrm>
            <a:off x="55435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U</a:t>
            </a:r>
          </a:p>
        </p:txBody>
      </p:sp>
      <p:sp>
        <p:nvSpPr>
          <p:cNvPr id="75800" name="Rectangle 24"/>
          <p:cNvSpPr>
            <a:spLocks noChangeArrowheads="1"/>
          </p:cNvSpPr>
          <p:nvPr/>
        </p:nvSpPr>
        <p:spPr bwMode="auto">
          <a:xfrm>
            <a:off x="57721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V</a:t>
            </a:r>
          </a:p>
        </p:txBody>
      </p:sp>
      <p:sp>
        <p:nvSpPr>
          <p:cNvPr id="75801" name="Rectangle 25"/>
          <p:cNvSpPr>
            <a:spLocks noChangeArrowheads="1"/>
          </p:cNvSpPr>
          <p:nvPr/>
        </p:nvSpPr>
        <p:spPr bwMode="auto">
          <a:xfrm>
            <a:off x="60007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W</a:t>
            </a:r>
          </a:p>
        </p:txBody>
      </p:sp>
      <p:sp>
        <p:nvSpPr>
          <p:cNvPr id="75802" name="Rectangle 26"/>
          <p:cNvSpPr>
            <a:spLocks noChangeArrowheads="1"/>
          </p:cNvSpPr>
          <p:nvPr/>
        </p:nvSpPr>
        <p:spPr bwMode="auto">
          <a:xfrm>
            <a:off x="62293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X</a:t>
            </a:r>
          </a:p>
        </p:txBody>
      </p:sp>
      <p:sp>
        <p:nvSpPr>
          <p:cNvPr id="75803" name="Rectangle 27"/>
          <p:cNvSpPr>
            <a:spLocks noChangeArrowheads="1"/>
          </p:cNvSpPr>
          <p:nvPr/>
        </p:nvSpPr>
        <p:spPr bwMode="auto">
          <a:xfrm>
            <a:off x="64579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Y</a:t>
            </a:r>
          </a:p>
        </p:txBody>
      </p:sp>
      <p:sp>
        <p:nvSpPr>
          <p:cNvPr id="75804" name="Rectangle 28"/>
          <p:cNvSpPr>
            <a:spLocks noChangeArrowheads="1"/>
          </p:cNvSpPr>
          <p:nvPr/>
        </p:nvSpPr>
        <p:spPr bwMode="auto">
          <a:xfrm>
            <a:off x="66865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Z</a:t>
            </a:r>
          </a:p>
        </p:txBody>
      </p:sp>
      <p:sp>
        <p:nvSpPr>
          <p:cNvPr id="75805" name="Rectangle 29"/>
          <p:cNvSpPr>
            <a:spLocks noChangeArrowheads="1"/>
          </p:cNvSpPr>
          <p:nvPr/>
        </p:nvSpPr>
        <p:spPr bwMode="auto">
          <a:xfrm>
            <a:off x="6915150" y="1412875"/>
            <a:ext cx="228600" cy="381000"/>
          </a:xfrm>
          <a:prstGeom prst="rect">
            <a:avLst/>
          </a:prstGeom>
          <a:noFill/>
          <a:ln w="9525">
            <a:noFill/>
            <a:miter lim="800000"/>
            <a:headEnd/>
            <a:tailEnd/>
          </a:ln>
          <a:effectLst/>
        </p:spPr>
        <p:txBody>
          <a:bodyPr wrap="none" anchor="ctr"/>
          <a:lstStyle/>
          <a:p>
            <a:pPr algn="ctr" eaLnBrk="0" hangingPunct="0"/>
            <a:endParaRPr lang="zh-CN" altLang="en-US" b="1">
              <a:latin typeface="楷体" pitchFamily="18" charset="-122"/>
              <a:ea typeface="楷体" pitchFamily="18" charset="-122"/>
            </a:endParaRPr>
          </a:p>
        </p:txBody>
      </p:sp>
      <p:sp>
        <p:nvSpPr>
          <p:cNvPr id="75806" name="Rectangle 30"/>
          <p:cNvSpPr>
            <a:spLocks noChangeArrowheads="1"/>
          </p:cNvSpPr>
          <p:nvPr/>
        </p:nvSpPr>
        <p:spPr bwMode="auto">
          <a:xfrm>
            <a:off x="7143750" y="1412875"/>
            <a:ext cx="228600" cy="381000"/>
          </a:xfrm>
          <a:prstGeom prst="rect">
            <a:avLst/>
          </a:prstGeom>
          <a:noFill/>
          <a:ln w="9525">
            <a:noFill/>
            <a:miter lim="800000"/>
            <a:headEnd/>
            <a:tailEnd/>
          </a:ln>
          <a:effectLst/>
        </p:spPr>
        <p:txBody>
          <a:bodyPr wrap="none" anchor="ctr"/>
          <a:lstStyle/>
          <a:p>
            <a:pPr algn="ctr" eaLnBrk="0" hangingPunct="0"/>
            <a:r>
              <a:rPr lang="zh-CN" altLang="en-US" b="1">
                <a:latin typeface="楷体" pitchFamily="18" charset="-122"/>
                <a:ea typeface="楷体" pitchFamily="18" charset="-122"/>
              </a:rPr>
              <a:t>*</a:t>
            </a:r>
          </a:p>
        </p:txBody>
      </p:sp>
      <p:sp>
        <p:nvSpPr>
          <p:cNvPr id="75807" name="Rectangle 31"/>
          <p:cNvSpPr>
            <a:spLocks noChangeArrowheads="1"/>
          </p:cNvSpPr>
          <p:nvPr/>
        </p:nvSpPr>
        <p:spPr bwMode="auto">
          <a:xfrm>
            <a:off x="73723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a:t>
            </a:r>
          </a:p>
        </p:txBody>
      </p:sp>
      <p:sp>
        <p:nvSpPr>
          <p:cNvPr id="75808" name="Rectangle 32"/>
          <p:cNvSpPr>
            <a:spLocks noChangeArrowheads="1"/>
          </p:cNvSpPr>
          <p:nvPr/>
        </p:nvSpPr>
        <p:spPr bwMode="auto">
          <a:xfrm>
            <a:off x="76009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a:t>
            </a:r>
          </a:p>
        </p:txBody>
      </p:sp>
      <p:sp>
        <p:nvSpPr>
          <p:cNvPr id="75809" name="Rectangle 33"/>
          <p:cNvSpPr>
            <a:spLocks noChangeArrowheads="1"/>
          </p:cNvSpPr>
          <p:nvPr/>
        </p:nvSpPr>
        <p:spPr bwMode="auto">
          <a:xfrm>
            <a:off x="78295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a:t>
            </a:r>
          </a:p>
        </p:txBody>
      </p:sp>
      <p:sp>
        <p:nvSpPr>
          <p:cNvPr id="75810" name="Rectangle 34"/>
          <p:cNvSpPr>
            <a:spLocks noChangeArrowheads="1"/>
          </p:cNvSpPr>
          <p:nvPr/>
        </p:nvSpPr>
        <p:spPr bwMode="auto">
          <a:xfrm>
            <a:off x="8058150" y="14128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a:t>
            </a:r>
          </a:p>
        </p:txBody>
      </p:sp>
      <p:sp>
        <p:nvSpPr>
          <p:cNvPr id="75811" name="Rectangle 35"/>
          <p:cNvSpPr>
            <a:spLocks noChangeArrowheads="1"/>
          </p:cNvSpPr>
          <p:nvPr/>
        </p:nvSpPr>
        <p:spPr bwMode="auto">
          <a:xfrm>
            <a:off x="66865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A</a:t>
            </a:r>
          </a:p>
        </p:txBody>
      </p:sp>
      <p:sp>
        <p:nvSpPr>
          <p:cNvPr id="75812" name="Rectangle 36"/>
          <p:cNvSpPr>
            <a:spLocks noChangeArrowheads="1"/>
          </p:cNvSpPr>
          <p:nvPr/>
        </p:nvSpPr>
        <p:spPr bwMode="auto">
          <a:xfrm>
            <a:off x="64579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B</a:t>
            </a:r>
          </a:p>
        </p:txBody>
      </p:sp>
      <p:sp>
        <p:nvSpPr>
          <p:cNvPr id="75813" name="Rectangle 37"/>
          <p:cNvSpPr>
            <a:spLocks noChangeArrowheads="1"/>
          </p:cNvSpPr>
          <p:nvPr/>
        </p:nvSpPr>
        <p:spPr bwMode="auto">
          <a:xfrm>
            <a:off x="62293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C</a:t>
            </a:r>
          </a:p>
        </p:txBody>
      </p:sp>
      <p:sp>
        <p:nvSpPr>
          <p:cNvPr id="75814" name="Rectangle 38"/>
          <p:cNvSpPr>
            <a:spLocks noChangeArrowheads="1"/>
          </p:cNvSpPr>
          <p:nvPr/>
        </p:nvSpPr>
        <p:spPr bwMode="auto">
          <a:xfrm>
            <a:off x="60007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D</a:t>
            </a:r>
          </a:p>
        </p:txBody>
      </p:sp>
      <p:sp>
        <p:nvSpPr>
          <p:cNvPr id="75815" name="Rectangle 39"/>
          <p:cNvSpPr>
            <a:spLocks noChangeArrowheads="1"/>
          </p:cNvSpPr>
          <p:nvPr/>
        </p:nvSpPr>
        <p:spPr bwMode="auto">
          <a:xfrm>
            <a:off x="57721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E</a:t>
            </a:r>
          </a:p>
        </p:txBody>
      </p:sp>
      <p:sp>
        <p:nvSpPr>
          <p:cNvPr id="75816" name="Rectangle 40"/>
          <p:cNvSpPr>
            <a:spLocks noChangeArrowheads="1"/>
          </p:cNvSpPr>
          <p:nvPr/>
        </p:nvSpPr>
        <p:spPr bwMode="auto">
          <a:xfrm>
            <a:off x="55435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F</a:t>
            </a:r>
          </a:p>
        </p:txBody>
      </p:sp>
      <p:sp>
        <p:nvSpPr>
          <p:cNvPr id="75817" name="Rectangle 41"/>
          <p:cNvSpPr>
            <a:spLocks noChangeArrowheads="1"/>
          </p:cNvSpPr>
          <p:nvPr/>
        </p:nvSpPr>
        <p:spPr bwMode="auto">
          <a:xfrm>
            <a:off x="53149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G</a:t>
            </a:r>
          </a:p>
        </p:txBody>
      </p:sp>
      <p:sp>
        <p:nvSpPr>
          <p:cNvPr id="75818" name="Rectangle 42"/>
          <p:cNvSpPr>
            <a:spLocks noChangeArrowheads="1"/>
          </p:cNvSpPr>
          <p:nvPr/>
        </p:nvSpPr>
        <p:spPr bwMode="auto">
          <a:xfrm>
            <a:off x="50863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H</a:t>
            </a:r>
          </a:p>
        </p:txBody>
      </p:sp>
      <p:sp>
        <p:nvSpPr>
          <p:cNvPr id="75819" name="Rectangle 43"/>
          <p:cNvSpPr>
            <a:spLocks noChangeArrowheads="1"/>
          </p:cNvSpPr>
          <p:nvPr/>
        </p:nvSpPr>
        <p:spPr bwMode="auto">
          <a:xfrm>
            <a:off x="48577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I</a:t>
            </a:r>
          </a:p>
        </p:txBody>
      </p:sp>
      <p:sp>
        <p:nvSpPr>
          <p:cNvPr id="75820" name="Rectangle 44"/>
          <p:cNvSpPr>
            <a:spLocks noChangeArrowheads="1"/>
          </p:cNvSpPr>
          <p:nvPr/>
        </p:nvSpPr>
        <p:spPr bwMode="auto">
          <a:xfrm>
            <a:off x="46291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J</a:t>
            </a:r>
          </a:p>
        </p:txBody>
      </p:sp>
      <p:sp>
        <p:nvSpPr>
          <p:cNvPr id="75821" name="Rectangle 45"/>
          <p:cNvSpPr>
            <a:spLocks noChangeArrowheads="1"/>
          </p:cNvSpPr>
          <p:nvPr/>
        </p:nvSpPr>
        <p:spPr bwMode="auto">
          <a:xfrm>
            <a:off x="44005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K</a:t>
            </a:r>
          </a:p>
        </p:txBody>
      </p:sp>
      <p:sp>
        <p:nvSpPr>
          <p:cNvPr id="75822" name="Rectangle 46"/>
          <p:cNvSpPr>
            <a:spLocks noChangeArrowheads="1"/>
          </p:cNvSpPr>
          <p:nvPr/>
        </p:nvSpPr>
        <p:spPr bwMode="auto">
          <a:xfrm>
            <a:off x="41719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L</a:t>
            </a:r>
          </a:p>
        </p:txBody>
      </p:sp>
      <p:sp>
        <p:nvSpPr>
          <p:cNvPr id="75823" name="Rectangle 47"/>
          <p:cNvSpPr>
            <a:spLocks noChangeArrowheads="1"/>
          </p:cNvSpPr>
          <p:nvPr/>
        </p:nvSpPr>
        <p:spPr bwMode="auto">
          <a:xfrm>
            <a:off x="39433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M</a:t>
            </a:r>
          </a:p>
        </p:txBody>
      </p:sp>
      <p:sp>
        <p:nvSpPr>
          <p:cNvPr id="75824" name="Rectangle 48"/>
          <p:cNvSpPr>
            <a:spLocks noChangeArrowheads="1"/>
          </p:cNvSpPr>
          <p:nvPr/>
        </p:nvSpPr>
        <p:spPr bwMode="auto">
          <a:xfrm>
            <a:off x="37147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N</a:t>
            </a:r>
          </a:p>
        </p:txBody>
      </p:sp>
      <p:sp>
        <p:nvSpPr>
          <p:cNvPr id="75825" name="Rectangle 49"/>
          <p:cNvSpPr>
            <a:spLocks noChangeArrowheads="1"/>
          </p:cNvSpPr>
          <p:nvPr/>
        </p:nvSpPr>
        <p:spPr bwMode="auto">
          <a:xfrm>
            <a:off x="34861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O</a:t>
            </a:r>
          </a:p>
        </p:txBody>
      </p:sp>
      <p:sp>
        <p:nvSpPr>
          <p:cNvPr id="75826" name="Rectangle 50"/>
          <p:cNvSpPr>
            <a:spLocks noChangeArrowheads="1"/>
          </p:cNvSpPr>
          <p:nvPr/>
        </p:nvSpPr>
        <p:spPr bwMode="auto">
          <a:xfrm>
            <a:off x="32575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P</a:t>
            </a:r>
          </a:p>
        </p:txBody>
      </p:sp>
      <p:sp>
        <p:nvSpPr>
          <p:cNvPr id="75827" name="Rectangle 51"/>
          <p:cNvSpPr>
            <a:spLocks noChangeArrowheads="1"/>
          </p:cNvSpPr>
          <p:nvPr/>
        </p:nvSpPr>
        <p:spPr bwMode="auto">
          <a:xfrm>
            <a:off x="30289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Q</a:t>
            </a:r>
          </a:p>
        </p:txBody>
      </p:sp>
      <p:sp>
        <p:nvSpPr>
          <p:cNvPr id="75828" name="Rectangle 52"/>
          <p:cNvSpPr>
            <a:spLocks noChangeArrowheads="1"/>
          </p:cNvSpPr>
          <p:nvPr/>
        </p:nvSpPr>
        <p:spPr bwMode="auto">
          <a:xfrm>
            <a:off x="28003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R</a:t>
            </a:r>
          </a:p>
        </p:txBody>
      </p:sp>
      <p:sp>
        <p:nvSpPr>
          <p:cNvPr id="75829" name="Rectangle 53"/>
          <p:cNvSpPr>
            <a:spLocks noChangeArrowheads="1"/>
          </p:cNvSpPr>
          <p:nvPr/>
        </p:nvSpPr>
        <p:spPr bwMode="auto">
          <a:xfrm>
            <a:off x="25717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S</a:t>
            </a:r>
          </a:p>
        </p:txBody>
      </p:sp>
      <p:sp>
        <p:nvSpPr>
          <p:cNvPr id="75830" name="Rectangle 54"/>
          <p:cNvSpPr>
            <a:spLocks noChangeArrowheads="1"/>
          </p:cNvSpPr>
          <p:nvPr/>
        </p:nvSpPr>
        <p:spPr bwMode="auto">
          <a:xfrm>
            <a:off x="23431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T</a:t>
            </a:r>
          </a:p>
        </p:txBody>
      </p:sp>
      <p:sp>
        <p:nvSpPr>
          <p:cNvPr id="75831" name="Rectangle 55"/>
          <p:cNvSpPr>
            <a:spLocks noChangeArrowheads="1"/>
          </p:cNvSpPr>
          <p:nvPr/>
        </p:nvSpPr>
        <p:spPr bwMode="auto">
          <a:xfrm>
            <a:off x="21145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U</a:t>
            </a:r>
          </a:p>
        </p:txBody>
      </p:sp>
      <p:sp>
        <p:nvSpPr>
          <p:cNvPr id="75832" name="Rectangle 56"/>
          <p:cNvSpPr>
            <a:spLocks noChangeArrowheads="1"/>
          </p:cNvSpPr>
          <p:nvPr/>
        </p:nvSpPr>
        <p:spPr bwMode="auto">
          <a:xfrm>
            <a:off x="18859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V</a:t>
            </a:r>
          </a:p>
        </p:txBody>
      </p:sp>
      <p:sp>
        <p:nvSpPr>
          <p:cNvPr id="75833" name="Rectangle 57"/>
          <p:cNvSpPr>
            <a:spLocks noChangeArrowheads="1"/>
          </p:cNvSpPr>
          <p:nvPr/>
        </p:nvSpPr>
        <p:spPr bwMode="auto">
          <a:xfrm>
            <a:off x="16573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W</a:t>
            </a:r>
          </a:p>
        </p:txBody>
      </p:sp>
      <p:sp>
        <p:nvSpPr>
          <p:cNvPr id="75834" name="Rectangle 58"/>
          <p:cNvSpPr>
            <a:spLocks noChangeArrowheads="1"/>
          </p:cNvSpPr>
          <p:nvPr/>
        </p:nvSpPr>
        <p:spPr bwMode="auto">
          <a:xfrm>
            <a:off x="14287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X</a:t>
            </a:r>
          </a:p>
        </p:txBody>
      </p:sp>
      <p:sp>
        <p:nvSpPr>
          <p:cNvPr id="75835" name="Rectangle 59"/>
          <p:cNvSpPr>
            <a:spLocks noChangeArrowheads="1"/>
          </p:cNvSpPr>
          <p:nvPr/>
        </p:nvSpPr>
        <p:spPr bwMode="auto">
          <a:xfrm>
            <a:off x="12001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Y</a:t>
            </a:r>
          </a:p>
        </p:txBody>
      </p:sp>
      <p:sp>
        <p:nvSpPr>
          <p:cNvPr id="75836" name="Rectangle 60"/>
          <p:cNvSpPr>
            <a:spLocks noChangeArrowheads="1"/>
          </p:cNvSpPr>
          <p:nvPr/>
        </p:nvSpPr>
        <p:spPr bwMode="auto">
          <a:xfrm>
            <a:off x="9715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Z</a:t>
            </a:r>
          </a:p>
        </p:txBody>
      </p:sp>
      <p:sp>
        <p:nvSpPr>
          <p:cNvPr id="75837" name="Rectangle 61"/>
          <p:cNvSpPr>
            <a:spLocks noChangeArrowheads="1"/>
          </p:cNvSpPr>
          <p:nvPr/>
        </p:nvSpPr>
        <p:spPr bwMode="auto">
          <a:xfrm>
            <a:off x="7143750" y="1870075"/>
            <a:ext cx="228600" cy="381000"/>
          </a:xfrm>
          <a:prstGeom prst="rect">
            <a:avLst/>
          </a:prstGeom>
          <a:noFill/>
          <a:ln w="9525">
            <a:noFill/>
            <a:miter lim="800000"/>
            <a:headEnd/>
            <a:tailEnd/>
          </a:ln>
          <a:effectLst/>
        </p:spPr>
        <p:txBody>
          <a:bodyPr wrap="none" anchor="ctr"/>
          <a:lstStyle/>
          <a:p>
            <a:pPr algn="ctr" eaLnBrk="0" hangingPunct="0"/>
            <a:endParaRPr lang="zh-CN" altLang="en-US" b="1">
              <a:latin typeface="楷体" pitchFamily="18" charset="-122"/>
              <a:ea typeface="楷体" pitchFamily="18" charset="-122"/>
            </a:endParaRPr>
          </a:p>
        </p:txBody>
      </p:sp>
      <p:sp>
        <p:nvSpPr>
          <p:cNvPr id="75838" name="Rectangle 62"/>
          <p:cNvSpPr>
            <a:spLocks noChangeArrowheads="1"/>
          </p:cNvSpPr>
          <p:nvPr/>
        </p:nvSpPr>
        <p:spPr bwMode="auto">
          <a:xfrm>
            <a:off x="6915150" y="1870075"/>
            <a:ext cx="228600" cy="381000"/>
          </a:xfrm>
          <a:prstGeom prst="rect">
            <a:avLst/>
          </a:prstGeom>
          <a:noFill/>
          <a:ln w="9525">
            <a:noFill/>
            <a:miter lim="800000"/>
            <a:headEnd/>
            <a:tailEnd/>
          </a:ln>
          <a:effectLst/>
        </p:spPr>
        <p:txBody>
          <a:bodyPr wrap="none" anchor="ctr"/>
          <a:lstStyle/>
          <a:p>
            <a:pPr algn="ctr" eaLnBrk="0" hangingPunct="0"/>
            <a:r>
              <a:rPr lang="zh-CN" altLang="en-US" b="1">
                <a:latin typeface="楷体" pitchFamily="18" charset="-122"/>
                <a:ea typeface="楷体" pitchFamily="18" charset="-122"/>
              </a:rPr>
              <a:t>*</a:t>
            </a:r>
          </a:p>
        </p:txBody>
      </p:sp>
      <p:sp>
        <p:nvSpPr>
          <p:cNvPr id="75839" name="Rectangle 63"/>
          <p:cNvSpPr>
            <a:spLocks noChangeArrowheads="1"/>
          </p:cNvSpPr>
          <p:nvPr/>
        </p:nvSpPr>
        <p:spPr bwMode="auto">
          <a:xfrm>
            <a:off x="76009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a:t>
            </a:r>
          </a:p>
        </p:txBody>
      </p:sp>
      <p:sp>
        <p:nvSpPr>
          <p:cNvPr id="75840" name="Rectangle 64"/>
          <p:cNvSpPr>
            <a:spLocks noChangeArrowheads="1"/>
          </p:cNvSpPr>
          <p:nvPr/>
        </p:nvSpPr>
        <p:spPr bwMode="auto">
          <a:xfrm>
            <a:off x="73723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a:t>
            </a:r>
          </a:p>
        </p:txBody>
      </p:sp>
      <p:sp>
        <p:nvSpPr>
          <p:cNvPr id="75841" name="Rectangle 65"/>
          <p:cNvSpPr>
            <a:spLocks noChangeArrowheads="1"/>
          </p:cNvSpPr>
          <p:nvPr/>
        </p:nvSpPr>
        <p:spPr bwMode="auto">
          <a:xfrm>
            <a:off x="80581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a:t>
            </a:r>
          </a:p>
        </p:txBody>
      </p:sp>
      <p:sp>
        <p:nvSpPr>
          <p:cNvPr id="75842" name="Rectangle 66"/>
          <p:cNvSpPr>
            <a:spLocks noChangeArrowheads="1"/>
          </p:cNvSpPr>
          <p:nvPr/>
        </p:nvSpPr>
        <p:spPr bwMode="auto">
          <a:xfrm>
            <a:off x="7829550" y="1870075"/>
            <a:ext cx="228600" cy="381000"/>
          </a:xfrm>
          <a:prstGeom prst="rect">
            <a:avLst/>
          </a:prstGeom>
          <a:noFill/>
          <a:ln w="9525">
            <a:noFill/>
            <a:miter lim="800000"/>
            <a:headEnd/>
            <a:tailEnd/>
          </a:ln>
          <a:effectLst/>
        </p:spPr>
        <p:txBody>
          <a:bodyPr wrap="none" anchor="ctr"/>
          <a:lstStyle/>
          <a:p>
            <a:pPr algn="ctr" eaLnBrk="0" hangingPunct="0"/>
            <a:r>
              <a:rPr lang="en-US" altLang="zh-CN" b="1">
                <a:latin typeface="楷体" pitchFamily="18" charset="-122"/>
                <a:ea typeface="楷体" pitchFamily="18" charset="-122"/>
              </a:rPr>
              <a:t>/</a:t>
            </a:r>
          </a:p>
        </p:txBody>
      </p:sp>
      <p:sp>
        <p:nvSpPr>
          <p:cNvPr id="75843" name="Text Box 67"/>
          <p:cNvSpPr txBox="1">
            <a:spLocks noChangeArrowheads="1"/>
          </p:cNvSpPr>
          <p:nvPr/>
        </p:nvSpPr>
        <p:spPr bwMode="auto">
          <a:xfrm>
            <a:off x="125413" y="2305050"/>
            <a:ext cx="8839200" cy="4413516"/>
          </a:xfrm>
          <a:prstGeom prst="rect">
            <a:avLst/>
          </a:prstGeom>
          <a:noFill/>
          <a:ln w="9525">
            <a:noFill/>
            <a:miter lim="800000"/>
            <a:headEnd/>
            <a:tailEnd/>
          </a:ln>
          <a:effectLst/>
        </p:spPr>
        <p:txBody>
          <a:bodyPr>
            <a:spAutoFit/>
          </a:bodyPr>
          <a:lstStyle/>
          <a:p>
            <a:pPr>
              <a:spcBef>
                <a:spcPct val="30000"/>
              </a:spcBef>
              <a:buFont typeface="宋体" pitchFamily="2" charset="-122"/>
              <a:buNone/>
            </a:pPr>
            <a:r>
              <a:rPr lang="zh-CN" altLang="en-US" b="1" dirty="0"/>
              <a:t>回想</a:t>
            </a:r>
            <a:r>
              <a:rPr lang="en-US" altLang="zh-CN" b="1" dirty="0"/>
              <a:t>Email</a:t>
            </a:r>
            <a:r>
              <a:rPr lang="zh-CN" altLang="en-US" b="1" dirty="0"/>
              <a:t>中变换任意位串</a:t>
            </a:r>
            <a:r>
              <a:rPr lang="zh-CN" altLang="en-US" b="1" dirty="0" smtClean="0"/>
              <a:t>为</a:t>
            </a:r>
            <a:r>
              <a:rPr lang="en-US" altLang="zh-CN" b="1" dirty="0" smtClean="0"/>
              <a:t>ASCII</a:t>
            </a:r>
            <a:r>
              <a:rPr lang="zh-CN" altLang="en-US" b="1" smtClean="0"/>
              <a:t>码的</a:t>
            </a:r>
            <a:r>
              <a:rPr lang="en-US" altLang="zh-CN" b="1" dirty="0"/>
              <a:t>Base64</a:t>
            </a:r>
            <a:r>
              <a:rPr lang="zh-CN" altLang="en-US" b="1" dirty="0"/>
              <a:t>。</a:t>
            </a:r>
          </a:p>
          <a:p>
            <a:pPr>
              <a:spcBef>
                <a:spcPct val="30000"/>
              </a:spcBef>
              <a:buFont typeface="宋体" pitchFamily="2" charset="-122"/>
              <a:buNone/>
            </a:pPr>
            <a:endParaRPr lang="zh-CN" altLang="en-US" sz="1200" b="1" dirty="0"/>
          </a:p>
          <a:p>
            <a:pPr>
              <a:spcBef>
                <a:spcPct val="30000"/>
              </a:spcBef>
              <a:buFont typeface="宋体" pitchFamily="2" charset="-122"/>
              <a:buNone/>
            </a:pPr>
            <a:r>
              <a:rPr lang="zh-CN" altLang="en-US" b="1" dirty="0"/>
              <a:t>置换（变换顺序）：</a:t>
            </a:r>
            <a:r>
              <a:rPr lang="en-US" altLang="zh-CN" b="1" dirty="0"/>
              <a:t>34251</a:t>
            </a:r>
          </a:p>
          <a:p>
            <a:pPr>
              <a:spcBef>
                <a:spcPct val="30000"/>
              </a:spcBef>
              <a:buFont typeface="宋体" pitchFamily="2" charset="-122"/>
              <a:buNone/>
            </a:pPr>
            <a:r>
              <a:rPr lang="en-US" altLang="zh-CN" b="1" dirty="0"/>
              <a:t>     </a:t>
            </a:r>
            <a:r>
              <a:rPr lang="zh-CN" altLang="en-US" b="1" dirty="0"/>
              <a:t>则：</a:t>
            </a:r>
          </a:p>
          <a:p>
            <a:pPr>
              <a:spcBef>
                <a:spcPct val="30000"/>
              </a:spcBef>
              <a:buFont typeface="宋体" pitchFamily="2" charset="-122"/>
              <a:buNone/>
            </a:pPr>
            <a:r>
              <a:rPr lang="zh-CN" altLang="en-US" b="1" dirty="0"/>
              <a:t>     	原文： </a:t>
            </a:r>
            <a:r>
              <a:rPr lang="en-US" altLang="zh-CN" b="1" dirty="0"/>
              <a:t>I told you</a:t>
            </a:r>
          </a:p>
          <a:p>
            <a:pPr>
              <a:spcBef>
                <a:spcPct val="30000"/>
              </a:spcBef>
              <a:buFont typeface="宋体" pitchFamily="2" charset="-122"/>
              <a:buNone/>
            </a:pPr>
            <a:r>
              <a:rPr lang="en-US" altLang="zh-CN" b="1" dirty="0"/>
              <a:t>     	</a:t>
            </a:r>
            <a:r>
              <a:rPr lang="zh-CN" altLang="en-US" b="1" dirty="0"/>
              <a:t>代换： </a:t>
            </a:r>
            <a:r>
              <a:rPr lang="en-US" altLang="zh-CN" b="1" dirty="0"/>
              <a:t>R*glow*</a:t>
            </a:r>
            <a:r>
              <a:rPr lang="en-US" altLang="zh-CN" b="1" dirty="0" err="1"/>
              <a:t>blf</a:t>
            </a:r>
            <a:endParaRPr lang="en-US" altLang="zh-CN" b="1" dirty="0"/>
          </a:p>
          <a:p>
            <a:pPr>
              <a:spcBef>
                <a:spcPct val="30000"/>
              </a:spcBef>
              <a:buFont typeface="宋体" pitchFamily="2" charset="-122"/>
              <a:buNone/>
            </a:pPr>
            <a:r>
              <a:rPr lang="en-US" altLang="zh-CN" b="1" dirty="0"/>
              <a:t>     	</a:t>
            </a:r>
            <a:r>
              <a:rPr lang="zh-CN" altLang="en-US" b="1" dirty="0"/>
              <a:t>置换： </a:t>
            </a:r>
            <a:r>
              <a:rPr lang="en-US" altLang="zh-CN" b="1" dirty="0" err="1"/>
              <a:t>gl</a:t>
            </a:r>
            <a:r>
              <a:rPr lang="en-US" altLang="zh-CN" b="1" dirty="0"/>
              <a:t>*</a:t>
            </a:r>
            <a:r>
              <a:rPr lang="en-US" altLang="zh-CN" b="1" dirty="0" err="1"/>
              <a:t>oRbl</a:t>
            </a:r>
            <a:r>
              <a:rPr lang="en-US" altLang="zh-CN" b="1" dirty="0"/>
              <a:t>*</a:t>
            </a:r>
            <a:r>
              <a:rPr lang="en-US" altLang="zh-CN" b="1" dirty="0" err="1"/>
              <a:t>fw</a:t>
            </a:r>
            <a:endParaRPr lang="en-US" altLang="zh-CN" b="1" dirty="0"/>
          </a:p>
          <a:p>
            <a:pPr>
              <a:spcBef>
                <a:spcPct val="30000"/>
              </a:spcBef>
              <a:buFont typeface="宋体" pitchFamily="2" charset="-122"/>
              <a:buNone/>
            </a:pPr>
            <a:endParaRPr lang="en-US" altLang="zh-CN" sz="1200" b="1" dirty="0"/>
          </a:p>
          <a:p>
            <a:pPr>
              <a:lnSpc>
                <a:spcPct val="130000"/>
              </a:lnSpc>
              <a:spcBef>
                <a:spcPct val="30000"/>
              </a:spcBef>
              <a:buFont typeface="宋体" pitchFamily="2" charset="-122"/>
              <a:buNone/>
            </a:pPr>
            <a:r>
              <a:rPr lang="en-US" altLang="zh-CN" b="1" dirty="0">
                <a:solidFill>
                  <a:srgbClr val="FF0000"/>
                </a:solidFill>
              </a:rPr>
              <a:t> </a:t>
            </a:r>
            <a:r>
              <a:rPr lang="zh-CN" altLang="en-US" b="1" dirty="0">
                <a:solidFill>
                  <a:srgbClr val="FF0000"/>
                </a:solidFill>
              </a:rPr>
              <a:t>设想：</a:t>
            </a:r>
            <a:r>
              <a:rPr lang="zh-CN" altLang="en-US" b="1" dirty="0"/>
              <a:t>如果利用编程予以实现，则映射表和置换规则可以视为加密程序的参数（密钥），使用不同的参数可以得到不同的结果。</a:t>
            </a:r>
          </a:p>
        </p:txBody>
      </p:sp>
      <p:sp>
        <p:nvSpPr>
          <p:cNvPr id="75844" name="Rectangle 68"/>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endParaRPr lang="zh-CN" altLang="en-US"/>
          </a:p>
        </p:txBody>
      </p:sp>
      <p:sp>
        <p:nvSpPr>
          <p:cNvPr id="75845" name="Text Box 69"/>
          <p:cNvSpPr txBox="1">
            <a:spLocks noChangeArrowheads="1"/>
          </p:cNvSpPr>
          <p:nvPr/>
        </p:nvSpPr>
        <p:spPr bwMode="auto">
          <a:xfrm>
            <a:off x="228600" y="228600"/>
            <a:ext cx="8839200" cy="457200"/>
          </a:xfrm>
          <a:prstGeom prst="rect">
            <a:avLst/>
          </a:prstGeom>
          <a:noFill/>
          <a:ln w="9525">
            <a:noFill/>
            <a:miter lim="800000"/>
            <a:headEnd/>
            <a:tailEnd/>
          </a:ln>
          <a:effectLst/>
        </p:spPr>
        <p:txBody>
          <a:bodyPr>
            <a:spAutoFit/>
          </a:bodyPr>
          <a:lstStyle/>
          <a:p>
            <a:pPr>
              <a:spcBef>
                <a:spcPct val="30000"/>
              </a:spcBef>
              <a:buFont typeface="宋体" pitchFamily="2" charset="-122"/>
              <a:buChar char="★"/>
            </a:pPr>
            <a:r>
              <a:rPr lang="zh-CN" altLang="en-US" b="1">
                <a:solidFill>
                  <a:srgbClr val="FF0000"/>
                </a:solidFill>
              </a:rPr>
              <a:t> 传统加密技术举例：</a:t>
            </a:r>
            <a:endParaRPr lang="zh-CN" altLang="en-US" b="1"/>
          </a:p>
        </p:txBody>
      </p:sp>
      <p:sp>
        <p:nvSpPr>
          <p:cNvPr id="75846" name="Text Box 70"/>
          <p:cNvSpPr txBox="1">
            <a:spLocks noChangeArrowheads="1"/>
          </p:cNvSpPr>
          <p:nvPr/>
        </p:nvSpPr>
        <p:spPr bwMode="auto">
          <a:xfrm>
            <a:off x="8755063" y="73025"/>
            <a:ext cx="312737" cy="396875"/>
          </a:xfrm>
          <a:prstGeom prst="rect">
            <a:avLst/>
          </a:prstGeom>
          <a:noFill/>
          <a:ln w="9525">
            <a:noFill/>
            <a:miter lim="800000"/>
            <a:headEnd/>
            <a:tailEnd/>
          </a:ln>
          <a:effectLst/>
        </p:spPr>
        <p:txBody>
          <a:bodyPr wrap="none">
            <a:spAutoFit/>
          </a:bodyPr>
          <a:lstStyle/>
          <a:p>
            <a:pPr eaLnBrk="0" hangingPunct="0"/>
            <a:r>
              <a:rPr lang="en-US" altLang="zh-CN" sz="2000" b="1">
                <a:latin typeface="宋体" pitchFamily="2" charset="-122"/>
              </a:rPr>
              <a:t>7</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8891</TotalTime>
  <Words>9426</Words>
  <Application>Microsoft Office PowerPoint</Application>
  <PresentationFormat>全屏显示(4:3)</PresentationFormat>
  <Paragraphs>1388</Paragraphs>
  <Slides>64</Slides>
  <Notes>0</Notes>
  <HiddenSlides>0</HiddenSlides>
  <MMClips>0</MMClips>
  <ScaleCrop>false</ScaleCrop>
  <HeadingPairs>
    <vt:vector size="4" baseType="variant">
      <vt:variant>
        <vt:lpstr>主题</vt:lpstr>
      </vt:variant>
      <vt:variant>
        <vt:i4>1</vt:i4>
      </vt:variant>
      <vt:variant>
        <vt:lpstr>幻灯片标题</vt:lpstr>
      </vt:variant>
      <vt:variant>
        <vt:i4>64</vt:i4>
      </vt:variant>
    </vt:vector>
  </HeadingPairs>
  <TitlesOfParts>
    <vt:vector size="65" baseType="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Southeast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guoxin</dc:creator>
  <cp:lastModifiedBy>WuGX</cp:lastModifiedBy>
  <cp:revision>381</cp:revision>
  <dcterms:created xsi:type="dcterms:W3CDTF">2005-02-22T02:46:21Z</dcterms:created>
  <dcterms:modified xsi:type="dcterms:W3CDTF">2020-04-16T02:57:39Z</dcterms:modified>
</cp:coreProperties>
</file>