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1849" r:id="rId2"/>
    <p:sldId id="1850" r:id="rId3"/>
    <p:sldId id="1851" r:id="rId4"/>
    <p:sldId id="1866" r:id="rId5"/>
    <p:sldId id="1852" r:id="rId6"/>
    <p:sldId id="1853" r:id="rId7"/>
    <p:sldId id="1856" r:id="rId8"/>
    <p:sldId id="1795" r:id="rId9"/>
    <p:sldId id="1797" r:id="rId10"/>
    <p:sldId id="1857" r:id="rId11"/>
    <p:sldId id="1858" r:id="rId12"/>
    <p:sldId id="1859" r:id="rId13"/>
    <p:sldId id="1860" r:id="rId14"/>
    <p:sldId id="1861" r:id="rId15"/>
    <p:sldId id="1862" r:id="rId16"/>
    <p:sldId id="1863" r:id="rId17"/>
    <p:sldId id="1864" r:id="rId18"/>
    <p:sldId id="1814" r:id="rId19"/>
    <p:sldId id="1815" r:id="rId20"/>
    <p:sldId id="1865" r:id="rId21"/>
    <p:sldId id="1816" r:id="rId22"/>
    <p:sldId id="1817" r:id="rId23"/>
    <p:sldId id="1818" r:id="rId24"/>
    <p:sldId id="1819" r:id="rId25"/>
    <p:sldId id="1820" r:id="rId26"/>
    <p:sldId id="1821" r:id="rId27"/>
    <p:sldId id="1822" r:id="rId28"/>
    <p:sldId id="1823" r:id="rId29"/>
    <p:sldId id="1824" r:id="rId30"/>
    <p:sldId id="1846" r:id="rId31"/>
    <p:sldId id="1825" r:id="rId32"/>
    <p:sldId id="1854" r:id="rId33"/>
    <p:sldId id="182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3399FF"/>
    <a:srgbClr val="FF0000"/>
    <a:srgbClr val="FFFF66"/>
    <a:srgbClr val="FF99FF"/>
    <a:srgbClr val="FFCC99"/>
    <a:srgbClr val="99CCFF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83" autoAdjust="0"/>
  </p:normalViewPr>
  <p:slideViewPr>
    <p:cSldViewPr>
      <p:cViewPr>
        <p:scale>
          <a:sx n="66" d="100"/>
          <a:sy n="66" d="100"/>
        </p:scale>
        <p:origin x="-1482" y="-5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DF48EA-1526-4F53-AF9D-05026565C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b="1" dirty="0" err="1" smtClean="0"/>
              <a:t>Dolcv</a:t>
            </a:r>
            <a:r>
              <a:rPr kumimoji="0" lang="en-US" altLang="en-US" b="1" dirty="0" smtClean="0"/>
              <a:t> </a:t>
            </a:r>
            <a:r>
              <a:rPr kumimoji="0" lang="en-US" altLang="en-US" b="1" dirty="0" err="1" smtClean="0"/>
              <a:t>D,Yao</a:t>
            </a:r>
            <a:r>
              <a:rPr kumimoji="0" lang="en-US" altLang="en-US" b="1" dirty="0" smtClean="0"/>
              <a:t> A.</a:t>
            </a:r>
            <a:r>
              <a:rPr kumimoji="0" lang="zh-CN" altLang="en-US" b="1" dirty="0" smtClean="0"/>
              <a:t>以色列耶路撒冷希伯来大学的计算机专业学者（教授）</a:t>
            </a:r>
            <a:endParaRPr kumimoji="0" lang="en-US" altLang="zh-CN" b="1" dirty="0" smtClean="0"/>
          </a:p>
          <a:p>
            <a:r>
              <a:rPr kumimoji="0" lang="en-US" altLang="zh-CN" b="1" dirty="0" smtClean="0"/>
              <a:t>On </a:t>
            </a:r>
            <a:r>
              <a:rPr kumimoji="0" lang="en-US" altLang="zh-CN" b="1" smtClean="0"/>
              <a:t>the security </a:t>
            </a:r>
            <a:r>
              <a:rPr kumimoji="0" lang="en-US" altLang="zh-CN" b="1" dirty="0" smtClean="0"/>
              <a:t>of public key protocols,</a:t>
            </a:r>
            <a:r>
              <a:rPr kumimoji="0" lang="en-US" altLang="zh-CN" b="1" baseline="0" dirty="0" smtClean="0"/>
              <a:t> IEEE  Transactions on Information Theory,1983,29(2),198-208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F48EA-1526-4F53-AF9D-05026565C73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6B8AA-1B3C-42C5-A7BD-7425A3FD1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55E80-CB67-495D-AEED-90C1992D9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CA53B-6A78-4A43-A9F3-D19E54659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C220A-C4D5-404D-98E4-489D514453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60F28-8D23-4F13-A173-5C6AA2567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C3FD7-813F-4748-ACE7-94C1F14C0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63B6-ABB8-4756-ADBB-245E856D1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2ECC1-2A5D-45DA-B800-5BEA3B58A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4EDD8-ABA9-496A-98FC-7ED5371D6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C734B-09E4-4E3B-8734-41F5A6731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F99F5-51FF-48DE-830A-580E8C505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1C7CCAD-82F8-4DBE-8461-63E9AADA7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52400" y="782638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 dirty="0" smtClean="0"/>
              <a:t>目的：</a:t>
            </a:r>
            <a:r>
              <a:rPr lang="zh-CN" altLang="en-US" b="1" dirty="0"/>
              <a:t>信息</a:t>
            </a:r>
            <a:r>
              <a:rPr lang="zh-CN" altLang="en-US" b="1" dirty="0" smtClean="0"/>
              <a:t>资源在</a:t>
            </a: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交互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传输过程中</a:t>
            </a:r>
            <a:r>
              <a:rPr lang="zh-CN" altLang="en-US" b="1" dirty="0" smtClean="0"/>
              <a:t>的安全保护。</a:t>
            </a:r>
            <a:endParaRPr lang="zh-CN" altLang="en-US" b="1" dirty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8755063" y="73025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</a:t>
            </a:r>
            <a:endParaRPr lang="zh-CN" altLang="en-US" sz="2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340768"/>
            <a:ext cx="6330950" cy="1997075"/>
            <a:chOff x="576" y="816"/>
            <a:chExt cx="3988" cy="125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824" y="960"/>
              <a:ext cx="1392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080" y="110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056" y="1152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056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216" y="12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56" y="1056"/>
              <a:ext cx="240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872" y="1680"/>
              <a:ext cx="192" cy="192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2064" y="1104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920" y="120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112" y="148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窃取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628" y="1344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篡改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792" y="139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否认收取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576" y="138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否认发送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832" y="1680"/>
              <a:ext cx="192" cy="192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 flipV="1">
              <a:off x="2784" y="1152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880" y="1344"/>
              <a:ext cx="240" cy="48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24" y="144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伪造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576" y="81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合法用户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3804" y="86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合法用户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584" y="182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非法用户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544" y="182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非法用户</a:t>
              </a:r>
            </a:p>
          </p:txBody>
        </p:sp>
      </p:grp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685800" y="3429000"/>
            <a:ext cx="1981200" cy="46558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9900FF"/>
                </a:solidFill>
              </a:rPr>
              <a:t>网络安全服务</a:t>
            </a:r>
            <a:endParaRPr lang="zh-CN" altLang="en-US" sz="2000" b="1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667000" y="3429000"/>
            <a:ext cx="5791200" cy="46558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9900FF"/>
                </a:solidFill>
              </a:rPr>
              <a:t>功能描述</a:t>
            </a:r>
            <a:endParaRPr lang="zh-CN" altLang="en-US" sz="2000" b="1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5800" y="3894584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内容保密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667000" y="3894584"/>
            <a:ext cx="579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/>
              <a:t>防止报文内容被未授权地阅读，</a:t>
            </a:r>
            <a:r>
              <a:rPr lang="zh-CN" altLang="en-US" sz="2000" b="1">
                <a:solidFill>
                  <a:srgbClr val="FF0000"/>
                </a:solidFill>
              </a:rPr>
              <a:t>防窃取</a:t>
            </a:r>
            <a:r>
              <a:rPr lang="zh-CN" altLang="en-US" sz="2000" b="1"/>
              <a:t>；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685800" y="4351784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内容完整性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2667000" y="4351784"/>
            <a:ext cx="579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/>
              <a:t>保证被交换的报文未被篡改，</a:t>
            </a:r>
            <a:r>
              <a:rPr lang="zh-CN" altLang="en-US" sz="2000" b="1">
                <a:solidFill>
                  <a:srgbClr val="FF0000"/>
                </a:solidFill>
              </a:rPr>
              <a:t>防篡改</a:t>
            </a:r>
            <a:r>
              <a:rPr lang="zh-CN" altLang="en-US" sz="2000" b="1"/>
              <a:t>；</a:t>
            </a: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685800" y="4808984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序列完整性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667000" y="4808984"/>
            <a:ext cx="579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/>
              <a:t>防止数据的重播和丢失，</a:t>
            </a:r>
            <a:r>
              <a:rPr lang="zh-CN" altLang="en-US" sz="2000" b="1">
                <a:solidFill>
                  <a:srgbClr val="FF0000"/>
                </a:solidFill>
              </a:rPr>
              <a:t>防重播和插播</a:t>
            </a:r>
            <a:r>
              <a:rPr lang="zh-CN" altLang="en-US" sz="2000" b="1"/>
              <a:t>；</a:t>
            </a: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685800" y="5266184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实体鉴别</a:t>
            </a: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2667000" y="5266184"/>
            <a:ext cx="579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/>
              <a:t>鉴别数据的来源和通信实体的身份，</a:t>
            </a:r>
            <a:r>
              <a:rPr lang="zh-CN" altLang="en-US" sz="2000" b="1">
                <a:solidFill>
                  <a:srgbClr val="FF0000"/>
                </a:solidFill>
              </a:rPr>
              <a:t>防伪造</a:t>
            </a:r>
            <a:r>
              <a:rPr lang="en-US" altLang="zh-CN" sz="2000" b="1">
                <a:solidFill>
                  <a:srgbClr val="FF0000"/>
                </a:solidFill>
              </a:rPr>
              <a:t>/</a:t>
            </a:r>
            <a:r>
              <a:rPr lang="zh-CN" altLang="en-US" sz="2000" b="1">
                <a:solidFill>
                  <a:srgbClr val="FF0000"/>
                </a:solidFill>
              </a:rPr>
              <a:t>冒充</a:t>
            </a:r>
            <a:r>
              <a:rPr lang="zh-CN" altLang="en-US" sz="2000" b="1"/>
              <a:t>；</a:t>
            </a: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685800" y="5723384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抗发方否认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2667000" y="5723384"/>
            <a:ext cx="4343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/>
              <a:t>防御发送方否认曾经发送过报文；</a:t>
            </a: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685800" y="6180584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抗收方否认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2667000" y="6180584"/>
            <a:ext cx="4343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/>
              <a:t>防御接收方否认曾经收取过报文。</a:t>
            </a: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7010400" y="5723384"/>
            <a:ext cx="1447800" cy="9144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防否认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503363"/>
            <a:ext cx="6480175" cy="1997075"/>
            <a:chOff x="576" y="816"/>
            <a:chExt cx="3962" cy="1258"/>
          </a:xfrm>
        </p:grpSpPr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816" y="110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2" name="Oval 6"/>
            <p:cNvSpPr>
              <a:spLocks noChangeArrowheads="1"/>
            </p:cNvSpPr>
            <p:nvPr/>
          </p:nvSpPr>
          <p:spPr bwMode="auto">
            <a:xfrm>
              <a:off x="1824" y="960"/>
              <a:ext cx="1392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4080" y="110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4" name="Line 8"/>
            <p:cNvSpPr>
              <a:spLocks noChangeShapeType="1"/>
            </p:cNvSpPr>
            <p:nvPr/>
          </p:nvSpPr>
          <p:spPr bwMode="auto">
            <a:xfrm>
              <a:off x="1056" y="1152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5" name="Line 9"/>
            <p:cNvSpPr>
              <a:spLocks noChangeShapeType="1"/>
            </p:cNvSpPr>
            <p:nvPr/>
          </p:nvSpPr>
          <p:spPr bwMode="auto">
            <a:xfrm>
              <a:off x="1056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3216" y="12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7" name="Rectangle 11"/>
            <p:cNvSpPr>
              <a:spLocks noChangeArrowheads="1"/>
            </p:cNvSpPr>
            <p:nvPr/>
          </p:nvSpPr>
          <p:spPr bwMode="auto">
            <a:xfrm>
              <a:off x="2256" y="1056"/>
              <a:ext cx="240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1872" y="1680"/>
              <a:ext cx="192" cy="192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 flipH="1">
              <a:off x="2064" y="1104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 flipV="1">
              <a:off x="1920" y="120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2112" y="148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b="1"/>
                <a:t>窃取</a:t>
              </a:r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1628" y="1344"/>
              <a:ext cx="4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篡改</a:t>
              </a:r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3792" y="1392"/>
              <a:ext cx="7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否认收取</a:t>
              </a:r>
            </a:p>
          </p:txBody>
        </p:sp>
        <p:sp>
          <p:nvSpPr>
            <p:cNvPr id="116754" name="Text Box 18"/>
            <p:cNvSpPr txBox="1">
              <a:spLocks noChangeArrowheads="1"/>
            </p:cNvSpPr>
            <p:nvPr/>
          </p:nvSpPr>
          <p:spPr bwMode="auto">
            <a:xfrm>
              <a:off x="576" y="1382"/>
              <a:ext cx="7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否认发送</a:t>
              </a:r>
            </a:p>
          </p:txBody>
        </p: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>
              <a:off x="2832" y="1680"/>
              <a:ext cx="192" cy="192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6" name="Line 20"/>
            <p:cNvSpPr>
              <a:spLocks noChangeShapeType="1"/>
            </p:cNvSpPr>
            <p:nvPr/>
          </p:nvSpPr>
          <p:spPr bwMode="auto">
            <a:xfrm flipH="1" flipV="1">
              <a:off x="2784" y="1152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2880" y="1344"/>
              <a:ext cx="240" cy="48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3024" y="1440"/>
              <a:ext cx="4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伪造</a:t>
              </a:r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576" y="816"/>
              <a:ext cx="7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合法用户</a:t>
              </a:r>
            </a:p>
          </p:txBody>
        </p:sp>
        <p:sp>
          <p:nvSpPr>
            <p:cNvPr id="116760" name="Text Box 24"/>
            <p:cNvSpPr txBox="1">
              <a:spLocks noChangeArrowheads="1"/>
            </p:cNvSpPr>
            <p:nvPr/>
          </p:nvSpPr>
          <p:spPr bwMode="auto">
            <a:xfrm>
              <a:off x="3804" y="864"/>
              <a:ext cx="7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合法用户</a:t>
              </a:r>
            </a:p>
          </p:txBody>
        </p:sp>
        <p:sp>
          <p:nvSpPr>
            <p:cNvPr id="116761" name="Text Box 25"/>
            <p:cNvSpPr txBox="1">
              <a:spLocks noChangeArrowheads="1"/>
            </p:cNvSpPr>
            <p:nvPr/>
          </p:nvSpPr>
          <p:spPr bwMode="auto">
            <a:xfrm>
              <a:off x="1584" y="1824"/>
              <a:ext cx="7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非法用户</a:t>
              </a:r>
            </a:p>
          </p:txBody>
        </p:sp>
        <p:sp>
          <p:nvSpPr>
            <p:cNvPr id="116762" name="Text Box 26"/>
            <p:cNvSpPr txBox="1">
              <a:spLocks noChangeArrowheads="1"/>
            </p:cNvSpPr>
            <p:nvPr/>
          </p:nvSpPr>
          <p:spPr bwMode="auto">
            <a:xfrm>
              <a:off x="2544" y="1824"/>
              <a:ext cx="7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非法用户</a:t>
              </a:r>
            </a:p>
          </p:txBody>
        </p:sp>
      </p:grp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4383088" y="4498998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25</a:t>
            </a:r>
          </a:p>
        </p:txBody>
      </p:sp>
      <p:sp>
        <p:nvSpPr>
          <p:cNvPr id="116764" name="Oval 28"/>
          <p:cNvSpPr>
            <a:spLocks noChangeArrowheads="1"/>
          </p:cNvSpPr>
          <p:nvPr/>
        </p:nvSpPr>
        <p:spPr bwMode="auto">
          <a:xfrm>
            <a:off x="5065713" y="5259411"/>
            <a:ext cx="263525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5" name="Arc 29"/>
          <p:cNvSpPr>
            <a:spLocks/>
          </p:cNvSpPr>
          <p:nvPr/>
        </p:nvSpPr>
        <p:spPr bwMode="auto">
          <a:xfrm flipH="1">
            <a:off x="5965825" y="5397523"/>
            <a:ext cx="484188" cy="450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6140450" y="5770586"/>
            <a:ext cx="692150" cy="3984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伪造</a:t>
            </a:r>
          </a:p>
        </p:txBody>
      </p:sp>
      <p:sp>
        <p:nvSpPr>
          <p:cNvPr id="116767" name="Oval 31"/>
          <p:cNvSpPr>
            <a:spLocks noChangeArrowheads="1"/>
          </p:cNvSpPr>
          <p:nvPr/>
        </p:nvSpPr>
        <p:spPr bwMode="auto">
          <a:xfrm>
            <a:off x="6430963" y="5259411"/>
            <a:ext cx="263525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8" name="Oval 32"/>
          <p:cNvSpPr>
            <a:spLocks noChangeArrowheads="1"/>
          </p:cNvSpPr>
          <p:nvPr/>
        </p:nvSpPr>
        <p:spPr bwMode="auto">
          <a:xfrm>
            <a:off x="5746750" y="5818211"/>
            <a:ext cx="393700" cy="228600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9" name="Text Box 33"/>
          <p:cNvSpPr txBox="1">
            <a:spLocks noChangeArrowheads="1"/>
          </p:cNvSpPr>
          <p:nvPr/>
        </p:nvSpPr>
        <p:spPr bwMode="auto">
          <a:xfrm>
            <a:off x="6083300" y="4683148"/>
            <a:ext cx="946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目的站</a:t>
            </a:r>
          </a:p>
        </p:txBody>
      </p:sp>
      <p:sp>
        <p:nvSpPr>
          <p:cNvPr id="116770" name="Text Box 34"/>
          <p:cNvSpPr txBox="1">
            <a:spLocks noChangeArrowheads="1"/>
          </p:cNvSpPr>
          <p:nvPr/>
        </p:nvSpPr>
        <p:spPr bwMode="auto">
          <a:xfrm>
            <a:off x="4857750" y="4683148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源站</a:t>
            </a:r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>
            <a:off x="4848225" y="4652986"/>
            <a:ext cx="0" cy="1646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2" name="Rectangle 36"/>
          <p:cNvSpPr>
            <a:spLocks noChangeArrowheads="1"/>
          </p:cNvSpPr>
          <p:nvPr/>
        </p:nvSpPr>
        <p:spPr bwMode="auto">
          <a:xfrm>
            <a:off x="107950" y="4570436"/>
            <a:ext cx="2230438" cy="1728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3" name="Oval 37"/>
          <p:cNvSpPr>
            <a:spLocks noChangeArrowheads="1"/>
          </p:cNvSpPr>
          <p:nvPr/>
        </p:nvSpPr>
        <p:spPr bwMode="auto">
          <a:xfrm>
            <a:off x="333375" y="5248298"/>
            <a:ext cx="263525" cy="27622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4" name="Oval 38"/>
          <p:cNvSpPr>
            <a:spLocks noChangeArrowheads="1"/>
          </p:cNvSpPr>
          <p:nvPr/>
        </p:nvSpPr>
        <p:spPr bwMode="auto">
          <a:xfrm>
            <a:off x="1698625" y="5248298"/>
            <a:ext cx="263525" cy="27622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>
            <a:off x="596900" y="5387998"/>
            <a:ext cx="1101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6" name="Arc 40"/>
          <p:cNvSpPr>
            <a:spLocks/>
          </p:cNvSpPr>
          <p:nvPr/>
        </p:nvSpPr>
        <p:spPr bwMode="auto">
          <a:xfrm>
            <a:off x="596900" y="5387998"/>
            <a:ext cx="568325" cy="395288"/>
          </a:xfrm>
          <a:custGeom>
            <a:avLst/>
            <a:gdLst>
              <a:gd name="G0" fmla="+- 0 0 0"/>
              <a:gd name="G1" fmla="+- 19891 0 0"/>
              <a:gd name="G2" fmla="+- 21600 0 0"/>
              <a:gd name="T0" fmla="*/ 8421 w 21600"/>
              <a:gd name="T1" fmla="*/ 0 h 19891"/>
              <a:gd name="T2" fmla="*/ 21600 w 21600"/>
              <a:gd name="T3" fmla="*/ 19891 h 19891"/>
              <a:gd name="T4" fmla="*/ 0 w 21600"/>
              <a:gd name="T5" fmla="*/ 19891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91" fill="none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</a:path>
              <a:path w="21600" h="19891" stroke="0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  <a:lnTo>
                  <a:pt x="0" y="1989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7" name="Oval 41"/>
          <p:cNvSpPr>
            <a:spLocks noChangeArrowheads="1"/>
          </p:cNvSpPr>
          <p:nvPr/>
        </p:nvSpPr>
        <p:spPr bwMode="auto">
          <a:xfrm>
            <a:off x="995363" y="5802336"/>
            <a:ext cx="393700" cy="231775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8" name="Text Box 42"/>
          <p:cNvSpPr txBox="1">
            <a:spLocks noChangeArrowheads="1"/>
          </p:cNvSpPr>
          <p:nvPr/>
        </p:nvSpPr>
        <p:spPr bwMode="auto">
          <a:xfrm>
            <a:off x="1389063" y="5761061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截获</a:t>
            </a:r>
          </a:p>
        </p:txBody>
      </p:sp>
      <p:sp>
        <p:nvSpPr>
          <p:cNvPr id="116779" name="Text Box 43"/>
          <p:cNvSpPr txBox="1">
            <a:spLocks noChangeArrowheads="1"/>
          </p:cNvSpPr>
          <p:nvPr/>
        </p:nvSpPr>
        <p:spPr bwMode="auto">
          <a:xfrm>
            <a:off x="165100" y="4667273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源站</a:t>
            </a:r>
          </a:p>
        </p:txBody>
      </p:sp>
      <p:sp>
        <p:nvSpPr>
          <p:cNvPr id="116780" name="Text Box 44"/>
          <p:cNvSpPr txBox="1">
            <a:spLocks noChangeArrowheads="1"/>
          </p:cNvSpPr>
          <p:nvPr/>
        </p:nvSpPr>
        <p:spPr bwMode="auto">
          <a:xfrm>
            <a:off x="1392238" y="4667273"/>
            <a:ext cx="946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目的站</a:t>
            </a:r>
          </a:p>
        </p:txBody>
      </p:sp>
      <p:sp>
        <p:nvSpPr>
          <p:cNvPr id="116781" name="Rectangle 45"/>
          <p:cNvSpPr>
            <a:spLocks noChangeArrowheads="1"/>
          </p:cNvSpPr>
          <p:nvPr/>
        </p:nvSpPr>
        <p:spPr bwMode="auto">
          <a:xfrm>
            <a:off x="107950" y="6299223"/>
            <a:ext cx="2230438" cy="487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ea typeface="黑体" pitchFamily="2" charset="-122"/>
              </a:rPr>
              <a:t>被 动 攻 击</a:t>
            </a:r>
          </a:p>
        </p:txBody>
      </p:sp>
      <p:sp>
        <p:nvSpPr>
          <p:cNvPr id="116782" name="Rectangle 46"/>
          <p:cNvSpPr>
            <a:spLocks noChangeArrowheads="1"/>
          </p:cNvSpPr>
          <p:nvPr/>
        </p:nvSpPr>
        <p:spPr bwMode="auto">
          <a:xfrm>
            <a:off x="4568825" y="4570436"/>
            <a:ext cx="2339975" cy="1728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83" name="Rectangle 47"/>
          <p:cNvSpPr>
            <a:spLocks noChangeArrowheads="1"/>
          </p:cNvSpPr>
          <p:nvPr/>
        </p:nvSpPr>
        <p:spPr bwMode="auto">
          <a:xfrm>
            <a:off x="2265363" y="4570436"/>
            <a:ext cx="2339975" cy="1728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84" name="Rectangle 48"/>
          <p:cNvSpPr>
            <a:spLocks noChangeArrowheads="1"/>
          </p:cNvSpPr>
          <p:nvPr/>
        </p:nvSpPr>
        <p:spPr bwMode="auto">
          <a:xfrm>
            <a:off x="6873875" y="4570436"/>
            <a:ext cx="2232025" cy="1728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85" name="Line 49"/>
          <p:cNvSpPr>
            <a:spLocks noChangeShapeType="1"/>
          </p:cNvSpPr>
          <p:nvPr/>
        </p:nvSpPr>
        <p:spPr bwMode="auto">
          <a:xfrm>
            <a:off x="7350125" y="5395936"/>
            <a:ext cx="4841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86" name="Oval 50"/>
          <p:cNvSpPr>
            <a:spLocks noChangeArrowheads="1"/>
          </p:cNvSpPr>
          <p:nvPr/>
        </p:nvSpPr>
        <p:spPr bwMode="auto">
          <a:xfrm>
            <a:off x="7112000" y="5256236"/>
            <a:ext cx="263525" cy="2794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87" name="Oval 51"/>
          <p:cNvSpPr>
            <a:spLocks noChangeArrowheads="1"/>
          </p:cNvSpPr>
          <p:nvPr/>
        </p:nvSpPr>
        <p:spPr bwMode="auto">
          <a:xfrm>
            <a:off x="8475663" y="5256236"/>
            <a:ext cx="263525" cy="2794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88" name="Line 52"/>
          <p:cNvSpPr>
            <a:spLocks noChangeShapeType="1"/>
          </p:cNvSpPr>
          <p:nvPr/>
        </p:nvSpPr>
        <p:spPr bwMode="auto">
          <a:xfrm>
            <a:off x="7874000" y="5078436"/>
            <a:ext cx="0" cy="6064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89" name="Oval 53"/>
          <p:cNvSpPr>
            <a:spLocks noChangeArrowheads="1"/>
          </p:cNvSpPr>
          <p:nvPr/>
        </p:nvSpPr>
        <p:spPr bwMode="auto">
          <a:xfrm>
            <a:off x="2565400" y="5249886"/>
            <a:ext cx="263525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0" name="Oval 54"/>
          <p:cNvSpPr>
            <a:spLocks noChangeArrowheads="1"/>
          </p:cNvSpPr>
          <p:nvPr/>
        </p:nvSpPr>
        <p:spPr bwMode="auto">
          <a:xfrm>
            <a:off x="3930650" y="5249886"/>
            <a:ext cx="265113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1" name="Arc 55"/>
          <p:cNvSpPr>
            <a:spLocks/>
          </p:cNvSpPr>
          <p:nvPr/>
        </p:nvSpPr>
        <p:spPr bwMode="auto">
          <a:xfrm>
            <a:off x="2828925" y="5373711"/>
            <a:ext cx="569913" cy="430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3399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2" name="Oval 56"/>
          <p:cNvSpPr>
            <a:spLocks noChangeArrowheads="1"/>
          </p:cNvSpPr>
          <p:nvPr/>
        </p:nvSpPr>
        <p:spPr bwMode="auto">
          <a:xfrm>
            <a:off x="3227388" y="5803923"/>
            <a:ext cx="395287" cy="230188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3" name="Arc 57"/>
          <p:cNvSpPr>
            <a:spLocks/>
          </p:cNvSpPr>
          <p:nvPr/>
        </p:nvSpPr>
        <p:spPr bwMode="auto">
          <a:xfrm flipH="1">
            <a:off x="3446463" y="5386411"/>
            <a:ext cx="484187" cy="428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4" name="Text Box 58"/>
          <p:cNvSpPr txBox="1">
            <a:spLocks noChangeArrowheads="1"/>
          </p:cNvSpPr>
          <p:nvPr/>
        </p:nvSpPr>
        <p:spPr bwMode="auto">
          <a:xfrm>
            <a:off x="3622675" y="5761061"/>
            <a:ext cx="692150" cy="3984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篡改</a:t>
            </a:r>
          </a:p>
        </p:txBody>
      </p:sp>
      <p:sp>
        <p:nvSpPr>
          <p:cNvPr id="116795" name="Oval 59"/>
          <p:cNvSpPr>
            <a:spLocks noChangeArrowheads="1"/>
          </p:cNvSpPr>
          <p:nvPr/>
        </p:nvSpPr>
        <p:spPr bwMode="auto">
          <a:xfrm>
            <a:off x="4922838" y="5232423"/>
            <a:ext cx="263525" cy="274638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6" name="Arc 60"/>
          <p:cNvSpPr>
            <a:spLocks/>
          </p:cNvSpPr>
          <p:nvPr/>
        </p:nvSpPr>
        <p:spPr bwMode="auto">
          <a:xfrm flipH="1">
            <a:off x="5822950" y="5370536"/>
            <a:ext cx="484188" cy="450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7" name="Text Box 61"/>
          <p:cNvSpPr txBox="1">
            <a:spLocks noChangeArrowheads="1"/>
          </p:cNvSpPr>
          <p:nvPr/>
        </p:nvSpPr>
        <p:spPr bwMode="auto">
          <a:xfrm>
            <a:off x="5997575" y="5743598"/>
            <a:ext cx="692150" cy="3984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伪造</a:t>
            </a:r>
          </a:p>
        </p:txBody>
      </p:sp>
      <p:sp>
        <p:nvSpPr>
          <p:cNvPr id="116798" name="Oval 62"/>
          <p:cNvSpPr>
            <a:spLocks noChangeArrowheads="1"/>
          </p:cNvSpPr>
          <p:nvPr/>
        </p:nvSpPr>
        <p:spPr bwMode="auto">
          <a:xfrm>
            <a:off x="6288088" y="5232423"/>
            <a:ext cx="263525" cy="274638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9" name="Oval 63"/>
          <p:cNvSpPr>
            <a:spLocks noChangeArrowheads="1"/>
          </p:cNvSpPr>
          <p:nvPr/>
        </p:nvSpPr>
        <p:spPr bwMode="auto">
          <a:xfrm>
            <a:off x="5603875" y="5791223"/>
            <a:ext cx="393700" cy="228600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00" name="Text Box 64"/>
          <p:cNvSpPr txBox="1">
            <a:spLocks noChangeArrowheads="1"/>
          </p:cNvSpPr>
          <p:nvPr/>
        </p:nvSpPr>
        <p:spPr bwMode="auto">
          <a:xfrm>
            <a:off x="7513638" y="5757886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中断</a:t>
            </a:r>
          </a:p>
        </p:txBody>
      </p:sp>
      <p:sp>
        <p:nvSpPr>
          <p:cNvPr id="116801" name="Text Box 65"/>
          <p:cNvSpPr txBox="1">
            <a:spLocks noChangeArrowheads="1"/>
          </p:cNvSpPr>
          <p:nvPr/>
        </p:nvSpPr>
        <p:spPr bwMode="auto">
          <a:xfrm>
            <a:off x="5940425" y="4656161"/>
            <a:ext cx="946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目的站</a:t>
            </a:r>
          </a:p>
        </p:txBody>
      </p:sp>
      <p:sp>
        <p:nvSpPr>
          <p:cNvPr id="116802" name="Text Box 66"/>
          <p:cNvSpPr txBox="1">
            <a:spLocks noChangeArrowheads="1"/>
          </p:cNvSpPr>
          <p:nvPr/>
        </p:nvSpPr>
        <p:spPr bwMode="auto">
          <a:xfrm>
            <a:off x="4714875" y="4656161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源站</a:t>
            </a:r>
          </a:p>
        </p:txBody>
      </p:sp>
      <p:sp>
        <p:nvSpPr>
          <p:cNvPr id="116803" name="Text Box 67"/>
          <p:cNvSpPr txBox="1">
            <a:spLocks noChangeArrowheads="1"/>
          </p:cNvSpPr>
          <p:nvPr/>
        </p:nvSpPr>
        <p:spPr bwMode="auto">
          <a:xfrm>
            <a:off x="2479675" y="4673623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源站</a:t>
            </a:r>
          </a:p>
        </p:txBody>
      </p:sp>
      <p:sp>
        <p:nvSpPr>
          <p:cNvPr id="116804" name="Text Box 68"/>
          <p:cNvSpPr txBox="1">
            <a:spLocks noChangeArrowheads="1"/>
          </p:cNvSpPr>
          <p:nvPr/>
        </p:nvSpPr>
        <p:spPr bwMode="auto">
          <a:xfrm>
            <a:off x="7018338" y="4675211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源站</a:t>
            </a:r>
          </a:p>
        </p:txBody>
      </p:sp>
      <p:sp>
        <p:nvSpPr>
          <p:cNvPr id="116805" name="Text Box 69"/>
          <p:cNvSpPr txBox="1">
            <a:spLocks noChangeArrowheads="1"/>
          </p:cNvSpPr>
          <p:nvPr/>
        </p:nvSpPr>
        <p:spPr bwMode="auto">
          <a:xfrm>
            <a:off x="3624263" y="4673623"/>
            <a:ext cx="946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目的站</a:t>
            </a:r>
          </a:p>
        </p:txBody>
      </p:sp>
      <p:sp>
        <p:nvSpPr>
          <p:cNvPr id="116806" name="Text Box 70"/>
          <p:cNvSpPr txBox="1">
            <a:spLocks noChangeArrowheads="1"/>
          </p:cNvSpPr>
          <p:nvPr/>
        </p:nvSpPr>
        <p:spPr bwMode="auto">
          <a:xfrm>
            <a:off x="8162925" y="4675211"/>
            <a:ext cx="946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 eaLnBrk="0" hangingPunct="0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目的站</a:t>
            </a:r>
          </a:p>
        </p:txBody>
      </p:sp>
      <p:sp>
        <p:nvSpPr>
          <p:cNvPr id="116807" name="Rectangle 71"/>
          <p:cNvSpPr>
            <a:spLocks noChangeArrowheads="1"/>
          </p:cNvSpPr>
          <p:nvPr/>
        </p:nvSpPr>
        <p:spPr bwMode="auto">
          <a:xfrm>
            <a:off x="2265363" y="6299223"/>
            <a:ext cx="6843712" cy="487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ea typeface="黑体" pitchFamily="2" charset="-122"/>
              </a:rPr>
              <a:t>主 动 攻 击</a:t>
            </a:r>
          </a:p>
        </p:txBody>
      </p:sp>
      <p:sp>
        <p:nvSpPr>
          <p:cNvPr id="116808" name="Text Box 72"/>
          <p:cNvSpPr txBox="1">
            <a:spLocks noChangeArrowheads="1"/>
          </p:cNvSpPr>
          <p:nvPr/>
        </p:nvSpPr>
        <p:spPr bwMode="auto">
          <a:xfrm>
            <a:off x="179388" y="3497269"/>
            <a:ext cx="8675687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b="1" dirty="0"/>
              <a:t>被动攻击：观察、分析（但不干扰）传输的数据（信息）。</a:t>
            </a:r>
          </a:p>
          <a:p>
            <a:pPr>
              <a:spcBef>
                <a:spcPct val="30000"/>
              </a:spcBef>
            </a:pPr>
            <a:r>
              <a:rPr kumimoji="0" lang="zh-CN" altLang="en-US" b="1" dirty="0"/>
              <a:t>主动攻击：对传输的信息实施干扰（更改、伪造等）。</a:t>
            </a:r>
            <a:endParaRPr lang="zh-CN" altLang="en-US" b="1" dirty="0"/>
          </a:p>
        </p:txBody>
      </p:sp>
      <p:sp>
        <p:nvSpPr>
          <p:cNvPr id="74" name="矩形 73"/>
          <p:cNvSpPr/>
          <p:nvPr/>
        </p:nvSpPr>
        <p:spPr>
          <a:xfrm>
            <a:off x="214282" y="785794"/>
            <a:ext cx="5599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b="1" dirty="0" smtClean="0">
                <a:latin typeface="宋体"/>
                <a:ea typeface="宋体"/>
              </a:rPr>
              <a:t>③ </a:t>
            </a:r>
            <a:r>
              <a:rPr kumimoji="0" lang="en-US" altLang="en-US" b="1" dirty="0" err="1" smtClean="0"/>
              <a:t>攻击</a:t>
            </a:r>
            <a:r>
              <a:rPr kumimoji="0" lang="zh-CN" altLang="en-US" b="1" dirty="0" smtClean="0"/>
              <a:t>分析（传输过程中可能的攻击）</a:t>
            </a:r>
            <a:endParaRPr lang="zh-CN" altLang="en-US" dirty="0"/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179388" y="681038"/>
            <a:ext cx="8736012" cy="84137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网络攻击及防范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66478" y="2214554"/>
            <a:ext cx="4249738" cy="1008062"/>
            <a:chOff x="1065" y="1253"/>
            <a:chExt cx="2677" cy="635"/>
          </a:xfrm>
        </p:grpSpPr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1065" y="1253"/>
              <a:ext cx="227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8" name="Oval 18"/>
            <p:cNvSpPr>
              <a:spLocks noChangeArrowheads="1"/>
            </p:cNvSpPr>
            <p:nvPr/>
          </p:nvSpPr>
          <p:spPr bwMode="auto">
            <a:xfrm>
              <a:off x="1882" y="1253"/>
              <a:ext cx="227" cy="22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9" name="Oval 19"/>
            <p:cNvSpPr>
              <a:spLocks noChangeArrowheads="1"/>
            </p:cNvSpPr>
            <p:nvPr/>
          </p:nvSpPr>
          <p:spPr bwMode="auto">
            <a:xfrm>
              <a:off x="2698" y="1253"/>
              <a:ext cx="227" cy="22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0" name="Rectangle 20"/>
            <p:cNvSpPr>
              <a:spLocks noChangeArrowheads="1"/>
            </p:cNvSpPr>
            <p:nvPr/>
          </p:nvSpPr>
          <p:spPr bwMode="auto">
            <a:xfrm>
              <a:off x="3515" y="1253"/>
              <a:ext cx="227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>
              <a:off x="1292" y="1343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82" name="Line 22"/>
            <p:cNvSpPr>
              <a:spLocks noChangeShapeType="1"/>
            </p:cNvSpPr>
            <p:nvPr/>
          </p:nvSpPr>
          <p:spPr bwMode="auto">
            <a:xfrm>
              <a:off x="2109" y="1343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83" name="Line 23"/>
            <p:cNvSpPr>
              <a:spLocks noChangeShapeType="1"/>
            </p:cNvSpPr>
            <p:nvPr/>
          </p:nvSpPr>
          <p:spPr bwMode="auto">
            <a:xfrm>
              <a:off x="2925" y="1343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84" name="Arc 24"/>
            <p:cNvSpPr>
              <a:spLocks/>
            </p:cNvSpPr>
            <p:nvPr/>
          </p:nvSpPr>
          <p:spPr bwMode="auto">
            <a:xfrm>
              <a:off x="2063" y="1354"/>
              <a:ext cx="358" cy="307"/>
            </a:xfrm>
            <a:custGeom>
              <a:avLst/>
              <a:gdLst>
                <a:gd name="G0" fmla="+- 0 0 0"/>
                <a:gd name="G1" fmla="+- 20441 0 0"/>
                <a:gd name="G2" fmla="+- 21600 0 0"/>
                <a:gd name="T0" fmla="*/ 6981 w 21600"/>
                <a:gd name="T1" fmla="*/ 0 h 20441"/>
                <a:gd name="T2" fmla="*/ 21600 w 21600"/>
                <a:gd name="T3" fmla="*/ 20441 h 20441"/>
                <a:gd name="T4" fmla="*/ 0 w 21600"/>
                <a:gd name="T5" fmla="*/ 20441 h 20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41" fill="none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</a:path>
                <a:path w="21600" h="20441" stroke="0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  <a:lnTo>
                    <a:pt x="0" y="2044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5" name="Rectangle 25"/>
            <p:cNvSpPr>
              <a:spLocks noChangeArrowheads="1"/>
            </p:cNvSpPr>
            <p:nvPr/>
          </p:nvSpPr>
          <p:spPr bwMode="auto">
            <a:xfrm>
              <a:off x="2290" y="1661"/>
              <a:ext cx="227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2517" y="1638"/>
              <a:ext cx="75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zh-CN" altLang="en-US" sz="2000">
                  <a:solidFill>
                    <a:srgbClr val="333399"/>
                  </a:solidFill>
                  <a:latin typeface="Arial" pitchFamily="34" charset="0"/>
                  <a:ea typeface="黑体" pitchFamily="2" charset="-122"/>
                </a:rPr>
                <a:t>搭线窃听</a:t>
              </a:r>
            </a:p>
          </p:txBody>
        </p:sp>
      </p:grp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107950" y="884228"/>
            <a:ext cx="60055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 typeface="宋体" pitchFamily="2" charset="-122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内容保密</a:t>
            </a:r>
            <a:r>
              <a:rPr lang="en-US" altLang="zh-CN" b="1" dirty="0"/>
              <a:t>—</a:t>
            </a:r>
            <a:r>
              <a:rPr lang="zh-CN" altLang="en-US" b="1" dirty="0"/>
              <a:t>防窃取（</a:t>
            </a:r>
            <a:r>
              <a:rPr kumimoji="0" lang="zh-CN" altLang="en-US" b="1" dirty="0"/>
              <a:t>截获</a:t>
            </a:r>
            <a:r>
              <a:rPr kumimoji="0" lang="en-US" altLang="zh-CN" b="1" dirty="0"/>
              <a:t>-</a:t>
            </a:r>
            <a:r>
              <a:rPr kumimoji="0" lang="zh-CN" altLang="en-US" b="1" dirty="0"/>
              <a:t>窃听）；</a:t>
            </a:r>
          </a:p>
          <a:p>
            <a:pPr marL="457200" indent="-457200">
              <a:buFont typeface="宋体" pitchFamily="2" charset="-122"/>
              <a:buNone/>
            </a:pPr>
            <a:r>
              <a:rPr lang="zh-CN" altLang="en-US" b="1" dirty="0"/>
              <a:t>目的：使窃听者无法在有效期内获知内容；</a:t>
            </a:r>
            <a:endParaRPr kumimoji="0" lang="zh-CN" altLang="en-US" b="1" dirty="0"/>
          </a:p>
          <a:p>
            <a:pPr marL="457200" indent="-457200"/>
            <a:r>
              <a:rPr kumimoji="0" lang="zh-CN" altLang="en-US" b="1" dirty="0"/>
              <a:t>方法：加密技术。</a:t>
            </a:r>
          </a:p>
        </p:txBody>
      </p:sp>
      <p:sp>
        <p:nvSpPr>
          <p:cNvPr id="117828" name="Text Box 68"/>
          <p:cNvSpPr txBox="1">
            <a:spLocks noChangeArrowheads="1"/>
          </p:cNvSpPr>
          <p:nvPr/>
        </p:nvSpPr>
        <p:spPr bwMode="auto">
          <a:xfrm>
            <a:off x="185738" y="3418834"/>
            <a:ext cx="8778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0"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特点</a:t>
            </a:r>
            <a:r>
              <a:rPr kumimoji="0" lang="zh-CN" altLang="en-US" b="1" dirty="0">
                <a:latin typeface="宋体" pitchFamily="2" charset="-122"/>
              </a:rPr>
              <a:t>：</a:t>
            </a:r>
          </a:p>
          <a:p>
            <a:pPr algn="just"/>
            <a:r>
              <a:rPr kumimoji="0" lang="zh-CN" altLang="en-US" b="1" dirty="0">
                <a:latin typeface="宋体" pitchFamily="2" charset="-122"/>
              </a:rPr>
              <a:t>  </a:t>
            </a:r>
            <a:r>
              <a:rPr kumimoji="0" lang="zh-CN" altLang="en-US" b="1" dirty="0" smtClean="0">
                <a:latin typeface="宋体" pitchFamily="2" charset="-122"/>
              </a:rPr>
              <a:t>明文体积不确定性，常用秘密密钥加密技术（如</a:t>
            </a:r>
            <a:r>
              <a:rPr kumimoji="0" lang="en-US" altLang="zh-CN" b="1" dirty="0" smtClean="0">
                <a:latin typeface="宋体" pitchFamily="2" charset="-122"/>
              </a:rPr>
              <a:t>DES</a:t>
            </a:r>
            <a:r>
              <a:rPr kumimoji="0" lang="zh-CN" altLang="en-US" b="1" dirty="0" smtClean="0">
                <a:latin typeface="宋体" pitchFamily="2" charset="-122"/>
              </a:rPr>
              <a:t>，加密密钥等于解密密钥）。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just"/>
            <a:r>
              <a:rPr kumimoji="0" lang="zh-CN" altLang="en-US" b="1" dirty="0" smtClean="0">
                <a:latin typeface="宋体" pitchFamily="2" charset="-122"/>
              </a:rPr>
              <a:t>问题：长期使用相同的密钥具有“泄密”的危险性；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just"/>
            <a:r>
              <a:rPr kumimoji="0" lang="zh-CN" altLang="en-US" b="1" dirty="0" smtClean="0">
                <a:latin typeface="宋体" pitchFamily="2" charset="-122"/>
              </a:rPr>
              <a:t>推荐：一次一密；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91"/>
          <p:cNvGrpSpPr/>
          <p:nvPr/>
        </p:nvGrpSpPr>
        <p:grpSpPr>
          <a:xfrm>
            <a:off x="323528" y="2574296"/>
            <a:ext cx="2304256" cy="688142"/>
            <a:chOff x="323528" y="2348880"/>
            <a:chExt cx="2304256" cy="688142"/>
          </a:xfrm>
        </p:grpSpPr>
        <p:sp>
          <p:nvSpPr>
            <p:cNvPr id="80" name="TextBox 79"/>
            <p:cNvSpPr txBox="1"/>
            <p:nvPr/>
          </p:nvSpPr>
          <p:spPr>
            <a:xfrm>
              <a:off x="323528" y="2636912"/>
              <a:ext cx="2236510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明文→加密→密文</a:t>
              </a:r>
              <a:endParaRPr lang="zh-CN" altLang="en-US" sz="2000" dirty="0"/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 flipV="1">
              <a:off x="395536" y="2348880"/>
              <a:ext cx="1872208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H="1">
              <a:off x="2555776" y="2348880"/>
              <a:ext cx="72008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90"/>
          <p:cNvGrpSpPr/>
          <p:nvPr/>
        </p:nvGrpSpPr>
        <p:grpSpPr>
          <a:xfrm>
            <a:off x="6151914" y="2574296"/>
            <a:ext cx="2236510" cy="648072"/>
            <a:chOff x="6151914" y="2348880"/>
            <a:chExt cx="2236510" cy="648072"/>
          </a:xfrm>
        </p:grpSpPr>
        <p:sp>
          <p:nvSpPr>
            <p:cNvPr id="81" name="TextBox 80"/>
            <p:cNvSpPr txBox="1"/>
            <p:nvPr/>
          </p:nvSpPr>
          <p:spPr>
            <a:xfrm>
              <a:off x="6151914" y="2596842"/>
              <a:ext cx="2236510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密文→解密→明文</a:t>
              </a:r>
              <a:endParaRPr lang="zh-CN" altLang="en-US" sz="2000" dirty="0"/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6516216" y="2348880"/>
              <a:ext cx="1872208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156176" y="234888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79388" y="681038"/>
            <a:ext cx="8736012" cy="84137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79388" y="3028950"/>
            <a:ext cx="878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b="1"/>
              <a:t>  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1913" y="2708275"/>
            <a:ext cx="5903912" cy="2305050"/>
            <a:chOff x="839" y="1751"/>
            <a:chExt cx="3719" cy="1452"/>
          </a:xfrm>
        </p:grpSpPr>
        <p:sp>
          <p:nvSpPr>
            <p:cNvPr id="119814" name="Line 6"/>
            <p:cNvSpPr>
              <a:spLocks noChangeShapeType="1"/>
            </p:cNvSpPr>
            <p:nvPr/>
          </p:nvSpPr>
          <p:spPr bwMode="auto">
            <a:xfrm>
              <a:off x="957" y="2794"/>
              <a:ext cx="3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5" name="Line 7"/>
            <p:cNvSpPr>
              <a:spLocks noChangeShapeType="1"/>
            </p:cNvSpPr>
            <p:nvPr/>
          </p:nvSpPr>
          <p:spPr bwMode="auto">
            <a:xfrm>
              <a:off x="957" y="2522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957" y="2250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2591" y="1751"/>
              <a:ext cx="499" cy="27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KDC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407" y="1752"/>
              <a:ext cx="639" cy="680"/>
              <a:chOff x="3152" y="1888"/>
              <a:chExt cx="639" cy="680"/>
            </a:xfrm>
          </p:grpSpPr>
          <p:sp>
            <p:nvSpPr>
              <p:cNvPr id="119819" name="Rectangle 11"/>
              <p:cNvSpPr>
                <a:spLocks noChangeArrowheads="1"/>
              </p:cNvSpPr>
              <p:nvPr/>
            </p:nvSpPr>
            <p:spPr bwMode="auto">
              <a:xfrm>
                <a:off x="3152" y="1888"/>
                <a:ext cx="635" cy="68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0" name="Rectangle 12"/>
              <p:cNvSpPr>
                <a:spLocks noChangeArrowheads="1"/>
              </p:cNvSpPr>
              <p:nvPr/>
            </p:nvSpPr>
            <p:spPr bwMode="auto">
              <a:xfrm>
                <a:off x="3243" y="2069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600"/>
                  <a:t>A</a:t>
                </a:r>
              </a:p>
            </p:txBody>
          </p:sp>
          <p:sp>
            <p:nvSpPr>
              <p:cNvPr id="119821" name="Rectangle 13"/>
              <p:cNvSpPr>
                <a:spLocks noChangeArrowheads="1"/>
              </p:cNvSpPr>
              <p:nvPr/>
            </p:nvSpPr>
            <p:spPr bwMode="auto">
              <a:xfrm>
                <a:off x="3469" y="2069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600"/>
                  <a:t>Ka</a:t>
                </a:r>
              </a:p>
            </p:txBody>
          </p:sp>
          <p:sp>
            <p:nvSpPr>
              <p:cNvPr id="119822" name="Rectangle 14"/>
              <p:cNvSpPr>
                <a:spLocks noChangeArrowheads="1"/>
              </p:cNvSpPr>
              <p:nvPr/>
            </p:nvSpPr>
            <p:spPr bwMode="auto">
              <a:xfrm>
                <a:off x="3243" y="2205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600"/>
                  <a:t>B</a:t>
                </a:r>
              </a:p>
            </p:txBody>
          </p:sp>
          <p:sp>
            <p:nvSpPr>
              <p:cNvPr id="119823" name="Rectangle 15"/>
              <p:cNvSpPr>
                <a:spLocks noChangeArrowheads="1"/>
              </p:cNvSpPr>
              <p:nvPr/>
            </p:nvSpPr>
            <p:spPr bwMode="auto">
              <a:xfrm>
                <a:off x="3469" y="2205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600"/>
                  <a:t>Kb</a:t>
                </a:r>
              </a:p>
            </p:txBody>
          </p:sp>
          <p:sp>
            <p:nvSpPr>
              <p:cNvPr id="119824" name="Rectangle 16"/>
              <p:cNvSpPr>
                <a:spLocks noChangeArrowheads="1"/>
              </p:cNvSpPr>
              <p:nvPr/>
            </p:nvSpPr>
            <p:spPr bwMode="auto">
              <a:xfrm>
                <a:off x="3243" y="2342"/>
                <a:ext cx="227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…</a:t>
                </a:r>
              </a:p>
            </p:txBody>
          </p:sp>
          <p:sp>
            <p:nvSpPr>
              <p:cNvPr id="119825" name="Rectangle 17"/>
              <p:cNvSpPr>
                <a:spLocks noChangeArrowheads="1"/>
              </p:cNvSpPr>
              <p:nvPr/>
            </p:nvSpPr>
            <p:spPr bwMode="auto">
              <a:xfrm>
                <a:off x="3469" y="2342"/>
                <a:ext cx="227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…</a:t>
                </a:r>
              </a:p>
            </p:txBody>
          </p:sp>
          <p:sp>
            <p:nvSpPr>
              <p:cNvPr id="119826" name="Text Box 18"/>
              <p:cNvSpPr txBox="1">
                <a:spLocks noChangeArrowheads="1"/>
              </p:cNvSpPr>
              <p:nvPr/>
            </p:nvSpPr>
            <p:spPr bwMode="auto">
              <a:xfrm>
                <a:off x="3159" y="1888"/>
                <a:ext cx="6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/>
                  <a:t>用户密钥</a:t>
                </a:r>
              </a:p>
            </p:txBody>
          </p:sp>
        </p:grpSp>
        <p:sp>
          <p:nvSpPr>
            <p:cNvPr id="119827" name="Line 19"/>
            <p:cNvSpPr>
              <a:spLocks noChangeShapeType="1"/>
            </p:cNvSpPr>
            <p:nvPr/>
          </p:nvSpPr>
          <p:spPr bwMode="auto">
            <a:xfrm>
              <a:off x="3090" y="1751"/>
              <a:ext cx="3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8" name="Line 20"/>
            <p:cNvSpPr>
              <a:spLocks noChangeShapeType="1"/>
            </p:cNvSpPr>
            <p:nvPr/>
          </p:nvSpPr>
          <p:spPr bwMode="auto">
            <a:xfrm>
              <a:off x="3090" y="2023"/>
              <a:ext cx="334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9" name="Text Box 21"/>
            <p:cNvSpPr txBox="1">
              <a:spLocks noChangeArrowheads="1"/>
            </p:cNvSpPr>
            <p:nvPr/>
          </p:nvSpPr>
          <p:spPr bwMode="auto">
            <a:xfrm>
              <a:off x="839" y="1809"/>
              <a:ext cx="255" cy="288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4314" y="1826"/>
              <a:ext cx="244" cy="288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19831" name="Rectangle 23"/>
            <p:cNvSpPr>
              <a:spLocks noChangeArrowheads="1"/>
            </p:cNvSpPr>
            <p:nvPr/>
          </p:nvSpPr>
          <p:spPr bwMode="auto">
            <a:xfrm>
              <a:off x="1184" y="2159"/>
              <a:ext cx="590" cy="18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A, B</a:t>
              </a:r>
            </a:p>
          </p:txBody>
        </p:sp>
        <p:sp>
          <p:nvSpPr>
            <p:cNvPr id="119832" name="Rectangle 24"/>
            <p:cNvSpPr>
              <a:spLocks noChangeArrowheads="1"/>
            </p:cNvSpPr>
            <p:nvPr/>
          </p:nvSpPr>
          <p:spPr bwMode="auto">
            <a:xfrm>
              <a:off x="1184" y="2432"/>
              <a:ext cx="1497" cy="181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Ka(Kab,</a:t>
              </a:r>
              <a:r>
                <a:rPr lang="en-US" altLang="zh-CN" sz="1800" b="1">
                  <a:solidFill>
                    <a:srgbClr val="FF0000"/>
                  </a:solidFill>
                </a:rPr>
                <a:t>Kb(A,B,Kab)</a:t>
              </a:r>
              <a:r>
                <a:rPr lang="en-US" altLang="zh-CN" sz="1800" b="1"/>
                <a:t>)</a:t>
              </a:r>
            </a:p>
          </p:txBody>
        </p:sp>
        <p:sp>
          <p:nvSpPr>
            <p:cNvPr id="119833" name="Rectangle 25"/>
            <p:cNvSpPr>
              <a:spLocks noChangeArrowheads="1"/>
            </p:cNvSpPr>
            <p:nvPr/>
          </p:nvSpPr>
          <p:spPr bwMode="auto">
            <a:xfrm>
              <a:off x="1184" y="2704"/>
              <a:ext cx="1497" cy="181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rgbClr val="FF0000"/>
                  </a:solidFill>
                </a:rPr>
                <a:t>Kb(A,B,Kab)</a:t>
              </a:r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957" y="2159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5" name="Line 27"/>
            <p:cNvSpPr>
              <a:spLocks noChangeShapeType="1"/>
            </p:cNvSpPr>
            <p:nvPr/>
          </p:nvSpPr>
          <p:spPr bwMode="auto">
            <a:xfrm>
              <a:off x="2863" y="2069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6" name="Line 28"/>
            <p:cNvSpPr>
              <a:spLocks noChangeShapeType="1"/>
            </p:cNvSpPr>
            <p:nvPr/>
          </p:nvSpPr>
          <p:spPr bwMode="auto">
            <a:xfrm>
              <a:off x="4433" y="2069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7" name="Line 29"/>
            <p:cNvSpPr>
              <a:spLocks noChangeShapeType="1"/>
            </p:cNvSpPr>
            <p:nvPr/>
          </p:nvSpPr>
          <p:spPr bwMode="auto">
            <a:xfrm>
              <a:off x="1003" y="3112"/>
              <a:ext cx="3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8" name="Rectangle 30"/>
            <p:cNvSpPr>
              <a:spLocks noChangeArrowheads="1"/>
            </p:cNvSpPr>
            <p:nvPr/>
          </p:nvSpPr>
          <p:spPr bwMode="auto">
            <a:xfrm>
              <a:off x="2455" y="3022"/>
              <a:ext cx="816" cy="181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Kab( M)</a:t>
              </a:r>
            </a:p>
          </p:txBody>
        </p:sp>
        <p:sp>
          <p:nvSpPr>
            <p:cNvPr id="119839" name="Text Box 31"/>
            <p:cNvSpPr txBox="1">
              <a:spLocks noChangeArrowheads="1"/>
            </p:cNvSpPr>
            <p:nvPr/>
          </p:nvSpPr>
          <p:spPr bwMode="auto">
            <a:xfrm>
              <a:off x="930" y="258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③</a:t>
              </a:r>
            </a:p>
          </p:txBody>
        </p:sp>
        <p:sp>
          <p:nvSpPr>
            <p:cNvPr id="119840" name="Text Box 32"/>
            <p:cNvSpPr txBox="1">
              <a:spLocks noChangeArrowheads="1"/>
            </p:cNvSpPr>
            <p:nvPr/>
          </p:nvSpPr>
          <p:spPr bwMode="auto">
            <a:xfrm>
              <a:off x="2636" y="229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②</a:t>
              </a:r>
            </a:p>
          </p:txBody>
        </p:sp>
        <p:sp>
          <p:nvSpPr>
            <p:cNvPr id="119841" name="Text Box 33"/>
            <p:cNvSpPr txBox="1">
              <a:spLocks noChangeArrowheads="1"/>
            </p:cNvSpPr>
            <p:nvPr/>
          </p:nvSpPr>
          <p:spPr bwMode="auto">
            <a:xfrm>
              <a:off x="930" y="2038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①</a:t>
              </a:r>
            </a:p>
          </p:txBody>
        </p:sp>
        <p:sp>
          <p:nvSpPr>
            <p:cNvPr id="119842" name="Text Box 34"/>
            <p:cNvSpPr txBox="1">
              <a:spLocks noChangeArrowheads="1"/>
            </p:cNvSpPr>
            <p:nvPr/>
          </p:nvSpPr>
          <p:spPr bwMode="auto">
            <a:xfrm>
              <a:off x="1139" y="293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④</a:t>
              </a:r>
            </a:p>
          </p:txBody>
        </p:sp>
        <p:sp>
          <p:nvSpPr>
            <p:cNvPr id="119843" name="Text Box 35"/>
            <p:cNvSpPr txBox="1">
              <a:spLocks noChangeArrowheads="1"/>
            </p:cNvSpPr>
            <p:nvPr/>
          </p:nvSpPr>
          <p:spPr bwMode="auto">
            <a:xfrm>
              <a:off x="4014" y="293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④</a:t>
              </a:r>
            </a:p>
          </p:txBody>
        </p:sp>
      </p:grp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52400" y="5300663"/>
            <a:ext cx="89306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特点：</a:t>
            </a:r>
            <a:r>
              <a:rPr lang="zh-CN" altLang="en-US" b="1" dirty="0"/>
              <a:t>通信双方必须在</a:t>
            </a:r>
            <a:r>
              <a:rPr lang="en-US" altLang="zh-CN" b="1" dirty="0"/>
              <a:t>KDC</a:t>
            </a:r>
            <a:r>
              <a:rPr lang="zh-CN" altLang="en-US" b="1" dirty="0"/>
              <a:t>注册，具有和</a:t>
            </a:r>
            <a:r>
              <a:rPr lang="en-US" altLang="zh-CN" b="1" dirty="0"/>
              <a:t>KDC</a:t>
            </a:r>
            <a:r>
              <a:rPr lang="zh-CN" altLang="en-US" b="1" dirty="0"/>
              <a:t>共享的密钥；</a:t>
            </a:r>
          </a:p>
          <a:p>
            <a:r>
              <a:rPr lang="zh-CN" altLang="en-US" b="1" dirty="0"/>
              <a:t>             对应每次通信，</a:t>
            </a:r>
            <a:r>
              <a:rPr lang="en-US" altLang="zh-CN" b="1" dirty="0"/>
              <a:t>KDC</a:t>
            </a:r>
            <a:r>
              <a:rPr lang="zh-CN" altLang="en-US" b="1" dirty="0"/>
              <a:t>形成一次性密钥（随机数，</a:t>
            </a:r>
            <a:r>
              <a:rPr lang="en-US" altLang="zh-CN" b="1" dirty="0" err="1"/>
              <a:t>Kab</a:t>
            </a:r>
            <a:r>
              <a:rPr lang="zh-CN" altLang="en-US" b="1" dirty="0"/>
              <a:t>）；</a:t>
            </a:r>
          </a:p>
          <a:p>
            <a:r>
              <a:rPr lang="zh-CN" altLang="en-US" b="1" dirty="0"/>
              <a:t>            使用</a:t>
            </a:r>
            <a:r>
              <a:rPr lang="en-US" altLang="zh-CN" b="1" dirty="0"/>
              <a:t>DES</a:t>
            </a:r>
            <a:r>
              <a:rPr lang="zh-CN" altLang="en-US" b="1" dirty="0"/>
              <a:t>算法和该密钥对明文加密，提高效率；</a:t>
            </a:r>
          </a:p>
          <a:p>
            <a:r>
              <a:rPr lang="zh-CN" altLang="en-US" b="1" dirty="0">
                <a:solidFill>
                  <a:srgbClr val="FF6600"/>
                </a:solidFill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</a:rPr>
              <a:t>KDC</a:t>
            </a:r>
            <a:r>
              <a:rPr lang="zh-CN" altLang="en-US" b="1" dirty="0">
                <a:solidFill>
                  <a:srgbClr val="FF0000"/>
                </a:solidFill>
              </a:rPr>
              <a:t>的安全性至关重要。</a:t>
            </a:r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107950" y="2035175"/>
            <a:ext cx="8820150" cy="5302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0" lang="zh-CN" altLang="en-US" b="1"/>
              <a:t>改进方法</a:t>
            </a:r>
            <a:r>
              <a:rPr kumimoji="0" lang="en-US" altLang="zh-CN" b="1"/>
              <a:t>1</a:t>
            </a:r>
            <a:r>
              <a:rPr kumimoji="0" lang="zh-CN" altLang="en-US" b="1"/>
              <a:t>： （基于密钥分发中心</a:t>
            </a:r>
            <a:r>
              <a:rPr kumimoji="0" lang="en-US" altLang="zh-CN" b="1"/>
              <a:t>KDC</a:t>
            </a:r>
            <a:r>
              <a:rPr kumimoji="0" lang="zh-CN" altLang="en-US" b="1"/>
              <a:t>） 的一次一密；</a:t>
            </a:r>
          </a:p>
        </p:txBody>
      </p:sp>
      <p:sp>
        <p:nvSpPr>
          <p:cNvPr id="119847" name="Text Box 39"/>
          <p:cNvSpPr txBox="1">
            <a:spLocks noChangeArrowheads="1"/>
          </p:cNvSpPr>
          <p:nvPr/>
        </p:nvSpPr>
        <p:spPr bwMode="auto">
          <a:xfrm>
            <a:off x="107950" y="692150"/>
            <a:ext cx="88201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宋体" pitchFamily="2" charset="-122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内容保密</a:t>
            </a:r>
            <a:r>
              <a:rPr lang="en-US" altLang="zh-CN" b="1" dirty="0"/>
              <a:t>—</a:t>
            </a:r>
            <a:r>
              <a:rPr lang="zh-CN" altLang="en-US" b="1" dirty="0"/>
              <a:t>防窃取（</a:t>
            </a:r>
            <a:r>
              <a:rPr kumimoji="0" lang="zh-CN" altLang="en-US" b="1" dirty="0"/>
              <a:t>截获</a:t>
            </a:r>
            <a:r>
              <a:rPr kumimoji="0" lang="en-US" altLang="zh-CN" b="1" dirty="0"/>
              <a:t>-</a:t>
            </a:r>
            <a:r>
              <a:rPr kumimoji="0" lang="zh-CN" altLang="en-US" b="1" dirty="0"/>
              <a:t>窃听）；</a:t>
            </a:r>
          </a:p>
          <a:p>
            <a:pPr marL="457200" indent="-457200">
              <a:lnSpc>
                <a:spcPct val="120000"/>
              </a:lnSpc>
            </a:pPr>
            <a:r>
              <a:rPr kumimoji="0" lang="zh-CN" altLang="en-US" b="1" dirty="0"/>
              <a:t>    端到端加密需注意的问题：对称密钥体系具有高效的特点，但密钥属于通信双方所有，长期使用具有泄密的可能性；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79388" y="681038"/>
            <a:ext cx="8736012" cy="84137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9388" y="5492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44463" y="1989138"/>
            <a:ext cx="8820150" cy="530225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0" lang="zh-CN" altLang="en-US" b="1"/>
              <a:t>改进方法</a:t>
            </a:r>
            <a:r>
              <a:rPr kumimoji="0" lang="en-US" altLang="zh-CN" b="1"/>
              <a:t>2</a:t>
            </a:r>
            <a:r>
              <a:rPr kumimoji="0" lang="zh-CN" altLang="en-US" b="1"/>
              <a:t>： </a:t>
            </a:r>
            <a:r>
              <a:rPr kumimoji="0" lang="en-US" altLang="en-US" b="1"/>
              <a:t>Diffie-Hellman</a:t>
            </a:r>
            <a:r>
              <a:rPr kumimoji="0" lang="en-US" altLang="zh-CN" b="1"/>
              <a:t> </a:t>
            </a:r>
            <a:r>
              <a:rPr kumimoji="0" lang="zh-CN" altLang="en-US" b="1"/>
              <a:t>的一次一密；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82550" y="4868863"/>
            <a:ext cx="88825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解释：</a:t>
            </a:r>
            <a:r>
              <a:rPr lang="zh-CN" altLang="en-US" b="1" dirty="0"/>
              <a:t>通信双方共享密钥 </a:t>
            </a:r>
            <a:r>
              <a:rPr lang="en-US" altLang="zh-CN" b="1" dirty="0"/>
              <a:t>g</a:t>
            </a:r>
            <a:r>
              <a:rPr lang="zh-CN" altLang="en-US" b="1" dirty="0"/>
              <a:t>和 </a:t>
            </a:r>
            <a:r>
              <a:rPr lang="en-US" altLang="zh-CN" b="1" dirty="0"/>
              <a:t>P</a:t>
            </a:r>
            <a:r>
              <a:rPr lang="zh-CN" altLang="en-US" b="1" dirty="0"/>
              <a:t>（大素数）；</a:t>
            </a:r>
          </a:p>
          <a:p>
            <a:r>
              <a:rPr lang="zh-CN" altLang="en-US" b="1" dirty="0"/>
              <a:t>             </a:t>
            </a:r>
            <a:r>
              <a:rPr lang="en-US" altLang="zh-CN" b="1" dirty="0"/>
              <a:t>A</a:t>
            </a:r>
            <a:r>
              <a:rPr lang="zh-CN" altLang="en-US" b="1" dirty="0"/>
              <a:t>选择随机数</a:t>
            </a:r>
            <a:r>
              <a:rPr lang="en-US" altLang="zh-CN" b="1" dirty="0"/>
              <a:t>a</a:t>
            </a:r>
            <a:r>
              <a:rPr lang="zh-CN" altLang="en-US" b="1" dirty="0"/>
              <a:t>，计算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A </a:t>
            </a:r>
            <a:r>
              <a:rPr lang="zh-CN" altLang="en-US" b="1" dirty="0"/>
              <a:t>并发送给</a:t>
            </a:r>
            <a:r>
              <a:rPr lang="en-US" altLang="zh-CN" b="1" dirty="0"/>
              <a:t>B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             </a:t>
            </a:r>
            <a:r>
              <a:rPr lang="en-US" altLang="zh-CN" b="1" dirty="0"/>
              <a:t>B</a:t>
            </a:r>
            <a:r>
              <a:rPr lang="zh-CN" altLang="en-US" b="1" dirty="0"/>
              <a:t>选择随机数</a:t>
            </a:r>
            <a:r>
              <a:rPr lang="en-US" altLang="zh-CN" b="1" dirty="0"/>
              <a:t>b</a:t>
            </a:r>
            <a:r>
              <a:rPr lang="zh-CN" altLang="en-US" b="1" dirty="0"/>
              <a:t>，计算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B</a:t>
            </a:r>
            <a:r>
              <a:rPr lang="zh-CN" altLang="en-US" b="1" dirty="0"/>
              <a:t>反馈</a:t>
            </a:r>
            <a:r>
              <a:rPr lang="en-US" altLang="zh-CN" b="1" dirty="0"/>
              <a:t>A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             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计算</a:t>
            </a:r>
            <a:r>
              <a:rPr lang="zh-CN" altLang="en-US" b="1" dirty="0" smtClean="0"/>
              <a:t>获得</a:t>
            </a:r>
            <a:r>
              <a:rPr lang="zh-CN" altLang="en-US" b="1" dirty="0" smtClean="0">
                <a:solidFill>
                  <a:srgbClr val="FF0000"/>
                </a:solidFill>
              </a:rPr>
              <a:t>密钥</a:t>
            </a:r>
            <a:r>
              <a:rPr lang="zh-CN" altLang="en-US" b="1" dirty="0" smtClean="0"/>
              <a:t> </a:t>
            </a:r>
            <a:r>
              <a:rPr lang="en-US" altLang="zh-CN" b="1" dirty="0" err="1"/>
              <a:t>Kab</a:t>
            </a:r>
            <a:r>
              <a:rPr lang="en-US" altLang="zh-CN" b="1" dirty="0"/>
              <a:t> = </a:t>
            </a:r>
            <a:r>
              <a:rPr lang="en-US" altLang="zh-CN" b="1" dirty="0" err="1"/>
              <a:t>X</a:t>
            </a:r>
            <a:r>
              <a:rPr lang="en-US" altLang="zh-CN" b="1" baseline="-25000" dirty="0" err="1"/>
              <a:t>B</a:t>
            </a:r>
            <a:r>
              <a:rPr lang="en-US" altLang="zh-CN" b="1" baseline="30000" dirty="0" err="1"/>
              <a:t>a</a:t>
            </a:r>
            <a:r>
              <a:rPr lang="en-US" altLang="zh-CN" b="1" baseline="30000" dirty="0"/>
              <a:t> </a:t>
            </a:r>
            <a:r>
              <a:rPr lang="en-US" altLang="zh-CN" b="1" dirty="0"/>
              <a:t> mod P = </a:t>
            </a:r>
            <a:r>
              <a:rPr lang="en-US" altLang="zh-CN" b="1" baseline="30000" dirty="0"/>
              <a:t> </a:t>
            </a:r>
            <a:r>
              <a:rPr lang="en-US" altLang="zh-CN" b="1" dirty="0" err="1"/>
              <a:t>X</a:t>
            </a:r>
            <a:r>
              <a:rPr lang="en-US" altLang="zh-CN" b="1" baseline="-25000" dirty="0" err="1"/>
              <a:t>A</a:t>
            </a:r>
            <a:r>
              <a:rPr lang="en-US" altLang="zh-CN" b="1" baseline="30000" dirty="0" err="1"/>
              <a:t>b</a:t>
            </a:r>
            <a:r>
              <a:rPr lang="en-US" altLang="zh-CN" dirty="0"/>
              <a:t> mod P</a:t>
            </a:r>
            <a:r>
              <a:rPr lang="zh-CN" altLang="en-US" b="1" dirty="0"/>
              <a:t>；</a:t>
            </a:r>
            <a:endParaRPr lang="zh-CN" altLang="en-US" b="1" baseline="30000" dirty="0"/>
          </a:p>
          <a:p>
            <a:r>
              <a:rPr lang="zh-CN" altLang="en-US" b="1" dirty="0"/>
              <a:t>    模运算性质：</a:t>
            </a:r>
            <a:r>
              <a:rPr lang="en-US" altLang="en-US" b="1" dirty="0"/>
              <a:t>[(</a:t>
            </a:r>
            <a:r>
              <a:rPr lang="en-US" altLang="en-US" b="1" i="1" dirty="0"/>
              <a:t>a</a:t>
            </a:r>
            <a:r>
              <a:rPr lang="en-US" altLang="zh-CN" b="1" i="1" dirty="0"/>
              <a:t> </a:t>
            </a:r>
            <a:r>
              <a:rPr lang="en-US" altLang="en-US" b="1" dirty="0"/>
              <a:t>mod</a:t>
            </a:r>
            <a:r>
              <a:rPr lang="en-US" altLang="zh-CN" b="1" dirty="0"/>
              <a:t> </a:t>
            </a:r>
            <a:r>
              <a:rPr lang="en-US" altLang="en-US" b="1" i="1" dirty="0"/>
              <a:t>n</a:t>
            </a:r>
            <a:r>
              <a:rPr lang="en-US" altLang="en-US" b="1" dirty="0"/>
              <a:t>) ×(</a:t>
            </a:r>
            <a:r>
              <a:rPr lang="en-US" altLang="zh-CN" b="1" dirty="0"/>
              <a:t> </a:t>
            </a:r>
            <a:r>
              <a:rPr lang="en-US" altLang="en-US" b="1" i="1" dirty="0"/>
              <a:t>b</a:t>
            </a:r>
            <a:r>
              <a:rPr lang="en-US" altLang="zh-CN" b="1" i="1" dirty="0"/>
              <a:t> </a:t>
            </a:r>
            <a:r>
              <a:rPr lang="en-US" altLang="en-US" b="1" dirty="0"/>
              <a:t>mod</a:t>
            </a:r>
            <a:r>
              <a:rPr lang="en-US" altLang="zh-CN" b="1" dirty="0"/>
              <a:t> </a:t>
            </a:r>
            <a:r>
              <a:rPr lang="en-US" altLang="en-US" b="1" i="1" dirty="0"/>
              <a:t>n</a:t>
            </a:r>
            <a:r>
              <a:rPr lang="en-US" altLang="en-US" b="1" dirty="0"/>
              <a:t>)]</a:t>
            </a:r>
            <a:r>
              <a:rPr lang="en-US" altLang="zh-CN" b="1" dirty="0"/>
              <a:t> </a:t>
            </a:r>
            <a:r>
              <a:rPr lang="en-US" altLang="en-US" b="1" dirty="0"/>
              <a:t>mod</a:t>
            </a:r>
            <a:r>
              <a:rPr lang="en-US" altLang="zh-CN" b="1" dirty="0"/>
              <a:t> </a:t>
            </a:r>
            <a:r>
              <a:rPr lang="en-US" altLang="en-US" b="1" i="1" dirty="0"/>
              <a:t>n</a:t>
            </a:r>
            <a:r>
              <a:rPr lang="en-US" altLang="en-US" b="1" dirty="0"/>
              <a:t>＝ (</a:t>
            </a:r>
            <a:r>
              <a:rPr lang="en-US" altLang="en-US" b="1" i="1" dirty="0" err="1"/>
              <a:t>a</a:t>
            </a:r>
            <a:r>
              <a:rPr lang="en-US" altLang="en-US" b="1" dirty="0" err="1"/>
              <a:t>×</a:t>
            </a:r>
            <a:r>
              <a:rPr lang="en-US" altLang="en-US" b="1" i="1" dirty="0" err="1"/>
              <a:t>b</a:t>
            </a:r>
            <a:r>
              <a:rPr lang="en-US" altLang="en-US" b="1" dirty="0"/>
              <a:t>)</a:t>
            </a:r>
            <a:r>
              <a:rPr lang="en-US" altLang="zh-CN" b="1" dirty="0"/>
              <a:t> </a:t>
            </a:r>
            <a:r>
              <a:rPr lang="en-US" altLang="en-US" b="1" dirty="0"/>
              <a:t>mod</a:t>
            </a:r>
            <a:r>
              <a:rPr lang="en-US" altLang="zh-CN" b="1" dirty="0"/>
              <a:t> </a:t>
            </a:r>
            <a:r>
              <a:rPr lang="en-US" altLang="en-US" b="1" i="1" dirty="0"/>
              <a:t>n</a:t>
            </a:r>
            <a:r>
              <a:rPr lang="zh-CN" altLang="en-US" b="1" dirty="0"/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31913" y="2565400"/>
            <a:ext cx="5903912" cy="2212975"/>
            <a:chOff x="839" y="1764"/>
            <a:chExt cx="3719" cy="1394"/>
          </a:xfrm>
        </p:grpSpPr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957" y="2522"/>
              <a:ext cx="346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975" y="2205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839" y="1764"/>
              <a:ext cx="255" cy="288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4314" y="1781"/>
              <a:ext cx="244" cy="288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20843" name="Rectangle 11"/>
            <p:cNvSpPr>
              <a:spLocks noChangeArrowheads="1"/>
            </p:cNvSpPr>
            <p:nvPr/>
          </p:nvSpPr>
          <p:spPr bwMode="auto">
            <a:xfrm>
              <a:off x="1337" y="2024"/>
              <a:ext cx="1452" cy="2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X</a:t>
              </a:r>
              <a:r>
                <a:rPr lang="en-US" altLang="zh-CN" sz="1800" b="1" baseline="-25000"/>
                <a:t>A</a:t>
              </a:r>
              <a:r>
                <a:rPr lang="en-US" altLang="zh-CN" sz="1800" b="1"/>
                <a:t> = g</a:t>
              </a:r>
              <a:r>
                <a:rPr lang="en-US" altLang="zh-CN" sz="1800" b="1" baseline="30000"/>
                <a:t>a</a:t>
              </a:r>
              <a:r>
                <a:rPr lang="en-US" altLang="zh-CN" sz="1800" b="1"/>
                <a:t> mod P</a:t>
              </a:r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>
              <a:off x="957" y="2114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4433" y="2024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6" name="Line 14"/>
            <p:cNvSpPr>
              <a:spLocks noChangeShapeType="1"/>
            </p:cNvSpPr>
            <p:nvPr/>
          </p:nvSpPr>
          <p:spPr bwMode="auto">
            <a:xfrm>
              <a:off x="1003" y="2931"/>
              <a:ext cx="3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7" name="Rectangle 15"/>
            <p:cNvSpPr>
              <a:spLocks noChangeArrowheads="1"/>
            </p:cNvSpPr>
            <p:nvPr/>
          </p:nvSpPr>
          <p:spPr bwMode="auto">
            <a:xfrm>
              <a:off x="2455" y="2795"/>
              <a:ext cx="816" cy="2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Kab( M)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4088" y="221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②</a:t>
              </a:r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028" y="196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①</a:t>
              </a:r>
            </a:p>
          </p:txBody>
        </p:sp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1139" y="270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③</a:t>
              </a:r>
            </a:p>
          </p:txBody>
        </p:sp>
        <p:sp>
          <p:nvSpPr>
            <p:cNvPr id="120851" name="Rectangle 19"/>
            <p:cNvSpPr>
              <a:spLocks noChangeArrowheads="1"/>
            </p:cNvSpPr>
            <p:nvPr/>
          </p:nvSpPr>
          <p:spPr bwMode="auto">
            <a:xfrm>
              <a:off x="2653" y="2387"/>
              <a:ext cx="1452" cy="2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X</a:t>
              </a:r>
              <a:r>
                <a:rPr lang="en-US" altLang="zh-CN" sz="1800" b="1" baseline="-25000"/>
                <a:t>B</a:t>
              </a:r>
              <a:r>
                <a:rPr lang="en-US" altLang="zh-CN" sz="1800" b="1"/>
                <a:t> = g</a:t>
              </a:r>
              <a:r>
                <a:rPr lang="en-US" altLang="zh-CN" sz="1800" b="1" baseline="30000"/>
                <a:t>b</a:t>
              </a:r>
              <a:r>
                <a:rPr lang="en-US" altLang="zh-CN" sz="1800" b="1"/>
                <a:t> mod P</a:t>
              </a:r>
            </a:p>
          </p:txBody>
        </p:sp>
        <p:sp>
          <p:nvSpPr>
            <p:cNvPr id="120852" name="Text Box 20"/>
            <p:cNvSpPr txBox="1">
              <a:spLocks noChangeArrowheads="1"/>
            </p:cNvSpPr>
            <p:nvPr/>
          </p:nvSpPr>
          <p:spPr bwMode="auto">
            <a:xfrm>
              <a:off x="3969" y="268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③</a:t>
              </a:r>
            </a:p>
          </p:txBody>
        </p:sp>
      </p:grp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07950" y="692150"/>
            <a:ext cx="88201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宋体" pitchFamily="2" charset="-122"/>
              <a:buAutoNum type="circleNumDbPlain"/>
            </a:pPr>
            <a:r>
              <a:rPr lang="zh-CN" altLang="en-US" b="1">
                <a:solidFill>
                  <a:srgbClr val="FF0000"/>
                </a:solidFill>
              </a:rPr>
              <a:t>内容保密</a:t>
            </a:r>
            <a:r>
              <a:rPr lang="en-US" altLang="zh-CN" b="1"/>
              <a:t>—</a:t>
            </a:r>
            <a:r>
              <a:rPr lang="zh-CN" altLang="en-US" b="1"/>
              <a:t>防窃取（</a:t>
            </a:r>
            <a:r>
              <a:rPr kumimoji="0" lang="zh-CN" altLang="en-US" b="1"/>
              <a:t>截获</a:t>
            </a:r>
            <a:r>
              <a:rPr kumimoji="0" lang="en-US" altLang="zh-CN" b="1"/>
              <a:t>-</a:t>
            </a:r>
            <a:r>
              <a:rPr kumimoji="0" lang="zh-CN" altLang="en-US" b="1"/>
              <a:t>窃听）；</a:t>
            </a:r>
          </a:p>
          <a:p>
            <a:pPr marL="457200" indent="-457200">
              <a:lnSpc>
                <a:spcPct val="120000"/>
              </a:lnSpc>
            </a:pPr>
            <a:r>
              <a:rPr kumimoji="0" lang="zh-CN" altLang="en-US" b="1"/>
              <a:t>    端到端加密需注意的问题：对称密钥体系具有高效的特点，但密钥属于通信双方所有，长期使用具有泄密的可能性；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52400" y="4743450"/>
            <a:ext cx="84518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特点：</a:t>
            </a:r>
            <a:r>
              <a:rPr lang="zh-CN" altLang="en-US" b="1"/>
              <a:t>对应每次通信，形成一个一次性密钥（随机数）；</a:t>
            </a:r>
          </a:p>
          <a:p>
            <a:r>
              <a:rPr lang="zh-CN" altLang="en-US" b="1"/>
              <a:t>            只有指定的收方才可以获得密钥，解密密文；</a:t>
            </a:r>
          </a:p>
          <a:p>
            <a:r>
              <a:rPr lang="zh-CN" altLang="en-US" b="1"/>
              <a:t>            使用</a:t>
            </a:r>
            <a:r>
              <a:rPr lang="en-US" altLang="zh-CN" b="1"/>
              <a:t>DES</a:t>
            </a:r>
            <a:r>
              <a:rPr lang="zh-CN" altLang="en-US" b="1"/>
              <a:t>算法和该密钥对明文加密，提高效率；</a:t>
            </a:r>
          </a:p>
          <a:p>
            <a:r>
              <a:rPr lang="zh-CN" altLang="en-US" b="1"/>
              <a:t>            使用</a:t>
            </a:r>
            <a:r>
              <a:rPr lang="en-US" altLang="zh-CN" b="1"/>
              <a:t>RSA</a:t>
            </a:r>
            <a:r>
              <a:rPr lang="zh-CN" altLang="en-US" b="1"/>
              <a:t>算法对密钥加密，保护密钥的秘密性。</a:t>
            </a:r>
          </a:p>
          <a:p>
            <a:endParaRPr lang="zh-CN" altLang="en-US" sz="1000" b="1"/>
          </a:p>
          <a:p>
            <a:r>
              <a:rPr lang="zh-CN" altLang="en-US" b="1">
                <a:solidFill>
                  <a:srgbClr val="FF0000"/>
                </a:solidFill>
              </a:rPr>
              <a:t>加密技术可用于提供网络安全中的内容保密服务。</a:t>
            </a:r>
            <a:endParaRPr lang="zh-CN" altLang="en-US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950" y="2565400"/>
            <a:ext cx="8964613" cy="2087563"/>
            <a:chOff x="68" y="1616"/>
            <a:chExt cx="5647" cy="1315"/>
          </a:xfrm>
        </p:grpSpPr>
        <p:sp>
          <p:nvSpPr>
            <p:cNvPr id="121861" name="Rectangle 5"/>
            <p:cNvSpPr>
              <a:spLocks noChangeArrowheads="1"/>
            </p:cNvSpPr>
            <p:nvPr/>
          </p:nvSpPr>
          <p:spPr bwMode="auto">
            <a:xfrm>
              <a:off x="68" y="1616"/>
              <a:ext cx="5647" cy="1315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370" y="2024"/>
              <a:ext cx="672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密钥生成</a:t>
              </a:r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1282" y="2024"/>
              <a:ext cx="432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密钥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370" y="2600"/>
              <a:ext cx="528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明文</a:t>
              </a:r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1186" y="2600"/>
              <a:ext cx="672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DES</a:t>
              </a:r>
              <a:r>
                <a:rPr lang="zh-CN" altLang="en-US" sz="1800" b="1"/>
                <a:t>加密</a:t>
              </a:r>
            </a:p>
          </p:txBody>
        </p:sp>
        <p:sp>
          <p:nvSpPr>
            <p:cNvPr id="121866" name="Rectangle 10"/>
            <p:cNvSpPr>
              <a:spLocks noChangeArrowheads="1"/>
            </p:cNvSpPr>
            <p:nvPr/>
          </p:nvSpPr>
          <p:spPr bwMode="auto">
            <a:xfrm>
              <a:off x="2146" y="2024"/>
              <a:ext cx="672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RSA</a:t>
              </a:r>
              <a:r>
                <a:rPr lang="zh-CN" altLang="en-US" sz="1800" b="1"/>
                <a:t>加密</a:t>
              </a:r>
            </a:p>
          </p:txBody>
        </p:sp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2146" y="2600"/>
              <a:ext cx="672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密文</a:t>
              </a:r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auto">
            <a:xfrm>
              <a:off x="3154" y="2024"/>
              <a:ext cx="768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加密的密钥</a:t>
              </a:r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>
              <a:off x="4114" y="2216"/>
              <a:ext cx="672" cy="48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密钥</a:t>
              </a:r>
              <a:r>
                <a:rPr lang="en-US" altLang="zh-CN" sz="2000" b="1"/>
                <a:t>+</a:t>
              </a:r>
            </a:p>
            <a:p>
              <a:pPr algn="ctr"/>
              <a:r>
                <a:rPr lang="zh-CN" altLang="en-US" sz="2000" b="1"/>
                <a:t>密文</a:t>
              </a:r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1810" y="1642"/>
              <a:ext cx="1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接收方的公开密钥</a:t>
              </a:r>
            </a:p>
          </p:txBody>
        </p:sp>
        <p:sp>
          <p:nvSpPr>
            <p:cNvPr id="121871" name="Line 15"/>
            <p:cNvSpPr>
              <a:spLocks noChangeShapeType="1"/>
            </p:cNvSpPr>
            <p:nvPr/>
          </p:nvSpPr>
          <p:spPr bwMode="auto">
            <a:xfrm>
              <a:off x="1042" y="2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2" name="Line 16"/>
            <p:cNvSpPr>
              <a:spLocks noChangeShapeType="1"/>
            </p:cNvSpPr>
            <p:nvPr/>
          </p:nvSpPr>
          <p:spPr bwMode="auto">
            <a:xfrm>
              <a:off x="1714" y="2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3" name="Line 17"/>
            <p:cNvSpPr>
              <a:spLocks noChangeShapeType="1"/>
            </p:cNvSpPr>
            <p:nvPr/>
          </p:nvSpPr>
          <p:spPr bwMode="auto">
            <a:xfrm>
              <a:off x="2412" y="187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4" name="Line 18"/>
            <p:cNvSpPr>
              <a:spLocks noChangeShapeType="1"/>
            </p:cNvSpPr>
            <p:nvPr/>
          </p:nvSpPr>
          <p:spPr bwMode="auto">
            <a:xfrm>
              <a:off x="2818" y="2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>
              <a:off x="898" y="2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6" name="Line 20"/>
            <p:cNvSpPr>
              <a:spLocks noChangeShapeType="1"/>
            </p:cNvSpPr>
            <p:nvPr/>
          </p:nvSpPr>
          <p:spPr bwMode="auto">
            <a:xfrm>
              <a:off x="1474" y="2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7" name="Line 21"/>
            <p:cNvSpPr>
              <a:spLocks noChangeShapeType="1"/>
            </p:cNvSpPr>
            <p:nvPr/>
          </p:nvSpPr>
          <p:spPr bwMode="auto">
            <a:xfrm>
              <a:off x="1858" y="2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 flipV="1">
              <a:off x="2818" y="2696"/>
              <a:ext cx="12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 flipV="1">
              <a:off x="2770" y="2456"/>
              <a:ext cx="13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Line 24"/>
            <p:cNvSpPr>
              <a:spLocks noChangeShapeType="1"/>
            </p:cNvSpPr>
            <p:nvPr/>
          </p:nvSpPr>
          <p:spPr bwMode="auto">
            <a:xfrm>
              <a:off x="3922" y="22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1" name="Line 25"/>
            <p:cNvSpPr>
              <a:spLocks noChangeShapeType="1"/>
            </p:cNvSpPr>
            <p:nvPr/>
          </p:nvSpPr>
          <p:spPr bwMode="auto">
            <a:xfrm>
              <a:off x="3922" y="2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2" name="Line 26"/>
            <p:cNvSpPr>
              <a:spLocks noChangeShapeType="1"/>
            </p:cNvSpPr>
            <p:nvPr/>
          </p:nvSpPr>
          <p:spPr bwMode="auto">
            <a:xfrm>
              <a:off x="4786" y="2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3" name="Oval 27"/>
            <p:cNvSpPr>
              <a:spLocks noChangeArrowheads="1"/>
            </p:cNvSpPr>
            <p:nvPr/>
          </p:nvSpPr>
          <p:spPr bwMode="auto">
            <a:xfrm>
              <a:off x="5026" y="2264"/>
              <a:ext cx="576" cy="432"/>
            </a:xfrm>
            <a:prstGeom prst="ellipse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网络</a:t>
              </a:r>
            </a:p>
          </p:txBody>
        </p:sp>
        <p:sp>
          <p:nvSpPr>
            <p:cNvPr id="121884" name="Text Box 28"/>
            <p:cNvSpPr txBox="1">
              <a:spLocks noChangeArrowheads="1"/>
            </p:cNvSpPr>
            <p:nvPr/>
          </p:nvSpPr>
          <p:spPr bwMode="auto">
            <a:xfrm>
              <a:off x="113" y="2226"/>
              <a:ext cx="308" cy="37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eaLnBrk="0" hangingPunct="0"/>
              <a:r>
                <a:rPr lang="zh-CN" altLang="en-US" sz="2000" b="1">
                  <a:latin typeface="宋体" pitchFamily="2" charset="-122"/>
                </a:rPr>
                <a:t>发方</a:t>
              </a:r>
            </a:p>
          </p:txBody>
        </p:sp>
      </p:grpSp>
      <p:sp>
        <p:nvSpPr>
          <p:cNvPr id="121885" name="Rectangle 29"/>
          <p:cNvSpPr>
            <a:spLocks noChangeArrowheads="1"/>
          </p:cNvSpPr>
          <p:nvPr/>
        </p:nvSpPr>
        <p:spPr bwMode="auto">
          <a:xfrm>
            <a:off x="179388" y="5492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107950" y="2035175"/>
            <a:ext cx="8820150" cy="530225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0" lang="zh-CN" altLang="en-US" b="1"/>
              <a:t>改进方法</a:t>
            </a:r>
            <a:r>
              <a:rPr kumimoji="0" lang="en-US" altLang="zh-CN" b="1"/>
              <a:t>3</a:t>
            </a:r>
            <a:r>
              <a:rPr kumimoji="0" lang="zh-CN" altLang="en-US" b="1"/>
              <a:t>：</a:t>
            </a:r>
            <a:r>
              <a:rPr lang="zh-CN" altLang="en-US" b="1"/>
              <a:t>混用对称密钥体系和公开密钥体系的</a:t>
            </a:r>
            <a:r>
              <a:rPr kumimoji="0" lang="zh-CN" altLang="en-US" b="1"/>
              <a:t>的一次一密；</a:t>
            </a: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107950" y="692150"/>
            <a:ext cx="88201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宋体" pitchFamily="2" charset="-122"/>
              <a:buAutoNum type="circleNumDbPlain"/>
            </a:pPr>
            <a:r>
              <a:rPr lang="zh-CN" altLang="en-US" b="1">
                <a:solidFill>
                  <a:srgbClr val="FF0000"/>
                </a:solidFill>
              </a:rPr>
              <a:t>内容保密</a:t>
            </a:r>
            <a:r>
              <a:rPr lang="en-US" altLang="zh-CN" b="1"/>
              <a:t>—</a:t>
            </a:r>
            <a:r>
              <a:rPr lang="zh-CN" altLang="en-US" b="1"/>
              <a:t>防窃取（</a:t>
            </a:r>
            <a:r>
              <a:rPr kumimoji="0" lang="zh-CN" altLang="en-US" b="1"/>
              <a:t>截获</a:t>
            </a:r>
            <a:r>
              <a:rPr kumimoji="0" lang="en-US" altLang="zh-CN" b="1"/>
              <a:t>-</a:t>
            </a:r>
            <a:r>
              <a:rPr kumimoji="0" lang="zh-CN" altLang="en-US" b="1"/>
              <a:t>窃听）；</a:t>
            </a:r>
          </a:p>
          <a:p>
            <a:pPr marL="457200" indent="-457200">
              <a:lnSpc>
                <a:spcPct val="120000"/>
              </a:lnSpc>
            </a:pPr>
            <a:r>
              <a:rPr kumimoji="0" lang="zh-CN" altLang="en-US" b="1"/>
              <a:t>    端到端加密需注意的问题：对称密钥体系具有高效的特点，但密钥属于通信双方所有，长期使用具有泄密的可能性；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1" name="Rectangle 41"/>
          <p:cNvSpPr>
            <a:spLocks noChangeArrowheads="1"/>
          </p:cNvSpPr>
          <p:nvPr/>
        </p:nvSpPr>
        <p:spPr bwMode="auto">
          <a:xfrm>
            <a:off x="179388" y="5492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2" name="Text Box 42"/>
          <p:cNvSpPr txBox="1">
            <a:spLocks noChangeArrowheads="1"/>
          </p:cNvSpPr>
          <p:nvPr/>
        </p:nvSpPr>
        <p:spPr bwMode="auto">
          <a:xfrm>
            <a:off x="323850" y="668338"/>
            <a:ext cx="856932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宋体" pitchFamily="2" charset="-122"/>
              </a:rPr>
              <a:t>② </a:t>
            </a:r>
            <a:r>
              <a:rPr lang="zh-CN" altLang="en-US" b="1" dirty="0">
                <a:solidFill>
                  <a:srgbClr val="FF0000"/>
                </a:solidFill>
              </a:rPr>
              <a:t>内容完整性</a:t>
            </a:r>
            <a:r>
              <a:rPr lang="en-US" altLang="zh-CN" b="1" dirty="0"/>
              <a:t>—</a:t>
            </a:r>
            <a:r>
              <a:rPr lang="zh-CN" altLang="en-US" b="1" dirty="0"/>
              <a:t>防</a:t>
            </a:r>
            <a:r>
              <a:rPr lang="zh-CN" altLang="en-US" b="1" dirty="0" smtClean="0"/>
              <a:t>篡改</a:t>
            </a:r>
            <a:endParaRPr lang="en-US" altLang="zh-CN" b="1" dirty="0" smtClean="0"/>
          </a:p>
          <a:p>
            <a:pPr marL="457200" indent="-457200">
              <a:buFont typeface="宋体" pitchFamily="2" charset="-122"/>
              <a:buNone/>
            </a:pPr>
            <a:r>
              <a:rPr lang="zh-CN" altLang="en-US" b="1" dirty="0" smtClean="0"/>
              <a:t>目的：及时发现攻击者对报文的篡改；</a:t>
            </a:r>
            <a:endParaRPr kumimoji="0" lang="zh-CN" altLang="en-US" b="1" dirty="0" smtClean="0"/>
          </a:p>
          <a:p>
            <a:pPr marL="457200" indent="-457200"/>
            <a:r>
              <a:rPr kumimoji="0" lang="zh-CN" altLang="en-US" b="1" dirty="0" smtClean="0"/>
              <a:t>方法：基于摘录和公开密钥的数字签名技术。</a:t>
            </a:r>
          </a:p>
          <a:p>
            <a:pPr>
              <a:spcBef>
                <a:spcPct val="20000"/>
              </a:spcBef>
            </a:pPr>
            <a:endParaRPr lang="zh-CN" altLang="en-US" b="1" dirty="0"/>
          </a:p>
        </p:txBody>
      </p:sp>
      <p:grpSp>
        <p:nvGrpSpPr>
          <p:cNvPr id="2" name="组合 91"/>
          <p:cNvGrpSpPr/>
          <p:nvPr/>
        </p:nvGrpSpPr>
        <p:grpSpPr>
          <a:xfrm>
            <a:off x="107504" y="2236802"/>
            <a:ext cx="3406702" cy="688142"/>
            <a:chOff x="107504" y="2348880"/>
            <a:chExt cx="3406702" cy="688142"/>
          </a:xfrm>
        </p:grpSpPr>
        <p:sp>
          <p:nvSpPr>
            <p:cNvPr id="56" name="TextBox 55"/>
            <p:cNvSpPr txBox="1"/>
            <p:nvPr/>
          </p:nvSpPr>
          <p:spPr>
            <a:xfrm>
              <a:off x="107504" y="2636912"/>
              <a:ext cx="3406702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明文→摘录</a:t>
              </a:r>
              <a:r>
                <a:rPr lang="en-US" altLang="zh-CN" sz="2000" dirty="0" smtClean="0"/>
                <a:t>+</a:t>
              </a:r>
              <a:r>
                <a:rPr lang="zh-CN" altLang="en-US" sz="2000" dirty="0" smtClean="0"/>
                <a:t>私钥加密→签名</a:t>
              </a:r>
              <a:endParaRPr lang="zh-CN" altLang="en-US" sz="2000" dirty="0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flipV="1">
              <a:off x="395536" y="2348880"/>
              <a:ext cx="1872208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2627784" y="2348880"/>
              <a:ext cx="864096" cy="3281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90"/>
          <p:cNvGrpSpPr/>
          <p:nvPr/>
        </p:nvGrpSpPr>
        <p:grpSpPr>
          <a:xfrm>
            <a:off x="5508104" y="2236802"/>
            <a:ext cx="3583032" cy="648072"/>
            <a:chOff x="5364088" y="2348880"/>
            <a:chExt cx="3583032" cy="648072"/>
          </a:xfrm>
        </p:grpSpPr>
        <p:sp>
          <p:nvSpPr>
            <p:cNvPr id="60" name="TextBox 59"/>
            <p:cNvSpPr txBox="1"/>
            <p:nvPr/>
          </p:nvSpPr>
          <p:spPr>
            <a:xfrm>
              <a:off x="5364088" y="2596842"/>
              <a:ext cx="3583032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明文→摘录：签名→ 公钥解密</a:t>
              </a:r>
              <a:endParaRPr lang="zh-CN" altLang="en-US" sz="2000" dirty="0"/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>
              <a:off x="6516216" y="2348880"/>
              <a:ext cx="1872208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H="1">
              <a:off x="5364088" y="2348880"/>
              <a:ext cx="792088" cy="256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64"/>
          <p:cNvGrpSpPr/>
          <p:nvPr/>
        </p:nvGrpSpPr>
        <p:grpSpPr>
          <a:xfrm>
            <a:off x="2266478" y="1877060"/>
            <a:ext cx="4393754" cy="1008112"/>
            <a:chOff x="2266478" y="1877060"/>
            <a:chExt cx="4393754" cy="1008112"/>
          </a:xfrm>
        </p:grpSpPr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2266478" y="1877060"/>
              <a:ext cx="360363" cy="3587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3563466" y="1877060"/>
              <a:ext cx="360363" cy="3587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5003725" y="1877060"/>
              <a:ext cx="360363" cy="3587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299869" y="1877060"/>
              <a:ext cx="360363" cy="3587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626841" y="2019935"/>
              <a:ext cx="936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3923828" y="2019934"/>
              <a:ext cx="1080220" cy="1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5363244" y="2019935"/>
              <a:ext cx="936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rc 24"/>
            <p:cNvSpPr>
              <a:spLocks/>
            </p:cNvSpPr>
            <p:nvPr/>
          </p:nvSpPr>
          <p:spPr bwMode="auto">
            <a:xfrm>
              <a:off x="3787651" y="2037397"/>
              <a:ext cx="568325" cy="487362"/>
            </a:xfrm>
            <a:custGeom>
              <a:avLst/>
              <a:gdLst>
                <a:gd name="G0" fmla="+- 0 0 0"/>
                <a:gd name="G1" fmla="+- 20441 0 0"/>
                <a:gd name="G2" fmla="+- 21600 0 0"/>
                <a:gd name="T0" fmla="*/ 6981 w 21600"/>
                <a:gd name="T1" fmla="*/ 0 h 20441"/>
                <a:gd name="T2" fmla="*/ 21600 w 21600"/>
                <a:gd name="T3" fmla="*/ 20441 h 20441"/>
                <a:gd name="T4" fmla="*/ 0 w 21600"/>
                <a:gd name="T5" fmla="*/ 20441 h 20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41" fill="none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</a:path>
                <a:path w="21600" h="20441" stroke="0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  <a:lnTo>
                    <a:pt x="0" y="2044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4211166" y="2524760"/>
              <a:ext cx="360363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3563888" y="2485062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zh-CN" altLang="en-US" sz="2000" dirty="0" smtClean="0">
                  <a:solidFill>
                    <a:srgbClr val="333399"/>
                  </a:solidFill>
                  <a:latin typeface="Arial" pitchFamily="34" charset="0"/>
                  <a:ea typeface="黑体" pitchFamily="2" charset="-122"/>
                </a:rPr>
                <a:t>窃取</a:t>
              </a:r>
              <a:endParaRPr lang="zh-CN" altLang="en-US" sz="20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endParaRPr>
            </a:p>
          </p:txBody>
        </p:sp>
        <p:sp>
          <p:nvSpPr>
            <p:cNvPr id="63" name="Arc 24"/>
            <p:cNvSpPr>
              <a:spLocks/>
            </p:cNvSpPr>
            <p:nvPr/>
          </p:nvSpPr>
          <p:spPr bwMode="auto">
            <a:xfrm rot="21255278" flipH="1">
              <a:off x="4404561" y="2058385"/>
              <a:ext cx="766923" cy="429438"/>
            </a:xfrm>
            <a:custGeom>
              <a:avLst/>
              <a:gdLst>
                <a:gd name="G0" fmla="+- 0 0 0"/>
                <a:gd name="G1" fmla="+- 20441 0 0"/>
                <a:gd name="G2" fmla="+- 21600 0 0"/>
                <a:gd name="T0" fmla="*/ 6981 w 21600"/>
                <a:gd name="T1" fmla="*/ 0 h 20441"/>
                <a:gd name="T2" fmla="*/ 21600 w 21600"/>
                <a:gd name="T3" fmla="*/ 20441 h 20441"/>
                <a:gd name="T4" fmla="*/ 0 w 21600"/>
                <a:gd name="T5" fmla="*/ 20441 h 20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41" fill="none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</a:path>
                <a:path w="21600" h="20441" stroke="0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  <a:lnTo>
                    <a:pt x="0" y="2044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4522445" y="2485062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zh-CN" altLang="en-US" sz="2000" dirty="0" smtClean="0">
                  <a:solidFill>
                    <a:srgbClr val="333399"/>
                  </a:solidFill>
                  <a:latin typeface="Arial" pitchFamily="34" charset="0"/>
                  <a:ea typeface="黑体" pitchFamily="2" charset="-122"/>
                </a:rPr>
                <a:t>篡改</a:t>
              </a:r>
              <a:endParaRPr lang="zh-CN" altLang="en-US" sz="20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endParaRPr>
            </a:p>
          </p:txBody>
        </p:sp>
      </p:grpSp>
      <p:grpSp>
        <p:nvGrpSpPr>
          <p:cNvPr id="5" name="组合 80"/>
          <p:cNvGrpSpPr/>
          <p:nvPr/>
        </p:nvGrpSpPr>
        <p:grpSpPr>
          <a:xfrm>
            <a:off x="304800" y="3613869"/>
            <a:ext cx="8218512" cy="3127499"/>
            <a:chOff x="304800" y="3346797"/>
            <a:chExt cx="8218512" cy="3127499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1403648" y="3346797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报文</a:t>
              </a:r>
            </a:p>
          </p:txBody>
        </p:sp>
        <p:sp>
          <p:nvSpPr>
            <p:cNvPr id="122885" name="Rectangle 5"/>
            <p:cNvSpPr>
              <a:spLocks noChangeArrowheads="1"/>
            </p:cNvSpPr>
            <p:nvPr/>
          </p:nvSpPr>
          <p:spPr bwMode="auto">
            <a:xfrm>
              <a:off x="1403648" y="3933056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/>
                <a:t>MD5</a:t>
              </a:r>
            </a:p>
          </p:txBody>
        </p:sp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2915816" y="4005064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MIC</a:t>
              </a:r>
              <a:r>
                <a:rPr lang="zh-CN" altLang="en-US" sz="2000" b="1"/>
                <a:t>值</a:t>
              </a:r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2267744" y="3499197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8" name="Line 8"/>
            <p:cNvSpPr>
              <a:spLocks noChangeShapeType="1"/>
            </p:cNvSpPr>
            <p:nvPr/>
          </p:nvSpPr>
          <p:spPr bwMode="auto">
            <a:xfrm flipV="1">
              <a:off x="3707904" y="4221087"/>
              <a:ext cx="10081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6019800" y="3346797"/>
              <a:ext cx="838200" cy="762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报文</a:t>
              </a:r>
              <a:r>
                <a:rPr lang="en-US" altLang="zh-CN" sz="2000" b="1" dirty="0"/>
                <a:t>+</a:t>
              </a:r>
            </a:p>
            <a:p>
              <a:pPr algn="ctr"/>
              <a:r>
                <a:rPr lang="zh-CN" altLang="en-US" sz="2000" b="1" dirty="0" smtClean="0"/>
                <a:t>签名</a:t>
              </a:r>
              <a:endParaRPr lang="zh-CN" altLang="en-US" sz="2000" b="1" dirty="0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2209800" y="3346797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2209800" y="3727797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2" name="Line 12"/>
            <p:cNvSpPr>
              <a:spLocks noChangeShapeType="1"/>
            </p:cNvSpPr>
            <p:nvPr/>
          </p:nvSpPr>
          <p:spPr bwMode="auto">
            <a:xfrm flipV="1">
              <a:off x="5486400" y="3727797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 flipV="1">
              <a:off x="5486400" y="4108797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6858000" y="3651597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5" name="Oval 15"/>
            <p:cNvSpPr>
              <a:spLocks noChangeArrowheads="1"/>
            </p:cNvSpPr>
            <p:nvPr/>
          </p:nvSpPr>
          <p:spPr bwMode="auto">
            <a:xfrm>
              <a:off x="7380312" y="4149080"/>
              <a:ext cx="1143000" cy="1066800"/>
            </a:xfrm>
            <a:prstGeom prst="ellipse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网络</a:t>
              </a:r>
            </a:p>
          </p:txBody>
        </p:sp>
        <p:sp>
          <p:nvSpPr>
            <p:cNvPr id="122896" name="Rectangle 16"/>
            <p:cNvSpPr>
              <a:spLocks noChangeArrowheads="1"/>
            </p:cNvSpPr>
            <p:nvPr/>
          </p:nvSpPr>
          <p:spPr bwMode="auto">
            <a:xfrm>
              <a:off x="4572000" y="5021560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报文</a:t>
              </a:r>
            </a:p>
          </p:txBody>
        </p:sp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3200400" y="4945360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MD5</a:t>
              </a: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3419872" y="5707360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MIC</a:t>
              </a:r>
              <a:r>
                <a:rPr lang="zh-CN" altLang="en-US" sz="2000" b="1"/>
                <a:t>值</a:t>
              </a:r>
            </a:p>
          </p:txBody>
        </p: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 flipH="1">
              <a:off x="4114800" y="517396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 flipH="1">
              <a:off x="2514600" y="517396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6096000" y="5021560"/>
              <a:ext cx="838200" cy="762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报文</a:t>
              </a:r>
              <a:r>
                <a:rPr lang="en-US" altLang="zh-CN" sz="2000" b="1" dirty="0"/>
                <a:t>+</a:t>
              </a:r>
            </a:p>
            <a:p>
              <a:pPr algn="ctr"/>
              <a:r>
                <a:rPr lang="zh-CN" altLang="en-US" sz="2000" b="1" dirty="0" smtClean="0"/>
                <a:t>签名</a:t>
              </a:r>
              <a:endParaRPr lang="zh-CN" altLang="en-US" sz="2000" b="1" dirty="0"/>
            </a:p>
          </p:txBody>
        </p:sp>
        <p:sp>
          <p:nvSpPr>
            <p:cNvPr id="122902" name="Line 22"/>
            <p:cNvSpPr>
              <a:spLocks noChangeShapeType="1"/>
            </p:cNvSpPr>
            <p:nvPr/>
          </p:nvSpPr>
          <p:spPr bwMode="auto">
            <a:xfrm>
              <a:off x="5181600" y="502156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5181600" y="540256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 flipV="1">
              <a:off x="5410200" y="540256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5" name="Line 25"/>
            <p:cNvSpPr>
              <a:spLocks noChangeShapeType="1"/>
            </p:cNvSpPr>
            <p:nvPr/>
          </p:nvSpPr>
          <p:spPr bwMode="auto">
            <a:xfrm flipV="1">
              <a:off x="5410200" y="578356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1676400" y="4945360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新</a:t>
              </a:r>
              <a:r>
                <a:rPr lang="en-US" altLang="zh-CN" sz="2000" b="1"/>
                <a:t>MIC</a:t>
              </a:r>
            </a:p>
          </p:txBody>
        </p:sp>
        <p:sp>
          <p:nvSpPr>
            <p:cNvPr id="122907" name="Text Box 27"/>
            <p:cNvSpPr txBox="1">
              <a:spLocks noChangeArrowheads="1"/>
            </p:cNvSpPr>
            <p:nvPr/>
          </p:nvSpPr>
          <p:spPr bwMode="auto">
            <a:xfrm>
              <a:off x="1524000" y="5707360"/>
              <a:ext cx="1717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比较一致性？</a:t>
              </a:r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2057400" y="532636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 flipH="1" flipV="1">
              <a:off x="3124200" y="5935960"/>
              <a:ext cx="295672" cy="13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 flipH="1">
              <a:off x="7010400" y="5064224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1" name="Line 31"/>
            <p:cNvSpPr>
              <a:spLocks noChangeShapeType="1"/>
            </p:cNvSpPr>
            <p:nvPr/>
          </p:nvSpPr>
          <p:spPr bwMode="auto">
            <a:xfrm>
              <a:off x="381000" y="4869160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2" name="Text Box 32"/>
            <p:cNvSpPr txBox="1">
              <a:spLocks noChangeArrowheads="1"/>
            </p:cNvSpPr>
            <p:nvPr/>
          </p:nvSpPr>
          <p:spPr bwMode="auto">
            <a:xfrm>
              <a:off x="349250" y="3575397"/>
              <a:ext cx="11033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/>
                <a:t>发送方</a:t>
              </a:r>
            </a:p>
          </p:txBody>
        </p:sp>
        <p:sp>
          <p:nvSpPr>
            <p:cNvPr id="122913" name="Text Box 33"/>
            <p:cNvSpPr txBox="1">
              <a:spLocks noChangeArrowheads="1"/>
            </p:cNvSpPr>
            <p:nvPr/>
          </p:nvSpPr>
          <p:spPr bwMode="auto">
            <a:xfrm>
              <a:off x="304800" y="5250160"/>
              <a:ext cx="11017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/>
                <a:t>接收方</a:t>
              </a:r>
            </a:p>
          </p:txBody>
        </p:sp>
        <p:sp>
          <p:nvSpPr>
            <p:cNvPr id="122914" name="Text Box 34"/>
            <p:cNvSpPr txBox="1">
              <a:spLocks noChangeArrowheads="1"/>
            </p:cNvSpPr>
            <p:nvPr/>
          </p:nvSpPr>
          <p:spPr bwMode="auto">
            <a:xfrm>
              <a:off x="2660650" y="3727797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2915" name="Text Box 35"/>
            <p:cNvSpPr txBox="1">
              <a:spLocks noChangeArrowheads="1"/>
            </p:cNvSpPr>
            <p:nvPr/>
          </p:nvSpPr>
          <p:spPr bwMode="auto">
            <a:xfrm>
              <a:off x="6851650" y="3727797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2916" name="Text Box 36"/>
            <p:cNvSpPr txBox="1">
              <a:spLocks noChangeArrowheads="1"/>
            </p:cNvSpPr>
            <p:nvPr/>
          </p:nvSpPr>
          <p:spPr bwMode="auto">
            <a:xfrm>
              <a:off x="5638800" y="547876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2917" name="Text Box 37"/>
            <p:cNvSpPr txBox="1">
              <a:spLocks noChangeArrowheads="1"/>
            </p:cNvSpPr>
            <p:nvPr/>
          </p:nvSpPr>
          <p:spPr bwMode="auto">
            <a:xfrm>
              <a:off x="4191000" y="486916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2918" name="Text Box 38"/>
            <p:cNvSpPr txBox="1">
              <a:spLocks noChangeArrowheads="1"/>
            </p:cNvSpPr>
            <p:nvPr/>
          </p:nvSpPr>
          <p:spPr bwMode="auto">
            <a:xfrm>
              <a:off x="2362200" y="546288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 flipV="1">
              <a:off x="2267744" y="3861048"/>
              <a:ext cx="288032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4669904" y="4005064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/>
                <a:t>签名</a:t>
              </a:r>
              <a:endParaRPr lang="zh-CN" altLang="en-US" sz="2000" b="1" dirty="0"/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3805808" y="4437112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/>
                <a:t>RSA</a:t>
              </a:r>
              <a:r>
                <a:rPr lang="en-US" altLang="zh-CN" sz="2000" b="1" baseline="-25000" dirty="0" smtClean="0"/>
                <a:t>K</a:t>
              </a:r>
              <a:endParaRPr lang="en-US" altLang="zh-CN" sz="2000" b="1" baseline="-25000" dirty="0"/>
            </a:p>
          </p:txBody>
        </p:sp>
        <p:cxnSp>
          <p:nvCxnSpPr>
            <p:cNvPr id="72" name="直接箭头连接符 71"/>
            <p:cNvCxnSpPr>
              <a:stCxn id="71" idx="0"/>
            </p:cNvCxnSpPr>
            <p:nvPr/>
          </p:nvCxnSpPr>
          <p:spPr bwMode="auto">
            <a:xfrm flipH="1" flipV="1">
              <a:off x="4211960" y="4293096"/>
              <a:ext cx="12948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7" name="Rectangle 5"/>
            <p:cNvSpPr>
              <a:spLocks noChangeArrowheads="1"/>
            </p:cNvSpPr>
            <p:nvPr/>
          </p:nvSpPr>
          <p:spPr bwMode="auto">
            <a:xfrm>
              <a:off x="4093840" y="6093296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/>
                <a:t>RSA</a:t>
              </a:r>
              <a:r>
                <a:rPr lang="en-US" altLang="zh-CN" sz="2000" b="1" baseline="-25000" dirty="0" smtClean="0"/>
                <a:t>P</a:t>
              </a:r>
              <a:endParaRPr lang="en-US" altLang="zh-CN" sz="2000" b="1" baseline="-25000" dirty="0"/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4813920" y="5712296"/>
              <a:ext cx="838200" cy="38100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/>
                <a:t>签名</a:t>
              </a:r>
              <a:endParaRPr lang="zh-CN" altLang="en-US" sz="2000" b="1" dirty="0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H="1" flipV="1">
              <a:off x="4276328" y="5949280"/>
              <a:ext cx="511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0" name="直接箭头连接符 79"/>
            <p:cNvCxnSpPr/>
            <p:nvPr/>
          </p:nvCxnSpPr>
          <p:spPr bwMode="auto">
            <a:xfrm flipH="1" flipV="1">
              <a:off x="4487044" y="6021288"/>
              <a:ext cx="12948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1093141" y="3039343"/>
            <a:ext cx="621516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发方  → 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RSA</a:t>
            </a:r>
            <a:r>
              <a:rPr lang="en-US" altLang="zh-CN" baseline="-25000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）） →  收方</a:t>
            </a:r>
            <a:endParaRPr lang="zh-CN" altLang="en-US" dirty="0"/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20663" y="1196752"/>
            <a:ext cx="8923337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 dirty="0" smtClean="0"/>
              <a:t>目的：及时发现攻击者对报文处理的扰乱或者干扰；</a:t>
            </a:r>
            <a:endParaRPr kumimoji="0" lang="zh-CN" altLang="en-US" b="1" dirty="0" smtClean="0"/>
          </a:p>
          <a:p>
            <a:pPr>
              <a:spcBef>
                <a:spcPct val="30000"/>
              </a:spcBef>
            </a:pPr>
            <a:r>
              <a:rPr lang="zh-CN" altLang="en-US" b="1" dirty="0" smtClean="0"/>
              <a:t> 方法：在</a:t>
            </a:r>
            <a:r>
              <a:rPr lang="zh-CN" altLang="en-US" b="1" dirty="0"/>
              <a:t>报文中增加序号和时标（报文形成或者发送的时间值）；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    接收方按序接受报文。</a:t>
            </a: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179388" y="5492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107950" y="765175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b="1">
                <a:solidFill>
                  <a:srgbClr val="FF0000"/>
                </a:solidFill>
                <a:latin typeface="宋体" pitchFamily="2" charset="-122"/>
              </a:rPr>
              <a:t>③ </a:t>
            </a:r>
            <a:r>
              <a:rPr lang="zh-CN" altLang="en-US" b="1">
                <a:solidFill>
                  <a:srgbClr val="FF0000"/>
                </a:solidFill>
              </a:rPr>
              <a:t>序列完整性</a:t>
            </a:r>
            <a:r>
              <a:rPr lang="en-US" altLang="zh-CN" b="1"/>
              <a:t>—</a:t>
            </a:r>
            <a:r>
              <a:rPr lang="zh-CN" altLang="en-US" b="1"/>
              <a:t>防重播</a:t>
            </a:r>
          </a:p>
        </p:txBody>
      </p:sp>
      <p:grpSp>
        <p:nvGrpSpPr>
          <p:cNvPr id="2" name="组合 32"/>
          <p:cNvGrpSpPr/>
          <p:nvPr/>
        </p:nvGrpSpPr>
        <p:grpSpPr>
          <a:xfrm>
            <a:off x="2266478" y="2669148"/>
            <a:ext cx="4393754" cy="1263908"/>
            <a:chOff x="2266478" y="1877060"/>
            <a:chExt cx="4393754" cy="1263908"/>
          </a:xfrm>
        </p:grpSpPr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6478" y="1877060"/>
              <a:ext cx="360363" cy="3587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3563466" y="1877060"/>
              <a:ext cx="360363" cy="3587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5003725" y="1877060"/>
              <a:ext cx="360363" cy="3587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6299869" y="1877060"/>
              <a:ext cx="360363" cy="3587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2626841" y="2019935"/>
              <a:ext cx="936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3923828" y="2019934"/>
              <a:ext cx="1080220" cy="1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5363244" y="2019935"/>
              <a:ext cx="936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Arc 24"/>
            <p:cNvSpPr>
              <a:spLocks/>
            </p:cNvSpPr>
            <p:nvPr/>
          </p:nvSpPr>
          <p:spPr bwMode="auto">
            <a:xfrm>
              <a:off x="3787651" y="2037397"/>
              <a:ext cx="568325" cy="487362"/>
            </a:xfrm>
            <a:custGeom>
              <a:avLst/>
              <a:gdLst>
                <a:gd name="G0" fmla="+- 0 0 0"/>
                <a:gd name="G1" fmla="+- 20441 0 0"/>
                <a:gd name="G2" fmla="+- 21600 0 0"/>
                <a:gd name="T0" fmla="*/ 6981 w 21600"/>
                <a:gd name="T1" fmla="*/ 0 h 20441"/>
                <a:gd name="T2" fmla="*/ 21600 w 21600"/>
                <a:gd name="T3" fmla="*/ 20441 h 20441"/>
                <a:gd name="T4" fmla="*/ 0 w 21600"/>
                <a:gd name="T5" fmla="*/ 20441 h 20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41" fill="none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</a:path>
                <a:path w="21600" h="20441" stroke="0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  <a:lnTo>
                    <a:pt x="0" y="2044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4211166" y="2782193"/>
              <a:ext cx="360363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3563888" y="2485062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zh-CN" altLang="en-US" sz="2000" dirty="0" smtClean="0">
                  <a:solidFill>
                    <a:srgbClr val="333399"/>
                  </a:solidFill>
                  <a:latin typeface="Arial" pitchFamily="34" charset="0"/>
                  <a:ea typeface="黑体" pitchFamily="2" charset="-122"/>
                </a:rPr>
                <a:t>窃取</a:t>
              </a:r>
              <a:endParaRPr lang="zh-CN" altLang="en-US" sz="20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endParaRPr>
            </a:p>
          </p:txBody>
        </p:sp>
        <p:sp>
          <p:nvSpPr>
            <p:cNvPr id="44" name="Arc 24"/>
            <p:cNvSpPr>
              <a:spLocks/>
            </p:cNvSpPr>
            <p:nvPr/>
          </p:nvSpPr>
          <p:spPr bwMode="auto">
            <a:xfrm rot="21255278" flipH="1">
              <a:off x="4404561" y="2058385"/>
              <a:ext cx="766923" cy="429438"/>
            </a:xfrm>
            <a:custGeom>
              <a:avLst/>
              <a:gdLst>
                <a:gd name="G0" fmla="+- 0 0 0"/>
                <a:gd name="G1" fmla="+- 20441 0 0"/>
                <a:gd name="G2" fmla="+- 21600 0 0"/>
                <a:gd name="T0" fmla="*/ 6981 w 21600"/>
                <a:gd name="T1" fmla="*/ 0 h 20441"/>
                <a:gd name="T2" fmla="*/ 21600 w 21600"/>
                <a:gd name="T3" fmla="*/ 20441 h 20441"/>
                <a:gd name="T4" fmla="*/ 0 w 21600"/>
                <a:gd name="T5" fmla="*/ 20441 h 20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41" fill="none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</a:path>
                <a:path w="21600" h="20441" stroke="0" extrusionOk="0">
                  <a:moveTo>
                    <a:pt x="6980" y="0"/>
                  </a:moveTo>
                  <a:cubicBezTo>
                    <a:pt x="15724" y="2986"/>
                    <a:pt x="21600" y="11202"/>
                    <a:pt x="21600" y="20441"/>
                  </a:cubicBezTo>
                  <a:lnTo>
                    <a:pt x="0" y="2044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4522445" y="2485062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 eaLnBrk="0" hangingPunct="0"/>
              <a:r>
                <a:rPr lang="zh-CN" altLang="en-US" sz="2000" dirty="0" smtClean="0">
                  <a:solidFill>
                    <a:srgbClr val="333399"/>
                  </a:solidFill>
                  <a:latin typeface="Arial" pitchFamily="34" charset="0"/>
                  <a:ea typeface="黑体" pitchFamily="2" charset="-122"/>
                </a:rPr>
                <a:t>重播</a:t>
              </a:r>
              <a:endParaRPr lang="zh-CN" altLang="en-US" sz="20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endParaRPr>
            </a:p>
          </p:txBody>
        </p:sp>
      </p:grpSp>
      <p:sp>
        <p:nvSpPr>
          <p:cNvPr id="46" name="Arc 24"/>
          <p:cNvSpPr>
            <a:spLocks/>
          </p:cNvSpPr>
          <p:nvPr/>
        </p:nvSpPr>
        <p:spPr bwMode="auto">
          <a:xfrm rot="21255278" flipH="1">
            <a:off x="4447553" y="2962253"/>
            <a:ext cx="766923" cy="429438"/>
          </a:xfrm>
          <a:custGeom>
            <a:avLst/>
            <a:gdLst>
              <a:gd name="G0" fmla="+- 0 0 0"/>
              <a:gd name="G1" fmla="+- 20441 0 0"/>
              <a:gd name="G2" fmla="+- 21600 0 0"/>
              <a:gd name="T0" fmla="*/ 6981 w 21600"/>
              <a:gd name="T1" fmla="*/ 0 h 20441"/>
              <a:gd name="T2" fmla="*/ 21600 w 21600"/>
              <a:gd name="T3" fmla="*/ 20441 h 20441"/>
              <a:gd name="T4" fmla="*/ 0 w 21600"/>
              <a:gd name="T5" fmla="*/ 20441 h 20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441" fill="none" extrusionOk="0">
                <a:moveTo>
                  <a:pt x="6980" y="0"/>
                </a:moveTo>
                <a:cubicBezTo>
                  <a:pt x="15724" y="2986"/>
                  <a:pt x="21600" y="11202"/>
                  <a:pt x="21600" y="20441"/>
                </a:cubicBezTo>
              </a:path>
              <a:path w="21600" h="20441" stroke="0" extrusionOk="0">
                <a:moveTo>
                  <a:pt x="6980" y="0"/>
                </a:moveTo>
                <a:cubicBezTo>
                  <a:pt x="15724" y="2986"/>
                  <a:pt x="21600" y="11202"/>
                  <a:pt x="21600" y="20441"/>
                </a:cubicBezTo>
                <a:lnTo>
                  <a:pt x="0" y="2044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rc 24"/>
          <p:cNvSpPr>
            <a:spLocks/>
          </p:cNvSpPr>
          <p:nvPr/>
        </p:nvSpPr>
        <p:spPr bwMode="auto">
          <a:xfrm rot="21255278" flipH="1">
            <a:off x="4505588" y="3034261"/>
            <a:ext cx="766923" cy="429438"/>
          </a:xfrm>
          <a:custGeom>
            <a:avLst/>
            <a:gdLst>
              <a:gd name="G0" fmla="+- 0 0 0"/>
              <a:gd name="G1" fmla="+- 20441 0 0"/>
              <a:gd name="G2" fmla="+- 21600 0 0"/>
              <a:gd name="T0" fmla="*/ 6981 w 21600"/>
              <a:gd name="T1" fmla="*/ 0 h 20441"/>
              <a:gd name="T2" fmla="*/ 21600 w 21600"/>
              <a:gd name="T3" fmla="*/ 20441 h 20441"/>
              <a:gd name="T4" fmla="*/ 0 w 21600"/>
              <a:gd name="T5" fmla="*/ 20441 h 20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441" fill="none" extrusionOk="0">
                <a:moveTo>
                  <a:pt x="6980" y="0"/>
                </a:moveTo>
                <a:cubicBezTo>
                  <a:pt x="15724" y="2986"/>
                  <a:pt x="21600" y="11202"/>
                  <a:pt x="21600" y="20441"/>
                </a:cubicBezTo>
              </a:path>
              <a:path w="21600" h="20441" stroke="0" extrusionOk="0">
                <a:moveTo>
                  <a:pt x="6980" y="0"/>
                </a:moveTo>
                <a:cubicBezTo>
                  <a:pt x="15724" y="2986"/>
                  <a:pt x="21600" y="11202"/>
                  <a:pt x="21600" y="20441"/>
                </a:cubicBezTo>
                <a:lnTo>
                  <a:pt x="0" y="2044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5209" y="4149080"/>
            <a:ext cx="861325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发方  → （</a:t>
            </a:r>
            <a:r>
              <a:rPr lang="en-US" altLang="zh-CN" dirty="0" smtClean="0"/>
              <a:t>m+</a:t>
            </a:r>
            <a:r>
              <a:rPr lang="zh-CN" altLang="en-US" dirty="0" smtClean="0"/>
              <a:t>时标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序号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RSA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(MD5(m+</a:t>
            </a:r>
            <a:r>
              <a:rPr lang="zh-CN" altLang="en-US" dirty="0" smtClean="0"/>
              <a:t>时标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序号</a:t>
            </a:r>
            <a:r>
              <a:rPr lang="en-US" altLang="zh-CN" dirty="0" smtClean="0"/>
              <a:t>)))</a:t>
            </a:r>
            <a:r>
              <a:rPr lang="zh-CN" altLang="en-US" dirty="0" smtClean="0"/>
              <a:t> →  收方</a:t>
            </a:r>
            <a:endParaRPr lang="zh-CN" altLang="en-US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547664" y="2348880"/>
            <a:ext cx="5334000" cy="1828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77800" y="625475"/>
            <a:ext cx="871468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④ </a:t>
            </a:r>
            <a:r>
              <a:rPr lang="zh-CN" altLang="en-US" b="1" dirty="0">
                <a:solidFill>
                  <a:srgbClr val="FF0000"/>
                </a:solidFill>
              </a:rPr>
              <a:t>实体</a:t>
            </a:r>
            <a:r>
              <a:rPr lang="zh-CN" altLang="en-US" b="1" dirty="0" smtClean="0">
                <a:solidFill>
                  <a:srgbClr val="FF0000"/>
                </a:solidFill>
              </a:rPr>
              <a:t>鉴别（</a:t>
            </a:r>
            <a:r>
              <a:rPr lang="zh-CN" altLang="en-US" b="1" dirty="0" smtClean="0"/>
              <a:t>身份鉴别）：防冒充或者假冒</a:t>
            </a:r>
            <a:endParaRPr lang="zh-CN" altLang="en-US" b="1" dirty="0"/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目的：</a:t>
            </a:r>
            <a:r>
              <a:rPr lang="zh-CN" altLang="en-US" b="1" dirty="0" smtClean="0"/>
              <a:t>鉴别</a:t>
            </a:r>
            <a:r>
              <a:rPr lang="zh-CN" altLang="en-US" b="1" dirty="0"/>
              <a:t>对等实体的</a:t>
            </a:r>
            <a:r>
              <a:rPr lang="zh-CN" altLang="en-US" b="1" dirty="0" smtClean="0"/>
              <a:t>身份，防止密码经网络传输。</a:t>
            </a:r>
            <a:endParaRPr lang="zh-CN" altLang="en-US" b="1" dirty="0"/>
          </a:p>
          <a:p>
            <a:pPr>
              <a:spcBef>
                <a:spcPct val="20000"/>
              </a:spcBef>
            </a:pPr>
            <a:r>
              <a:rPr lang="zh-CN" altLang="en-US" b="1" dirty="0"/>
              <a:t> </a:t>
            </a:r>
            <a:r>
              <a:rPr lang="zh-CN" altLang="en-US" b="1" dirty="0" smtClean="0"/>
              <a:t>方法：基于摘录的两次握手（先传用户标识，在收到服务器来的随机数后，响应</a:t>
            </a:r>
            <a:r>
              <a:rPr lang="en-US" altLang="zh-CN" b="1" dirty="0" smtClean="0"/>
              <a:t>md5</a:t>
            </a:r>
            <a:r>
              <a:rPr lang="zh-CN" altLang="en-US" b="1" dirty="0" smtClean="0"/>
              <a:t>（密码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随机数）。</a:t>
            </a:r>
            <a:endParaRPr lang="zh-CN" altLang="en-US" b="1" dirty="0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547664" y="242190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用户</a:t>
            </a:r>
            <a:r>
              <a:rPr lang="en-US" altLang="zh-CN" sz="1800" b="1"/>
              <a:t>A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6043464" y="242190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系统</a:t>
            </a:r>
            <a:r>
              <a:rPr lang="en-US" altLang="zh-CN" sz="1800" b="1"/>
              <a:t>S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1700064" y="2802905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A</a:t>
            </a:r>
            <a:r>
              <a:rPr lang="zh-CN" altLang="en-US" sz="1800" b="1"/>
              <a:t>，</a:t>
            </a:r>
            <a:r>
              <a:rPr lang="en-US" altLang="zh-CN" sz="1800" b="1"/>
              <a:t>Pw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614464" y="2955305"/>
            <a:ext cx="3200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5586264" y="3107705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S</a:t>
            </a:r>
            <a:r>
              <a:rPr lang="zh-CN" altLang="en-US" sz="1800" b="1"/>
              <a:t>，</a:t>
            </a:r>
            <a:r>
              <a:rPr lang="en-US" altLang="zh-CN" sz="1800" b="1"/>
              <a:t>OK</a:t>
            </a: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 flipH="1">
            <a:off x="1700064" y="3336305"/>
            <a:ext cx="3810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179388" y="5492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7167414" y="2421905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A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7527777" y="2421905"/>
            <a:ext cx="9350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PwA</a:t>
            </a:r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7167414" y="2709242"/>
            <a:ext cx="3603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B</a:t>
            </a:r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7527777" y="2709242"/>
            <a:ext cx="935037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PwB</a:t>
            </a:r>
          </a:p>
        </p:txBody>
      </p:sp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7167414" y="2996580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…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7527777" y="2996580"/>
            <a:ext cx="9350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……</a:t>
            </a:r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7167414" y="3285505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Z</a:t>
            </a:r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7527777" y="3285505"/>
            <a:ext cx="9350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PwZ</a:t>
            </a: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3206602" y="3772272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/>
              <a:t>A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Pw</a:t>
            </a:r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 flipV="1">
            <a:off x="2414439" y="4005064"/>
            <a:ext cx="7921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1" name="Rectangle 23"/>
          <p:cNvSpPr>
            <a:spLocks noChangeArrowheads="1"/>
          </p:cNvSpPr>
          <p:nvPr/>
        </p:nvSpPr>
        <p:spPr bwMode="auto">
          <a:xfrm>
            <a:off x="5580112" y="3700264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/>
              <a:t>S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OK</a:t>
            </a:r>
          </a:p>
        </p:txBody>
      </p:sp>
      <p:sp>
        <p:nvSpPr>
          <p:cNvPr id="130072" name="Line 24"/>
          <p:cNvSpPr>
            <a:spLocks noChangeShapeType="1"/>
          </p:cNvSpPr>
          <p:nvPr/>
        </p:nvSpPr>
        <p:spPr bwMode="auto">
          <a:xfrm flipH="1">
            <a:off x="2411760" y="3933056"/>
            <a:ext cx="3096344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1982639" y="4221088"/>
            <a:ext cx="469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0074" name="Freeform 26"/>
          <p:cNvSpPr>
            <a:spLocks/>
          </p:cNvSpPr>
          <p:nvPr/>
        </p:nvSpPr>
        <p:spPr bwMode="auto">
          <a:xfrm>
            <a:off x="2630339" y="2996581"/>
            <a:ext cx="1103313" cy="1080492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363" y="136"/>
              </a:cxn>
              <a:cxn ang="0">
                <a:pos x="408" y="454"/>
              </a:cxn>
              <a:cxn ang="0">
                <a:pos x="0" y="680"/>
              </a:cxn>
            </a:cxnLst>
            <a:rect l="0" t="0" r="r" b="b"/>
            <a:pathLst>
              <a:path w="468" h="680">
                <a:moveTo>
                  <a:pt x="45" y="0"/>
                </a:moveTo>
                <a:cubicBezTo>
                  <a:pt x="174" y="30"/>
                  <a:pt x="303" y="60"/>
                  <a:pt x="363" y="136"/>
                </a:cubicBezTo>
                <a:cubicBezTo>
                  <a:pt x="423" y="212"/>
                  <a:pt x="468" y="363"/>
                  <a:pt x="408" y="454"/>
                </a:cubicBezTo>
                <a:cubicBezTo>
                  <a:pt x="348" y="545"/>
                  <a:pt x="75" y="642"/>
                  <a:pt x="0" y="68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 flipV="1">
            <a:off x="4139952" y="3645024"/>
            <a:ext cx="1584176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28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攻击：</a:t>
            </a:r>
            <a:endParaRPr lang="zh-CN" altLang="en-US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475656" y="4725144"/>
            <a:ext cx="5334000" cy="1828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75656" y="4725144"/>
            <a:ext cx="5349875" cy="1760537"/>
            <a:chOff x="1200" y="2592"/>
            <a:chExt cx="3370" cy="1109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1200" y="259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4032" y="259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系统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296" y="2832"/>
              <a:ext cx="5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用户标识</a:t>
              </a: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20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3744" y="3024"/>
              <a:ext cx="5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随机数</a:t>
              </a: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H="1">
              <a:off x="1296" y="3168"/>
              <a:ext cx="240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1248" y="3360"/>
              <a:ext cx="15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MD5</a:t>
              </a:r>
              <a:r>
                <a:rPr lang="zh-CN" altLang="en-US" sz="1800" b="1"/>
                <a:t>（随机数</a:t>
              </a:r>
              <a:r>
                <a:rPr lang="en-US" altLang="zh-CN" sz="1800" b="1"/>
                <a:t>+</a:t>
              </a:r>
              <a:r>
                <a:rPr lang="zh-CN" altLang="en-US" sz="1800" b="1"/>
                <a:t>口令字）</a:t>
              </a:r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2784" y="3504"/>
              <a:ext cx="100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3734" y="3470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</a:rPr>
                <a:t>比较判断？</a:t>
              </a:r>
              <a:endParaRPr lang="zh-CN" altLang="en-US" sz="1800" b="1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528" y="54156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防范：</a:t>
            </a:r>
            <a:endParaRPr lang="zh-CN" altLang="en-US" dirty="0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7164288" y="4942359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A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7524651" y="4942359"/>
            <a:ext cx="9350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PwA</a:t>
            </a: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7164288" y="5229696"/>
            <a:ext cx="3603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B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524651" y="5229696"/>
            <a:ext cx="935037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PwB</a:t>
            </a: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7164288" y="5517034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…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7524651" y="5517034"/>
            <a:ext cx="9350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……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7164288" y="5805959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Z</a:t>
            </a:r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7524651" y="5805959"/>
            <a:ext cx="9350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PwZ</a:t>
            </a: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07950" y="728663"/>
            <a:ext cx="838082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④ </a:t>
            </a:r>
            <a:r>
              <a:rPr lang="zh-CN" altLang="en-US" b="1" dirty="0">
                <a:solidFill>
                  <a:srgbClr val="FF0000"/>
                </a:solidFill>
              </a:rPr>
              <a:t>实体鉴别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zh-CN" altLang="en-US" b="1" dirty="0" smtClean="0"/>
              <a:t>数据源</a:t>
            </a:r>
            <a:r>
              <a:rPr lang="zh-CN" altLang="en-US" b="1" dirty="0"/>
              <a:t>鉴别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 smtClean="0"/>
              <a:t>：防冒充</a:t>
            </a:r>
            <a:r>
              <a:rPr lang="zh-CN" altLang="en-US" b="1" dirty="0"/>
              <a:t>（假冒）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★ 数据源鉴别</a:t>
            </a:r>
            <a:r>
              <a:rPr lang="en-US" altLang="zh-CN" b="1" dirty="0"/>
              <a:t>—</a:t>
            </a:r>
            <a:r>
              <a:rPr lang="zh-CN" altLang="en-US" b="1" dirty="0"/>
              <a:t>鉴别数据真实性，确实来自期望的发送方。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数字签名</a:t>
            </a:r>
            <a:r>
              <a:rPr lang="zh-CN" altLang="en-US" b="1" dirty="0"/>
              <a:t>技术支持数据源的鉴别。</a:t>
            </a:r>
            <a:r>
              <a:rPr lang="zh-CN" altLang="en-US" b="1" dirty="0">
                <a:solidFill>
                  <a:srgbClr val="FF0000"/>
                </a:solidFill>
              </a:rPr>
              <a:t>（也称消息认证码）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0" y="3802063"/>
            <a:ext cx="87534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</a:rPr>
              <a:t>描述：</a:t>
            </a:r>
            <a:r>
              <a:rPr lang="zh-CN" altLang="en-US" b="1"/>
              <a:t>形成的报文数字签名和报文内容及发方密钥密切相关；</a:t>
            </a:r>
          </a:p>
          <a:p>
            <a:pPr>
              <a:lnSpc>
                <a:spcPct val="130000"/>
              </a:lnSpc>
            </a:pPr>
            <a:r>
              <a:rPr lang="zh-CN" altLang="en-US" b="1"/>
              <a:t>            收方利用发方的</a:t>
            </a:r>
            <a:r>
              <a:rPr lang="zh-CN" altLang="en-US" b="1">
                <a:solidFill>
                  <a:srgbClr val="FF0000"/>
                </a:solidFill>
              </a:rPr>
              <a:t>公钥</a:t>
            </a:r>
            <a:r>
              <a:rPr lang="zh-CN" altLang="en-US" b="1"/>
              <a:t>处理签名，获得原始</a:t>
            </a:r>
            <a:r>
              <a:rPr lang="en-US" altLang="zh-CN" b="1"/>
              <a:t>MIC</a:t>
            </a:r>
            <a:r>
              <a:rPr lang="zh-CN" altLang="en-US" b="1"/>
              <a:t>值；</a:t>
            </a:r>
          </a:p>
          <a:p>
            <a:pPr>
              <a:lnSpc>
                <a:spcPct val="130000"/>
              </a:lnSpc>
            </a:pPr>
            <a:r>
              <a:rPr lang="zh-CN" altLang="en-US" b="1"/>
              <a:t>            收方利用</a:t>
            </a:r>
            <a:r>
              <a:rPr lang="en-US" altLang="zh-CN" b="1"/>
              <a:t>MD5</a:t>
            </a:r>
            <a:r>
              <a:rPr lang="zh-CN" altLang="en-US" b="1"/>
              <a:t>对报文求</a:t>
            </a:r>
            <a:r>
              <a:rPr lang="en-US" altLang="zh-CN" b="1"/>
              <a:t>MIC</a:t>
            </a:r>
            <a:r>
              <a:rPr lang="zh-CN" altLang="en-US" b="1"/>
              <a:t>值；</a:t>
            </a:r>
          </a:p>
          <a:p>
            <a:pPr>
              <a:lnSpc>
                <a:spcPct val="130000"/>
              </a:lnSpc>
            </a:pPr>
            <a:r>
              <a:rPr lang="zh-CN" altLang="en-US" b="1"/>
              <a:t>            如果新</a:t>
            </a:r>
            <a:r>
              <a:rPr lang="en-US" altLang="zh-CN" b="1"/>
              <a:t>MIC</a:t>
            </a:r>
            <a:r>
              <a:rPr lang="zh-CN" altLang="en-US" b="1"/>
              <a:t>值和原始</a:t>
            </a:r>
            <a:r>
              <a:rPr lang="en-US" altLang="zh-CN" b="1"/>
              <a:t>MIC</a:t>
            </a:r>
            <a:r>
              <a:rPr lang="zh-CN" altLang="en-US" b="1"/>
              <a:t>值一致，可认为报文确实来自于</a:t>
            </a:r>
          </a:p>
          <a:p>
            <a:pPr>
              <a:lnSpc>
                <a:spcPct val="130000"/>
              </a:lnSpc>
            </a:pPr>
            <a:r>
              <a:rPr lang="zh-CN" altLang="en-US" b="1"/>
              <a:t>            期望的发送方，且在传输过程中内容未被篡改。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</a:rPr>
              <a:t>依据：</a:t>
            </a:r>
            <a:r>
              <a:rPr lang="zh-CN" altLang="en-US" b="1"/>
              <a:t>只有发方才掌握发方的</a:t>
            </a:r>
            <a:r>
              <a:rPr lang="zh-CN" altLang="en-US" b="1">
                <a:solidFill>
                  <a:srgbClr val="FF0000"/>
                </a:solidFill>
              </a:rPr>
              <a:t>私钥</a:t>
            </a:r>
            <a:r>
              <a:rPr lang="zh-CN" altLang="en-US" b="1"/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989138"/>
            <a:ext cx="8305800" cy="1944687"/>
            <a:chOff x="288" y="1253"/>
            <a:chExt cx="5232" cy="1225"/>
          </a:xfrm>
        </p:grpSpPr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288" y="1253"/>
              <a:ext cx="5232" cy="1225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" y="1280"/>
              <a:ext cx="5184" cy="1152"/>
              <a:chOff x="288" y="1008"/>
              <a:chExt cx="5184" cy="1152"/>
            </a:xfrm>
          </p:grpSpPr>
          <p:sp>
            <p:nvSpPr>
              <p:cNvPr id="133127" name="Rectangle 7"/>
              <p:cNvSpPr>
                <a:spLocks noChangeArrowheads="1"/>
              </p:cNvSpPr>
              <p:nvPr/>
            </p:nvSpPr>
            <p:spPr bwMode="auto">
              <a:xfrm>
                <a:off x="288" y="1152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报文</a:t>
                </a:r>
              </a:p>
            </p:txBody>
          </p:sp>
          <p:sp>
            <p:nvSpPr>
              <p:cNvPr id="133128" name="Text Box 8"/>
              <p:cNvSpPr txBox="1">
                <a:spLocks noChangeArrowheads="1"/>
              </p:cNvSpPr>
              <p:nvPr/>
            </p:nvSpPr>
            <p:spPr bwMode="auto">
              <a:xfrm>
                <a:off x="3193" y="1929"/>
                <a:ext cx="980" cy="23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发方秘密密钥</a:t>
                </a:r>
              </a:p>
            </p:txBody>
          </p:sp>
          <p:sp>
            <p:nvSpPr>
              <p:cNvPr id="133129" name="Rectangle 9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MD5</a:t>
                </a:r>
              </a:p>
            </p:txBody>
          </p:sp>
          <p:sp>
            <p:nvSpPr>
              <p:cNvPr id="133130" name="Rectangle 10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MIC</a:t>
                </a:r>
              </a:p>
            </p:txBody>
          </p:sp>
          <p:sp>
            <p:nvSpPr>
              <p:cNvPr id="133131" name="Rectangle 11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800" b="1"/>
                  <a:t>RSA</a:t>
                </a:r>
              </a:p>
            </p:txBody>
          </p:sp>
          <p:sp>
            <p:nvSpPr>
              <p:cNvPr id="133132" name="Rectangle 12"/>
              <p:cNvSpPr>
                <a:spLocks noChangeArrowheads="1"/>
              </p:cNvSpPr>
              <p:nvPr/>
            </p:nvSpPr>
            <p:spPr bwMode="auto">
              <a:xfrm>
                <a:off x="4224" y="1152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报文</a:t>
                </a:r>
              </a:p>
            </p:txBody>
          </p:sp>
          <p:sp>
            <p:nvSpPr>
              <p:cNvPr id="133133" name="Rectangle 13"/>
              <p:cNvSpPr>
                <a:spLocks noChangeArrowheads="1"/>
              </p:cNvSpPr>
              <p:nvPr/>
            </p:nvSpPr>
            <p:spPr bwMode="auto">
              <a:xfrm>
                <a:off x="4224" y="134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签名</a:t>
                </a:r>
              </a:p>
            </p:txBody>
          </p:sp>
          <p:sp>
            <p:nvSpPr>
              <p:cNvPr id="133134" name="Line 14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5" name="Line 15"/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6" name="Line 1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7" name="Line 17"/>
              <p:cNvSpPr>
                <a:spLocks noChangeShapeType="1"/>
              </p:cNvSpPr>
              <p:nvPr/>
            </p:nvSpPr>
            <p:spPr bwMode="auto">
              <a:xfrm flipV="1">
                <a:off x="364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8" name="Line 18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9" name="Line 19"/>
              <p:cNvSpPr>
                <a:spLocks noChangeShapeType="1"/>
              </p:cNvSpPr>
              <p:nvPr/>
            </p:nvSpPr>
            <p:spPr bwMode="auto">
              <a:xfrm>
                <a:off x="768" y="1152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40" name="Line 20"/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41" name="Line 21"/>
              <p:cNvSpPr>
                <a:spLocks noChangeShapeType="1"/>
              </p:cNvSpPr>
              <p:nvPr/>
            </p:nvSpPr>
            <p:spPr bwMode="auto">
              <a:xfrm flipV="1">
                <a:off x="3888" y="1536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42" name="Oval 22"/>
              <p:cNvSpPr>
                <a:spLocks noChangeArrowheads="1"/>
              </p:cNvSpPr>
              <p:nvPr/>
            </p:nvSpPr>
            <p:spPr bwMode="auto">
              <a:xfrm>
                <a:off x="5040" y="1008"/>
                <a:ext cx="432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网络</a:t>
                </a:r>
              </a:p>
            </p:txBody>
          </p:sp>
          <p:sp>
            <p:nvSpPr>
              <p:cNvPr id="133143" name="Line 23"/>
              <p:cNvSpPr>
                <a:spLocks noChangeShapeType="1"/>
              </p:cNvSpPr>
              <p:nvPr/>
            </p:nvSpPr>
            <p:spPr bwMode="auto">
              <a:xfrm>
                <a:off x="4704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179388" y="5492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57163" y="1341438"/>
            <a:ext cx="8674169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/>
              <a:t>和前述方案的差异：变“外来攻击”为“内部攻击”；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/>
              <a:t>        内部攻击需要</a:t>
            </a:r>
            <a:r>
              <a:rPr lang="zh-CN" altLang="en-US" b="1" dirty="0" smtClean="0">
                <a:solidFill>
                  <a:srgbClr val="FF0000"/>
                </a:solidFill>
              </a:rPr>
              <a:t>第三</a:t>
            </a:r>
            <a:r>
              <a:rPr lang="zh-CN" altLang="en-US" b="1" dirty="0">
                <a:solidFill>
                  <a:srgbClr val="FF0000"/>
                </a:solidFill>
              </a:rPr>
              <a:t>方的参与和仲裁</a:t>
            </a:r>
            <a:r>
              <a:rPr lang="zh-CN" altLang="en-US" b="1" dirty="0"/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措施</a:t>
            </a:r>
            <a:r>
              <a:rPr lang="zh-CN" altLang="en-US" b="1" dirty="0"/>
              <a:t>：至少维护一个双方可信的认证中心（</a:t>
            </a:r>
            <a:r>
              <a:rPr lang="en-US" altLang="zh-CN" b="1" dirty="0"/>
              <a:t>CA</a:t>
            </a:r>
            <a:r>
              <a:rPr lang="zh-CN" altLang="en-US" b="1" dirty="0"/>
              <a:t>），合法用户需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在中心注册，获得自己的密钥对；</a:t>
            </a:r>
            <a:r>
              <a:rPr lang="en-US" altLang="zh-CN" b="1" dirty="0"/>
              <a:t>CA</a:t>
            </a:r>
            <a:r>
              <a:rPr lang="zh-CN" altLang="en-US" b="1" dirty="0"/>
              <a:t>以安全的方式转发通信双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方的报文，并予以记录，作为产生异议时的仲裁依据。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581400"/>
            <a:ext cx="5410200" cy="1143000"/>
            <a:chOff x="912" y="2064"/>
            <a:chExt cx="3408" cy="720"/>
          </a:xfrm>
        </p:grpSpPr>
        <p:sp>
          <p:nvSpPr>
            <p:cNvPr id="134148" name="Rectangle 4"/>
            <p:cNvSpPr>
              <a:spLocks noChangeArrowheads="1"/>
            </p:cNvSpPr>
            <p:nvPr/>
          </p:nvSpPr>
          <p:spPr bwMode="auto">
            <a:xfrm>
              <a:off x="912" y="2496"/>
              <a:ext cx="576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用户</a:t>
              </a:r>
              <a:r>
                <a:rPr lang="en-US" altLang="zh-CN" sz="2000" b="1"/>
                <a:t>A</a:t>
              </a:r>
            </a:p>
          </p:txBody>
        </p:sp>
        <p:sp>
          <p:nvSpPr>
            <p:cNvPr id="134149" name="Rectangle 5"/>
            <p:cNvSpPr>
              <a:spLocks noChangeArrowheads="1"/>
            </p:cNvSpPr>
            <p:nvPr/>
          </p:nvSpPr>
          <p:spPr bwMode="auto">
            <a:xfrm>
              <a:off x="3744" y="2496"/>
              <a:ext cx="576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用户</a:t>
              </a:r>
              <a:r>
                <a:rPr lang="en-US" altLang="zh-CN" sz="2000" b="1"/>
                <a:t>B</a:t>
              </a:r>
            </a:p>
          </p:txBody>
        </p:sp>
        <p:sp>
          <p:nvSpPr>
            <p:cNvPr id="134150" name="Rectangle 6"/>
            <p:cNvSpPr>
              <a:spLocks noChangeArrowheads="1"/>
            </p:cNvSpPr>
            <p:nvPr/>
          </p:nvSpPr>
          <p:spPr bwMode="auto">
            <a:xfrm>
              <a:off x="2352" y="2064"/>
              <a:ext cx="57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CA</a:t>
              </a:r>
            </a:p>
          </p:txBody>
        </p:sp>
        <p:sp>
          <p:nvSpPr>
            <p:cNvPr id="134151" name="Oval 7"/>
            <p:cNvSpPr>
              <a:spLocks noChangeArrowheads="1"/>
            </p:cNvSpPr>
            <p:nvPr/>
          </p:nvSpPr>
          <p:spPr bwMode="auto">
            <a:xfrm>
              <a:off x="1824" y="2448"/>
              <a:ext cx="1680" cy="33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网络</a:t>
              </a:r>
            </a:p>
          </p:txBody>
        </p:sp>
        <p:cxnSp>
          <p:nvCxnSpPr>
            <p:cNvPr id="134152" name="AutoShape 8"/>
            <p:cNvCxnSpPr>
              <a:cxnSpLocks noChangeShapeType="1"/>
              <a:stCxn id="134148" idx="3"/>
            </p:cNvCxnSpPr>
            <p:nvPr/>
          </p:nvCxnSpPr>
          <p:spPr bwMode="auto">
            <a:xfrm flipV="1">
              <a:off x="1488" y="2304"/>
              <a:ext cx="960" cy="312"/>
            </a:xfrm>
            <a:prstGeom prst="bentConnector3">
              <a:avLst>
                <a:gd name="adj1" fmla="val 97394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4153" name="AutoShape 9"/>
            <p:cNvCxnSpPr>
              <a:cxnSpLocks noChangeShapeType="1"/>
              <a:endCxn id="134149" idx="1"/>
            </p:cNvCxnSpPr>
            <p:nvPr/>
          </p:nvCxnSpPr>
          <p:spPr bwMode="auto">
            <a:xfrm>
              <a:off x="2784" y="2304"/>
              <a:ext cx="960" cy="312"/>
            </a:xfrm>
            <a:prstGeom prst="bentConnector3">
              <a:avLst>
                <a:gd name="adj1" fmla="val 3750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49213" y="4800600"/>
            <a:ext cx="91711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基本过程</a:t>
            </a:r>
            <a:r>
              <a:rPr lang="zh-CN" altLang="en-US" b="1" dirty="0"/>
              <a:t>：</a:t>
            </a:r>
            <a:r>
              <a:rPr lang="en-US" altLang="zh-CN" b="1" dirty="0"/>
              <a:t>A</a:t>
            </a:r>
            <a:r>
              <a:rPr lang="zh-CN" altLang="zh-CN" b="1" dirty="0"/>
              <a:t>以</a:t>
            </a:r>
            <a:r>
              <a:rPr lang="en-US" altLang="zh-CN" b="1" dirty="0"/>
              <a:t>CA</a:t>
            </a:r>
            <a:r>
              <a:rPr lang="zh-CN" altLang="zh-CN" b="1" dirty="0"/>
              <a:t>的公钥和</a:t>
            </a:r>
            <a:r>
              <a:rPr lang="en-US" altLang="zh-CN" b="1" dirty="0"/>
              <a:t>A</a:t>
            </a:r>
            <a:r>
              <a:rPr lang="zh-CN" altLang="zh-CN" b="1" dirty="0"/>
              <a:t>的私钥向</a:t>
            </a:r>
            <a:r>
              <a:rPr lang="en-US" altLang="zh-CN" b="1" dirty="0"/>
              <a:t>CA</a:t>
            </a:r>
            <a:r>
              <a:rPr lang="zh-CN" altLang="zh-CN" b="1" dirty="0"/>
              <a:t>认证自身，并获得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B</a:t>
            </a:r>
            <a:r>
              <a:rPr lang="zh-CN" altLang="zh-CN" b="1" dirty="0"/>
              <a:t>的公钥；</a:t>
            </a:r>
            <a:r>
              <a:rPr lang="en-US" altLang="zh-CN" b="1" dirty="0"/>
              <a:t>A</a:t>
            </a:r>
            <a:r>
              <a:rPr lang="zh-CN" altLang="zh-CN" b="1" dirty="0"/>
              <a:t>以</a:t>
            </a:r>
            <a:r>
              <a:rPr lang="en-US" altLang="zh-CN" b="1" dirty="0"/>
              <a:t>B</a:t>
            </a:r>
            <a:r>
              <a:rPr lang="zh-CN" altLang="zh-CN" b="1" dirty="0"/>
              <a:t>的公钥形成密文（容许含随机密钥的秘密加密），</a:t>
            </a:r>
          </a:p>
          <a:p>
            <a:pPr>
              <a:lnSpc>
                <a:spcPct val="120000"/>
              </a:lnSpc>
            </a:pPr>
            <a:r>
              <a:rPr lang="zh-CN" altLang="zh-CN" b="1" dirty="0"/>
              <a:t>并提交</a:t>
            </a:r>
            <a:r>
              <a:rPr lang="en-US" altLang="zh-CN" b="1" dirty="0"/>
              <a:t>CA</a:t>
            </a:r>
            <a:r>
              <a:rPr lang="zh-CN" altLang="en-US" b="1" dirty="0"/>
              <a:t>；</a:t>
            </a:r>
            <a:r>
              <a:rPr lang="en-US" altLang="zh-CN" b="1" dirty="0"/>
              <a:t>CA</a:t>
            </a:r>
            <a:r>
              <a:rPr lang="zh-CN" altLang="zh-CN" b="1" dirty="0"/>
              <a:t>记录全部或者部分（如</a:t>
            </a:r>
            <a:r>
              <a:rPr lang="en-US" altLang="zh-CN" b="1" dirty="0"/>
              <a:t>MIC</a:t>
            </a:r>
            <a:r>
              <a:rPr lang="zh-CN" altLang="zh-CN" b="1" dirty="0"/>
              <a:t>值）信息后，转发</a:t>
            </a:r>
          </a:p>
          <a:p>
            <a:pPr>
              <a:lnSpc>
                <a:spcPct val="120000"/>
              </a:lnSpc>
            </a:pPr>
            <a:r>
              <a:rPr lang="zh-CN" altLang="zh-CN" b="1" dirty="0"/>
              <a:t>密文至</a:t>
            </a:r>
            <a:r>
              <a:rPr lang="en-US" altLang="zh-CN" b="1" dirty="0"/>
              <a:t>B</a:t>
            </a:r>
            <a:r>
              <a:rPr lang="zh-CN" altLang="en-US" b="1" dirty="0"/>
              <a:t>；</a:t>
            </a:r>
            <a:r>
              <a:rPr lang="en-US" altLang="zh-CN" b="1" dirty="0"/>
              <a:t>B</a:t>
            </a:r>
            <a:r>
              <a:rPr lang="zh-CN" altLang="zh-CN" b="1" dirty="0"/>
              <a:t>收取报文后，应向</a:t>
            </a:r>
            <a:r>
              <a:rPr lang="en-US" altLang="zh-CN" b="1" dirty="0"/>
              <a:t>CA</a:t>
            </a:r>
            <a:r>
              <a:rPr lang="zh-CN" altLang="zh-CN" b="1" dirty="0"/>
              <a:t>返回确认信息。</a:t>
            </a:r>
            <a:endParaRPr lang="zh-CN" altLang="en-US" b="1" dirty="0"/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179388" y="5492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107950" y="765175"/>
            <a:ext cx="878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FF0000"/>
                </a:solidFill>
                <a:latin typeface="宋体" pitchFamily="2" charset="-122"/>
              </a:rPr>
              <a:t>⑤ </a:t>
            </a:r>
            <a:r>
              <a:rPr lang="zh-CN" altLang="en-US" b="1">
                <a:solidFill>
                  <a:srgbClr val="FF0000"/>
                </a:solidFill>
              </a:rPr>
              <a:t>抗否认服务</a:t>
            </a:r>
            <a:r>
              <a:rPr lang="en-US" altLang="zh-CN" b="1"/>
              <a:t>—</a:t>
            </a:r>
            <a:r>
              <a:rPr lang="zh-CN" altLang="en-US" b="1"/>
              <a:t>抵御合法用户对所作的操作进行否认（抵赖）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142844" y="3643314"/>
            <a:ext cx="8786874" cy="307183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42844" y="1214422"/>
            <a:ext cx="8786874" cy="242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14282" y="1214422"/>
            <a:ext cx="8569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b="1" dirty="0" smtClean="0"/>
              <a:t>数据加密的基本模型：</a:t>
            </a:r>
            <a:r>
              <a:rPr lang="en-US" altLang="zh-CN" b="1" dirty="0" smtClean="0"/>
              <a:t>-----------</a:t>
            </a:r>
            <a:r>
              <a:rPr lang="zh-CN" altLang="en-US" b="1" dirty="0" smtClean="0"/>
              <a:t>算法公开，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秘密寓于密钥！</a:t>
            </a:r>
            <a:endParaRPr lang="zh-CN" altLang="en-US" b="1" dirty="0" smtClean="0"/>
          </a:p>
        </p:txBody>
      </p:sp>
      <p:sp>
        <p:nvSpPr>
          <p:cNvPr id="1389571" name="Rectangle 3"/>
          <p:cNvSpPr>
            <a:spLocks noChangeArrowheads="1"/>
          </p:cNvSpPr>
          <p:nvPr/>
        </p:nvSpPr>
        <p:spPr bwMode="auto">
          <a:xfrm>
            <a:off x="179388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214282" y="785794"/>
            <a:ext cx="8569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b="1" dirty="0" smtClean="0"/>
              <a:t>网络安全服务的基础：密码学（数据加密技术）；</a:t>
            </a: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14282" y="3681715"/>
            <a:ext cx="8569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b="1" dirty="0" smtClean="0"/>
              <a:t>加密算法分类：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596" y="1785926"/>
            <a:ext cx="8229600" cy="1447800"/>
            <a:chOff x="336" y="1536"/>
            <a:chExt cx="5184" cy="912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336" y="1967"/>
              <a:ext cx="768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应用系统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1584" y="1967"/>
              <a:ext cx="672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加密模块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3648" y="1967"/>
              <a:ext cx="624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解密模块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4752" y="1967"/>
              <a:ext cx="768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应用系统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142" y="1837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明文</a:t>
              </a: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2764" y="1849"/>
              <a:ext cx="5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密文</a:t>
              </a:r>
              <a:r>
                <a:rPr lang="en-US" altLang="zh-CN" sz="1800" b="1"/>
                <a:t>X</a:t>
              </a: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4272" y="179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明文</a:t>
              </a: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1104" y="206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2256" y="2063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4272" y="206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2640" y="2063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网络传输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1584" y="1536"/>
              <a:ext cx="8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加密密钥</a:t>
              </a:r>
              <a:r>
                <a:rPr lang="en-US" altLang="zh-CN" sz="1800" b="1"/>
                <a:t>K</a:t>
              </a: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3583" y="1536"/>
              <a:ext cx="7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解码密钥</a:t>
              </a:r>
              <a:r>
                <a:rPr lang="en-US" altLang="zh-CN" sz="1800" b="1"/>
                <a:t>P</a:t>
              </a: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1920" y="17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3936" y="17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1188" y="208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M</a:t>
              </a: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4368" y="2064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M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3828" y="220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D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1812" y="2217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E</a:t>
              </a:r>
            </a:p>
          </p:txBody>
        </p:sp>
      </p:grpSp>
      <p:sp>
        <p:nvSpPr>
          <p:cNvPr id="68" name="矩形 67"/>
          <p:cNvSpPr/>
          <p:nvPr/>
        </p:nvSpPr>
        <p:spPr>
          <a:xfrm>
            <a:off x="2861271" y="3071810"/>
            <a:ext cx="3353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 = D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M</a:t>
            </a:r>
            <a:r>
              <a:rPr lang="zh-CN" altLang="en-US" b="1" dirty="0" smtClean="0">
                <a:solidFill>
                  <a:srgbClr val="FF0000"/>
                </a:solidFill>
              </a:rPr>
              <a:t>））；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42844" y="4000504"/>
            <a:ext cx="8786874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2000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b="1" dirty="0" smtClean="0">
                <a:latin typeface="Arial"/>
              </a:rPr>
              <a:t>—</a:t>
            </a:r>
            <a:r>
              <a:rPr kumimoji="0" lang="en-US" altLang="zh-CN" b="1" dirty="0" smtClean="0">
                <a:latin typeface="宋体" pitchFamily="2" charset="-122"/>
              </a:rPr>
              <a:t> </a:t>
            </a:r>
            <a:r>
              <a:rPr kumimoji="0" lang="zh-CN" altLang="en-US" b="1" dirty="0" smtClean="0">
                <a:latin typeface="宋体" pitchFamily="2" charset="-122"/>
              </a:rPr>
              <a:t>序列密码（流密码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密文不仅与密码算法和密钥有关，同时也是被处理的数据段在明文（或密文）中所处的位置的函数。   如：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=1⊕A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, X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=X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宋体" pitchFamily="2" charset="-122"/>
              </a:rPr>
              <a:t>(i-1)</a:t>
            </a:r>
            <a:r>
              <a:rPr lang="en-US" altLang="zh-CN" b="1" dirty="0" smtClean="0">
                <a:solidFill>
                  <a:srgbClr val="000000"/>
                </a:solidFill>
              </a:rPr>
              <a:t>⊕A</a:t>
            </a:r>
            <a:r>
              <a:rPr lang="en-US" altLang="zh-CN" b="1" baseline="-25000" dirty="0" smtClean="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   (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=1</a:t>
            </a:r>
            <a:r>
              <a:rPr lang="en-US" altLang="zh-CN" b="1" dirty="0" smtClean="0"/>
              <a:t>…n)</a:t>
            </a:r>
            <a:endParaRPr kumimoji="0" lang="en-US" altLang="zh-CN" b="1" dirty="0" smtClean="0">
              <a:latin typeface="宋体" pitchFamily="2" charset="-122"/>
            </a:endParaRPr>
          </a:p>
          <a:p>
            <a:pPr lvl="1">
              <a:spcAft>
                <a:spcPct val="2000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b="1" dirty="0" smtClean="0">
                <a:latin typeface="Arial"/>
              </a:rPr>
              <a:t>—</a:t>
            </a:r>
            <a:r>
              <a:rPr kumimoji="0" lang="en-US" altLang="zh-CN" b="1" dirty="0" smtClean="0">
                <a:latin typeface="宋体" pitchFamily="2" charset="-122"/>
              </a:rPr>
              <a:t> </a:t>
            </a:r>
            <a:r>
              <a:rPr kumimoji="0" lang="zh-CN" altLang="en-US" b="1" dirty="0" smtClean="0">
                <a:latin typeface="宋体" pitchFamily="2" charset="-122"/>
              </a:rPr>
              <a:t>分组密码（块密码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：将明文和密文均为定长的分组。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密文仅与密码算法和密钥有关，与被处理的数据段在明文（或密文）中所处的位置无关。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（常用）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网络安全基础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57163" y="1341438"/>
            <a:ext cx="8843993" cy="33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/>
              <a:t>抗否认的实例：电子商务；</a:t>
            </a:r>
            <a:endParaRPr lang="zh-CN" altLang="en-US" b="1" dirty="0"/>
          </a:p>
          <a:p>
            <a:pPr>
              <a:spcBef>
                <a:spcPct val="20000"/>
              </a:spcBef>
            </a:pPr>
            <a:r>
              <a:rPr lang="zh-CN" altLang="en-US" b="1" dirty="0" smtClean="0"/>
              <a:t>        内部攻击需要</a:t>
            </a:r>
            <a:r>
              <a:rPr lang="zh-CN" altLang="en-US" b="1" dirty="0" smtClean="0">
                <a:solidFill>
                  <a:srgbClr val="FF0000"/>
                </a:solidFill>
              </a:rPr>
              <a:t>第三</a:t>
            </a:r>
            <a:r>
              <a:rPr lang="zh-CN" altLang="en-US" b="1" dirty="0">
                <a:solidFill>
                  <a:srgbClr val="FF0000"/>
                </a:solidFill>
              </a:rPr>
              <a:t>方的参与和仲裁</a:t>
            </a:r>
            <a:r>
              <a:rPr lang="zh-CN" altLang="en-US" b="1" dirty="0"/>
              <a:t>。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措施</a:t>
            </a:r>
            <a:r>
              <a:rPr lang="zh-CN" altLang="en-US" b="1" dirty="0" smtClean="0"/>
              <a:t>：电子商务要求第三方的参与。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、第三方（如阿里等）提供构建令用户信任的交易平台（如淘宝等）；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、用户（客户和供应商）在交易平台注册（身份认证，由于手机实名制，常以手机号为身份认证的凭据；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、跟踪和记录“客户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供应商”双方交易的过程数据，作为</a:t>
            </a:r>
            <a:r>
              <a:rPr lang="zh-CN" altLang="en-US" b="1" dirty="0"/>
              <a:t>产生异议时的仲裁依据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5000636"/>
            <a:ext cx="5481638" cy="1143000"/>
            <a:chOff x="912" y="2064"/>
            <a:chExt cx="3453" cy="720"/>
          </a:xfrm>
        </p:grpSpPr>
        <p:sp>
          <p:nvSpPr>
            <p:cNvPr id="134148" name="Rectangle 4"/>
            <p:cNvSpPr>
              <a:spLocks noChangeArrowheads="1"/>
            </p:cNvSpPr>
            <p:nvPr/>
          </p:nvSpPr>
          <p:spPr bwMode="auto">
            <a:xfrm>
              <a:off x="912" y="2496"/>
              <a:ext cx="576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/>
                <a:t>客户</a:t>
              </a:r>
              <a:r>
                <a:rPr lang="en-US" altLang="zh-CN" sz="2000" b="1" dirty="0" smtClean="0"/>
                <a:t>A</a:t>
              </a:r>
              <a:endParaRPr lang="en-US" altLang="zh-CN" sz="2000" b="1" dirty="0"/>
            </a:p>
          </p:txBody>
        </p:sp>
        <p:sp>
          <p:nvSpPr>
            <p:cNvPr id="134149" name="Rectangle 5"/>
            <p:cNvSpPr>
              <a:spLocks noChangeArrowheads="1"/>
            </p:cNvSpPr>
            <p:nvPr/>
          </p:nvSpPr>
          <p:spPr bwMode="auto">
            <a:xfrm>
              <a:off x="3744" y="2496"/>
              <a:ext cx="621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/>
                <a:t>供应商</a:t>
              </a:r>
              <a:r>
                <a:rPr lang="en-US" altLang="zh-CN" sz="2000" b="1" dirty="0" smtClean="0"/>
                <a:t>B</a:t>
              </a:r>
              <a:endParaRPr lang="en-US" altLang="zh-CN" sz="2000" b="1" dirty="0"/>
            </a:p>
          </p:txBody>
        </p:sp>
        <p:sp>
          <p:nvSpPr>
            <p:cNvPr id="134150" name="Rectangle 6"/>
            <p:cNvSpPr>
              <a:spLocks noChangeArrowheads="1"/>
            </p:cNvSpPr>
            <p:nvPr/>
          </p:nvSpPr>
          <p:spPr bwMode="auto">
            <a:xfrm>
              <a:off x="2352" y="2064"/>
              <a:ext cx="57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/>
                <a:t>第三方</a:t>
              </a:r>
              <a:endParaRPr lang="en-US" altLang="zh-CN" sz="2000" b="1" dirty="0"/>
            </a:p>
          </p:txBody>
        </p:sp>
        <p:sp>
          <p:nvSpPr>
            <p:cNvPr id="134151" name="Oval 7"/>
            <p:cNvSpPr>
              <a:spLocks noChangeArrowheads="1"/>
            </p:cNvSpPr>
            <p:nvPr/>
          </p:nvSpPr>
          <p:spPr bwMode="auto">
            <a:xfrm>
              <a:off x="1824" y="2448"/>
              <a:ext cx="1680" cy="33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网络</a:t>
              </a:r>
            </a:p>
          </p:txBody>
        </p:sp>
        <p:cxnSp>
          <p:nvCxnSpPr>
            <p:cNvPr id="134152" name="AutoShape 8"/>
            <p:cNvCxnSpPr>
              <a:cxnSpLocks noChangeShapeType="1"/>
              <a:stCxn id="134148" idx="3"/>
            </p:cNvCxnSpPr>
            <p:nvPr/>
          </p:nvCxnSpPr>
          <p:spPr bwMode="auto">
            <a:xfrm flipV="1">
              <a:off x="1488" y="2304"/>
              <a:ext cx="960" cy="312"/>
            </a:xfrm>
            <a:prstGeom prst="bentConnector3">
              <a:avLst>
                <a:gd name="adj1" fmla="val 97394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4153" name="AutoShape 9"/>
            <p:cNvCxnSpPr>
              <a:cxnSpLocks noChangeShapeType="1"/>
              <a:endCxn id="134149" idx="1"/>
            </p:cNvCxnSpPr>
            <p:nvPr/>
          </p:nvCxnSpPr>
          <p:spPr bwMode="auto">
            <a:xfrm>
              <a:off x="2784" y="2304"/>
              <a:ext cx="960" cy="312"/>
            </a:xfrm>
            <a:prstGeom prst="bentConnector3">
              <a:avLst>
                <a:gd name="adj1" fmla="val 1339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179388" y="5492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107950" y="765175"/>
            <a:ext cx="878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FF0000"/>
                </a:solidFill>
                <a:latin typeface="宋体" pitchFamily="2" charset="-122"/>
              </a:rPr>
              <a:t>⑤ </a:t>
            </a:r>
            <a:r>
              <a:rPr lang="zh-CN" altLang="en-US" b="1">
                <a:solidFill>
                  <a:srgbClr val="FF0000"/>
                </a:solidFill>
              </a:rPr>
              <a:t>抗否认服务</a:t>
            </a:r>
            <a:r>
              <a:rPr lang="en-US" altLang="zh-CN" b="1"/>
              <a:t>—</a:t>
            </a:r>
            <a:r>
              <a:rPr lang="zh-CN" altLang="en-US" b="1"/>
              <a:t>抵御合法用户对所作的操作进行否认（抵赖）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30175" y="1214422"/>
            <a:ext cx="876300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/>
              <a:t>CA</a:t>
            </a:r>
            <a:r>
              <a:rPr lang="zh-CN" altLang="en-US" b="1" dirty="0"/>
              <a:t>被认为是保障安全通信的基础；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接受合法用户的注册，形成密钥对，并分配私钥给该用户；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当某个用户希望和其他用户通信时，向</a:t>
            </a:r>
            <a:r>
              <a:rPr lang="en-US" altLang="zh-CN" b="1" dirty="0"/>
              <a:t>CA</a:t>
            </a:r>
            <a:r>
              <a:rPr lang="zh-CN" altLang="en-US" b="1" dirty="0"/>
              <a:t>求证对方的合法性；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    求证结果获得对方的证书（含对方的公钥）；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对方用户可以使用相同的方法获得本用户的证书；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通信双方利用证书</a:t>
            </a:r>
            <a:r>
              <a:rPr lang="zh-CN" altLang="en-US" b="1" dirty="0" smtClean="0"/>
              <a:t>信息（含对方的公钥）实现</a:t>
            </a:r>
            <a:r>
              <a:rPr lang="zh-CN" altLang="en-US" b="1" dirty="0"/>
              <a:t>数据交换；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如果发生争执，</a:t>
            </a:r>
            <a:r>
              <a:rPr lang="en-US" altLang="zh-CN" b="1" dirty="0" smtClean="0"/>
              <a:t>CA</a:t>
            </a:r>
            <a:r>
              <a:rPr lang="zh-CN" altLang="en-US" b="1" dirty="0" smtClean="0"/>
              <a:t>对双方</a:t>
            </a:r>
            <a:r>
              <a:rPr lang="zh-CN" altLang="en-US" b="1" dirty="0"/>
              <a:t>提交的交换信息进行</a:t>
            </a:r>
            <a:r>
              <a:rPr lang="zh-CN" altLang="en-US" b="1" dirty="0">
                <a:solidFill>
                  <a:srgbClr val="FF0000"/>
                </a:solidFill>
              </a:rPr>
              <a:t>仲裁</a:t>
            </a:r>
            <a:r>
              <a:rPr lang="zh-CN" altLang="en-US" b="1" dirty="0"/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理想状态</a:t>
            </a:r>
            <a:r>
              <a:rPr lang="zh-CN" altLang="en-US" b="1" dirty="0"/>
              <a:t>：认证中心（</a:t>
            </a:r>
            <a:r>
              <a:rPr lang="en-US" altLang="zh-CN" b="1" dirty="0"/>
              <a:t>CA</a:t>
            </a:r>
            <a:r>
              <a:rPr lang="zh-CN" altLang="en-US" b="1" dirty="0"/>
              <a:t>）之间</a:t>
            </a:r>
            <a:r>
              <a:rPr lang="zh-CN" altLang="en-US" b="1" dirty="0" smtClean="0"/>
              <a:t>的协作</a:t>
            </a:r>
            <a:r>
              <a:rPr lang="zh-CN" altLang="en-US" b="1" dirty="0"/>
              <a:t>，保证全球用户的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               可认证性。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676400" y="6477024"/>
            <a:ext cx="914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用户</a:t>
            </a:r>
            <a:r>
              <a:rPr lang="en-US" altLang="zh-CN" sz="2000" b="1"/>
              <a:t>A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5181600" y="5791224"/>
            <a:ext cx="12192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/>
              <a:t>注册中心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733800" y="5105424"/>
            <a:ext cx="1676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证书生成中心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6553200" y="6477024"/>
            <a:ext cx="914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用户</a:t>
            </a:r>
            <a:r>
              <a:rPr lang="en-US" altLang="zh-CN" sz="2000" b="1"/>
              <a:t>B</a:t>
            </a:r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 flipH="1" flipV="1">
            <a:off x="5715000" y="6172224"/>
            <a:ext cx="8382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5683250" y="632462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注册</a:t>
            </a:r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6400800" y="6096024"/>
            <a:ext cx="6096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6553200" y="594362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私钥</a:t>
            </a:r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4953000" y="5486424"/>
            <a:ext cx="914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 flipH="1">
            <a:off x="2209800" y="5486424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1981200" y="5715024"/>
            <a:ext cx="2125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请求和获取</a:t>
            </a:r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B</a:t>
            </a:r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的证书</a:t>
            </a:r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5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179388" y="630218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107950" y="757222"/>
            <a:ext cx="684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宋体" pitchFamily="2" charset="-122"/>
              </a:rPr>
              <a:t>⑥ 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CA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及其证书的应用</a:t>
            </a:r>
            <a:r>
              <a:rPr lang="en-US" altLang="zh-CN" b="1" dirty="0"/>
              <a:t>—</a:t>
            </a:r>
            <a:r>
              <a:rPr lang="zh-CN" altLang="en-US" b="1" dirty="0"/>
              <a:t>对通信双方加以保障。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12341" y="11969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）网络安全服务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8044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网络安全技术的延伸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个体防护为集体防护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81000" y="900098"/>
            <a:ext cx="653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防火墙</a:t>
            </a:r>
            <a:r>
              <a:rPr lang="zh-CN" altLang="en-US" b="1" dirty="0"/>
              <a:t>：保护内部网络的资源免受外界的侵袭。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04800" y="3678238"/>
            <a:ext cx="8458200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 dirty="0" smtClean="0"/>
              <a:t>    从</a:t>
            </a:r>
            <a:r>
              <a:rPr lang="zh-CN" altLang="en-US" b="1" dirty="0"/>
              <a:t>降低成本的角度出发，一个群体希望进入外部世界时，最好先联成网络，并通过互连部件接入外部世界。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    从安全的角度看，先形成内部网络，并规定唯一（或者有限）的出入口，更利于安全措施的实施。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    最安全的方法是物理隔绝，但</a:t>
            </a:r>
            <a:r>
              <a:rPr lang="zh-CN" altLang="en-US" b="1" dirty="0" smtClean="0"/>
              <a:t>这会剥夺内部</a:t>
            </a:r>
            <a:r>
              <a:rPr lang="zh-CN" altLang="en-US" b="1" dirty="0"/>
              <a:t>用户访问外部世界的</a:t>
            </a:r>
            <a:r>
              <a:rPr lang="zh-CN" altLang="en-US" b="1" dirty="0" smtClean="0"/>
              <a:t>权利；此外，任何群体（包括政府）都不会“隔绝于世”；两套系统的成本和效率低下；类防火墙的“网闸”面世。</a:t>
            </a:r>
            <a:endParaRPr lang="zh-CN" altLang="en-US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55725" y="1257300"/>
            <a:ext cx="6254750" cy="2168525"/>
            <a:chOff x="854" y="792"/>
            <a:chExt cx="3940" cy="136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582" y="1056"/>
              <a:ext cx="384" cy="1056"/>
              <a:chOff x="2256" y="1056"/>
              <a:chExt cx="384" cy="1056"/>
            </a:xfrm>
          </p:grpSpPr>
          <p:sp>
            <p:nvSpPr>
              <p:cNvPr id="136199" name="AutoShape 7"/>
              <p:cNvSpPr>
                <a:spLocks noChangeArrowheads="1"/>
              </p:cNvSpPr>
              <p:nvPr/>
            </p:nvSpPr>
            <p:spPr bwMode="auto">
              <a:xfrm>
                <a:off x="2256" y="1056"/>
                <a:ext cx="384" cy="1056"/>
              </a:xfrm>
              <a:prstGeom prst="cube">
                <a:avLst>
                  <a:gd name="adj" fmla="val 80759"/>
                </a:avLst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 flipH="1">
                <a:off x="2352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Line 9"/>
              <p:cNvSpPr>
                <a:spLocks noChangeShapeType="1"/>
              </p:cNvSpPr>
              <p:nvPr/>
            </p:nvSpPr>
            <p:spPr bwMode="auto">
              <a:xfrm flipH="1">
                <a:off x="2352" y="124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Line 10"/>
              <p:cNvSpPr>
                <a:spLocks noChangeShapeType="1"/>
              </p:cNvSpPr>
              <p:nvPr/>
            </p:nvSpPr>
            <p:spPr bwMode="auto">
              <a:xfrm flipH="1">
                <a:off x="2352" y="134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3" name="Line 11"/>
              <p:cNvSpPr>
                <a:spLocks noChangeShapeType="1"/>
              </p:cNvSpPr>
              <p:nvPr/>
            </p:nvSpPr>
            <p:spPr bwMode="auto">
              <a:xfrm flipH="1">
                <a:off x="2352" y="144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4" name="Line 12"/>
              <p:cNvSpPr>
                <a:spLocks noChangeShapeType="1"/>
              </p:cNvSpPr>
              <p:nvPr/>
            </p:nvSpPr>
            <p:spPr bwMode="auto">
              <a:xfrm flipH="1">
                <a:off x="2352" y="153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5" name="Line 13"/>
              <p:cNvSpPr>
                <a:spLocks noChangeShapeType="1"/>
              </p:cNvSpPr>
              <p:nvPr/>
            </p:nvSpPr>
            <p:spPr bwMode="auto">
              <a:xfrm flipH="1">
                <a:off x="2352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6" name="Line 14"/>
              <p:cNvSpPr>
                <a:spLocks noChangeShapeType="1"/>
              </p:cNvSpPr>
              <p:nvPr/>
            </p:nvSpPr>
            <p:spPr bwMode="auto">
              <a:xfrm flipH="1">
                <a:off x="2352" y="172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7" name="Line 15"/>
              <p:cNvSpPr>
                <a:spLocks noChangeShapeType="1"/>
              </p:cNvSpPr>
              <p:nvPr/>
            </p:nvSpPr>
            <p:spPr bwMode="auto">
              <a:xfrm>
                <a:off x="2448" y="124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8" name="Line 16"/>
              <p:cNvSpPr>
                <a:spLocks noChangeShapeType="1"/>
              </p:cNvSpPr>
              <p:nvPr/>
            </p:nvSpPr>
            <p:spPr bwMode="auto">
              <a:xfrm>
                <a:off x="2544" y="115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9" name="Oval 17"/>
            <p:cNvSpPr>
              <a:spLocks noChangeArrowheads="1"/>
            </p:cNvSpPr>
            <p:nvPr/>
          </p:nvSpPr>
          <p:spPr bwMode="auto">
            <a:xfrm>
              <a:off x="3206" y="1488"/>
              <a:ext cx="1248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内部网络</a:t>
              </a:r>
            </a:p>
          </p:txBody>
        </p:sp>
        <p:sp>
          <p:nvSpPr>
            <p:cNvPr id="136210" name="Line 18"/>
            <p:cNvSpPr>
              <a:spLocks noChangeShapeType="1"/>
            </p:cNvSpPr>
            <p:nvPr/>
          </p:nvSpPr>
          <p:spPr bwMode="auto">
            <a:xfrm flipH="1">
              <a:off x="3782" y="13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1" name="Line 19"/>
            <p:cNvSpPr>
              <a:spLocks noChangeShapeType="1"/>
            </p:cNvSpPr>
            <p:nvPr/>
          </p:nvSpPr>
          <p:spPr bwMode="auto">
            <a:xfrm flipH="1">
              <a:off x="4022" y="139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2" name="Text Box 20"/>
            <p:cNvSpPr txBox="1">
              <a:spLocks noChangeArrowheads="1"/>
            </p:cNvSpPr>
            <p:nvPr/>
          </p:nvSpPr>
          <p:spPr bwMode="auto">
            <a:xfrm>
              <a:off x="4204" y="1006"/>
              <a:ext cx="5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服务器</a:t>
              </a:r>
            </a:p>
          </p:txBody>
        </p:sp>
        <p:sp>
          <p:nvSpPr>
            <p:cNvPr id="136213" name="Line 21"/>
            <p:cNvSpPr>
              <a:spLocks noChangeShapeType="1"/>
            </p:cNvSpPr>
            <p:nvPr/>
          </p:nvSpPr>
          <p:spPr bwMode="auto">
            <a:xfrm>
              <a:off x="2822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4" name="Oval 22"/>
            <p:cNvSpPr>
              <a:spLocks noChangeArrowheads="1"/>
            </p:cNvSpPr>
            <p:nvPr/>
          </p:nvSpPr>
          <p:spPr bwMode="auto">
            <a:xfrm>
              <a:off x="854" y="1536"/>
              <a:ext cx="15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CCFF33"/>
                  </a:solidFill>
                </a:rPr>
                <a:t>外部网络</a:t>
              </a:r>
            </a:p>
          </p:txBody>
        </p:sp>
        <p:sp>
          <p:nvSpPr>
            <p:cNvPr id="136215" name="Line 23"/>
            <p:cNvSpPr>
              <a:spLocks noChangeShapeType="1"/>
            </p:cNvSpPr>
            <p:nvPr/>
          </p:nvSpPr>
          <p:spPr bwMode="auto">
            <a:xfrm>
              <a:off x="2390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6" name="Line 24"/>
            <p:cNvSpPr>
              <a:spLocks noChangeShapeType="1"/>
            </p:cNvSpPr>
            <p:nvPr/>
          </p:nvSpPr>
          <p:spPr bwMode="auto">
            <a:xfrm>
              <a:off x="3974" y="192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7" name="Line 25"/>
            <p:cNvSpPr>
              <a:spLocks noChangeShapeType="1"/>
            </p:cNvSpPr>
            <p:nvPr/>
          </p:nvSpPr>
          <p:spPr bwMode="auto">
            <a:xfrm>
              <a:off x="4358" y="177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8" name="Line 26"/>
            <p:cNvSpPr>
              <a:spLocks noChangeShapeType="1"/>
            </p:cNvSpPr>
            <p:nvPr/>
          </p:nvSpPr>
          <p:spPr bwMode="auto">
            <a:xfrm flipH="1">
              <a:off x="3398" y="18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9" name="AutoShape 27"/>
            <p:cNvSpPr>
              <a:spLocks noChangeArrowheads="1"/>
            </p:cNvSpPr>
            <p:nvPr/>
          </p:nvSpPr>
          <p:spPr bwMode="auto">
            <a:xfrm rot="-2854960">
              <a:off x="2342" y="1008"/>
              <a:ext cx="672" cy="240"/>
            </a:xfrm>
            <a:prstGeom prst="parallelogram">
              <a:avLst>
                <a:gd name="adj" fmla="val 1833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i="1"/>
                <a:t>防火墙</a:t>
              </a:r>
            </a:p>
          </p:txBody>
        </p:sp>
        <p:pic>
          <p:nvPicPr>
            <p:cNvPr id="136220" name="Picture 2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84" y="960"/>
              <a:ext cx="354" cy="4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36221" name="Picture 2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6" y="960"/>
              <a:ext cx="354" cy="4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36222" name="Picture 3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4" y="1776"/>
              <a:ext cx="264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36223" name="Picture 3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1872"/>
              <a:ext cx="264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36224" name="Picture 3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2" y="1920"/>
              <a:ext cx="264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6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179388" y="701656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2890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①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防火墙的位置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76200" y="727075"/>
            <a:ext cx="88392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/>
              <a:t>     网络互连部件是连通网络的关键设备，鉴于内部网常采用局域网技术，外部网常为广域网，此时互连的部件为路由器，</a:t>
            </a:r>
            <a:r>
              <a:rPr lang="zh-CN" altLang="en-US" b="1">
                <a:solidFill>
                  <a:srgbClr val="FF0000"/>
                </a:solidFill>
              </a:rPr>
              <a:t>因此路由器所在的位置也应是防火墙的位置</a:t>
            </a:r>
            <a:r>
              <a:rPr lang="zh-CN" altLang="en-US" b="1"/>
              <a:t>；有时，路由器中也集成了防火墙的功能。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    防火墙设施通常具有</a:t>
            </a:r>
            <a:r>
              <a:rPr lang="en-US" altLang="zh-CN" b="1"/>
              <a:t>2</a:t>
            </a:r>
            <a:r>
              <a:rPr lang="zh-CN" altLang="en-US" b="1"/>
              <a:t>个或者</a:t>
            </a:r>
            <a:r>
              <a:rPr lang="en-US" altLang="zh-CN" b="1"/>
              <a:t>1</a:t>
            </a:r>
            <a:r>
              <a:rPr lang="zh-CN" altLang="en-US" b="1"/>
              <a:t>个端口；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    双端口时，分别接外部网和内部网；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3141663"/>
            <a:ext cx="5943600" cy="1582737"/>
            <a:chOff x="816" y="3275"/>
            <a:chExt cx="3744" cy="99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3456"/>
              <a:ext cx="836" cy="816"/>
              <a:chOff x="4032" y="3288"/>
              <a:chExt cx="661" cy="23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039" y="3300"/>
                <a:ext cx="654" cy="226"/>
                <a:chOff x="4039" y="3300"/>
                <a:chExt cx="654" cy="226"/>
              </a:xfrm>
            </p:grpSpPr>
            <p:sp>
              <p:nvSpPr>
                <p:cNvPr id="137223" name="Oval 7"/>
                <p:cNvSpPr>
                  <a:spLocks noChangeArrowheads="1"/>
                </p:cNvSpPr>
                <p:nvPr/>
              </p:nvSpPr>
              <p:spPr bwMode="auto">
                <a:xfrm>
                  <a:off x="4269" y="3300"/>
                  <a:ext cx="281" cy="85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24" name="Oval 8"/>
                <p:cNvSpPr>
                  <a:spLocks noChangeArrowheads="1"/>
                </p:cNvSpPr>
                <p:nvPr/>
              </p:nvSpPr>
              <p:spPr bwMode="auto">
                <a:xfrm>
                  <a:off x="4112" y="3321"/>
                  <a:ext cx="202" cy="9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25" name="Oval 9"/>
                <p:cNvSpPr>
                  <a:spLocks noChangeArrowheads="1"/>
                </p:cNvSpPr>
                <p:nvPr/>
              </p:nvSpPr>
              <p:spPr bwMode="auto">
                <a:xfrm>
                  <a:off x="4039" y="3382"/>
                  <a:ext cx="136" cy="68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26" name="Oval 10"/>
                <p:cNvSpPr>
                  <a:spLocks noChangeArrowheads="1"/>
                </p:cNvSpPr>
                <p:nvPr/>
              </p:nvSpPr>
              <p:spPr bwMode="auto">
                <a:xfrm>
                  <a:off x="4086" y="3420"/>
                  <a:ext cx="211" cy="8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27" name="Oval 11"/>
                <p:cNvSpPr>
                  <a:spLocks noChangeArrowheads="1"/>
                </p:cNvSpPr>
                <p:nvPr/>
              </p:nvSpPr>
              <p:spPr bwMode="auto">
                <a:xfrm>
                  <a:off x="4247" y="3432"/>
                  <a:ext cx="320" cy="94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28" name="Oval 12"/>
                <p:cNvSpPr>
                  <a:spLocks noChangeArrowheads="1"/>
                </p:cNvSpPr>
                <p:nvPr/>
              </p:nvSpPr>
              <p:spPr bwMode="auto">
                <a:xfrm>
                  <a:off x="4456" y="3327"/>
                  <a:ext cx="204" cy="6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29" name="Oval 13"/>
                <p:cNvSpPr>
                  <a:spLocks noChangeArrowheads="1"/>
                </p:cNvSpPr>
                <p:nvPr/>
              </p:nvSpPr>
              <p:spPr bwMode="auto">
                <a:xfrm>
                  <a:off x="4496" y="3376"/>
                  <a:ext cx="197" cy="7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30" name="Oval 14"/>
                <p:cNvSpPr>
                  <a:spLocks noChangeArrowheads="1"/>
                </p:cNvSpPr>
                <p:nvPr/>
              </p:nvSpPr>
              <p:spPr bwMode="auto">
                <a:xfrm>
                  <a:off x="4478" y="3390"/>
                  <a:ext cx="190" cy="12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31" name="Oval 15"/>
                <p:cNvSpPr>
                  <a:spLocks noChangeArrowheads="1"/>
                </p:cNvSpPr>
                <p:nvPr/>
              </p:nvSpPr>
              <p:spPr bwMode="auto">
                <a:xfrm>
                  <a:off x="4158" y="3353"/>
                  <a:ext cx="419" cy="12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032" y="3288"/>
                <a:ext cx="643" cy="234"/>
                <a:chOff x="4032" y="3288"/>
                <a:chExt cx="643" cy="234"/>
              </a:xfrm>
            </p:grpSpPr>
            <p:sp>
              <p:nvSpPr>
                <p:cNvPr id="137233" name="Oval 17"/>
                <p:cNvSpPr>
                  <a:spLocks noChangeArrowheads="1"/>
                </p:cNvSpPr>
                <p:nvPr/>
              </p:nvSpPr>
              <p:spPr bwMode="auto">
                <a:xfrm>
                  <a:off x="4260" y="3288"/>
                  <a:ext cx="273" cy="94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34" name="Oval 18"/>
                <p:cNvSpPr>
                  <a:spLocks noChangeArrowheads="1"/>
                </p:cNvSpPr>
                <p:nvPr/>
              </p:nvSpPr>
              <p:spPr bwMode="auto">
                <a:xfrm>
                  <a:off x="4104" y="3315"/>
                  <a:ext cx="199" cy="9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35" name="Oval 19"/>
                <p:cNvSpPr>
                  <a:spLocks noChangeArrowheads="1"/>
                </p:cNvSpPr>
                <p:nvPr/>
              </p:nvSpPr>
              <p:spPr bwMode="auto">
                <a:xfrm>
                  <a:off x="4032" y="3376"/>
                  <a:ext cx="135" cy="7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36" name="Oval 20"/>
                <p:cNvSpPr>
                  <a:spLocks noChangeArrowheads="1"/>
                </p:cNvSpPr>
                <p:nvPr/>
              </p:nvSpPr>
              <p:spPr bwMode="auto">
                <a:xfrm>
                  <a:off x="4079" y="3411"/>
                  <a:ext cx="209" cy="77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37" name="Oval 21"/>
                <p:cNvSpPr>
                  <a:spLocks noChangeArrowheads="1"/>
                </p:cNvSpPr>
                <p:nvPr/>
              </p:nvSpPr>
              <p:spPr bwMode="auto">
                <a:xfrm>
                  <a:off x="4232" y="3424"/>
                  <a:ext cx="327" cy="98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38" name="Oval 22"/>
                <p:cNvSpPr>
                  <a:spLocks noChangeArrowheads="1"/>
                </p:cNvSpPr>
                <p:nvPr/>
              </p:nvSpPr>
              <p:spPr bwMode="auto">
                <a:xfrm>
                  <a:off x="4448" y="3315"/>
                  <a:ext cx="198" cy="7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39" name="Oval 23"/>
                <p:cNvSpPr>
                  <a:spLocks noChangeArrowheads="1"/>
                </p:cNvSpPr>
                <p:nvPr/>
              </p:nvSpPr>
              <p:spPr bwMode="auto">
                <a:xfrm>
                  <a:off x="4478" y="3372"/>
                  <a:ext cx="197" cy="67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40" name="Oval 24"/>
                <p:cNvSpPr>
                  <a:spLocks noChangeArrowheads="1"/>
                </p:cNvSpPr>
                <p:nvPr/>
              </p:nvSpPr>
              <p:spPr bwMode="auto">
                <a:xfrm>
                  <a:off x="4456" y="3385"/>
                  <a:ext cx="204" cy="122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41" name="Oval 25"/>
                <p:cNvSpPr>
                  <a:spLocks noChangeArrowheads="1"/>
                </p:cNvSpPr>
                <p:nvPr/>
              </p:nvSpPr>
              <p:spPr bwMode="auto">
                <a:xfrm>
                  <a:off x="4149" y="3342"/>
                  <a:ext cx="418" cy="119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008" y="3275"/>
              <a:ext cx="3552" cy="997"/>
              <a:chOff x="1008" y="3264"/>
              <a:chExt cx="3552" cy="997"/>
            </a:xfrm>
          </p:grpSpPr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2400" y="3840"/>
                <a:ext cx="336" cy="233"/>
                <a:chOff x="2064" y="3415"/>
                <a:chExt cx="336" cy="233"/>
              </a:xfrm>
            </p:grpSpPr>
            <p:sp>
              <p:nvSpPr>
                <p:cNvPr id="137244" name="AutoShape 28"/>
                <p:cNvSpPr>
                  <a:spLocks noChangeArrowheads="1"/>
                </p:cNvSpPr>
                <p:nvPr/>
              </p:nvSpPr>
              <p:spPr bwMode="auto">
                <a:xfrm>
                  <a:off x="2064" y="3552"/>
                  <a:ext cx="336" cy="96"/>
                </a:xfrm>
                <a:prstGeom prst="cube">
                  <a:avLst>
                    <a:gd name="adj" fmla="val 61806"/>
                  </a:avLst>
                </a:prstGeom>
                <a:solidFill>
                  <a:srgbClr val="D6009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" name="Group 29"/>
                <p:cNvGrpSpPr>
                  <a:grpSpLocks/>
                </p:cNvGrpSpPr>
                <p:nvPr/>
              </p:nvGrpSpPr>
              <p:grpSpPr bwMode="auto">
                <a:xfrm>
                  <a:off x="2123" y="3415"/>
                  <a:ext cx="240" cy="192"/>
                  <a:chOff x="2352" y="3264"/>
                  <a:chExt cx="240" cy="192"/>
                </a:xfrm>
              </p:grpSpPr>
              <p:sp>
                <p:nvSpPr>
                  <p:cNvPr id="13724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264"/>
                    <a:ext cx="240" cy="19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D6009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47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2378" y="3338"/>
                    <a:ext cx="144" cy="96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D6009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Group 32"/>
              <p:cNvGrpSpPr>
                <a:grpSpLocks/>
              </p:cNvGrpSpPr>
              <p:nvPr/>
            </p:nvGrpSpPr>
            <p:grpSpPr bwMode="auto">
              <a:xfrm>
                <a:off x="1792" y="3846"/>
                <a:ext cx="484" cy="234"/>
                <a:chOff x="1440" y="2579"/>
                <a:chExt cx="484" cy="234"/>
              </a:xfrm>
            </p:grpSpPr>
            <p:grpSp>
              <p:nvGrpSpPr>
                <p:cNvPr id="10" name="Group 33"/>
                <p:cNvGrpSpPr>
                  <a:grpSpLocks/>
                </p:cNvGrpSpPr>
                <p:nvPr/>
              </p:nvGrpSpPr>
              <p:grpSpPr bwMode="auto">
                <a:xfrm>
                  <a:off x="1447" y="2596"/>
                  <a:ext cx="477" cy="217"/>
                  <a:chOff x="1447" y="2596"/>
                  <a:chExt cx="477" cy="217"/>
                </a:xfrm>
              </p:grpSpPr>
              <p:sp>
                <p:nvSpPr>
                  <p:cNvPr id="13725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447" y="2667"/>
                    <a:ext cx="477" cy="71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5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673"/>
                    <a:ext cx="468" cy="1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5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596"/>
                    <a:ext cx="468" cy="13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53" name="Rectangle 37"/>
                <p:cNvSpPr>
                  <a:spLocks noChangeArrowheads="1"/>
                </p:cNvSpPr>
                <p:nvPr/>
              </p:nvSpPr>
              <p:spPr bwMode="auto">
                <a:xfrm>
                  <a:off x="1440" y="2654"/>
                  <a:ext cx="478" cy="71"/>
                </a:xfrm>
                <a:prstGeom prst="rect">
                  <a:avLst/>
                </a:prstGeom>
                <a:solidFill>
                  <a:srgbClr val="004E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54" name="Oval 38"/>
                <p:cNvSpPr>
                  <a:spLocks noChangeArrowheads="1"/>
                </p:cNvSpPr>
                <p:nvPr/>
              </p:nvSpPr>
              <p:spPr bwMode="auto">
                <a:xfrm>
                  <a:off x="1447" y="2659"/>
                  <a:ext cx="471" cy="136"/>
                </a:xfrm>
                <a:prstGeom prst="ellipse">
                  <a:avLst/>
                </a:prstGeom>
                <a:solidFill>
                  <a:srgbClr val="004EFF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255" name="Oval 39"/>
                <p:cNvSpPr>
                  <a:spLocks noChangeArrowheads="1"/>
                </p:cNvSpPr>
                <p:nvPr/>
              </p:nvSpPr>
              <p:spPr bwMode="auto">
                <a:xfrm>
                  <a:off x="1447" y="2579"/>
                  <a:ext cx="471" cy="140"/>
                </a:xfrm>
                <a:prstGeom prst="ellipse">
                  <a:avLst/>
                </a:prstGeom>
                <a:solidFill>
                  <a:srgbClr val="5589FF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40"/>
                <p:cNvGrpSpPr>
                  <a:grpSpLocks/>
                </p:cNvGrpSpPr>
                <p:nvPr/>
              </p:nvGrpSpPr>
              <p:grpSpPr bwMode="auto">
                <a:xfrm>
                  <a:off x="1530" y="2602"/>
                  <a:ext cx="299" cy="101"/>
                  <a:chOff x="1530" y="2602"/>
                  <a:chExt cx="299" cy="101"/>
                </a:xfrm>
              </p:grpSpPr>
              <p:grpSp>
                <p:nvGrpSpPr>
                  <p:cNvPr id="12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530" y="2602"/>
                    <a:ext cx="299" cy="101"/>
                    <a:chOff x="1530" y="2602"/>
                    <a:chExt cx="299" cy="101"/>
                  </a:xfrm>
                </p:grpSpPr>
                <p:sp>
                  <p:nvSpPr>
                    <p:cNvPr id="137258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1530" y="2602"/>
                      <a:ext cx="135" cy="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6"/>
                        </a:cxn>
                        <a:cxn ang="0">
                          <a:pos x="34" y="0"/>
                        </a:cxn>
                        <a:cxn ang="0">
                          <a:pos x="101" y="17"/>
                        </a:cxn>
                        <a:cxn ang="0">
                          <a:pos x="134" y="11"/>
                        </a:cxn>
                        <a:cxn ang="0">
                          <a:pos x="126" y="34"/>
                        </a:cxn>
                        <a:cxn ang="0">
                          <a:pos x="34" y="34"/>
                        </a:cxn>
                        <a:cxn ang="0">
                          <a:pos x="75" y="23"/>
                        </a:cxn>
                        <a:cxn ang="0">
                          <a:pos x="0" y="6"/>
                        </a:cxn>
                      </a:cxnLst>
                      <a:rect l="0" t="0" r="r" b="b"/>
                      <a:pathLst>
                        <a:path w="135" h="35">
                          <a:moveTo>
                            <a:pt x="0" y="6"/>
                          </a:moveTo>
                          <a:lnTo>
                            <a:pt x="34" y="0"/>
                          </a:lnTo>
                          <a:lnTo>
                            <a:pt x="101" y="17"/>
                          </a:lnTo>
                          <a:lnTo>
                            <a:pt x="134" y="11"/>
                          </a:lnTo>
                          <a:lnTo>
                            <a:pt x="126" y="34"/>
                          </a:lnTo>
                          <a:lnTo>
                            <a:pt x="34" y="34"/>
                          </a:lnTo>
                          <a:lnTo>
                            <a:pt x="75" y="23"/>
                          </a:lnTo>
                          <a:lnTo>
                            <a:pt x="0" y="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7259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1690" y="2667"/>
                      <a:ext cx="139" cy="36"/>
                    </a:xfrm>
                    <a:custGeom>
                      <a:avLst/>
                      <a:gdLst/>
                      <a:ahLst/>
                      <a:cxnLst>
                        <a:cxn ang="0">
                          <a:pos x="138" y="29"/>
                        </a:cxn>
                        <a:cxn ang="0">
                          <a:pos x="104" y="35"/>
                        </a:cxn>
                        <a:cxn ang="0">
                          <a:pos x="35" y="18"/>
                        </a:cxn>
                        <a:cxn ang="0">
                          <a:pos x="0" y="29"/>
                        </a:cxn>
                        <a:cxn ang="0">
                          <a:pos x="9" y="0"/>
                        </a:cxn>
                        <a:cxn ang="0">
                          <a:pos x="104" y="0"/>
                        </a:cxn>
                        <a:cxn ang="0">
                          <a:pos x="69" y="12"/>
                        </a:cxn>
                        <a:cxn ang="0">
                          <a:pos x="138" y="29"/>
                        </a:cxn>
                      </a:cxnLst>
                      <a:rect l="0" t="0" r="r" b="b"/>
                      <a:pathLst>
                        <a:path w="139" h="36">
                          <a:moveTo>
                            <a:pt x="138" y="29"/>
                          </a:moveTo>
                          <a:lnTo>
                            <a:pt x="104" y="35"/>
                          </a:lnTo>
                          <a:lnTo>
                            <a:pt x="35" y="18"/>
                          </a:ln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104" y="0"/>
                          </a:lnTo>
                          <a:lnTo>
                            <a:pt x="69" y="12"/>
                          </a:lnTo>
                          <a:lnTo>
                            <a:pt x="138" y="2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545" y="2602"/>
                    <a:ext cx="274" cy="101"/>
                    <a:chOff x="1545" y="2602"/>
                    <a:chExt cx="274" cy="101"/>
                  </a:xfrm>
                </p:grpSpPr>
                <p:sp>
                  <p:nvSpPr>
                    <p:cNvPr id="137261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683" y="2602"/>
                      <a:ext cx="136" cy="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3"/>
                        </a:cxn>
                        <a:cxn ang="0">
                          <a:pos x="34" y="34"/>
                        </a:cxn>
                        <a:cxn ang="0">
                          <a:pos x="101" y="11"/>
                        </a:cxn>
                        <a:cxn ang="0">
                          <a:pos x="135" y="17"/>
                        </a:cxn>
                        <a:cxn ang="0">
                          <a:pos x="118" y="0"/>
                        </a:cxn>
                        <a:cxn ang="0">
                          <a:pos x="34" y="0"/>
                        </a:cxn>
                        <a:cxn ang="0">
                          <a:pos x="76" y="6"/>
                        </a:cxn>
                        <a:cxn ang="0">
                          <a:pos x="0" y="23"/>
                        </a:cxn>
                      </a:cxnLst>
                      <a:rect l="0" t="0" r="r" b="b"/>
                      <a:pathLst>
                        <a:path w="136" h="35">
                          <a:moveTo>
                            <a:pt x="0" y="23"/>
                          </a:moveTo>
                          <a:lnTo>
                            <a:pt x="34" y="34"/>
                          </a:lnTo>
                          <a:lnTo>
                            <a:pt x="101" y="11"/>
                          </a:lnTo>
                          <a:lnTo>
                            <a:pt x="135" y="17"/>
                          </a:lnTo>
                          <a:lnTo>
                            <a:pt x="118" y="0"/>
                          </a:lnTo>
                          <a:lnTo>
                            <a:pt x="34" y="0"/>
                          </a:lnTo>
                          <a:lnTo>
                            <a:pt x="76" y="6"/>
                          </a:lnTo>
                          <a:lnTo>
                            <a:pt x="0" y="23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7262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1545" y="2659"/>
                      <a:ext cx="131" cy="44"/>
                    </a:xfrm>
                    <a:custGeom>
                      <a:avLst/>
                      <a:gdLst/>
                      <a:ahLst/>
                      <a:cxnLst>
                        <a:cxn ang="0">
                          <a:pos x="130" y="6"/>
                        </a:cxn>
                        <a:cxn ang="0">
                          <a:pos x="95" y="0"/>
                        </a:cxn>
                        <a:cxn ang="0">
                          <a:pos x="26" y="25"/>
                        </a:cxn>
                        <a:cxn ang="0">
                          <a:pos x="0" y="18"/>
                        </a:cxn>
                        <a:cxn ang="0">
                          <a:pos x="9" y="43"/>
                        </a:cxn>
                        <a:cxn ang="0">
                          <a:pos x="95" y="43"/>
                        </a:cxn>
                        <a:cxn ang="0">
                          <a:pos x="52" y="37"/>
                        </a:cxn>
                        <a:cxn ang="0">
                          <a:pos x="130" y="6"/>
                        </a:cxn>
                      </a:cxnLst>
                      <a:rect l="0" t="0" r="r" b="b"/>
                      <a:pathLst>
                        <a:path w="131" h="44">
                          <a:moveTo>
                            <a:pt x="130" y="6"/>
                          </a:moveTo>
                          <a:lnTo>
                            <a:pt x="95" y="0"/>
                          </a:lnTo>
                          <a:lnTo>
                            <a:pt x="26" y="25"/>
                          </a:lnTo>
                          <a:lnTo>
                            <a:pt x="0" y="18"/>
                          </a:lnTo>
                          <a:lnTo>
                            <a:pt x="9" y="43"/>
                          </a:lnTo>
                          <a:lnTo>
                            <a:pt x="95" y="43"/>
                          </a:lnTo>
                          <a:lnTo>
                            <a:pt x="52" y="37"/>
                          </a:lnTo>
                          <a:lnTo>
                            <a:pt x="130" y="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 rot="41595">
                <a:off x="2807" y="3935"/>
                <a:ext cx="481" cy="145"/>
                <a:chOff x="1796" y="601"/>
                <a:chExt cx="1056" cy="182"/>
              </a:xfrm>
            </p:grpSpPr>
            <p:sp>
              <p:nvSpPr>
                <p:cNvPr id="137264" name="AutoShape 48"/>
                <p:cNvSpPr>
                  <a:spLocks noChangeArrowheads="1"/>
                </p:cNvSpPr>
                <p:nvPr/>
              </p:nvSpPr>
              <p:spPr bwMode="auto">
                <a:xfrm>
                  <a:off x="1796" y="601"/>
                  <a:ext cx="1056" cy="182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" name="Group 49"/>
                <p:cNvGrpSpPr>
                  <a:grpSpLocks/>
                </p:cNvGrpSpPr>
                <p:nvPr/>
              </p:nvGrpSpPr>
              <p:grpSpPr bwMode="auto">
                <a:xfrm>
                  <a:off x="2049" y="682"/>
                  <a:ext cx="634" cy="61"/>
                  <a:chOff x="2049" y="682"/>
                  <a:chExt cx="634" cy="61"/>
                </a:xfrm>
              </p:grpSpPr>
              <p:sp>
                <p:nvSpPr>
                  <p:cNvPr id="137266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682"/>
                    <a:ext cx="52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6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215" y="682"/>
                    <a:ext cx="48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6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301" y="682"/>
                    <a:ext cx="45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6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383" y="682"/>
                    <a:ext cx="49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682"/>
                    <a:ext cx="49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552" y="682"/>
                    <a:ext cx="48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2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636" y="682"/>
                    <a:ext cx="47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049" y="682"/>
                    <a:ext cx="47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4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049" y="742"/>
                    <a:ext cx="47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5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742"/>
                    <a:ext cx="52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6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215" y="742"/>
                    <a:ext cx="48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7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301" y="742"/>
                    <a:ext cx="45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8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383" y="742"/>
                    <a:ext cx="49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79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742"/>
                    <a:ext cx="49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8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552" y="742"/>
                    <a:ext cx="48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8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636" y="742"/>
                    <a:ext cx="47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282" name="AutoShape 66"/>
                <p:cNvSpPr>
                  <a:spLocks noChangeArrowheads="1"/>
                </p:cNvSpPr>
                <p:nvPr/>
              </p:nvSpPr>
              <p:spPr bwMode="auto">
                <a:xfrm>
                  <a:off x="1880" y="696"/>
                  <a:ext cx="132" cy="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137283" name="Picture 67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96" y="3600"/>
                <a:ext cx="26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7284" name="Picture 6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00" y="3264"/>
                <a:ext cx="354" cy="49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6" name="Group 69"/>
              <p:cNvGrpSpPr>
                <a:grpSpLocks/>
              </p:cNvGrpSpPr>
              <p:nvPr/>
            </p:nvGrpSpPr>
            <p:grpSpPr bwMode="auto">
              <a:xfrm>
                <a:off x="3412" y="3792"/>
                <a:ext cx="836" cy="428"/>
                <a:chOff x="4032" y="3288"/>
                <a:chExt cx="661" cy="238"/>
              </a:xfrm>
            </p:grpSpPr>
            <p:grpSp>
              <p:nvGrpSpPr>
                <p:cNvPr id="17" name="Group 70"/>
                <p:cNvGrpSpPr>
                  <a:grpSpLocks/>
                </p:cNvGrpSpPr>
                <p:nvPr/>
              </p:nvGrpSpPr>
              <p:grpSpPr bwMode="auto">
                <a:xfrm>
                  <a:off x="4039" y="3300"/>
                  <a:ext cx="654" cy="226"/>
                  <a:chOff x="4039" y="3300"/>
                  <a:chExt cx="654" cy="226"/>
                </a:xfrm>
              </p:grpSpPr>
              <p:sp>
                <p:nvSpPr>
                  <p:cNvPr id="137287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4269" y="3300"/>
                    <a:ext cx="281" cy="85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88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4112" y="3321"/>
                    <a:ext cx="202" cy="9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89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039" y="3382"/>
                    <a:ext cx="136" cy="68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90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20"/>
                    <a:ext cx="211" cy="8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91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247" y="3432"/>
                    <a:ext cx="320" cy="94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92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456" y="3327"/>
                    <a:ext cx="204" cy="63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93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3376"/>
                    <a:ext cx="197" cy="7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94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3390"/>
                    <a:ext cx="190" cy="1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95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158" y="3353"/>
                    <a:ext cx="419" cy="1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80"/>
                <p:cNvGrpSpPr>
                  <a:grpSpLocks/>
                </p:cNvGrpSpPr>
                <p:nvPr/>
              </p:nvGrpSpPr>
              <p:grpSpPr bwMode="auto">
                <a:xfrm>
                  <a:off x="4032" y="3288"/>
                  <a:ext cx="643" cy="234"/>
                  <a:chOff x="4032" y="3288"/>
                  <a:chExt cx="643" cy="234"/>
                </a:xfrm>
              </p:grpSpPr>
              <p:sp>
                <p:nvSpPr>
                  <p:cNvPr id="137297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4260" y="3288"/>
                    <a:ext cx="273" cy="94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98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104" y="3315"/>
                    <a:ext cx="199" cy="93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99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376"/>
                    <a:ext cx="135" cy="7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00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079" y="3411"/>
                    <a:ext cx="209" cy="77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01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4232" y="3424"/>
                    <a:ext cx="327" cy="98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02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4448" y="3315"/>
                    <a:ext cx="198" cy="7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03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3372"/>
                    <a:ext cx="197" cy="67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04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456" y="3385"/>
                    <a:ext cx="204" cy="122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05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149" y="3342"/>
                    <a:ext cx="418" cy="119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7306" name="Line 90"/>
              <p:cNvSpPr>
                <a:spLocks noChangeShapeType="1"/>
              </p:cNvSpPr>
              <p:nvPr/>
            </p:nvSpPr>
            <p:spPr bwMode="auto">
              <a:xfrm>
                <a:off x="4200" y="4128"/>
                <a:ext cx="1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07" name="Line 91"/>
              <p:cNvSpPr>
                <a:spLocks noChangeShapeType="1"/>
              </p:cNvSpPr>
              <p:nvPr/>
            </p:nvSpPr>
            <p:spPr bwMode="auto">
              <a:xfrm flipV="1">
                <a:off x="3000" y="3696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08" name="Line 92"/>
              <p:cNvSpPr>
                <a:spLocks noChangeShapeType="1"/>
              </p:cNvSpPr>
              <p:nvPr/>
            </p:nvSpPr>
            <p:spPr bwMode="auto">
              <a:xfrm>
                <a:off x="3240" y="40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09" name="Rectangle 93"/>
              <p:cNvSpPr>
                <a:spLocks noChangeArrowheads="1"/>
              </p:cNvSpPr>
              <p:nvPr/>
            </p:nvSpPr>
            <p:spPr bwMode="auto">
              <a:xfrm>
                <a:off x="3604" y="3888"/>
                <a:ext cx="54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内部网</a:t>
                </a:r>
              </a:p>
            </p:txBody>
          </p:sp>
          <p:sp>
            <p:nvSpPr>
              <p:cNvPr id="137310" name="Rectangle 94"/>
              <p:cNvSpPr>
                <a:spLocks noChangeArrowheads="1"/>
              </p:cNvSpPr>
              <p:nvPr/>
            </p:nvSpPr>
            <p:spPr bwMode="auto">
              <a:xfrm>
                <a:off x="3288" y="3312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服务器</a:t>
                </a:r>
              </a:p>
            </p:txBody>
          </p:sp>
          <p:sp>
            <p:nvSpPr>
              <p:cNvPr id="137311" name="Rectangle 95"/>
              <p:cNvSpPr>
                <a:spLocks noChangeArrowheads="1"/>
              </p:cNvSpPr>
              <p:nvPr/>
            </p:nvSpPr>
            <p:spPr bwMode="auto">
              <a:xfrm>
                <a:off x="1730" y="3611"/>
                <a:ext cx="54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路由器</a:t>
                </a:r>
              </a:p>
            </p:txBody>
          </p:sp>
          <p:pic>
            <p:nvPicPr>
              <p:cNvPr id="137312" name="Picture 9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96" y="3984"/>
                <a:ext cx="26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7313" name="Line 97"/>
              <p:cNvSpPr>
                <a:spLocks noChangeShapeType="1"/>
              </p:cNvSpPr>
              <p:nvPr/>
            </p:nvSpPr>
            <p:spPr bwMode="auto">
              <a:xfrm flipV="1">
                <a:off x="4152" y="379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14" name="Rectangle 98"/>
              <p:cNvSpPr>
                <a:spLocks noChangeArrowheads="1"/>
              </p:cNvSpPr>
              <p:nvPr/>
            </p:nvSpPr>
            <p:spPr bwMode="auto">
              <a:xfrm>
                <a:off x="2334" y="3456"/>
                <a:ext cx="546" cy="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solidFill>
                      <a:srgbClr val="D60093"/>
                    </a:solidFill>
                    <a:latin typeface="楷体" pitchFamily="18" charset="-122"/>
                    <a:ea typeface="楷体" pitchFamily="18" charset="-122"/>
                  </a:rPr>
                  <a:t>双端口</a:t>
                </a:r>
              </a:p>
              <a:p>
                <a:pPr eaLnBrk="0" hangingPunct="0"/>
                <a:r>
                  <a:rPr lang="zh-CN" altLang="en-US" sz="1800" b="1">
                    <a:solidFill>
                      <a:srgbClr val="D60093"/>
                    </a:solidFill>
                    <a:latin typeface="楷体" pitchFamily="18" charset="-122"/>
                    <a:ea typeface="楷体" pitchFamily="18" charset="-122"/>
                  </a:rPr>
                  <a:t>防火墙</a:t>
                </a:r>
              </a:p>
            </p:txBody>
          </p:sp>
          <p:sp>
            <p:nvSpPr>
              <p:cNvPr id="137315" name="Rectangle 99"/>
              <p:cNvSpPr>
                <a:spLocks noChangeArrowheads="1"/>
              </p:cNvSpPr>
              <p:nvPr/>
            </p:nvSpPr>
            <p:spPr bwMode="auto">
              <a:xfrm>
                <a:off x="2808" y="4032"/>
                <a:ext cx="54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交换器</a:t>
                </a:r>
              </a:p>
            </p:txBody>
          </p:sp>
          <p:sp>
            <p:nvSpPr>
              <p:cNvPr id="137316" name="Line 100"/>
              <p:cNvSpPr>
                <a:spLocks noChangeShapeType="1"/>
              </p:cNvSpPr>
              <p:nvPr/>
            </p:nvSpPr>
            <p:spPr bwMode="auto">
              <a:xfrm>
                <a:off x="2712" y="39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17" name="Line 101"/>
              <p:cNvSpPr>
                <a:spLocks noChangeShapeType="1"/>
              </p:cNvSpPr>
              <p:nvPr/>
            </p:nvSpPr>
            <p:spPr bwMode="auto">
              <a:xfrm>
                <a:off x="2228" y="3984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18" name="Rectangle 102"/>
              <p:cNvSpPr>
                <a:spLocks noChangeArrowheads="1"/>
              </p:cNvSpPr>
              <p:nvPr/>
            </p:nvSpPr>
            <p:spPr bwMode="auto">
              <a:xfrm>
                <a:off x="1008" y="3744"/>
                <a:ext cx="54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外部网</a:t>
                </a:r>
              </a:p>
            </p:txBody>
          </p:sp>
          <p:sp>
            <p:nvSpPr>
              <p:cNvPr id="137319" name="Line 103"/>
              <p:cNvSpPr>
                <a:spLocks noChangeShapeType="1"/>
              </p:cNvSpPr>
              <p:nvPr/>
            </p:nvSpPr>
            <p:spPr bwMode="auto">
              <a:xfrm>
                <a:off x="1604" y="39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104"/>
          <p:cNvGrpSpPr>
            <a:grpSpLocks/>
          </p:cNvGrpSpPr>
          <p:nvPr/>
        </p:nvGrpSpPr>
        <p:grpSpPr bwMode="auto">
          <a:xfrm>
            <a:off x="2743200" y="5105400"/>
            <a:ext cx="5403850" cy="1676400"/>
            <a:chOff x="820" y="2016"/>
            <a:chExt cx="3404" cy="1056"/>
          </a:xfrm>
        </p:grpSpPr>
        <p:grpSp>
          <p:nvGrpSpPr>
            <p:cNvPr id="20" name="Group 105"/>
            <p:cNvGrpSpPr>
              <a:grpSpLocks/>
            </p:cNvGrpSpPr>
            <p:nvPr/>
          </p:nvGrpSpPr>
          <p:grpSpPr bwMode="auto">
            <a:xfrm>
              <a:off x="820" y="2016"/>
              <a:ext cx="3404" cy="1056"/>
              <a:chOff x="700" y="1728"/>
              <a:chExt cx="3404" cy="1056"/>
            </a:xfrm>
          </p:grpSpPr>
          <p:grpSp>
            <p:nvGrpSpPr>
              <p:cNvPr id="21" name="Group 106"/>
              <p:cNvGrpSpPr>
                <a:grpSpLocks/>
              </p:cNvGrpSpPr>
              <p:nvPr/>
            </p:nvGrpSpPr>
            <p:grpSpPr bwMode="auto">
              <a:xfrm>
                <a:off x="1676" y="2358"/>
                <a:ext cx="484" cy="234"/>
                <a:chOff x="1440" y="2579"/>
                <a:chExt cx="484" cy="234"/>
              </a:xfrm>
            </p:grpSpPr>
            <p:grpSp>
              <p:nvGrpSpPr>
                <p:cNvPr id="22" name="Group 107"/>
                <p:cNvGrpSpPr>
                  <a:grpSpLocks/>
                </p:cNvGrpSpPr>
                <p:nvPr/>
              </p:nvGrpSpPr>
              <p:grpSpPr bwMode="auto">
                <a:xfrm>
                  <a:off x="1447" y="2596"/>
                  <a:ext cx="477" cy="217"/>
                  <a:chOff x="1447" y="2596"/>
                  <a:chExt cx="477" cy="217"/>
                </a:xfrm>
              </p:grpSpPr>
              <p:sp>
                <p:nvSpPr>
                  <p:cNvPr id="13732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447" y="2667"/>
                    <a:ext cx="477" cy="71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25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673"/>
                    <a:ext cx="468" cy="1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26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596"/>
                    <a:ext cx="468" cy="13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40" y="2654"/>
                  <a:ext cx="478" cy="71"/>
                </a:xfrm>
                <a:prstGeom prst="rect">
                  <a:avLst/>
                </a:prstGeom>
                <a:solidFill>
                  <a:srgbClr val="004E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8" name="Oval 112"/>
                <p:cNvSpPr>
                  <a:spLocks noChangeArrowheads="1"/>
                </p:cNvSpPr>
                <p:nvPr/>
              </p:nvSpPr>
              <p:spPr bwMode="auto">
                <a:xfrm>
                  <a:off x="1447" y="2659"/>
                  <a:ext cx="471" cy="136"/>
                </a:xfrm>
                <a:prstGeom prst="ellipse">
                  <a:avLst/>
                </a:prstGeom>
                <a:solidFill>
                  <a:srgbClr val="004EFF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9" name="Oval 113"/>
                <p:cNvSpPr>
                  <a:spLocks noChangeArrowheads="1"/>
                </p:cNvSpPr>
                <p:nvPr/>
              </p:nvSpPr>
              <p:spPr bwMode="auto">
                <a:xfrm>
                  <a:off x="1447" y="2579"/>
                  <a:ext cx="471" cy="140"/>
                </a:xfrm>
                <a:prstGeom prst="ellipse">
                  <a:avLst/>
                </a:prstGeom>
                <a:solidFill>
                  <a:srgbClr val="5589FF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" name="Group 114"/>
                <p:cNvGrpSpPr>
                  <a:grpSpLocks/>
                </p:cNvGrpSpPr>
                <p:nvPr/>
              </p:nvGrpSpPr>
              <p:grpSpPr bwMode="auto">
                <a:xfrm>
                  <a:off x="1530" y="2602"/>
                  <a:ext cx="299" cy="101"/>
                  <a:chOff x="1530" y="2602"/>
                  <a:chExt cx="299" cy="101"/>
                </a:xfrm>
              </p:grpSpPr>
              <p:grpSp>
                <p:nvGrpSpPr>
                  <p:cNvPr id="2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530" y="2602"/>
                    <a:ext cx="299" cy="101"/>
                    <a:chOff x="1530" y="2602"/>
                    <a:chExt cx="299" cy="101"/>
                  </a:xfrm>
                </p:grpSpPr>
                <p:sp>
                  <p:nvSpPr>
                    <p:cNvPr id="137332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1530" y="2602"/>
                      <a:ext cx="135" cy="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6"/>
                        </a:cxn>
                        <a:cxn ang="0">
                          <a:pos x="34" y="0"/>
                        </a:cxn>
                        <a:cxn ang="0">
                          <a:pos x="101" y="17"/>
                        </a:cxn>
                        <a:cxn ang="0">
                          <a:pos x="134" y="11"/>
                        </a:cxn>
                        <a:cxn ang="0">
                          <a:pos x="126" y="34"/>
                        </a:cxn>
                        <a:cxn ang="0">
                          <a:pos x="34" y="34"/>
                        </a:cxn>
                        <a:cxn ang="0">
                          <a:pos x="75" y="23"/>
                        </a:cxn>
                        <a:cxn ang="0">
                          <a:pos x="0" y="6"/>
                        </a:cxn>
                      </a:cxnLst>
                      <a:rect l="0" t="0" r="r" b="b"/>
                      <a:pathLst>
                        <a:path w="135" h="35">
                          <a:moveTo>
                            <a:pt x="0" y="6"/>
                          </a:moveTo>
                          <a:lnTo>
                            <a:pt x="34" y="0"/>
                          </a:lnTo>
                          <a:lnTo>
                            <a:pt x="101" y="17"/>
                          </a:lnTo>
                          <a:lnTo>
                            <a:pt x="134" y="11"/>
                          </a:lnTo>
                          <a:lnTo>
                            <a:pt x="126" y="34"/>
                          </a:lnTo>
                          <a:lnTo>
                            <a:pt x="34" y="34"/>
                          </a:lnTo>
                          <a:lnTo>
                            <a:pt x="75" y="23"/>
                          </a:lnTo>
                          <a:lnTo>
                            <a:pt x="0" y="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7333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1690" y="2667"/>
                      <a:ext cx="139" cy="36"/>
                    </a:xfrm>
                    <a:custGeom>
                      <a:avLst/>
                      <a:gdLst/>
                      <a:ahLst/>
                      <a:cxnLst>
                        <a:cxn ang="0">
                          <a:pos x="138" y="29"/>
                        </a:cxn>
                        <a:cxn ang="0">
                          <a:pos x="104" y="35"/>
                        </a:cxn>
                        <a:cxn ang="0">
                          <a:pos x="35" y="18"/>
                        </a:cxn>
                        <a:cxn ang="0">
                          <a:pos x="0" y="29"/>
                        </a:cxn>
                        <a:cxn ang="0">
                          <a:pos x="9" y="0"/>
                        </a:cxn>
                        <a:cxn ang="0">
                          <a:pos x="104" y="0"/>
                        </a:cxn>
                        <a:cxn ang="0">
                          <a:pos x="69" y="12"/>
                        </a:cxn>
                        <a:cxn ang="0">
                          <a:pos x="138" y="29"/>
                        </a:cxn>
                      </a:cxnLst>
                      <a:rect l="0" t="0" r="r" b="b"/>
                      <a:pathLst>
                        <a:path w="139" h="36">
                          <a:moveTo>
                            <a:pt x="138" y="29"/>
                          </a:moveTo>
                          <a:lnTo>
                            <a:pt x="104" y="35"/>
                          </a:lnTo>
                          <a:lnTo>
                            <a:pt x="35" y="18"/>
                          </a:ln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104" y="0"/>
                          </a:lnTo>
                          <a:lnTo>
                            <a:pt x="69" y="12"/>
                          </a:lnTo>
                          <a:lnTo>
                            <a:pt x="138" y="2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1545" y="2602"/>
                    <a:ext cx="274" cy="101"/>
                    <a:chOff x="1545" y="2602"/>
                    <a:chExt cx="274" cy="101"/>
                  </a:xfrm>
                </p:grpSpPr>
                <p:sp>
                  <p:nvSpPr>
                    <p:cNvPr id="137335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1683" y="2602"/>
                      <a:ext cx="136" cy="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3"/>
                        </a:cxn>
                        <a:cxn ang="0">
                          <a:pos x="34" y="34"/>
                        </a:cxn>
                        <a:cxn ang="0">
                          <a:pos x="101" y="11"/>
                        </a:cxn>
                        <a:cxn ang="0">
                          <a:pos x="135" y="17"/>
                        </a:cxn>
                        <a:cxn ang="0">
                          <a:pos x="118" y="0"/>
                        </a:cxn>
                        <a:cxn ang="0">
                          <a:pos x="34" y="0"/>
                        </a:cxn>
                        <a:cxn ang="0">
                          <a:pos x="76" y="6"/>
                        </a:cxn>
                        <a:cxn ang="0">
                          <a:pos x="0" y="23"/>
                        </a:cxn>
                      </a:cxnLst>
                      <a:rect l="0" t="0" r="r" b="b"/>
                      <a:pathLst>
                        <a:path w="136" h="35">
                          <a:moveTo>
                            <a:pt x="0" y="23"/>
                          </a:moveTo>
                          <a:lnTo>
                            <a:pt x="34" y="34"/>
                          </a:lnTo>
                          <a:lnTo>
                            <a:pt x="101" y="11"/>
                          </a:lnTo>
                          <a:lnTo>
                            <a:pt x="135" y="17"/>
                          </a:lnTo>
                          <a:lnTo>
                            <a:pt x="118" y="0"/>
                          </a:lnTo>
                          <a:lnTo>
                            <a:pt x="34" y="0"/>
                          </a:lnTo>
                          <a:lnTo>
                            <a:pt x="76" y="6"/>
                          </a:lnTo>
                          <a:lnTo>
                            <a:pt x="0" y="23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7336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1545" y="2659"/>
                      <a:ext cx="131" cy="44"/>
                    </a:xfrm>
                    <a:custGeom>
                      <a:avLst/>
                      <a:gdLst/>
                      <a:ahLst/>
                      <a:cxnLst>
                        <a:cxn ang="0">
                          <a:pos x="130" y="6"/>
                        </a:cxn>
                        <a:cxn ang="0">
                          <a:pos x="95" y="0"/>
                        </a:cxn>
                        <a:cxn ang="0">
                          <a:pos x="26" y="25"/>
                        </a:cxn>
                        <a:cxn ang="0">
                          <a:pos x="0" y="18"/>
                        </a:cxn>
                        <a:cxn ang="0">
                          <a:pos x="9" y="43"/>
                        </a:cxn>
                        <a:cxn ang="0">
                          <a:pos x="95" y="43"/>
                        </a:cxn>
                        <a:cxn ang="0">
                          <a:pos x="52" y="37"/>
                        </a:cxn>
                        <a:cxn ang="0">
                          <a:pos x="130" y="6"/>
                        </a:cxn>
                      </a:cxnLst>
                      <a:rect l="0" t="0" r="r" b="b"/>
                      <a:pathLst>
                        <a:path w="131" h="44">
                          <a:moveTo>
                            <a:pt x="130" y="6"/>
                          </a:moveTo>
                          <a:lnTo>
                            <a:pt x="95" y="0"/>
                          </a:lnTo>
                          <a:lnTo>
                            <a:pt x="26" y="25"/>
                          </a:lnTo>
                          <a:lnTo>
                            <a:pt x="0" y="18"/>
                          </a:lnTo>
                          <a:lnTo>
                            <a:pt x="9" y="43"/>
                          </a:lnTo>
                          <a:lnTo>
                            <a:pt x="95" y="43"/>
                          </a:lnTo>
                          <a:lnTo>
                            <a:pt x="52" y="37"/>
                          </a:lnTo>
                          <a:lnTo>
                            <a:pt x="130" y="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6" name="Group 121"/>
              <p:cNvGrpSpPr>
                <a:grpSpLocks/>
              </p:cNvGrpSpPr>
              <p:nvPr/>
            </p:nvGrpSpPr>
            <p:grpSpPr bwMode="auto">
              <a:xfrm rot="41595">
                <a:off x="2351" y="2399"/>
                <a:ext cx="481" cy="145"/>
                <a:chOff x="1796" y="601"/>
                <a:chExt cx="1056" cy="182"/>
              </a:xfrm>
            </p:grpSpPr>
            <p:sp>
              <p:nvSpPr>
                <p:cNvPr id="137338" name="AutoShape 122"/>
                <p:cNvSpPr>
                  <a:spLocks noChangeArrowheads="1"/>
                </p:cNvSpPr>
                <p:nvPr/>
              </p:nvSpPr>
              <p:spPr bwMode="auto">
                <a:xfrm>
                  <a:off x="1796" y="601"/>
                  <a:ext cx="1056" cy="182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123"/>
                <p:cNvGrpSpPr>
                  <a:grpSpLocks/>
                </p:cNvGrpSpPr>
                <p:nvPr/>
              </p:nvGrpSpPr>
              <p:grpSpPr bwMode="auto">
                <a:xfrm>
                  <a:off x="2049" y="682"/>
                  <a:ext cx="634" cy="61"/>
                  <a:chOff x="2049" y="682"/>
                  <a:chExt cx="634" cy="61"/>
                </a:xfrm>
              </p:grpSpPr>
              <p:sp>
                <p:nvSpPr>
                  <p:cNvPr id="137340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682"/>
                    <a:ext cx="52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4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215" y="682"/>
                    <a:ext cx="48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42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301" y="682"/>
                    <a:ext cx="45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43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2383" y="682"/>
                    <a:ext cx="49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44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682"/>
                    <a:ext cx="49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4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552" y="682"/>
                    <a:ext cx="48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46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636" y="682"/>
                    <a:ext cx="47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47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049" y="682"/>
                    <a:ext cx="47" cy="3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48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049" y="742"/>
                    <a:ext cx="47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49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742"/>
                    <a:ext cx="52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50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2215" y="742"/>
                    <a:ext cx="48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51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2301" y="742"/>
                    <a:ext cx="45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52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2383" y="742"/>
                    <a:ext cx="49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53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742"/>
                    <a:ext cx="49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54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2552" y="742"/>
                    <a:ext cx="48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55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2636" y="742"/>
                    <a:ext cx="47" cy="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356" name="AutoShape 140"/>
                <p:cNvSpPr>
                  <a:spLocks noChangeArrowheads="1"/>
                </p:cNvSpPr>
                <p:nvPr/>
              </p:nvSpPr>
              <p:spPr bwMode="auto">
                <a:xfrm>
                  <a:off x="1880" y="696"/>
                  <a:ext cx="132" cy="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137357" name="Picture 141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40" y="2064"/>
                <a:ext cx="26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7358" name="Picture 142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44" y="1728"/>
                <a:ext cx="354" cy="49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8" name="Group 143"/>
              <p:cNvGrpSpPr>
                <a:grpSpLocks/>
              </p:cNvGrpSpPr>
              <p:nvPr/>
            </p:nvGrpSpPr>
            <p:grpSpPr bwMode="auto">
              <a:xfrm>
                <a:off x="2956" y="2256"/>
                <a:ext cx="836" cy="428"/>
                <a:chOff x="4032" y="3288"/>
                <a:chExt cx="661" cy="238"/>
              </a:xfrm>
            </p:grpSpPr>
            <p:grpSp>
              <p:nvGrpSpPr>
                <p:cNvPr id="29" name="Group 144"/>
                <p:cNvGrpSpPr>
                  <a:grpSpLocks/>
                </p:cNvGrpSpPr>
                <p:nvPr/>
              </p:nvGrpSpPr>
              <p:grpSpPr bwMode="auto">
                <a:xfrm>
                  <a:off x="4039" y="3300"/>
                  <a:ext cx="654" cy="226"/>
                  <a:chOff x="4039" y="3300"/>
                  <a:chExt cx="654" cy="226"/>
                </a:xfrm>
              </p:grpSpPr>
              <p:sp>
                <p:nvSpPr>
                  <p:cNvPr id="137361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4269" y="3300"/>
                    <a:ext cx="281" cy="85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62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4112" y="3321"/>
                    <a:ext cx="202" cy="9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63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4039" y="3382"/>
                    <a:ext cx="136" cy="68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64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20"/>
                    <a:ext cx="211" cy="8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65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4247" y="3432"/>
                    <a:ext cx="320" cy="94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66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4456" y="3327"/>
                    <a:ext cx="204" cy="63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67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3376"/>
                    <a:ext cx="197" cy="7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68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3390"/>
                    <a:ext cx="190" cy="1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69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4158" y="3353"/>
                    <a:ext cx="419" cy="1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" name="Group 154"/>
                <p:cNvGrpSpPr>
                  <a:grpSpLocks/>
                </p:cNvGrpSpPr>
                <p:nvPr/>
              </p:nvGrpSpPr>
              <p:grpSpPr bwMode="auto">
                <a:xfrm>
                  <a:off x="4032" y="3288"/>
                  <a:ext cx="643" cy="234"/>
                  <a:chOff x="4032" y="3288"/>
                  <a:chExt cx="643" cy="234"/>
                </a:xfrm>
              </p:grpSpPr>
              <p:sp>
                <p:nvSpPr>
                  <p:cNvPr id="137371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4260" y="3288"/>
                    <a:ext cx="273" cy="94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72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4104" y="3315"/>
                    <a:ext cx="199" cy="93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73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376"/>
                    <a:ext cx="135" cy="7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74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4079" y="3411"/>
                    <a:ext cx="209" cy="77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75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4232" y="3424"/>
                    <a:ext cx="327" cy="98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76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4448" y="3315"/>
                    <a:ext cx="198" cy="7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77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3372"/>
                    <a:ext cx="197" cy="67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78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4456" y="3385"/>
                    <a:ext cx="204" cy="122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79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4149" y="3342"/>
                    <a:ext cx="418" cy="119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7380" name="Line 164"/>
              <p:cNvSpPr>
                <a:spLocks noChangeShapeType="1"/>
              </p:cNvSpPr>
              <p:nvPr/>
            </p:nvSpPr>
            <p:spPr bwMode="auto">
              <a:xfrm>
                <a:off x="3744" y="2592"/>
                <a:ext cx="1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81" name="Line 165"/>
              <p:cNvSpPr>
                <a:spLocks noChangeShapeType="1"/>
              </p:cNvSpPr>
              <p:nvPr/>
            </p:nvSpPr>
            <p:spPr bwMode="auto">
              <a:xfrm flipV="1">
                <a:off x="2640" y="216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82" name="Line 166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83" name="Rectangle 167"/>
              <p:cNvSpPr>
                <a:spLocks noChangeArrowheads="1"/>
              </p:cNvSpPr>
              <p:nvPr/>
            </p:nvSpPr>
            <p:spPr bwMode="auto">
              <a:xfrm>
                <a:off x="3148" y="2352"/>
                <a:ext cx="54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内部网</a:t>
                </a:r>
              </a:p>
            </p:txBody>
          </p:sp>
          <p:sp>
            <p:nvSpPr>
              <p:cNvPr id="137384" name="Rectangle 168"/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服务器</a:t>
                </a:r>
              </a:p>
            </p:txBody>
          </p:sp>
          <p:sp>
            <p:nvSpPr>
              <p:cNvPr id="137385" name="Rectangle 169"/>
              <p:cNvSpPr>
                <a:spLocks noChangeArrowheads="1"/>
              </p:cNvSpPr>
              <p:nvPr/>
            </p:nvSpPr>
            <p:spPr bwMode="auto">
              <a:xfrm>
                <a:off x="1614" y="2123"/>
                <a:ext cx="54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路由器</a:t>
                </a:r>
              </a:p>
            </p:txBody>
          </p:sp>
          <p:pic>
            <p:nvPicPr>
              <p:cNvPr id="137386" name="Picture 170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40" y="2448"/>
                <a:ext cx="26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7387" name="Line 171"/>
              <p:cNvSpPr>
                <a:spLocks noChangeShapeType="1"/>
              </p:cNvSpPr>
              <p:nvPr/>
            </p:nvSpPr>
            <p:spPr bwMode="auto">
              <a:xfrm flipV="1">
                <a:off x="3696" y="225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88" name="Rectangle 172"/>
              <p:cNvSpPr>
                <a:spLocks noChangeArrowheads="1"/>
              </p:cNvSpPr>
              <p:nvPr/>
            </p:nvSpPr>
            <p:spPr bwMode="auto">
              <a:xfrm>
                <a:off x="2352" y="2496"/>
                <a:ext cx="54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交换器</a:t>
                </a:r>
              </a:p>
            </p:txBody>
          </p:sp>
          <p:sp>
            <p:nvSpPr>
              <p:cNvPr id="137389" name="Line 173"/>
              <p:cNvSpPr>
                <a:spLocks noChangeShapeType="1"/>
              </p:cNvSpPr>
              <p:nvPr/>
            </p:nvSpPr>
            <p:spPr bwMode="auto">
              <a:xfrm flipV="1">
                <a:off x="2160" y="24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" name="Group 174"/>
              <p:cNvGrpSpPr>
                <a:grpSpLocks/>
              </p:cNvGrpSpPr>
              <p:nvPr/>
            </p:nvGrpSpPr>
            <p:grpSpPr bwMode="auto">
              <a:xfrm>
                <a:off x="700" y="1968"/>
                <a:ext cx="836" cy="816"/>
                <a:chOff x="4032" y="3288"/>
                <a:chExt cx="661" cy="238"/>
              </a:xfrm>
            </p:grpSpPr>
            <p:grpSp>
              <p:nvGrpSpPr>
                <p:cNvPr id="137320" name="Group 175"/>
                <p:cNvGrpSpPr>
                  <a:grpSpLocks/>
                </p:cNvGrpSpPr>
                <p:nvPr/>
              </p:nvGrpSpPr>
              <p:grpSpPr bwMode="auto">
                <a:xfrm>
                  <a:off x="4039" y="3300"/>
                  <a:ext cx="654" cy="226"/>
                  <a:chOff x="4039" y="3300"/>
                  <a:chExt cx="654" cy="226"/>
                </a:xfrm>
              </p:grpSpPr>
              <p:sp>
                <p:nvSpPr>
                  <p:cNvPr id="137392" name="Oval 176"/>
                  <p:cNvSpPr>
                    <a:spLocks noChangeArrowheads="1"/>
                  </p:cNvSpPr>
                  <p:nvPr/>
                </p:nvSpPr>
                <p:spPr bwMode="auto">
                  <a:xfrm>
                    <a:off x="4269" y="3300"/>
                    <a:ext cx="281" cy="85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93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4112" y="3321"/>
                    <a:ext cx="202" cy="9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94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4039" y="3382"/>
                    <a:ext cx="136" cy="68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95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20"/>
                    <a:ext cx="211" cy="8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96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4247" y="3432"/>
                    <a:ext cx="320" cy="94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97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4456" y="3327"/>
                    <a:ext cx="204" cy="63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98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3376"/>
                    <a:ext cx="197" cy="7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99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3390"/>
                    <a:ext cx="190" cy="1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00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4158" y="3353"/>
                    <a:ext cx="419" cy="1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7321" name="Group 185"/>
                <p:cNvGrpSpPr>
                  <a:grpSpLocks/>
                </p:cNvGrpSpPr>
                <p:nvPr/>
              </p:nvGrpSpPr>
              <p:grpSpPr bwMode="auto">
                <a:xfrm>
                  <a:off x="4032" y="3288"/>
                  <a:ext cx="643" cy="234"/>
                  <a:chOff x="4032" y="3288"/>
                  <a:chExt cx="643" cy="234"/>
                </a:xfrm>
              </p:grpSpPr>
              <p:sp>
                <p:nvSpPr>
                  <p:cNvPr id="137402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4260" y="3288"/>
                    <a:ext cx="273" cy="94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03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4104" y="3315"/>
                    <a:ext cx="199" cy="93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04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376"/>
                    <a:ext cx="135" cy="7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05" name="Oval 189"/>
                  <p:cNvSpPr>
                    <a:spLocks noChangeArrowheads="1"/>
                  </p:cNvSpPr>
                  <p:nvPr/>
                </p:nvSpPr>
                <p:spPr bwMode="auto">
                  <a:xfrm>
                    <a:off x="4079" y="3411"/>
                    <a:ext cx="209" cy="77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06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4232" y="3424"/>
                    <a:ext cx="327" cy="98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07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4448" y="3315"/>
                    <a:ext cx="198" cy="70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08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3372"/>
                    <a:ext cx="197" cy="67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09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4456" y="3385"/>
                    <a:ext cx="204" cy="122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10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4149" y="3342"/>
                    <a:ext cx="418" cy="119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7411" name="Rectangle 195"/>
              <p:cNvSpPr>
                <a:spLocks noChangeArrowheads="1"/>
              </p:cNvSpPr>
              <p:nvPr/>
            </p:nvSpPr>
            <p:spPr bwMode="auto">
              <a:xfrm>
                <a:off x="892" y="2256"/>
                <a:ext cx="54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外部网</a:t>
                </a:r>
              </a:p>
            </p:txBody>
          </p:sp>
          <p:sp>
            <p:nvSpPr>
              <p:cNvPr id="137412" name="Line 19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22" name="Group 197"/>
              <p:cNvGrpSpPr>
                <a:grpSpLocks/>
              </p:cNvGrpSpPr>
              <p:nvPr/>
            </p:nvGrpSpPr>
            <p:grpSpPr bwMode="auto">
              <a:xfrm>
                <a:off x="2160" y="2064"/>
                <a:ext cx="336" cy="233"/>
                <a:chOff x="2064" y="3415"/>
                <a:chExt cx="336" cy="233"/>
              </a:xfrm>
            </p:grpSpPr>
            <p:sp>
              <p:nvSpPr>
                <p:cNvPr id="137414" name="AutoShape 198"/>
                <p:cNvSpPr>
                  <a:spLocks noChangeArrowheads="1"/>
                </p:cNvSpPr>
                <p:nvPr/>
              </p:nvSpPr>
              <p:spPr bwMode="auto">
                <a:xfrm>
                  <a:off x="2064" y="3552"/>
                  <a:ext cx="336" cy="96"/>
                </a:xfrm>
                <a:prstGeom prst="cube">
                  <a:avLst>
                    <a:gd name="adj" fmla="val 61806"/>
                  </a:avLst>
                </a:prstGeom>
                <a:solidFill>
                  <a:srgbClr val="D6009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7323" name="Group 199"/>
                <p:cNvGrpSpPr>
                  <a:grpSpLocks/>
                </p:cNvGrpSpPr>
                <p:nvPr/>
              </p:nvGrpSpPr>
              <p:grpSpPr bwMode="auto">
                <a:xfrm>
                  <a:off x="2123" y="3415"/>
                  <a:ext cx="240" cy="192"/>
                  <a:chOff x="2352" y="3264"/>
                  <a:chExt cx="240" cy="192"/>
                </a:xfrm>
              </p:grpSpPr>
              <p:sp>
                <p:nvSpPr>
                  <p:cNvPr id="13741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264"/>
                    <a:ext cx="240" cy="19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D6009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1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2378" y="3338"/>
                    <a:ext cx="144" cy="96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D6009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7418" name="Line 202"/>
              <p:cNvSpPr>
                <a:spLocks noChangeShapeType="1"/>
              </p:cNvSpPr>
              <p:nvPr/>
            </p:nvSpPr>
            <p:spPr bwMode="auto">
              <a:xfrm>
                <a:off x="2400" y="230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419" name="Rectangle 203"/>
            <p:cNvSpPr>
              <a:spLocks noChangeArrowheads="1"/>
            </p:cNvSpPr>
            <p:nvPr/>
          </p:nvSpPr>
          <p:spPr bwMode="auto">
            <a:xfrm>
              <a:off x="2142" y="2064"/>
              <a:ext cx="546" cy="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zh-CN" altLang="en-US" sz="1800" b="1">
                  <a:solidFill>
                    <a:srgbClr val="D60093"/>
                  </a:solidFill>
                  <a:latin typeface="楷体" pitchFamily="18" charset="-122"/>
                  <a:ea typeface="楷体" pitchFamily="18" charset="-122"/>
                </a:rPr>
                <a:t>单端口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zh-CN" altLang="en-US" sz="1800" b="1">
                  <a:solidFill>
                    <a:srgbClr val="D60093"/>
                  </a:solidFill>
                  <a:latin typeface="楷体" pitchFamily="18" charset="-122"/>
                  <a:ea typeface="楷体" pitchFamily="18" charset="-122"/>
                </a:rPr>
                <a:t>防火墙</a:t>
              </a:r>
            </a:p>
          </p:txBody>
        </p:sp>
      </p:grpSp>
      <p:sp>
        <p:nvSpPr>
          <p:cNvPr id="137420" name="Text Box 204"/>
          <p:cNvSpPr txBox="1">
            <a:spLocks noChangeArrowheads="1"/>
          </p:cNvSpPr>
          <p:nvPr/>
        </p:nvSpPr>
        <p:spPr bwMode="auto">
          <a:xfrm>
            <a:off x="384175" y="4648200"/>
            <a:ext cx="548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 单端口时，则需交换设备的端口绑定。</a:t>
            </a:r>
          </a:p>
        </p:txBody>
      </p:sp>
      <p:sp>
        <p:nvSpPr>
          <p:cNvPr id="137421" name="Text Box 205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7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7422" name="Rectangle 206"/>
          <p:cNvSpPr>
            <a:spLocks noChangeArrowheads="1"/>
          </p:cNvSpPr>
          <p:nvPr/>
        </p:nvSpPr>
        <p:spPr bwMode="auto">
          <a:xfrm>
            <a:off x="179388" y="630218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76200" y="117475"/>
            <a:ext cx="4693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②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防火墙的原理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分组过滤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76200" y="1069976"/>
            <a:ext cx="90678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原理：</a:t>
            </a:r>
            <a:r>
              <a:rPr lang="zh-CN" altLang="en-US" b="1" dirty="0"/>
              <a:t>分析</a:t>
            </a:r>
            <a:r>
              <a:rPr lang="en-US" altLang="zh-CN" b="1" dirty="0"/>
              <a:t>IP</a:t>
            </a:r>
            <a:r>
              <a:rPr lang="zh-CN" altLang="en-US" b="1" dirty="0"/>
              <a:t>报文，对应其中的所有参数，设置过滤策略，允许或者拒绝该报文穿越防火墙；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分析的</a:t>
            </a:r>
            <a:r>
              <a:rPr lang="zh-CN" altLang="en-US" b="1" dirty="0">
                <a:solidFill>
                  <a:srgbClr val="FF0000"/>
                </a:solidFill>
              </a:rPr>
              <a:t>参数</a:t>
            </a:r>
            <a:r>
              <a:rPr lang="zh-CN" altLang="en-US" b="1" dirty="0"/>
              <a:t>有：源</a:t>
            </a:r>
            <a:r>
              <a:rPr lang="en-US" altLang="zh-CN" b="1" dirty="0"/>
              <a:t>IP</a:t>
            </a:r>
            <a:r>
              <a:rPr lang="zh-CN" altLang="en-US" b="1" dirty="0"/>
              <a:t>地址（仅允许哪些设备访问内部网）、宿</a:t>
            </a:r>
            <a:r>
              <a:rPr lang="en-US" altLang="zh-CN" b="1" dirty="0"/>
              <a:t>IP</a:t>
            </a:r>
            <a:r>
              <a:rPr lang="zh-CN" altLang="en-US" b="1" dirty="0"/>
              <a:t>地址（仅允许访问哪些结点）、端口号（仅允许使用哪些服务）等；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设置的</a:t>
            </a:r>
            <a:r>
              <a:rPr lang="zh-CN" altLang="en-US" b="1" dirty="0">
                <a:solidFill>
                  <a:srgbClr val="FF0000"/>
                </a:solidFill>
              </a:rPr>
              <a:t>策略</a:t>
            </a:r>
            <a:r>
              <a:rPr lang="zh-CN" altLang="en-US" b="1" dirty="0"/>
              <a:t>包括：访问的时间段、并发访问的个数等；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一般策略为：</a:t>
            </a:r>
            <a:r>
              <a:rPr lang="zh-CN" altLang="en-US" b="1" dirty="0">
                <a:solidFill>
                  <a:srgbClr val="FF0000"/>
                </a:solidFill>
              </a:rPr>
              <a:t>不明确表示“允许”的就是禁止</a:t>
            </a:r>
            <a:r>
              <a:rPr lang="zh-CN" altLang="en-US" b="1" dirty="0"/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5725" y="3851275"/>
            <a:ext cx="6254750" cy="2168525"/>
            <a:chOff x="854" y="2426"/>
            <a:chExt cx="3940" cy="136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582" y="2690"/>
              <a:ext cx="384" cy="1056"/>
              <a:chOff x="2256" y="1056"/>
              <a:chExt cx="384" cy="1056"/>
            </a:xfrm>
          </p:grpSpPr>
          <p:sp>
            <p:nvSpPr>
              <p:cNvPr id="138246" name="AutoShape 6"/>
              <p:cNvSpPr>
                <a:spLocks noChangeArrowheads="1"/>
              </p:cNvSpPr>
              <p:nvPr/>
            </p:nvSpPr>
            <p:spPr bwMode="auto">
              <a:xfrm>
                <a:off x="2256" y="1056"/>
                <a:ext cx="384" cy="1056"/>
              </a:xfrm>
              <a:prstGeom prst="cube">
                <a:avLst>
                  <a:gd name="adj" fmla="val 80759"/>
                </a:avLst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47" name="Line 7"/>
              <p:cNvSpPr>
                <a:spLocks noChangeShapeType="1"/>
              </p:cNvSpPr>
              <p:nvPr/>
            </p:nvSpPr>
            <p:spPr bwMode="auto">
              <a:xfrm flipH="1">
                <a:off x="2352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48" name="Line 8"/>
              <p:cNvSpPr>
                <a:spLocks noChangeShapeType="1"/>
              </p:cNvSpPr>
              <p:nvPr/>
            </p:nvSpPr>
            <p:spPr bwMode="auto">
              <a:xfrm flipH="1">
                <a:off x="2352" y="124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49" name="Line 9"/>
              <p:cNvSpPr>
                <a:spLocks noChangeShapeType="1"/>
              </p:cNvSpPr>
              <p:nvPr/>
            </p:nvSpPr>
            <p:spPr bwMode="auto">
              <a:xfrm flipH="1">
                <a:off x="2352" y="134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50" name="Line 10"/>
              <p:cNvSpPr>
                <a:spLocks noChangeShapeType="1"/>
              </p:cNvSpPr>
              <p:nvPr/>
            </p:nvSpPr>
            <p:spPr bwMode="auto">
              <a:xfrm flipH="1">
                <a:off x="2352" y="144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51" name="Line 11"/>
              <p:cNvSpPr>
                <a:spLocks noChangeShapeType="1"/>
              </p:cNvSpPr>
              <p:nvPr/>
            </p:nvSpPr>
            <p:spPr bwMode="auto">
              <a:xfrm flipH="1">
                <a:off x="2352" y="153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52" name="Line 12"/>
              <p:cNvSpPr>
                <a:spLocks noChangeShapeType="1"/>
              </p:cNvSpPr>
              <p:nvPr/>
            </p:nvSpPr>
            <p:spPr bwMode="auto">
              <a:xfrm flipH="1">
                <a:off x="2352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53" name="Line 13"/>
              <p:cNvSpPr>
                <a:spLocks noChangeShapeType="1"/>
              </p:cNvSpPr>
              <p:nvPr/>
            </p:nvSpPr>
            <p:spPr bwMode="auto">
              <a:xfrm flipH="1">
                <a:off x="2352" y="172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54" name="Line 14"/>
              <p:cNvSpPr>
                <a:spLocks noChangeShapeType="1"/>
              </p:cNvSpPr>
              <p:nvPr/>
            </p:nvSpPr>
            <p:spPr bwMode="auto">
              <a:xfrm>
                <a:off x="2448" y="124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55" name="Line 15"/>
              <p:cNvSpPr>
                <a:spLocks noChangeShapeType="1"/>
              </p:cNvSpPr>
              <p:nvPr/>
            </p:nvSpPr>
            <p:spPr bwMode="auto">
              <a:xfrm>
                <a:off x="2544" y="115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8256" name="Oval 16"/>
            <p:cNvSpPr>
              <a:spLocks noChangeArrowheads="1"/>
            </p:cNvSpPr>
            <p:nvPr/>
          </p:nvSpPr>
          <p:spPr bwMode="auto">
            <a:xfrm>
              <a:off x="3206" y="2976"/>
              <a:ext cx="1248" cy="5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内部网络</a:t>
              </a:r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 flipH="1">
              <a:off x="378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8" name="Line 18"/>
            <p:cNvSpPr>
              <a:spLocks noChangeShapeType="1"/>
            </p:cNvSpPr>
            <p:nvPr/>
          </p:nvSpPr>
          <p:spPr bwMode="auto">
            <a:xfrm flipH="1">
              <a:off x="4022" y="292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9" name="Text Box 19"/>
            <p:cNvSpPr txBox="1">
              <a:spLocks noChangeArrowheads="1"/>
            </p:cNvSpPr>
            <p:nvPr/>
          </p:nvSpPr>
          <p:spPr bwMode="auto">
            <a:xfrm>
              <a:off x="4204" y="2640"/>
              <a:ext cx="5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服务器</a:t>
              </a:r>
            </a:p>
          </p:txBody>
        </p:sp>
        <p:sp>
          <p:nvSpPr>
            <p:cNvPr id="138260" name="Line 20"/>
            <p:cNvSpPr>
              <a:spLocks noChangeShapeType="1"/>
            </p:cNvSpPr>
            <p:nvPr/>
          </p:nvSpPr>
          <p:spPr bwMode="auto">
            <a:xfrm>
              <a:off x="2822" y="331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1" name="Oval 21"/>
            <p:cNvSpPr>
              <a:spLocks noChangeArrowheads="1"/>
            </p:cNvSpPr>
            <p:nvPr/>
          </p:nvSpPr>
          <p:spPr bwMode="auto">
            <a:xfrm>
              <a:off x="854" y="2974"/>
              <a:ext cx="1536" cy="6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CCFF33"/>
                  </a:solidFill>
                </a:rPr>
                <a:t>外部网络</a:t>
              </a:r>
            </a:p>
          </p:txBody>
        </p:sp>
        <p:sp>
          <p:nvSpPr>
            <p:cNvPr id="138262" name="Line 22"/>
            <p:cNvSpPr>
              <a:spLocks noChangeShapeType="1"/>
            </p:cNvSpPr>
            <p:nvPr/>
          </p:nvSpPr>
          <p:spPr bwMode="auto">
            <a:xfrm>
              <a:off x="2390" y="331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3" name="Line 23"/>
            <p:cNvSpPr>
              <a:spLocks noChangeShapeType="1"/>
            </p:cNvSpPr>
            <p:nvPr/>
          </p:nvSpPr>
          <p:spPr bwMode="auto">
            <a:xfrm>
              <a:off x="3974" y="355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4" name="Line 24"/>
            <p:cNvSpPr>
              <a:spLocks noChangeShapeType="1"/>
            </p:cNvSpPr>
            <p:nvPr/>
          </p:nvSpPr>
          <p:spPr bwMode="auto">
            <a:xfrm>
              <a:off x="4358" y="341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5" name="Line 25"/>
            <p:cNvSpPr>
              <a:spLocks noChangeShapeType="1"/>
            </p:cNvSpPr>
            <p:nvPr/>
          </p:nvSpPr>
          <p:spPr bwMode="auto">
            <a:xfrm flipH="1">
              <a:off x="3398" y="350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6" name="AutoShape 26"/>
            <p:cNvSpPr>
              <a:spLocks noChangeArrowheads="1"/>
            </p:cNvSpPr>
            <p:nvPr/>
          </p:nvSpPr>
          <p:spPr bwMode="auto">
            <a:xfrm rot="-2854960">
              <a:off x="2342" y="2642"/>
              <a:ext cx="672" cy="240"/>
            </a:xfrm>
            <a:prstGeom prst="parallelogram">
              <a:avLst>
                <a:gd name="adj" fmla="val 1833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i="1"/>
                <a:t>防火墙</a:t>
              </a:r>
            </a:p>
          </p:txBody>
        </p:sp>
        <p:pic>
          <p:nvPicPr>
            <p:cNvPr id="138267" name="Picture 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84" y="2496"/>
              <a:ext cx="354" cy="4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38268" name="Picture 2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6" y="2496"/>
              <a:ext cx="354" cy="4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38269" name="Picture 2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4" y="3410"/>
              <a:ext cx="264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38270" name="Picture 3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3506"/>
              <a:ext cx="264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38271" name="Picture 3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2" y="3554"/>
              <a:ext cx="264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38272" name="Line 32"/>
            <p:cNvSpPr>
              <a:spLocks noChangeShapeType="1"/>
            </p:cNvSpPr>
            <p:nvPr/>
          </p:nvSpPr>
          <p:spPr bwMode="auto">
            <a:xfrm>
              <a:off x="2352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3" name="Line 33"/>
            <p:cNvSpPr>
              <a:spLocks noChangeShapeType="1"/>
            </p:cNvSpPr>
            <p:nvPr/>
          </p:nvSpPr>
          <p:spPr bwMode="auto">
            <a:xfrm>
              <a:off x="2304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4" name="Line 34"/>
            <p:cNvSpPr>
              <a:spLocks noChangeShapeType="1"/>
            </p:cNvSpPr>
            <p:nvPr/>
          </p:nvSpPr>
          <p:spPr bwMode="auto">
            <a:xfrm>
              <a:off x="2160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5" name="Line 35"/>
            <p:cNvSpPr>
              <a:spLocks noChangeShapeType="1"/>
            </p:cNvSpPr>
            <p:nvPr/>
          </p:nvSpPr>
          <p:spPr bwMode="auto">
            <a:xfrm>
              <a:off x="2352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6" name="Line 36"/>
            <p:cNvSpPr>
              <a:spLocks noChangeShapeType="1"/>
            </p:cNvSpPr>
            <p:nvPr/>
          </p:nvSpPr>
          <p:spPr bwMode="auto">
            <a:xfrm>
              <a:off x="2256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7" name="Line 37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8" name="Line 38"/>
            <p:cNvSpPr>
              <a:spLocks noChangeShapeType="1"/>
            </p:cNvSpPr>
            <p:nvPr/>
          </p:nvSpPr>
          <p:spPr bwMode="auto">
            <a:xfrm>
              <a:off x="2928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9" name="Line 39"/>
            <p:cNvSpPr>
              <a:spLocks noChangeShapeType="1"/>
            </p:cNvSpPr>
            <p:nvPr/>
          </p:nvSpPr>
          <p:spPr bwMode="auto">
            <a:xfrm>
              <a:off x="2880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0" name="Line 40"/>
            <p:cNvSpPr>
              <a:spLocks noChangeShapeType="1"/>
            </p:cNvSpPr>
            <p:nvPr/>
          </p:nvSpPr>
          <p:spPr bwMode="auto">
            <a:xfrm>
              <a:off x="2976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1" name="Line 41"/>
            <p:cNvSpPr>
              <a:spLocks noChangeShapeType="1"/>
            </p:cNvSpPr>
            <p:nvPr/>
          </p:nvSpPr>
          <p:spPr bwMode="auto">
            <a:xfrm>
              <a:off x="3024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2" name="Line 42"/>
            <p:cNvSpPr>
              <a:spLocks noChangeShapeType="1"/>
            </p:cNvSpPr>
            <p:nvPr/>
          </p:nvSpPr>
          <p:spPr bwMode="auto">
            <a:xfrm>
              <a:off x="2976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3" name="Line 43"/>
            <p:cNvSpPr>
              <a:spLocks noChangeShapeType="1"/>
            </p:cNvSpPr>
            <p:nvPr/>
          </p:nvSpPr>
          <p:spPr bwMode="auto">
            <a:xfrm>
              <a:off x="2400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284" name="Text Box 44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8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8285" name="Rectangle 45"/>
          <p:cNvSpPr>
            <a:spLocks noChangeArrowheads="1"/>
          </p:cNvSpPr>
          <p:nvPr/>
        </p:nvSpPr>
        <p:spPr bwMode="auto">
          <a:xfrm>
            <a:off x="179388" y="773094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分组过滤式防火墙举例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29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333333"/>
                </a:solidFill>
              </a:rPr>
              <a:t>策略库的构建：假设仅支持企业用户访问本地邮件服务器；</a:t>
            </a:r>
          </a:p>
          <a:p>
            <a:r>
              <a:rPr lang="zh-CN" altLang="en-US" b="1">
                <a:solidFill>
                  <a:srgbClr val="333333"/>
                </a:solidFill>
              </a:rPr>
              <a:t>注意：简单邮件传输协议（</a:t>
            </a:r>
            <a:r>
              <a:rPr lang="en-US" altLang="zh-CN" b="1">
                <a:solidFill>
                  <a:srgbClr val="333333"/>
                </a:solidFill>
              </a:rPr>
              <a:t>SMTP</a:t>
            </a:r>
            <a:r>
              <a:rPr lang="zh-CN" altLang="en-US" b="1">
                <a:solidFill>
                  <a:srgbClr val="333333"/>
                </a:solidFill>
              </a:rPr>
              <a:t>）基于</a:t>
            </a:r>
            <a:r>
              <a:rPr lang="en-US" altLang="zh-CN" b="1">
                <a:solidFill>
                  <a:srgbClr val="333333"/>
                </a:solidFill>
              </a:rPr>
              <a:t>TCP</a:t>
            </a:r>
            <a:r>
              <a:rPr lang="zh-CN" altLang="en-US" b="1">
                <a:solidFill>
                  <a:srgbClr val="333333"/>
                </a:solidFill>
              </a:rPr>
              <a:t>的服务；</a:t>
            </a:r>
          </a:p>
          <a:p>
            <a:r>
              <a:rPr lang="zh-CN" altLang="en-US" b="1">
                <a:solidFill>
                  <a:srgbClr val="333333"/>
                </a:solidFill>
              </a:rPr>
              <a:t>            </a:t>
            </a:r>
            <a:r>
              <a:rPr lang="en-US" altLang="zh-CN" b="1">
                <a:solidFill>
                  <a:srgbClr val="333333"/>
                </a:solidFill>
              </a:rPr>
              <a:t>SMTP</a:t>
            </a:r>
            <a:r>
              <a:rPr lang="zh-CN" altLang="en-US" b="1">
                <a:solidFill>
                  <a:srgbClr val="333333"/>
                </a:solidFill>
              </a:rPr>
              <a:t>服务器（即接受者）使用端口</a:t>
            </a:r>
            <a:r>
              <a:rPr lang="en-US" altLang="zh-CN" b="1">
                <a:solidFill>
                  <a:srgbClr val="333333"/>
                </a:solidFill>
              </a:rPr>
              <a:t>25</a:t>
            </a:r>
            <a:r>
              <a:rPr lang="zh-CN" altLang="en-US" b="1">
                <a:solidFill>
                  <a:srgbClr val="333333"/>
                </a:solidFill>
              </a:rPr>
              <a:t>；</a:t>
            </a:r>
          </a:p>
          <a:p>
            <a:r>
              <a:rPr lang="zh-CN" altLang="en-US" b="1">
                <a:solidFill>
                  <a:srgbClr val="333333"/>
                </a:solidFill>
              </a:rPr>
              <a:t>            客户机（即发送者）使用大于</a:t>
            </a:r>
            <a:r>
              <a:rPr lang="en-US" altLang="zh-CN" b="1">
                <a:solidFill>
                  <a:srgbClr val="333333"/>
                </a:solidFill>
              </a:rPr>
              <a:t>1023</a:t>
            </a:r>
            <a:r>
              <a:rPr lang="zh-CN" altLang="en-US" b="1">
                <a:solidFill>
                  <a:srgbClr val="333333"/>
                </a:solidFill>
              </a:rPr>
              <a:t>的任意端口。 </a:t>
            </a:r>
            <a:endParaRPr lang="zh-CN" altLang="en-US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95600"/>
            <a:ext cx="7315200" cy="3048000"/>
            <a:chOff x="192" y="1824"/>
            <a:chExt cx="4608" cy="1920"/>
          </a:xfrm>
        </p:grpSpPr>
        <p:sp>
          <p:nvSpPr>
            <p:cNvPr id="139269" name="Rectangle 5"/>
            <p:cNvSpPr>
              <a:spLocks noChangeArrowheads="1"/>
            </p:cNvSpPr>
            <p:nvPr/>
          </p:nvSpPr>
          <p:spPr bwMode="auto">
            <a:xfrm>
              <a:off x="192" y="1824"/>
              <a:ext cx="5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传输</a:t>
              </a:r>
            </a:p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方向</a:t>
              </a:r>
            </a:p>
          </p:txBody>
        </p:sp>
        <p:sp>
          <p:nvSpPr>
            <p:cNvPr id="139270" name="Rectangle 6"/>
            <p:cNvSpPr>
              <a:spLocks noChangeArrowheads="1"/>
            </p:cNvSpPr>
            <p:nvPr/>
          </p:nvSpPr>
          <p:spPr bwMode="auto">
            <a:xfrm>
              <a:off x="768" y="1824"/>
              <a:ext cx="67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传输协议</a:t>
              </a:r>
            </a:p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类型</a:t>
              </a:r>
            </a:p>
          </p:txBody>
        </p:sp>
        <p:sp>
          <p:nvSpPr>
            <p:cNvPr id="139271" name="Rectangle 7"/>
            <p:cNvSpPr>
              <a:spLocks noChangeArrowheads="1"/>
            </p:cNvSpPr>
            <p:nvPr/>
          </p:nvSpPr>
          <p:spPr bwMode="auto">
            <a:xfrm>
              <a:off x="1440" y="1824"/>
              <a:ext cx="67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报文</a:t>
              </a:r>
            </a:p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源地址</a:t>
              </a:r>
            </a:p>
          </p:txBody>
        </p:sp>
        <p:sp>
          <p:nvSpPr>
            <p:cNvPr id="139272" name="Rectangle 8"/>
            <p:cNvSpPr>
              <a:spLocks noChangeArrowheads="1"/>
            </p:cNvSpPr>
            <p:nvPr/>
          </p:nvSpPr>
          <p:spPr bwMode="auto">
            <a:xfrm>
              <a:off x="2112" y="1824"/>
              <a:ext cx="67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主机</a:t>
              </a:r>
            </a:p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端口号</a:t>
              </a:r>
            </a:p>
          </p:txBody>
        </p:sp>
        <p:sp>
          <p:nvSpPr>
            <p:cNvPr id="139273" name="Rectangle 9"/>
            <p:cNvSpPr>
              <a:spLocks noChangeArrowheads="1"/>
            </p:cNvSpPr>
            <p:nvPr/>
          </p:nvSpPr>
          <p:spPr bwMode="auto">
            <a:xfrm>
              <a:off x="2784" y="1824"/>
              <a:ext cx="67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报文</a:t>
              </a:r>
            </a:p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宿地址</a:t>
              </a:r>
            </a:p>
          </p:txBody>
        </p:sp>
        <p:sp>
          <p:nvSpPr>
            <p:cNvPr id="139274" name="Rectangle 10"/>
            <p:cNvSpPr>
              <a:spLocks noChangeArrowheads="1"/>
            </p:cNvSpPr>
            <p:nvPr/>
          </p:nvSpPr>
          <p:spPr bwMode="auto">
            <a:xfrm>
              <a:off x="3456" y="1824"/>
              <a:ext cx="67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主机</a:t>
              </a:r>
            </a:p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端口号</a:t>
              </a:r>
            </a:p>
          </p:txBody>
        </p:sp>
        <p:sp>
          <p:nvSpPr>
            <p:cNvPr id="139275" name="Rectangle 11"/>
            <p:cNvSpPr>
              <a:spLocks noChangeArrowheads="1"/>
            </p:cNvSpPr>
            <p:nvPr/>
          </p:nvSpPr>
          <p:spPr bwMode="auto">
            <a:xfrm>
              <a:off x="4128" y="1824"/>
              <a:ext cx="67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控制</a:t>
              </a:r>
            </a:p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操作</a:t>
              </a:r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192" y="230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IN</a:t>
              </a:r>
            </a:p>
          </p:txBody>
        </p:sp>
        <p:sp>
          <p:nvSpPr>
            <p:cNvPr id="139277" name="Rectangle 13"/>
            <p:cNvSpPr>
              <a:spLocks noChangeArrowheads="1"/>
            </p:cNvSpPr>
            <p:nvPr/>
          </p:nvSpPr>
          <p:spPr bwMode="auto">
            <a:xfrm>
              <a:off x="768" y="230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TCP</a:t>
              </a:r>
            </a:p>
          </p:txBody>
        </p:sp>
        <p:sp>
          <p:nvSpPr>
            <p:cNvPr id="139278" name="Rectangle 14"/>
            <p:cNvSpPr>
              <a:spLocks noChangeArrowheads="1"/>
            </p:cNvSpPr>
            <p:nvPr/>
          </p:nvSpPr>
          <p:spPr bwMode="auto">
            <a:xfrm>
              <a:off x="1440" y="230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外部</a:t>
              </a:r>
            </a:p>
          </p:txBody>
        </p:sp>
        <p:sp>
          <p:nvSpPr>
            <p:cNvPr id="139279" name="Rectangle 15"/>
            <p:cNvSpPr>
              <a:spLocks noChangeArrowheads="1"/>
            </p:cNvSpPr>
            <p:nvPr/>
          </p:nvSpPr>
          <p:spPr bwMode="auto">
            <a:xfrm>
              <a:off x="2112" y="230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&gt; 1023</a:t>
              </a:r>
            </a:p>
          </p:txBody>
        </p:sp>
        <p:sp>
          <p:nvSpPr>
            <p:cNvPr id="139280" name="Rectangle 16"/>
            <p:cNvSpPr>
              <a:spLocks noChangeArrowheads="1"/>
            </p:cNvSpPr>
            <p:nvPr/>
          </p:nvSpPr>
          <p:spPr bwMode="auto">
            <a:xfrm>
              <a:off x="2784" y="230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S</a:t>
              </a:r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地址</a:t>
              </a:r>
            </a:p>
          </p:txBody>
        </p:sp>
        <p:sp>
          <p:nvSpPr>
            <p:cNvPr id="139281" name="Rectangle 17"/>
            <p:cNvSpPr>
              <a:spLocks noChangeArrowheads="1"/>
            </p:cNvSpPr>
            <p:nvPr/>
          </p:nvSpPr>
          <p:spPr bwMode="auto">
            <a:xfrm>
              <a:off x="3456" y="230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25</a:t>
              </a:r>
            </a:p>
          </p:txBody>
        </p:sp>
        <p:sp>
          <p:nvSpPr>
            <p:cNvPr id="139282" name="Rectangle 18"/>
            <p:cNvSpPr>
              <a:spLocks noChangeArrowheads="1"/>
            </p:cNvSpPr>
            <p:nvPr/>
          </p:nvSpPr>
          <p:spPr bwMode="auto">
            <a:xfrm>
              <a:off x="4128" y="230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允许</a:t>
              </a:r>
            </a:p>
          </p:txBody>
        </p:sp>
        <p:sp>
          <p:nvSpPr>
            <p:cNvPr id="139283" name="Rectangle 19"/>
            <p:cNvSpPr>
              <a:spLocks noChangeArrowheads="1"/>
            </p:cNvSpPr>
            <p:nvPr/>
          </p:nvSpPr>
          <p:spPr bwMode="auto">
            <a:xfrm>
              <a:off x="192" y="2592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OUT</a:t>
              </a:r>
            </a:p>
          </p:txBody>
        </p:sp>
        <p:sp>
          <p:nvSpPr>
            <p:cNvPr id="139284" name="Rectangle 20"/>
            <p:cNvSpPr>
              <a:spLocks noChangeArrowheads="1"/>
            </p:cNvSpPr>
            <p:nvPr/>
          </p:nvSpPr>
          <p:spPr bwMode="auto">
            <a:xfrm>
              <a:off x="768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TCP</a:t>
              </a:r>
            </a:p>
          </p:txBody>
        </p: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1440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S</a:t>
              </a:r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地址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12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25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2784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外部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3456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25</a:t>
              </a:r>
            </a:p>
          </p:txBody>
        </p:sp>
        <p:sp>
          <p:nvSpPr>
            <p:cNvPr id="139289" name="Rectangle 25"/>
            <p:cNvSpPr>
              <a:spLocks noChangeArrowheads="1"/>
            </p:cNvSpPr>
            <p:nvPr/>
          </p:nvSpPr>
          <p:spPr bwMode="auto">
            <a:xfrm>
              <a:off x="4128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允许</a:t>
              </a:r>
            </a:p>
          </p:txBody>
        </p:sp>
        <p:sp>
          <p:nvSpPr>
            <p:cNvPr id="139290" name="Rectangle 26"/>
            <p:cNvSpPr>
              <a:spLocks noChangeArrowheads="1"/>
            </p:cNvSpPr>
            <p:nvPr/>
          </p:nvSpPr>
          <p:spPr bwMode="auto">
            <a:xfrm>
              <a:off x="192" y="2880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IN</a:t>
              </a:r>
            </a:p>
          </p:txBody>
        </p:sp>
        <p:sp>
          <p:nvSpPr>
            <p:cNvPr id="139291" name="Rectangle 27"/>
            <p:cNvSpPr>
              <a:spLocks noChangeArrowheads="1"/>
            </p:cNvSpPr>
            <p:nvPr/>
          </p:nvSpPr>
          <p:spPr bwMode="auto">
            <a:xfrm>
              <a:off x="768" y="288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TCP</a:t>
              </a:r>
            </a:p>
          </p:txBody>
        </p:sp>
        <p:sp>
          <p:nvSpPr>
            <p:cNvPr id="139292" name="Rectangle 28"/>
            <p:cNvSpPr>
              <a:spLocks noChangeArrowheads="1"/>
            </p:cNvSpPr>
            <p:nvPr/>
          </p:nvSpPr>
          <p:spPr bwMode="auto">
            <a:xfrm>
              <a:off x="1440" y="288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外部</a:t>
              </a:r>
            </a:p>
          </p:txBody>
        </p:sp>
        <p:sp>
          <p:nvSpPr>
            <p:cNvPr id="139293" name="Rectangle 29"/>
            <p:cNvSpPr>
              <a:spLocks noChangeArrowheads="1"/>
            </p:cNvSpPr>
            <p:nvPr/>
          </p:nvSpPr>
          <p:spPr bwMode="auto">
            <a:xfrm>
              <a:off x="2112" y="288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25</a:t>
              </a:r>
            </a:p>
          </p:txBody>
        </p:sp>
        <p:sp>
          <p:nvSpPr>
            <p:cNvPr id="139294" name="Rectangle 30"/>
            <p:cNvSpPr>
              <a:spLocks noChangeArrowheads="1"/>
            </p:cNvSpPr>
            <p:nvPr/>
          </p:nvSpPr>
          <p:spPr bwMode="auto">
            <a:xfrm>
              <a:off x="2784" y="288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S</a:t>
              </a:r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地址</a:t>
              </a:r>
            </a:p>
          </p:txBody>
        </p:sp>
        <p:sp>
          <p:nvSpPr>
            <p:cNvPr id="139295" name="Rectangle 31"/>
            <p:cNvSpPr>
              <a:spLocks noChangeArrowheads="1"/>
            </p:cNvSpPr>
            <p:nvPr/>
          </p:nvSpPr>
          <p:spPr bwMode="auto">
            <a:xfrm>
              <a:off x="3456" y="288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25</a:t>
              </a:r>
            </a:p>
          </p:txBody>
        </p:sp>
        <p:sp>
          <p:nvSpPr>
            <p:cNvPr id="139296" name="Rectangle 32"/>
            <p:cNvSpPr>
              <a:spLocks noChangeArrowheads="1"/>
            </p:cNvSpPr>
            <p:nvPr/>
          </p:nvSpPr>
          <p:spPr bwMode="auto">
            <a:xfrm>
              <a:off x="4128" y="288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允许</a:t>
              </a:r>
            </a:p>
          </p:txBody>
        </p:sp>
        <p:sp>
          <p:nvSpPr>
            <p:cNvPr id="139297" name="Rectangle 33"/>
            <p:cNvSpPr>
              <a:spLocks noChangeArrowheads="1"/>
            </p:cNvSpPr>
            <p:nvPr/>
          </p:nvSpPr>
          <p:spPr bwMode="auto">
            <a:xfrm>
              <a:off x="192" y="3168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BOTH</a:t>
              </a:r>
            </a:p>
          </p:txBody>
        </p:sp>
        <p:sp>
          <p:nvSpPr>
            <p:cNvPr id="139298" name="Rectangle 34"/>
            <p:cNvSpPr>
              <a:spLocks noChangeArrowheads="1"/>
            </p:cNvSpPr>
            <p:nvPr/>
          </p:nvSpPr>
          <p:spPr bwMode="auto">
            <a:xfrm>
              <a:off x="768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任意</a:t>
              </a:r>
            </a:p>
          </p:txBody>
        </p:sp>
        <p:sp>
          <p:nvSpPr>
            <p:cNvPr id="139299" name="Rectangle 35"/>
            <p:cNvSpPr>
              <a:spLocks noChangeArrowheads="1"/>
            </p:cNvSpPr>
            <p:nvPr/>
          </p:nvSpPr>
          <p:spPr bwMode="auto">
            <a:xfrm>
              <a:off x="1440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任意</a:t>
              </a:r>
            </a:p>
          </p:txBody>
        </p:sp>
        <p:sp>
          <p:nvSpPr>
            <p:cNvPr id="139300" name="Rectangle 36"/>
            <p:cNvSpPr>
              <a:spLocks noChangeArrowheads="1"/>
            </p:cNvSpPr>
            <p:nvPr/>
          </p:nvSpPr>
          <p:spPr bwMode="auto">
            <a:xfrm>
              <a:off x="2112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任意</a:t>
              </a:r>
            </a:p>
          </p:txBody>
        </p:sp>
        <p:sp>
          <p:nvSpPr>
            <p:cNvPr id="139301" name="Rectangle 37"/>
            <p:cNvSpPr>
              <a:spLocks noChangeArrowheads="1"/>
            </p:cNvSpPr>
            <p:nvPr/>
          </p:nvSpPr>
          <p:spPr bwMode="auto">
            <a:xfrm>
              <a:off x="2784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任意</a:t>
              </a:r>
            </a:p>
          </p:txBody>
        </p:sp>
        <p:sp>
          <p:nvSpPr>
            <p:cNvPr id="139302" name="Rectangle 38"/>
            <p:cNvSpPr>
              <a:spLocks noChangeArrowheads="1"/>
            </p:cNvSpPr>
            <p:nvPr/>
          </p:nvSpPr>
          <p:spPr bwMode="auto">
            <a:xfrm>
              <a:off x="3456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任意</a:t>
              </a:r>
            </a:p>
          </p:txBody>
        </p:sp>
        <p:sp>
          <p:nvSpPr>
            <p:cNvPr id="139303" name="Rectangle 39"/>
            <p:cNvSpPr>
              <a:spLocks noChangeArrowheads="1"/>
            </p:cNvSpPr>
            <p:nvPr/>
          </p:nvSpPr>
          <p:spPr bwMode="auto">
            <a:xfrm>
              <a:off x="4128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不允许</a:t>
              </a:r>
            </a:p>
          </p:txBody>
        </p:sp>
        <p:sp>
          <p:nvSpPr>
            <p:cNvPr id="139304" name="Rectangle 40"/>
            <p:cNvSpPr>
              <a:spLocks noChangeArrowheads="1"/>
            </p:cNvSpPr>
            <p:nvPr/>
          </p:nvSpPr>
          <p:spPr bwMode="auto">
            <a:xfrm>
              <a:off x="192" y="3456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139305" name="Rectangle 41"/>
            <p:cNvSpPr>
              <a:spLocks noChangeArrowheads="1"/>
            </p:cNvSpPr>
            <p:nvPr/>
          </p:nvSpPr>
          <p:spPr bwMode="auto">
            <a:xfrm>
              <a:off x="768" y="345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139306" name="Rectangle 42"/>
            <p:cNvSpPr>
              <a:spLocks noChangeArrowheads="1"/>
            </p:cNvSpPr>
            <p:nvPr/>
          </p:nvSpPr>
          <p:spPr bwMode="auto">
            <a:xfrm>
              <a:off x="1440" y="345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139307" name="Rectangle 43"/>
            <p:cNvSpPr>
              <a:spLocks noChangeArrowheads="1"/>
            </p:cNvSpPr>
            <p:nvPr/>
          </p:nvSpPr>
          <p:spPr bwMode="auto">
            <a:xfrm>
              <a:off x="2112" y="345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139308" name="Rectangle 44"/>
            <p:cNvSpPr>
              <a:spLocks noChangeArrowheads="1"/>
            </p:cNvSpPr>
            <p:nvPr/>
          </p:nvSpPr>
          <p:spPr bwMode="auto">
            <a:xfrm>
              <a:off x="2784" y="345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139309" name="Rectangle 45"/>
            <p:cNvSpPr>
              <a:spLocks noChangeArrowheads="1"/>
            </p:cNvSpPr>
            <p:nvPr/>
          </p:nvSpPr>
          <p:spPr bwMode="auto">
            <a:xfrm>
              <a:off x="3456" y="345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139310" name="Rectangle 46"/>
            <p:cNvSpPr>
              <a:spLocks noChangeArrowheads="1"/>
            </p:cNvSpPr>
            <p:nvPr/>
          </p:nvSpPr>
          <p:spPr bwMode="auto">
            <a:xfrm>
              <a:off x="4128" y="345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</p:grpSp>
      <p:sp>
        <p:nvSpPr>
          <p:cNvPr id="139311" name="Text Box 47"/>
          <p:cNvSpPr txBox="1">
            <a:spLocks noChangeArrowheads="1"/>
          </p:cNvSpPr>
          <p:nvPr/>
        </p:nvSpPr>
        <p:spPr bwMode="auto">
          <a:xfrm>
            <a:off x="7680325" y="3657600"/>
            <a:ext cx="1201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宋体" pitchFamily="2" charset="-122"/>
              </a:rPr>
              <a:t>远程访问</a:t>
            </a:r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7620000" y="4098925"/>
            <a:ext cx="1462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宋体" pitchFamily="2" charset="-122"/>
              </a:rPr>
              <a:t>服务器互访</a:t>
            </a:r>
          </a:p>
        </p:txBody>
      </p:sp>
      <p:sp>
        <p:nvSpPr>
          <p:cNvPr id="139313" name="Text Box 49"/>
          <p:cNvSpPr txBox="1">
            <a:spLocks noChangeArrowheads="1"/>
          </p:cNvSpPr>
          <p:nvPr/>
        </p:nvSpPr>
        <p:spPr bwMode="auto">
          <a:xfrm>
            <a:off x="7605713" y="4632325"/>
            <a:ext cx="1462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宋体" pitchFamily="2" charset="-122"/>
              </a:rPr>
              <a:t>服务器互访</a:t>
            </a:r>
          </a:p>
        </p:txBody>
      </p:sp>
      <p:sp>
        <p:nvSpPr>
          <p:cNvPr id="139314" name="Text Box 50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9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9315" name="Rectangle 51"/>
          <p:cNvSpPr>
            <a:spLocks noChangeArrowheads="1"/>
          </p:cNvSpPr>
          <p:nvPr/>
        </p:nvSpPr>
        <p:spPr bwMode="auto">
          <a:xfrm>
            <a:off x="179388" y="896938"/>
            <a:ext cx="8736012" cy="84137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76200" y="117475"/>
            <a:ext cx="4693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③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防火墙的原理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代理服务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228600" y="903295"/>
            <a:ext cx="89154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     代理外部（或内部）用户访问内部（或外部）网络，杜绝内部和外部的直接访问。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代理服务器</a:t>
            </a:r>
            <a:r>
              <a:rPr lang="zh-CN" altLang="en-US" b="1" dirty="0">
                <a:solidFill>
                  <a:srgbClr val="FF0000"/>
                </a:solidFill>
              </a:rPr>
              <a:t>分析客户的请求</a:t>
            </a:r>
            <a:r>
              <a:rPr lang="zh-CN" altLang="en-US" b="1" dirty="0"/>
              <a:t>，根据制定的策略决定允许或者拒绝某个特定的请求；当一个请求被允许时，代理服务器就“</a:t>
            </a:r>
            <a:r>
              <a:rPr lang="zh-CN" altLang="en-US" b="1" dirty="0">
                <a:solidFill>
                  <a:srgbClr val="FF0000"/>
                </a:solidFill>
              </a:rPr>
              <a:t>代表</a:t>
            </a:r>
            <a:r>
              <a:rPr lang="zh-CN" altLang="en-US" b="1" dirty="0"/>
              <a:t>”该客户执行访问操作，并将结果返回客户。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此处的“</a:t>
            </a:r>
            <a:r>
              <a:rPr lang="zh-CN" altLang="en-US" b="1" dirty="0">
                <a:solidFill>
                  <a:srgbClr val="FF0000"/>
                </a:solidFill>
              </a:rPr>
              <a:t>代表</a:t>
            </a:r>
            <a:r>
              <a:rPr lang="zh-CN" altLang="en-US" b="1" dirty="0"/>
              <a:t>”隐含了分组中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>
                <a:solidFill>
                  <a:srgbClr val="FF0000"/>
                </a:solidFill>
              </a:rPr>
              <a:t>地址的替换（迁移）。</a:t>
            </a: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    此类防火墙安全较高，但效率受影响，常用于特定的应用服务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（如</a:t>
            </a:r>
            <a:r>
              <a:rPr lang="en-US" altLang="zh-CN" b="1" dirty="0"/>
              <a:t>FTP</a:t>
            </a:r>
            <a:r>
              <a:rPr lang="zh-CN" altLang="en-US" b="1" dirty="0"/>
              <a:t>服务、</a:t>
            </a:r>
            <a:r>
              <a:rPr lang="en-US" altLang="zh-CN" b="1" dirty="0"/>
              <a:t>Telnet</a:t>
            </a:r>
            <a:r>
              <a:rPr lang="zh-CN" altLang="en-US" b="1" dirty="0"/>
              <a:t>服务、远程拨号服务等）。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4714875"/>
            <a:ext cx="7572375" cy="1381125"/>
            <a:chOff x="432" y="2529"/>
            <a:chExt cx="4770" cy="87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41" y="2574"/>
              <a:ext cx="827" cy="775"/>
              <a:chOff x="4039" y="3300"/>
              <a:chExt cx="654" cy="226"/>
            </a:xfrm>
          </p:grpSpPr>
          <p:sp>
            <p:nvSpPr>
              <p:cNvPr id="140294" name="Oval 6"/>
              <p:cNvSpPr>
                <a:spLocks noChangeArrowheads="1"/>
              </p:cNvSpPr>
              <p:nvPr/>
            </p:nvSpPr>
            <p:spPr bwMode="auto">
              <a:xfrm>
                <a:off x="4269" y="3300"/>
                <a:ext cx="281" cy="85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295" name="Oval 7"/>
              <p:cNvSpPr>
                <a:spLocks noChangeArrowheads="1"/>
              </p:cNvSpPr>
              <p:nvPr/>
            </p:nvSpPr>
            <p:spPr bwMode="auto">
              <a:xfrm>
                <a:off x="4112" y="3321"/>
                <a:ext cx="202" cy="90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296" name="Oval 8"/>
              <p:cNvSpPr>
                <a:spLocks noChangeArrowheads="1"/>
              </p:cNvSpPr>
              <p:nvPr/>
            </p:nvSpPr>
            <p:spPr bwMode="auto">
              <a:xfrm>
                <a:off x="4039" y="3382"/>
                <a:ext cx="136" cy="6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297" name="Oval 9"/>
              <p:cNvSpPr>
                <a:spLocks noChangeArrowheads="1"/>
              </p:cNvSpPr>
              <p:nvPr/>
            </p:nvSpPr>
            <p:spPr bwMode="auto">
              <a:xfrm>
                <a:off x="4086" y="3420"/>
                <a:ext cx="211" cy="80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298" name="Oval 10"/>
              <p:cNvSpPr>
                <a:spLocks noChangeArrowheads="1"/>
              </p:cNvSpPr>
              <p:nvPr/>
            </p:nvSpPr>
            <p:spPr bwMode="auto">
              <a:xfrm>
                <a:off x="4247" y="3432"/>
                <a:ext cx="320" cy="94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299" name="Oval 11"/>
              <p:cNvSpPr>
                <a:spLocks noChangeArrowheads="1"/>
              </p:cNvSpPr>
              <p:nvPr/>
            </p:nvSpPr>
            <p:spPr bwMode="auto">
              <a:xfrm>
                <a:off x="4456" y="3327"/>
                <a:ext cx="204" cy="63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0" name="Oval 12"/>
              <p:cNvSpPr>
                <a:spLocks noChangeArrowheads="1"/>
              </p:cNvSpPr>
              <p:nvPr/>
            </p:nvSpPr>
            <p:spPr bwMode="auto">
              <a:xfrm>
                <a:off x="4496" y="3376"/>
                <a:ext cx="197" cy="71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1" name="Oval 13"/>
              <p:cNvSpPr>
                <a:spLocks noChangeArrowheads="1"/>
              </p:cNvSpPr>
              <p:nvPr/>
            </p:nvSpPr>
            <p:spPr bwMode="auto">
              <a:xfrm>
                <a:off x="4478" y="3390"/>
                <a:ext cx="190" cy="120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2" name="Oval 14"/>
              <p:cNvSpPr>
                <a:spLocks noChangeArrowheads="1"/>
              </p:cNvSpPr>
              <p:nvPr/>
            </p:nvSpPr>
            <p:spPr bwMode="auto">
              <a:xfrm>
                <a:off x="4158" y="3353"/>
                <a:ext cx="419" cy="120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32" y="2533"/>
              <a:ext cx="813" cy="802"/>
              <a:chOff x="4032" y="3288"/>
              <a:chExt cx="643" cy="234"/>
            </a:xfrm>
          </p:grpSpPr>
          <p:sp>
            <p:nvSpPr>
              <p:cNvPr id="140304" name="Oval 16"/>
              <p:cNvSpPr>
                <a:spLocks noChangeArrowheads="1"/>
              </p:cNvSpPr>
              <p:nvPr/>
            </p:nvSpPr>
            <p:spPr bwMode="auto">
              <a:xfrm>
                <a:off x="4260" y="3288"/>
                <a:ext cx="273" cy="94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5" name="Oval 17"/>
              <p:cNvSpPr>
                <a:spLocks noChangeArrowheads="1"/>
              </p:cNvSpPr>
              <p:nvPr/>
            </p:nvSpPr>
            <p:spPr bwMode="auto">
              <a:xfrm>
                <a:off x="4104" y="3315"/>
                <a:ext cx="199" cy="93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6" name="Oval 18"/>
              <p:cNvSpPr>
                <a:spLocks noChangeArrowheads="1"/>
              </p:cNvSpPr>
              <p:nvPr/>
            </p:nvSpPr>
            <p:spPr bwMode="auto">
              <a:xfrm>
                <a:off x="4032" y="3376"/>
                <a:ext cx="135" cy="71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7" name="Oval 19"/>
              <p:cNvSpPr>
                <a:spLocks noChangeArrowheads="1"/>
              </p:cNvSpPr>
              <p:nvPr/>
            </p:nvSpPr>
            <p:spPr bwMode="auto">
              <a:xfrm>
                <a:off x="4079" y="3411"/>
                <a:ext cx="209" cy="77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8" name="Oval 20"/>
              <p:cNvSpPr>
                <a:spLocks noChangeArrowheads="1"/>
              </p:cNvSpPr>
              <p:nvPr/>
            </p:nvSpPr>
            <p:spPr bwMode="auto">
              <a:xfrm>
                <a:off x="4232" y="3424"/>
                <a:ext cx="327" cy="9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09" name="Oval 21"/>
              <p:cNvSpPr>
                <a:spLocks noChangeArrowheads="1"/>
              </p:cNvSpPr>
              <p:nvPr/>
            </p:nvSpPr>
            <p:spPr bwMode="auto">
              <a:xfrm>
                <a:off x="4448" y="3315"/>
                <a:ext cx="198" cy="70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0" name="Oval 22"/>
              <p:cNvSpPr>
                <a:spLocks noChangeArrowheads="1"/>
              </p:cNvSpPr>
              <p:nvPr/>
            </p:nvSpPr>
            <p:spPr bwMode="auto">
              <a:xfrm>
                <a:off x="4478" y="3372"/>
                <a:ext cx="197" cy="67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1" name="Oval 23"/>
              <p:cNvSpPr>
                <a:spLocks noChangeArrowheads="1"/>
              </p:cNvSpPr>
              <p:nvPr/>
            </p:nvSpPr>
            <p:spPr bwMode="auto">
              <a:xfrm>
                <a:off x="4456" y="3385"/>
                <a:ext cx="204" cy="122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2" name="Oval 24"/>
              <p:cNvSpPr>
                <a:spLocks noChangeArrowheads="1"/>
              </p:cNvSpPr>
              <p:nvPr/>
            </p:nvSpPr>
            <p:spPr bwMode="auto">
              <a:xfrm>
                <a:off x="4149" y="3342"/>
                <a:ext cx="418" cy="119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496" y="2928"/>
              <a:ext cx="336" cy="233"/>
              <a:chOff x="2064" y="3415"/>
              <a:chExt cx="336" cy="233"/>
            </a:xfrm>
          </p:grpSpPr>
          <p:sp>
            <p:nvSpPr>
              <p:cNvPr id="140314" name="AutoShape 26"/>
              <p:cNvSpPr>
                <a:spLocks noChangeArrowheads="1"/>
              </p:cNvSpPr>
              <p:nvPr/>
            </p:nvSpPr>
            <p:spPr bwMode="auto">
              <a:xfrm>
                <a:off x="2064" y="3552"/>
                <a:ext cx="336" cy="96"/>
              </a:xfrm>
              <a:prstGeom prst="cube">
                <a:avLst>
                  <a:gd name="adj" fmla="val 61806"/>
                </a:avLst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2123" y="3415"/>
                <a:ext cx="240" cy="192"/>
                <a:chOff x="2352" y="3264"/>
                <a:chExt cx="240" cy="192"/>
              </a:xfrm>
            </p:grpSpPr>
            <p:sp>
              <p:nvSpPr>
                <p:cNvPr id="140316" name="AutoShape 28"/>
                <p:cNvSpPr>
                  <a:spLocks noChangeArrowheads="1"/>
                </p:cNvSpPr>
                <p:nvPr/>
              </p:nvSpPr>
              <p:spPr bwMode="auto">
                <a:xfrm>
                  <a:off x="2352" y="3264"/>
                  <a:ext cx="240" cy="19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6009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17" name="AutoShape 29"/>
                <p:cNvSpPr>
                  <a:spLocks noChangeArrowheads="1"/>
                </p:cNvSpPr>
                <p:nvPr/>
              </p:nvSpPr>
              <p:spPr bwMode="auto">
                <a:xfrm>
                  <a:off x="2378" y="3338"/>
                  <a:ext cx="144" cy="96"/>
                </a:xfrm>
                <a:prstGeom prst="bevel">
                  <a:avLst>
                    <a:gd name="adj" fmla="val 12500"/>
                  </a:avLst>
                </a:prstGeom>
                <a:solidFill>
                  <a:srgbClr val="D6009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1408" y="2934"/>
              <a:ext cx="484" cy="234"/>
              <a:chOff x="1440" y="2579"/>
              <a:chExt cx="484" cy="234"/>
            </a:xfrm>
          </p:grpSpPr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1447" y="2596"/>
                <a:ext cx="477" cy="217"/>
                <a:chOff x="1447" y="2596"/>
                <a:chExt cx="477" cy="217"/>
              </a:xfrm>
            </p:grpSpPr>
            <p:sp>
              <p:nvSpPr>
                <p:cNvPr id="140320" name="Rectangle 32"/>
                <p:cNvSpPr>
                  <a:spLocks noChangeArrowheads="1"/>
                </p:cNvSpPr>
                <p:nvPr/>
              </p:nvSpPr>
              <p:spPr bwMode="auto">
                <a:xfrm>
                  <a:off x="1447" y="2667"/>
                  <a:ext cx="477" cy="71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1" name="Oval 33"/>
                <p:cNvSpPr>
                  <a:spLocks noChangeArrowheads="1"/>
                </p:cNvSpPr>
                <p:nvPr/>
              </p:nvSpPr>
              <p:spPr bwMode="auto">
                <a:xfrm>
                  <a:off x="1456" y="2673"/>
                  <a:ext cx="468" cy="140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22" name="Oval 34"/>
                <p:cNvSpPr>
                  <a:spLocks noChangeArrowheads="1"/>
                </p:cNvSpPr>
                <p:nvPr/>
              </p:nvSpPr>
              <p:spPr bwMode="auto">
                <a:xfrm>
                  <a:off x="1456" y="2596"/>
                  <a:ext cx="468" cy="13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0323" name="Rectangle 35"/>
              <p:cNvSpPr>
                <a:spLocks noChangeArrowheads="1"/>
              </p:cNvSpPr>
              <p:nvPr/>
            </p:nvSpPr>
            <p:spPr bwMode="auto">
              <a:xfrm>
                <a:off x="1440" y="2654"/>
                <a:ext cx="478" cy="71"/>
              </a:xfrm>
              <a:prstGeom prst="rect">
                <a:avLst/>
              </a:prstGeom>
              <a:solidFill>
                <a:srgbClr val="004E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24" name="Oval 36"/>
              <p:cNvSpPr>
                <a:spLocks noChangeArrowheads="1"/>
              </p:cNvSpPr>
              <p:nvPr/>
            </p:nvSpPr>
            <p:spPr bwMode="auto">
              <a:xfrm>
                <a:off x="1447" y="2659"/>
                <a:ext cx="471" cy="136"/>
              </a:xfrm>
              <a:prstGeom prst="ellipse">
                <a:avLst/>
              </a:prstGeom>
              <a:solidFill>
                <a:srgbClr val="004E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25" name="Oval 37"/>
              <p:cNvSpPr>
                <a:spLocks noChangeArrowheads="1"/>
              </p:cNvSpPr>
              <p:nvPr/>
            </p:nvSpPr>
            <p:spPr bwMode="auto">
              <a:xfrm>
                <a:off x="1447" y="2579"/>
                <a:ext cx="471" cy="140"/>
              </a:xfrm>
              <a:prstGeom prst="ellipse">
                <a:avLst/>
              </a:prstGeom>
              <a:solidFill>
                <a:srgbClr val="5589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1530" y="2602"/>
                <a:ext cx="299" cy="101"/>
                <a:chOff x="1530" y="2602"/>
                <a:chExt cx="299" cy="101"/>
              </a:xfrm>
            </p:grpSpPr>
            <p:grpSp>
              <p:nvGrpSpPr>
                <p:cNvPr id="10" name="Group 39"/>
                <p:cNvGrpSpPr>
                  <a:grpSpLocks/>
                </p:cNvGrpSpPr>
                <p:nvPr/>
              </p:nvGrpSpPr>
              <p:grpSpPr bwMode="auto">
                <a:xfrm>
                  <a:off x="1530" y="2602"/>
                  <a:ext cx="299" cy="101"/>
                  <a:chOff x="1530" y="2602"/>
                  <a:chExt cx="299" cy="101"/>
                </a:xfrm>
              </p:grpSpPr>
              <p:sp>
                <p:nvSpPr>
                  <p:cNvPr id="140328" name="Freeform 40"/>
                  <p:cNvSpPr>
                    <a:spLocks/>
                  </p:cNvSpPr>
                  <p:nvPr/>
                </p:nvSpPr>
                <p:spPr bwMode="auto">
                  <a:xfrm>
                    <a:off x="1530" y="2602"/>
                    <a:ext cx="135" cy="35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34" y="0"/>
                      </a:cxn>
                      <a:cxn ang="0">
                        <a:pos x="101" y="17"/>
                      </a:cxn>
                      <a:cxn ang="0">
                        <a:pos x="134" y="11"/>
                      </a:cxn>
                      <a:cxn ang="0">
                        <a:pos x="126" y="34"/>
                      </a:cxn>
                      <a:cxn ang="0">
                        <a:pos x="34" y="34"/>
                      </a:cxn>
                      <a:cxn ang="0">
                        <a:pos x="75" y="23"/>
                      </a:cxn>
                      <a:cxn ang="0">
                        <a:pos x="0" y="6"/>
                      </a:cxn>
                    </a:cxnLst>
                    <a:rect l="0" t="0" r="r" b="b"/>
                    <a:pathLst>
                      <a:path w="135" h="35">
                        <a:moveTo>
                          <a:pt x="0" y="6"/>
                        </a:moveTo>
                        <a:lnTo>
                          <a:pt x="34" y="0"/>
                        </a:lnTo>
                        <a:lnTo>
                          <a:pt x="101" y="17"/>
                        </a:lnTo>
                        <a:lnTo>
                          <a:pt x="134" y="11"/>
                        </a:lnTo>
                        <a:lnTo>
                          <a:pt x="126" y="34"/>
                        </a:lnTo>
                        <a:lnTo>
                          <a:pt x="34" y="34"/>
                        </a:lnTo>
                        <a:lnTo>
                          <a:pt x="75" y="23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29" name="Freeform 41"/>
                  <p:cNvSpPr>
                    <a:spLocks/>
                  </p:cNvSpPr>
                  <p:nvPr/>
                </p:nvSpPr>
                <p:spPr bwMode="auto">
                  <a:xfrm>
                    <a:off x="1690" y="2667"/>
                    <a:ext cx="139" cy="36"/>
                  </a:xfrm>
                  <a:custGeom>
                    <a:avLst/>
                    <a:gdLst/>
                    <a:ahLst/>
                    <a:cxnLst>
                      <a:cxn ang="0">
                        <a:pos x="138" y="29"/>
                      </a:cxn>
                      <a:cxn ang="0">
                        <a:pos x="104" y="35"/>
                      </a:cxn>
                      <a:cxn ang="0">
                        <a:pos x="35" y="18"/>
                      </a:cxn>
                      <a:cxn ang="0">
                        <a:pos x="0" y="29"/>
                      </a:cxn>
                      <a:cxn ang="0">
                        <a:pos x="9" y="0"/>
                      </a:cxn>
                      <a:cxn ang="0">
                        <a:pos x="104" y="0"/>
                      </a:cxn>
                      <a:cxn ang="0">
                        <a:pos x="69" y="12"/>
                      </a:cxn>
                      <a:cxn ang="0">
                        <a:pos x="138" y="29"/>
                      </a:cxn>
                    </a:cxnLst>
                    <a:rect l="0" t="0" r="r" b="b"/>
                    <a:pathLst>
                      <a:path w="139" h="36">
                        <a:moveTo>
                          <a:pt x="138" y="29"/>
                        </a:moveTo>
                        <a:lnTo>
                          <a:pt x="104" y="35"/>
                        </a:lnTo>
                        <a:lnTo>
                          <a:pt x="35" y="18"/>
                        </a:ln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104" y="0"/>
                        </a:lnTo>
                        <a:lnTo>
                          <a:pt x="69" y="12"/>
                        </a:lnTo>
                        <a:lnTo>
                          <a:pt x="138" y="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42"/>
                <p:cNvGrpSpPr>
                  <a:grpSpLocks/>
                </p:cNvGrpSpPr>
                <p:nvPr/>
              </p:nvGrpSpPr>
              <p:grpSpPr bwMode="auto">
                <a:xfrm>
                  <a:off x="1545" y="2602"/>
                  <a:ext cx="274" cy="101"/>
                  <a:chOff x="1545" y="2602"/>
                  <a:chExt cx="274" cy="101"/>
                </a:xfrm>
              </p:grpSpPr>
              <p:sp>
                <p:nvSpPr>
                  <p:cNvPr id="140331" name="Freeform 43"/>
                  <p:cNvSpPr>
                    <a:spLocks/>
                  </p:cNvSpPr>
                  <p:nvPr/>
                </p:nvSpPr>
                <p:spPr bwMode="auto">
                  <a:xfrm>
                    <a:off x="1683" y="2602"/>
                    <a:ext cx="136" cy="35"/>
                  </a:xfrm>
                  <a:custGeom>
                    <a:avLst/>
                    <a:gdLst/>
                    <a:ahLst/>
                    <a:cxnLst>
                      <a:cxn ang="0">
                        <a:pos x="0" y="23"/>
                      </a:cxn>
                      <a:cxn ang="0">
                        <a:pos x="34" y="34"/>
                      </a:cxn>
                      <a:cxn ang="0">
                        <a:pos x="101" y="11"/>
                      </a:cxn>
                      <a:cxn ang="0">
                        <a:pos x="135" y="17"/>
                      </a:cxn>
                      <a:cxn ang="0">
                        <a:pos x="118" y="0"/>
                      </a:cxn>
                      <a:cxn ang="0">
                        <a:pos x="34" y="0"/>
                      </a:cxn>
                      <a:cxn ang="0">
                        <a:pos x="76" y="6"/>
                      </a:cxn>
                      <a:cxn ang="0">
                        <a:pos x="0" y="23"/>
                      </a:cxn>
                    </a:cxnLst>
                    <a:rect l="0" t="0" r="r" b="b"/>
                    <a:pathLst>
                      <a:path w="136" h="35">
                        <a:moveTo>
                          <a:pt x="0" y="23"/>
                        </a:moveTo>
                        <a:lnTo>
                          <a:pt x="34" y="34"/>
                        </a:lnTo>
                        <a:lnTo>
                          <a:pt x="101" y="11"/>
                        </a:lnTo>
                        <a:lnTo>
                          <a:pt x="135" y="17"/>
                        </a:lnTo>
                        <a:lnTo>
                          <a:pt x="118" y="0"/>
                        </a:lnTo>
                        <a:lnTo>
                          <a:pt x="34" y="0"/>
                        </a:lnTo>
                        <a:lnTo>
                          <a:pt x="76" y="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32" name="Freeform 44"/>
                  <p:cNvSpPr>
                    <a:spLocks/>
                  </p:cNvSpPr>
                  <p:nvPr/>
                </p:nvSpPr>
                <p:spPr bwMode="auto">
                  <a:xfrm>
                    <a:off x="1545" y="2659"/>
                    <a:ext cx="131" cy="44"/>
                  </a:xfrm>
                  <a:custGeom>
                    <a:avLst/>
                    <a:gdLst/>
                    <a:ahLst/>
                    <a:cxnLst>
                      <a:cxn ang="0">
                        <a:pos x="130" y="6"/>
                      </a:cxn>
                      <a:cxn ang="0">
                        <a:pos x="95" y="0"/>
                      </a:cxn>
                      <a:cxn ang="0">
                        <a:pos x="26" y="25"/>
                      </a:cxn>
                      <a:cxn ang="0">
                        <a:pos x="0" y="18"/>
                      </a:cxn>
                      <a:cxn ang="0">
                        <a:pos x="9" y="43"/>
                      </a:cxn>
                      <a:cxn ang="0">
                        <a:pos x="95" y="43"/>
                      </a:cxn>
                      <a:cxn ang="0">
                        <a:pos x="52" y="37"/>
                      </a:cxn>
                      <a:cxn ang="0">
                        <a:pos x="130" y="6"/>
                      </a:cxn>
                    </a:cxnLst>
                    <a:rect l="0" t="0" r="r" b="b"/>
                    <a:pathLst>
                      <a:path w="131" h="44">
                        <a:moveTo>
                          <a:pt x="130" y="6"/>
                        </a:moveTo>
                        <a:lnTo>
                          <a:pt x="95" y="0"/>
                        </a:lnTo>
                        <a:lnTo>
                          <a:pt x="26" y="25"/>
                        </a:lnTo>
                        <a:lnTo>
                          <a:pt x="0" y="18"/>
                        </a:lnTo>
                        <a:lnTo>
                          <a:pt x="9" y="43"/>
                        </a:lnTo>
                        <a:lnTo>
                          <a:pt x="95" y="43"/>
                        </a:lnTo>
                        <a:lnTo>
                          <a:pt x="52" y="37"/>
                        </a:lnTo>
                        <a:lnTo>
                          <a:pt x="130" y="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140333" name="Picture 4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16" y="2529"/>
              <a:ext cx="354" cy="4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3508" y="2880"/>
              <a:ext cx="836" cy="428"/>
              <a:chOff x="4032" y="3288"/>
              <a:chExt cx="661" cy="238"/>
            </a:xfrm>
          </p:grpSpPr>
          <p:grpSp>
            <p:nvGrpSpPr>
              <p:cNvPr id="13" name="Group 47"/>
              <p:cNvGrpSpPr>
                <a:grpSpLocks/>
              </p:cNvGrpSpPr>
              <p:nvPr/>
            </p:nvGrpSpPr>
            <p:grpSpPr bwMode="auto">
              <a:xfrm>
                <a:off x="4039" y="3300"/>
                <a:ext cx="654" cy="226"/>
                <a:chOff x="4039" y="3300"/>
                <a:chExt cx="654" cy="226"/>
              </a:xfrm>
            </p:grpSpPr>
            <p:sp>
              <p:nvSpPr>
                <p:cNvPr id="140336" name="Oval 48"/>
                <p:cNvSpPr>
                  <a:spLocks noChangeArrowheads="1"/>
                </p:cNvSpPr>
                <p:nvPr/>
              </p:nvSpPr>
              <p:spPr bwMode="auto">
                <a:xfrm>
                  <a:off x="4269" y="3300"/>
                  <a:ext cx="281" cy="85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37" name="Oval 49"/>
                <p:cNvSpPr>
                  <a:spLocks noChangeArrowheads="1"/>
                </p:cNvSpPr>
                <p:nvPr/>
              </p:nvSpPr>
              <p:spPr bwMode="auto">
                <a:xfrm>
                  <a:off x="4112" y="3321"/>
                  <a:ext cx="202" cy="9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38" name="Oval 50"/>
                <p:cNvSpPr>
                  <a:spLocks noChangeArrowheads="1"/>
                </p:cNvSpPr>
                <p:nvPr/>
              </p:nvSpPr>
              <p:spPr bwMode="auto">
                <a:xfrm>
                  <a:off x="4039" y="3382"/>
                  <a:ext cx="136" cy="68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39" name="Oval 51"/>
                <p:cNvSpPr>
                  <a:spLocks noChangeArrowheads="1"/>
                </p:cNvSpPr>
                <p:nvPr/>
              </p:nvSpPr>
              <p:spPr bwMode="auto">
                <a:xfrm>
                  <a:off x="4086" y="3420"/>
                  <a:ext cx="211" cy="8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40" name="Oval 52"/>
                <p:cNvSpPr>
                  <a:spLocks noChangeArrowheads="1"/>
                </p:cNvSpPr>
                <p:nvPr/>
              </p:nvSpPr>
              <p:spPr bwMode="auto">
                <a:xfrm>
                  <a:off x="4247" y="3432"/>
                  <a:ext cx="320" cy="94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41" name="Oval 53"/>
                <p:cNvSpPr>
                  <a:spLocks noChangeArrowheads="1"/>
                </p:cNvSpPr>
                <p:nvPr/>
              </p:nvSpPr>
              <p:spPr bwMode="auto">
                <a:xfrm>
                  <a:off x="4456" y="3327"/>
                  <a:ext cx="204" cy="6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42" name="Oval 54"/>
                <p:cNvSpPr>
                  <a:spLocks noChangeArrowheads="1"/>
                </p:cNvSpPr>
                <p:nvPr/>
              </p:nvSpPr>
              <p:spPr bwMode="auto">
                <a:xfrm>
                  <a:off x="4496" y="3376"/>
                  <a:ext cx="197" cy="7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43" name="Oval 55"/>
                <p:cNvSpPr>
                  <a:spLocks noChangeArrowheads="1"/>
                </p:cNvSpPr>
                <p:nvPr/>
              </p:nvSpPr>
              <p:spPr bwMode="auto">
                <a:xfrm>
                  <a:off x="4478" y="3390"/>
                  <a:ext cx="190" cy="12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44" name="Oval 56"/>
                <p:cNvSpPr>
                  <a:spLocks noChangeArrowheads="1"/>
                </p:cNvSpPr>
                <p:nvPr/>
              </p:nvSpPr>
              <p:spPr bwMode="auto">
                <a:xfrm>
                  <a:off x="4158" y="3353"/>
                  <a:ext cx="419" cy="12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7"/>
              <p:cNvGrpSpPr>
                <a:grpSpLocks/>
              </p:cNvGrpSpPr>
              <p:nvPr/>
            </p:nvGrpSpPr>
            <p:grpSpPr bwMode="auto">
              <a:xfrm>
                <a:off x="4032" y="3288"/>
                <a:ext cx="643" cy="234"/>
                <a:chOff x="4032" y="3288"/>
                <a:chExt cx="643" cy="234"/>
              </a:xfrm>
            </p:grpSpPr>
            <p:sp>
              <p:nvSpPr>
                <p:cNvPr id="140346" name="Oval 58"/>
                <p:cNvSpPr>
                  <a:spLocks noChangeArrowheads="1"/>
                </p:cNvSpPr>
                <p:nvPr/>
              </p:nvSpPr>
              <p:spPr bwMode="auto">
                <a:xfrm>
                  <a:off x="4260" y="3288"/>
                  <a:ext cx="273" cy="94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47" name="Oval 59"/>
                <p:cNvSpPr>
                  <a:spLocks noChangeArrowheads="1"/>
                </p:cNvSpPr>
                <p:nvPr/>
              </p:nvSpPr>
              <p:spPr bwMode="auto">
                <a:xfrm>
                  <a:off x="4104" y="3315"/>
                  <a:ext cx="199" cy="9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48" name="Oval 60"/>
                <p:cNvSpPr>
                  <a:spLocks noChangeArrowheads="1"/>
                </p:cNvSpPr>
                <p:nvPr/>
              </p:nvSpPr>
              <p:spPr bwMode="auto">
                <a:xfrm>
                  <a:off x="4032" y="3376"/>
                  <a:ext cx="135" cy="7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49" name="Oval 61"/>
                <p:cNvSpPr>
                  <a:spLocks noChangeArrowheads="1"/>
                </p:cNvSpPr>
                <p:nvPr/>
              </p:nvSpPr>
              <p:spPr bwMode="auto">
                <a:xfrm>
                  <a:off x="4079" y="3411"/>
                  <a:ext cx="209" cy="77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50" name="Oval 62"/>
                <p:cNvSpPr>
                  <a:spLocks noChangeArrowheads="1"/>
                </p:cNvSpPr>
                <p:nvPr/>
              </p:nvSpPr>
              <p:spPr bwMode="auto">
                <a:xfrm>
                  <a:off x="4232" y="3424"/>
                  <a:ext cx="327" cy="98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51" name="Oval 63"/>
                <p:cNvSpPr>
                  <a:spLocks noChangeArrowheads="1"/>
                </p:cNvSpPr>
                <p:nvPr/>
              </p:nvSpPr>
              <p:spPr bwMode="auto">
                <a:xfrm>
                  <a:off x="4448" y="3315"/>
                  <a:ext cx="198" cy="70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52" name="Oval 64"/>
                <p:cNvSpPr>
                  <a:spLocks noChangeArrowheads="1"/>
                </p:cNvSpPr>
                <p:nvPr/>
              </p:nvSpPr>
              <p:spPr bwMode="auto">
                <a:xfrm>
                  <a:off x="4478" y="3372"/>
                  <a:ext cx="197" cy="67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53" name="Oval 65"/>
                <p:cNvSpPr>
                  <a:spLocks noChangeArrowheads="1"/>
                </p:cNvSpPr>
                <p:nvPr/>
              </p:nvSpPr>
              <p:spPr bwMode="auto">
                <a:xfrm>
                  <a:off x="4456" y="3385"/>
                  <a:ext cx="204" cy="122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54" name="Oval 66"/>
                <p:cNvSpPr>
                  <a:spLocks noChangeArrowheads="1"/>
                </p:cNvSpPr>
                <p:nvPr/>
              </p:nvSpPr>
              <p:spPr bwMode="auto">
                <a:xfrm>
                  <a:off x="4149" y="3342"/>
                  <a:ext cx="418" cy="119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0355" name="Line 67"/>
            <p:cNvSpPr>
              <a:spLocks noChangeShapeType="1"/>
            </p:cNvSpPr>
            <p:nvPr/>
          </p:nvSpPr>
          <p:spPr bwMode="auto">
            <a:xfrm>
              <a:off x="4296" y="3216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6" name="Line 68"/>
            <p:cNvSpPr>
              <a:spLocks noChangeShapeType="1"/>
            </p:cNvSpPr>
            <p:nvPr/>
          </p:nvSpPr>
          <p:spPr bwMode="auto">
            <a:xfrm>
              <a:off x="2832" y="3120"/>
              <a:ext cx="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7" name="Rectangle 69"/>
            <p:cNvSpPr>
              <a:spLocks noChangeArrowheads="1"/>
            </p:cNvSpPr>
            <p:nvPr/>
          </p:nvSpPr>
          <p:spPr bwMode="auto">
            <a:xfrm>
              <a:off x="3700" y="2976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内部网</a:t>
              </a:r>
            </a:p>
          </p:txBody>
        </p:sp>
        <p:sp>
          <p:nvSpPr>
            <p:cNvPr id="140358" name="Rectangle 70"/>
            <p:cNvSpPr>
              <a:spLocks noChangeArrowheads="1"/>
            </p:cNvSpPr>
            <p:nvPr/>
          </p:nvSpPr>
          <p:spPr bwMode="auto">
            <a:xfrm>
              <a:off x="4704" y="2544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服务器</a:t>
              </a:r>
            </a:p>
          </p:txBody>
        </p:sp>
        <p:sp>
          <p:nvSpPr>
            <p:cNvPr id="140359" name="Rectangle 71"/>
            <p:cNvSpPr>
              <a:spLocks noChangeArrowheads="1"/>
            </p:cNvSpPr>
            <p:nvPr/>
          </p:nvSpPr>
          <p:spPr bwMode="auto">
            <a:xfrm>
              <a:off x="1346" y="2699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路由器</a:t>
              </a:r>
            </a:p>
          </p:txBody>
        </p:sp>
        <p:pic>
          <p:nvPicPr>
            <p:cNvPr id="140360" name="Picture 7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92" y="3072"/>
              <a:ext cx="264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40361" name="Line 73"/>
            <p:cNvSpPr>
              <a:spLocks noChangeShapeType="1"/>
            </p:cNvSpPr>
            <p:nvPr/>
          </p:nvSpPr>
          <p:spPr bwMode="auto">
            <a:xfrm flipV="1">
              <a:off x="4248" y="288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2" name="Line 74"/>
            <p:cNvSpPr>
              <a:spLocks noChangeShapeType="1"/>
            </p:cNvSpPr>
            <p:nvPr/>
          </p:nvSpPr>
          <p:spPr bwMode="auto">
            <a:xfrm>
              <a:off x="1872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3" name="Rectangle 75"/>
            <p:cNvSpPr>
              <a:spLocks noChangeArrowheads="1"/>
            </p:cNvSpPr>
            <p:nvPr/>
          </p:nvSpPr>
          <p:spPr bwMode="auto">
            <a:xfrm>
              <a:off x="624" y="2832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外部网</a:t>
              </a:r>
            </a:p>
          </p:txBody>
        </p:sp>
        <p:sp>
          <p:nvSpPr>
            <p:cNvPr id="140364" name="Line 76"/>
            <p:cNvSpPr>
              <a:spLocks noChangeShapeType="1"/>
            </p:cNvSpPr>
            <p:nvPr/>
          </p:nvSpPr>
          <p:spPr bwMode="auto">
            <a:xfrm>
              <a:off x="1220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5" name="Line 77"/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6" name="Text Box 78"/>
            <p:cNvSpPr txBox="1">
              <a:spLocks noChangeArrowheads="1"/>
            </p:cNvSpPr>
            <p:nvPr/>
          </p:nvSpPr>
          <p:spPr bwMode="auto">
            <a:xfrm>
              <a:off x="2006" y="2745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请求</a:t>
              </a:r>
            </a:p>
          </p:txBody>
        </p:sp>
        <p:sp>
          <p:nvSpPr>
            <p:cNvPr id="140367" name="Line 79"/>
            <p:cNvSpPr>
              <a:spLocks noChangeShapeType="1"/>
            </p:cNvSpPr>
            <p:nvPr/>
          </p:nvSpPr>
          <p:spPr bwMode="auto">
            <a:xfrm flipV="1">
              <a:off x="2928" y="2880"/>
              <a:ext cx="13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8" name="Text Box 80"/>
            <p:cNvSpPr txBox="1">
              <a:spLocks noChangeArrowheads="1"/>
            </p:cNvSpPr>
            <p:nvPr/>
          </p:nvSpPr>
          <p:spPr bwMode="auto">
            <a:xfrm>
              <a:off x="3098" y="2745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 i="1">
                  <a:solidFill>
                    <a:srgbClr val="FF0000"/>
                  </a:solidFill>
                </a:rPr>
                <a:t>请求</a:t>
              </a:r>
            </a:p>
          </p:txBody>
        </p:sp>
        <p:sp>
          <p:nvSpPr>
            <p:cNvPr id="140369" name="Line 81"/>
            <p:cNvSpPr>
              <a:spLocks noChangeShapeType="1"/>
            </p:cNvSpPr>
            <p:nvPr/>
          </p:nvSpPr>
          <p:spPr bwMode="auto">
            <a:xfrm flipV="1">
              <a:off x="2928" y="2976"/>
              <a:ext cx="13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70" name="Text Box 82"/>
            <p:cNvSpPr txBox="1">
              <a:spLocks noChangeArrowheads="1"/>
            </p:cNvSpPr>
            <p:nvPr/>
          </p:nvSpPr>
          <p:spPr bwMode="auto">
            <a:xfrm>
              <a:off x="3120" y="308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 i="1">
                  <a:solidFill>
                    <a:srgbClr val="FF0000"/>
                  </a:solidFill>
                </a:rPr>
                <a:t>响应</a:t>
              </a:r>
            </a:p>
          </p:txBody>
        </p:sp>
        <p:sp>
          <p:nvSpPr>
            <p:cNvPr id="140371" name="Line 83"/>
            <p:cNvSpPr>
              <a:spLocks noChangeShapeType="1"/>
            </p:cNvSpPr>
            <p:nvPr/>
          </p:nvSpPr>
          <p:spPr bwMode="auto">
            <a:xfrm>
              <a:off x="196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72" name="Text Box 84"/>
            <p:cNvSpPr txBox="1">
              <a:spLocks noChangeArrowheads="1"/>
            </p:cNvSpPr>
            <p:nvPr/>
          </p:nvSpPr>
          <p:spPr bwMode="auto">
            <a:xfrm>
              <a:off x="2016" y="3168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响应</a:t>
              </a:r>
            </a:p>
          </p:txBody>
        </p:sp>
        <p:sp>
          <p:nvSpPr>
            <p:cNvPr id="140373" name="Text Box 85"/>
            <p:cNvSpPr txBox="1">
              <a:spLocks noChangeArrowheads="1"/>
            </p:cNvSpPr>
            <p:nvPr/>
          </p:nvSpPr>
          <p:spPr bwMode="auto">
            <a:xfrm>
              <a:off x="2377" y="2544"/>
              <a:ext cx="5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>
                  <a:solidFill>
                    <a:srgbClr val="D60093"/>
                  </a:solidFill>
                </a:rPr>
                <a:t>代理</a:t>
              </a:r>
            </a:p>
            <a:p>
              <a:pPr algn="ctr"/>
              <a:r>
                <a:rPr lang="zh-CN" altLang="en-US" sz="1800" b="1">
                  <a:solidFill>
                    <a:srgbClr val="D60093"/>
                  </a:solidFill>
                </a:rPr>
                <a:t>服务器</a:t>
              </a:r>
            </a:p>
          </p:txBody>
        </p:sp>
      </p:grpSp>
      <p:sp>
        <p:nvSpPr>
          <p:cNvPr id="140374" name="Text Box 86"/>
          <p:cNvSpPr txBox="1">
            <a:spLocks noChangeArrowheads="1"/>
          </p:cNvSpPr>
          <p:nvPr/>
        </p:nvSpPr>
        <p:spPr bwMode="auto">
          <a:xfrm>
            <a:off x="8572528" y="7302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10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40375" name="Rectangle 87"/>
          <p:cNvSpPr>
            <a:spLocks noChangeArrowheads="1"/>
          </p:cNvSpPr>
          <p:nvPr/>
        </p:nvSpPr>
        <p:spPr bwMode="auto">
          <a:xfrm>
            <a:off x="179388" y="701656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52400" y="901700"/>
            <a:ext cx="86868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</a:rPr>
              <a:t>    针对</a:t>
            </a:r>
            <a:r>
              <a:rPr lang="en-US" altLang="zh-CN" b="1" dirty="0">
                <a:solidFill>
                  <a:srgbClr val="333333"/>
                </a:solidFill>
              </a:rPr>
              <a:t>IP</a:t>
            </a:r>
            <a:r>
              <a:rPr lang="zh-CN" altLang="en-US" b="1" dirty="0">
                <a:solidFill>
                  <a:srgbClr val="333333"/>
                </a:solidFill>
              </a:rPr>
              <a:t>地址告急和专用</a:t>
            </a:r>
            <a:r>
              <a:rPr lang="en-US" altLang="zh-CN" b="1" dirty="0">
                <a:solidFill>
                  <a:srgbClr val="333333"/>
                </a:solidFill>
              </a:rPr>
              <a:t>IP</a:t>
            </a:r>
            <a:r>
              <a:rPr lang="zh-CN" altLang="en-US" b="1" dirty="0">
                <a:solidFill>
                  <a:srgbClr val="333333"/>
                </a:solidFill>
              </a:rPr>
              <a:t>地址在部分企业网中的应用，出现了地址迁移路由器（</a:t>
            </a:r>
            <a:r>
              <a:rPr lang="en-US" altLang="zh-CN" b="1" dirty="0">
                <a:solidFill>
                  <a:srgbClr val="333333"/>
                </a:solidFill>
              </a:rPr>
              <a:t>NAT</a:t>
            </a:r>
            <a:r>
              <a:rPr lang="zh-CN" altLang="en-US" b="1" dirty="0">
                <a:solidFill>
                  <a:srgbClr val="333333"/>
                </a:solidFill>
              </a:rPr>
              <a:t>路由器或者</a:t>
            </a:r>
            <a:r>
              <a:rPr lang="en-US" altLang="zh-CN" b="1" dirty="0">
                <a:solidFill>
                  <a:srgbClr val="333333"/>
                </a:solidFill>
              </a:rPr>
              <a:t>NAT</a:t>
            </a:r>
            <a:r>
              <a:rPr lang="zh-CN" altLang="en-US" b="1" dirty="0">
                <a:solidFill>
                  <a:srgbClr val="333333"/>
                </a:solidFill>
              </a:rPr>
              <a:t>服务器）。</a:t>
            </a:r>
          </a:p>
          <a:p>
            <a:r>
              <a:rPr lang="zh-CN" altLang="en-US" b="1" dirty="0">
                <a:solidFill>
                  <a:srgbClr val="333333"/>
                </a:solidFill>
              </a:rPr>
              <a:t>   当内外用户希望相互访问时，</a:t>
            </a:r>
            <a:r>
              <a:rPr lang="en-US" altLang="zh-CN" b="1" dirty="0">
                <a:solidFill>
                  <a:srgbClr val="333333"/>
                </a:solidFill>
              </a:rPr>
              <a:t>NAT</a:t>
            </a:r>
            <a:r>
              <a:rPr lang="zh-CN" altLang="en-US" b="1" dirty="0">
                <a:solidFill>
                  <a:srgbClr val="333333"/>
                </a:solidFill>
              </a:rPr>
              <a:t>路由器负责全局</a:t>
            </a:r>
            <a:r>
              <a:rPr lang="en-US" altLang="zh-CN" b="1" dirty="0">
                <a:solidFill>
                  <a:srgbClr val="333333"/>
                </a:solidFill>
              </a:rPr>
              <a:t>/</a:t>
            </a:r>
            <a:r>
              <a:rPr lang="zh-CN" altLang="en-US" b="1" dirty="0">
                <a:solidFill>
                  <a:srgbClr val="333333"/>
                </a:solidFill>
              </a:rPr>
              <a:t>本地</a:t>
            </a:r>
            <a:r>
              <a:rPr lang="en-US" altLang="zh-CN" b="1" dirty="0">
                <a:solidFill>
                  <a:srgbClr val="333333"/>
                </a:solidFill>
              </a:rPr>
              <a:t>IP</a:t>
            </a:r>
            <a:r>
              <a:rPr lang="zh-CN" altLang="en-US" b="1" dirty="0">
                <a:solidFill>
                  <a:srgbClr val="333333"/>
                </a:solidFill>
              </a:rPr>
              <a:t>地址的映射，屏蔽内部</a:t>
            </a:r>
            <a:r>
              <a:rPr lang="en-US" altLang="zh-CN" b="1" dirty="0">
                <a:solidFill>
                  <a:srgbClr val="333333"/>
                </a:solidFill>
              </a:rPr>
              <a:t>IP</a:t>
            </a:r>
            <a:r>
              <a:rPr lang="zh-CN" altLang="en-US" b="1" dirty="0">
                <a:solidFill>
                  <a:srgbClr val="333333"/>
                </a:solidFill>
              </a:rPr>
              <a:t>地址；</a:t>
            </a:r>
          </a:p>
          <a:p>
            <a:endParaRPr lang="zh-CN" altLang="en-US" sz="1600" b="1" dirty="0">
              <a:solidFill>
                <a:srgbClr val="333333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NAT</a:t>
            </a:r>
            <a:r>
              <a:rPr lang="zh-CN" altLang="en-US" b="1" dirty="0">
                <a:solidFill>
                  <a:srgbClr val="FF0000"/>
                </a:solidFill>
              </a:rPr>
              <a:t>服务器</a:t>
            </a:r>
            <a:r>
              <a:rPr lang="zh-CN" altLang="en-US" b="1" dirty="0">
                <a:solidFill>
                  <a:srgbClr val="333333"/>
                </a:solidFill>
              </a:rPr>
              <a:t>专门进行地址迁移工作，并增加各种安全策略，限制地址的转换，隔离内外网络。 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76200" y="117475"/>
            <a:ext cx="59073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④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防火墙的原理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地址迁移（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NAT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3962400"/>
            <a:ext cx="8077200" cy="2438400"/>
            <a:chOff x="336" y="2505"/>
            <a:chExt cx="5088" cy="1536"/>
          </a:xfrm>
        </p:grpSpPr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1248" y="3225"/>
              <a:ext cx="1008" cy="81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a1.b1.c1.d1</a:t>
              </a:r>
            </a:p>
            <a:p>
              <a:pPr algn="ctr"/>
              <a:r>
                <a:rPr lang="en-US" altLang="zh-CN" sz="2000" b="1"/>
                <a:t>a2.b2.c2.d2</a:t>
              </a:r>
            </a:p>
            <a:p>
              <a:pPr algn="ctr"/>
              <a:r>
                <a:rPr lang="en-US" altLang="zh-CN" sz="2000" b="1"/>
                <a:t>…</a:t>
              </a:r>
            </a:p>
            <a:p>
              <a:pPr algn="ctr"/>
              <a:r>
                <a:rPr lang="en-US" altLang="zh-CN" sz="2000" b="1"/>
                <a:t>an.bn.cn.dn</a:t>
              </a:r>
            </a:p>
          </p:txBody>
        </p:sp>
        <p:sp>
          <p:nvSpPr>
            <p:cNvPr id="141318" name="Text Box 6"/>
            <p:cNvSpPr txBox="1">
              <a:spLocks noChangeArrowheads="1"/>
            </p:cNvSpPr>
            <p:nvPr/>
          </p:nvSpPr>
          <p:spPr bwMode="auto">
            <a:xfrm>
              <a:off x="672" y="3552"/>
              <a:ext cx="5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公共</a:t>
              </a:r>
              <a:r>
                <a:rPr lang="en-US" altLang="zh-CN" sz="1800" b="1"/>
                <a:t>IP</a:t>
              </a:r>
            </a:p>
            <a:p>
              <a:r>
                <a:rPr lang="zh-CN" altLang="en-US" sz="1800" b="1"/>
                <a:t>地址库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37" y="2550"/>
              <a:ext cx="827" cy="775"/>
              <a:chOff x="4039" y="3300"/>
              <a:chExt cx="654" cy="226"/>
            </a:xfrm>
          </p:grpSpPr>
          <p:sp>
            <p:nvSpPr>
              <p:cNvPr id="141320" name="Oval 8"/>
              <p:cNvSpPr>
                <a:spLocks noChangeArrowheads="1"/>
              </p:cNvSpPr>
              <p:nvPr/>
            </p:nvSpPr>
            <p:spPr bwMode="auto">
              <a:xfrm>
                <a:off x="4269" y="3300"/>
                <a:ext cx="281" cy="85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21" name="Oval 9"/>
              <p:cNvSpPr>
                <a:spLocks noChangeArrowheads="1"/>
              </p:cNvSpPr>
              <p:nvPr/>
            </p:nvSpPr>
            <p:spPr bwMode="auto">
              <a:xfrm>
                <a:off x="4112" y="3321"/>
                <a:ext cx="202" cy="90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22" name="Oval 10"/>
              <p:cNvSpPr>
                <a:spLocks noChangeArrowheads="1"/>
              </p:cNvSpPr>
              <p:nvPr/>
            </p:nvSpPr>
            <p:spPr bwMode="auto">
              <a:xfrm>
                <a:off x="4039" y="3382"/>
                <a:ext cx="136" cy="6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23" name="Oval 11"/>
              <p:cNvSpPr>
                <a:spLocks noChangeArrowheads="1"/>
              </p:cNvSpPr>
              <p:nvPr/>
            </p:nvSpPr>
            <p:spPr bwMode="auto">
              <a:xfrm>
                <a:off x="4086" y="3420"/>
                <a:ext cx="211" cy="80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24" name="Oval 12"/>
              <p:cNvSpPr>
                <a:spLocks noChangeArrowheads="1"/>
              </p:cNvSpPr>
              <p:nvPr/>
            </p:nvSpPr>
            <p:spPr bwMode="auto">
              <a:xfrm>
                <a:off x="4247" y="3432"/>
                <a:ext cx="320" cy="94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25" name="Oval 13"/>
              <p:cNvSpPr>
                <a:spLocks noChangeArrowheads="1"/>
              </p:cNvSpPr>
              <p:nvPr/>
            </p:nvSpPr>
            <p:spPr bwMode="auto">
              <a:xfrm>
                <a:off x="4456" y="3327"/>
                <a:ext cx="204" cy="63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26" name="Oval 14"/>
              <p:cNvSpPr>
                <a:spLocks noChangeArrowheads="1"/>
              </p:cNvSpPr>
              <p:nvPr/>
            </p:nvSpPr>
            <p:spPr bwMode="auto">
              <a:xfrm>
                <a:off x="4496" y="3376"/>
                <a:ext cx="197" cy="71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27" name="Oval 15"/>
              <p:cNvSpPr>
                <a:spLocks noChangeArrowheads="1"/>
              </p:cNvSpPr>
              <p:nvPr/>
            </p:nvSpPr>
            <p:spPr bwMode="auto">
              <a:xfrm>
                <a:off x="4478" y="3390"/>
                <a:ext cx="190" cy="120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28" name="Oval 16"/>
              <p:cNvSpPr>
                <a:spLocks noChangeArrowheads="1"/>
              </p:cNvSpPr>
              <p:nvPr/>
            </p:nvSpPr>
            <p:spPr bwMode="auto">
              <a:xfrm>
                <a:off x="4158" y="3353"/>
                <a:ext cx="419" cy="120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528" y="2509"/>
              <a:ext cx="813" cy="802"/>
              <a:chOff x="4032" y="3288"/>
              <a:chExt cx="643" cy="234"/>
            </a:xfrm>
          </p:grpSpPr>
          <p:sp>
            <p:nvSpPr>
              <p:cNvPr id="141330" name="Oval 18"/>
              <p:cNvSpPr>
                <a:spLocks noChangeArrowheads="1"/>
              </p:cNvSpPr>
              <p:nvPr/>
            </p:nvSpPr>
            <p:spPr bwMode="auto">
              <a:xfrm>
                <a:off x="4260" y="3288"/>
                <a:ext cx="27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1" name="Oval 19"/>
              <p:cNvSpPr>
                <a:spLocks noChangeArrowheads="1"/>
              </p:cNvSpPr>
              <p:nvPr/>
            </p:nvSpPr>
            <p:spPr bwMode="auto">
              <a:xfrm>
                <a:off x="4104" y="3315"/>
                <a:ext cx="199" cy="93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2" name="Oval 20"/>
              <p:cNvSpPr>
                <a:spLocks noChangeArrowheads="1"/>
              </p:cNvSpPr>
              <p:nvPr/>
            </p:nvSpPr>
            <p:spPr bwMode="auto">
              <a:xfrm>
                <a:off x="4032" y="3376"/>
                <a:ext cx="135" cy="71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3" name="Oval 21"/>
              <p:cNvSpPr>
                <a:spLocks noChangeArrowheads="1"/>
              </p:cNvSpPr>
              <p:nvPr/>
            </p:nvSpPr>
            <p:spPr bwMode="auto">
              <a:xfrm>
                <a:off x="4079" y="3411"/>
                <a:ext cx="209" cy="77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4" name="Oval 22"/>
              <p:cNvSpPr>
                <a:spLocks noChangeArrowheads="1"/>
              </p:cNvSpPr>
              <p:nvPr/>
            </p:nvSpPr>
            <p:spPr bwMode="auto">
              <a:xfrm>
                <a:off x="4232" y="3424"/>
                <a:ext cx="327" cy="98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5" name="Oval 23"/>
              <p:cNvSpPr>
                <a:spLocks noChangeArrowheads="1"/>
              </p:cNvSpPr>
              <p:nvPr/>
            </p:nvSpPr>
            <p:spPr bwMode="auto">
              <a:xfrm>
                <a:off x="4448" y="3315"/>
                <a:ext cx="198" cy="70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6" name="Oval 24"/>
              <p:cNvSpPr>
                <a:spLocks noChangeArrowheads="1"/>
              </p:cNvSpPr>
              <p:nvPr/>
            </p:nvSpPr>
            <p:spPr bwMode="auto">
              <a:xfrm>
                <a:off x="4478" y="3372"/>
                <a:ext cx="197" cy="67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7" name="Oval 25"/>
              <p:cNvSpPr>
                <a:spLocks noChangeArrowheads="1"/>
              </p:cNvSpPr>
              <p:nvPr/>
            </p:nvSpPr>
            <p:spPr bwMode="auto">
              <a:xfrm>
                <a:off x="4456" y="3385"/>
                <a:ext cx="204" cy="122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8" name="Oval 26"/>
              <p:cNvSpPr>
                <a:spLocks noChangeArrowheads="1"/>
              </p:cNvSpPr>
              <p:nvPr/>
            </p:nvSpPr>
            <p:spPr bwMode="auto">
              <a:xfrm>
                <a:off x="4149" y="3342"/>
                <a:ext cx="418" cy="119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41339" name="Picture 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8" y="2553"/>
              <a:ext cx="354" cy="4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2620" y="2841"/>
              <a:ext cx="1316" cy="576"/>
              <a:chOff x="4032" y="3288"/>
              <a:chExt cx="661" cy="238"/>
            </a:xfrm>
          </p:grpSpPr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4039" y="3300"/>
                <a:ext cx="654" cy="226"/>
                <a:chOff x="4039" y="3300"/>
                <a:chExt cx="654" cy="226"/>
              </a:xfrm>
            </p:grpSpPr>
            <p:sp>
              <p:nvSpPr>
                <p:cNvPr id="141342" name="Oval 30"/>
                <p:cNvSpPr>
                  <a:spLocks noChangeArrowheads="1"/>
                </p:cNvSpPr>
                <p:nvPr/>
              </p:nvSpPr>
              <p:spPr bwMode="auto">
                <a:xfrm>
                  <a:off x="4269" y="3300"/>
                  <a:ext cx="281" cy="85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43" name="Oval 31"/>
                <p:cNvSpPr>
                  <a:spLocks noChangeArrowheads="1"/>
                </p:cNvSpPr>
                <p:nvPr/>
              </p:nvSpPr>
              <p:spPr bwMode="auto">
                <a:xfrm>
                  <a:off x="4112" y="3321"/>
                  <a:ext cx="202" cy="90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44" name="Oval 32"/>
                <p:cNvSpPr>
                  <a:spLocks noChangeArrowheads="1"/>
                </p:cNvSpPr>
                <p:nvPr/>
              </p:nvSpPr>
              <p:spPr bwMode="auto">
                <a:xfrm>
                  <a:off x="4039" y="3382"/>
                  <a:ext cx="136" cy="68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45" name="Oval 33"/>
                <p:cNvSpPr>
                  <a:spLocks noChangeArrowheads="1"/>
                </p:cNvSpPr>
                <p:nvPr/>
              </p:nvSpPr>
              <p:spPr bwMode="auto">
                <a:xfrm>
                  <a:off x="4086" y="3420"/>
                  <a:ext cx="211" cy="80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46" name="Oval 34"/>
                <p:cNvSpPr>
                  <a:spLocks noChangeArrowheads="1"/>
                </p:cNvSpPr>
                <p:nvPr/>
              </p:nvSpPr>
              <p:spPr bwMode="auto">
                <a:xfrm>
                  <a:off x="4247" y="3432"/>
                  <a:ext cx="320" cy="94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47" name="Oval 35"/>
                <p:cNvSpPr>
                  <a:spLocks noChangeArrowheads="1"/>
                </p:cNvSpPr>
                <p:nvPr/>
              </p:nvSpPr>
              <p:spPr bwMode="auto">
                <a:xfrm>
                  <a:off x="4456" y="3327"/>
                  <a:ext cx="204" cy="63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48" name="Oval 36"/>
                <p:cNvSpPr>
                  <a:spLocks noChangeArrowheads="1"/>
                </p:cNvSpPr>
                <p:nvPr/>
              </p:nvSpPr>
              <p:spPr bwMode="auto">
                <a:xfrm>
                  <a:off x="4496" y="3376"/>
                  <a:ext cx="197" cy="71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49" name="Oval 37"/>
                <p:cNvSpPr>
                  <a:spLocks noChangeArrowheads="1"/>
                </p:cNvSpPr>
                <p:nvPr/>
              </p:nvSpPr>
              <p:spPr bwMode="auto">
                <a:xfrm>
                  <a:off x="4478" y="3390"/>
                  <a:ext cx="190" cy="120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0" name="Oval 38"/>
                <p:cNvSpPr>
                  <a:spLocks noChangeArrowheads="1"/>
                </p:cNvSpPr>
                <p:nvPr/>
              </p:nvSpPr>
              <p:spPr bwMode="auto">
                <a:xfrm>
                  <a:off x="4158" y="3353"/>
                  <a:ext cx="419" cy="120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4032" y="3288"/>
                <a:ext cx="643" cy="234"/>
                <a:chOff x="4032" y="3288"/>
                <a:chExt cx="643" cy="234"/>
              </a:xfrm>
            </p:grpSpPr>
            <p:sp>
              <p:nvSpPr>
                <p:cNvPr id="141352" name="Oval 40"/>
                <p:cNvSpPr>
                  <a:spLocks noChangeArrowheads="1"/>
                </p:cNvSpPr>
                <p:nvPr/>
              </p:nvSpPr>
              <p:spPr bwMode="auto">
                <a:xfrm>
                  <a:off x="4260" y="3288"/>
                  <a:ext cx="273" cy="94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3" name="Oval 41"/>
                <p:cNvSpPr>
                  <a:spLocks noChangeArrowheads="1"/>
                </p:cNvSpPr>
                <p:nvPr/>
              </p:nvSpPr>
              <p:spPr bwMode="auto">
                <a:xfrm>
                  <a:off x="4104" y="3315"/>
                  <a:ext cx="199" cy="93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4" name="Oval 42"/>
                <p:cNvSpPr>
                  <a:spLocks noChangeArrowheads="1"/>
                </p:cNvSpPr>
                <p:nvPr/>
              </p:nvSpPr>
              <p:spPr bwMode="auto">
                <a:xfrm>
                  <a:off x="4032" y="3376"/>
                  <a:ext cx="135" cy="71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5" name="Oval 43"/>
                <p:cNvSpPr>
                  <a:spLocks noChangeArrowheads="1"/>
                </p:cNvSpPr>
                <p:nvPr/>
              </p:nvSpPr>
              <p:spPr bwMode="auto">
                <a:xfrm>
                  <a:off x="4079" y="3411"/>
                  <a:ext cx="209" cy="77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6" name="Oval 44"/>
                <p:cNvSpPr>
                  <a:spLocks noChangeArrowheads="1"/>
                </p:cNvSpPr>
                <p:nvPr/>
              </p:nvSpPr>
              <p:spPr bwMode="auto">
                <a:xfrm>
                  <a:off x="4232" y="3424"/>
                  <a:ext cx="327" cy="98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7" name="Oval 45"/>
                <p:cNvSpPr>
                  <a:spLocks noChangeArrowheads="1"/>
                </p:cNvSpPr>
                <p:nvPr/>
              </p:nvSpPr>
              <p:spPr bwMode="auto">
                <a:xfrm>
                  <a:off x="4448" y="3315"/>
                  <a:ext cx="198" cy="70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8" name="Oval 46"/>
                <p:cNvSpPr>
                  <a:spLocks noChangeArrowheads="1"/>
                </p:cNvSpPr>
                <p:nvPr/>
              </p:nvSpPr>
              <p:spPr bwMode="auto">
                <a:xfrm>
                  <a:off x="4478" y="3372"/>
                  <a:ext cx="197" cy="67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9" name="Oval 47"/>
                <p:cNvSpPr>
                  <a:spLocks noChangeArrowheads="1"/>
                </p:cNvSpPr>
                <p:nvPr/>
              </p:nvSpPr>
              <p:spPr bwMode="auto">
                <a:xfrm>
                  <a:off x="4456" y="3385"/>
                  <a:ext cx="204" cy="122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60" name="Oval 48"/>
                <p:cNvSpPr>
                  <a:spLocks noChangeArrowheads="1"/>
                </p:cNvSpPr>
                <p:nvPr/>
              </p:nvSpPr>
              <p:spPr bwMode="auto">
                <a:xfrm>
                  <a:off x="4149" y="3342"/>
                  <a:ext cx="418" cy="119"/>
                </a:xfrm>
                <a:prstGeom prst="ellipse">
                  <a:avLst/>
                </a:prstGeom>
                <a:solidFill>
                  <a:srgbClr val="FFFF66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1361" name="Line 49"/>
            <p:cNvSpPr>
              <a:spLocks noChangeShapeType="1"/>
            </p:cNvSpPr>
            <p:nvPr/>
          </p:nvSpPr>
          <p:spPr bwMode="auto">
            <a:xfrm>
              <a:off x="3552" y="3369"/>
              <a:ext cx="33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2" name="Rectangle 50"/>
            <p:cNvSpPr>
              <a:spLocks noChangeArrowheads="1"/>
            </p:cNvSpPr>
            <p:nvPr/>
          </p:nvSpPr>
          <p:spPr bwMode="auto">
            <a:xfrm>
              <a:off x="2784" y="3033"/>
              <a:ext cx="115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内部专用网</a:t>
              </a:r>
            </a:p>
          </p:txBody>
        </p:sp>
        <p:sp>
          <p:nvSpPr>
            <p:cNvPr id="141363" name="Rectangle 51"/>
            <p:cNvSpPr>
              <a:spLocks noChangeArrowheads="1"/>
            </p:cNvSpPr>
            <p:nvPr/>
          </p:nvSpPr>
          <p:spPr bwMode="auto">
            <a:xfrm>
              <a:off x="4560" y="2649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服务器</a:t>
              </a:r>
            </a:p>
          </p:txBody>
        </p:sp>
        <p:sp>
          <p:nvSpPr>
            <p:cNvPr id="141364" name="Rectangle 52"/>
            <p:cNvSpPr>
              <a:spLocks noChangeArrowheads="1"/>
            </p:cNvSpPr>
            <p:nvPr/>
          </p:nvSpPr>
          <p:spPr bwMode="auto">
            <a:xfrm>
              <a:off x="1442" y="2675"/>
              <a:ext cx="7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NAT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服务器</a:t>
              </a:r>
            </a:p>
          </p:txBody>
        </p:sp>
        <p:pic>
          <p:nvPicPr>
            <p:cNvPr id="141365" name="Picture 5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0" y="3513"/>
              <a:ext cx="264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41366" name="Line 54"/>
            <p:cNvSpPr>
              <a:spLocks noChangeShapeType="1"/>
            </p:cNvSpPr>
            <p:nvPr/>
          </p:nvSpPr>
          <p:spPr bwMode="auto">
            <a:xfrm flipV="1">
              <a:off x="3792" y="2841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7" name="Line 55"/>
            <p:cNvSpPr>
              <a:spLocks noChangeShapeType="1"/>
            </p:cNvSpPr>
            <p:nvPr/>
          </p:nvSpPr>
          <p:spPr bwMode="auto">
            <a:xfrm>
              <a:off x="1824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8" name="Rectangle 56"/>
            <p:cNvSpPr>
              <a:spLocks noChangeArrowheads="1"/>
            </p:cNvSpPr>
            <p:nvPr/>
          </p:nvSpPr>
          <p:spPr bwMode="auto">
            <a:xfrm>
              <a:off x="720" y="2808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外部网</a:t>
              </a:r>
            </a:p>
          </p:txBody>
        </p:sp>
        <p:sp>
          <p:nvSpPr>
            <p:cNvPr id="141369" name="Line 57"/>
            <p:cNvSpPr>
              <a:spLocks noChangeShapeType="1"/>
            </p:cNvSpPr>
            <p:nvPr/>
          </p:nvSpPr>
          <p:spPr bwMode="auto">
            <a:xfrm>
              <a:off x="1316" y="3072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70" name="Rectangle 58"/>
            <p:cNvSpPr>
              <a:spLocks noChangeArrowheads="1"/>
            </p:cNvSpPr>
            <p:nvPr/>
          </p:nvSpPr>
          <p:spPr bwMode="auto">
            <a:xfrm>
              <a:off x="336" y="2505"/>
              <a:ext cx="4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/>
                <a:t>宿地址</a:t>
              </a:r>
            </a:p>
          </p:txBody>
        </p:sp>
        <p:sp>
          <p:nvSpPr>
            <p:cNvPr id="141371" name="Rectangle 59"/>
            <p:cNvSpPr>
              <a:spLocks noChangeArrowheads="1"/>
            </p:cNvSpPr>
            <p:nvPr/>
          </p:nvSpPr>
          <p:spPr bwMode="auto">
            <a:xfrm>
              <a:off x="768" y="2505"/>
              <a:ext cx="576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/>
                <a:t>a3.b3.c3.d3</a:t>
              </a:r>
            </a:p>
          </p:txBody>
        </p:sp>
        <p:sp>
          <p:nvSpPr>
            <p:cNvPr id="141372" name="Rectangle 60"/>
            <p:cNvSpPr>
              <a:spLocks noChangeArrowheads="1"/>
            </p:cNvSpPr>
            <p:nvPr/>
          </p:nvSpPr>
          <p:spPr bwMode="auto">
            <a:xfrm>
              <a:off x="1344" y="2505"/>
              <a:ext cx="57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73" name="Rectangle 61"/>
            <p:cNvSpPr>
              <a:spLocks noChangeArrowheads="1"/>
            </p:cNvSpPr>
            <p:nvPr/>
          </p:nvSpPr>
          <p:spPr bwMode="auto">
            <a:xfrm>
              <a:off x="2208" y="2745"/>
              <a:ext cx="4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/>
                <a:t>宿地址</a:t>
              </a:r>
            </a:p>
          </p:txBody>
        </p:sp>
        <p:sp>
          <p:nvSpPr>
            <p:cNvPr id="141374" name="Rectangle 62"/>
            <p:cNvSpPr>
              <a:spLocks noChangeArrowheads="1"/>
            </p:cNvSpPr>
            <p:nvPr/>
          </p:nvSpPr>
          <p:spPr bwMode="auto">
            <a:xfrm>
              <a:off x="2640" y="2745"/>
              <a:ext cx="576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/>
                <a:t>x1.x2.x3.x4</a:t>
              </a:r>
            </a:p>
          </p:txBody>
        </p:sp>
        <p:sp>
          <p:nvSpPr>
            <p:cNvPr id="141375" name="Rectangle 63"/>
            <p:cNvSpPr>
              <a:spLocks noChangeArrowheads="1"/>
            </p:cNvSpPr>
            <p:nvPr/>
          </p:nvSpPr>
          <p:spPr bwMode="auto">
            <a:xfrm>
              <a:off x="3216" y="2745"/>
              <a:ext cx="57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76" name="Text Box 64"/>
            <p:cNvSpPr txBox="1">
              <a:spLocks noChangeArrowheads="1"/>
            </p:cNvSpPr>
            <p:nvPr/>
          </p:nvSpPr>
          <p:spPr bwMode="auto">
            <a:xfrm>
              <a:off x="2496" y="3273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b="1"/>
                <a:t>专用（内部</a:t>
              </a:r>
              <a:r>
                <a:rPr lang="en-US" altLang="zh-CN" sz="2000" b="1"/>
                <a:t>IP</a:t>
              </a:r>
              <a:r>
                <a:rPr lang="zh-CN" altLang="en-US" sz="2000" b="1"/>
                <a:t>）地址</a:t>
              </a:r>
            </a:p>
          </p:txBody>
        </p:sp>
        <p:sp>
          <p:nvSpPr>
            <p:cNvPr id="141377" name="Line 65"/>
            <p:cNvSpPr>
              <a:spLocks noChangeShapeType="1"/>
            </p:cNvSpPr>
            <p:nvPr/>
          </p:nvSpPr>
          <p:spPr bwMode="auto">
            <a:xfrm>
              <a:off x="1776" y="3129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78" name="Rectangle 66"/>
            <p:cNvSpPr>
              <a:spLocks noChangeArrowheads="1"/>
            </p:cNvSpPr>
            <p:nvPr/>
          </p:nvSpPr>
          <p:spPr bwMode="auto">
            <a:xfrm>
              <a:off x="3840" y="3033"/>
              <a:ext cx="4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/>
                <a:t>宿地址</a:t>
              </a:r>
            </a:p>
          </p:txBody>
        </p:sp>
        <p:sp>
          <p:nvSpPr>
            <p:cNvPr id="141379" name="Rectangle 67"/>
            <p:cNvSpPr>
              <a:spLocks noChangeArrowheads="1"/>
            </p:cNvSpPr>
            <p:nvPr/>
          </p:nvSpPr>
          <p:spPr bwMode="auto">
            <a:xfrm>
              <a:off x="4272" y="3033"/>
              <a:ext cx="576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/>
                <a:t>x1.x2.x3.x4</a:t>
              </a:r>
            </a:p>
          </p:txBody>
        </p:sp>
        <p:sp>
          <p:nvSpPr>
            <p:cNvPr id="141380" name="Rectangle 68"/>
            <p:cNvSpPr>
              <a:spLocks noChangeArrowheads="1"/>
            </p:cNvSpPr>
            <p:nvPr/>
          </p:nvSpPr>
          <p:spPr bwMode="auto">
            <a:xfrm>
              <a:off x="4848" y="3033"/>
              <a:ext cx="57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81" name="Rectangle 69"/>
            <p:cNvSpPr>
              <a:spLocks noChangeArrowheads="1"/>
            </p:cNvSpPr>
            <p:nvPr/>
          </p:nvSpPr>
          <p:spPr bwMode="auto">
            <a:xfrm>
              <a:off x="1680" y="2928"/>
              <a:ext cx="192" cy="192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382" name="Text Box 70"/>
          <p:cNvSpPr txBox="1">
            <a:spLocks noChangeArrowheads="1"/>
          </p:cNvSpPr>
          <p:nvPr/>
        </p:nvSpPr>
        <p:spPr bwMode="auto">
          <a:xfrm>
            <a:off x="8572528" y="7302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11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179388" y="701656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⑤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东大防火墙示意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8572528" y="7302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12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4050" y="1371600"/>
            <a:ext cx="6737350" cy="3962400"/>
            <a:chOff x="412" y="864"/>
            <a:chExt cx="4244" cy="24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4" y="2022"/>
              <a:ext cx="484" cy="234"/>
              <a:chOff x="1440" y="2579"/>
              <a:chExt cx="484" cy="23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47" y="2596"/>
                <a:ext cx="477" cy="217"/>
                <a:chOff x="1447" y="2596"/>
                <a:chExt cx="477" cy="217"/>
              </a:xfrm>
            </p:grpSpPr>
            <p:sp>
              <p:nvSpPr>
                <p:cNvPr id="142343" name="Rectangle 7"/>
                <p:cNvSpPr>
                  <a:spLocks noChangeArrowheads="1"/>
                </p:cNvSpPr>
                <p:nvPr/>
              </p:nvSpPr>
              <p:spPr bwMode="auto">
                <a:xfrm>
                  <a:off x="1447" y="2667"/>
                  <a:ext cx="477" cy="71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44" name="Oval 8"/>
                <p:cNvSpPr>
                  <a:spLocks noChangeArrowheads="1"/>
                </p:cNvSpPr>
                <p:nvPr/>
              </p:nvSpPr>
              <p:spPr bwMode="auto">
                <a:xfrm>
                  <a:off x="1456" y="2673"/>
                  <a:ext cx="468" cy="140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45" name="Oval 9"/>
                <p:cNvSpPr>
                  <a:spLocks noChangeArrowheads="1"/>
                </p:cNvSpPr>
                <p:nvPr/>
              </p:nvSpPr>
              <p:spPr bwMode="auto">
                <a:xfrm>
                  <a:off x="1456" y="2596"/>
                  <a:ext cx="468" cy="13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2346" name="Rectangle 10"/>
              <p:cNvSpPr>
                <a:spLocks noChangeArrowheads="1"/>
              </p:cNvSpPr>
              <p:nvPr/>
            </p:nvSpPr>
            <p:spPr bwMode="auto">
              <a:xfrm>
                <a:off x="1440" y="2654"/>
                <a:ext cx="478" cy="71"/>
              </a:xfrm>
              <a:prstGeom prst="rect">
                <a:avLst/>
              </a:prstGeom>
              <a:solidFill>
                <a:srgbClr val="004E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47" name="Oval 11"/>
              <p:cNvSpPr>
                <a:spLocks noChangeArrowheads="1"/>
              </p:cNvSpPr>
              <p:nvPr/>
            </p:nvSpPr>
            <p:spPr bwMode="auto">
              <a:xfrm>
                <a:off x="1447" y="2659"/>
                <a:ext cx="471" cy="136"/>
              </a:xfrm>
              <a:prstGeom prst="ellipse">
                <a:avLst/>
              </a:prstGeom>
              <a:solidFill>
                <a:srgbClr val="004E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48" name="Oval 12"/>
              <p:cNvSpPr>
                <a:spLocks noChangeArrowheads="1"/>
              </p:cNvSpPr>
              <p:nvPr/>
            </p:nvSpPr>
            <p:spPr bwMode="auto">
              <a:xfrm>
                <a:off x="1447" y="2579"/>
                <a:ext cx="471" cy="140"/>
              </a:xfrm>
              <a:prstGeom prst="ellipse">
                <a:avLst/>
              </a:prstGeom>
              <a:solidFill>
                <a:srgbClr val="5589FF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1530" y="2602"/>
                <a:ext cx="299" cy="101"/>
                <a:chOff x="1530" y="2602"/>
                <a:chExt cx="299" cy="101"/>
              </a:xfrm>
            </p:grpSpPr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1530" y="2602"/>
                  <a:ext cx="299" cy="101"/>
                  <a:chOff x="1530" y="2602"/>
                  <a:chExt cx="299" cy="101"/>
                </a:xfrm>
              </p:grpSpPr>
              <p:sp>
                <p:nvSpPr>
                  <p:cNvPr id="142351" name="Freeform 15"/>
                  <p:cNvSpPr>
                    <a:spLocks/>
                  </p:cNvSpPr>
                  <p:nvPr/>
                </p:nvSpPr>
                <p:spPr bwMode="auto">
                  <a:xfrm>
                    <a:off x="1530" y="2602"/>
                    <a:ext cx="135" cy="35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34" y="0"/>
                      </a:cxn>
                      <a:cxn ang="0">
                        <a:pos x="101" y="17"/>
                      </a:cxn>
                      <a:cxn ang="0">
                        <a:pos x="134" y="11"/>
                      </a:cxn>
                      <a:cxn ang="0">
                        <a:pos x="126" y="34"/>
                      </a:cxn>
                      <a:cxn ang="0">
                        <a:pos x="34" y="34"/>
                      </a:cxn>
                      <a:cxn ang="0">
                        <a:pos x="75" y="23"/>
                      </a:cxn>
                      <a:cxn ang="0">
                        <a:pos x="0" y="6"/>
                      </a:cxn>
                    </a:cxnLst>
                    <a:rect l="0" t="0" r="r" b="b"/>
                    <a:pathLst>
                      <a:path w="135" h="35">
                        <a:moveTo>
                          <a:pt x="0" y="6"/>
                        </a:moveTo>
                        <a:lnTo>
                          <a:pt x="34" y="0"/>
                        </a:lnTo>
                        <a:lnTo>
                          <a:pt x="101" y="17"/>
                        </a:lnTo>
                        <a:lnTo>
                          <a:pt x="134" y="11"/>
                        </a:lnTo>
                        <a:lnTo>
                          <a:pt x="126" y="34"/>
                        </a:lnTo>
                        <a:lnTo>
                          <a:pt x="34" y="34"/>
                        </a:lnTo>
                        <a:lnTo>
                          <a:pt x="75" y="23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52" name="Freeform 16"/>
                  <p:cNvSpPr>
                    <a:spLocks/>
                  </p:cNvSpPr>
                  <p:nvPr/>
                </p:nvSpPr>
                <p:spPr bwMode="auto">
                  <a:xfrm>
                    <a:off x="1690" y="2667"/>
                    <a:ext cx="139" cy="36"/>
                  </a:xfrm>
                  <a:custGeom>
                    <a:avLst/>
                    <a:gdLst/>
                    <a:ahLst/>
                    <a:cxnLst>
                      <a:cxn ang="0">
                        <a:pos x="138" y="29"/>
                      </a:cxn>
                      <a:cxn ang="0">
                        <a:pos x="104" y="35"/>
                      </a:cxn>
                      <a:cxn ang="0">
                        <a:pos x="35" y="18"/>
                      </a:cxn>
                      <a:cxn ang="0">
                        <a:pos x="0" y="29"/>
                      </a:cxn>
                      <a:cxn ang="0">
                        <a:pos x="9" y="0"/>
                      </a:cxn>
                      <a:cxn ang="0">
                        <a:pos x="104" y="0"/>
                      </a:cxn>
                      <a:cxn ang="0">
                        <a:pos x="69" y="12"/>
                      </a:cxn>
                      <a:cxn ang="0">
                        <a:pos x="138" y="29"/>
                      </a:cxn>
                    </a:cxnLst>
                    <a:rect l="0" t="0" r="r" b="b"/>
                    <a:pathLst>
                      <a:path w="139" h="36">
                        <a:moveTo>
                          <a:pt x="138" y="29"/>
                        </a:moveTo>
                        <a:lnTo>
                          <a:pt x="104" y="35"/>
                        </a:lnTo>
                        <a:lnTo>
                          <a:pt x="35" y="18"/>
                        </a:ln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104" y="0"/>
                        </a:lnTo>
                        <a:lnTo>
                          <a:pt x="69" y="12"/>
                        </a:lnTo>
                        <a:lnTo>
                          <a:pt x="138" y="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17"/>
                <p:cNvGrpSpPr>
                  <a:grpSpLocks/>
                </p:cNvGrpSpPr>
                <p:nvPr/>
              </p:nvGrpSpPr>
              <p:grpSpPr bwMode="auto">
                <a:xfrm>
                  <a:off x="1545" y="2602"/>
                  <a:ext cx="274" cy="101"/>
                  <a:chOff x="1545" y="2602"/>
                  <a:chExt cx="274" cy="101"/>
                </a:xfrm>
              </p:grpSpPr>
              <p:sp>
                <p:nvSpPr>
                  <p:cNvPr id="142354" name="Freeform 18"/>
                  <p:cNvSpPr>
                    <a:spLocks/>
                  </p:cNvSpPr>
                  <p:nvPr/>
                </p:nvSpPr>
                <p:spPr bwMode="auto">
                  <a:xfrm>
                    <a:off x="1683" y="2602"/>
                    <a:ext cx="136" cy="35"/>
                  </a:xfrm>
                  <a:custGeom>
                    <a:avLst/>
                    <a:gdLst/>
                    <a:ahLst/>
                    <a:cxnLst>
                      <a:cxn ang="0">
                        <a:pos x="0" y="23"/>
                      </a:cxn>
                      <a:cxn ang="0">
                        <a:pos x="34" y="34"/>
                      </a:cxn>
                      <a:cxn ang="0">
                        <a:pos x="101" y="11"/>
                      </a:cxn>
                      <a:cxn ang="0">
                        <a:pos x="135" y="17"/>
                      </a:cxn>
                      <a:cxn ang="0">
                        <a:pos x="118" y="0"/>
                      </a:cxn>
                      <a:cxn ang="0">
                        <a:pos x="34" y="0"/>
                      </a:cxn>
                      <a:cxn ang="0">
                        <a:pos x="76" y="6"/>
                      </a:cxn>
                      <a:cxn ang="0">
                        <a:pos x="0" y="23"/>
                      </a:cxn>
                    </a:cxnLst>
                    <a:rect l="0" t="0" r="r" b="b"/>
                    <a:pathLst>
                      <a:path w="136" h="35">
                        <a:moveTo>
                          <a:pt x="0" y="23"/>
                        </a:moveTo>
                        <a:lnTo>
                          <a:pt x="34" y="34"/>
                        </a:lnTo>
                        <a:lnTo>
                          <a:pt x="101" y="11"/>
                        </a:lnTo>
                        <a:lnTo>
                          <a:pt x="135" y="17"/>
                        </a:lnTo>
                        <a:lnTo>
                          <a:pt x="118" y="0"/>
                        </a:lnTo>
                        <a:lnTo>
                          <a:pt x="34" y="0"/>
                        </a:lnTo>
                        <a:lnTo>
                          <a:pt x="76" y="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55" name="Freeform 19"/>
                  <p:cNvSpPr>
                    <a:spLocks/>
                  </p:cNvSpPr>
                  <p:nvPr/>
                </p:nvSpPr>
                <p:spPr bwMode="auto">
                  <a:xfrm>
                    <a:off x="1545" y="2659"/>
                    <a:ext cx="131" cy="44"/>
                  </a:xfrm>
                  <a:custGeom>
                    <a:avLst/>
                    <a:gdLst/>
                    <a:ahLst/>
                    <a:cxnLst>
                      <a:cxn ang="0">
                        <a:pos x="130" y="6"/>
                      </a:cxn>
                      <a:cxn ang="0">
                        <a:pos x="95" y="0"/>
                      </a:cxn>
                      <a:cxn ang="0">
                        <a:pos x="26" y="25"/>
                      </a:cxn>
                      <a:cxn ang="0">
                        <a:pos x="0" y="18"/>
                      </a:cxn>
                      <a:cxn ang="0">
                        <a:pos x="9" y="43"/>
                      </a:cxn>
                      <a:cxn ang="0">
                        <a:pos x="95" y="43"/>
                      </a:cxn>
                      <a:cxn ang="0">
                        <a:pos x="52" y="37"/>
                      </a:cxn>
                      <a:cxn ang="0">
                        <a:pos x="130" y="6"/>
                      </a:cxn>
                    </a:cxnLst>
                    <a:rect l="0" t="0" r="r" b="b"/>
                    <a:pathLst>
                      <a:path w="131" h="44">
                        <a:moveTo>
                          <a:pt x="130" y="6"/>
                        </a:moveTo>
                        <a:lnTo>
                          <a:pt x="95" y="0"/>
                        </a:lnTo>
                        <a:lnTo>
                          <a:pt x="26" y="25"/>
                        </a:lnTo>
                        <a:lnTo>
                          <a:pt x="0" y="18"/>
                        </a:lnTo>
                        <a:lnTo>
                          <a:pt x="9" y="43"/>
                        </a:lnTo>
                        <a:lnTo>
                          <a:pt x="95" y="43"/>
                        </a:lnTo>
                        <a:lnTo>
                          <a:pt x="52" y="37"/>
                        </a:lnTo>
                        <a:lnTo>
                          <a:pt x="130" y="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 rot="41595">
              <a:off x="2707" y="2063"/>
              <a:ext cx="481" cy="145"/>
              <a:chOff x="1796" y="601"/>
              <a:chExt cx="1056" cy="182"/>
            </a:xfrm>
          </p:grpSpPr>
          <p:sp>
            <p:nvSpPr>
              <p:cNvPr id="142357" name="AutoShape 21"/>
              <p:cNvSpPr>
                <a:spLocks noChangeArrowheads="1"/>
              </p:cNvSpPr>
              <p:nvPr/>
            </p:nvSpPr>
            <p:spPr bwMode="auto">
              <a:xfrm>
                <a:off x="1796" y="601"/>
                <a:ext cx="1056" cy="182"/>
              </a:xfrm>
              <a:prstGeom prst="cube">
                <a:avLst>
                  <a:gd name="adj" fmla="val 249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2049" y="682"/>
                <a:ext cx="634" cy="61"/>
                <a:chOff x="2049" y="682"/>
                <a:chExt cx="634" cy="61"/>
              </a:xfrm>
            </p:grpSpPr>
            <p:sp>
              <p:nvSpPr>
                <p:cNvPr id="142359" name="Rectangle 23"/>
                <p:cNvSpPr>
                  <a:spLocks noChangeArrowheads="1"/>
                </p:cNvSpPr>
                <p:nvPr/>
              </p:nvSpPr>
              <p:spPr bwMode="auto">
                <a:xfrm>
                  <a:off x="2130" y="682"/>
                  <a:ext cx="52" cy="3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0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5" y="682"/>
                  <a:ext cx="48" cy="3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1" name="Rectangle 25"/>
                <p:cNvSpPr>
                  <a:spLocks noChangeArrowheads="1"/>
                </p:cNvSpPr>
                <p:nvPr/>
              </p:nvSpPr>
              <p:spPr bwMode="auto">
                <a:xfrm>
                  <a:off x="2301" y="682"/>
                  <a:ext cx="45" cy="3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83" y="682"/>
                  <a:ext cx="49" cy="3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3" name="Rectangle 27"/>
                <p:cNvSpPr>
                  <a:spLocks noChangeArrowheads="1"/>
                </p:cNvSpPr>
                <p:nvPr/>
              </p:nvSpPr>
              <p:spPr bwMode="auto">
                <a:xfrm>
                  <a:off x="2467" y="682"/>
                  <a:ext cx="49" cy="3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4" name="Rectangle 28"/>
                <p:cNvSpPr>
                  <a:spLocks noChangeArrowheads="1"/>
                </p:cNvSpPr>
                <p:nvPr/>
              </p:nvSpPr>
              <p:spPr bwMode="auto">
                <a:xfrm>
                  <a:off x="2552" y="682"/>
                  <a:ext cx="48" cy="3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5" name="Rectangle 29"/>
                <p:cNvSpPr>
                  <a:spLocks noChangeArrowheads="1"/>
                </p:cNvSpPr>
                <p:nvPr/>
              </p:nvSpPr>
              <p:spPr bwMode="auto">
                <a:xfrm>
                  <a:off x="2636" y="682"/>
                  <a:ext cx="47" cy="3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6" name="Rectangle 30"/>
                <p:cNvSpPr>
                  <a:spLocks noChangeArrowheads="1"/>
                </p:cNvSpPr>
                <p:nvPr/>
              </p:nvSpPr>
              <p:spPr bwMode="auto">
                <a:xfrm>
                  <a:off x="2049" y="682"/>
                  <a:ext cx="47" cy="3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7" name="Oval 31"/>
                <p:cNvSpPr>
                  <a:spLocks noChangeArrowheads="1"/>
                </p:cNvSpPr>
                <p:nvPr/>
              </p:nvSpPr>
              <p:spPr bwMode="auto">
                <a:xfrm>
                  <a:off x="2049" y="742"/>
                  <a:ext cx="47" cy="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8" name="Oval 32"/>
                <p:cNvSpPr>
                  <a:spLocks noChangeArrowheads="1"/>
                </p:cNvSpPr>
                <p:nvPr/>
              </p:nvSpPr>
              <p:spPr bwMode="auto">
                <a:xfrm>
                  <a:off x="2130" y="742"/>
                  <a:ext cx="52" cy="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9" name="Oval 33"/>
                <p:cNvSpPr>
                  <a:spLocks noChangeArrowheads="1"/>
                </p:cNvSpPr>
                <p:nvPr/>
              </p:nvSpPr>
              <p:spPr bwMode="auto">
                <a:xfrm>
                  <a:off x="2215" y="742"/>
                  <a:ext cx="48" cy="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70" name="Oval 34"/>
                <p:cNvSpPr>
                  <a:spLocks noChangeArrowheads="1"/>
                </p:cNvSpPr>
                <p:nvPr/>
              </p:nvSpPr>
              <p:spPr bwMode="auto">
                <a:xfrm>
                  <a:off x="2301" y="742"/>
                  <a:ext cx="45" cy="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71" name="Oval 35"/>
                <p:cNvSpPr>
                  <a:spLocks noChangeArrowheads="1"/>
                </p:cNvSpPr>
                <p:nvPr/>
              </p:nvSpPr>
              <p:spPr bwMode="auto">
                <a:xfrm>
                  <a:off x="2383" y="742"/>
                  <a:ext cx="49" cy="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72" name="Oval 36"/>
                <p:cNvSpPr>
                  <a:spLocks noChangeArrowheads="1"/>
                </p:cNvSpPr>
                <p:nvPr/>
              </p:nvSpPr>
              <p:spPr bwMode="auto">
                <a:xfrm>
                  <a:off x="2467" y="742"/>
                  <a:ext cx="49" cy="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73" name="Oval 37"/>
                <p:cNvSpPr>
                  <a:spLocks noChangeArrowheads="1"/>
                </p:cNvSpPr>
                <p:nvPr/>
              </p:nvSpPr>
              <p:spPr bwMode="auto">
                <a:xfrm>
                  <a:off x="2552" y="742"/>
                  <a:ext cx="48" cy="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74" name="Oval 38"/>
                <p:cNvSpPr>
                  <a:spLocks noChangeArrowheads="1"/>
                </p:cNvSpPr>
                <p:nvPr/>
              </p:nvSpPr>
              <p:spPr bwMode="auto">
                <a:xfrm>
                  <a:off x="2636" y="742"/>
                  <a:ext cx="47" cy="1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2375" name="AutoShape 39"/>
              <p:cNvSpPr>
                <a:spLocks noChangeArrowheads="1"/>
              </p:cNvSpPr>
              <p:nvPr/>
            </p:nvSpPr>
            <p:spPr bwMode="auto">
              <a:xfrm>
                <a:off x="1880" y="696"/>
                <a:ext cx="132" cy="7"/>
              </a:xfrm>
              <a:prstGeom prst="roundRect">
                <a:avLst>
                  <a:gd name="adj" fmla="val 12495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42376" name="Picture 4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4" y="1728"/>
              <a:ext cx="17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42377" name="Picture 4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8" y="1488"/>
              <a:ext cx="220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3600" y="1920"/>
              <a:ext cx="836" cy="428"/>
              <a:chOff x="4032" y="3288"/>
              <a:chExt cx="661" cy="238"/>
            </a:xfrm>
          </p:grpSpPr>
          <p:grpSp>
            <p:nvGrpSpPr>
              <p:cNvPr id="11" name="Group 43"/>
              <p:cNvGrpSpPr>
                <a:grpSpLocks/>
              </p:cNvGrpSpPr>
              <p:nvPr/>
            </p:nvGrpSpPr>
            <p:grpSpPr bwMode="auto">
              <a:xfrm>
                <a:off x="4039" y="3300"/>
                <a:ext cx="654" cy="226"/>
                <a:chOff x="4039" y="3300"/>
                <a:chExt cx="654" cy="226"/>
              </a:xfrm>
            </p:grpSpPr>
            <p:sp>
              <p:nvSpPr>
                <p:cNvPr id="142380" name="Oval 44"/>
                <p:cNvSpPr>
                  <a:spLocks noChangeArrowheads="1"/>
                </p:cNvSpPr>
                <p:nvPr/>
              </p:nvSpPr>
              <p:spPr bwMode="auto">
                <a:xfrm>
                  <a:off x="4269" y="3300"/>
                  <a:ext cx="281" cy="85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1" name="Oval 45"/>
                <p:cNvSpPr>
                  <a:spLocks noChangeArrowheads="1"/>
                </p:cNvSpPr>
                <p:nvPr/>
              </p:nvSpPr>
              <p:spPr bwMode="auto">
                <a:xfrm>
                  <a:off x="4112" y="3321"/>
                  <a:ext cx="202" cy="9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2" name="Oval 46"/>
                <p:cNvSpPr>
                  <a:spLocks noChangeArrowheads="1"/>
                </p:cNvSpPr>
                <p:nvPr/>
              </p:nvSpPr>
              <p:spPr bwMode="auto">
                <a:xfrm>
                  <a:off x="4039" y="3382"/>
                  <a:ext cx="136" cy="68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3" name="Oval 47"/>
                <p:cNvSpPr>
                  <a:spLocks noChangeArrowheads="1"/>
                </p:cNvSpPr>
                <p:nvPr/>
              </p:nvSpPr>
              <p:spPr bwMode="auto">
                <a:xfrm>
                  <a:off x="4086" y="3420"/>
                  <a:ext cx="211" cy="8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4" name="Oval 48"/>
                <p:cNvSpPr>
                  <a:spLocks noChangeArrowheads="1"/>
                </p:cNvSpPr>
                <p:nvPr/>
              </p:nvSpPr>
              <p:spPr bwMode="auto">
                <a:xfrm>
                  <a:off x="4247" y="3432"/>
                  <a:ext cx="320" cy="94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5" name="Oval 49"/>
                <p:cNvSpPr>
                  <a:spLocks noChangeArrowheads="1"/>
                </p:cNvSpPr>
                <p:nvPr/>
              </p:nvSpPr>
              <p:spPr bwMode="auto">
                <a:xfrm>
                  <a:off x="4456" y="3327"/>
                  <a:ext cx="204" cy="63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6" name="Oval 50"/>
                <p:cNvSpPr>
                  <a:spLocks noChangeArrowheads="1"/>
                </p:cNvSpPr>
                <p:nvPr/>
              </p:nvSpPr>
              <p:spPr bwMode="auto">
                <a:xfrm>
                  <a:off x="4496" y="3376"/>
                  <a:ext cx="197" cy="71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7" name="Oval 51"/>
                <p:cNvSpPr>
                  <a:spLocks noChangeArrowheads="1"/>
                </p:cNvSpPr>
                <p:nvPr/>
              </p:nvSpPr>
              <p:spPr bwMode="auto">
                <a:xfrm>
                  <a:off x="4478" y="3390"/>
                  <a:ext cx="190" cy="12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8" name="Oval 52"/>
                <p:cNvSpPr>
                  <a:spLocks noChangeArrowheads="1"/>
                </p:cNvSpPr>
                <p:nvPr/>
              </p:nvSpPr>
              <p:spPr bwMode="auto">
                <a:xfrm>
                  <a:off x="4158" y="3353"/>
                  <a:ext cx="419" cy="12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4032" y="3288"/>
                <a:ext cx="643" cy="234"/>
                <a:chOff x="4032" y="3288"/>
                <a:chExt cx="643" cy="234"/>
              </a:xfrm>
            </p:grpSpPr>
            <p:sp>
              <p:nvSpPr>
                <p:cNvPr id="142390" name="Oval 54"/>
                <p:cNvSpPr>
                  <a:spLocks noChangeArrowheads="1"/>
                </p:cNvSpPr>
                <p:nvPr/>
              </p:nvSpPr>
              <p:spPr bwMode="auto">
                <a:xfrm>
                  <a:off x="4260" y="3288"/>
                  <a:ext cx="273" cy="94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91" name="Oval 55"/>
                <p:cNvSpPr>
                  <a:spLocks noChangeArrowheads="1"/>
                </p:cNvSpPr>
                <p:nvPr/>
              </p:nvSpPr>
              <p:spPr bwMode="auto">
                <a:xfrm>
                  <a:off x="4104" y="3315"/>
                  <a:ext cx="199" cy="93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92" name="Oval 56"/>
                <p:cNvSpPr>
                  <a:spLocks noChangeArrowheads="1"/>
                </p:cNvSpPr>
                <p:nvPr/>
              </p:nvSpPr>
              <p:spPr bwMode="auto">
                <a:xfrm>
                  <a:off x="4032" y="3376"/>
                  <a:ext cx="135" cy="71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93" name="Oval 57"/>
                <p:cNvSpPr>
                  <a:spLocks noChangeArrowheads="1"/>
                </p:cNvSpPr>
                <p:nvPr/>
              </p:nvSpPr>
              <p:spPr bwMode="auto">
                <a:xfrm>
                  <a:off x="4079" y="3411"/>
                  <a:ext cx="209" cy="77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94" name="Oval 58"/>
                <p:cNvSpPr>
                  <a:spLocks noChangeArrowheads="1"/>
                </p:cNvSpPr>
                <p:nvPr/>
              </p:nvSpPr>
              <p:spPr bwMode="auto">
                <a:xfrm>
                  <a:off x="4232" y="3424"/>
                  <a:ext cx="327" cy="98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95" name="Oval 59"/>
                <p:cNvSpPr>
                  <a:spLocks noChangeArrowheads="1"/>
                </p:cNvSpPr>
                <p:nvPr/>
              </p:nvSpPr>
              <p:spPr bwMode="auto">
                <a:xfrm>
                  <a:off x="4448" y="3315"/>
                  <a:ext cx="198" cy="7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96" name="Oval 60"/>
                <p:cNvSpPr>
                  <a:spLocks noChangeArrowheads="1"/>
                </p:cNvSpPr>
                <p:nvPr/>
              </p:nvSpPr>
              <p:spPr bwMode="auto">
                <a:xfrm>
                  <a:off x="4478" y="3372"/>
                  <a:ext cx="197" cy="67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97" name="Oval 61"/>
                <p:cNvSpPr>
                  <a:spLocks noChangeArrowheads="1"/>
                </p:cNvSpPr>
                <p:nvPr/>
              </p:nvSpPr>
              <p:spPr bwMode="auto">
                <a:xfrm>
                  <a:off x="4456" y="3385"/>
                  <a:ext cx="204" cy="122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98" name="Oval 62"/>
                <p:cNvSpPr>
                  <a:spLocks noChangeArrowheads="1"/>
                </p:cNvSpPr>
                <p:nvPr/>
              </p:nvSpPr>
              <p:spPr bwMode="auto">
                <a:xfrm>
                  <a:off x="4149" y="3342"/>
                  <a:ext cx="418" cy="119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2399" name="Line 63"/>
            <p:cNvSpPr>
              <a:spLocks noChangeShapeType="1"/>
            </p:cNvSpPr>
            <p:nvPr/>
          </p:nvSpPr>
          <p:spPr bwMode="auto">
            <a:xfrm>
              <a:off x="4388" y="2256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0" name="Line 64"/>
            <p:cNvSpPr>
              <a:spLocks noChangeShapeType="1"/>
            </p:cNvSpPr>
            <p:nvPr/>
          </p:nvSpPr>
          <p:spPr bwMode="auto">
            <a:xfrm flipV="1">
              <a:off x="2976" y="18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1" name="Line 65"/>
            <p:cNvSpPr>
              <a:spLocks noChangeShapeType="1"/>
            </p:cNvSpPr>
            <p:nvPr/>
          </p:nvSpPr>
          <p:spPr bwMode="auto">
            <a:xfrm>
              <a:off x="3140" y="2160"/>
              <a:ext cx="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2" name="Rectangle 66"/>
            <p:cNvSpPr>
              <a:spLocks noChangeArrowheads="1"/>
            </p:cNvSpPr>
            <p:nvPr/>
          </p:nvSpPr>
          <p:spPr bwMode="auto">
            <a:xfrm>
              <a:off x="3792" y="2016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校园网</a:t>
              </a:r>
            </a:p>
          </p:txBody>
        </p:sp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496" y="864"/>
              <a:ext cx="1440" cy="6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国际代理服务器</a:t>
              </a:r>
            </a:p>
            <a:p>
              <a:pPr eaLnBrk="0" hangingPunct="0"/>
              <a:r>
                <a:rPr lang="zh-CN" altLang="en-US" sz="2000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国内代理服务器</a:t>
              </a:r>
            </a:p>
            <a:p>
              <a:pPr eaLnBrk="0" hangingPunct="0"/>
              <a:r>
                <a:rPr lang="en-US" altLang="zh-CN" sz="2000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Socks</a:t>
              </a:r>
              <a:r>
                <a:rPr lang="zh-CN" altLang="en-US" sz="2000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代理服务器</a:t>
              </a: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1662" y="1787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路由器</a:t>
              </a:r>
            </a:p>
          </p:txBody>
        </p:sp>
        <p:pic>
          <p:nvPicPr>
            <p:cNvPr id="142405" name="Picture 6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4" y="2112"/>
              <a:ext cx="17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42406" name="Line 70"/>
            <p:cNvSpPr>
              <a:spLocks noChangeShapeType="1"/>
            </p:cNvSpPr>
            <p:nvPr/>
          </p:nvSpPr>
          <p:spPr bwMode="auto">
            <a:xfrm flipV="1">
              <a:off x="4340" y="192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2688" y="2208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交换器</a:t>
              </a:r>
            </a:p>
          </p:txBody>
        </p:sp>
        <p:sp>
          <p:nvSpPr>
            <p:cNvPr id="142408" name="Line 72"/>
            <p:cNvSpPr>
              <a:spLocks noChangeShapeType="1"/>
            </p:cNvSpPr>
            <p:nvPr/>
          </p:nvSpPr>
          <p:spPr bwMode="auto">
            <a:xfrm flipV="1">
              <a:off x="2516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412" y="1776"/>
              <a:ext cx="1172" cy="672"/>
              <a:chOff x="4032" y="3288"/>
              <a:chExt cx="661" cy="238"/>
            </a:xfrm>
          </p:grpSpPr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4039" y="3300"/>
                <a:ext cx="654" cy="226"/>
                <a:chOff x="4039" y="3300"/>
                <a:chExt cx="654" cy="226"/>
              </a:xfrm>
            </p:grpSpPr>
            <p:sp>
              <p:nvSpPr>
                <p:cNvPr id="142411" name="Oval 75"/>
                <p:cNvSpPr>
                  <a:spLocks noChangeArrowheads="1"/>
                </p:cNvSpPr>
                <p:nvPr/>
              </p:nvSpPr>
              <p:spPr bwMode="auto">
                <a:xfrm>
                  <a:off x="4269" y="3300"/>
                  <a:ext cx="281" cy="85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12" name="Oval 76"/>
                <p:cNvSpPr>
                  <a:spLocks noChangeArrowheads="1"/>
                </p:cNvSpPr>
                <p:nvPr/>
              </p:nvSpPr>
              <p:spPr bwMode="auto">
                <a:xfrm>
                  <a:off x="4112" y="3321"/>
                  <a:ext cx="202" cy="9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13" name="Oval 77"/>
                <p:cNvSpPr>
                  <a:spLocks noChangeArrowheads="1"/>
                </p:cNvSpPr>
                <p:nvPr/>
              </p:nvSpPr>
              <p:spPr bwMode="auto">
                <a:xfrm>
                  <a:off x="4039" y="3382"/>
                  <a:ext cx="136" cy="68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14" name="Oval 78"/>
                <p:cNvSpPr>
                  <a:spLocks noChangeArrowheads="1"/>
                </p:cNvSpPr>
                <p:nvPr/>
              </p:nvSpPr>
              <p:spPr bwMode="auto">
                <a:xfrm>
                  <a:off x="4086" y="3420"/>
                  <a:ext cx="211" cy="8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15" name="Oval 79"/>
                <p:cNvSpPr>
                  <a:spLocks noChangeArrowheads="1"/>
                </p:cNvSpPr>
                <p:nvPr/>
              </p:nvSpPr>
              <p:spPr bwMode="auto">
                <a:xfrm>
                  <a:off x="4247" y="3432"/>
                  <a:ext cx="320" cy="94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16" name="Oval 80"/>
                <p:cNvSpPr>
                  <a:spLocks noChangeArrowheads="1"/>
                </p:cNvSpPr>
                <p:nvPr/>
              </p:nvSpPr>
              <p:spPr bwMode="auto">
                <a:xfrm>
                  <a:off x="4456" y="3327"/>
                  <a:ext cx="204" cy="63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17" name="Oval 81"/>
                <p:cNvSpPr>
                  <a:spLocks noChangeArrowheads="1"/>
                </p:cNvSpPr>
                <p:nvPr/>
              </p:nvSpPr>
              <p:spPr bwMode="auto">
                <a:xfrm>
                  <a:off x="4496" y="3376"/>
                  <a:ext cx="197" cy="71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18" name="Oval 82"/>
                <p:cNvSpPr>
                  <a:spLocks noChangeArrowheads="1"/>
                </p:cNvSpPr>
                <p:nvPr/>
              </p:nvSpPr>
              <p:spPr bwMode="auto">
                <a:xfrm>
                  <a:off x="4478" y="3390"/>
                  <a:ext cx="190" cy="12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19" name="Oval 83"/>
                <p:cNvSpPr>
                  <a:spLocks noChangeArrowheads="1"/>
                </p:cNvSpPr>
                <p:nvPr/>
              </p:nvSpPr>
              <p:spPr bwMode="auto">
                <a:xfrm>
                  <a:off x="4158" y="3353"/>
                  <a:ext cx="419" cy="12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84"/>
              <p:cNvGrpSpPr>
                <a:grpSpLocks/>
              </p:cNvGrpSpPr>
              <p:nvPr/>
            </p:nvGrpSpPr>
            <p:grpSpPr bwMode="auto">
              <a:xfrm>
                <a:off x="4032" y="3288"/>
                <a:ext cx="643" cy="234"/>
                <a:chOff x="4032" y="3288"/>
                <a:chExt cx="643" cy="234"/>
              </a:xfrm>
            </p:grpSpPr>
            <p:sp>
              <p:nvSpPr>
                <p:cNvPr id="142421" name="Oval 85"/>
                <p:cNvSpPr>
                  <a:spLocks noChangeArrowheads="1"/>
                </p:cNvSpPr>
                <p:nvPr/>
              </p:nvSpPr>
              <p:spPr bwMode="auto">
                <a:xfrm>
                  <a:off x="4260" y="3288"/>
                  <a:ext cx="273" cy="94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22" name="Oval 86"/>
                <p:cNvSpPr>
                  <a:spLocks noChangeArrowheads="1"/>
                </p:cNvSpPr>
                <p:nvPr/>
              </p:nvSpPr>
              <p:spPr bwMode="auto">
                <a:xfrm>
                  <a:off x="4104" y="3315"/>
                  <a:ext cx="199" cy="93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23" name="Oval 87"/>
                <p:cNvSpPr>
                  <a:spLocks noChangeArrowheads="1"/>
                </p:cNvSpPr>
                <p:nvPr/>
              </p:nvSpPr>
              <p:spPr bwMode="auto">
                <a:xfrm>
                  <a:off x="4032" y="3376"/>
                  <a:ext cx="135" cy="71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24" name="Oval 88"/>
                <p:cNvSpPr>
                  <a:spLocks noChangeArrowheads="1"/>
                </p:cNvSpPr>
                <p:nvPr/>
              </p:nvSpPr>
              <p:spPr bwMode="auto">
                <a:xfrm>
                  <a:off x="4079" y="3411"/>
                  <a:ext cx="209" cy="77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25" name="Oval 89"/>
                <p:cNvSpPr>
                  <a:spLocks noChangeArrowheads="1"/>
                </p:cNvSpPr>
                <p:nvPr/>
              </p:nvSpPr>
              <p:spPr bwMode="auto">
                <a:xfrm>
                  <a:off x="4232" y="3424"/>
                  <a:ext cx="327" cy="98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26" name="Oval 90"/>
                <p:cNvSpPr>
                  <a:spLocks noChangeArrowheads="1"/>
                </p:cNvSpPr>
                <p:nvPr/>
              </p:nvSpPr>
              <p:spPr bwMode="auto">
                <a:xfrm>
                  <a:off x="4448" y="3315"/>
                  <a:ext cx="198" cy="70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27" name="Oval 91"/>
                <p:cNvSpPr>
                  <a:spLocks noChangeArrowheads="1"/>
                </p:cNvSpPr>
                <p:nvPr/>
              </p:nvSpPr>
              <p:spPr bwMode="auto">
                <a:xfrm>
                  <a:off x="4478" y="3372"/>
                  <a:ext cx="197" cy="67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28" name="Oval 92"/>
                <p:cNvSpPr>
                  <a:spLocks noChangeArrowheads="1"/>
                </p:cNvSpPr>
                <p:nvPr/>
              </p:nvSpPr>
              <p:spPr bwMode="auto">
                <a:xfrm>
                  <a:off x="4456" y="3385"/>
                  <a:ext cx="204" cy="122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429" name="Oval 93"/>
                <p:cNvSpPr>
                  <a:spLocks noChangeArrowheads="1"/>
                </p:cNvSpPr>
                <p:nvPr/>
              </p:nvSpPr>
              <p:spPr bwMode="auto">
                <a:xfrm>
                  <a:off x="4149" y="3342"/>
                  <a:ext cx="418" cy="119"/>
                </a:xfrm>
                <a:prstGeom prst="ellipse">
                  <a:avLst/>
                </a:prstGeom>
                <a:solidFill>
                  <a:schemeClr val="folHlink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2430" name="Rectangle 94"/>
            <p:cNvSpPr>
              <a:spLocks noChangeArrowheads="1"/>
            </p:cNvSpPr>
            <p:nvPr/>
          </p:nvSpPr>
          <p:spPr bwMode="auto">
            <a:xfrm>
              <a:off x="748" y="1979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外部网</a:t>
              </a:r>
            </a:p>
          </p:txBody>
        </p:sp>
        <p:sp>
          <p:nvSpPr>
            <p:cNvPr id="142431" name="Line 95"/>
            <p:cNvSpPr>
              <a:spLocks noChangeShapeType="1"/>
            </p:cNvSpPr>
            <p:nvPr/>
          </p:nvSpPr>
          <p:spPr bwMode="auto">
            <a:xfrm>
              <a:off x="1536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2432" name="Picture 9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28" y="1584"/>
              <a:ext cx="220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42433" name="Picture 9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8" y="2400"/>
              <a:ext cx="220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42434" name="Picture 9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0" y="2448"/>
              <a:ext cx="19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42435" name="Line 99"/>
            <p:cNvSpPr>
              <a:spLocks noChangeShapeType="1"/>
            </p:cNvSpPr>
            <p:nvPr/>
          </p:nvSpPr>
          <p:spPr bwMode="auto">
            <a:xfrm>
              <a:off x="4320" y="230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36" name="Line 100"/>
            <p:cNvSpPr>
              <a:spLocks noChangeShapeType="1"/>
            </p:cNvSpPr>
            <p:nvPr/>
          </p:nvSpPr>
          <p:spPr bwMode="auto">
            <a:xfrm>
              <a:off x="4032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37" name="Line 101"/>
            <p:cNvSpPr>
              <a:spLocks noChangeShapeType="1"/>
            </p:cNvSpPr>
            <p:nvPr/>
          </p:nvSpPr>
          <p:spPr bwMode="auto">
            <a:xfrm flipH="1">
              <a:off x="4128" y="187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2438" name="Picture 10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1488"/>
              <a:ext cx="220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42439" name="Picture 10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1488"/>
              <a:ext cx="220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142440" name="Line 104"/>
            <p:cNvSpPr>
              <a:spLocks noChangeShapeType="1"/>
            </p:cNvSpPr>
            <p:nvPr/>
          </p:nvSpPr>
          <p:spPr bwMode="auto">
            <a:xfrm>
              <a:off x="2736" y="177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41" name="Line 105"/>
            <p:cNvSpPr>
              <a:spLocks noChangeShapeType="1"/>
            </p:cNvSpPr>
            <p:nvPr/>
          </p:nvSpPr>
          <p:spPr bwMode="auto">
            <a:xfrm flipH="1">
              <a:off x="3120" y="17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2442" name="Picture 10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4" y="2496"/>
              <a:ext cx="220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pic>
          <p:nvPicPr>
            <p:cNvPr id="142443" name="Picture 10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2" y="2496"/>
              <a:ext cx="220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142444" name="Line 108"/>
            <p:cNvSpPr>
              <a:spLocks noChangeShapeType="1"/>
            </p:cNvSpPr>
            <p:nvPr/>
          </p:nvSpPr>
          <p:spPr bwMode="auto">
            <a:xfrm flipH="1">
              <a:off x="2688" y="2208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45" name="Line 109"/>
            <p:cNvSpPr>
              <a:spLocks noChangeShapeType="1"/>
            </p:cNvSpPr>
            <p:nvPr/>
          </p:nvSpPr>
          <p:spPr bwMode="auto">
            <a:xfrm>
              <a:off x="2976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46" name="Text Box 110"/>
            <p:cNvSpPr txBox="1">
              <a:spLocks noChangeArrowheads="1"/>
            </p:cNvSpPr>
            <p:nvPr/>
          </p:nvSpPr>
          <p:spPr bwMode="auto">
            <a:xfrm>
              <a:off x="2448" y="2832"/>
              <a:ext cx="9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</a:rPr>
                <a:t>邮件服务</a:t>
              </a:r>
            </a:p>
            <a:p>
              <a:r>
                <a:rPr lang="en-US" altLang="zh-CN" sz="2000" b="1">
                  <a:solidFill>
                    <a:schemeClr val="accent2"/>
                  </a:solidFill>
                </a:rPr>
                <a:t>WWW</a:t>
              </a:r>
              <a:r>
                <a:rPr lang="zh-CN" altLang="en-US" sz="2000" b="1">
                  <a:solidFill>
                    <a:schemeClr val="accent2"/>
                  </a:solidFill>
                </a:rPr>
                <a:t>服务</a:t>
              </a:r>
            </a:p>
          </p:txBody>
        </p:sp>
        <p:sp>
          <p:nvSpPr>
            <p:cNvPr id="142447" name="Line 111"/>
            <p:cNvSpPr>
              <a:spLocks noChangeShapeType="1"/>
            </p:cNvSpPr>
            <p:nvPr/>
          </p:nvSpPr>
          <p:spPr bwMode="auto">
            <a:xfrm>
              <a:off x="3552" y="1488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48" name="Line 112"/>
            <p:cNvSpPr>
              <a:spLocks noChangeShapeType="1"/>
            </p:cNvSpPr>
            <p:nvPr/>
          </p:nvSpPr>
          <p:spPr bwMode="auto">
            <a:xfrm>
              <a:off x="1632" y="1440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13"/>
            <p:cNvGrpSpPr>
              <a:grpSpLocks/>
            </p:cNvGrpSpPr>
            <p:nvPr/>
          </p:nvGrpSpPr>
          <p:grpSpPr bwMode="auto">
            <a:xfrm>
              <a:off x="2400" y="1922"/>
              <a:ext cx="144" cy="430"/>
              <a:chOff x="2256" y="1056"/>
              <a:chExt cx="384" cy="1056"/>
            </a:xfrm>
          </p:grpSpPr>
          <p:sp>
            <p:nvSpPr>
              <p:cNvPr id="142450" name="AutoShape 114"/>
              <p:cNvSpPr>
                <a:spLocks noChangeArrowheads="1"/>
              </p:cNvSpPr>
              <p:nvPr/>
            </p:nvSpPr>
            <p:spPr bwMode="auto">
              <a:xfrm>
                <a:off x="2256" y="1056"/>
                <a:ext cx="384" cy="1056"/>
              </a:xfrm>
              <a:prstGeom prst="cube">
                <a:avLst>
                  <a:gd name="adj" fmla="val 80759"/>
                </a:avLst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51" name="Line 115"/>
              <p:cNvSpPr>
                <a:spLocks noChangeShapeType="1"/>
              </p:cNvSpPr>
              <p:nvPr/>
            </p:nvSpPr>
            <p:spPr bwMode="auto">
              <a:xfrm flipH="1">
                <a:off x="2352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52" name="Line 116"/>
              <p:cNvSpPr>
                <a:spLocks noChangeShapeType="1"/>
              </p:cNvSpPr>
              <p:nvPr/>
            </p:nvSpPr>
            <p:spPr bwMode="auto">
              <a:xfrm flipH="1">
                <a:off x="2352" y="124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53" name="Line 117"/>
              <p:cNvSpPr>
                <a:spLocks noChangeShapeType="1"/>
              </p:cNvSpPr>
              <p:nvPr/>
            </p:nvSpPr>
            <p:spPr bwMode="auto">
              <a:xfrm flipH="1">
                <a:off x="2352" y="134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54" name="Line 118"/>
              <p:cNvSpPr>
                <a:spLocks noChangeShapeType="1"/>
              </p:cNvSpPr>
              <p:nvPr/>
            </p:nvSpPr>
            <p:spPr bwMode="auto">
              <a:xfrm flipH="1">
                <a:off x="2352" y="144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55" name="Line 119"/>
              <p:cNvSpPr>
                <a:spLocks noChangeShapeType="1"/>
              </p:cNvSpPr>
              <p:nvPr/>
            </p:nvSpPr>
            <p:spPr bwMode="auto">
              <a:xfrm flipH="1">
                <a:off x="2352" y="153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56" name="Line 120"/>
              <p:cNvSpPr>
                <a:spLocks noChangeShapeType="1"/>
              </p:cNvSpPr>
              <p:nvPr/>
            </p:nvSpPr>
            <p:spPr bwMode="auto">
              <a:xfrm flipH="1">
                <a:off x="2352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57" name="Line 121"/>
              <p:cNvSpPr>
                <a:spLocks noChangeShapeType="1"/>
              </p:cNvSpPr>
              <p:nvPr/>
            </p:nvSpPr>
            <p:spPr bwMode="auto">
              <a:xfrm flipH="1">
                <a:off x="2352" y="172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58" name="Line 122"/>
              <p:cNvSpPr>
                <a:spLocks noChangeShapeType="1"/>
              </p:cNvSpPr>
              <p:nvPr/>
            </p:nvSpPr>
            <p:spPr bwMode="auto">
              <a:xfrm>
                <a:off x="2448" y="124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59" name="Line 123"/>
              <p:cNvSpPr>
                <a:spLocks noChangeShapeType="1"/>
              </p:cNvSpPr>
              <p:nvPr/>
            </p:nvSpPr>
            <p:spPr bwMode="auto">
              <a:xfrm>
                <a:off x="2544" y="115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2460" name="Line 124"/>
            <p:cNvSpPr>
              <a:spLocks noChangeShapeType="1"/>
            </p:cNvSpPr>
            <p:nvPr/>
          </p:nvSpPr>
          <p:spPr bwMode="auto">
            <a:xfrm>
              <a:off x="2208" y="216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61" name="Freeform 125"/>
            <p:cNvSpPr>
              <a:spLocks/>
            </p:cNvSpPr>
            <p:nvPr/>
          </p:nvSpPr>
          <p:spPr bwMode="auto">
            <a:xfrm>
              <a:off x="2208" y="1776"/>
              <a:ext cx="736" cy="344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624" y="288"/>
                </a:cxn>
                <a:cxn ang="0">
                  <a:pos x="0" y="336"/>
                </a:cxn>
              </a:cxnLst>
              <a:rect l="0" t="0" r="r" b="b"/>
              <a:pathLst>
                <a:path w="736" h="344">
                  <a:moveTo>
                    <a:pt x="672" y="0"/>
                  </a:moveTo>
                  <a:cubicBezTo>
                    <a:pt x="704" y="116"/>
                    <a:pt x="736" y="232"/>
                    <a:pt x="624" y="288"/>
                  </a:cubicBezTo>
                  <a:cubicBezTo>
                    <a:pt x="512" y="344"/>
                    <a:pt x="104" y="328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62" name="Freeform 126"/>
            <p:cNvSpPr>
              <a:spLocks/>
            </p:cNvSpPr>
            <p:nvPr/>
          </p:nvSpPr>
          <p:spPr bwMode="auto">
            <a:xfrm>
              <a:off x="3032" y="1872"/>
              <a:ext cx="856" cy="240"/>
            </a:xfrm>
            <a:custGeom>
              <a:avLst/>
              <a:gdLst/>
              <a:ahLst/>
              <a:cxnLst>
                <a:cxn ang="0">
                  <a:pos x="856" y="288"/>
                </a:cxn>
                <a:cxn ang="0">
                  <a:pos x="136" y="288"/>
                </a:cxn>
                <a:cxn ang="0">
                  <a:pos x="40" y="0"/>
                </a:cxn>
              </a:cxnLst>
              <a:rect l="0" t="0" r="r" b="b"/>
              <a:pathLst>
                <a:path w="856" h="336">
                  <a:moveTo>
                    <a:pt x="856" y="288"/>
                  </a:moveTo>
                  <a:cubicBezTo>
                    <a:pt x="564" y="312"/>
                    <a:pt x="272" y="336"/>
                    <a:pt x="136" y="288"/>
                  </a:cubicBezTo>
                  <a:cubicBezTo>
                    <a:pt x="0" y="240"/>
                    <a:pt x="20" y="120"/>
                    <a:pt x="4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463" name="Rectangle 127"/>
          <p:cNvSpPr>
            <a:spLocks noChangeArrowheads="1"/>
          </p:cNvSpPr>
          <p:nvPr/>
        </p:nvSpPr>
        <p:spPr bwMode="auto">
          <a:xfrm>
            <a:off x="179388" y="844532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228600" y="846138"/>
            <a:ext cx="8686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防火墙仅用于隔绝内部网和外部网的直接连通，无法防御内部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网自身的侵袭，例如内部网用户的越权访问；因此，内部网的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资源仍需设置必要的访问控制（主要是访问权限设置）；</a:t>
            </a:r>
          </a:p>
          <a:p>
            <a:pPr>
              <a:lnSpc>
                <a:spcPct val="120000"/>
              </a:lnSpc>
            </a:pPr>
            <a:endParaRPr lang="zh-CN" altLang="en-US" b="1"/>
          </a:p>
          <a:p>
            <a:pPr>
              <a:lnSpc>
                <a:spcPct val="120000"/>
              </a:lnSpc>
            </a:pPr>
            <a:r>
              <a:rPr lang="zh-CN" altLang="en-US" b="1"/>
              <a:t>尤其在应用系统设计时（如办公自动化系统等），为避免用户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和权限的密切相关性，建议增加角色及映射关系，有利于简化系统设计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60463" y="4086225"/>
            <a:ext cx="6054725" cy="782638"/>
            <a:chOff x="470" y="1776"/>
            <a:chExt cx="3715" cy="493"/>
          </a:xfrm>
        </p:grpSpPr>
        <p:sp>
          <p:nvSpPr>
            <p:cNvPr id="143364" name="Text Box 4"/>
            <p:cNvSpPr txBox="1">
              <a:spLocks noChangeArrowheads="1"/>
            </p:cNvSpPr>
            <p:nvPr/>
          </p:nvSpPr>
          <p:spPr bwMode="auto">
            <a:xfrm>
              <a:off x="470" y="1981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latin typeface="宋体" pitchFamily="2" charset="-122"/>
                </a:rPr>
                <a:t>用户</a:t>
              </a:r>
            </a:p>
          </p:txBody>
        </p:sp>
        <p:sp>
          <p:nvSpPr>
            <p:cNvPr id="143365" name="Text Box 5"/>
            <p:cNvSpPr txBox="1">
              <a:spLocks noChangeArrowheads="1"/>
            </p:cNvSpPr>
            <p:nvPr/>
          </p:nvSpPr>
          <p:spPr bwMode="auto">
            <a:xfrm>
              <a:off x="2092" y="1968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latin typeface="宋体" pitchFamily="2" charset="-122"/>
                </a:rPr>
                <a:t>角色</a:t>
              </a:r>
            </a:p>
          </p:txBody>
        </p:sp>
        <p:sp>
          <p:nvSpPr>
            <p:cNvPr id="143366" name="Text Box 6"/>
            <p:cNvSpPr txBox="1">
              <a:spLocks noChangeArrowheads="1"/>
            </p:cNvSpPr>
            <p:nvPr/>
          </p:nvSpPr>
          <p:spPr bwMode="auto">
            <a:xfrm>
              <a:off x="3696" y="1968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latin typeface="宋体" pitchFamily="2" charset="-122"/>
                </a:rPr>
                <a:t>权限</a:t>
              </a:r>
            </a:p>
          </p:txBody>
        </p:sp>
        <p:sp>
          <p:nvSpPr>
            <p:cNvPr id="143367" name="Line 7"/>
            <p:cNvSpPr>
              <a:spLocks noChangeShapeType="1"/>
            </p:cNvSpPr>
            <p:nvPr/>
          </p:nvSpPr>
          <p:spPr bwMode="auto">
            <a:xfrm>
              <a:off x="1008" y="2112"/>
              <a:ext cx="11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68" name="Line 8"/>
            <p:cNvSpPr>
              <a:spLocks noChangeShapeType="1"/>
            </p:cNvSpPr>
            <p:nvPr/>
          </p:nvSpPr>
          <p:spPr bwMode="auto">
            <a:xfrm>
              <a:off x="2592" y="2112"/>
              <a:ext cx="11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69" name="Text Box 9"/>
            <p:cNvSpPr txBox="1">
              <a:spLocks noChangeArrowheads="1"/>
            </p:cNvSpPr>
            <p:nvPr/>
          </p:nvSpPr>
          <p:spPr bwMode="auto">
            <a:xfrm>
              <a:off x="1324" y="177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>
                  <a:latin typeface="宋体" pitchFamily="2" charset="-122"/>
                </a:rPr>
                <a:t>映射</a:t>
              </a:r>
            </a:p>
          </p:txBody>
        </p:sp>
        <p:sp>
          <p:nvSpPr>
            <p:cNvPr id="143370" name="Text Box 10"/>
            <p:cNvSpPr txBox="1">
              <a:spLocks noChangeArrowheads="1"/>
            </p:cNvSpPr>
            <p:nvPr/>
          </p:nvSpPr>
          <p:spPr bwMode="auto">
            <a:xfrm>
              <a:off x="2904" y="1776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latin typeface="宋体" pitchFamily="2" charset="-122"/>
                </a:rPr>
                <a:t>映射</a:t>
              </a:r>
            </a:p>
          </p:txBody>
        </p:sp>
      </p:grp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8572528" y="7302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13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8388" y="4945063"/>
            <a:ext cx="6627812" cy="1227137"/>
            <a:chOff x="412" y="2880"/>
            <a:chExt cx="4175" cy="773"/>
          </a:xfrm>
        </p:grpSpPr>
        <p:sp>
          <p:nvSpPr>
            <p:cNvPr id="143373" name="Rectangle 13"/>
            <p:cNvSpPr>
              <a:spLocks noChangeArrowheads="1"/>
            </p:cNvSpPr>
            <p:nvPr/>
          </p:nvSpPr>
          <p:spPr bwMode="auto">
            <a:xfrm>
              <a:off x="432" y="2880"/>
              <a:ext cx="576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4" name="Line 14"/>
            <p:cNvSpPr>
              <a:spLocks noChangeShapeType="1"/>
            </p:cNvSpPr>
            <p:nvPr/>
          </p:nvSpPr>
          <p:spPr bwMode="auto">
            <a:xfrm>
              <a:off x="432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>
              <a:off x="432" y="30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6" name="Line 16"/>
            <p:cNvSpPr>
              <a:spLocks noChangeShapeType="1"/>
            </p:cNvSpPr>
            <p:nvPr/>
          </p:nvSpPr>
          <p:spPr bwMode="auto">
            <a:xfrm>
              <a:off x="432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7" name="Line 17"/>
            <p:cNvSpPr>
              <a:spLocks noChangeShapeType="1"/>
            </p:cNvSpPr>
            <p:nvPr/>
          </p:nvSpPr>
          <p:spPr bwMode="auto">
            <a:xfrm>
              <a:off x="43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8" name="Line 18"/>
            <p:cNvSpPr>
              <a:spLocks noChangeShapeType="1"/>
            </p:cNvSpPr>
            <p:nvPr/>
          </p:nvSpPr>
          <p:spPr bwMode="auto">
            <a:xfrm>
              <a:off x="432" y="33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9" name="Line 19"/>
            <p:cNvSpPr>
              <a:spLocks noChangeShapeType="1"/>
            </p:cNvSpPr>
            <p:nvPr/>
          </p:nvSpPr>
          <p:spPr bwMode="auto">
            <a:xfrm>
              <a:off x="576" y="28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0" name="Line 20"/>
            <p:cNvSpPr>
              <a:spLocks noChangeShapeType="1"/>
            </p:cNvSpPr>
            <p:nvPr/>
          </p:nvSpPr>
          <p:spPr bwMode="auto">
            <a:xfrm>
              <a:off x="816" y="28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1" name="Rectangle 21"/>
            <p:cNvSpPr>
              <a:spLocks noChangeArrowheads="1"/>
            </p:cNvSpPr>
            <p:nvPr/>
          </p:nvSpPr>
          <p:spPr bwMode="auto">
            <a:xfrm>
              <a:off x="2112" y="2880"/>
              <a:ext cx="384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2" name="Line 22"/>
            <p:cNvSpPr>
              <a:spLocks noChangeShapeType="1"/>
            </p:cNvSpPr>
            <p:nvPr/>
          </p:nvSpPr>
          <p:spPr bwMode="auto">
            <a:xfrm>
              <a:off x="211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3" name="Line 23"/>
            <p:cNvSpPr>
              <a:spLocks noChangeShapeType="1"/>
            </p:cNvSpPr>
            <p:nvPr/>
          </p:nvSpPr>
          <p:spPr bwMode="auto">
            <a:xfrm>
              <a:off x="211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4" name="Line 24"/>
            <p:cNvSpPr>
              <a:spLocks noChangeShapeType="1"/>
            </p:cNvSpPr>
            <p:nvPr/>
          </p:nvSpPr>
          <p:spPr bwMode="auto">
            <a:xfrm>
              <a:off x="2112" y="31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5" name="Line 25"/>
            <p:cNvSpPr>
              <a:spLocks noChangeShapeType="1"/>
            </p:cNvSpPr>
            <p:nvPr/>
          </p:nvSpPr>
          <p:spPr bwMode="auto">
            <a:xfrm>
              <a:off x="2256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3696" y="2880"/>
              <a:ext cx="576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7" name="Line 27"/>
            <p:cNvSpPr>
              <a:spLocks noChangeShapeType="1"/>
            </p:cNvSpPr>
            <p:nvPr/>
          </p:nvSpPr>
          <p:spPr bwMode="auto">
            <a:xfrm>
              <a:off x="3696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8" name="Line 28"/>
            <p:cNvSpPr>
              <a:spLocks noChangeShapeType="1"/>
            </p:cNvSpPr>
            <p:nvPr/>
          </p:nvSpPr>
          <p:spPr bwMode="auto">
            <a:xfrm>
              <a:off x="3696" y="30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auto">
            <a:xfrm>
              <a:off x="3696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0" name="Line 30"/>
            <p:cNvSpPr>
              <a:spLocks noChangeShapeType="1"/>
            </p:cNvSpPr>
            <p:nvPr/>
          </p:nvSpPr>
          <p:spPr bwMode="auto">
            <a:xfrm>
              <a:off x="3840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1" name="Line 31"/>
            <p:cNvSpPr>
              <a:spLocks noChangeShapeType="1"/>
            </p:cNvSpPr>
            <p:nvPr/>
          </p:nvSpPr>
          <p:spPr bwMode="auto">
            <a:xfrm>
              <a:off x="4080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92" name="Text Box 32"/>
            <p:cNvSpPr txBox="1">
              <a:spLocks noChangeArrowheads="1"/>
            </p:cNvSpPr>
            <p:nvPr/>
          </p:nvSpPr>
          <p:spPr bwMode="auto">
            <a:xfrm>
              <a:off x="412" y="3422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用户表</a:t>
              </a:r>
            </a:p>
          </p:txBody>
        </p:sp>
        <p:sp>
          <p:nvSpPr>
            <p:cNvPr id="143393" name="Text Box 33"/>
            <p:cNvSpPr txBox="1">
              <a:spLocks noChangeArrowheads="1"/>
            </p:cNvSpPr>
            <p:nvPr/>
          </p:nvSpPr>
          <p:spPr bwMode="auto">
            <a:xfrm>
              <a:off x="2041" y="3321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角色表</a:t>
              </a:r>
            </a:p>
          </p:txBody>
        </p:sp>
        <p:sp>
          <p:nvSpPr>
            <p:cNvPr id="143394" name="Text Box 34"/>
            <p:cNvSpPr txBox="1">
              <a:spLocks noChangeArrowheads="1"/>
            </p:cNvSpPr>
            <p:nvPr/>
          </p:nvSpPr>
          <p:spPr bwMode="auto">
            <a:xfrm>
              <a:off x="3456" y="3408"/>
              <a:ext cx="11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资源及访问权限</a:t>
              </a:r>
            </a:p>
          </p:txBody>
        </p:sp>
      </p:grpSp>
      <p:sp>
        <p:nvSpPr>
          <p:cNvPr id="143395" name="Rectangle 35"/>
          <p:cNvSpPr>
            <a:spLocks noChangeArrowheads="1"/>
          </p:cNvSpPr>
          <p:nvPr/>
        </p:nvSpPr>
        <p:spPr bwMode="auto">
          <a:xfrm>
            <a:off x="179388" y="701656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6" name="Text Box 36"/>
          <p:cNvSpPr txBox="1">
            <a:spLocks noChangeArrowheads="1"/>
          </p:cNvSpPr>
          <p:nvPr/>
        </p:nvSpPr>
        <p:spPr bwMode="auto">
          <a:xfrm>
            <a:off x="206375" y="44450"/>
            <a:ext cx="2925763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其它说明：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51920" y="479715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N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142844" y="3643314"/>
            <a:ext cx="8786874" cy="307183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42844" y="1214422"/>
            <a:ext cx="8786874" cy="242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14282" y="1214422"/>
            <a:ext cx="8569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b="1" dirty="0" smtClean="0"/>
              <a:t>数据加密的基本模型：</a:t>
            </a:r>
            <a:r>
              <a:rPr lang="en-US" altLang="zh-CN" b="1" dirty="0" smtClean="0"/>
              <a:t>-----------</a:t>
            </a:r>
            <a:r>
              <a:rPr lang="zh-CN" altLang="en-US" b="1" dirty="0" smtClean="0"/>
              <a:t>算法公开，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秘密寓于密钥！</a:t>
            </a:r>
            <a:endParaRPr lang="zh-CN" altLang="en-US" b="1" dirty="0" smtClean="0"/>
          </a:p>
        </p:txBody>
      </p:sp>
      <p:sp>
        <p:nvSpPr>
          <p:cNvPr id="1389571" name="Rectangle 3"/>
          <p:cNvSpPr>
            <a:spLocks noChangeArrowheads="1"/>
          </p:cNvSpPr>
          <p:nvPr/>
        </p:nvSpPr>
        <p:spPr bwMode="auto">
          <a:xfrm>
            <a:off x="179388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214282" y="785794"/>
            <a:ext cx="8569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b="1" dirty="0" smtClean="0"/>
              <a:t>网络安全服务的基础：密码学（数据加密技术）；</a:t>
            </a: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14282" y="3681715"/>
            <a:ext cx="8569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b="1" dirty="0" smtClean="0"/>
              <a:t>分组加密算法分类：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596" y="1785926"/>
            <a:ext cx="8229600" cy="1447800"/>
            <a:chOff x="336" y="1536"/>
            <a:chExt cx="5184" cy="912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336" y="1967"/>
              <a:ext cx="768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应用系统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1584" y="1967"/>
              <a:ext cx="672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加密模块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3648" y="1967"/>
              <a:ext cx="624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解密模块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4752" y="1967"/>
              <a:ext cx="768" cy="240"/>
            </a:xfrm>
            <a:prstGeom prst="rect">
              <a:avLst/>
            </a:prstGeom>
            <a:solidFill>
              <a:srgbClr val="FEFC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应用系统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142" y="1837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明文</a:t>
              </a: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2764" y="1849"/>
              <a:ext cx="5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密文</a:t>
              </a:r>
              <a:r>
                <a:rPr lang="en-US" altLang="zh-CN" sz="1800" b="1"/>
                <a:t>X</a:t>
              </a: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4272" y="179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明文</a:t>
              </a: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1104" y="206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2256" y="2063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4272" y="206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2640" y="2063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网络传输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1584" y="1536"/>
              <a:ext cx="8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加密密钥</a:t>
              </a:r>
              <a:r>
                <a:rPr lang="en-US" altLang="zh-CN" sz="1800" b="1"/>
                <a:t>K</a:t>
              </a: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3583" y="1536"/>
              <a:ext cx="7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解码密钥</a:t>
              </a:r>
              <a:r>
                <a:rPr lang="en-US" altLang="zh-CN" sz="1800" b="1"/>
                <a:t>P</a:t>
              </a: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1920" y="17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3936" y="17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1188" y="208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M</a:t>
              </a: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4368" y="2064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M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3828" y="220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D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1812" y="2217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E</a:t>
              </a:r>
            </a:p>
          </p:txBody>
        </p:sp>
      </p:grpSp>
      <p:sp>
        <p:nvSpPr>
          <p:cNvPr id="68" name="矩形 67"/>
          <p:cNvSpPr/>
          <p:nvPr/>
        </p:nvSpPr>
        <p:spPr>
          <a:xfrm>
            <a:off x="2861271" y="3071810"/>
            <a:ext cx="3353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 = D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M</a:t>
            </a:r>
            <a:r>
              <a:rPr lang="zh-CN" altLang="en-US" b="1" dirty="0" smtClean="0">
                <a:solidFill>
                  <a:srgbClr val="FF0000"/>
                </a:solidFill>
              </a:rPr>
              <a:t>））；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42844" y="4000504"/>
            <a:ext cx="87868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spcAft>
                <a:spcPct val="20000"/>
              </a:spcAft>
              <a:buFont typeface="宋体" pitchFamily="2" charset="-122"/>
              <a:buNone/>
            </a:pPr>
            <a:r>
              <a:rPr kumimoji="0" lang="en-US" altLang="zh-CN" b="1" dirty="0" smtClean="0">
                <a:latin typeface="Arial"/>
              </a:rPr>
              <a:t>      —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对称</a:t>
            </a:r>
            <a:r>
              <a:rPr lang="zh-CN" altLang="en-US" b="1" dirty="0" smtClean="0">
                <a:latin typeface="宋体" pitchFamily="2" charset="-122"/>
              </a:rPr>
              <a:t>密钥加密体系（秘密密钥 </a:t>
            </a:r>
            <a:r>
              <a:rPr lang="en-US" altLang="zh-CN" b="1" dirty="0" smtClean="0">
                <a:latin typeface="宋体" pitchFamily="2" charset="-122"/>
              </a:rPr>
              <a:t>/ </a:t>
            </a:r>
            <a:r>
              <a:rPr lang="zh-CN" altLang="en-US" b="1" dirty="0" smtClean="0">
                <a:latin typeface="宋体" pitchFamily="2" charset="-122"/>
              </a:rPr>
              <a:t>单密钥加密体系），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加密密钥与解密密钥相同，或者一个可以从另一个导出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ct val="30000"/>
              </a:spcBef>
              <a:spcAft>
                <a:spcPct val="20000"/>
              </a:spcAft>
              <a:buFont typeface="宋体" pitchFamily="2" charset="-122"/>
              <a:buNone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Times New Roman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非对称</a:t>
            </a:r>
            <a:r>
              <a:rPr lang="zh-CN" altLang="en-US" b="1" dirty="0" smtClean="0">
                <a:latin typeface="宋体" pitchFamily="2" charset="-122"/>
              </a:rPr>
              <a:t>密钥加密体系（公开密钥 </a:t>
            </a:r>
            <a:r>
              <a:rPr lang="en-US" altLang="zh-CN" b="1" dirty="0" smtClean="0">
                <a:latin typeface="宋体" pitchFamily="2" charset="-122"/>
              </a:rPr>
              <a:t>/ </a:t>
            </a:r>
            <a:r>
              <a:rPr lang="zh-CN" altLang="en-US" b="1" dirty="0" smtClean="0">
                <a:latin typeface="宋体" pitchFamily="2" charset="-122"/>
              </a:rPr>
              <a:t>双密钥加密体系），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从一个密钥去推导另一个密钥是计算不可行的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网络安全基础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密码学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228600" y="825378"/>
            <a:ext cx="8686800" cy="574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/>
              <a:t>网络安全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数据传输过程中的安全，防范无授权的获取；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/>
              <a:t>支撑技术：加密和摘录（哈希）；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/>
              <a:t>加密：单（对称、秘密）密钥加密，置换与代换，运行速度快，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            </a:t>
            </a:r>
            <a:r>
              <a:rPr lang="zh-CN" altLang="en-US" b="1" dirty="0" smtClean="0"/>
              <a:t>密钥维护量大；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/>
              <a:t>            双（非对称、公开）密钥加密，乘法运算，运行速度慢，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            </a:t>
            </a:r>
            <a:r>
              <a:rPr lang="zh-CN" altLang="en-US" b="1" dirty="0" smtClean="0"/>
              <a:t>密钥维护量少；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/>
              <a:t>     密钥维护是维护秘密的核心（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秘密寓于密钥），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 自己的私钥只有自己知道。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防窃取</a:t>
            </a:r>
            <a:r>
              <a:rPr lang="zh-CN" altLang="en-US" b="1" dirty="0" smtClean="0"/>
              <a:t>：加密技术，兼顾密钥的维护；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防篡改：</a:t>
            </a:r>
            <a:r>
              <a:rPr lang="zh-CN" altLang="en-US" b="1" dirty="0" smtClean="0"/>
              <a:t>摘录技术，兼顾摘录值的保护；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防重播和插播：</a:t>
            </a:r>
            <a:r>
              <a:rPr lang="zh-CN" altLang="en-US" b="1" dirty="0" smtClean="0"/>
              <a:t>序号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摘录；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防冒充（实体身份鉴别）</a:t>
            </a:r>
            <a:r>
              <a:rPr lang="zh-CN" altLang="en-US" b="1" dirty="0" smtClean="0"/>
              <a:t>：密码，注意密码的泄漏；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防伪造（数据源鉴别</a:t>
            </a:r>
            <a:r>
              <a:rPr lang="zh-CN" altLang="en-US" b="1" dirty="0" smtClean="0"/>
              <a:t>）：摘录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加密（数字签名）；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防事后否认</a:t>
            </a:r>
            <a:r>
              <a:rPr lang="zh-CN" altLang="en-US" b="1" dirty="0" smtClean="0"/>
              <a:t>：数字签名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方仲裁。</a:t>
            </a:r>
            <a:endParaRPr lang="en-US" altLang="zh-CN" b="1" dirty="0" smtClean="0"/>
          </a:p>
        </p:txBody>
      </p:sp>
      <p:sp>
        <p:nvSpPr>
          <p:cNvPr id="143395" name="Rectangle 35"/>
          <p:cNvSpPr>
            <a:spLocks noChangeArrowheads="1"/>
          </p:cNvSpPr>
          <p:nvPr/>
        </p:nvSpPr>
        <p:spPr bwMode="auto">
          <a:xfrm>
            <a:off x="179388" y="630218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6" name="Text Box 36"/>
          <p:cNvSpPr txBox="1">
            <a:spLocks noChangeArrowheads="1"/>
          </p:cNvSpPr>
          <p:nvPr/>
        </p:nvSpPr>
        <p:spPr bwMode="auto">
          <a:xfrm>
            <a:off x="206375" y="44450"/>
            <a:ext cx="2925763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本章小结：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0" y="908050"/>
            <a:ext cx="89789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itchFamily="2" charset="-122"/>
              </a:rPr>
              <a:t>网络技术的发展很快，新的技术，或者新的产品迅速面世，但原理性的变化并不多；</a:t>
            </a:r>
          </a:p>
          <a:p>
            <a:endParaRPr lang="zh-CN" altLang="en-US" sz="1400" b="1" dirty="0">
              <a:latin typeface="宋体" pitchFamily="2" charset="-122"/>
            </a:endParaRPr>
          </a:p>
          <a:p>
            <a:r>
              <a:rPr lang="zh-CN" altLang="en-US" sz="3200" b="1" dirty="0">
                <a:latin typeface="宋体" pitchFamily="2" charset="-122"/>
              </a:rPr>
              <a:t>正因为发展很快，需要诸位自身的努力，以便适应新技术；</a:t>
            </a:r>
          </a:p>
          <a:p>
            <a:endParaRPr lang="zh-CN" altLang="en-US" sz="1400" b="1" dirty="0">
              <a:latin typeface="宋体" pitchFamily="2" charset="-122"/>
            </a:endParaRPr>
          </a:p>
          <a:p>
            <a:r>
              <a:rPr lang="zh-CN" altLang="en-US" sz="3200" b="1" dirty="0">
                <a:latin typeface="宋体" pitchFamily="2" charset="-122"/>
              </a:rPr>
              <a:t>也是因为发展很快，且年轻人具有适应的优势，因此，只要有兴趣，肯定会更强；</a:t>
            </a:r>
          </a:p>
          <a:p>
            <a:endParaRPr lang="zh-CN" altLang="en-US" sz="1400" b="1" dirty="0">
              <a:latin typeface="宋体" pitchFamily="2" charset="-122"/>
            </a:endParaRPr>
          </a:p>
          <a:p>
            <a:r>
              <a:rPr lang="zh-CN" altLang="en-US" sz="3200" b="1" dirty="0">
                <a:latin typeface="宋体" pitchFamily="2" charset="-122"/>
              </a:rPr>
              <a:t>一位教授的解词也许意味着什么？！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CHINA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576388" y="5595938"/>
            <a:ext cx="522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FF0000"/>
                </a:solidFill>
              </a:rPr>
              <a:t>—</a:t>
            </a:r>
            <a:r>
              <a:rPr lang="zh-CN" altLang="en-US" sz="3600" b="1">
                <a:solidFill>
                  <a:srgbClr val="FF0000"/>
                </a:solidFill>
              </a:rPr>
              <a:t>中国高速信息网络体系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34925" y="115888"/>
            <a:ext cx="4321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题外话</a:t>
            </a:r>
            <a:endParaRPr lang="zh-CN" altLang="en-US" sz="3200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0" y="908050"/>
            <a:ext cx="89789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3200" b="1" dirty="0" smtClean="0">
                <a:latin typeface="宋体" pitchFamily="2" charset="-122"/>
              </a:rPr>
              <a:t>  试着分析基于网络的身份认证过程中的可能问题，并讨论可能的解决方法？</a:t>
            </a:r>
            <a:endParaRPr lang="en-US" altLang="zh-CN" sz="3200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4321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思考题（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课堂作业</a:t>
            </a:r>
            <a:r>
              <a:rPr lang="zh-CN" altLang="en-US" sz="3200" b="1" dirty="0" smtClean="0">
                <a:latin typeface="宋体" pitchFamily="2" charset="-122"/>
              </a:rPr>
              <a:t>）</a:t>
            </a:r>
            <a:endParaRPr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79388" y="981075"/>
            <a:ext cx="89789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原计划：</a:t>
            </a:r>
            <a:r>
              <a:rPr lang="en-US" altLang="zh-CN" sz="3200" b="1" dirty="0" smtClean="0">
                <a:latin typeface="宋体" pitchFamily="2" charset="-122"/>
              </a:rPr>
              <a:t>1-8</a:t>
            </a:r>
            <a:r>
              <a:rPr lang="zh-CN" altLang="en-US" sz="3200" b="1" dirty="0" smtClean="0">
                <a:latin typeface="宋体" pitchFamily="2" charset="-122"/>
              </a:rPr>
              <a:t>周授课，</a:t>
            </a:r>
            <a:endParaRPr lang="en-US" altLang="zh-CN" sz="3200" b="1" dirty="0" smtClean="0">
              <a:latin typeface="宋体" pitchFamily="2" charset="-122"/>
            </a:endParaRPr>
          </a:p>
          <a:p>
            <a:r>
              <a:rPr lang="en-US" altLang="zh-CN" sz="3200" b="1" dirty="0" smtClean="0">
                <a:latin typeface="宋体" pitchFamily="2" charset="-122"/>
              </a:rPr>
              <a:t> </a:t>
            </a:r>
            <a:r>
              <a:rPr lang="en-US" altLang="zh-CN" sz="3200" b="1" dirty="0" smtClean="0">
                <a:latin typeface="宋体" pitchFamily="2" charset="-122"/>
              </a:rPr>
              <a:t>       </a:t>
            </a:r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9</a:t>
            </a:r>
            <a:r>
              <a:rPr lang="zh-CN" altLang="en-US" sz="3200" b="1" dirty="0" smtClean="0">
                <a:latin typeface="宋体" pitchFamily="2" charset="-122"/>
              </a:rPr>
              <a:t>周复习（</a:t>
            </a:r>
            <a:r>
              <a:rPr lang="zh-CN" altLang="en-US" sz="3200" b="1" dirty="0" smtClean="0">
                <a:latin typeface="宋体" pitchFamily="2" charset="-122"/>
              </a:rPr>
              <a:t>答疑</a:t>
            </a:r>
            <a:r>
              <a:rPr lang="zh-CN" altLang="en-US" sz="3200" b="1" dirty="0" smtClean="0">
                <a:latin typeface="宋体" pitchFamily="2" charset="-122"/>
              </a:rPr>
              <a:t>），</a:t>
            </a:r>
            <a:endParaRPr lang="en-US" altLang="zh-CN" sz="3200" b="1" dirty="0" smtClean="0">
              <a:latin typeface="宋体" pitchFamily="2" charset="-122"/>
            </a:endParaRPr>
          </a:p>
          <a:p>
            <a:r>
              <a:rPr lang="en-US" altLang="zh-CN" sz="3200" b="1" dirty="0" smtClean="0">
                <a:latin typeface="宋体" pitchFamily="2" charset="-122"/>
              </a:rPr>
              <a:t> </a:t>
            </a:r>
            <a:r>
              <a:rPr lang="en-US" altLang="zh-CN" sz="3200" b="1" dirty="0" smtClean="0">
                <a:latin typeface="宋体" pitchFamily="2" charset="-122"/>
              </a:rPr>
              <a:t>       </a:t>
            </a:r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10</a:t>
            </a:r>
            <a:r>
              <a:rPr lang="zh-CN" altLang="en-US" sz="3200" b="1" dirty="0" smtClean="0">
                <a:latin typeface="宋体" pitchFamily="2" charset="-122"/>
              </a:rPr>
              <a:t>周（</a:t>
            </a:r>
            <a:r>
              <a:rPr lang="en-US" altLang="zh-CN" sz="3200" b="1" dirty="0" smtClean="0">
                <a:latin typeface="宋体" pitchFamily="2" charset="-122"/>
              </a:rPr>
              <a:t>4</a:t>
            </a:r>
            <a:r>
              <a:rPr lang="zh-CN" altLang="en-US" sz="3200" b="1" dirty="0" smtClean="0">
                <a:latin typeface="宋体" pitchFamily="2" charset="-122"/>
              </a:rPr>
              <a:t>月</a:t>
            </a:r>
            <a:r>
              <a:rPr lang="en-US" altLang="zh-CN" sz="3200" b="1" dirty="0" smtClean="0">
                <a:latin typeface="宋体" pitchFamily="2" charset="-122"/>
              </a:rPr>
              <a:t>30</a:t>
            </a:r>
            <a:r>
              <a:rPr lang="zh-CN" altLang="en-US" sz="3200" b="1" dirty="0" smtClean="0">
                <a:latin typeface="宋体" pitchFamily="2" charset="-122"/>
              </a:rPr>
              <a:t>日）考试，</a:t>
            </a:r>
            <a:endParaRPr lang="en-US" altLang="zh-CN" sz="3200" b="1" dirty="0" smtClean="0">
              <a:latin typeface="宋体" pitchFamily="2" charset="-122"/>
            </a:endParaRPr>
          </a:p>
          <a:p>
            <a:r>
              <a:rPr lang="en-US" altLang="zh-CN" sz="3200" b="1" dirty="0" smtClean="0">
                <a:latin typeface="宋体" pitchFamily="2" charset="-122"/>
              </a:rPr>
              <a:t>        </a:t>
            </a:r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11-14</a:t>
            </a:r>
            <a:r>
              <a:rPr lang="zh-CN" altLang="en-US" sz="3200" b="1" dirty="0" smtClean="0">
                <a:latin typeface="宋体" pitchFamily="2" charset="-122"/>
              </a:rPr>
              <a:t>周，网络工程</a:t>
            </a:r>
            <a:r>
              <a:rPr lang="zh-CN" altLang="en-US" sz="3200" b="1" dirty="0" smtClean="0">
                <a:latin typeface="宋体" pitchFamily="2" charset="-122"/>
              </a:rPr>
              <a:t>实验</a:t>
            </a:r>
            <a:r>
              <a:rPr lang="zh-CN" altLang="en-US" sz="3200" b="1" dirty="0" smtClean="0">
                <a:latin typeface="宋体" pitchFamily="2" charset="-122"/>
              </a:rPr>
              <a:t>；</a:t>
            </a:r>
            <a:endParaRPr lang="en-US" altLang="zh-CN" sz="3200" b="1" dirty="0" smtClean="0">
              <a:latin typeface="宋体" pitchFamily="2" charset="-122"/>
            </a:endParaRPr>
          </a:p>
          <a:p>
            <a:endParaRPr lang="en-US" altLang="zh-CN" sz="3200" b="1" dirty="0" smtClean="0">
              <a:latin typeface="宋体" pitchFamily="2" charset="-122"/>
            </a:endParaRPr>
          </a:p>
          <a:p>
            <a:r>
              <a:rPr lang="zh-CN" altLang="en-US" sz="3200" b="1" dirty="0" smtClean="0">
                <a:latin typeface="宋体" pitchFamily="2" charset="-122"/>
              </a:rPr>
              <a:t>因为疫情，</a:t>
            </a:r>
            <a:r>
              <a:rPr lang="en-US" altLang="zh-CN" sz="3200" b="1" dirty="0" smtClean="0">
                <a:latin typeface="宋体" pitchFamily="2" charset="-122"/>
              </a:rPr>
              <a:t>……</a:t>
            </a:r>
          </a:p>
          <a:p>
            <a:endParaRPr lang="en-US" altLang="zh-CN" sz="3200" b="1" dirty="0" smtClean="0">
              <a:latin typeface="宋体" pitchFamily="2" charset="-122"/>
            </a:endParaRPr>
          </a:p>
          <a:p>
            <a:r>
              <a:rPr lang="zh-CN" altLang="en-US" sz="3200" b="1" dirty="0" smtClean="0">
                <a:latin typeface="宋体" pitchFamily="2" charset="-122"/>
              </a:rPr>
              <a:t>新计划：今天完成课程教学及快速复习；</a:t>
            </a:r>
            <a:endParaRPr lang="en-US" altLang="zh-CN" sz="3200" b="1" dirty="0" smtClean="0">
              <a:latin typeface="宋体" pitchFamily="2" charset="-122"/>
            </a:endParaRPr>
          </a:p>
          <a:p>
            <a:r>
              <a:rPr lang="en-US" altLang="zh-CN" sz="3200" b="1" dirty="0" smtClean="0">
                <a:latin typeface="宋体" pitchFamily="2" charset="-122"/>
              </a:rPr>
              <a:t> </a:t>
            </a:r>
            <a:r>
              <a:rPr lang="en-US" altLang="zh-CN" sz="3200" b="1" dirty="0" smtClean="0">
                <a:latin typeface="宋体" pitchFamily="2" charset="-122"/>
              </a:rPr>
              <a:t>       </a:t>
            </a:r>
            <a:r>
              <a:rPr lang="zh-CN" altLang="en-US" sz="3200" b="1" dirty="0" smtClean="0">
                <a:latin typeface="宋体" pitchFamily="2" charset="-122"/>
              </a:rPr>
              <a:t>周四启动实验，</a:t>
            </a:r>
            <a:r>
              <a:rPr lang="en-US" altLang="zh-CN" sz="3200" b="1" dirty="0" smtClean="0">
                <a:latin typeface="宋体" pitchFamily="2" charset="-122"/>
              </a:rPr>
              <a:t>……</a:t>
            </a:r>
            <a:r>
              <a:rPr lang="zh-CN" altLang="en-US" sz="3200" b="1" dirty="0" smtClean="0">
                <a:latin typeface="宋体" pitchFamily="2" charset="-122"/>
              </a:rPr>
              <a:t>；</a:t>
            </a:r>
            <a:endParaRPr lang="en-US" altLang="zh-CN" sz="3200" b="1" dirty="0" smtClean="0">
              <a:latin typeface="宋体" pitchFamily="2" charset="-122"/>
            </a:endParaRPr>
          </a:p>
          <a:p>
            <a:r>
              <a:rPr lang="en-US" altLang="zh-CN" sz="3200" b="1" dirty="0" smtClean="0">
                <a:latin typeface="宋体" pitchFamily="2" charset="-122"/>
              </a:rPr>
              <a:t> </a:t>
            </a:r>
            <a:r>
              <a:rPr lang="en-US" altLang="zh-CN" sz="3200" b="1" dirty="0" smtClean="0">
                <a:latin typeface="宋体" pitchFamily="2" charset="-122"/>
              </a:rPr>
              <a:t>       </a:t>
            </a:r>
            <a:r>
              <a:rPr lang="zh-CN" altLang="en-US" sz="3200" b="1" dirty="0" smtClean="0">
                <a:latin typeface="宋体" pitchFamily="2" charset="-122"/>
              </a:rPr>
              <a:t>待同学返校后再次复习和答疑考试</a:t>
            </a:r>
            <a:r>
              <a:rPr lang="zh-CN" altLang="en-US" sz="3200" b="1" dirty="0" smtClean="0">
                <a:latin typeface="宋体" pitchFamily="2" charset="-122"/>
              </a:rPr>
              <a:t>。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07950" y="115888"/>
            <a:ext cx="3671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近期安排：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88925" y="1052736"/>
            <a:ext cx="8550275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+mn-ea"/>
                <a:ea typeface="+mn-ea"/>
              </a:rPr>
              <a:t>1</a:t>
            </a:r>
            <a:r>
              <a:rPr lang="zh-CN" altLang="en-US" sz="2800" b="1" dirty="0" smtClean="0">
                <a:latin typeface="+mn-ea"/>
                <a:ea typeface="+mn-ea"/>
              </a:rPr>
              <a:t>、目前共有哪两类加密机制，各自有何特点？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16632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前期思考题（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5720" y="5286388"/>
            <a:ext cx="8550275" cy="55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收到</a:t>
            </a:r>
            <a:r>
              <a:rPr lang="en-US" altLang="zh-CN" sz="2800" b="1" dirty="0" smtClean="0">
                <a:latin typeface="+mn-ea"/>
                <a:ea typeface="+mn-ea"/>
              </a:rPr>
              <a:t>82</a:t>
            </a:r>
            <a:r>
              <a:rPr lang="zh-CN" altLang="en-US" sz="2800" b="1" dirty="0" smtClean="0">
                <a:latin typeface="+mn-ea"/>
                <a:ea typeface="+mn-ea"/>
              </a:rPr>
              <a:t>份作业（全交），但有</a:t>
            </a:r>
            <a:r>
              <a:rPr lang="en-US" altLang="zh-CN" sz="2800" b="1" dirty="0" smtClean="0">
                <a:latin typeface="+mn-ea"/>
                <a:ea typeface="+mn-ea"/>
              </a:rPr>
              <a:t>10</a:t>
            </a:r>
            <a:r>
              <a:rPr lang="zh-CN" altLang="en-US" sz="2800" b="1" dirty="0" smtClean="0">
                <a:latin typeface="+mn-ea"/>
                <a:ea typeface="+mn-ea"/>
              </a:rPr>
              <a:t>份属于“迟交”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8005" y="1857364"/>
            <a:ext cx="8764589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应答：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+mn-ea"/>
                <a:ea typeface="+mn-ea"/>
              </a:rPr>
              <a:t>1</a:t>
            </a:r>
            <a:r>
              <a:rPr lang="zh-CN" altLang="en-US" sz="2800" b="1" dirty="0" smtClean="0">
                <a:latin typeface="+mn-ea"/>
                <a:ea typeface="+mn-ea"/>
              </a:rPr>
              <a:t>、加密（双向加密），摘录（单向加密）；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latin typeface="+mn-ea"/>
                <a:ea typeface="+mn-ea"/>
              </a:rPr>
              <a:t>、序列密码（流密码</a:t>
            </a:r>
            <a:r>
              <a:rPr lang="en-US" altLang="zh-CN" sz="2800" b="1" dirty="0" smtClean="0">
                <a:latin typeface="+mn-ea"/>
                <a:ea typeface="+mn-ea"/>
              </a:rPr>
              <a:t>)</a:t>
            </a:r>
            <a:r>
              <a:rPr lang="zh-CN" altLang="en-US" sz="2800" b="1" dirty="0" smtClean="0">
                <a:latin typeface="+mn-ea"/>
                <a:ea typeface="+mn-ea"/>
              </a:rPr>
              <a:t>，分组密码（块密码</a:t>
            </a:r>
            <a:r>
              <a:rPr lang="en-US" altLang="zh-CN" sz="2800" b="1" dirty="0" smtClean="0">
                <a:latin typeface="+mn-ea"/>
                <a:ea typeface="+mn-ea"/>
              </a:rPr>
              <a:t>)</a:t>
            </a:r>
            <a:r>
              <a:rPr lang="zh-CN" altLang="en-US" sz="2800" b="1" dirty="0" smtClean="0">
                <a:latin typeface="+mn-ea"/>
                <a:ea typeface="+mn-ea"/>
              </a:rPr>
              <a:t>；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宋体" pitchFamily="2" charset="-122"/>
              <a:buNone/>
            </a:pPr>
            <a:r>
              <a:rPr lang="en-US" altLang="zh-CN" sz="2800" b="1" dirty="0" smtClean="0">
                <a:latin typeface="+mn-ea"/>
                <a:ea typeface="+mn-ea"/>
              </a:rPr>
              <a:t>3</a:t>
            </a:r>
            <a:r>
              <a:rPr lang="zh-CN" altLang="en-US" sz="2800" b="1" dirty="0" smtClean="0">
                <a:latin typeface="+mn-ea"/>
                <a:ea typeface="+mn-ea"/>
              </a:rPr>
              <a:t>、</a:t>
            </a:r>
            <a:r>
              <a:rPr lang="zh-CN" altLang="en-US" sz="2800" b="1" dirty="0" smtClean="0">
                <a:latin typeface="宋体" pitchFamily="2" charset="-122"/>
              </a:rPr>
              <a:t>对称（单）密钥加密，非对称（双）密钥加密。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84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 bwMode="auto">
          <a:xfrm>
            <a:off x="142844" y="836712"/>
            <a:ext cx="8828646" cy="2787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14282" y="785794"/>
            <a:ext cx="8610063" cy="285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对称</a:t>
            </a:r>
            <a:r>
              <a:rPr lang="zh-CN" altLang="en-US" b="1" dirty="0" smtClean="0">
                <a:latin typeface="宋体" pitchFamily="2" charset="-122"/>
              </a:rPr>
              <a:t>密钥加密体系（秘密密钥 </a:t>
            </a:r>
            <a:r>
              <a:rPr lang="en-US" altLang="zh-CN" b="1" dirty="0" smtClean="0">
                <a:latin typeface="宋体" pitchFamily="2" charset="-122"/>
              </a:rPr>
              <a:t>/ </a:t>
            </a:r>
            <a:r>
              <a:rPr lang="zh-CN" altLang="en-US" b="1" dirty="0" smtClean="0">
                <a:latin typeface="宋体" pitchFamily="2" charset="-122"/>
              </a:rPr>
              <a:t>单密钥加密体系），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加密密钥与解密密钥相同，或者一个可以从另一个导出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</a:rPr>
              <a:t>M = D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M</a:t>
            </a:r>
            <a:r>
              <a:rPr lang="zh-CN" altLang="en-US" b="1" dirty="0" smtClean="0">
                <a:solidFill>
                  <a:srgbClr val="FF0000"/>
                </a:solidFill>
              </a:rPr>
              <a:t>））；</a:t>
            </a:r>
            <a:endParaRPr lang="zh-CN" altLang="en-US" dirty="0" smtClean="0"/>
          </a:p>
          <a:p>
            <a:pPr>
              <a:spcAft>
                <a:spcPct val="20000"/>
              </a:spcAft>
            </a:pPr>
            <a:endParaRPr lang="en-US" altLang="zh-CN" sz="1100" b="1" dirty="0" smtClean="0"/>
          </a:p>
          <a:p>
            <a:pPr>
              <a:spcAft>
                <a:spcPct val="20000"/>
              </a:spcAft>
            </a:pPr>
            <a:r>
              <a:rPr lang="zh-CN" altLang="en-US" b="1" dirty="0" smtClean="0"/>
              <a:t>典型算法：</a:t>
            </a:r>
            <a:r>
              <a:rPr lang="en-US" altLang="zh-CN" b="1" dirty="0" smtClean="0"/>
              <a:t>DES</a:t>
            </a:r>
            <a:r>
              <a:rPr lang="zh-CN" altLang="en-US" b="1" dirty="0" smtClean="0"/>
              <a:t>算法；</a:t>
            </a:r>
          </a:p>
          <a:p>
            <a:pPr>
              <a:spcAft>
                <a:spcPct val="20000"/>
              </a:spcAft>
            </a:pPr>
            <a:endParaRPr lang="en-US" altLang="zh-CN" sz="1200" b="1" dirty="0" smtClean="0"/>
          </a:p>
          <a:p>
            <a:pPr>
              <a:spcAft>
                <a:spcPct val="20000"/>
              </a:spcAft>
            </a:pPr>
            <a:r>
              <a:rPr lang="zh-CN" altLang="en-US" b="1" dirty="0" smtClean="0"/>
              <a:t>原理：使用</a:t>
            </a:r>
            <a:r>
              <a:rPr lang="en-US" altLang="zh-CN" b="1" dirty="0" smtClean="0"/>
              <a:t>64</a:t>
            </a:r>
            <a:r>
              <a:rPr lang="zh-CN" altLang="en-US" b="1" dirty="0" smtClean="0"/>
              <a:t>位（</a:t>
            </a:r>
            <a:r>
              <a:rPr lang="en-US" altLang="zh-CN" b="1" dirty="0" smtClean="0"/>
              <a:t>56</a:t>
            </a:r>
            <a:r>
              <a:rPr lang="zh-CN" altLang="en-US" b="1" dirty="0" smtClean="0"/>
              <a:t>位）密钥加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解密</a:t>
            </a:r>
            <a:r>
              <a:rPr lang="en-US" altLang="zh-CN" b="1" dirty="0" smtClean="0"/>
              <a:t>64</a:t>
            </a:r>
            <a:r>
              <a:rPr lang="zh-CN" altLang="en-US" b="1" dirty="0" smtClean="0"/>
              <a:t>位的明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密文；</a:t>
            </a:r>
          </a:p>
        </p:txBody>
      </p:sp>
      <p:sp>
        <p:nvSpPr>
          <p:cNvPr id="1389571" name="Rectangle 3"/>
          <p:cNvSpPr>
            <a:spLocks noChangeArrowheads="1"/>
          </p:cNvSpPr>
          <p:nvPr/>
        </p:nvSpPr>
        <p:spPr bwMode="auto">
          <a:xfrm>
            <a:off x="179388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79512" y="5733256"/>
            <a:ext cx="8712968" cy="968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/>
              <a:t>特点：利用移位、置换（换序）、选择（</a:t>
            </a:r>
            <a:r>
              <a:rPr lang="en-US" altLang="zh-CN" b="1" dirty="0" smtClean="0"/>
              <a:t>64b…32b</a:t>
            </a:r>
            <a:r>
              <a:rPr lang="zh-CN" altLang="en-US" b="1" dirty="0" smtClean="0"/>
              <a:t>）、扩展（</a:t>
            </a:r>
            <a:r>
              <a:rPr lang="en-US" altLang="zh-CN" b="1" dirty="0" smtClean="0"/>
              <a:t>32b → 48b</a:t>
            </a:r>
            <a:r>
              <a:rPr lang="zh-CN" altLang="en-US" b="1" dirty="0" smtClean="0"/>
              <a:t>）和模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加操作来保证密钥贡献均衡性和运行速度；</a:t>
            </a:r>
            <a:endParaRPr lang="zh-CN" altLang="en-US" b="1" dirty="0"/>
          </a:p>
        </p:txBody>
      </p:sp>
      <p:grpSp>
        <p:nvGrpSpPr>
          <p:cNvPr id="2" name="组合 86"/>
          <p:cNvGrpSpPr/>
          <p:nvPr/>
        </p:nvGrpSpPr>
        <p:grpSpPr>
          <a:xfrm>
            <a:off x="304800" y="3997787"/>
            <a:ext cx="8574972" cy="1519445"/>
            <a:chOff x="304800" y="3429000"/>
            <a:chExt cx="8534400" cy="1446213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641475" y="4037013"/>
              <a:ext cx="1143000" cy="4572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64</a:t>
              </a:r>
              <a:r>
                <a:rPr lang="zh-CN" altLang="en-US" sz="2000" b="1"/>
                <a:t>位明文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3394075" y="4037013"/>
              <a:ext cx="1600200" cy="609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DES</a:t>
              </a:r>
              <a:r>
                <a:rPr lang="zh-CN" altLang="en-US" sz="2000" b="1"/>
                <a:t>算法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5451475" y="4037013"/>
              <a:ext cx="10668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64</a:t>
              </a:r>
              <a:r>
                <a:rPr lang="zh-CN" altLang="en-US" sz="2000" b="1"/>
                <a:t>位密文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V="1">
              <a:off x="3000363" y="4341812"/>
              <a:ext cx="393711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994275" y="43418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3546475" y="3429000"/>
              <a:ext cx="1143000" cy="45720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56</a:t>
              </a:r>
              <a:r>
                <a:rPr lang="zh-CN" altLang="en-US" sz="2000" b="1"/>
                <a:t>位密钥</a:t>
              </a: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H="1">
              <a:off x="4156075" y="3857625"/>
              <a:ext cx="58738" cy="179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1717675" y="4113213"/>
              <a:ext cx="1143000" cy="4572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64</a:t>
              </a:r>
              <a:r>
                <a:rPr lang="zh-CN" altLang="en-US" sz="2000" b="1"/>
                <a:t>位明文</a:t>
              </a: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1793875" y="4189413"/>
              <a:ext cx="1143000" cy="4572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64</a:t>
              </a:r>
              <a:r>
                <a:rPr lang="zh-CN" altLang="en-US" sz="2000" b="1"/>
                <a:t>位明文</a:t>
              </a:r>
            </a:p>
          </p:txBody>
        </p:sp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870075" y="4265613"/>
              <a:ext cx="1143000" cy="4572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64</a:t>
              </a:r>
              <a:r>
                <a:rPr lang="zh-CN" altLang="en-US" sz="2000" b="1"/>
                <a:t>位明文</a:t>
              </a: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5527675" y="4113213"/>
              <a:ext cx="10668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64</a:t>
              </a:r>
              <a:r>
                <a:rPr lang="zh-CN" altLang="en-US" sz="2000" b="1"/>
                <a:t>位密文</a:t>
              </a: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5603875" y="4189413"/>
              <a:ext cx="10668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64</a:t>
              </a:r>
              <a:r>
                <a:rPr lang="zh-CN" altLang="en-US" sz="2000" b="1"/>
                <a:t>位密文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5680075" y="4265613"/>
              <a:ext cx="10668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64</a:t>
              </a:r>
              <a:r>
                <a:rPr lang="zh-CN" altLang="en-US" sz="2000" b="1"/>
                <a:t>位密文</a:t>
              </a:r>
            </a:p>
          </p:txBody>
        </p:sp>
        <p:sp>
          <p:nvSpPr>
            <p:cNvPr id="70" name="Text Box 17"/>
            <p:cNvSpPr txBox="1">
              <a:spLocks noChangeArrowheads="1"/>
            </p:cNvSpPr>
            <p:nvPr/>
          </p:nvSpPr>
          <p:spPr bwMode="auto">
            <a:xfrm>
              <a:off x="304800" y="3757613"/>
              <a:ext cx="498475" cy="11176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000" b="1"/>
                <a:t>明文报文</a:t>
              </a:r>
            </a:p>
          </p:txBody>
        </p: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863600" y="3802063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/>
                <a:t>分段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/>
                <a:t>合段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823075" y="3808413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/>
                <a:t>合段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/>
                <a:t>分段</a:t>
              </a:r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803275" y="426561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auto">
            <a:xfrm>
              <a:off x="803275" y="434181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>
              <a:off x="6746875" y="426561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6746875" y="434181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7543800" y="3681413"/>
              <a:ext cx="498475" cy="1117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000" b="1"/>
                <a:t>密文报文</a:t>
              </a:r>
            </a:p>
          </p:txBody>
        </p:sp>
        <p:sp>
          <p:nvSpPr>
            <p:cNvPr id="78" name="Line 25"/>
            <p:cNvSpPr>
              <a:spLocks noChangeShapeType="1"/>
            </p:cNvSpPr>
            <p:nvPr/>
          </p:nvSpPr>
          <p:spPr bwMode="auto">
            <a:xfrm>
              <a:off x="8001000" y="426561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8001000" y="4341813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7"/>
            <p:cNvSpPr txBox="1">
              <a:spLocks noChangeArrowheads="1"/>
            </p:cNvSpPr>
            <p:nvPr/>
          </p:nvSpPr>
          <p:spPr bwMode="auto">
            <a:xfrm>
              <a:off x="8067675" y="3808413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/>
                <a:t>网络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/>
                <a:t>传输</a:t>
              </a: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>
              <a:off x="1571604" y="3857628"/>
              <a:ext cx="142876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1857356" y="3500438"/>
              <a:ext cx="700833" cy="40011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加密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5357818" y="3857628"/>
              <a:ext cx="142876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5643570" y="3500438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解密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网络安全基础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密码学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 bwMode="auto">
          <a:xfrm>
            <a:off x="142844" y="836712"/>
            <a:ext cx="8828646" cy="2787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14282" y="785794"/>
            <a:ext cx="8610063" cy="285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非对称</a:t>
            </a:r>
            <a:r>
              <a:rPr lang="zh-CN" altLang="en-US" b="1" dirty="0" smtClean="0">
                <a:latin typeface="宋体" pitchFamily="2" charset="-122"/>
              </a:rPr>
              <a:t>密钥加密体系（公开密钥 </a:t>
            </a:r>
            <a:r>
              <a:rPr lang="en-US" altLang="zh-CN" b="1" dirty="0" smtClean="0">
                <a:latin typeface="宋体" pitchFamily="2" charset="-122"/>
              </a:rPr>
              <a:t>/ </a:t>
            </a:r>
            <a:r>
              <a:rPr lang="zh-CN" altLang="en-US" b="1" dirty="0" smtClean="0">
                <a:latin typeface="宋体" pitchFamily="2" charset="-122"/>
              </a:rPr>
              <a:t>双密钥加密体系），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加密密钥与解密密钥不同，且无法从一个密钥导出另一个密钥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</a:rPr>
              <a:t>M = D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M</a:t>
            </a:r>
            <a:r>
              <a:rPr lang="zh-CN" altLang="en-US" b="1" dirty="0" smtClean="0">
                <a:solidFill>
                  <a:srgbClr val="FF0000"/>
                </a:solidFill>
              </a:rPr>
              <a:t>））；</a:t>
            </a:r>
            <a:endParaRPr lang="zh-CN" altLang="en-US" dirty="0" smtClean="0"/>
          </a:p>
          <a:p>
            <a:pPr>
              <a:spcAft>
                <a:spcPct val="20000"/>
              </a:spcAft>
            </a:pPr>
            <a:endParaRPr lang="en-US" altLang="zh-CN" sz="1100" b="1" dirty="0" smtClean="0"/>
          </a:p>
          <a:p>
            <a:pPr>
              <a:spcAft>
                <a:spcPct val="20000"/>
              </a:spcAft>
            </a:pPr>
            <a:r>
              <a:rPr lang="zh-CN" altLang="en-US" b="1" dirty="0" smtClean="0"/>
              <a:t>典型算法：</a:t>
            </a:r>
            <a:r>
              <a:rPr lang="en-US" altLang="zh-CN" b="1" dirty="0" smtClean="0"/>
              <a:t>RSA</a:t>
            </a:r>
            <a:r>
              <a:rPr lang="zh-CN" altLang="en-US" b="1" dirty="0" smtClean="0"/>
              <a:t>算法；</a:t>
            </a:r>
          </a:p>
          <a:p>
            <a:pPr>
              <a:spcAft>
                <a:spcPct val="20000"/>
              </a:spcAft>
            </a:pPr>
            <a:endParaRPr lang="en-US" altLang="zh-CN" sz="1200" b="1" dirty="0" smtClean="0"/>
          </a:p>
          <a:p>
            <a:pPr>
              <a:spcAft>
                <a:spcPct val="20000"/>
              </a:spcAft>
            </a:pPr>
            <a:r>
              <a:rPr lang="zh-CN" altLang="en-US" b="1" dirty="0" smtClean="0"/>
              <a:t>原理：基于数论大合数分解难度和单向陷门函数设计双密钥。</a:t>
            </a:r>
          </a:p>
        </p:txBody>
      </p:sp>
      <p:sp>
        <p:nvSpPr>
          <p:cNvPr id="1389571" name="Rectangle 3"/>
          <p:cNvSpPr>
            <a:spLocks noChangeArrowheads="1"/>
          </p:cNvSpPr>
          <p:nvPr/>
        </p:nvSpPr>
        <p:spPr bwMode="auto">
          <a:xfrm>
            <a:off x="179388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79512" y="6115362"/>
            <a:ext cx="8712968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/>
              <a:t>特点：过多的乘法运算使得加密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解密的效率较低（运行速度慢）</a:t>
            </a:r>
            <a:endParaRPr lang="zh-CN" altLang="en-US" b="1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547664" y="4636588"/>
            <a:ext cx="1008112" cy="48035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明文</a:t>
            </a:r>
            <a:endParaRPr lang="zh-CN" altLang="en-US" sz="2000" b="1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264745" y="4581128"/>
            <a:ext cx="1379263" cy="640468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RSA</a:t>
            </a:r>
            <a:r>
              <a:rPr lang="zh-CN" altLang="en-US" sz="2000" b="1" dirty="0" smtClean="0"/>
              <a:t>算法</a:t>
            </a:r>
            <a:endParaRPr lang="zh-CN" altLang="en-US" sz="2000" b="1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331926" y="4636588"/>
            <a:ext cx="968266" cy="48035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密文</a:t>
            </a:r>
            <a:endParaRPr lang="zh-CN" altLang="en-US" sz="2000" b="1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2771800" y="4869160"/>
            <a:ext cx="5040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4644008" y="4869160"/>
            <a:ext cx="648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3275856" y="3933056"/>
            <a:ext cx="1148434" cy="4803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加密</a:t>
            </a:r>
            <a:r>
              <a:rPr lang="en-US" altLang="zh-CN" sz="2000" b="1" dirty="0" smtClean="0"/>
              <a:t>K</a:t>
            </a:r>
            <a:endParaRPr lang="zh-CN" altLang="en-US" sz="2000" b="1" dirty="0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3838928" y="4365104"/>
            <a:ext cx="12991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1624226" y="4676841"/>
            <a:ext cx="1003557" cy="48035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明文</a:t>
            </a:r>
            <a:endParaRPr lang="zh-CN" altLang="en-US" sz="2000" b="1" dirty="0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1700788" y="4725144"/>
            <a:ext cx="999003" cy="48035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明文</a:t>
            </a:r>
            <a:endParaRPr lang="zh-CN" altLang="en-US" sz="2000" b="1" dirty="0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777350" y="4797152"/>
            <a:ext cx="994449" cy="48035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明文</a:t>
            </a:r>
            <a:endParaRPr lang="zh-CN" altLang="en-US" sz="2000" b="1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5408488" y="4676841"/>
            <a:ext cx="963712" cy="48035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密文</a:t>
            </a:r>
            <a:endParaRPr lang="zh-CN" altLang="en-US" sz="2000" b="1" dirty="0"/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5485050" y="4725144"/>
            <a:ext cx="1031166" cy="48035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密文</a:t>
            </a:r>
            <a:endParaRPr lang="zh-CN" altLang="en-US" sz="2000" b="1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5561613" y="4797152"/>
            <a:ext cx="1026611" cy="48035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密文</a:t>
            </a:r>
            <a:endParaRPr lang="zh-CN" altLang="en-US" sz="2000" b="1" dirty="0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304800" y="4343040"/>
            <a:ext cx="500845" cy="117419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2000" b="1"/>
              <a:t>明文报文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774823" y="4509120"/>
            <a:ext cx="70083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/>
              <a:t>分段</a:t>
            </a:r>
            <a:endParaRPr lang="en-US" altLang="zh-CN" sz="2000" b="1" dirty="0" smtClean="0"/>
          </a:p>
          <a:p>
            <a:pPr>
              <a:lnSpc>
                <a:spcPct val="130000"/>
              </a:lnSpc>
            </a:pPr>
            <a:r>
              <a:rPr lang="zh-CN" altLang="en-US" sz="2000" b="1" dirty="0" smtClean="0"/>
              <a:t>合段</a:t>
            </a:r>
            <a:endParaRPr lang="zh-CN" altLang="en-US" sz="2000" b="1" dirty="0"/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6686697" y="4466140"/>
            <a:ext cx="698631" cy="93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合段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/>
              <a:t>分段</a:t>
            </a:r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 flipV="1">
            <a:off x="805645" y="4869160"/>
            <a:ext cx="742019" cy="7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6610135" y="4876764"/>
            <a:ext cx="8421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>
            <a:off x="6610135" y="4956822"/>
            <a:ext cx="84218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7452320" y="4262981"/>
            <a:ext cx="500845" cy="117419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2000" b="1"/>
              <a:t>密文报文</a:t>
            </a:r>
          </a:p>
        </p:txBody>
      </p:sp>
      <p:sp>
        <p:nvSpPr>
          <p:cNvPr id="78" name="Line 25"/>
          <p:cNvSpPr>
            <a:spLocks noChangeShapeType="1"/>
          </p:cNvSpPr>
          <p:nvPr/>
        </p:nvSpPr>
        <p:spPr bwMode="auto">
          <a:xfrm>
            <a:off x="8037587" y="4876764"/>
            <a:ext cx="8421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auto">
          <a:xfrm>
            <a:off x="8037587" y="4956822"/>
            <a:ext cx="84218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" name="Text Box 27"/>
          <p:cNvSpPr txBox="1">
            <a:spLocks noChangeArrowheads="1"/>
          </p:cNvSpPr>
          <p:nvPr/>
        </p:nvSpPr>
        <p:spPr bwMode="auto">
          <a:xfrm>
            <a:off x="8104579" y="4396412"/>
            <a:ext cx="698631" cy="93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网络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/>
              <a:t>传输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网络安全基础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密码学</a:t>
            </a:r>
            <a:endParaRPr lang="zh-CN" altLang="en-US" sz="2800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3419872" y="5396921"/>
            <a:ext cx="1148434" cy="4803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解密</a:t>
            </a:r>
            <a:r>
              <a:rPr lang="en-US" altLang="zh-CN" sz="2000" b="1" dirty="0" smtClean="0"/>
              <a:t>P</a:t>
            </a:r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3991328" y="5229200"/>
            <a:ext cx="12991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827584" y="5013176"/>
            <a:ext cx="72007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>
            <a:off x="4572000" y="5013176"/>
            <a:ext cx="6981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2771800" y="5013176"/>
            <a:ext cx="4821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1" name="Rectangle 3"/>
          <p:cNvSpPr>
            <a:spLocks noChangeArrowheads="1"/>
          </p:cNvSpPr>
          <p:nvPr/>
        </p:nvSpPr>
        <p:spPr bwMode="auto">
          <a:xfrm>
            <a:off x="179388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16750" y="6232588"/>
            <a:ext cx="8712968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/>
              <a:t>例如：如果希望可对单个字节加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解密，则可取</a:t>
            </a:r>
            <a:r>
              <a:rPr lang="en-US" altLang="zh-CN" b="1" dirty="0" smtClean="0"/>
              <a:t>p*q=17*19=323.</a:t>
            </a:r>
            <a:endParaRPr lang="zh-CN" altLang="en-US" b="1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547664" y="4636588"/>
            <a:ext cx="1008112" cy="48035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明文</a:t>
            </a:r>
            <a:endParaRPr lang="zh-CN" altLang="en-US" sz="2000" b="1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264745" y="4581128"/>
            <a:ext cx="1379263" cy="640468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RSA</a:t>
            </a:r>
            <a:r>
              <a:rPr lang="zh-CN" altLang="en-US" sz="2000" b="1" dirty="0" smtClean="0"/>
              <a:t>算法</a:t>
            </a:r>
            <a:endParaRPr lang="zh-CN" altLang="en-US" sz="2000" b="1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331926" y="4636588"/>
            <a:ext cx="968266" cy="48035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密文</a:t>
            </a:r>
            <a:endParaRPr lang="zh-CN" altLang="en-US" sz="2000" b="1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2771800" y="4869160"/>
            <a:ext cx="5040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4644008" y="4869160"/>
            <a:ext cx="648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3275856" y="3933056"/>
            <a:ext cx="1148434" cy="4803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加密</a:t>
            </a:r>
            <a:r>
              <a:rPr lang="en-US" altLang="zh-CN" sz="2000" b="1" dirty="0" smtClean="0"/>
              <a:t>K</a:t>
            </a:r>
            <a:endParaRPr lang="zh-CN" altLang="en-US" sz="2000" b="1" dirty="0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3838928" y="4365104"/>
            <a:ext cx="12991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1624226" y="4676841"/>
            <a:ext cx="1003557" cy="48035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明文</a:t>
            </a:r>
            <a:endParaRPr lang="zh-CN" altLang="en-US" sz="2000" b="1" dirty="0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1700788" y="4725144"/>
            <a:ext cx="999003" cy="48035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明文</a:t>
            </a:r>
            <a:endParaRPr lang="zh-CN" altLang="en-US" sz="2000" b="1" dirty="0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777350" y="4797152"/>
            <a:ext cx="994449" cy="48035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明文</a:t>
            </a:r>
            <a:endParaRPr lang="zh-CN" altLang="en-US" sz="2000" b="1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5408488" y="4676841"/>
            <a:ext cx="963712" cy="48035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密文</a:t>
            </a:r>
            <a:endParaRPr lang="zh-CN" altLang="en-US" sz="2000" b="1" dirty="0"/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5485050" y="4725144"/>
            <a:ext cx="1031166" cy="48035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密文</a:t>
            </a:r>
            <a:endParaRPr lang="zh-CN" altLang="en-US" sz="2000" b="1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5561613" y="4797152"/>
            <a:ext cx="1026611" cy="48035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密文</a:t>
            </a:r>
            <a:endParaRPr lang="zh-CN" altLang="en-US" sz="2000" b="1" dirty="0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304800" y="4343040"/>
            <a:ext cx="500845" cy="117419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2000" b="1"/>
              <a:t>明文报文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774823" y="4509120"/>
            <a:ext cx="70083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/>
              <a:t>分段</a:t>
            </a:r>
            <a:endParaRPr lang="en-US" altLang="zh-CN" sz="2000" b="1" dirty="0" smtClean="0"/>
          </a:p>
          <a:p>
            <a:pPr>
              <a:lnSpc>
                <a:spcPct val="130000"/>
              </a:lnSpc>
            </a:pPr>
            <a:r>
              <a:rPr lang="zh-CN" altLang="en-US" sz="2000" b="1" dirty="0" smtClean="0"/>
              <a:t>合段</a:t>
            </a:r>
            <a:endParaRPr lang="zh-CN" altLang="en-US" sz="2000" b="1" dirty="0"/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6686697" y="4466140"/>
            <a:ext cx="698631" cy="93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合段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/>
              <a:t>分段</a:t>
            </a:r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 flipV="1">
            <a:off x="805645" y="4869160"/>
            <a:ext cx="742019" cy="7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6610135" y="4876764"/>
            <a:ext cx="8421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>
            <a:off x="6610135" y="4956822"/>
            <a:ext cx="84218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7452320" y="4262981"/>
            <a:ext cx="500845" cy="117419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2000" b="1"/>
              <a:t>密文报文</a:t>
            </a:r>
          </a:p>
        </p:txBody>
      </p:sp>
      <p:sp>
        <p:nvSpPr>
          <p:cNvPr id="78" name="Line 25"/>
          <p:cNvSpPr>
            <a:spLocks noChangeShapeType="1"/>
          </p:cNvSpPr>
          <p:nvPr/>
        </p:nvSpPr>
        <p:spPr bwMode="auto">
          <a:xfrm>
            <a:off x="8037587" y="4876764"/>
            <a:ext cx="8421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auto">
          <a:xfrm>
            <a:off x="8037587" y="4956822"/>
            <a:ext cx="84218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" name="Text Box 27"/>
          <p:cNvSpPr txBox="1">
            <a:spLocks noChangeArrowheads="1"/>
          </p:cNvSpPr>
          <p:nvPr/>
        </p:nvSpPr>
        <p:spPr bwMode="auto">
          <a:xfrm>
            <a:off x="8104579" y="4396412"/>
            <a:ext cx="698631" cy="93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网络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/>
              <a:t>传输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网络安全基础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密码学</a:t>
            </a:r>
            <a:endParaRPr lang="zh-CN" altLang="en-US" sz="2800" dirty="0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3419872" y="5396921"/>
            <a:ext cx="1148434" cy="4803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解密</a:t>
            </a:r>
            <a:r>
              <a:rPr lang="en-US" altLang="zh-CN" sz="2000" b="1" dirty="0" smtClean="0"/>
              <a:t>P</a:t>
            </a:r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3991328" y="5229200"/>
            <a:ext cx="12991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827584" y="5013176"/>
            <a:ext cx="72007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>
            <a:off x="4572000" y="5013176"/>
            <a:ext cx="6981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2771800" y="5013176"/>
            <a:ext cx="4821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14282" y="2857496"/>
            <a:ext cx="8828646" cy="3357586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 smtClean="0"/>
              <a:t>基于</a:t>
            </a:r>
            <a:r>
              <a:rPr lang="en-US" altLang="zh-CN" sz="2000" b="1" dirty="0" smtClean="0"/>
              <a:t>RSA</a:t>
            </a:r>
            <a:r>
              <a:rPr lang="zh-CN" altLang="en-US" sz="2000" b="1" dirty="0" smtClean="0"/>
              <a:t>的加密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解密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算法</a:t>
            </a:r>
            <a:r>
              <a:rPr lang="zh-CN" altLang="en-US" sz="2000" b="1" dirty="0" smtClean="0"/>
              <a:t>：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1   </a:t>
            </a:r>
            <a:r>
              <a:rPr lang="zh-CN" altLang="en-US" sz="2000" b="1" dirty="0" smtClean="0"/>
              <a:t>选择素数</a:t>
            </a:r>
            <a:r>
              <a:rPr lang="en-US" altLang="zh-CN" sz="2000" b="1" dirty="0" smtClean="0"/>
              <a:t>p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q</a:t>
            </a:r>
            <a:r>
              <a:rPr lang="zh-CN" altLang="en-US" sz="2000" b="1" dirty="0" smtClean="0"/>
              <a:t>，计算模数 </a:t>
            </a:r>
            <a:r>
              <a:rPr lang="en-US" altLang="zh-CN" sz="2000" b="1" dirty="0" smtClean="0"/>
              <a:t>r = p * q</a:t>
            </a:r>
            <a:r>
              <a:rPr lang="zh-CN" altLang="en-US" sz="2000" b="1" dirty="0" smtClean="0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2   </a:t>
            </a:r>
            <a:r>
              <a:rPr lang="zh-CN" altLang="en-US" sz="2000" b="1" dirty="0" smtClean="0"/>
              <a:t>计算欧拉函数：</a:t>
            </a:r>
            <a:r>
              <a:rPr lang="en-US" altLang="zh-CN" sz="2000" b="1" dirty="0" smtClean="0">
                <a:cs typeface="Times New Roman" pitchFamily="18" charset="0"/>
              </a:rPr>
              <a:t>ф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=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p-1) * (q-1);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3   </a:t>
            </a:r>
            <a:r>
              <a:rPr lang="zh-CN" altLang="en-US" sz="2000" b="1" dirty="0" smtClean="0"/>
              <a:t>选择与</a:t>
            </a:r>
            <a:r>
              <a:rPr lang="en-US" altLang="zh-CN" sz="2000" b="1" dirty="0" smtClean="0">
                <a:cs typeface="Times New Roman" pitchFamily="18" charset="0"/>
              </a:rPr>
              <a:t>ф</a:t>
            </a:r>
            <a:r>
              <a:rPr lang="en-US" altLang="zh-CN" sz="2000" b="1" dirty="0" smtClean="0"/>
              <a:t>(r)</a:t>
            </a:r>
            <a:r>
              <a:rPr lang="zh-CN" altLang="en-US" sz="2000" b="1" dirty="0" smtClean="0"/>
              <a:t>互素的量</a:t>
            </a:r>
            <a:r>
              <a:rPr lang="en-US" altLang="zh-CN" sz="2000" b="1" dirty="0" smtClean="0"/>
              <a:t>K1</a:t>
            </a:r>
            <a:r>
              <a:rPr lang="zh-CN" altLang="en-US" sz="2000" b="1" dirty="0" smtClean="0"/>
              <a:t>，定义为秘密密钥</a:t>
            </a:r>
            <a:r>
              <a:rPr lang="en-US" altLang="zh-CN" sz="2000" b="1" dirty="0" err="1" smtClean="0"/>
              <a:t>Sk</a:t>
            </a:r>
            <a:r>
              <a:rPr lang="zh-CN" altLang="en-US" sz="2000" b="1" dirty="0" smtClean="0"/>
              <a:t>，或公开密钥</a:t>
            </a:r>
            <a:r>
              <a:rPr lang="en-US" altLang="zh-CN" sz="2000" b="1" dirty="0" err="1" smtClean="0"/>
              <a:t>Pk</a:t>
            </a:r>
            <a:r>
              <a:rPr lang="zh-CN" altLang="en-US" sz="2000" b="1" dirty="0" smtClean="0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4   </a:t>
            </a:r>
            <a:r>
              <a:rPr lang="zh-CN" altLang="en-US" sz="2000" b="1" dirty="0" smtClean="0"/>
              <a:t>计算另一量</a:t>
            </a:r>
            <a:r>
              <a:rPr lang="en-US" altLang="zh-CN" sz="2000" b="1" dirty="0" smtClean="0"/>
              <a:t>K2</a:t>
            </a:r>
            <a:r>
              <a:rPr lang="zh-CN" altLang="en-US" sz="2000" b="1" dirty="0" smtClean="0"/>
              <a:t>，满足</a:t>
            </a:r>
            <a:r>
              <a:rPr lang="en-US" altLang="zh-CN" sz="2000" b="1" dirty="0" smtClean="0"/>
              <a:t>K1*K2=1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mod ф(r)</a:t>
            </a:r>
            <a:r>
              <a:rPr lang="en-US" altLang="zh-CN" sz="2000" dirty="0" smtClean="0"/>
              <a:t> </a:t>
            </a:r>
            <a:r>
              <a:rPr lang="zh-CN" altLang="en-US" sz="2000" b="1" dirty="0" smtClean="0"/>
              <a:t>），定义为</a:t>
            </a:r>
            <a:r>
              <a:rPr lang="en-US" altLang="zh-CN" sz="2000" b="1" dirty="0" err="1" smtClean="0"/>
              <a:t>Pk</a:t>
            </a:r>
            <a:r>
              <a:rPr lang="zh-CN" altLang="en-US" sz="2000" b="1" dirty="0" smtClean="0"/>
              <a:t>或</a:t>
            </a:r>
            <a:r>
              <a:rPr lang="en-US" altLang="zh-CN" sz="2000" b="1" dirty="0" err="1" smtClean="0"/>
              <a:t>Sk</a:t>
            </a:r>
            <a:r>
              <a:rPr lang="en-US" altLang="zh-CN" sz="2000" b="1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5   </a:t>
            </a:r>
            <a:r>
              <a:rPr lang="zh-CN" altLang="en-US" sz="2000" b="1" dirty="0" smtClean="0"/>
              <a:t>将明文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（值在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r-1 </a:t>
            </a:r>
            <a:r>
              <a:rPr lang="zh-CN" altLang="en-US" sz="2000" b="1" dirty="0" smtClean="0"/>
              <a:t>之间），自乘</a:t>
            </a:r>
            <a:r>
              <a:rPr lang="en-US" altLang="zh-CN" sz="2000" b="1" dirty="0" smtClean="0"/>
              <a:t>K1</a:t>
            </a:r>
            <a:r>
              <a:rPr lang="zh-CN" altLang="en-US" sz="2000" b="1" dirty="0" smtClean="0"/>
              <a:t>（或</a:t>
            </a:r>
            <a:r>
              <a:rPr lang="en-US" altLang="zh-CN" sz="2000" b="1" dirty="0" smtClean="0"/>
              <a:t>K2</a:t>
            </a:r>
            <a:r>
              <a:rPr lang="zh-CN" altLang="en-US" sz="2000" b="1" dirty="0" smtClean="0"/>
              <a:t>）次（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模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2000" b="1" dirty="0" smtClean="0"/>
              <a:t>）作加密运算，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形成密文</a:t>
            </a:r>
            <a:r>
              <a:rPr lang="en-US" altLang="zh-CN" sz="2000" b="1" dirty="0" smtClean="0"/>
              <a:t>X </a:t>
            </a:r>
            <a:r>
              <a:rPr lang="zh-CN" altLang="en-US" sz="2000" b="1" dirty="0" smtClean="0"/>
              <a:t>（值也在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r-1</a:t>
            </a:r>
            <a:r>
              <a:rPr lang="zh-CN" altLang="en-US" sz="2000" b="1" dirty="0" smtClean="0"/>
              <a:t>之间）；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6   </a:t>
            </a:r>
            <a:r>
              <a:rPr lang="zh-CN" altLang="en-US" sz="2000" b="1" dirty="0" smtClean="0"/>
              <a:t>将密文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 ≥ X ≥ r-1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b="1" dirty="0" smtClean="0"/>
              <a:t>，自乘</a:t>
            </a:r>
            <a:r>
              <a:rPr lang="en-US" altLang="zh-CN" sz="2000" b="1" dirty="0" smtClean="0"/>
              <a:t>K2</a:t>
            </a:r>
            <a:r>
              <a:rPr lang="zh-CN" altLang="en-US" sz="2000" b="1" dirty="0" smtClean="0"/>
              <a:t>（或</a:t>
            </a:r>
            <a:r>
              <a:rPr lang="en-US" altLang="zh-CN" sz="2000" b="1" dirty="0" smtClean="0"/>
              <a:t>K1</a:t>
            </a:r>
            <a:r>
              <a:rPr lang="zh-CN" altLang="en-US" sz="2000" b="1" dirty="0" smtClean="0"/>
              <a:t>）次（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模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2000" b="1" dirty="0" smtClean="0"/>
              <a:t>）作解密运算，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恢复明文</a:t>
            </a:r>
            <a:r>
              <a:rPr lang="en-US" altLang="zh-CN" sz="2000" b="1" dirty="0" smtClean="0"/>
              <a:t>M </a:t>
            </a:r>
            <a:r>
              <a:rPr lang="zh-CN" altLang="en-US" sz="2000" b="1" dirty="0" smtClean="0"/>
              <a:t>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（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 ≥ M ≥ r-1 </a:t>
            </a:r>
            <a:r>
              <a:rPr lang="zh-CN" altLang="en-US" sz="2000" b="1" dirty="0" smtClean="0"/>
              <a:t>）。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14282" y="857232"/>
            <a:ext cx="8828646" cy="20002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latin typeface="宋体" pitchFamily="2" charset="-122"/>
              </a:rPr>
              <a:t>RSA</a:t>
            </a:r>
            <a:r>
              <a:rPr lang="zh-CN" altLang="en-US" b="1" dirty="0" smtClean="0">
                <a:latin typeface="宋体" pitchFamily="2" charset="-122"/>
              </a:rPr>
              <a:t>算法加密对象（块数据）块体积（数值）确定的说明。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RSA</a:t>
            </a:r>
            <a:r>
              <a:rPr lang="zh-CN" altLang="en-US" b="1" dirty="0" smtClean="0">
                <a:latin typeface="宋体" pitchFamily="2" charset="-122"/>
              </a:rPr>
              <a:t>属分组密码算法，对有限体积的块数据进行加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解密；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、块数据的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大小</a:t>
            </a:r>
            <a:r>
              <a:rPr lang="zh-CN" altLang="en-US" b="1" dirty="0" smtClean="0">
                <a:latin typeface="宋体" pitchFamily="2" charset="-122"/>
              </a:rPr>
              <a:t>取决于对应算法的参数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，仅</a:t>
            </a:r>
            <a:r>
              <a:rPr lang="zh-CN" altLang="en-US" b="1" dirty="0" smtClean="0"/>
              <a:t>可以对</a:t>
            </a:r>
            <a:endParaRPr lang="en-US" altLang="zh-CN" b="1" dirty="0" smtClean="0"/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b="1" dirty="0" smtClean="0"/>
              <a:t>      </a:t>
            </a:r>
            <a:r>
              <a:rPr lang="zh-CN" altLang="en-US" b="1" dirty="0" smtClean="0">
                <a:solidFill>
                  <a:srgbClr val="FF0000"/>
                </a:solidFill>
              </a:rPr>
              <a:t>小于</a:t>
            </a:r>
            <a:r>
              <a:rPr lang="en-US" altLang="zh-CN" b="1" dirty="0" smtClean="0">
                <a:solidFill>
                  <a:srgbClr val="FF0000"/>
                </a:solidFill>
              </a:rPr>
              <a:t>p*q-1</a:t>
            </a:r>
            <a:r>
              <a:rPr lang="zh-CN" altLang="en-US" b="1" dirty="0" smtClean="0"/>
              <a:t>的数值进行加密和解密加密。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71438" y="892807"/>
            <a:ext cx="900115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原理：</a:t>
            </a:r>
            <a:r>
              <a:rPr lang="zh-CN" altLang="en-US" b="1" dirty="0"/>
              <a:t>对报文</a:t>
            </a:r>
            <a:r>
              <a:rPr lang="zh-CN" altLang="en-US" b="1" dirty="0" smtClean="0"/>
              <a:t>进行摘录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散列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哈希运算</a:t>
            </a:r>
            <a:r>
              <a:rPr lang="zh-CN" altLang="en-US" b="1" dirty="0"/>
              <a:t>，形成与报文密切相关、且长度</a:t>
            </a:r>
            <a:r>
              <a:rPr lang="zh-CN" altLang="en-US" b="1" dirty="0" smtClean="0"/>
              <a:t>有限的</a:t>
            </a:r>
            <a:r>
              <a:rPr lang="zh-CN" altLang="en-US" b="1" dirty="0" smtClean="0">
                <a:solidFill>
                  <a:srgbClr val="FF0000"/>
                </a:solidFill>
              </a:rPr>
              <a:t>摘录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b="1" dirty="0"/>
              <a:t>或者</a:t>
            </a:r>
            <a:r>
              <a:rPr lang="zh-CN" altLang="en-US" b="1" dirty="0">
                <a:solidFill>
                  <a:srgbClr val="FF0000"/>
                </a:solidFill>
              </a:rPr>
              <a:t>指纹</a:t>
            </a:r>
            <a:r>
              <a:rPr lang="zh-CN" altLang="en-US" b="1" dirty="0"/>
              <a:t>（</a:t>
            </a:r>
            <a:r>
              <a:rPr lang="en-US" altLang="zh-CN" b="1" dirty="0"/>
              <a:t>Fingerprint</a:t>
            </a:r>
            <a:r>
              <a:rPr lang="zh-CN" altLang="en-US" b="1" dirty="0" smtClean="0"/>
              <a:t>）；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要求：</a:t>
            </a:r>
            <a:r>
              <a:rPr lang="zh-CN" altLang="en-US" b="1" dirty="0"/>
              <a:t>不同内容的报文形成相同摘录值的概率几乎为零</a:t>
            </a:r>
            <a:r>
              <a:rPr lang="zh-CN" altLang="en-US" b="1" dirty="0">
                <a:solidFill>
                  <a:srgbClr val="FF0000"/>
                </a:solidFill>
              </a:rPr>
              <a:t>？！</a:t>
            </a:r>
          </a:p>
          <a:p>
            <a:r>
              <a:rPr lang="zh-CN" altLang="en-US" b="1" dirty="0"/>
              <a:t>            根据摘录值无法还原原报文；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典型的摘录算法</a:t>
            </a:r>
            <a:r>
              <a:rPr lang="zh-CN" altLang="en-US" b="1" dirty="0"/>
              <a:t>：</a:t>
            </a:r>
          </a:p>
          <a:p>
            <a:r>
              <a:rPr lang="en-US" altLang="zh-CN" b="1" dirty="0"/>
              <a:t>CRC</a:t>
            </a:r>
            <a:r>
              <a:rPr lang="zh-CN" altLang="en-US" b="1" dirty="0"/>
              <a:t>校验算法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用于检测</a:t>
            </a:r>
            <a:r>
              <a:rPr lang="zh-CN" altLang="en-US" b="1" dirty="0"/>
              <a:t>传输过程中产生的差错；</a:t>
            </a:r>
          </a:p>
          <a:p>
            <a:r>
              <a:rPr lang="zh-CN" altLang="en-US" b="1" dirty="0" smtClean="0"/>
              <a:t>     不同</a:t>
            </a:r>
            <a:r>
              <a:rPr lang="zh-CN" altLang="en-US" b="1" dirty="0"/>
              <a:t>的产生式可以形成特定长度（如</a:t>
            </a:r>
            <a:r>
              <a:rPr lang="en-US" altLang="zh-CN" b="1" dirty="0"/>
              <a:t>32b</a:t>
            </a:r>
            <a:r>
              <a:rPr lang="zh-CN" altLang="en-US" b="1" dirty="0"/>
              <a:t>）的校验和；</a:t>
            </a:r>
          </a:p>
          <a:p>
            <a:r>
              <a:rPr lang="zh-CN" altLang="en-US" b="1" dirty="0" smtClean="0"/>
              <a:t>报文</a:t>
            </a:r>
            <a:r>
              <a:rPr lang="zh-CN" altLang="en-US" b="1" dirty="0"/>
              <a:t>摘录算法（</a:t>
            </a:r>
            <a:r>
              <a:rPr lang="en-US" altLang="zh-CN" b="1" dirty="0">
                <a:solidFill>
                  <a:srgbClr val="FF0000"/>
                </a:solidFill>
              </a:rPr>
              <a:t>MD5</a:t>
            </a:r>
            <a:r>
              <a:rPr lang="zh-CN" altLang="en-US" b="1" dirty="0"/>
              <a:t>）</a:t>
            </a:r>
            <a:r>
              <a:rPr lang="en-US" altLang="zh-CN" b="1" dirty="0"/>
              <a:t>—RFC1321</a:t>
            </a:r>
          </a:p>
          <a:p>
            <a:r>
              <a:rPr lang="en-US" altLang="zh-CN" b="1" dirty="0"/>
              <a:t>          </a:t>
            </a:r>
            <a:r>
              <a:rPr lang="zh-CN" altLang="en-US" b="1" dirty="0"/>
              <a:t>产生</a:t>
            </a:r>
            <a:r>
              <a:rPr lang="en-US" altLang="zh-CN" b="1" dirty="0"/>
              <a:t>128</a:t>
            </a:r>
            <a:r>
              <a:rPr lang="zh-CN" altLang="en-US" b="1" dirty="0"/>
              <a:t>位的摘录值，</a:t>
            </a:r>
            <a:r>
              <a:rPr lang="en-US" altLang="zh-CN" b="1" dirty="0"/>
              <a:t>1992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月；</a:t>
            </a:r>
          </a:p>
          <a:p>
            <a:r>
              <a:rPr lang="zh-CN" altLang="en-US" b="1" dirty="0"/>
              <a:t>完全散列算法（</a:t>
            </a:r>
            <a:r>
              <a:rPr lang="en-US" altLang="zh-CN" b="1" dirty="0">
                <a:solidFill>
                  <a:srgbClr val="FF0000"/>
                </a:solidFill>
              </a:rPr>
              <a:t>SHA-1</a:t>
            </a:r>
            <a:r>
              <a:rPr lang="zh-CN" altLang="en-US" b="1" dirty="0"/>
              <a:t>）</a:t>
            </a:r>
            <a:r>
              <a:rPr lang="en-US" altLang="zh-CN" b="1" dirty="0"/>
              <a:t>—RFC2202</a:t>
            </a:r>
          </a:p>
          <a:p>
            <a:r>
              <a:rPr lang="en-US" altLang="zh-CN" b="1" dirty="0"/>
              <a:t>          </a:t>
            </a:r>
            <a:r>
              <a:rPr lang="zh-CN" altLang="en-US" b="1" dirty="0"/>
              <a:t>产生</a:t>
            </a:r>
            <a:r>
              <a:rPr lang="en-US" altLang="zh-CN" b="1" dirty="0"/>
              <a:t>160</a:t>
            </a:r>
            <a:r>
              <a:rPr lang="zh-CN" altLang="en-US" b="1" dirty="0"/>
              <a:t>位的摘录值，</a:t>
            </a:r>
            <a:r>
              <a:rPr lang="en-US" altLang="zh-CN" b="1" dirty="0"/>
              <a:t>1997</a:t>
            </a:r>
            <a:r>
              <a:rPr lang="zh-CN" altLang="en-US" b="1" dirty="0"/>
              <a:t>年</a:t>
            </a:r>
            <a:r>
              <a:rPr lang="en-US" altLang="zh-CN" b="1" dirty="0"/>
              <a:t>9</a:t>
            </a:r>
            <a:r>
              <a:rPr lang="zh-CN" altLang="en-US" b="1" dirty="0"/>
              <a:t>月。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摘录算法</a:t>
            </a:r>
            <a:r>
              <a:rPr lang="zh-CN" altLang="en-US" b="1" dirty="0" smtClean="0"/>
              <a:t>（如</a:t>
            </a:r>
            <a:r>
              <a:rPr lang="en-US" altLang="zh-CN" b="1" dirty="0" smtClean="0"/>
              <a:t>MD5</a:t>
            </a:r>
            <a:r>
              <a:rPr lang="zh-CN" altLang="en-US" b="1" dirty="0" smtClean="0"/>
              <a:t>）仅含逻辑操作和移位操作，具有计算速度快的特点；</a:t>
            </a:r>
            <a:r>
              <a:rPr lang="zh-CN" altLang="en-US" b="1" dirty="0" smtClean="0">
                <a:solidFill>
                  <a:srgbClr val="FF0000"/>
                </a:solidFill>
              </a:rPr>
              <a:t>可用</a:t>
            </a:r>
            <a:r>
              <a:rPr lang="zh-CN" altLang="en-US" b="1" dirty="0">
                <a:solidFill>
                  <a:srgbClr val="FF0000"/>
                </a:solidFill>
              </a:rPr>
              <a:t>于提供网络安全中的内容完整性服务。</a:t>
            </a:r>
            <a:endParaRPr lang="zh-CN" altLang="en-US" b="1" dirty="0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79388" y="681038"/>
            <a:ext cx="8736012" cy="84137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网络安全基础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摘录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散列技术</a:t>
            </a:r>
            <a:endParaRPr lang="zh-CN" altLang="en-US" sz="28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06" y="5750591"/>
            <a:ext cx="9001156" cy="83099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由于加密算法的条件是可以解密还原，因此摘录算法应不属于加密算法，尽管网上有“单向加密算法”之称。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107950" y="784943"/>
            <a:ext cx="8856663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en-US" sz="2000" b="1" dirty="0" err="1" smtClean="0">
                <a:solidFill>
                  <a:srgbClr val="FF0000"/>
                </a:solidFill>
              </a:rPr>
              <a:t>Dolev</a:t>
            </a:r>
            <a:r>
              <a:rPr kumimoji="0" lang="en-US" altLang="en-US" sz="2000" b="1" dirty="0" smtClean="0">
                <a:solidFill>
                  <a:srgbClr val="FF0000"/>
                </a:solidFill>
              </a:rPr>
              <a:t>-Yao </a:t>
            </a:r>
            <a:r>
              <a:rPr kumimoji="0" lang="en-US" altLang="en-US" sz="2000" b="1" dirty="0" err="1" smtClean="0">
                <a:solidFill>
                  <a:srgbClr val="FF0000"/>
                </a:solidFill>
              </a:rPr>
              <a:t>攻击模型</a:t>
            </a:r>
            <a:r>
              <a:rPr kumimoji="0" lang="zh-CN" altLang="en-US" sz="2000" b="1" dirty="0" smtClean="0">
                <a:solidFill>
                  <a:srgbClr val="FF0000"/>
                </a:solidFill>
              </a:rPr>
              <a:t>：</a:t>
            </a:r>
            <a:r>
              <a:rPr kumimoji="0" lang="en-US" altLang="en-US" sz="2000" b="1" dirty="0" err="1" smtClean="0"/>
              <a:t>攻击者具有的知识和能力</a:t>
            </a:r>
            <a:r>
              <a:rPr kumimoji="0" lang="en-US" altLang="en-US" sz="2000" b="1" dirty="0"/>
              <a:t>：</a:t>
            </a:r>
          </a:p>
          <a:p>
            <a:r>
              <a:rPr kumimoji="0" lang="en-US" altLang="en-US" sz="2000" b="1" dirty="0"/>
              <a:t>（1）能够窃听、阻止和截获网络中传输的所有消息；</a:t>
            </a:r>
          </a:p>
          <a:p>
            <a:r>
              <a:rPr kumimoji="0" lang="en-US" altLang="en-US" sz="2000" b="1" dirty="0"/>
              <a:t>（2）能够存储所获取或自身生成的消息；</a:t>
            </a:r>
          </a:p>
          <a:p>
            <a:r>
              <a:rPr kumimoji="0" lang="en-US" altLang="en-US" sz="2000" b="1" dirty="0"/>
              <a:t>（3）能够伪造并发送消息；</a:t>
            </a:r>
          </a:p>
          <a:p>
            <a:r>
              <a:rPr kumimoji="0" lang="en-US" altLang="en-US" sz="2000" b="1" dirty="0"/>
              <a:t>（4）能够假冒合法的主体参与协议的运行；</a:t>
            </a:r>
          </a:p>
          <a:p>
            <a:r>
              <a:rPr kumimoji="0" lang="en-US" altLang="en-US" sz="2000" b="1" dirty="0"/>
              <a:t>（5）熟知各种密码运算，具有密码分析的知识和能力；</a:t>
            </a:r>
          </a:p>
          <a:p>
            <a:r>
              <a:rPr kumimoji="0" lang="en-US" altLang="en-US" sz="2000" b="1" dirty="0"/>
              <a:t>（6）熟知参与协议的合法主体的标识符及其公钥</a:t>
            </a:r>
            <a:r>
              <a:rPr kumimoji="0" lang="en-US" altLang="en-US" sz="2000" b="1" dirty="0" smtClean="0"/>
              <a:t>，</a:t>
            </a:r>
            <a:r>
              <a:rPr kumimoji="0" lang="zh-CN" altLang="en-US" sz="2000" b="1" dirty="0" smtClean="0"/>
              <a:t>拥有</a:t>
            </a:r>
            <a:r>
              <a:rPr kumimoji="0" lang="zh-CN" altLang="en-US" sz="2000" b="1" dirty="0"/>
              <a:t>自己的</a:t>
            </a:r>
            <a:r>
              <a:rPr kumimoji="0" lang="zh-CN" altLang="en-US" sz="2000" b="1" dirty="0" smtClean="0"/>
              <a:t>加</a:t>
            </a:r>
            <a:r>
              <a:rPr kumimoji="0" lang="en-US" altLang="zh-CN" sz="2000" b="1" dirty="0" smtClean="0"/>
              <a:t>/</a:t>
            </a:r>
            <a:r>
              <a:rPr kumimoji="0" lang="zh-CN" altLang="en-US" sz="2000" b="1" dirty="0"/>
              <a:t>解密密钥</a:t>
            </a:r>
            <a:r>
              <a:rPr kumimoji="0" lang="en-US" altLang="en-US" sz="2000" b="1" dirty="0"/>
              <a:t>；</a:t>
            </a:r>
          </a:p>
          <a:p>
            <a:r>
              <a:rPr kumimoji="0" lang="en-US" altLang="en-US" sz="2000" b="1" dirty="0"/>
              <a:t>（7）具有进行各种攻击的知识和能力。</a:t>
            </a:r>
          </a:p>
          <a:p>
            <a:endParaRPr kumimoji="0" lang="zh-CN" altLang="en-US" sz="2000" b="1" dirty="0"/>
          </a:p>
          <a:p>
            <a:r>
              <a:rPr kumimoji="0" lang="zh-CN" altLang="en-US" sz="2000" b="1" dirty="0" smtClean="0"/>
              <a:t>攻击</a:t>
            </a:r>
            <a:r>
              <a:rPr kumimoji="0" lang="zh-CN" altLang="en-US" sz="2000" b="1" dirty="0"/>
              <a:t>者缺乏的能力</a:t>
            </a:r>
            <a:r>
              <a:rPr kumimoji="0" lang="en-US" altLang="en-US" sz="2000" b="1" dirty="0"/>
              <a:t>：</a:t>
            </a:r>
          </a:p>
          <a:p>
            <a:r>
              <a:rPr kumimoji="0" lang="en-US" altLang="en-US" sz="2000" b="1" dirty="0"/>
              <a:t>（1</a:t>
            </a:r>
            <a:r>
              <a:rPr kumimoji="0" lang="en-US" altLang="en-US" sz="2000" b="1" dirty="0" smtClean="0"/>
              <a:t>）</a:t>
            </a:r>
            <a:r>
              <a:rPr kumimoji="0" lang="zh-CN" altLang="en-US" sz="2000" b="1" dirty="0" smtClean="0"/>
              <a:t>无法</a:t>
            </a:r>
            <a:r>
              <a:rPr kumimoji="0" lang="en-US" altLang="en-US" sz="2000" b="1" dirty="0" err="1" smtClean="0"/>
              <a:t>在不知道密钥的情况下恢复明文</a:t>
            </a:r>
            <a:r>
              <a:rPr kumimoji="0" lang="en-US" altLang="en-US" sz="2000" b="1" dirty="0"/>
              <a:t>；</a:t>
            </a:r>
          </a:p>
          <a:p>
            <a:r>
              <a:rPr kumimoji="0" lang="en-US" altLang="en-US" sz="2000" b="1" dirty="0"/>
              <a:t>（2</a:t>
            </a:r>
            <a:r>
              <a:rPr kumimoji="0" lang="en-US" altLang="en-US" sz="2000" b="1" dirty="0" smtClean="0"/>
              <a:t>）</a:t>
            </a:r>
            <a:r>
              <a:rPr kumimoji="0" lang="zh-CN" altLang="en-US" sz="2000" b="1" dirty="0" smtClean="0"/>
              <a:t>无法</a:t>
            </a:r>
            <a:r>
              <a:rPr kumimoji="0" lang="en-US" altLang="en-US" sz="2000" b="1" dirty="0" err="1" smtClean="0"/>
              <a:t>根据公钥求出其对应的私钥</a:t>
            </a:r>
            <a:r>
              <a:rPr kumimoji="0" lang="en-US" altLang="en-US" sz="2000" b="1" dirty="0" smtClean="0"/>
              <a:t>；</a:t>
            </a:r>
            <a:endParaRPr kumimoji="0" lang="en-US" altLang="en-US" sz="2000" b="1" dirty="0"/>
          </a:p>
          <a:p>
            <a:r>
              <a:rPr kumimoji="0" lang="en-US" altLang="en-US" sz="2000" b="1" dirty="0"/>
              <a:t>（3</a:t>
            </a:r>
            <a:r>
              <a:rPr kumimoji="0" lang="en-US" altLang="en-US" sz="2000" b="1" dirty="0" smtClean="0"/>
              <a:t>）</a:t>
            </a:r>
            <a:r>
              <a:rPr kumimoji="0" lang="zh-CN" altLang="en-US" sz="2000" b="1" dirty="0" smtClean="0"/>
              <a:t>无法</a:t>
            </a:r>
            <a:r>
              <a:rPr kumimoji="0" lang="en-US" altLang="en-US" sz="2000" b="1" dirty="0" err="1" smtClean="0"/>
              <a:t>预测合法实体将要选择的随机数</a:t>
            </a:r>
            <a:r>
              <a:rPr kumimoji="0" lang="en-US" altLang="en-US" sz="2000" b="1" dirty="0" smtClean="0"/>
              <a:t>。</a:t>
            </a:r>
          </a:p>
          <a:p>
            <a:endParaRPr kumimoji="0" lang="en-US" altLang="en-US" sz="2000" b="1" dirty="0" smtClean="0"/>
          </a:p>
          <a:p>
            <a:pPr>
              <a:spcBef>
                <a:spcPts val="1200"/>
              </a:spcBef>
            </a:pPr>
            <a:r>
              <a:rPr kumimoji="0" lang="zh-CN" altLang="en-US" sz="2000" b="1" dirty="0" smtClean="0">
                <a:latin typeface="宋体"/>
                <a:ea typeface="宋体"/>
              </a:rPr>
              <a:t>一般用户</a:t>
            </a:r>
            <a:r>
              <a:rPr kumimoji="0" lang="zh-CN" altLang="en-US" sz="2000" b="1" dirty="0" smtClean="0"/>
              <a:t>具有的能力：</a:t>
            </a:r>
            <a:endParaRPr kumimoji="0" lang="en-US" altLang="zh-CN" sz="2000" b="1" dirty="0" smtClean="0"/>
          </a:p>
          <a:p>
            <a:pPr>
              <a:spcBef>
                <a:spcPts val="0"/>
              </a:spcBef>
            </a:pPr>
            <a:r>
              <a:rPr kumimoji="0" lang="zh-CN" altLang="en-US" sz="2000" b="1" dirty="0" smtClean="0"/>
              <a:t>（</a:t>
            </a:r>
            <a:r>
              <a:rPr kumimoji="0" lang="en-US" altLang="zh-CN" sz="2000" b="1" dirty="0" smtClean="0"/>
              <a:t>1</a:t>
            </a:r>
            <a:r>
              <a:rPr kumimoji="0" lang="zh-CN" altLang="en-US" sz="2000" b="1" dirty="0" smtClean="0"/>
              <a:t>） 可用的加密</a:t>
            </a:r>
            <a:r>
              <a:rPr kumimoji="0" lang="en-US" altLang="zh-CN" sz="2000" b="1" dirty="0" smtClean="0"/>
              <a:t>/</a:t>
            </a:r>
            <a:r>
              <a:rPr kumimoji="0" lang="zh-CN" altLang="en-US" sz="2000" b="1" dirty="0" smtClean="0"/>
              <a:t>解密体系：对称</a:t>
            </a:r>
            <a:r>
              <a:rPr kumimoji="0" lang="en-US" altLang="zh-CN" sz="2000" b="1" dirty="0" smtClean="0"/>
              <a:t>/</a:t>
            </a:r>
            <a:r>
              <a:rPr kumimoji="0" lang="zh-CN" altLang="en-US" sz="2000" b="1" dirty="0" smtClean="0"/>
              <a:t>非对称密钥加密技术，如</a:t>
            </a:r>
            <a:r>
              <a:rPr kumimoji="0" lang="en-US" altLang="zh-CN" sz="2000" b="1" dirty="0" smtClean="0"/>
              <a:t>DES</a:t>
            </a:r>
            <a:r>
              <a:rPr kumimoji="0" lang="zh-CN" altLang="en-US" sz="2000" b="1" dirty="0" smtClean="0"/>
              <a:t>、</a:t>
            </a:r>
            <a:r>
              <a:rPr kumimoji="0" lang="en-US" altLang="zh-CN" sz="2000" b="1" dirty="0" smtClean="0"/>
              <a:t>RSA</a:t>
            </a:r>
            <a:r>
              <a:rPr kumimoji="0" lang="zh-CN" altLang="en-US" sz="2000" b="1" dirty="0" smtClean="0"/>
              <a:t>等；</a:t>
            </a:r>
            <a:endParaRPr kumimoji="0" lang="en-US" altLang="zh-CN" sz="2000" b="1" dirty="0" smtClean="0"/>
          </a:p>
          <a:p>
            <a:pPr>
              <a:spcBef>
                <a:spcPts val="0"/>
              </a:spcBef>
            </a:pPr>
            <a:r>
              <a:rPr kumimoji="0" lang="zh-CN" altLang="en-US" sz="2000" b="1" dirty="0" smtClean="0"/>
              <a:t>（</a:t>
            </a:r>
            <a:r>
              <a:rPr kumimoji="0" lang="en-US" altLang="zh-CN" sz="2000" b="1" dirty="0" smtClean="0"/>
              <a:t>2</a:t>
            </a:r>
            <a:r>
              <a:rPr kumimoji="0" lang="zh-CN" altLang="en-US" sz="2000" b="1" dirty="0" smtClean="0"/>
              <a:t>）散列算法（指纹技术）：如</a:t>
            </a:r>
            <a:r>
              <a:rPr kumimoji="0" lang="en-US" altLang="zh-CN" sz="2000" b="1" dirty="0" smtClean="0"/>
              <a:t>MD5</a:t>
            </a:r>
            <a:r>
              <a:rPr kumimoji="0" lang="zh-CN" altLang="en-US" sz="2000" b="1" dirty="0" smtClean="0"/>
              <a:t>、</a:t>
            </a:r>
            <a:r>
              <a:rPr kumimoji="0" lang="en-US" altLang="zh-CN" sz="2000" b="1" dirty="0" smtClean="0"/>
              <a:t>CRC</a:t>
            </a:r>
            <a:r>
              <a:rPr kumimoji="0" lang="zh-CN" altLang="en-US" sz="2000" b="1" dirty="0" smtClean="0"/>
              <a:t>等；</a:t>
            </a:r>
            <a:endParaRPr kumimoji="0" lang="en-US" altLang="zh-CN" sz="2000" b="1" dirty="0" smtClean="0"/>
          </a:p>
          <a:p>
            <a:pPr>
              <a:spcBef>
                <a:spcPts val="0"/>
              </a:spcBef>
            </a:pPr>
            <a:r>
              <a:rPr kumimoji="0" lang="zh-CN" altLang="en-US" sz="2000" b="1" dirty="0" smtClean="0"/>
              <a:t>（</a:t>
            </a:r>
            <a:r>
              <a:rPr kumimoji="0" lang="en-US" altLang="zh-CN" sz="2000" b="1" dirty="0" smtClean="0"/>
              <a:t>3</a:t>
            </a:r>
            <a:r>
              <a:rPr kumimoji="0" lang="zh-CN" altLang="en-US" sz="2000" b="1" dirty="0" smtClean="0"/>
              <a:t>）构思密码或者随机数的能力。</a:t>
            </a:r>
            <a:endParaRPr kumimoji="0" lang="en-US" altLang="en-US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网络安全基础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攻击者的能力</a:t>
            </a:r>
            <a:endParaRPr lang="zh-CN" altLang="en-US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9388" y="681038"/>
            <a:ext cx="8736012" cy="84137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9366</TotalTime>
  <Words>4284</Words>
  <Application>Microsoft Office PowerPoint</Application>
  <PresentationFormat>全屏显示(4:3)</PresentationFormat>
  <Paragraphs>648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366</cp:revision>
  <dcterms:created xsi:type="dcterms:W3CDTF">2005-02-22T02:46:21Z</dcterms:created>
  <dcterms:modified xsi:type="dcterms:W3CDTF">2020-04-20T14:16:22Z</dcterms:modified>
</cp:coreProperties>
</file>