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1257" r:id="rId2"/>
    <p:sldId id="1227" r:id="rId3"/>
    <p:sldId id="1228" r:id="rId4"/>
    <p:sldId id="1229" r:id="rId5"/>
    <p:sldId id="1231" r:id="rId6"/>
    <p:sldId id="1232" r:id="rId7"/>
    <p:sldId id="1161" r:id="rId8"/>
    <p:sldId id="1162" r:id="rId9"/>
    <p:sldId id="1163" r:id="rId10"/>
    <p:sldId id="1164" r:id="rId11"/>
    <p:sldId id="1165" r:id="rId12"/>
    <p:sldId id="1166" r:id="rId13"/>
    <p:sldId id="1167" r:id="rId14"/>
    <p:sldId id="1168" r:id="rId15"/>
    <p:sldId id="1169" r:id="rId16"/>
    <p:sldId id="1170" r:id="rId17"/>
    <p:sldId id="1171" r:id="rId18"/>
    <p:sldId id="1172" r:id="rId19"/>
    <p:sldId id="1173" r:id="rId20"/>
    <p:sldId id="1174" r:id="rId21"/>
    <p:sldId id="1175" r:id="rId22"/>
    <p:sldId id="1176" r:id="rId23"/>
    <p:sldId id="1177" r:id="rId24"/>
    <p:sldId id="1178" r:id="rId25"/>
    <p:sldId id="1179" r:id="rId26"/>
    <p:sldId id="1180" r:id="rId27"/>
    <p:sldId id="1181" r:id="rId28"/>
    <p:sldId id="1182" r:id="rId29"/>
    <p:sldId id="1183" r:id="rId30"/>
    <p:sldId id="1184" r:id="rId31"/>
    <p:sldId id="1185" r:id="rId32"/>
    <p:sldId id="1186" r:id="rId33"/>
    <p:sldId id="1187" r:id="rId34"/>
    <p:sldId id="1188" r:id="rId35"/>
    <p:sldId id="1189" r:id="rId36"/>
    <p:sldId id="1190" r:id="rId37"/>
    <p:sldId id="1191" r:id="rId38"/>
    <p:sldId id="1192" r:id="rId39"/>
    <p:sldId id="1193" r:id="rId40"/>
    <p:sldId id="1194" r:id="rId41"/>
    <p:sldId id="1195" r:id="rId42"/>
    <p:sldId id="1196" r:id="rId43"/>
    <p:sldId id="1197" r:id="rId44"/>
    <p:sldId id="1198" r:id="rId45"/>
    <p:sldId id="1199" r:id="rId46"/>
    <p:sldId id="1200" r:id="rId47"/>
    <p:sldId id="1201" r:id="rId48"/>
    <p:sldId id="1202" r:id="rId49"/>
    <p:sldId id="1203" r:id="rId50"/>
    <p:sldId id="1204" r:id="rId51"/>
    <p:sldId id="1205" r:id="rId52"/>
    <p:sldId id="1206" r:id="rId53"/>
    <p:sldId id="1207" r:id="rId54"/>
    <p:sldId id="1208" r:id="rId55"/>
    <p:sldId id="1209" r:id="rId56"/>
    <p:sldId id="1210" r:id="rId57"/>
    <p:sldId id="1211" r:id="rId58"/>
    <p:sldId id="1212" r:id="rId59"/>
    <p:sldId id="1213" r:id="rId60"/>
    <p:sldId id="1214" r:id="rId61"/>
    <p:sldId id="1215" r:id="rId62"/>
    <p:sldId id="1216" r:id="rId63"/>
    <p:sldId id="1217" r:id="rId64"/>
    <p:sldId id="1218" r:id="rId65"/>
    <p:sldId id="1219" r:id="rId66"/>
    <p:sldId id="1233" r:id="rId6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0000"/>
    <a:srgbClr val="33CC33"/>
    <a:srgbClr val="FF6600"/>
    <a:srgbClr val="CCFFFF"/>
    <a:srgbClr val="CC00FF"/>
    <a:srgbClr val="CC66FF"/>
    <a:srgbClr val="FF9966"/>
    <a:srgbClr val="FF99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636" autoAdjust="0"/>
  </p:normalViewPr>
  <p:slideViewPr>
    <p:cSldViewPr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31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5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75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5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E8C085A1-FF61-4140-865E-8B14862486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00647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C085A1-FF61-4140-865E-8B1486248647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141DBB-2A0B-46E4-A0E0-ADE40A901192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A17D0F-49BD-46C3-BC8B-073AFE8687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80F62F-E3D9-47B9-83B7-69BF51D308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977562-E85C-492D-98F2-120A3BA5C2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627826-1A42-47EF-8E38-64ABB2EE2A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71FBD2-F054-4EB9-81D8-30C33AEED46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6388B7-BD47-463A-9C8E-4E9BA987DC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8B63CB-DD3A-4ED5-B423-2CE7F9897A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DFD2A5-D73C-4125-B83B-490F4864D0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265D46-C8F0-43F2-BA98-107B7D7905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AADABD-E84A-4B7F-BB3D-FA3FB91972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80A00-81BD-4C53-82A4-73B2E26C86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3D8FE795-1FBA-4CD0-BA83-1CC7FEECD8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898" name="Rectangle 2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288925" y="1326247"/>
            <a:ext cx="8550275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800" b="1" dirty="0">
                <a:latin typeface="+mn-ea"/>
                <a:ea typeface="+mn-ea"/>
              </a:rPr>
              <a:t>各位同学：</a:t>
            </a:r>
            <a:endParaRPr lang="en-US" altLang="zh-CN" sz="28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800" b="1" dirty="0">
                <a:latin typeface="+mn-ea"/>
                <a:ea typeface="+mn-ea"/>
              </a:rPr>
              <a:t>上午好！</a:t>
            </a:r>
            <a:endParaRPr lang="en-US" altLang="zh-CN" sz="28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8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800" b="1" dirty="0">
                <a:latin typeface="+mn-ea"/>
                <a:ea typeface="+mn-ea"/>
              </a:rPr>
              <a:t>欢迎进入课堂，请在群里发条仅含个人“学号姓名”的签到消息（截止时间为</a:t>
            </a:r>
            <a:r>
              <a:rPr lang="en-US" altLang="zh-CN" sz="2800" b="1" dirty="0">
                <a:latin typeface="+mn-ea"/>
                <a:ea typeface="+mn-ea"/>
              </a:rPr>
              <a:t>10.00</a:t>
            </a:r>
            <a:r>
              <a:rPr lang="zh-CN" altLang="en-US" sz="2800" b="1" dirty="0">
                <a:latin typeface="+mn-ea"/>
                <a:ea typeface="+mn-ea"/>
              </a:rPr>
              <a:t>分），谢谢支持！</a:t>
            </a:r>
            <a:endParaRPr lang="en-US" altLang="zh-CN" sz="28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8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800" b="1" dirty="0">
              <a:latin typeface="+mn-ea"/>
              <a:ea typeface="+mn-ea"/>
            </a:endParaRPr>
          </a:p>
          <a:p>
            <a:pPr algn="r">
              <a:lnSpc>
                <a:spcPct val="125000"/>
              </a:lnSpc>
              <a:spcBef>
                <a:spcPts val="0"/>
              </a:spcBef>
            </a:pPr>
            <a:r>
              <a:rPr lang="en-US" altLang="zh-CN" sz="2800" b="1" dirty="0">
                <a:latin typeface="+mn-ea"/>
                <a:ea typeface="+mn-ea"/>
              </a:rPr>
              <a:t>2020</a:t>
            </a:r>
            <a:r>
              <a:rPr lang="zh-CN" altLang="en-US" sz="2800" b="1" dirty="0">
                <a:latin typeface="+mn-ea"/>
                <a:ea typeface="+mn-ea"/>
              </a:rPr>
              <a:t>年</a:t>
            </a:r>
            <a:r>
              <a:rPr lang="en-US" altLang="zh-CN" sz="2800" b="1" dirty="0">
                <a:latin typeface="+mn-ea"/>
                <a:ea typeface="+mn-ea"/>
              </a:rPr>
              <a:t>3</a:t>
            </a:r>
            <a:r>
              <a:rPr lang="zh-CN" altLang="en-US" sz="2800" b="1" dirty="0">
                <a:latin typeface="+mn-ea"/>
                <a:ea typeface="+mn-ea"/>
              </a:rPr>
              <a:t>月</a:t>
            </a:r>
            <a:r>
              <a:rPr lang="en-US" altLang="zh-CN" sz="2800" b="1" dirty="0">
                <a:latin typeface="+mn-ea"/>
                <a:ea typeface="+mn-ea"/>
              </a:rPr>
              <a:t>10</a:t>
            </a:r>
            <a:r>
              <a:rPr lang="zh-CN" altLang="en-US" sz="2800" b="1" dirty="0">
                <a:latin typeface="+mn-ea"/>
                <a:ea typeface="+mn-ea"/>
              </a:rPr>
              <a:t>日</a:t>
            </a:r>
            <a:endParaRPr lang="en-US" altLang="zh-CN" sz="28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83951328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609600" y="228600"/>
            <a:ext cx="389096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（</a:t>
            </a:r>
            <a:r>
              <a:rPr lang="en-US" altLang="zh-CN" b="1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2</a:t>
            </a:r>
            <a:r>
              <a:rPr lang="zh-CN" altLang="en-US" b="1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）时分多路复用（</a:t>
            </a:r>
            <a:r>
              <a:rPr lang="en-US" altLang="zh-CN" b="1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TDM</a:t>
            </a:r>
            <a:r>
              <a:rPr lang="zh-CN" altLang="en-US" b="1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）</a:t>
            </a:r>
            <a:endParaRPr lang="zh-CN" altLang="en-US" b="1">
              <a:latin typeface="楷体" pitchFamily="18" charset="-122"/>
              <a:ea typeface="楷体" pitchFamily="18" charset="-122"/>
            </a:endParaRPr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742950" y="3873500"/>
            <a:ext cx="6881813" cy="2755900"/>
            <a:chOff x="468" y="2440"/>
            <a:chExt cx="4335" cy="1736"/>
          </a:xfrm>
        </p:grpSpPr>
        <p:sp>
          <p:nvSpPr>
            <p:cNvPr id="37895" name="Rectangle 3"/>
            <p:cNvSpPr>
              <a:spLocks noChangeArrowheads="1"/>
            </p:cNvSpPr>
            <p:nvPr/>
          </p:nvSpPr>
          <p:spPr bwMode="auto">
            <a:xfrm>
              <a:off x="1869" y="3928"/>
              <a:ext cx="1691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/>
              <a:r>
                <a:rPr lang="zh-CN" altLang="en-US" sz="2000" b="1">
                  <a:latin typeface="宋体" pitchFamily="2" charset="-122"/>
                </a:rPr>
                <a:t>时分多路复用示意图</a:t>
              </a:r>
            </a:p>
          </p:txBody>
        </p:sp>
        <p:sp>
          <p:nvSpPr>
            <p:cNvPr id="37896" name="Rectangle 4"/>
            <p:cNvSpPr>
              <a:spLocks noChangeArrowheads="1"/>
            </p:cNvSpPr>
            <p:nvPr/>
          </p:nvSpPr>
          <p:spPr bwMode="auto">
            <a:xfrm>
              <a:off x="1248" y="2536"/>
              <a:ext cx="336" cy="16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2000" b="1">
                  <a:latin typeface="楷体" pitchFamily="18" charset="-122"/>
                  <a:ea typeface="楷体" pitchFamily="18" charset="-122"/>
                </a:rPr>
                <a:t>时</a:t>
              </a:r>
            </a:p>
            <a:p>
              <a:pPr algn="ctr" eaLnBrk="0" hangingPunct="0"/>
              <a:r>
                <a:rPr lang="zh-CN" altLang="en-US" sz="2000" b="1">
                  <a:latin typeface="楷体" pitchFamily="18" charset="-122"/>
                  <a:ea typeface="楷体" pitchFamily="18" charset="-122"/>
                </a:rPr>
                <a:t>分</a:t>
              </a:r>
            </a:p>
            <a:p>
              <a:pPr algn="ctr" eaLnBrk="0" hangingPunct="0"/>
              <a:r>
                <a:rPr lang="zh-CN" altLang="en-US" sz="2000" b="1">
                  <a:latin typeface="楷体" pitchFamily="18" charset="-122"/>
                  <a:ea typeface="楷体" pitchFamily="18" charset="-122"/>
                </a:rPr>
                <a:t>多</a:t>
              </a:r>
            </a:p>
            <a:p>
              <a:pPr algn="ctr" eaLnBrk="0" hangingPunct="0"/>
              <a:r>
                <a:rPr lang="zh-CN" altLang="en-US" sz="2000" b="1">
                  <a:latin typeface="楷体" pitchFamily="18" charset="-122"/>
                  <a:ea typeface="楷体" pitchFamily="18" charset="-122"/>
                </a:rPr>
                <a:t>路</a:t>
              </a:r>
            </a:p>
            <a:p>
              <a:pPr algn="ctr" eaLnBrk="0" hangingPunct="0"/>
              <a:r>
                <a:rPr lang="zh-CN" altLang="en-US" sz="2000" b="1">
                  <a:latin typeface="楷体" pitchFamily="18" charset="-122"/>
                  <a:ea typeface="楷体" pitchFamily="18" charset="-122"/>
                </a:rPr>
                <a:t>复</a:t>
              </a:r>
            </a:p>
            <a:p>
              <a:pPr algn="ctr" eaLnBrk="0" hangingPunct="0"/>
              <a:r>
                <a:rPr lang="zh-CN" altLang="en-US" sz="2000" b="1">
                  <a:latin typeface="楷体" pitchFamily="18" charset="-122"/>
                  <a:ea typeface="楷体" pitchFamily="18" charset="-122"/>
                </a:rPr>
                <a:t>用</a:t>
              </a:r>
            </a:p>
            <a:p>
              <a:pPr algn="ctr" eaLnBrk="0" hangingPunct="0"/>
              <a:r>
                <a:rPr lang="zh-CN" altLang="en-US" sz="2000" b="1">
                  <a:latin typeface="楷体" pitchFamily="18" charset="-122"/>
                  <a:ea typeface="楷体" pitchFamily="18" charset="-122"/>
                </a:rPr>
                <a:t>器</a:t>
              </a:r>
            </a:p>
          </p:txBody>
        </p:sp>
        <p:sp>
          <p:nvSpPr>
            <p:cNvPr id="37897" name="Line 6"/>
            <p:cNvSpPr>
              <a:spLocks noChangeShapeType="1"/>
            </p:cNvSpPr>
            <p:nvPr/>
          </p:nvSpPr>
          <p:spPr bwMode="auto">
            <a:xfrm>
              <a:off x="529" y="2862"/>
              <a:ext cx="752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8" name="Line 7"/>
            <p:cNvSpPr>
              <a:spLocks noChangeShapeType="1"/>
            </p:cNvSpPr>
            <p:nvPr/>
          </p:nvSpPr>
          <p:spPr bwMode="auto">
            <a:xfrm>
              <a:off x="529" y="3188"/>
              <a:ext cx="752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9" name="Line 8"/>
            <p:cNvSpPr>
              <a:spLocks noChangeShapeType="1"/>
            </p:cNvSpPr>
            <p:nvPr/>
          </p:nvSpPr>
          <p:spPr bwMode="auto">
            <a:xfrm>
              <a:off x="529" y="3514"/>
              <a:ext cx="752" cy="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0" name="Line 9"/>
            <p:cNvSpPr>
              <a:spLocks noChangeShapeType="1"/>
            </p:cNvSpPr>
            <p:nvPr/>
          </p:nvSpPr>
          <p:spPr bwMode="auto">
            <a:xfrm>
              <a:off x="529" y="3839"/>
              <a:ext cx="7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1" name="Rectangle 10"/>
            <p:cNvSpPr>
              <a:spLocks noChangeArrowheads="1"/>
            </p:cNvSpPr>
            <p:nvPr/>
          </p:nvSpPr>
          <p:spPr bwMode="auto">
            <a:xfrm>
              <a:off x="468" y="2596"/>
              <a:ext cx="760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CN" sz="2000" b="1">
                  <a:latin typeface="宋体" pitchFamily="2" charset="-122"/>
                </a:rPr>
                <a:t> </a:t>
              </a:r>
              <a:r>
                <a:rPr lang="zh-CN" altLang="en-US" sz="2000" b="1">
                  <a:solidFill>
                    <a:schemeClr val="accent2"/>
                  </a:solidFill>
                  <a:latin typeface="宋体" pitchFamily="2" charset="-122"/>
                </a:rPr>
                <a:t>信号 </a:t>
              </a:r>
              <a:r>
                <a:rPr lang="en-US" altLang="zh-CN" sz="2000" b="1">
                  <a:solidFill>
                    <a:schemeClr val="accent2"/>
                  </a:solidFill>
                  <a:latin typeface="宋体" pitchFamily="2" charset="-122"/>
                </a:rPr>
                <a:t>A </a:t>
              </a:r>
              <a:endParaRPr lang="en-US" altLang="zh-CN" sz="2000" b="1">
                <a:latin typeface="宋体" pitchFamily="2" charset="-122"/>
              </a:endParaRPr>
            </a:p>
          </p:txBody>
        </p:sp>
        <p:sp>
          <p:nvSpPr>
            <p:cNvPr id="37902" name="Rectangle 11"/>
            <p:cNvSpPr>
              <a:spLocks noChangeArrowheads="1"/>
            </p:cNvSpPr>
            <p:nvPr/>
          </p:nvSpPr>
          <p:spPr bwMode="auto">
            <a:xfrm>
              <a:off x="468" y="2922"/>
              <a:ext cx="760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CN" sz="2000" b="1">
                  <a:solidFill>
                    <a:schemeClr val="hlink"/>
                  </a:solidFill>
                  <a:latin typeface="宋体" pitchFamily="2" charset="-122"/>
                </a:rPr>
                <a:t> </a:t>
              </a:r>
              <a:r>
                <a:rPr lang="zh-CN" altLang="en-US" sz="2000" b="1">
                  <a:solidFill>
                    <a:srgbClr val="FF0000"/>
                  </a:solidFill>
                  <a:latin typeface="宋体" pitchFamily="2" charset="-122"/>
                </a:rPr>
                <a:t>信号 </a:t>
              </a:r>
              <a:r>
                <a:rPr lang="en-US" altLang="zh-CN" sz="2000" b="1">
                  <a:solidFill>
                    <a:srgbClr val="FF0000"/>
                  </a:solidFill>
                  <a:latin typeface="宋体" pitchFamily="2" charset="-122"/>
                </a:rPr>
                <a:t>B </a:t>
              </a:r>
            </a:p>
          </p:txBody>
        </p:sp>
        <p:sp>
          <p:nvSpPr>
            <p:cNvPr id="37903" name="Rectangle 12"/>
            <p:cNvSpPr>
              <a:spLocks noChangeArrowheads="1"/>
            </p:cNvSpPr>
            <p:nvPr/>
          </p:nvSpPr>
          <p:spPr bwMode="auto">
            <a:xfrm>
              <a:off x="468" y="3248"/>
              <a:ext cx="760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CN" sz="2000" b="1">
                  <a:latin typeface="宋体" pitchFamily="2" charset="-122"/>
                </a:rPr>
                <a:t> </a:t>
              </a:r>
              <a:r>
                <a:rPr lang="zh-CN" altLang="en-US" sz="2000" b="1">
                  <a:solidFill>
                    <a:schemeClr val="accent1"/>
                  </a:solidFill>
                  <a:latin typeface="宋体" pitchFamily="2" charset="-122"/>
                </a:rPr>
                <a:t>信号 </a:t>
              </a:r>
              <a:r>
                <a:rPr lang="en-US" altLang="zh-CN" sz="2000" b="1">
                  <a:solidFill>
                    <a:schemeClr val="accent1"/>
                  </a:solidFill>
                  <a:latin typeface="宋体" pitchFamily="2" charset="-122"/>
                </a:rPr>
                <a:t>C </a:t>
              </a:r>
              <a:endParaRPr lang="en-US" altLang="zh-CN" sz="2000" b="1">
                <a:latin typeface="宋体" pitchFamily="2" charset="-122"/>
              </a:endParaRPr>
            </a:p>
          </p:txBody>
        </p:sp>
        <p:sp>
          <p:nvSpPr>
            <p:cNvPr id="37904" name="Rectangle 13"/>
            <p:cNvSpPr>
              <a:spLocks noChangeArrowheads="1"/>
            </p:cNvSpPr>
            <p:nvPr/>
          </p:nvSpPr>
          <p:spPr bwMode="auto">
            <a:xfrm>
              <a:off x="468" y="3574"/>
              <a:ext cx="760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CN" sz="2000" b="1">
                  <a:latin typeface="宋体" pitchFamily="2" charset="-122"/>
                </a:rPr>
                <a:t> </a:t>
              </a:r>
              <a:r>
                <a:rPr lang="zh-CN" altLang="en-US" sz="2000" b="1">
                  <a:latin typeface="宋体" pitchFamily="2" charset="-122"/>
                </a:rPr>
                <a:t>信号 </a:t>
              </a:r>
              <a:r>
                <a:rPr lang="en-US" altLang="zh-CN" sz="2000" b="1">
                  <a:latin typeface="宋体" pitchFamily="2" charset="-122"/>
                </a:rPr>
                <a:t>D </a:t>
              </a:r>
            </a:p>
          </p:txBody>
        </p:sp>
        <p:sp>
          <p:nvSpPr>
            <p:cNvPr id="37905" name="Line 14"/>
            <p:cNvSpPr>
              <a:spLocks noChangeShapeType="1"/>
            </p:cNvSpPr>
            <p:nvPr/>
          </p:nvSpPr>
          <p:spPr bwMode="auto">
            <a:xfrm>
              <a:off x="3996" y="2862"/>
              <a:ext cx="752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6" name="Line 15"/>
            <p:cNvSpPr>
              <a:spLocks noChangeShapeType="1"/>
            </p:cNvSpPr>
            <p:nvPr/>
          </p:nvSpPr>
          <p:spPr bwMode="auto">
            <a:xfrm>
              <a:off x="3996" y="3188"/>
              <a:ext cx="752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7" name="Line 16"/>
            <p:cNvSpPr>
              <a:spLocks noChangeShapeType="1"/>
            </p:cNvSpPr>
            <p:nvPr/>
          </p:nvSpPr>
          <p:spPr bwMode="auto">
            <a:xfrm>
              <a:off x="3996" y="3514"/>
              <a:ext cx="752" cy="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8" name="Line 17"/>
            <p:cNvSpPr>
              <a:spLocks noChangeShapeType="1"/>
            </p:cNvSpPr>
            <p:nvPr/>
          </p:nvSpPr>
          <p:spPr bwMode="auto">
            <a:xfrm>
              <a:off x="3996" y="3839"/>
              <a:ext cx="7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9" name="Rectangle 18"/>
            <p:cNvSpPr>
              <a:spLocks noChangeArrowheads="1"/>
            </p:cNvSpPr>
            <p:nvPr/>
          </p:nvSpPr>
          <p:spPr bwMode="auto">
            <a:xfrm>
              <a:off x="4043" y="2922"/>
              <a:ext cx="760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CN" sz="2000" b="1">
                  <a:latin typeface="宋体" pitchFamily="2" charset="-122"/>
                </a:rPr>
                <a:t> </a:t>
              </a:r>
              <a:r>
                <a:rPr lang="zh-CN" altLang="en-US" sz="2000" b="1">
                  <a:solidFill>
                    <a:srgbClr val="FF0000"/>
                  </a:solidFill>
                  <a:latin typeface="宋体" pitchFamily="2" charset="-122"/>
                </a:rPr>
                <a:t>信号 </a:t>
              </a:r>
              <a:r>
                <a:rPr lang="en-US" altLang="zh-CN" sz="2000" b="1">
                  <a:solidFill>
                    <a:srgbClr val="FF0000"/>
                  </a:solidFill>
                  <a:latin typeface="宋体" pitchFamily="2" charset="-122"/>
                </a:rPr>
                <a:t>B </a:t>
              </a:r>
            </a:p>
          </p:txBody>
        </p:sp>
        <p:sp>
          <p:nvSpPr>
            <p:cNvPr id="37910" name="Rectangle 19"/>
            <p:cNvSpPr>
              <a:spLocks noChangeArrowheads="1"/>
            </p:cNvSpPr>
            <p:nvPr/>
          </p:nvSpPr>
          <p:spPr bwMode="auto">
            <a:xfrm>
              <a:off x="4043" y="3248"/>
              <a:ext cx="760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CN" sz="2000" b="1">
                  <a:latin typeface="宋体" pitchFamily="2" charset="-122"/>
                </a:rPr>
                <a:t> </a:t>
              </a:r>
              <a:r>
                <a:rPr lang="zh-CN" altLang="en-US" sz="2000" b="1">
                  <a:solidFill>
                    <a:schemeClr val="accent1"/>
                  </a:solidFill>
                  <a:latin typeface="宋体" pitchFamily="2" charset="-122"/>
                </a:rPr>
                <a:t>信号 </a:t>
              </a:r>
              <a:r>
                <a:rPr lang="en-US" altLang="zh-CN" sz="2000" b="1">
                  <a:solidFill>
                    <a:schemeClr val="accent1"/>
                  </a:solidFill>
                  <a:latin typeface="宋体" pitchFamily="2" charset="-122"/>
                </a:rPr>
                <a:t>C </a:t>
              </a:r>
              <a:endParaRPr lang="en-US" altLang="zh-CN" sz="2000" b="1">
                <a:latin typeface="宋体" pitchFamily="2" charset="-122"/>
              </a:endParaRPr>
            </a:p>
          </p:txBody>
        </p:sp>
        <p:sp>
          <p:nvSpPr>
            <p:cNvPr id="37911" name="Rectangle 20"/>
            <p:cNvSpPr>
              <a:spLocks noChangeArrowheads="1"/>
            </p:cNvSpPr>
            <p:nvPr/>
          </p:nvSpPr>
          <p:spPr bwMode="auto">
            <a:xfrm>
              <a:off x="4043" y="3574"/>
              <a:ext cx="760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CN" sz="2000" b="1">
                  <a:latin typeface="宋体" pitchFamily="2" charset="-122"/>
                </a:rPr>
                <a:t> </a:t>
              </a:r>
              <a:r>
                <a:rPr lang="zh-CN" altLang="en-US" sz="2000" b="1">
                  <a:latin typeface="宋体" pitchFamily="2" charset="-122"/>
                </a:rPr>
                <a:t>信号 </a:t>
              </a:r>
              <a:r>
                <a:rPr lang="en-US" altLang="zh-CN" sz="2000" b="1">
                  <a:latin typeface="宋体" pitchFamily="2" charset="-122"/>
                </a:rPr>
                <a:t>D </a:t>
              </a:r>
            </a:p>
          </p:txBody>
        </p:sp>
        <p:sp>
          <p:nvSpPr>
            <p:cNvPr id="37912" name="Rectangle 21"/>
            <p:cNvSpPr>
              <a:spLocks noChangeArrowheads="1"/>
            </p:cNvSpPr>
            <p:nvPr/>
          </p:nvSpPr>
          <p:spPr bwMode="auto">
            <a:xfrm>
              <a:off x="4043" y="2596"/>
              <a:ext cx="760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CN" sz="2000" b="1">
                  <a:latin typeface="宋体" pitchFamily="2" charset="-122"/>
                </a:rPr>
                <a:t> </a:t>
              </a:r>
              <a:r>
                <a:rPr lang="zh-CN" altLang="en-US" sz="2000" b="1">
                  <a:solidFill>
                    <a:schemeClr val="accent2"/>
                  </a:solidFill>
                  <a:latin typeface="宋体" pitchFamily="2" charset="-122"/>
                </a:rPr>
                <a:t>信号 </a:t>
              </a:r>
              <a:r>
                <a:rPr lang="en-US" altLang="zh-CN" sz="2000" b="1">
                  <a:solidFill>
                    <a:schemeClr val="accent2"/>
                  </a:solidFill>
                  <a:latin typeface="宋体" pitchFamily="2" charset="-122"/>
                </a:rPr>
                <a:t>A </a:t>
              </a:r>
              <a:endParaRPr lang="en-US" altLang="zh-CN" sz="2000" b="1">
                <a:latin typeface="宋体" pitchFamily="2" charset="-122"/>
              </a:endParaRPr>
            </a:p>
          </p:txBody>
        </p:sp>
        <p:sp>
          <p:nvSpPr>
            <p:cNvPr id="37913" name="Line 22"/>
            <p:cNvSpPr>
              <a:spLocks noChangeShapeType="1"/>
            </p:cNvSpPr>
            <p:nvPr/>
          </p:nvSpPr>
          <p:spPr bwMode="auto">
            <a:xfrm>
              <a:off x="1586" y="3676"/>
              <a:ext cx="210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4" name="Rectangle 23"/>
            <p:cNvSpPr>
              <a:spLocks noChangeArrowheads="1"/>
            </p:cNvSpPr>
            <p:nvPr/>
          </p:nvSpPr>
          <p:spPr bwMode="auto">
            <a:xfrm>
              <a:off x="1794" y="3355"/>
              <a:ext cx="1686" cy="2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5" name="Rectangle 24"/>
            <p:cNvSpPr>
              <a:spLocks noChangeArrowheads="1"/>
            </p:cNvSpPr>
            <p:nvPr/>
          </p:nvSpPr>
          <p:spPr bwMode="auto">
            <a:xfrm>
              <a:off x="1733" y="3315"/>
              <a:ext cx="178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CN" sz="800" b="1">
                  <a:latin typeface="宋体" pitchFamily="2" charset="-122"/>
                </a:rPr>
                <a:t>  </a:t>
              </a:r>
              <a:r>
                <a:rPr lang="en-US" altLang="zh-CN" sz="1800" b="1">
                  <a:latin typeface="宋体" pitchFamily="2" charset="-122"/>
                </a:rPr>
                <a:t>D  </a:t>
              </a:r>
              <a:r>
                <a:rPr lang="en-US" altLang="zh-CN" sz="1800" b="1">
                  <a:solidFill>
                    <a:schemeClr val="accent1"/>
                  </a:solidFill>
                  <a:latin typeface="宋体" pitchFamily="2" charset="-122"/>
                </a:rPr>
                <a:t>C </a:t>
              </a:r>
              <a:r>
                <a:rPr lang="en-US" altLang="zh-CN" sz="1800" b="1">
                  <a:latin typeface="宋体" pitchFamily="2" charset="-122"/>
                </a:rPr>
                <a:t> </a:t>
              </a:r>
              <a:r>
                <a:rPr lang="en-US" altLang="zh-CN" sz="1800" b="1">
                  <a:solidFill>
                    <a:srgbClr val="FF0000"/>
                  </a:solidFill>
                  <a:latin typeface="宋体" pitchFamily="2" charset="-122"/>
                </a:rPr>
                <a:t>B</a:t>
              </a:r>
              <a:r>
                <a:rPr lang="en-US" altLang="zh-CN" sz="1800" b="1">
                  <a:latin typeface="宋体" pitchFamily="2" charset="-122"/>
                </a:rPr>
                <a:t>  </a:t>
              </a:r>
              <a:r>
                <a:rPr lang="en-US" altLang="zh-CN" sz="1800" b="1">
                  <a:solidFill>
                    <a:schemeClr val="accent2"/>
                  </a:solidFill>
                  <a:latin typeface="宋体" pitchFamily="2" charset="-122"/>
                </a:rPr>
                <a:t>A </a:t>
              </a:r>
              <a:r>
                <a:rPr lang="en-US" altLang="zh-CN" sz="1800" b="1">
                  <a:latin typeface="宋体" pitchFamily="2" charset="-122"/>
                </a:rPr>
                <a:t> D  </a:t>
              </a:r>
              <a:r>
                <a:rPr lang="en-US" altLang="zh-CN" sz="1800" b="1">
                  <a:solidFill>
                    <a:schemeClr val="accent1"/>
                  </a:solidFill>
                  <a:latin typeface="宋体" pitchFamily="2" charset="-122"/>
                </a:rPr>
                <a:t>C</a:t>
              </a:r>
              <a:r>
                <a:rPr lang="en-US" altLang="zh-CN" sz="1800" b="1">
                  <a:latin typeface="宋体" pitchFamily="2" charset="-122"/>
                </a:rPr>
                <a:t>  </a:t>
              </a:r>
              <a:r>
                <a:rPr lang="en-US" altLang="zh-CN" sz="1800" b="1">
                  <a:solidFill>
                    <a:srgbClr val="FF0000"/>
                  </a:solidFill>
                  <a:latin typeface="宋体" pitchFamily="2" charset="-122"/>
                </a:rPr>
                <a:t>B</a:t>
              </a:r>
              <a:r>
                <a:rPr lang="en-US" altLang="zh-CN" sz="1800" b="1">
                  <a:solidFill>
                    <a:schemeClr val="hlink"/>
                  </a:solidFill>
                  <a:latin typeface="宋体" pitchFamily="2" charset="-122"/>
                </a:rPr>
                <a:t> </a:t>
              </a:r>
              <a:r>
                <a:rPr lang="en-US" altLang="zh-CN" sz="1800" b="1">
                  <a:latin typeface="宋体" pitchFamily="2" charset="-122"/>
                </a:rPr>
                <a:t> </a:t>
              </a:r>
              <a:r>
                <a:rPr lang="en-US" altLang="zh-CN" sz="1800" b="1">
                  <a:solidFill>
                    <a:schemeClr val="accent2"/>
                  </a:solidFill>
                  <a:latin typeface="宋体" pitchFamily="2" charset="-122"/>
                </a:rPr>
                <a:t>A</a:t>
              </a:r>
            </a:p>
          </p:txBody>
        </p:sp>
        <p:sp>
          <p:nvSpPr>
            <p:cNvPr id="37916" name="Line 25"/>
            <p:cNvSpPr>
              <a:spLocks noChangeShapeType="1"/>
            </p:cNvSpPr>
            <p:nvPr/>
          </p:nvSpPr>
          <p:spPr bwMode="auto">
            <a:xfrm>
              <a:off x="3271" y="3355"/>
              <a:ext cx="0" cy="2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7" name="Line 26"/>
            <p:cNvSpPr>
              <a:spLocks noChangeShapeType="1"/>
            </p:cNvSpPr>
            <p:nvPr/>
          </p:nvSpPr>
          <p:spPr bwMode="auto">
            <a:xfrm>
              <a:off x="2213" y="3355"/>
              <a:ext cx="0" cy="2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8" name="Line 27"/>
            <p:cNvSpPr>
              <a:spLocks noChangeShapeType="1"/>
            </p:cNvSpPr>
            <p:nvPr/>
          </p:nvSpPr>
          <p:spPr bwMode="auto">
            <a:xfrm>
              <a:off x="2002" y="3355"/>
              <a:ext cx="0" cy="2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9" name="Line 28"/>
            <p:cNvSpPr>
              <a:spLocks noChangeShapeType="1"/>
            </p:cNvSpPr>
            <p:nvPr/>
          </p:nvSpPr>
          <p:spPr bwMode="auto">
            <a:xfrm>
              <a:off x="2426" y="3355"/>
              <a:ext cx="0" cy="2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0" name="Line 29"/>
            <p:cNvSpPr>
              <a:spLocks noChangeShapeType="1"/>
            </p:cNvSpPr>
            <p:nvPr/>
          </p:nvSpPr>
          <p:spPr bwMode="auto">
            <a:xfrm>
              <a:off x="2848" y="3355"/>
              <a:ext cx="0" cy="2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1" name="Line 30"/>
            <p:cNvSpPr>
              <a:spLocks noChangeShapeType="1"/>
            </p:cNvSpPr>
            <p:nvPr/>
          </p:nvSpPr>
          <p:spPr bwMode="auto">
            <a:xfrm>
              <a:off x="3060" y="3355"/>
              <a:ext cx="0" cy="2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2" name="Line 31"/>
            <p:cNvSpPr>
              <a:spLocks noChangeShapeType="1"/>
            </p:cNvSpPr>
            <p:nvPr/>
          </p:nvSpPr>
          <p:spPr bwMode="auto">
            <a:xfrm>
              <a:off x="2637" y="3355"/>
              <a:ext cx="0" cy="2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3" name="Line 32"/>
            <p:cNvSpPr>
              <a:spLocks noChangeShapeType="1"/>
            </p:cNvSpPr>
            <p:nvPr/>
          </p:nvSpPr>
          <p:spPr bwMode="auto">
            <a:xfrm flipV="1">
              <a:off x="2637" y="3102"/>
              <a:ext cx="0" cy="2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4" name="Line 33"/>
            <p:cNvSpPr>
              <a:spLocks noChangeShapeType="1"/>
            </p:cNvSpPr>
            <p:nvPr/>
          </p:nvSpPr>
          <p:spPr bwMode="auto">
            <a:xfrm flipV="1">
              <a:off x="3484" y="3102"/>
              <a:ext cx="0" cy="2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5" name="Line 34"/>
            <p:cNvSpPr>
              <a:spLocks noChangeShapeType="1"/>
            </p:cNvSpPr>
            <p:nvPr/>
          </p:nvSpPr>
          <p:spPr bwMode="auto">
            <a:xfrm flipV="1">
              <a:off x="1790" y="3102"/>
              <a:ext cx="0" cy="2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6" name="Line 35"/>
            <p:cNvSpPr>
              <a:spLocks noChangeShapeType="1"/>
            </p:cNvSpPr>
            <p:nvPr/>
          </p:nvSpPr>
          <p:spPr bwMode="auto">
            <a:xfrm>
              <a:off x="2535" y="3188"/>
              <a:ext cx="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7" name="Line 36"/>
            <p:cNvSpPr>
              <a:spLocks noChangeShapeType="1"/>
            </p:cNvSpPr>
            <p:nvPr/>
          </p:nvSpPr>
          <p:spPr bwMode="auto">
            <a:xfrm>
              <a:off x="1794" y="3188"/>
              <a:ext cx="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8" name="Line 37"/>
            <p:cNvSpPr>
              <a:spLocks noChangeShapeType="1"/>
            </p:cNvSpPr>
            <p:nvPr/>
          </p:nvSpPr>
          <p:spPr bwMode="auto">
            <a:xfrm flipH="1">
              <a:off x="3267" y="3188"/>
              <a:ext cx="22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9" name="Rectangle 38"/>
            <p:cNvSpPr>
              <a:spLocks noChangeArrowheads="1"/>
            </p:cNvSpPr>
            <p:nvPr/>
          </p:nvSpPr>
          <p:spPr bwMode="auto">
            <a:xfrm>
              <a:off x="2686" y="3085"/>
              <a:ext cx="437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CN" sz="2000" b="1">
                  <a:latin typeface="宋体" pitchFamily="2" charset="-122"/>
                </a:rPr>
                <a:t> </a:t>
              </a:r>
              <a:r>
                <a:rPr lang="zh-CN" altLang="en-US" sz="2000" b="1">
                  <a:latin typeface="宋体" pitchFamily="2" charset="-122"/>
                </a:rPr>
                <a:t>帧</a:t>
              </a:r>
              <a:r>
                <a:rPr lang="en-US" altLang="zh-CN" sz="2000" b="1">
                  <a:latin typeface="宋体" pitchFamily="2" charset="-122"/>
                </a:rPr>
                <a:t>1</a:t>
              </a:r>
            </a:p>
          </p:txBody>
        </p:sp>
        <p:sp>
          <p:nvSpPr>
            <p:cNvPr id="37930" name="Rectangle 39"/>
            <p:cNvSpPr>
              <a:spLocks noChangeArrowheads="1"/>
            </p:cNvSpPr>
            <p:nvPr/>
          </p:nvSpPr>
          <p:spPr bwMode="auto">
            <a:xfrm>
              <a:off x="2050" y="3085"/>
              <a:ext cx="437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CN" sz="2000" b="1">
                  <a:latin typeface="宋体" pitchFamily="2" charset="-122"/>
                </a:rPr>
                <a:t> </a:t>
              </a:r>
              <a:r>
                <a:rPr lang="zh-CN" altLang="en-US" sz="2000" b="1">
                  <a:latin typeface="宋体" pitchFamily="2" charset="-122"/>
                </a:rPr>
                <a:t>帧</a:t>
              </a:r>
              <a:r>
                <a:rPr lang="en-US" altLang="zh-CN" sz="2000" b="1">
                  <a:latin typeface="宋体" pitchFamily="2" charset="-122"/>
                </a:rPr>
                <a:t>2</a:t>
              </a:r>
            </a:p>
          </p:txBody>
        </p:sp>
        <p:sp>
          <p:nvSpPr>
            <p:cNvPr id="37931" name="Rectangle 40"/>
            <p:cNvSpPr>
              <a:spLocks noChangeArrowheads="1"/>
            </p:cNvSpPr>
            <p:nvPr/>
          </p:nvSpPr>
          <p:spPr bwMode="auto">
            <a:xfrm>
              <a:off x="3696" y="2440"/>
              <a:ext cx="336" cy="16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2000" b="1">
                  <a:latin typeface="楷体" pitchFamily="18" charset="-122"/>
                  <a:ea typeface="楷体" pitchFamily="18" charset="-122"/>
                </a:rPr>
                <a:t>时</a:t>
              </a:r>
            </a:p>
            <a:p>
              <a:pPr algn="ctr" eaLnBrk="0" hangingPunct="0"/>
              <a:r>
                <a:rPr lang="zh-CN" altLang="en-US" sz="2000" b="1">
                  <a:latin typeface="楷体" pitchFamily="18" charset="-122"/>
                  <a:ea typeface="楷体" pitchFamily="18" charset="-122"/>
                </a:rPr>
                <a:t>分</a:t>
              </a:r>
            </a:p>
            <a:p>
              <a:pPr algn="ctr" eaLnBrk="0" hangingPunct="0"/>
              <a:r>
                <a:rPr lang="zh-CN" altLang="en-US" sz="2000" b="1">
                  <a:latin typeface="楷体" pitchFamily="18" charset="-122"/>
                  <a:ea typeface="楷体" pitchFamily="18" charset="-122"/>
                </a:rPr>
                <a:t>多</a:t>
              </a:r>
            </a:p>
            <a:p>
              <a:pPr algn="ctr" eaLnBrk="0" hangingPunct="0"/>
              <a:r>
                <a:rPr lang="zh-CN" altLang="en-US" sz="2000" b="1">
                  <a:latin typeface="楷体" pitchFamily="18" charset="-122"/>
                  <a:ea typeface="楷体" pitchFamily="18" charset="-122"/>
                </a:rPr>
                <a:t>路</a:t>
              </a:r>
            </a:p>
            <a:p>
              <a:pPr algn="ctr" eaLnBrk="0" hangingPunct="0"/>
              <a:r>
                <a:rPr lang="zh-CN" altLang="en-US" sz="2000" b="1">
                  <a:latin typeface="楷体" pitchFamily="18" charset="-122"/>
                  <a:ea typeface="楷体" pitchFamily="18" charset="-122"/>
                </a:rPr>
                <a:t>复</a:t>
              </a:r>
            </a:p>
            <a:p>
              <a:pPr algn="ctr" eaLnBrk="0" hangingPunct="0"/>
              <a:r>
                <a:rPr lang="zh-CN" altLang="en-US" sz="2000" b="1">
                  <a:latin typeface="楷体" pitchFamily="18" charset="-122"/>
                  <a:ea typeface="楷体" pitchFamily="18" charset="-122"/>
                </a:rPr>
                <a:t>用</a:t>
              </a:r>
            </a:p>
            <a:p>
              <a:pPr algn="ctr" eaLnBrk="0" hangingPunct="0"/>
              <a:r>
                <a:rPr lang="zh-CN" altLang="en-US" sz="2000" b="1">
                  <a:latin typeface="楷体" pitchFamily="18" charset="-122"/>
                  <a:ea typeface="楷体" pitchFamily="18" charset="-122"/>
                </a:rPr>
                <a:t>器</a:t>
              </a:r>
            </a:p>
          </p:txBody>
        </p:sp>
      </p:grpSp>
      <p:sp>
        <p:nvSpPr>
          <p:cNvPr id="712745" name="Rectangle 41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7893" name="Text Box 42"/>
          <p:cNvSpPr txBox="1">
            <a:spLocks noChangeArrowheads="1"/>
          </p:cNvSpPr>
          <p:nvPr/>
        </p:nvSpPr>
        <p:spPr bwMode="auto">
          <a:xfrm>
            <a:off x="8572528" y="44450"/>
            <a:ext cx="338554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/>
              <a:t>4</a:t>
            </a:r>
          </a:p>
        </p:txBody>
      </p:sp>
      <p:sp>
        <p:nvSpPr>
          <p:cNvPr id="37894" name="Text Box 43"/>
          <p:cNvSpPr txBox="1">
            <a:spLocks noChangeArrowheads="1"/>
          </p:cNvSpPr>
          <p:nvPr/>
        </p:nvSpPr>
        <p:spPr bwMode="auto">
          <a:xfrm>
            <a:off x="611188" y="692150"/>
            <a:ext cx="7696200" cy="3086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b="1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时分多路复用</a:t>
            </a:r>
            <a:r>
              <a:rPr lang="zh-CN" altLang="en-US" b="1">
                <a:latin typeface="楷体" pitchFamily="18" charset="-122"/>
                <a:ea typeface="楷体" pitchFamily="18" charset="-122"/>
              </a:rPr>
              <a:t>主要用于数字信道的复用；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b="1">
                <a:latin typeface="楷体" pitchFamily="18" charset="-122"/>
                <a:ea typeface="楷体" pitchFamily="18" charset="-122"/>
              </a:rPr>
              <a:t>原理：当物理信道可支持的比特传输速率（</a:t>
            </a:r>
            <a:r>
              <a:rPr lang="en-US" altLang="zh-CN" b="1">
                <a:latin typeface="楷体" pitchFamily="18" charset="-122"/>
                <a:ea typeface="楷体" pitchFamily="18" charset="-122"/>
              </a:rPr>
              <a:t>bps</a:t>
            </a:r>
            <a:r>
              <a:rPr lang="zh-CN" altLang="en-US" b="1">
                <a:latin typeface="楷体" pitchFamily="18" charset="-122"/>
                <a:ea typeface="楷体" pitchFamily="18" charset="-122"/>
              </a:rPr>
              <a:t>）超过单个原始信号要求的数据传输速率时，可以将</a:t>
            </a:r>
            <a:r>
              <a:rPr lang="zh-CN" altLang="en-US" b="1" u="sng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该物理信道划分成若干时间片</a:t>
            </a:r>
            <a:r>
              <a:rPr lang="zh-CN" altLang="en-US" b="1">
                <a:latin typeface="楷体" pitchFamily="18" charset="-122"/>
                <a:ea typeface="楷体" pitchFamily="18" charset="-122"/>
              </a:rPr>
              <a:t>，并将各个时间片</a:t>
            </a:r>
            <a:r>
              <a:rPr lang="zh-CN" altLang="en-US" b="1" u="sng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轮流地分配</a:t>
            </a:r>
            <a:r>
              <a:rPr lang="zh-CN" altLang="en-US" b="1">
                <a:latin typeface="楷体" pitchFamily="18" charset="-122"/>
                <a:ea typeface="楷体" pitchFamily="18" charset="-122"/>
              </a:rPr>
              <a:t>给多路信号，</a:t>
            </a:r>
            <a:r>
              <a:rPr lang="zh-CN" altLang="en-US" b="1" u="sng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使得它们在时间上不重叠</a:t>
            </a:r>
            <a:r>
              <a:rPr lang="zh-CN" altLang="en-US" b="1">
                <a:latin typeface="楷体" pitchFamily="18" charset="-122"/>
                <a:ea typeface="楷体" pitchFamily="18" charset="-122"/>
              </a:rPr>
              <a:t>。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b="1">
                <a:latin typeface="楷体" pitchFamily="18" charset="-122"/>
                <a:ea typeface="楷体" pitchFamily="18" charset="-122"/>
              </a:rPr>
              <a:t>习惯上，也将各子信道组合的结果称之为</a:t>
            </a:r>
            <a:r>
              <a:rPr lang="zh-CN" altLang="en-US" b="1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‘帧’</a:t>
            </a:r>
            <a:r>
              <a:rPr lang="zh-CN" altLang="en-US" b="1">
                <a:latin typeface="楷体" pitchFamily="18" charset="-122"/>
                <a:ea typeface="楷体" pitchFamily="18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0762781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228600" y="95250"/>
            <a:ext cx="35496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zh-CN" altLang="en-US" b="1" u="sng"/>
              <a:t>时分多路复用系统示意图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066800" y="1066800"/>
            <a:ext cx="6934200" cy="2438400"/>
            <a:chOff x="672" y="672"/>
            <a:chExt cx="4368" cy="1536"/>
          </a:xfrm>
        </p:grpSpPr>
        <p:sp>
          <p:nvSpPr>
            <p:cNvPr id="38962" name="Rectangle 4"/>
            <p:cNvSpPr>
              <a:spLocks noChangeArrowheads="1"/>
            </p:cNvSpPr>
            <p:nvPr/>
          </p:nvSpPr>
          <p:spPr bwMode="auto">
            <a:xfrm>
              <a:off x="3888" y="672"/>
              <a:ext cx="672" cy="1536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2000" b="1">
                  <a:latin typeface="楷体" pitchFamily="18" charset="-122"/>
                  <a:ea typeface="楷体" pitchFamily="18" charset="-122"/>
                </a:rPr>
                <a:t>时</a:t>
              </a:r>
            </a:p>
            <a:p>
              <a:pPr algn="ctr" eaLnBrk="0" hangingPunct="0"/>
              <a:r>
                <a:rPr lang="zh-CN" altLang="en-US" sz="2000" b="1">
                  <a:latin typeface="楷体" pitchFamily="18" charset="-122"/>
                  <a:ea typeface="楷体" pitchFamily="18" charset="-122"/>
                </a:rPr>
                <a:t>分</a:t>
              </a:r>
            </a:p>
            <a:p>
              <a:pPr algn="ctr" eaLnBrk="0" hangingPunct="0"/>
              <a:r>
                <a:rPr lang="zh-CN" altLang="en-US" sz="2000" b="1">
                  <a:latin typeface="楷体" pitchFamily="18" charset="-122"/>
                  <a:ea typeface="楷体" pitchFamily="18" charset="-122"/>
                </a:rPr>
                <a:t>多</a:t>
              </a:r>
            </a:p>
            <a:p>
              <a:pPr algn="ctr" eaLnBrk="0" hangingPunct="0"/>
              <a:r>
                <a:rPr lang="zh-CN" altLang="en-US" sz="2000" b="1">
                  <a:latin typeface="楷体" pitchFamily="18" charset="-122"/>
                  <a:ea typeface="楷体" pitchFamily="18" charset="-122"/>
                </a:rPr>
                <a:t>路</a:t>
              </a:r>
            </a:p>
            <a:p>
              <a:pPr algn="ctr" eaLnBrk="0" hangingPunct="0"/>
              <a:r>
                <a:rPr lang="zh-CN" altLang="en-US" sz="2000" b="1">
                  <a:latin typeface="楷体" pitchFamily="18" charset="-122"/>
                  <a:ea typeface="楷体" pitchFamily="18" charset="-122"/>
                </a:rPr>
                <a:t>复</a:t>
              </a:r>
            </a:p>
            <a:p>
              <a:pPr algn="ctr" eaLnBrk="0" hangingPunct="0"/>
              <a:r>
                <a:rPr lang="zh-CN" altLang="en-US" sz="2000" b="1">
                  <a:latin typeface="楷体" pitchFamily="18" charset="-122"/>
                  <a:ea typeface="楷体" pitchFamily="18" charset="-122"/>
                </a:rPr>
                <a:t>用</a:t>
              </a:r>
            </a:p>
            <a:p>
              <a:pPr algn="ctr" eaLnBrk="0" hangingPunct="0"/>
              <a:r>
                <a:rPr lang="zh-CN" altLang="en-US" sz="2000" b="1">
                  <a:latin typeface="楷体" pitchFamily="18" charset="-122"/>
                  <a:ea typeface="楷体" pitchFamily="18" charset="-122"/>
                </a:rPr>
                <a:t>器</a:t>
              </a:r>
            </a:p>
          </p:txBody>
        </p:sp>
        <p:sp>
          <p:nvSpPr>
            <p:cNvPr id="38963" name="Rectangle 5"/>
            <p:cNvSpPr>
              <a:spLocks noChangeArrowheads="1"/>
            </p:cNvSpPr>
            <p:nvPr/>
          </p:nvSpPr>
          <p:spPr bwMode="auto">
            <a:xfrm>
              <a:off x="1152" y="672"/>
              <a:ext cx="672" cy="1536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2000" b="1">
                  <a:latin typeface="楷体" pitchFamily="18" charset="-122"/>
                  <a:ea typeface="楷体" pitchFamily="18" charset="-122"/>
                </a:rPr>
                <a:t>时</a:t>
              </a:r>
            </a:p>
            <a:p>
              <a:pPr algn="ctr" eaLnBrk="0" hangingPunct="0"/>
              <a:r>
                <a:rPr lang="zh-CN" altLang="en-US" sz="2000" b="1">
                  <a:latin typeface="楷体" pitchFamily="18" charset="-122"/>
                  <a:ea typeface="楷体" pitchFamily="18" charset="-122"/>
                </a:rPr>
                <a:t>分</a:t>
              </a:r>
            </a:p>
            <a:p>
              <a:pPr algn="ctr" eaLnBrk="0" hangingPunct="0"/>
              <a:r>
                <a:rPr lang="zh-CN" altLang="en-US" sz="2000" b="1">
                  <a:latin typeface="楷体" pitchFamily="18" charset="-122"/>
                  <a:ea typeface="楷体" pitchFamily="18" charset="-122"/>
                </a:rPr>
                <a:t>多</a:t>
              </a:r>
            </a:p>
            <a:p>
              <a:pPr algn="ctr" eaLnBrk="0" hangingPunct="0"/>
              <a:r>
                <a:rPr lang="zh-CN" altLang="en-US" sz="2000" b="1">
                  <a:latin typeface="楷体" pitchFamily="18" charset="-122"/>
                  <a:ea typeface="楷体" pitchFamily="18" charset="-122"/>
                </a:rPr>
                <a:t>路</a:t>
              </a:r>
            </a:p>
            <a:p>
              <a:pPr algn="ctr" eaLnBrk="0" hangingPunct="0"/>
              <a:r>
                <a:rPr lang="zh-CN" altLang="en-US" sz="2000" b="1">
                  <a:latin typeface="楷体" pitchFamily="18" charset="-122"/>
                  <a:ea typeface="楷体" pitchFamily="18" charset="-122"/>
                </a:rPr>
                <a:t>复</a:t>
              </a:r>
            </a:p>
            <a:p>
              <a:pPr algn="ctr" eaLnBrk="0" hangingPunct="0"/>
              <a:r>
                <a:rPr lang="zh-CN" altLang="en-US" sz="2000" b="1">
                  <a:latin typeface="楷体" pitchFamily="18" charset="-122"/>
                  <a:ea typeface="楷体" pitchFamily="18" charset="-122"/>
                </a:rPr>
                <a:t>用</a:t>
              </a:r>
            </a:p>
            <a:p>
              <a:pPr algn="ctr" eaLnBrk="0" hangingPunct="0"/>
              <a:r>
                <a:rPr lang="zh-CN" altLang="en-US" sz="2000" b="1">
                  <a:latin typeface="楷体" pitchFamily="18" charset="-122"/>
                  <a:ea typeface="楷体" pitchFamily="18" charset="-122"/>
                </a:rPr>
                <a:t>器</a:t>
              </a:r>
            </a:p>
          </p:txBody>
        </p:sp>
        <p:sp>
          <p:nvSpPr>
            <p:cNvPr id="38964" name="Line 6"/>
            <p:cNvSpPr>
              <a:spLocks noChangeShapeType="1"/>
            </p:cNvSpPr>
            <p:nvPr/>
          </p:nvSpPr>
          <p:spPr bwMode="auto">
            <a:xfrm>
              <a:off x="680" y="912"/>
              <a:ext cx="6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65" name="Line 7"/>
            <p:cNvSpPr>
              <a:spLocks noChangeShapeType="1"/>
            </p:cNvSpPr>
            <p:nvPr/>
          </p:nvSpPr>
          <p:spPr bwMode="auto">
            <a:xfrm>
              <a:off x="672" y="1296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66" name="Line 8"/>
            <p:cNvSpPr>
              <a:spLocks noChangeShapeType="1"/>
            </p:cNvSpPr>
            <p:nvPr/>
          </p:nvSpPr>
          <p:spPr bwMode="auto">
            <a:xfrm>
              <a:off x="720" y="1680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67" name="Line 9"/>
            <p:cNvSpPr>
              <a:spLocks noChangeShapeType="1"/>
            </p:cNvSpPr>
            <p:nvPr/>
          </p:nvSpPr>
          <p:spPr bwMode="auto">
            <a:xfrm>
              <a:off x="720" y="2064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68" name="Line 10"/>
            <p:cNvSpPr>
              <a:spLocks noChangeShapeType="1"/>
            </p:cNvSpPr>
            <p:nvPr/>
          </p:nvSpPr>
          <p:spPr bwMode="auto">
            <a:xfrm>
              <a:off x="1804" y="1564"/>
              <a:ext cx="2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69" name="Line 11"/>
            <p:cNvSpPr>
              <a:spLocks noChangeShapeType="1"/>
            </p:cNvSpPr>
            <p:nvPr/>
          </p:nvSpPr>
          <p:spPr bwMode="auto">
            <a:xfrm flipH="1" flipV="1">
              <a:off x="1296" y="864"/>
              <a:ext cx="508" cy="7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70" name="Arc 12"/>
            <p:cNvSpPr>
              <a:spLocks/>
            </p:cNvSpPr>
            <p:nvPr/>
          </p:nvSpPr>
          <p:spPr bwMode="auto">
            <a:xfrm>
              <a:off x="1296" y="993"/>
              <a:ext cx="380" cy="476"/>
            </a:xfrm>
            <a:custGeom>
              <a:avLst/>
              <a:gdLst>
                <a:gd name="T0" fmla="*/ 0 w 21600"/>
                <a:gd name="T1" fmla="*/ 476 h 21600"/>
                <a:gd name="T2" fmla="*/ 379 w 21600"/>
                <a:gd name="T3" fmla="*/ 0 h 21600"/>
                <a:gd name="T4" fmla="*/ 380 w 21600"/>
                <a:gd name="T5" fmla="*/ 47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21600"/>
                  </a:moveTo>
                  <a:cubicBezTo>
                    <a:pt x="0" y="9692"/>
                    <a:pt x="9635" y="31"/>
                    <a:pt x="21543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92"/>
                    <a:pt x="9635" y="31"/>
                    <a:pt x="21543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38100" cap="rnd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71" name="Rectangle 13"/>
            <p:cNvSpPr>
              <a:spLocks noChangeArrowheads="1"/>
            </p:cNvSpPr>
            <p:nvPr/>
          </p:nvSpPr>
          <p:spPr bwMode="auto">
            <a:xfrm>
              <a:off x="2334" y="1219"/>
              <a:ext cx="882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zh-CN" altLang="en-US"/>
                <a:t>传输线路</a:t>
              </a:r>
            </a:p>
          </p:txBody>
        </p:sp>
        <p:sp>
          <p:nvSpPr>
            <p:cNvPr id="38972" name="Line 14"/>
            <p:cNvSpPr>
              <a:spLocks noChangeShapeType="1"/>
            </p:cNvSpPr>
            <p:nvPr/>
          </p:nvSpPr>
          <p:spPr bwMode="auto">
            <a:xfrm flipV="1">
              <a:off x="3868" y="816"/>
              <a:ext cx="500" cy="7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73" name="Line 15"/>
            <p:cNvSpPr>
              <a:spLocks noChangeShapeType="1"/>
            </p:cNvSpPr>
            <p:nvPr/>
          </p:nvSpPr>
          <p:spPr bwMode="auto">
            <a:xfrm>
              <a:off x="4368" y="864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74" name="Line 16"/>
            <p:cNvSpPr>
              <a:spLocks noChangeShapeType="1"/>
            </p:cNvSpPr>
            <p:nvPr/>
          </p:nvSpPr>
          <p:spPr bwMode="auto">
            <a:xfrm>
              <a:off x="4512" y="1296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75" name="Line 17"/>
            <p:cNvSpPr>
              <a:spLocks noChangeShapeType="1"/>
            </p:cNvSpPr>
            <p:nvPr/>
          </p:nvSpPr>
          <p:spPr bwMode="auto">
            <a:xfrm>
              <a:off x="4512" y="1680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76" name="Line 18"/>
            <p:cNvSpPr>
              <a:spLocks noChangeShapeType="1"/>
            </p:cNvSpPr>
            <p:nvPr/>
          </p:nvSpPr>
          <p:spPr bwMode="auto">
            <a:xfrm>
              <a:off x="4416" y="2112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77" name="Arc 19"/>
            <p:cNvSpPr>
              <a:spLocks/>
            </p:cNvSpPr>
            <p:nvPr/>
          </p:nvSpPr>
          <p:spPr bwMode="auto">
            <a:xfrm>
              <a:off x="4032" y="960"/>
              <a:ext cx="384" cy="477"/>
            </a:xfrm>
            <a:custGeom>
              <a:avLst/>
              <a:gdLst>
                <a:gd name="T0" fmla="*/ 0 w 21593"/>
                <a:gd name="T1" fmla="*/ 0 h 21600"/>
                <a:gd name="T2" fmla="*/ 384 w 21593"/>
                <a:gd name="T3" fmla="*/ 465 h 21600"/>
                <a:gd name="T4" fmla="*/ 0 w 21593"/>
                <a:gd name="T5" fmla="*/ 477 h 21600"/>
                <a:gd name="T6" fmla="*/ 0 60000 65536"/>
                <a:gd name="T7" fmla="*/ 0 60000 65536"/>
                <a:gd name="T8" fmla="*/ 0 60000 65536"/>
                <a:gd name="T9" fmla="*/ 0 w 21593"/>
                <a:gd name="T10" fmla="*/ 0 h 21600"/>
                <a:gd name="T11" fmla="*/ 21593 w 2159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93" h="21600" fill="none" extrusionOk="0">
                  <a:moveTo>
                    <a:pt x="-1" y="0"/>
                  </a:moveTo>
                  <a:cubicBezTo>
                    <a:pt x="11717" y="0"/>
                    <a:pt x="21297" y="9341"/>
                    <a:pt x="21593" y="21054"/>
                  </a:cubicBezTo>
                </a:path>
                <a:path w="21593" h="21600" stroke="0" extrusionOk="0">
                  <a:moveTo>
                    <a:pt x="-1" y="0"/>
                  </a:moveTo>
                  <a:cubicBezTo>
                    <a:pt x="11717" y="0"/>
                    <a:pt x="21297" y="9341"/>
                    <a:pt x="21593" y="21054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 cap="rnd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78" name="Rectangle 20"/>
            <p:cNvSpPr>
              <a:spLocks noChangeArrowheads="1"/>
            </p:cNvSpPr>
            <p:nvPr/>
          </p:nvSpPr>
          <p:spPr bwMode="auto">
            <a:xfrm>
              <a:off x="672" y="720"/>
              <a:ext cx="240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楷体" pitchFamily="18" charset="-122"/>
                  <a:ea typeface="楷体" pitchFamily="18" charset="-122"/>
                </a:rPr>
                <a:t>A1</a:t>
              </a:r>
            </a:p>
          </p:txBody>
        </p:sp>
        <p:sp>
          <p:nvSpPr>
            <p:cNvPr id="38979" name="Rectangle 21"/>
            <p:cNvSpPr>
              <a:spLocks noChangeArrowheads="1"/>
            </p:cNvSpPr>
            <p:nvPr/>
          </p:nvSpPr>
          <p:spPr bwMode="auto">
            <a:xfrm>
              <a:off x="4800" y="1488"/>
              <a:ext cx="240" cy="192"/>
            </a:xfrm>
            <a:prstGeom prst="rect">
              <a:avLst/>
            </a:prstGeom>
            <a:solidFill>
              <a:srgbClr val="FF66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楷体" pitchFamily="18" charset="-122"/>
                  <a:ea typeface="楷体" pitchFamily="18" charset="-122"/>
                </a:rPr>
                <a:t>B3</a:t>
              </a:r>
            </a:p>
          </p:txBody>
        </p:sp>
        <p:sp>
          <p:nvSpPr>
            <p:cNvPr id="38980" name="Rectangle 22"/>
            <p:cNvSpPr>
              <a:spLocks noChangeArrowheads="1"/>
            </p:cNvSpPr>
            <p:nvPr/>
          </p:nvSpPr>
          <p:spPr bwMode="auto">
            <a:xfrm>
              <a:off x="4800" y="1104"/>
              <a:ext cx="240" cy="19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楷体" pitchFamily="18" charset="-122"/>
                  <a:ea typeface="楷体" pitchFamily="18" charset="-122"/>
                </a:rPr>
                <a:t>B2</a:t>
              </a:r>
            </a:p>
          </p:txBody>
        </p:sp>
        <p:sp>
          <p:nvSpPr>
            <p:cNvPr id="38981" name="Rectangle 23"/>
            <p:cNvSpPr>
              <a:spLocks noChangeArrowheads="1"/>
            </p:cNvSpPr>
            <p:nvPr/>
          </p:nvSpPr>
          <p:spPr bwMode="auto">
            <a:xfrm>
              <a:off x="4800" y="672"/>
              <a:ext cx="240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楷体" pitchFamily="18" charset="-122"/>
                  <a:ea typeface="楷体" pitchFamily="18" charset="-122"/>
                </a:rPr>
                <a:t>B1</a:t>
              </a:r>
            </a:p>
          </p:txBody>
        </p:sp>
        <p:sp>
          <p:nvSpPr>
            <p:cNvPr id="38982" name="Rectangle 24"/>
            <p:cNvSpPr>
              <a:spLocks noChangeArrowheads="1"/>
            </p:cNvSpPr>
            <p:nvPr/>
          </p:nvSpPr>
          <p:spPr bwMode="auto">
            <a:xfrm>
              <a:off x="672" y="1104"/>
              <a:ext cx="240" cy="19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楷体" pitchFamily="18" charset="-122"/>
                  <a:ea typeface="楷体" pitchFamily="18" charset="-122"/>
                </a:rPr>
                <a:t>A2</a:t>
              </a:r>
            </a:p>
          </p:txBody>
        </p:sp>
        <p:sp>
          <p:nvSpPr>
            <p:cNvPr id="38983" name="Rectangle 25"/>
            <p:cNvSpPr>
              <a:spLocks noChangeArrowheads="1"/>
            </p:cNvSpPr>
            <p:nvPr/>
          </p:nvSpPr>
          <p:spPr bwMode="auto">
            <a:xfrm>
              <a:off x="672" y="1488"/>
              <a:ext cx="240" cy="192"/>
            </a:xfrm>
            <a:prstGeom prst="rect">
              <a:avLst/>
            </a:prstGeom>
            <a:solidFill>
              <a:srgbClr val="FF66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楷体" pitchFamily="18" charset="-122"/>
                  <a:ea typeface="楷体" pitchFamily="18" charset="-122"/>
                </a:rPr>
                <a:t>A3</a:t>
              </a:r>
            </a:p>
          </p:txBody>
        </p:sp>
        <p:sp>
          <p:nvSpPr>
            <p:cNvPr id="38984" name="Rectangle 26"/>
            <p:cNvSpPr>
              <a:spLocks noChangeArrowheads="1"/>
            </p:cNvSpPr>
            <p:nvPr/>
          </p:nvSpPr>
          <p:spPr bwMode="auto">
            <a:xfrm>
              <a:off x="672" y="1872"/>
              <a:ext cx="240" cy="192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楷体" pitchFamily="18" charset="-122"/>
                  <a:ea typeface="楷体" pitchFamily="18" charset="-122"/>
                </a:rPr>
                <a:t>A4</a:t>
              </a:r>
            </a:p>
          </p:txBody>
        </p:sp>
        <p:sp>
          <p:nvSpPr>
            <p:cNvPr id="38985" name="Rectangle 27"/>
            <p:cNvSpPr>
              <a:spLocks noChangeArrowheads="1"/>
            </p:cNvSpPr>
            <p:nvPr/>
          </p:nvSpPr>
          <p:spPr bwMode="auto">
            <a:xfrm>
              <a:off x="4800" y="1920"/>
              <a:ext cx="240" cy="192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楷体" pitchFamily="18" charset="-122"/>
                  <a:ea typeface="楷体" pitchFamily="18" charset="-122"/>
                </a:rPr>
                <a:t>B4</a:t>
              </a:r>
            </a:p>
          </p:txBody>
        </p:sp>
      </p:grpSp>
      <p:sp>
        <p:nvSpPr>
          <p:cNvPr id="38916" name="Line 28"/>
          <p:cNvSpPr>
            <a:spLocks noChangeShapeType="1"/>
          </p:cNvSpPr>
          <p:nvPr/>
        </p:nvSpPr>
        <p:spPr bwMode="auto">
          <a:xfrm>
            <a:off x="7354888" y="5041900"/>
            <a:ext cx="2921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7" name="Rectangle 29"/>
          <p:cNvSpPr>
            <a:spLocks noChangeArrowheads="1"/>
          </p:cNvSpPr>
          <p:nvPr/>
        </p:nvSpPr>
        <p:spPr bwMode="auto">
          <a:xfrm>
            <a:off x="7173913" y="5486400"/>
            <a:ext cx="1214437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zh-CN" altLang="en-US" sz="2000" b="1"/>
              <a:t>帧同步</a:t>
            </a:r>
          </a:p>
        </p:txBody>
      </p:sp>
      <p:sp>
        <p:nvSpPr>
          <p:cNvPr id="38918" name="Line 30"/>
          <p:cNvSpPr>
            <a:spLocks noChangeShapeType="1"/>
          </p:cNvSpPr>
          <p:nvPr/>
        </p:nvSpPr>
        <p:spPr bwMode="auto">
          <a:xfrm>
            <a:off x="5907088" y="5041900"/>
            <a:ext cx="2921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9" name="Rectangle 31"/>
          <p:cNvSpPr>
            <a:spLocks noChangeArrowheads="1"/>
          </p:cNvSpPr>
          <p:nvPr/>
        </p:nvSpPr>
        <p:spPr bwMode="auto">
          <a:xfrm>
            <a:off x="5724525" y="5516563"/>
            <a:ext cx="1077913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zh-CN" altLang="en-US" sz="2000" b="1"/>
              <a:t>帧同步</a:t>
            </a:r>
          </a:p>
        </p:txBody>
      </p:sp>
      <p:sp>
        <p:nvSpPr>
          <p:cNvPr id="38920" name="Line 32"/>
          <p:cNvSpPr>
            <a:spLocks noChangeShapeType="1"/>
          </p:cNvSpPr>
          <p:nvPr/>
        </p:nvSpPr>
        <p:spPr bwMode="auto">
          <a:xfrm>
            <a:off x="4564063" y="5041900"/>
            <a:ext cx="2921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1" name="Rectangle 33"/>
          <p:cNvSpPr>
            <a:spLocks noChangeArrowheads="1"/>
          </p:cNvSpPr>
          <p:nvPr/>
        </p:nvSpPr>
        <p:spPr bwMode="auto">
          <a:xfrm>
            <a:off x="4383088" y="5511800"/>
            <a:ext cx="1268412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zh-CN" altLang="en-US" sz="2000" b="1"/>
              <a:t>帧同步</a:t>
            </a:r>
          </a:p>
        </p:txBody>
      </p:sp>
      <p:sp>
        <p:nvSpPr>
          <p:cNvPr id="38922" name="Line 34"/>
          <p:cNvSpPr>
            <a:spLocks noChangeShapeType="1"/>
          </p:cNvSpPr>
          <p:nvPr/>
        </p:nvSpPr>
        <p:spPr bwMode="auto">
          <a:xfrm>
            <a:off x="3163888" y="5041900"/>
            <a:ext cx="2921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3" name="Rectangle 35"/>
          <p:cNvSpPr>
            <a:spLocks noChangeArrowheads="1"/>
          </p:cNvSpPr>
          <p:nvPr/>
        </p:nvSpPr>
        <p:spPr bwMode="auto">
          <a:xfrm>
            <a:off x="2982913" y="5511800"/>
            <a:ext cx="1157287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zh-CN" altLang="en-US" sz="2000" b="1"/>
              <a:t>帧同步</a:t>
            </a:r>
          </a:p>
        </p:txBody>
      </p: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1227138" y="3733800"/>
            <a:ext cx="6926262" cy="1330325"/>
            <a:chOff x="773" y="2352"/>
            <a:chExt cx="4363" cy="838"/>
          </a:xfrm>
        </p:grpSpPr>
        <p:sp>
          <p:nvSpPr>
            <p:cNvPr id="38930" name="Line 37"/>
            <p:cNvSpPr>
              <a:spLocks noChangeShapeType="1"/>
            </p:cNvSpPr>
            <p:nvPr/>
          </p:nvSpPr>
          <p:spPr bwMode="auto">
            <a:xfrm flipV="1">
              <a:off x="937" y="3176"/>
              <a:ext cx="40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1" name="Rectangle 38"/>
            <p:cNvSpPr>
              <a:spLocks noChangeArrowheads="1"/>
            </p:cNvSpPr>
            <p:nvPr/>
          </p:nvSpPr>
          <p:spPr bwMode="auto">
            <a:xfrm>
              <a:off x="4969" y="2904"/>
              <a:ext cx="167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CN"/>
                <a:t>t</a:t>
              </a:r>
            </a:p>
          </p:txBody>
        </p:sp>
        <p:sp>
          <p:nvSpPr>
            <p:cNvPr id="38932" name="Line 39"/>
            <p:cNvSpPr>
              <a:spLocks noChangeShapeType="1"/>
            </p:cNvSpPr>
            <p:nvPr/>
          </p:nvSpPr>
          <p:spPr bwMode="auto">
            <a:xfrm>
              <a:off x="3765" y="2704"/>
              <a:ext cx="0" cy="13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3" name="Line 40"/>
            <p:cNvSpPr>
              <a:spLocks noChangeShapeType="1"/>
            </p:cNvSpPr>
            <p:nvPr/>
          </p:nvSpPr>
          <p:spPr bwMode="auto">
            <a:xfrm>
              <a:off x="4629" y="2704"/>
              <a:ext cx="0" cy="13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4" name="Line 41"/>
            <p:cNvSpPr>
              <a:spLocks noChangeShapeType="1"/>
            </p:cNvSpPr>
            <p:nvPr/>
          </p:nvSpPr>
          <p:spPr bwMode="auto">
            <a:xfrm>
              <a:off x="2037" y="2664"/>
              <a:ext cx="0" cy="1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5" name="Line 42"/>
            <p:cNvSpPr>
              <a:spLocks noChangeShapeType="1"/>
            </p:cNvSpPr>
            <p:nvPr/>
          </p:nvSpPr>
          <p:spPr bwMode="auto">
            <a:xfrm>
              <a:off x="2901" y="2664"/>
              <a:ext cx="0" cy="1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6" name="Rectangle 43"/>
            <p:cNvSpPr>
              <a:spLocks noChangeArrowheads="1"/>
            </p:cNvSpPr>
            <p:nvPr/>
          </p:nvSpPr>
          <p:spPr bwMode="auto">
            <a:xfrm>
              <a:off x="1992" y="2352"/>
              <a:ext cx="919" cy="4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altLang="zh-CN" sz="2000" b="1"/>
                <a:t>T= … us</a:t>
              </a:r>
            </a:p>
            <a:p>
              <a:pPr algn="ctr" eaLnBrk="0" hangingPunct="0"/>
              <a:r>
                <a:rPr lang="zh-CN" altLang="en-US" sz="2000" b="1"/>
                <a:t>时分复用帧</a:t>
              </a:r>
            </a:p>
          </p:txBody>
        </p:sp>
        <p:sp>
          <p:nvSpPr>
            <p:cNvPr id="38937" name="Rectangle 44"/>
            <p:cNvSpPr>
              <a:spLocks noChangeArrowheads="1"/>
            </p:cNvSpPr>
            <p:nvPr/>
          </p:nvSpPr>
          <p:spPr bwMode="auto">
            <a:xfrm>
              <a:off x="2037" y="2848"/>
              <a:ext cx="192" cy="288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8" name="Rectangle 45"/>
            <p:cNvSpPr>
              <a:spLocks noChangeArrowheads="1"/>
            </p:cNvSpPr>
            <p:nvPr/>
          </p:nvSpPr>
          <p:spPr bwMode="auto">
            <a:xfrm>
              <a:off x="2229" y="2848"/>
              <a:ext cx="192" cy="288"/>
            </a:xfrm>
            <a:prstGeom prst="rect">
              <a:avLst/>
            </a:prstGeom>
            <a:solidFill>
              <a:srgbClr val="FF66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9" name="Rectangle 46"/>
            <p:cNvSpPr>
              <a:spLocks noChangeArrowheads="1"/>
            </p:cNvSpPr>
            <p:nvPr/>
          </p:nvSpPr>
          <p:spPr bwMode="auto">
            <a:xfrm>
              <a:off x="2421" y="2848"/>
              <a:ext cx="192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0" name="Rectangle 47"/>
            <p:cNvSpPr>
              <a:spLocks noChangeArrowheads="1"/>
            </p:cNvSpPr>
            <p:nvPr/>
          </p:nvSpPr>
          <p:spPr bwMode="auto">
            <a:xfrm>
              <a:off x="2613" y="2848"/>
              <a:ext cx="192" cy="2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1" name="Rectangle 48"/>
            <p:cNvSpPr>
              <a:spLocks noChangeArrowheads="1"/>
            </p:cNvSpPr>
            <p:nvPr/>
          </p:nvSpPr>
          <p:spPr bwMode="auto">
            <a:xfrm>
              <a:off x="2901" y="2848"/>
              <a:ext cx="192" cy="288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2" name="Rectangle 49"/>
            <p:cNvSpPr>
              <a:spLocks noChangeArrowheads="1"/>
            </p:cNvSpPr>
            <p:nvPr/>
          </p:nvSpPr>
          <p:spPr bwMode="auto">
            <a:xfrm>
              <a:off x="3093" y="2848"/>
              <a:ext cx="192" cy="288"/>
            </a:xfrm>
            <a:prstGeom prst="rect">
              <a:avLst/>
            </a:prstGeom>
            <a:solidFill>
              <a:srgbClr val="FF66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3" name="Rectangle 50"/>
            <p:cNvSpPr>
              <a:spLocks noChangeArrowheads="1"/>
            </p:cNvSpPr>
            <p:nvPr/>
          </p:nvSpPr>
          <p:spPr bwMode="auto">
            <a:xfrm>
              <a:off x="3285" y="2848"/>
              <a:ext cx="192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4" name="Rectangle 51"/>
            <p:cNvSpPr>
              <a:spLocks noChangeArrowheads="1"/>
            </p:cNvSpPr>
            <p:nvPr/>
          </p:nvSpPr>
          <p:spPr bwMode="auto">
            <a:xfrm>
              <a:off x="3477" y="2848"/>
              <a:ext cx="192" cy="2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5" name="Rectangle 52"/>
            <p:cNvSpPr>
              <a:spLocks noChangeArrowheads="1"/>
            </p:cNvSpPr>
            <p:nvPr/>
          </p:nvSpPr>
          <p:spPr bwMode="auto">
            <a:xfrm>
              <a:off x="3765" y="2848"/>
              <a:ext cx="192" cy="288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6" name="Rectangle 53"/>
            <p:cNvSpPr>
              <a:spLocks noChangeArrowheads="1"/>
            </p:cNvSpPr>
            <p:nvPr/>
          </p:nvSpPr>
          <p:spPr bwMode="auto">
            <a:xfrm>
              <a:off x="3957" y="2848"/>
              <a:ext cx="192" cy="288"/>
            </a:xfrm>
            <a:prstGeom prst="rect">
              <a:avLst/>
            </a:prstGeom>
            <a:solidFill>
              <a:srgbClr val="FF66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7" name="Rectangle 54"/>
            <p:cNvSpPr>
              <a:spLocks noChangeArrowheads="1"/>
            </p:cNvSpPr>
            <p:nvPr/>
          </p:nvSpPr>
          <p:spPr bwMode="auto">
            <a:xfrm>
              <a:off x="4149" y="2848"/>
              <a:ext cx="192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8" name="Rectangle 55"/>
            <p:cNvSpPr>
              <a:spLocks noChangeArrowheads="1"/>
            </p:cNvSpPr>
            <p:nvPr/>
          </p:nvSpPr>
          <p:spPr bwMode="auto">
            <a:xfrm>
              <a:off x="4341" y="2848"/>
              <a:ext cx="192" cy="2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9" name="Rectangle 56"/>
            <p:cNvSpPr>
              <a:spLocks noChangeArrowheads="1"/>
            </p:cNvSpPr>
            <p:nvPr/>
          </p:nvSpPr>
          <p:spPr bwMode="auto">
            <a:xfrm>
              <a:off x="4533" y="2848"/>
              <a:ext cx="96" cy="288"/>
            </a:xfrm>
            <a:prstGeom prst="rect">
              <a:avLst/>
            </a:prstGeom>
            <a:solidFill>
              <a:srgbClr val="9900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50" name="Rectangle 57"/>
            <p:cNvSpPr>
              <a:spLocks noChangeArrowheads="1"/>
            </p:cNvSpPr>
            <p:nvPr/>
          </p:nvSpPr>
          <p:spPr bwMode="auto">
            <a:xfrm>
              <a:off x="3669" y="2848"/>
              <a:ext cx="96" cy="288"/>
            </a:xfrm>
            <a:prstGeom prst="rect">
              <a:avLst/>
            </a:prstGeom>
            <a:solidFill>
              <a:srgbClr val="9900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51" name="Rectangle 58"/>
            <p:cNvSpPr>
              <a:spLocks noChangeArrowheads="1"/>
            </p:cNvSpPr>
            <p:nvPr/>
          </p:nvSpPr>
          <p:spPr bwMode="auto">
            <a:xfrm>
              <a:off x="2805" y="2848"/>
              <a:ext cx="96" cy="288"/>
            </a:xfrm>
            <a:prstGeom prst="rect">
              <a:avLst/>
            </a:prstGeom>
            <a:solidFill>
              <a:srgbClr val="9900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52" name="Rectangle 59"/>
            <p:cNvSpPr>
              <a:spLocks noChangeArrowheads="1"/>
            </p:cNvSpPr>
            <p:nvPr/>
          </p:nvSpPr>
          <p:spPr bwMode="auto">
            <a:xfrm>
              <a:off x="1173" y="2848"/>
              <a:ext cx="192" cy="288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53" name="Rectangle 60"/>
            <p:cNvSpPr>
              <a:spLocks noChangeArrowheads="1"/>
            </p:cNvSpPr>
            <p:nvPr/>
          </p:nvSpPr>
          <p:spPr bwMode="auto">
            <a:xfrm>
              <a:off x="1365" y="2848"/>
              <a:ext cx="192" cy="288"/>
            </a:xfrm>
            <a:prstGeom prst="rect">
              <a:avLst/>
            </a:prstGeom>
            <a:solidFill>
              <a:srgbClr val="FF66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54" name="Rectangle 61"/>
            <p:cNvSpPr>
              <a:spLocks noChangeArrowheads="1"/>
            </p:cNvSpPr>
            <p:nvPr/>
          </p:nvSpPr>
          <p:spPr bwMode="auto">
            <a:xfrm>
              <a:off x="1557" y="2848"/>
              <a:ext cx="192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55" name="Rectangle 62"/>
            <p:cNvSpPr>
              <a:spLocks noChangeArrowheads="1"/>
            </p:cNvSpPr>
            <p:nvPr/>
          </p:nvSpPr>
          <p:spPr bwMode="auto">
            <a:xfrm>
              <a:off x="1749" y="2848"/>
              <a:ext cx="192" cy="2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56" name="Rectangle 63"/>
            <p:cNvSpPr>
              <a:spLocks noChangeArrowheads="1"/>
            </p:cNvSpPr>
            <p:nvPr/>
          </p:nvSpPr>
          <p:spPr bwMode="auto">
            <a:xfrm>
              <a:off x="1941" y="2848"/>
              <a:ext cx="96" cy="288"/>
            </a:xfrm>
            <a:prstGeom prst="rect">
              <a:avLst/>
            </a:prstGeom>
            <a:solidFill>
              <a:srgbClr val="9900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57" name="Rectangle 64"/>
            <p:cNvSpPr>
              <a:spLocks noChangeArrowheads="1"/>
            </p:cNvSpPr>
            <p:nvPr/>
          </p:nvSpPr>
          <p:spPr bwMode="auto">
            <a:xfrm>
              <a:off x="3221" y="2552"/>
              <a:ext cx="275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zh-CN" altLang="en-US" sz="2000" b="1"/>
                <a:t>帧</a:t>
              </a:r>
            </a:p>
          </p:txBody>
        </p:sp>
        <p:sp>
          <p:nvSpPr>
            <p:cNvPr id="38958" name="Rectangle 65"/>
            <p:cNvSpPr>
              <a:spLocks noChangeArrowheads="1"/>
            </p:cNvSpPr>
            <p:nvPr/>
          </p:nvSpPr>
          <p:spPr bwMode="auto">
            <a:xfrm>
              <a:off x="4085" y="2544"/>
              <a:ext cx="275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zh-CN" altLang="en-US" sz="2000" b="1"/>
                <a:t>帧</a:t>
              </a:r>
            </a:p>
          </p:txBody>
        </p:sp>
        <p:sp>
          <p:nvSpPr>
            <p:cNvPr id="38959" name="Rectangle 66"/>
            <p:cNvSpPr>
              <a:spLocks noChangeArrowheads="1"/>
            </p:cNvSpPr>
            <p:nvPr/>
          </p:nvSpPr>
          <p:spPr bwMode="auto">
            <a:xfrm>
              <a:off x="1526" y="2544"/>
              <a:ext cx="275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zh-CN" altLang="en-US" sz="2000" b="1"/>
                <a:t>帧</a:t>
              </a:r>
            </a:p>
          </p:txBody>
        </p:sp>
        <p:sp>
          <p:nvSpPr>
            <p:cNvPr id="38960" name="Line 67"/>
            <p:cNvSpPr>
              <a:spLocks noChangeShapeType="1"/>
            </p:cNvSpPr>
            <p:nvPr/>
          </p:nvSpPr>
          <p:spPr bwMode="auto">
            <a:xfrm>
              <a:off x="1177" y="2696"/>
              <a:ext cx="0" cy="13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61" name="Text Box 68"/>
            <p:cNvSpPr txBox="1">
              <a:spLocks noChangeArrowheads="1"/>
            </p:cNvSpPr>
            <p:nvPr/>
          </p:nvSpPr>
          <p:spPr bwMode="auto">
            <a:xfrm>
              <a:off x="773" y="2840"/>
              <a:ext cx="308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b="1">
                  <a:latin typeface="楷体" pitchFamily="18" charset="-122"/>
                  <a:ea typeface="楷体" pitchFamily="18" charset="-122"/>
                </a:rPr>
                <a:t>…</a:t>
              </a:r>
            </a:p>
          </p:txBody>
        </p:sp>
      </p:grpSp>
      <p:sp>
        <p:nvSpPr>
          <p:cNvPr id="38925" name="Text Box 69"/>
          <p:cNvSpPr txBox="1">
            <a:spLocks noChangeArrowheads="1"/>
          </p:cNvSpPr>
          <p:nvPr/>
        </p:nvSpPr>
        <p:spPr bwMode="auto">
          <a:xfrm>
            <a:off x="76200" y="6096000"/>
            <a:ext cx="88169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b="1">
                <a:latin typeface="楷体" pitchFamily="18" charset="-122"/>
                <a:ea typeface="楷体" pitchFamily="18" charset="-122"/>
              </a:rPr>
              <a:t>若：</a:t>
            </a:r>
            <a:r>
              <a:rPr lang="en-US" altLang="zh-CN" b="1">
                <a:latin typeface="楷体" pitchFamily="18" charset="-122"/>
                <a:ea typeface="楷体" pitchFamily="18" charset="-122"/>
              </a:rPr>
              <a:t>X</a:t>
            </a:r>
            <a:r>
              <a:rPr lang="zh-CN" altLang="en-US" b="1">
                <a:latin typeface="楷体" pitchFamily="18" charset="-122"/>
                <a:ea typeface="楷体" pitchFamily="18" charset="-122"/>
              </a:rPr>
              <a:t>位</a:t>
            </a:r>
            <a:r>
              <a:rPr lang="en-US" altLang="zh-CN" b="1">
                <a:latin typeface="楷体" pitchFamily="18" charset="-122"/>
                <a:ea typeface="楷体" pitchFamily="18" charset="-122"/>
              </a:rPr>
              <a:t>/</a:t>
            </a:r>
            <a:r>
              <a:rPr lang="zh-CN" altLang="en-US" b="1">
                <a:latin typeface="楷体" pitchFamily="18" charset="-122"/>
                <a:ea typeface="楷体" pitchFamily="18" charset="-122"/>
              </a:rPr>
              <a:t>帧，帧</a:t>
            </a:r>
            <a:r>
              <a:rPr lang="en-US" altLang="zh-CN" b="1">
                <a:latin typeface="楷体" pitchFamily="18" charset="-122"/>
                <a:ea typeface="楷体" pitchFamily="18" charset="-122"/>
              </a:rPr>
              <a:t>/Y</a:t>
            </a:r>
            <a:r>
              <a:rPr lang="zh-CN" altLang="en-US" b="1">
                <a:latin typeface="楷体" pitchFamily="18" charset="-122"/>
                <a:ea typeface="楷体" pitchFamily="18" charset="-122"/>
              </a:rPr>
              <a:t>微秒，则线路速率</a:t>
            </a:r>
            <a:r>
              <a:rPr lang="zh-CN" altLang="en-US" b="1">
                <a:latin typeface="楷体" pitchFamily="18" charset="-122"/>
              </a:rPr>
              <a:t>＝</a:t>
            </a:r>
            <a:r>
              <a:rPr lang="en-US" altLang="zh-CN" b="1">
                <a:latin typeface="楷体" pitchFamily="18" charset="-122"/>
                <a:ea typeface="楷体" pitchFamily="18" charset="-122"/>
              </a:rPr>
              <a:t>X/Y</a:t>
            </a:r>
            <a:r>
              <a:rPr lang="zh-CN" altLang="en-US" b="1">
                <a:latin typeface="楷体" pitchFamily="18" charset="-122"/>
                <a:ea typeface="楷体" pitchFamily="18" charset="-122"/>
              </a:rPr>
              <a:t>，用户速率</a:t>
            </a:r>
            <a:r>
              <a:rPr lang="zh-CN" altLang="en-US" b="1">
                <a:latin typeface="楷体" pitchFamily="18" charset="-122"/>
              </a:rPr>
              <a:t>≈</a:t>
            </a:r>
            <a:r>
              <a:rPr lang="en-US" altLang="zh-CN" b="1">
                <a:latin typeface="楷体" pitchFamily="18" charset="-122"/>
              </a:rPr>
              <a:t>X/YN</a:t>
            </a:r>
          </a:p>
        </p:txBody>
      </p:sp>
      <p:sp>
        <p:nvSpPr>
          <p:cNvPr id="38926" name="Text Box 70"/>
          <p:cNvSpPr txBox="1">
            <a:spLocks noChangeArrowheads="1"/>
          </p:cNvSpPr>
          <p:nvPr/>
        </p:nvSpPr>
        <p:spPr bwMode="auto">
          <a:xfrm>
            <a:off x="8153400" y="5729288"/>
            <a:ext cx="8699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1800" b="1">
                <a:latin typeface="楷体" pitchFamily="18" charset="-122"/>
                <a:ea typeface="楷体" pitchFamily="18" charset="-122"/>
              </a:rPr>
              <a:t>复用数</a:t>
            </a:r>
          </a:p>
        </p:txBody>
      </p:sp>
      <p:sp>
        <p:nvSpPr>
          <p:cNvPr id="38927" name="Line 71"/>
          <p:cNvSpPr>
            <a:spLocks noChangeShapeType="1"/>
          </p:cNvSpPr>
          <p:nvPr/>
        </p:nvSpPr>
        <p:spPr bwMode="auto">
          <a:xfrm flipH="1">
            <a:off x="8277252" y="6019800"/>
            <a:ext cx="152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3800" name="Rectangle 72"/>
          <p:cNvSpPr>
            <a:spLocks noChangeArrowheads="1"/>
          </p:cNvSpPr>
          <p:nvPr/>
        </p:nvSpPr>
        <p:spPr bwMode="auto">
          <a:xfrm>
            <a:off x="228600" y="5334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8929" name="Text Box 73"/>
          <p:cNvSpPr txBox="1">
            <a:spLocks noChangeArrowheads="1"/>
          </p:cNvSpPr>
          <p:nvPr/>
        </p:nvSpPr>
        <p:spPr bwMode="auto">
          <a:xfrm>
            <a:off x="8572528" y="44450"/>
            <a:ext cx="338554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13834377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762000" y="4686300"/>
            <a:ext cx="7543800" cy="1790700"/>
            <a:chOff x="384" y="2760"/>
            <a:chExt cx="4752" cy="1128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384" y="2760"/>
              <a:ext cx="4752" cy="1128"/>
              <a:chOff x="384" y="2932"/>
              <a:chExt cx="4752" cy="1128"/>
            </a:xfrm>
          </p:grpSpPr>
          <p:sp>
            <p:nvSpPr>
              <p:cNvPr id="39945" name="Line 4"/>
              <p:cNvSpPr>
                <a:spLocks noChangeShapeType="1"/>
              </p:cNvSpPr>
              <p:nvPr/>
            </p:nvSpPr>
            <p:spPr bwMode="auto">
              <a:xfrm>
                <a:off x="388" y="3648"/>
                <a:ext cx="47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46" name="Line 5"/>
              <p:cNvSpPr>
                <a:spLocks noChangeShapeType="1"/>
              </p:cNvSpPr>
              <p:nvPr/>
            </p:nvSpPr>
            <p:spPr bwMode="auto">
              <a:xfrm>
                <a:off x="384" y="2932"/>
                <a:ext cx="0" cy="8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47" name="Line 6"/>
              <p:cNvSpPr>
                <a:spLocks noChangeShapeType="1"/>
              </p:cNvSpPr>
              <p:nvPr/>
            </p:nvSpPr>
            <p:spPr bwMode="auto">
              <a:xfrm>
                <a:off x="480" y="3460"/>
                <a:ext cx="0" cy="1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48" name="Line 7"/>
              <p:cNvSpPr>
                <a:spLocks noChangeShapeType="1"/>
              </p:cNvSpPr>
              <p:nvPr/>
            </p:nvSpPr>
            <p:spPr bwMode="auto">
              <a:xfrm>
                <a:off x="1008" y="3460"/>
                <a:ext cx="0" cy="1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49" name="Line 8"/>
              <p:cNvSpPr>
                <a:spLocks noChangeShapeType="1"/>
              </p:cNvSpPr>
              <p:nvPr/>
            </p:nvSpPr>
            <p:spPr bwMode="auto">
              <a:xfrm>
                <a:off x="1536" y="3460"/>
                <a:ext cx="0" cy="1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50" name="Line 9"/>
              <p:cNvSpPr>
                <a:spLocks noChangeShapeType="1"/>
              </p:cNvSpPr>
              <p:nvPr/>
            </p:nvSpPr>
            <p:spPr bwMode="auto">
              <a:xfrm>
                <a:off x="2016" y="3460"/>
                <a:ext cx="0" cy="1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51" name="Line 10"/>
              <p:cNvSpPr>
                <a:spLocks noChangeShapeType="1"/>
              </p:cNvSpPr>
              <p:nvPr/>
            </p:nvSpPr>
            <p:spPr bwMode="auto">
              <a:xfrm>
                <a:off x="2496" y="3460"/>
                <a:ext cx="0" cy="1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52" name="Line 11"/>
              <p:cNvSpPr>
                <a:spLocks noChangeShapeType="1"/>
              </p:cNvSpPr>
              <p:nvPr/>
            </p:nvSpPr>
            <p:spPr bwMode="auto">
              <a:xfrm>
                <a:off x="5136" y="2932"/>
                <a:ext cx="0" cy="8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53" name="Line 12"/>
              <p:cNvSpPr>
                <a:spLocks noChangeShapeType="1"/>
              </p:cNvSpPr>
              <p:nvPr/>
            </p:nvSpPr>
            <p:spPr bwMode="auto">
              <a:xfrm>
                <a:off x="2932" y="3552"/>
                <a:ext cx="5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54" name="Line 13"/>
              <p:cNvSpPr>
                <a:spLocks noChangeShapeType="1"/>
              </p:cNvSpPr>
              <p:nvPr/>
            </p:nvSpPr>
            <p:spPr bwMode="auto">
              <a:xfrm>
                <a:off x="4608" y="3412"/>
                <a:ext cx="0" cy="2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55" name="Line 14"/>
              <p:cNvSpPr>
                <a:spLocks noChangeShapeType="1"/>
              </p:cNvSpPr>
              <p:nvPr/>
            </p:nvSpPr>
            <p:spPr bwMode="auto">
              <a:xfrm>
                <a:off x="4176" y="3412"/>
                <a:ext cx="0" cy="2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56" name="Line 15"/>
              <p:cNvSpPr>
                <a:spLocks noChangeShapeType="1"/>
              </p:cNvSpPr>
              <p:nvPr/>
            </p:nvSpPr>
            <p:spPr bwMode="auto">
              <a:xfrm>
                <a:off x="3696" y="3412"/>
                <a:ext cx="0" cy="2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57" name="Rectangle 16"/>
              <p:cNvSpPr>
                <a:spLocks noChangeArrowheads="1"/>
              </p:cNvSpPr>
              <p:nvPr/>
            </p:nvSpPr>
            <p:spPr bwMode="auto">
              <a:xfrm>
                <a:off x="567" y="3332"/>
                <a:ext cx="351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altLang="zh-CN" sz="2000" b="1"/>
                  <a:t>1</a:t>
                </a:r>
                <a:r>
                  <a:rPr lang="zh-CN" altLang="en-US" sz="2000" b="1"/>
                  <a:t>路</a:t>
                </a:r>
              </a:p>
            </p:txBody>
          </p:sp>
          <p:sp>
            <p:nvSpPr>
              <p:cNvPr id="39958" name="Rectangle 17"/>
              <p:cNvSpPr>
                <a:spLocks noChangeArrowheads="1"/>
              </p:cNvSpPr>
              <p:nvPr/>
            </p:nvSpPr>
            <p:spPr bwMode="auto">
              <a:xfrm>
                <a:off x="1047" y="3332"/>
                <a:ext cx="351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altLang="zh-CN" sz="2000" b="1"/>
                  <a:t>2</a:t>
                </a:r>
                <a:r>
                  <a:rPr lang="zh-CN" altLang="en-US" sz="2000" b="1"/>
                  <a:t>路</a:t>
                </a:r>
              </a:p>
            </p:txBody>
          </p:sp>
          <p:sp>
            <p:nvSpPr>
              <p:cNvPr id="39959" name="Rectangle 18"/>
              <p:cNvSpPr>
                <a:spLocks noChangeArrowheads="1"/>
              </p:cNvSpPr>
              <p:nvPr/>
            </p:nvSpPr>
            <p:spPr bwMode="auto">
              <a:xfrm>
                <a:off x="1575" y="3332"/>
                <a:ext cx="351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altLang="zh-CN" sz="2000" b="1"/>
                  <a:t>3</a:t>
                </a:r>
                <a:r>
                  <a:rPr lang="zh-CN" altLang="en-US" sz="2000" b="1"/>
                  <a:t>路</a:t>
                </a:r>
              </a:p>
            </p:txBody>
          </p:sp>
          <p:sp>
            <p:nvSpPr>
              <p:cNvPr id="39960" name="Rectangle 19"/>
              <p:cNvSpPr>
                <a:spLocks noChangeArrowheads="1"/>
              </p:cNvSpPr>
              <p:nvPr/>
            </p:nvSpPr>
            <p:spPr bwMode="auto">
              <a:xfrm>
                <a:off x="2055" y="3332"/>
                <a:ext cx="351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altLang="zh-CN" sz="2000" b="1"/>
                  <a:t>4</a:t>
                </a:r>
                <a:r>
                  <a:rPr lang="zh-CN" altLang="en-US" sz="2000" b="1"/>
                  <a:t>路</a:t>
                </a:r>
              </a:p>
            </p:txBody>
          </p:sp>
          <p:sp>
            <p:nvSpPr>
              <p:cNvPr id="39961" name="Rectangle 20"/>
              <p:cNvSpPr>
                <a:spLocks noChangeArrowheads="1"/>
              </p:cNvSpPr>
              <p:nvPr/>
            </p:nvSpPr>
            <p:spPr bwMode="auto">
              <a:xfrm>
                <a:off x="3735" y="3332"/>
                <a:ext cx="431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altLang="zh-CN" sz="2000" b="1"/>
                  <a:t>22</a:t>
                </a:r>
                <a:r>
                  <a:rPr lang="zh-CN" altLang="en-US" sz="2000" b="1"/>
                  <a:t>路</a:t>
                </a:r>
              </a:p>
            </p:txBody>
          </p:sp>
          <p:sp>
            <p:nvSpPr>
              <p:cNvPr id="39962" name="Rectangle 21"/>
              <p:cNvSpPr>
                <a:spLocks noChangeArrowheads="1"/>
              </p:cNvSpPr>
              <p:nvPr/>
            </p:nvSpPr>
            <p:spPr bwMode="auto">
              <a:xfrm>
                <a:off x="4215" y="3332"/>
                <a:ext cx="431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altLang="zh-CN" sz="2000" b="1"/>
                  <a:t>23</a:t>
                </a:r>
                <a:r>
                  <a:rPr lang="zh-CN" altLang="en-US" sz="2000" b="1"/>
                  <a:t>路</a:t>
                </a:r>
              </a:p>
            </p:txBody>
          </p:sp>
          <p:sp>
            <p:nvSpPr>
              <p:cNvPr id="39963" name="Rectangle 22"/>
              <p:cNvSpPr>
                <a:spLocks noChangeArrowheads="1"/>
              </p:cNvSpPr>
              <p:nvPr/>
            </p:nvSpPr>
            <p:spPr bwMode="auto">
              <a:xfrm>
                <a:off x="4695" y="3332"/>
                <a:ext cx="431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altLang="zh-CN" sz="2000" b="1"/>
                  <a:t>24</a:t>
                </a:r>
                <a:r>
                  <a:rPr lang="zh-CN" altLang="en-US" sz="2000" b="1"/>
                  <a:t>路</a:t>
                </a:r>
              </a:p>
            </p:txBody>
          </p:sp>
          <p:sp>
            <p:nvSpPr>
              <p:cNvPr id="39964" name="Line 23"/>
              <p:cNvSpPr>
                <a:spLocks noChangeShapeType="1"/>
              </p:cNvSpPr>
              <p:nvPr/>
            </p:nvSpPr>
            <p:spPr bwMode="auto">
              <a:xfrm>
                <a:off x="436" y="3556"/>
                <a:ext cx="136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65" name="Rectangle 24"/>
              <p:cNvSpPr>
                <a:spLocks noChangeArrowheads="1"/>
              </p:cNvSpPr>
              <p:nvPr/>
            </p:nvSpPr>
            <p:spPr bwMode="auto">
              <a:xfrm>
                <a:off x="567" y="3812"/>
                <a:ext cx="594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zh-CN" altLang="en-US" sz="2000" b="1"/>
                  <a:t>同步位</a:t>
                </a:r>
              </a:p>
            </p:txBody>
          </p:sp>
          <p:sp>
            <p:nvSpPr>
              <p:cNvPr id="39966" name="Line 25"/>
              <p:cNvSpPr>
                <a:spLocks noChangeShapeType="1"/>
              </p:cNvSpPr>
              <p:nvPr/>
            </p:nvSpPr>
            <p:spPr bwMode="auto">
              <a:xfrm>
                <a:off x="388" y="3072"/>
                <a:ext cx="1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67" name="Line 26"/>
              <p:cNvSpPr>
                <a:spLocks noChangeShapeType="1"/>
              </p:cNvSpPr>
              <p:nvPr/>
            </p:nvSpPr>
            <p:spPr bwMode="auto">
              <a:xfrm>
                <a:off x="3796" y="3072"/>
                <a:ext cx="1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68" name="Rectangle 27"/>
              <p:cNvSpPr>
                <a:spLocks noChangeArrowheads="1"/>
              </p:cNvSpPr>
              <p:nvPr/>
            </p:nvSpPr>
            <p:spPr bwMode="auto">
              <a:xfrm>
                <a:off x="2535" y="2948"/>
                <a:ext cx="1219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altLang="zh-CN" sz="2000" b="1"/>
                  <a:t>193bit (125usec)</a:t>
                </a:r>
              </a:p>
            </p:txBody>
          </p:sp>
        </p:grpSp>
        <p:sp>
          <p:nvSpPr>
            <p:cNvPr id="39944" name="Rectangle 28"/>
            <p:cNvSpPr>
              <a:spLocks noChangeArrowheads="1"/>
            </p:cNvSpPr>
            <p:nvPr/>
          </p:nvSpPr>
          <p:spPr bwMode="auto">
            <a:xfrm>
              <a:off x="2679" y="3600"/>
              <a:ext cx="682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CN" b="1">
                  <a:latin typeface="楷体" pitchFamily="18" charset="-122"/>
                  <a:ea typeface="楷体" pitchFamily="18" charset="-122"/>
                </a:rPr>
                <a:t>T1</a:t>
              </a:r>
              <a:r>
                <a:rPr lang="zh-CN" altLang="en-US" b="1">
                  <a:latin typeface="楷体" pitchFamily="18" charset="-122"/>
                  <a:ea typeface="楷体" pitchFamily="18" charset="-122"/>
                </a:rPr>
                <a:t>系统</a:t>
              </a:r>
            </a:p>
          </p:txBody>
        </p:sp>
      </p:grpSp>
      <p:sp>
        <p:nvSpPr>
          <p:cNvPr id="716829" name="Rectangle 29"/>
          <p:cNvSpPr>
            <a:spLocks noChangeArrowheads="1"/>
          </p:cNvSpPr>
          <p:nvPr/>
        </p:nvSpPr>
        <p:spPr bwMode="auto">
          <a:xfrm>
            <a:off x="228600" y="6096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9940" name="Text Box 30"/>
          <p:cNvSpPr txBox="1">
            <a:spLocks noChangeArrowheads="1"/>
          </p:cNvSpPr>
          <p:nvPr/>
        </p:nvSpPr>
        <p:spPr bwMode="auto">
          <a:xfrm>
            <a:off x="8572528" y="44450"/>
            <a:ext cx="338554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/>
              <a:t>6</a:t>
            </a:r>
          </a:p>
        </p:txBody>
      </p:sp>
      <p:sp>
        <p:nvSpPr>
          <p:cNvPr id="39941" name="Text Box 31"/>
          <p:cNvSpPr txBox="1">
            <a:spLocks noChangeArrowheads="1"/>
          </p:cNvSpPr>
          <p:nvPr/>
        </p:nvSpPr>
        <p:spPr bwMode="auto">
          <a:xfrm>
            <a:off x="196850" y="152400"/>
            <a:ext cx="765175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b="1">
                <a:latin typeface="楷体" pitchFamily="18" charset="-122"/>
                <a:ea typeface="楷体" pitchFamily="18" charset="-122"/>
              </a:rPr>
              <a:t>使用时分多路复用技术来支持语音信号的传输系统（</a:t>
            </a:r>
            <a:r>
              <a:rPr lang="en-US" altLang="zh-CN" b="1">
                <a:latin typeface="楷体" pitchFamily="18" charset="-122"/>
                <a:ea typeface="楷体" pitchFamily="18" charset="-122"/>
              </a:rPr>
              <a:t>1</a:t>
            </a:r>
            <a:r>
              <a:rPr lang="zh-CN" altLang="en-US" b="1">
                <a:latin typeface="楷体" pitchFamily="18" charset="-122"/>
                <a:ea typeface="楷体" pitchFamily="18" charset="-122"/>
              </a:rPr>
              <a:t>）</a:t>
            </a:r>
            <a:endParaRPr lang="zh-CN" altLang="en-US"/>
          </a:p>
        </p:txBody>
      </p:sp>
      <p:sp>
        <p:nvSpPr>
          <p:cNvPr id="39942" name="Text Box 32"/>
          <p:cNvSpPr txBox="1">
            <a:spLocks noChangeArrowheads="1"/>
          </p:cNvSpPr>
          <p:nvPr/>
        </p:nvSpPr>
        <p:spPr bwMode="auto">
          <a:xfrm>
            <a:off x="179388" y="911225"/>
            <a:ext cx="8098692" cy="3637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Font typeface="宋体" pitchFamily="2" charset="-122"/>
              <a:buNone/>
            </a:pP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语音带宽：</a:t>
            </a:r>
            <a:r>
              <a:rPr lang="en-US" altLang="zh-CN" b="1" dirty="0">
                <a:latin typeface="楷体" pitchFamily="18" charset="-122"/>
                <a:ea typeface="楷体" pitchFamily="18" charset="-122"/>
              </a:rPr>
              <a:t>4Khz</a:t>
            </a: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；采样频率：</a:t>
            </a:r>
            <a:r>
              <a:rPr lang="en-US" altLang="zh-CN" b="1" dirty="0">
                <a:latin typeface="楷体" pitchFamily="18" charset="-122"/>
                <a:ea typeface="楷体" pitchFamily="18" charset="-122"/>
              </a:rPr>
              <a:t>8Khz</a:t>
            </a: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（</a:t>
            </a:r>
            <a:r>
              <a:rPr lang="en-US" altLang="zh-CN" b="1" dirty="0">
                <a:latin typeface="楷体" pitchFamily="18" charset="-122"/>
                <a:ea typeface="楷体" pitchFamily="18" charset="-122"/>
              </a:rPr>
              <a:t>1</a:t>
            </a: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次采样</a:t>
            </a:r>
            <a:r>
              <a:rPr lang="en-US" altLang="zh-CN" b="1" dirty="0">
                <a:latin typeface="楷体" pitchFamily="18" charset="-122"/>
                <a:ea typeface="楷体" pitchFamily="18" charset="-122"/>
              </a:rPr>
              <a:t>/125us</a:t>
            </a: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）；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宋体" pitchFamily="2" charset="-122"/>
              <a:buNone/>
            </a:pP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    量化级：</a:t>
            </a:r>
            <a:r>
              <a:rPr lang="en-US" altLang="zh-CN" b="1" dirty="0">
                <a:latin typeface="楷体" pitchFamily="18" charset="-122"/>
                <a:ea typeface="楷体" pitchFamily="18" charset="-122"/>
              </a:rPr>
              <a:t>256</a:t>
            </a: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（</a:t>
            </a:r>
            <a:r>
              <a:rPr lang="en-US" altLang="zh-CN" b="1" dirty="0">
                <a:latin typeface="楷体" pitchFamily="18" charset="-122"/>
                <a:ea typeface="楷体" pitchFamily="18" charset="-122"/>
              </a:rPr>
              <a:t>8</a:t>
            </a: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位）</a:t>
            </a:r>
            <a:r>
              <a:rPr lang="en-US" altLang="zh-CN" b="1" dirty="0">
                <a:latin typeface="楷体" pitchFamily="18" charset="-122"/>
                <a:ea typeface="楷体" pitchFamily="18" charset="-122"/>
              </a:rPr>
              <a:t>— </a:t>
            </a: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传输速率：</a:t>
            </a:r>
            <a:r>
              <a:rPr lang="en-US" altLang="zh-CN" b="1" dirty="0">
                <a:latin typeface="楷体" pitchFamily="18" charset="-122"/>
                <a:ea typeface="楷体" pitchFamily="18" charset="-122"/>
              </a:rPr>
              <a:t>64Kbps</a:t>
            </a: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；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zh-CN" b="1" dirty="0">
              <a:solidFill>
                <a:srgbClr val="FF0000"/>
              </a:solidFill>
              <a:latin typeface="楷体" pitchFamily="18" charset="-122"/>
              <a:ea typeface="楷体" pitchFamily="18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★ T1</a:t>
            </a:r>
            <a:r>
              <a:rPr lang="zh-CN" altLang="en-US" b="1" dirty="0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系统（北美）</a:t>
            </a: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：</a:t>
            </a:r>
            <a:r>
              <a:rPr lang="en-US" altLang="zh-CN" b="1" dirty="0">
                <a:latin typeface="楷体" pitchFamily="18" charset="-122"/>
                <a:ea typeface="楷体" pitchFamily="18" charset="-122"/>
              </a:rPr>
              <a:t>24</a:t>
            </a: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路语音信息的传输；</a:t>
            </a:r>
            <a:endParaRPr lang="en-US" altLang="zh-CN" b="1" dirty="0">
              <a:latin typeface="楷体" pitchFamily="18" charset="-122"/>
              <a:ea typeface="楷体" pitchFamily="18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b="1" dirty="0">
                <a:latin typeface="楷体" pitchFamily="18" charset="-122"/>
                <a:ea typeface="楷体" pitchFamily="18" charset="-122"/>
              </a:rPr>
              <a:t>    8bit/</a:t>
            </a: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路 、</a:t>
            </a:r>
            <a:r>
              <a:rPr lang="en-US" altLang="zh-CN" b="1" dirty="0">
                <a:latin typeface="楷体" pitchFamily="18" charset="-122"/>
                <a:ea typeface="楷体" pitchFamily="18" charset="-122"/>
              </a:rPr>
              <a:t>24</a:t>
            </a: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路</a:t>
            </a:r>
            <a:r>
              <a:rPr lang="en-US" altLang="zh-CN" b="1" dirty="0">
                <a:latin typeface="楷体" pitchFamily="18" charset="-122"/>
                <a:ea typeface="楷体" pitchFamily="18" charset="-122"/>
              </a:rPr>
              <a:t>/</a:t>
            </a: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帧 、帧</a:t>
            </a:r>
            <a:r>
              <a:rPr lang="en-US" altLang="zh-CN" b="1" dirty="0">
                <a:latin typeface="楷体" pitchFamily="18" charset="-122"/>
                <a:ea typeface="楷体" pitchFamily="18" charset="-122"/>
              </a:rPr>
              <a:t>/125us</a:t>
            </a: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，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    帧 长 度：</a:t>
            </a:r>
            <a:r>
              <a:rPr lang="en-US" altLang="zh-CN" b="1" dirty="0">
                <a:latin typeface="楷体" pitchFamily="18" charset="-122"/>
                <a:ea typeface="楷体" pitchFamily="18" charset="-122"/>
              </a:rPr>
              <a:t>24×8</a:t>
            </a: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＝</a:t>
            </a:r>
            <a:r>
              <a:rPr lang="en-US" altLang="zh-CN" b="1" dirty="0">
                <a:latin typeface="楷体" pitchFamily="18" charset="-122"/>
                <a:ea typeface="楷体" pitchFamily="18" charset="-122"/>
              </a:rPr>
              <a:t>192bit + 1</a:t>
            </a: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（同步位）</a:t>
            </a:r>
            <a:r>
              <a:rPr lang="en-US" altLang="zh-CN" b="1" dirty="0">
                <a:latin typeface="楷体" pitchFamily="18" charset="-122"/>
                <a:ea typeface="楷体" pitchFamily="18" charset="-122"/>
              </a:rPr>
              <a:t>, 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b="1" dirty="0">
                <a:latin typeface="楷体" pitchFamily="18" charset="-122"/>
                <a:ea typeface="楷体" pitchFamily="18" charset="-122"/>
              </a:rPr>
              <a:t>    </a:t>
            </a: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传输速率：</a:t>
            </a:r>
            <a:r>
              <a:rPr lang="en-US" altLang="zh-CN" b="1" dirty="0">
                <a:latin typeface="楷体" pitchFamily="18" charset="-122"/>
                <a:ea typeface="楷体" pitchFamily="18" charset="-122"/>
              </a:rPr>
              <a:t>193/125</a:t>
            </a: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微秒＝</a:t>
            </a:r>
            <a:r>
              <a:rPr lang="en-US" altLang="zh-CN" b="1" dirty="0">
                <a:latin typeface="楷体" pitchFamily="18" charset="-122"/>
                <a:ea typeface="楷体" pitchFamily="18" charset="-122"/>
              </a:rPr>
              <a:t>1.544Mbps  </a:t>
            </a: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（</a:t>
            </a:r>
            <a:r>
              <a:rPr lang="en-US" altLang="zh-CN" b="1" dirty="0">
                <a:latin typeface="楷体" pitchFamily="18" charset="-122"/>
                <a:ea typeface="楷体" pitchFamily="18" charset="-122"/>
              </a:rPr>
              <a:t>1.536Mbps</a:t>
            </a: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）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宋体" pitchFamily="2" charset="-122"/>
              <a:buNone/>
            </a:pPr>
            <a:endParaRPr lang="zh-CN" altLang="en-US" b="1" dirty="0">
              <a:latin typeface="楷体" pitchFamily="18" charset="-122"/>
              <a:ea typeface="楷体" pitchFamily="18" charset="-122"/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4373512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Rectangle 2"/>
          <p:cNvSpPr>
            <a:spLocks noChangeArrowheads="1"/>
          </p:cNvSpPr>
          <p:nvPr/>
        </p:nvSpPr>
        <p:spPr bwMode="auto">
          <a:xfrm>
            <a:off x="228600" y="5334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8572528" y="44450"/>
            <a:ext cx="338554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/>
              <a:t>7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273050" y="96838"/>
            <a:ext cx="7651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b="1">
                <a:latin typeface="楷体" pitchFamily="18" charset="-122"/>
                <a:ea typeface="楷体" pitchFamily="18" charset="-122"/>
              </a:rPr>
              <a:t>使用时分多路复用技术来支持语音信号的传输系统（</a:t>
            </a:r>
            <a:r>
              <a:rPr lang="en-US" altLang="zh-CN" b="1">
                <a:latin typeface="楷体" pitchFamily="18" charset="-122"/>
                <a:ea typeface="楷体" pitchFamily="18" charset="-122"/>
              </a:rPr>
              <a:t>2</a:t>
            </a:r>
            <a:r>
              <a:rPr lang="zh-CN" altLang="en-US" b="1">
                <a:latin typeface="楷体" pitchFamily="18" charset="-122"/>
                <a:ea typeface="楷体" pitchFamily="18" charset="-122"/>
              </a:rPr>
              <a:t>）</a:t>
            </a:r>
            <a:endParaRPr lang="zh-CN" altLang="en-US" sz="2800" b="1">
              <a:latin typeface="楷体" pitchFamily="18" charset="-122"/>
              <a:ea typeface="楷体" pitchFamily="18" charset="-122"/>
            </a:endParaRPr>
          </a:p>
        </p:txBody>
      </p:sp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838200" y="3857628"/>
            <a:ext cx="7308850" cy="2755900"/>
            <a:chOff x="528" y="2112"/>
            <a:chExt cx="4604" cy="1736"/>
          </a:xfrm>
        </p:grpSpPr>
        <p:sp>
          <p:nvSpPr>
            <p:cNvPr id="40967" name="Line 6"/>
            <p:cNvSpPr>
              <a:spLocks noChangeShapeType="1"/>
            </p:cNvSpPr>
            <p:nvPr/>
          </p:nvSpPr>
          <p:spPr bwMode="auto">
            <a:xfrm>
              <a:off x="772" y="2668"/>
              <a:ext cx="43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8" name="Rectangle 7"/>
            <p:cNvSpPr>
              <a:spLocks noChangeArrowheads="1"/>
            </p:cNvSpPr>
            <p:nvPr/>
          </p:nvSpPr>
          <p:spPr bwMode="auto">
            <a:xfrm>
              <a:off x="528" y="2496"/>
              <a:ext cx="178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CN" b="1"/>
                <a:t>t</a:t>
              </a:r>
            </a:p>
          </p:txBody>
        </p:sp>
        <p:sp>
          <p:nvSpPr>
            <p:cNvPr id="40969" name="Line 8"/>
            <p:cNvSpPr>
              <a:spLocks noChangeShapeType="1"/>
            </p:cNvSpPr>
            <p:nvPr/>
          </p:nvSpPr>
          <p:spPr bwMode="auto">
            <a:xfrm flipH="1">
              <a:off x="816" y="2672"/>
              <a:ext cx="1204" cy="3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0" name="Line 9"/>
            <p:cNvSpPr>
              <a:spLocks noChangeShapeType="1"/>
            </p:cNvSpPr>
            <p:nvPr/>
          </p:nvSpPr>
          <p:spPr bwMode="auto">
            <a:xfrm>
              <a:off x="3028" y="2672"/>
              <a:ext cx="1580" cy="3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1" name="Line 10"/>
            <p:cNvSpPr>
              <a:spLocks noChangeShapeType="1"/>
            </p:cNvSpPr>
            <p:nvPr/>
          </p:nvSpPr>
          <p:spPr bwMode="auto">
            <a:xfrm>
              <a:off x="1056" y="3296"/>
              <a:ext cx="0" cy="2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2" name="Line 11"/>
            <p:cNvSpPr>
              <a:spLocks noChangeShapeType="1"/>
            </p:cNvSpPr>
            <p:nvPr/>
          </p:nvSpPr>
          <p:spPr bwMode="auto">
            <a:xfrm>
              <a:off x="2736" y="3296"/>
              <a:ext cx="0" cy="2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3" name="Line 12"/>
            <p:cNvSpPr>
              <a:spLocks noChangeShapeType="1"/>
            </p:cNvSpPr>
            <p:nvPr/>
          </p:nvSpPr>
          <p:spPr bwMode="auto">
            <a:xfrm>
              <a:off x="2976" y="3296"/>
              <a:ext cx="0" cy="1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4" name="Line 13"/>
            <p:cNvSpPr>
              <a:spLocks noChangeShapeType="1"/>
            </p:cNvSpPr>
            <p:nvPr/>
          </p:nvSpPr>
          <p:spPr bwMode="auto">
            <a:xfrm>
              <a:off x="4656" y="3296"/>
              <a:ext cx="0" cy="1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5" name="Line 14"/>
            <p:cNvSpPr>
              <a:spLocks noChangeShapeType="1"/>
            </p:cNvSpPr>
            <p:nvPr/>
          </p:nvSpPr>
          <p:spPr bwMode="auto">
            <a:xfrm>
              <a:off x="1056" y="3360"/>
              <a:ext cx="4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6" name="Line 15"/>
            <p:cNvSpPr>
              <a:spLocks noChangeShapeType="1"/>
            </p:cNvSpPr>
            <p:nvPr/>
          </p:nvSpPr>
          <p:spPr bwMode="auto">
            <a:xfrm>
              <a:off x="2129" y="3360"/>
              <a:ext cx="5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7" name="Rectangle 16"/>
            <p:cNvSpPr>
              <a:spLocks noChangeArrowheads="1"/>
            </p:cNvSpPr>
            <p:nvPr/>
          </p:nvSpPr>
          <p:spPr bwMode="auto">
            <a:xfrm>
              <a:off x="1436" y="3264"/>
              <a:ext cx="757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CN" sz="2000" b="1"/>
                <a:t>15</a:t>
              </a:r>
              <a:r>
                <a:rPr lang="zh-CN" altLang="en-US" sz="2000" b="1"/>
                <a:t>个话路</a:t>
              </a:r>
            </a:p>
          </p:txBody>
        </p:sp>
        <p:sp>
          <p:nvSpPr>
            <p:cNvPr id="40978" name="Line 17"/>
            <p:cNvSpPr>
              <a:spLocks noChangeShapeType="1"/>
            </p:cNvSpPr>
            <p:nvPr/>
          </p:nvSpPr>
          <p:spPr bwMode="auto">
            <a:xfrm>
              <a:off x="3028" y="3360"/>
              <a:ext cx="4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9" name="Line 18"/>
            <p:cNvSpPr>
              <a:spLocks noChangeShapeType="1"/>
            </p:cNvSpPr>
            <p:nvPr/>
          </p:nvSpPr>
          <p:spPr bwMode="auto">
            <a:xfrm>
              <a:off x="4224" y="3360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0" name="Rectangle 19"/>
            <p:cNvSpPr>
              <a:spLocks noChangeArrowheads="1"/>
            </p:cNvSpPr>
            <p:nvPr/>
          </p:nvSpPr>
          <p:spPr bwMode="auto">
            <a:xfrm>
              <a:off x="3467" y="3216"/>
              <a:ext cx="757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CN" sz="2000" b="1"/>
                <a:t>15</a:t>
              </a:r>
              <a:r>
                <a:rPr lang="zh-CN" altLang="en-US" sz="2000" b="1"/>
                <a:t>个话路</a:t>
              </a:r>
            </a:p>
          </p:txBody>
        </p:sp>
        <p:sp>
          <p:nvSpPr>
            <p:cNvPr id="40981" name="Line 20"/>
            <p:cNvSpPr>
              <a:spLocks noChangeShapeType="1"/>
            </p:cNvSpPr>
            <p:nvPr/>
          </p:nvSpPr>
          <p:spPr bwMode="auto">
            <a:xfrm flipH="1">
              <a:off x="908" y="3216"/>
              <a:ext cx="4" cy="3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2" name="Rectangle 21"/>
            <p:cNvSpPr>
              <a:spLocks noChangeArrowheads="1"/>
            </p:cNvSpPr>
            <p:nvPr/>
          </p:nvSpPr>
          <p:spPr bwMode="auto">
            <a:xfrm>
              <a:off x="711" y="3600"/>
              <a:ext cx="597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zh-CN" altLang="en-US" sz="2000" b="1"/>
                <a:t>同步帧</a:t>
              </a:r>
            </a:p>
          </p:txBody>
        </p:sp>
        <p:sp>
          <p:nvSpPr>
            <p:cNvPr id="40983" name="Line 22"/>
            <p:cNvSpPr>
              <a:spLocks noChangeShapeType="1"/>
            </p:cNvSpPr>
            <p:nvPr/>
          </p:nvSpPr>
          <p:spPr bwMode="auto">
            <a:xfrm>
              <a:off x="2836" y="3248"/>
              <a:ext cx="40" cy="3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4" name="Rectangle 23"/>
            <p:cNvSpPr>
              <a:spLocks noChangeArrowheads="1"/>
            </p:cNvSpPr>
            <p:nvPr/>
          </p:nvSpPr>
          <p:spPr bwMode="auto">
            <a:xfrm>
              <a:off x="2727" y="3600"/>
              <a:ext cx="758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zh-CN" altLang="en-US" sz="2000" b="1"/>
                <a:t>传送信令</a:t>
              </a:r>
            </a:p>
          </p:txBody>
        </p:sp>
        <p:sp>
          <p:nvSpPr>
            <p:cNvPr id="40985" name="Line 24"/>
            <p:cNvSpPr>
              <a:spLocks noChangeShapeType="1"/>
            </p:cNvSpPr>
            <p:nvPr/>
          </p:nvSpPr>
          <p:spPr bwMode="auto">
            <a:xfrm>
              <a:off x="2016" y="2304"/>
              <a:ext cx="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6" name="Line 25"/>
            <p:cNvSpPr>
              <a:spLocks noChangeShapeType="1"/>
            </p:cNvSpPr>
            <p:nvPr/>
          </p:nvSpPr>
          <p:spPr bwMode="auto">
            <a:xfrm>
              <a:off x="2736" y="2284"/>
              <a:ext cx="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7" name="Rectangle 26"/>
            <p:cNvSpPr>
              <a:spLocks noChangeArrowheads="1"/>
            </p:cNvSpPr>
            <p:nvPr/>
          </p:nvSpPr>
          <p:spPr bwMode="auto">
            <a:xfrm>
              <a:off x="2208" y="2112"/>
              <a:ext cx="658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CN" sz="1800" b="1"/>
                <a:t>T(125us)</a:t>
              </a:r>
            </a:p>
          </p:txBody>
        </p:sp>
        <p:sp>
          <p:nvSpPr>
            <p:cNvPr id="40988" name="Line 27"/>
            <p:cNvSpPr>
              <a:spLocks noChangeShapeType="1"/>
            </p:cNvSpPr>
            <p:nvPr/>
          </p:nvSpPr>
          <p:spPr bwMode="auto">
            <a:xfrm>
              <a:off x="2016" y="2192"/>
              <a:ext cx="0" cy="1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9" name="Line 28"/>
            <p:cNvSpPr>
              <a:spLocks noChangeShapeType="1"/>
            </p:cNvSpPr>
            <p:nvPr/>
          </p:nvSpPr>
          <p:spPr bwMode="auto">
            <a:xfrm>
              <a:off x="3024" y="2192"/>
              <a:ext cx="0" cy="1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90" name="Rectangle 29"/>
            <p:cNvSpPr>
              <a:spLocks noChangeArrowheads="1"/>
            </p:cNvSpPr>
            <p:nvPr/>
          </p:nvSpPr>
          <p:spPr bwMode="auto">
            <a:xfrm>
              <a:off x="816" y="2976"/>
              <a:ext cx="240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0</a:t>
              </a:r>
            </a:p>
          </p:txBody>
        </p:sp>
        <p:sp>
          <p:nvSpPr>
            <p:cNvPr id="40991" name="Rectangle 30"/>
            <p:cNvSpPr>
              <a:spLocks noChangeArrowheads="1"/>
            </p:cNvSpPr>
            <p:nvPr/>
          </p:nvSpPr>
          <p:spPr bwMode="auto">
            <a:xfrm>
              <a:off x="1056" y="2976"/>
              <a:ext cx="240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1</a:t>
              </a:r>
            </a:p>
          </p:txBody>
        </p:sp>
        <p:sp>
          <p:nvSpPr>
            <p:cNvPr id="40992" name="Rectangle 31"/>
            <p:cNvSpPr>
              <a:spLocks noChangeArrowheads="1"/>
            </p:cNvSpPr>
            <p:nvPr/>
          </p:nvSpPr>
          <p:spPr bwMode="auto">
            <a:xfrm>
              <a:off x="1296" y="2976"/>
              <a:ext cx="240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2</a:t>
              </a:r>
            </a:p>
          </p:txBody>
        </p:sp>
        <p:sp>
          <p:nvSpPr>
            <p:cNvPr id="40993" name="Rectangle 32"/>
            <p:cNvSpPr>
              <a:spLocks noChangeArrowheads="1"/>
            </p:cNvSpPr>
            <p:nvPr/>
          </p:nvSpPr>
          <p:spPr bwMode="auto">
            <a:xfrm>
              <a:off x="2256" y="2976"/>
              <a:ext cx="240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14</a:t>
              </a:r>
            </a:p>
          </p:txBody>
        </p:sp>
        <p:sp>
          <p:nvSpPr>
            <p:cNvPr id="40994" name="Rectangle 33"/>
            <p:cNvSpPr>
              <a:spLocks noChangeArrowheads="1"/>
            </p:cNvSpPr>
            <p:nvPr/>
          </p:nvSpPr>
          <p:spPr bwMode="auto">
            <a:xfrm>
              <a:off x="2496" y="2976"/>
              <a:ext cx="240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15</a:t>
              </a:r>
            </a:p>
          </p:txBody>
        </p:sp>
        <p:sp>
          <p:nvSpPr>
            <p:cNvPr id="40995" name="Rectangle 34"/>
            <p:cNvSpPr>
              <a:spLocks noChangeArrowheads="1"/>
            </p:cNvSpPr>
            <p:nvPr/>
          </p:nvSpPr>
          <p:spPr bwMode="auto">
            <a:xfrm>
              <a:off x="2736" y="2976"/>
              <a:ext cx="240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16</a:t>
              </a:r>
            </a:p>
          </p:txBody>
        </p:sp>
        <p:sp>
          <p:nvSpPr>
            <p:cNvPr id="40996" name="Rectangle 35"/>
            <p:cNvSpPr>
              <a:spLocks noChangeArrowheads="1"/>
            </p:cNvSpPr>
            <p:nvPr/>
          </p:nvSpPr>
          <p:spPr bwMode="auto">
            <a:xfrm>
              <a:off x="2976" y="2976"/>
              <a:ext cx="240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17</a:t>
              </a:r>
            </a:p>
          </p:txBody>
        </p:sp>
        <p:sp>
          <p:nvSpPr>
            <p:cNvPr id="40997" name="Rectangle 36"/>
            <p:cNvSpPr>
              <a:spLocks noChangeArrowheads="1"/>
            </p:cNvSpPr>
            <p:nvPr/>
          </p:nvSpPr>
          <p:spPr bwMode="auto">
            <a:xfrm>
              <a:off x="3216" y="2976"/>
              <a:ext cx="240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18</a:t>
              </a:r>
            </a:p>
          </p:txBody>
        </p:sp>
        <p:sp>
          <p:nvSpPr>
            <p:cNvPr id="40998" name="Rectangle 37"/>
            <p:cNvSpPr>
              <a:spLocks noChangeArrowheads="1"/>
            </p:cNvSpPr>
            <p:nvPr/>
          </p:nvSpPr>
          <p:spPr bwMode="auto">
            <a:xfrm>
              <a:off x="4176" y="2976"/>
              <a:ext cx="240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30</a:t>
              </a:r>
            </a:p>
          </p:txBody>
        </p:sp>
        <p:sp>
          <p:nvSpPr>
            <p:cNvPr id="40999" name="Rectangle 38"/>
            <p:cNvSpPr>
              <a:spLocks noChangeArrowheads="1"/>
            </p:cNvSpPr>
            <p:nvPr/>
          </p:nvSpPr>
          <p:spPr bwMode="auto">
            <a:xfrm>
              <a:off x="4416" y="2976"/>
              <a:ext cx="240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31</a:t>
              </a:r>
            </a:p>
          </p:txBody>
        </p:sp>
        <p:sp>
          <p:nvSpPr>
            <p:cNvPr id="41000" name="Rectangle 39"/>
            <p:cNvSpPr>
              <a:spLocks noChangeArrowheads="1"/>
            </p:cNvSpPr>
            <p:nvPr/>
          </p:nvSpPr>
          <p:spPr bwMode="auto">
            <a:xfrm>
              <a:off x="1536" y="2976"/>
              <a:ext cx="720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……</a:t>
              </a:r>
            </a:p>
          </p:txBody>
        </p:sp>
        <p:sp>
          <p:nvSpPr>
            <p:cNvPr id="41001" name="Rectangle 40"/>
            <p:cNvSpPr>
              <a:spLocks noChangeArrowheads="1"/>
            </p:cNvSpPr>
            <p:nvPr/>
          </p:nvSpPr>
          <p:spPr bwMode="auto">
            <a:xfrm>
              <a:off x="3456" y="2976"/>
              <a:ext cx="720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……</a:t>
              </a:r>
            </a:p>
          </p:txBody>
        </p:sp>
        <p:sp>
          <p:nvSpPr>
            <p:cNvPr id="41002" name="Rectangle 41"/>
            <p:cNvSpPr>
              <a:spLocks noChangeArrowheads="1"/>
            </p:cNvSpPr>
            <p:nvPr/>
          </p:nvSpPr>
          <p:spPr bwMode="auto">
            <a:xfrm>
              <a:off x="2016" y="2448"/>
              <a:ext cx="1008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/>
                <a:t>时分复用帧</a:t>
              </a:r>
              <a:r>
                <a:rPr lang="en-US" altLang="zh-CN" sz="2000" b="1"/>
                <a:t>2</a:t>
              </a:r>
            </a:p>
          </p:txBody>
        </p:sp>
        <p:sp>
          <p:nvSpPr>
            <p:cNvPr id="41003" name="Line 42"/>
            <p:cNvSpPr>
              <a:spLocks noChangeShapeType="1"/>
            </p:cNvSpPr>
            <p:nvPr/>
          </p:nvSpPr>
          <p:spPr bwMode="auto">
            <a:xfrm>
              <a:off x="3024" y="2304"/>
              <a:ext cx="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04" name="Line 43"/>
            <p:cNvSpPr>
              <a:spLocks noChangeShapeType="1"/>
            </p:cNvSpPr>
            <p:nvPr/>
          </p:nvSpPr>
          <p:spPr bwMode="auto">
            <a:xfrm>
              <a:off x="3744" y="2284"/>
              <a:ext cx="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05" name="Rectangle 44"/>
            <p:cNvSpPr>
              <a:spLocks noChangeArrowheads="1"/>
            </p:cNvSpPr>
            <p:nvPr/>
          </p:nvSpPr>
          <p:spPr bwMode="auto">
            <a:xfrm>
              <a:off x="3216" y="2112"/>
              <a:ext cx="658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CN" sz="1800" b="1"/>
                <a:t>T(125us)</a:t>
              </a:r>
            </a:p>
          </p:txBody>
        </p:sp>
        <p:sp>
          <p:nvSpPr>
            <p:cNvPr id="41006" name="Line 45"/>
            <p:cNvSpPr>
              <a:spLocks noChangeShapeType="1"/>
            </p:cNvSpPr>
            <p:nvPr/>
          </p:nvSpPr>
          <p:spPr bwMode="auto">
            <a:xfrm>
              <a:off x="3024" y="2192"/>
              <a:ext cx="0" cy="1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07" name="Line 46"/>
            <p:cNvSpPr>
              <a:spLocks noChangeShapeType="1"/>
            </p:cNvSpPr>
            <p:nvPr/>
          </p:nvSpPr>
          <p:spPr bwMode="auto">
            <a:xfrm>
              <a:off x="4032" y="2192"/>
              <a:ext cx="0" cy="1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08" name="Rectangle 47"/>
            <p:cNvSpPr>
              <a:spLocks noChangeArrowheads="1"/>
            </p:cNvSpPr>
            <p:nvPr/>
          </p:nvSpPr>
          <p:spPr bwMode="auto">
            <a:xfrm>
              <a:off x="3024" y="2448"/>
              <a:ext cx="100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/>
                <a:t>时分复用帧</a:t>
              </a:r>
              <a:r>
                <a:rPr lang="en-US" altLang="zh-CN" sz="2000" b="1"/>
                <a:t>3</a:t>
              </a:r>
            </a:p>
          </p:txBody>
        </p:sp>
        <p:sp>
          <p:nvSpPr>
            <p:cNvPr id="41009" name="Line 48"/>
            <p:cNvSpPr>
              <a:spLocks noChangeShapeType="1"/>
            </p:cNvSpPr>
            <p:nvPr/>
          </p:nvSpPr>
          <p:spPr bwMode="auto">
            <a:xfrm>
              <a:off x="1008" y="2304"/>
              <a:ext cx="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10" name="Line 49"/>
            <p:cNvSpPr>
              <a:spLocks noChangeShapeType="1"/>
            </p:cNvSpPr>
            <p:nvPr/>
          </p:nvSpPr>
          <p:spPr bwMode="auto">
            <a:xfrm>
              <a:off x="1728" y="2284"/>
              <a:ext cx="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11" name="Rectangle 50"/>
            <p:cNvSpPr>
              <a:spLocks noChangeArrowheads="1"/>
            </p:cNvSpPr>
            <p:nvPr/>
          </p:nvSpPr>
          <p:spPr bwMode="auto">
            <a:xfrm>
              <a:off x="1200" y="2112"/>
              <a:ext cx="658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CN" sz="1800" b="1"/>
                <a:t>T(125us)</a:t>
              </a:r>
            </a:p>
          </p:txBody>
        </p:sp>
        <p:sp>
          <p:nvSpPr>
            <p:cNvPr id="41012" name="Line 51"/>
            <p:cNvSpPr>
              <a:spLocks noChangeShapeType="1"/>
            </p:cNvSpPr>
            <p:nvPr/>
          </p:nvSpPr>
          <p:spPr bwMode="auto">
            <a:xfrm>
              <a:off x="1008" y="2192"/>
              <a:ext cx="0" cy="1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13" name="Line 52"/>
            <p:cNvSpPr>
              <a:spLocks noChangeShapeType="1"/>
            </p:cNvSpPr>
            <p:nvPr/>
          </p:nvSpPr>
          <p:spPr bwMode="auto">
            <a:xfrm>
              <a:off x="2016" y="2192"/>
              <a:ext cx="0" cy="1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14" name="Rectangle 53"/>
            <p:cNvSpPr>
              <a:spLocks noChangeArrowheads="1"/>
            </p:cNvSpPr>
            <p:nvPr/>
          </p:nvSpPr>
          <p:spPr bwMode="auto">
            <a:xfrm>
              <a:off x="1008" y="2448"/>
              <a:ext cx="1008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/>
                <a:t>时分复用帧</a:t>
              </a:r>
              <a:r>
                <a:rPr lang="en-US" altLang="zh-CN" sz="2000" b="1"/>
                <a:t>1</a:t>
              </a:r>
            </a:p>
          </p:txBody>
        </p:sp>
        <p:sp>
          <p:nvSpPr>
            <p:cNvPr id="41015" name="Line 54"/>
            <p:cNvSpPr>
              <a:spLocks noChangeShapeType="1"/>
            </p:cNvSpPr>
            <p:nvPr/>
          </p:nvSpPr>
          <p:spPr bwMode="auto">
            <a:xfrm>
              <a:off x="4032" y="2304"/>
              <a:ext cx="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16" name="Line 55"/>
            <p:cNvSpPr>
              <a:spLocks noChangeShapeType="1"/>
            </p:cNvSpPr>
            <p:nvPr/>
          </p:nvSpPr>
          <p:spPr bwMode="auto">
            <a:xfrm>
              <a:off x="4752" y="2284"/>
              <a:ext cx="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17" name="Rectangle 56"/>
            <p:cNvSpPr>
              <a:spLocks noChangeArrowheads="1"/>
            </p:cNvSpPr>
            <p:nvPr/>
          </p:nvSpPr>
          <p:spPr bwMode="auto">
            <a:xfrm>
              <a:off x="4224" y="2112"/>
              <a:ext cx="658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CN" sz="1800" b="1"/>
                <a:t>T(125us)</a:t>
              </a:r>
            </a:p>
          </p:txBody>
        </p:sp>
        <p:sp>
          <p:nvSpPr>
            <p:cNvPr id="41018" name="Line 57"/>
            <p:cNvSpPr>
              <a:spLocks noChangeShapeType="1"/>
            </p:cNvSpPr>
            <p:nvPr/>
          </p:nvSpPr>
          <p:spPr bwMode="auto">
            <a:xfrm>
              <a:off x="4032" y="2192"/>
              <a:ext cx="0" cy="1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19" name="Line 58"/>
            <p:cNvSpPr>
              <a:spLocks noChangeShapeType="1"/>
            </p:cNvSpPr>
            <p:nvPr/>
          </p:nvSpPr>
          <p:spPr bwMode="auto">
            <a:xfrm>
              <a:off x="5040" y="2192"/>
              <a:ext cx="0" cy="1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20" name="Rectangle 59"/>
            <p:cNvSpPr>
              <a:spLocks noChangeArrowheads="1"/>
            </p:cNvSpPr>
            <p:nvPr/>
          </p:nvSpPr>
          <p:spPr bwMode="auto">
            <a:xfrm>
              <a:off x="4032" y="2448"/>
              <a:ext cx="1008" cy="192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/>
                <a:t>时分复用帧</a:t>
              </a:r>
              <a:r>
                <a:rPr lang="en-US" altLang="zh-CN" sz="2000" b="1"/>
                <a:t>4</a:t>
              </a:r>
            </a:p>
          </p:txBody>
        </p:sp>
      </p:grpSp>
      <p:sp>
        <p:nvSpPr>
          <p:cNvPr id="40966" name="Text Box 60"/>
          <p:cNvSpPr txBox="1">
            <a:spLocks noChangeArrowheads="1"/>
          </p:cNvSpPr>
          <p:nvPr/>
        </p:nvSpPr>
        <p:spPr bwMode="auto">
          <a:xfrm>
            <a:off x="250825" y="581025"/>
            <a:ext cx="7415813" cy="2769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Font typeface="宋体" pitchFamily="2" charset="-122"/>
              <a:buChar char="★"/>
            </a:pPr>
            <a:r>
              <a:rPr lang="en-US" altLang="zh-CN" sz="2800" b="1" dirty="0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 E1</a:t>
            </a:r>
            <a:r>
              <a:rPr lang="zh-CN" altLang="en-US" sz="2800" b="1" dirty="0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系统（欧洲）</a:t>
            </a:r>
            <a:r>
              <a:rPr lang="zh-CN" altLang="en-US" sz="2800" b="1" dirty="0">
                <a:latin typeface="楷体" pitchFamily="18" charset="-122"/>
                <a:ea typeface="楷体" pitchFamily="18" charset="-122"/>
              </a:rPr>
              <a:t>：</a:t>
            </a:r>
            <a:r>
              <a:rPr lang="en-US" altLang="zh-CN" sz="2800" b="1" dirty="0">
                <a:latin typeface="楷体" pitchFamily="18" charset="-122"/>
                <a:ea typeface="楷体" pitchFamily="18" charset="-122"/>
              </a:rPr>
              <a:t> 32</a:t>
            </a:r>
            <a:r>
              <a:rPr lang="zh-CN" altLang="en-US" sz="2800" b="1" dirty="0">
                <a:latin typeface="楷体" pitchFamily="18" charset="-122"/>
                <a:ea typeface="楷体" pitchFamily="18" charset="-122"/>
              </a:rPr>
              <a:t>路语音信息的传输</a:t>
            </a:r>
            <a:endParaRPr lang="en-US" altLang="zh-CN" sz="2800" b="1" dirty="0">
              <a:latin typeface="楷体" pitchFamily="18" charset="-122"/>
              <a:ea typeface="楷体" pitchFamily="18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800" b="1" dirty="0">
                <a:latin typeface="楷体" pitchFamily="18" charset="-122"/>
                <a:ea typeface="楷体" pitchFamily="18" charset="-122"/>
              </a:rPr>
              <a:t>    32</a:t>
            </a:r>
            <a:r>
              <a:rPr lang="zh-CN" altLang="en-US" sz="2800" b="1" dirty="0">
                <a:latin typeface="楷体" pitchFamily="18" charset="-122"/>
                <a:ea typeface="楷体" pitchFamily="18" charset="-122"/>
              </a:rPr>
              <a:t>路</a:t>
            </a:r>
            <a:r>
              <a:rPr lang="en-US" altLang="zh-CN" sz="2800" b="1" dirty="0">
                <a:latin typeface="楷体" pitchFamily="18" charset="-122"/>
                <a:ea typeface="楷体" pitchFamily="18" charset="-122"/>
              </a:rPr>
              <a:t>/</a:t>
            </a:r>
            <a:r>
              <a:rPr lang="zh-CN" altLang="en-US" sz="2800" b="1" dirty="0">
                <a:latin typeface="楷体" pitchFamily="18" charset="-122"/>
                <a:ea typeface="楷体" pitchFamily="18" charset="-122"/>
              </a:rPr>
              <a:t>帧、</a:t>
            </a:r>
            <a:r>
              <a:rPr lang="en-US" altLang="zh-CN" sz="2800" b="1" dirty="0">
                <a:latin typeface="楷体" pitchFamily="18" charset="-122"/>
                <a:ea typeface="楷体" pitchFamily="18" charset="-122"/>
              </a:rPr>
              <a:t>8bit/</a:t>
            </a:r>
            <a:r>
              <a:rPr lang="zh-CN" altLang="en-US" sz="2800" b="1" dirty="0">
                <a:latin typeface="楷体" pitchFamily="18" charset="-122"/>
                <a:ea typeface="楷体" pitchFamily="18" charset="-122"/>
              </a:rPr>
              <a:t>路、</a:t>
            </a:r>
            <a:r>
              <a:rPr lang="en-US" altLang="zh-CN" sz="2800" b="1" dirty="0">
                <a:latin typeface="楷体" pitchFamily="18" charset="-122"/>
                <a:ea typeface="楷体" pitchFamily="18" charset="-122"/>
              </a:rPr>
              <a:t>125</a:t>
            </a:r>
            <a:r>
              <a:rPr lang="zh-CN" altLang="en-US" sz="2800" b="1" dirty="0">
                <a:latin typeface="楷体" pitchFamily="18" charset="-122"/>
                <a:ea typeface="楷体" pitchFamily="18" charset="-122"/>
              </a:rPr>
              <a:t>微秒</a:t>
            </a:r>
            <a:r>
              <a:rPr lang="en-US" altLang="zh-CN" sz="2800" b="1" dirty="0">
                <a:latin typeface="楷体" pitchFamily="18" charset="-122"/>
                <a:ea typeface="楷体" pitchFamily="18" charset="-122"/>
              </a:rPr>
              <a:t>/</a:t>
            </a:r>
            <a:r>
              <a:rPr lang="zh-CN" altLang="en-US" sz="2800" b="1" dirty="0">
                <a:latin typeface="楷体" pitchFamily="18" charset="-122"/>
                <a:ea typeface="楷体" pitchFamily="18" charset="-122"/>
              </a:rPr>
              <a:t>帧</a:t>
            </a:r>
          </a:p>
          <a:p>
            <a:pPr>
              <a:spcBef>
                <a:spcPts val="600"/>
              </a:spcBef>
            </a:pPr>
            <a:r>
              <a:rPr lang="zh-CN" altLang="en-US" sz="2800" b="1" dirty="0">
                <a:latin typeface="楷体" pitchFamily="18" charset="-122"/>
                <a:ea typeface="楷体" pitchFamily="18" charset="-122"/>
              </a:rPr>
              <a:t>    传输速率：  </a:t>
            </a:r>
            <a:r>
              <a:rPr lang="en-US" altLang="zh-CN" sz="2800" b="1" dirty="0">
                <a:latin typeface="楷体" pitchFamily="18" charset="-122"/>
                <a:ea typeface="楷体" pitchFamily="18" charset="-122"/>
              </a:rPr>
              <a:t>32×8/125</a:t>
            </a:r>
            <a:r>
              <a:rPr lang="zh-CN" altLang="en-US" sz="2800" b="1" dirty="0">
                <a:latin typeface="楷体" pitchFamily="18" charset="-122"/>
                <a:ea typeface="楷体" pitchFamily="18" charset="-122"/>
              </a:rPr>
              <a:t>微秒＝</a:t>
            </a:r>
            <a:r>
              <a:rPr lang="en-US" altLang="zh-CN" sz="2800" b="1" dirty="0">
                <a:latin typeface="楷体" pitchFamily="18" charset="-122"/>
                <a:ea typeface="楷体" pitchFamily="18" charset="-122"/>
              </a:rPr>
              <a:t>2.048Mbps</a:t>
            </a:r>
          </a:p>
          <a:p>
            <a:pPr>
              <a:spcBef>
                <a:spcPts val="600"/>
              </a:spcBef>
            </a:pPr>
            <a:r>
              <a:rPr lang="en-US" altLang="zh-CN" sz="2800" b="1" dirty="0">
                <a:latin typeface="楷体" pitchFamily="18" charset="-122"/>
                <a:ea typeface="楷体" pitchFamily="18" charset="-122"/>
              </a:rPr>
              <a:t>    0</a:t>
            </a:r>
            <a:r>
              <a:rPr lang="zh-CN" altLang="en-US" sz="2800" b="1" dirty="0">
                <a:latin typeface="楷体" pitchFamily="18" charset="-122"/>
                <a:ea typeface="楷体" pitchFamily="18" charset="-122"/>
              </a:rPr>
              <a:t>路和</a:t>
            </a:r>
            <a:r>
              <a:rPr lang="en-US" altLang="zh-CN" sz="2800" b="1" dirty="0">
                <a:latin typeface="楷体" pitchFamily="18" charset="-122"/>
                <a:ea typeface="楷体" pitchFamily="18" charset="-122"/>
              </a:rPr>
              <a:t>16</a:t>
            </a:r>
            <a:r>
              <a:rPr lang="zh-CN" altLang="en-US" sz="2800" b="1" dirty="0">
                <a:latin typeface="楷体" pitchFamily="18" charset="-122"/>
                <a:ea typeface="楷体" pitchFamily="18" charset="-122"/>
              </a:rPr>
              <a:t>路用于同步和控制信号。</a:t>
            </a:r>
          </a:p>
          <a:p>
            <a:pPr>
              <a:spcBef>
                <a:spcPts val="600"/>
              </a:spcBef>
            </a:pPr>
            <a:r>
              <a:rPr lang="zh-CN" altLang="en-US" sz="2800" b="1" dirty="0">
                <a:latin typeface="楷体" pitchFamily="18" charset="-122"/>
                <a:ea typeface="楷体" pitchFamily="18" charset="-122"/>
              </a:rPr>
              <a:t>    </a:t>
            </a:r>
            <a:r>
              <a:rPr lang="en-US" altLang="zh-CN" sz="2800" b="1" dirty="0">
                <a:latin typeface="楷体" pitchFamily="18" charset="-122"/>
                <a:ea typeface="楷体" pitchFamily="18" charset="-122"/>
              </a:rPr>
              <a:t>E1</a:t>
            </a:r>
            <a:r>
              <a:rPr lang="zh-CN" altLang="en-US" sz="2800" b="1" dirty="0">
                <a:latin typeface="楷体" pitchFamily="18" charset="-122"/>
                <a:ea typeface="楷体" pitchFamily="18" charset="-122"/>
              </a:rPr>
              <a:t>系统可支持</a:t>
            </a:r>
            <a:r>
              <a:rPr lang="en-US" altLang="zh-CN" sz="2800" b="1" dirty="0">
                <a:latin typeface="楷体" pitchFamily="18" charset="-122"/>
                <a:ea typeface="楷体" pitchFamily="18" charset="-122"/>
              </a:rPr>
              <a:t>30</a:t>
            </a:r>
            <a:r>
              <a:rPr lang="zh-CN" altLang="en-US" sz="2800" b="1" dirty="0">
                <a:latin typeface="楷体" pitchFamily="18" charset="-122"/>
                <a:ea typeface="楷体" pitchFamily="18" charset="-122"/>
              </a:rPr>
              <a:t>路语音信息的传输。</a:t>
            </a:r>
          </a:p>
        </p:txBody>
      </p:sp>
    </p:spTree>
    <p:extLst>
      <p:ext uri="{BB962C8B-B14F-4D97-AF65-F5344CB8AC3E}">
        <p14:creationId xmlns:p14="http://schemas.microsoft.com/office/powerpoint/2010/main" val="106323436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33400" y="1600200"/>
            <a:ext cx="7918450" cy="2368550"/>
            <a:chOff x="336" y="1008"/>
            <a:chExt cx="4988" cy="1492"/>
          </a:xfrm>
        </p:grpSpPr>
        <p:sp>
          <p:nvSpPr>
            <p:cNvPr id="41991" name="Rectangle 3"/>
            <p:cNvSpPr>
              <a:spLocks noChangeArrowheads="1"/>
            </p:cNvSpPr>
            <p:nvPr/>
          </p:nvSpPr>
          <p:spPr bwMode="auto">
            <a:xfrm>
              <a:off x="436" y="1348"/>
              <a:ext cx="1000" cy="88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2" name="Rectangle 4"/>
            <p:cNvSpPr>
              <a:spLocks noChangeArrowheads="1"/>
            </p:cNvSpPr>
            <p:nvPr/>
          </p:nvSpPr>
          <p:spPr bwMode="auto">
            <a:xfrm>
              <a:off x="436" y="1540"/>
              <a:ext cx="1000" cy="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3" name="Rectangle 5"/>
            <p:cNvSpPr>
              <a:spLocks noChangeArrowheads="1"/>
            </p:cNvSpPr>
            <p:nvPr/>
          </p:nvSpPr>
          <p:spPr bwMode="auto">
            <a:xfrm>
              <a:off x="436" y="1732"/>
              <a:ext cx="1000" cy="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4" name="Rectangle 6"/>
            <p:cNvSpPr>
              <a:spLocks noChangeArrowheads="1"/>
            </p:cNvSpPr>
            <p:nvPr/>
          </p:nvSpPr>
          <p:spPr bwMode="auto">
            <a:xfrm>
              <a:off x="436" y="1972"/>
              <a:ext cx="1000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5" name="Line 7"/>
            <p:cNvSpPr>
              <a:spLocks noChangeShapeType="1"/>
            </p:cNvSpPr>
            <p:nvPr/>
          </p:nvSpPr>
          <p:spPr bwMode="auto">
            <a:xfrm flipV="1">
              <a:off x="1344" y="1340"/>
              <a:ext cx="0" cy="1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6" name="Line 8"/>
            <p:cNvSpPr>
              <a:spLocks noChangeShapeType="1"/>
            </p:cNvSpPr>
            <p:nvPr/>
          </p:nvSpPr>
          <p:spPr bwMode="auto">
            <a:xfrm>
              <a:off x="1104" y="1348"/>
              <a:ext cx="0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7" name="Line 9"/>
            <p:cNvSpPr>
              <a:spLocks noChangeShapeType="1"/>
            </p:cNvSpPr>
            <p:nvPr/>
          </p:nvSpPr>
          <p:spPr bwMode="auto">
            <a:xfrm>
              <a:off x="960" y="1348"/>
              <a:ext cx="0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8" name="Line 10"/>
            <p:cNvSpPr>
              <a:spLocks noChangeShapeType="1"/>
            </p:cNvSpPr>
            <p:nvPr/>
          </p:nvSpPr>
          <p:spPr bwMode="auto">
            <a:xfrm>
              <a:off x="816" y="1348"/>
              <a:ext cx="0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9" name="Line 11"/>
            <p:cNvSpPr>
              <a:spLocks noChangeShapeType="1"/>
            </p:cNvSpPr>
            <p:nvPr/>
          </p:nvSpPr>
          <p:spPr bwMode="auto">
            <a:xfrm>
              <a:off x="1248" y="1348"/>
              <a:ext cx="0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0" name="Line 12"/>
            <p:cNvSpPr>
              <a:spLocks noChangeShapeType="1"/>
            </p:cNvSpPr>
            <p:nvPr/>
          </p:nvSpPr>
          <p:spPr bwMode="auto">
            <a:xfrm>
              <a:off x="1344" y="1540"/>
              <a:ext cx="0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1" name="Line 13"/>
            <p:cNvSpPr>
              <a:spLocks noChangeShapeType="1"/>
            </p:cNvSpPr>
            <p:nvPr/>
          </p:nvSpPr>
          <p:spPr bwMode="auto">
            <a:xfrm>
              <a:off x="1248" y="1540"/>
              <a:ext cx="0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2" name="Line 14"/>
            <p:cNvSpPr>
              <a:spLocks noChangeShapeType="1"/>
            </p:cNvSpPr>
            <p:nvPr/>
          </p:nvSpPr>
          <p:spPr bwMode="auto">
            <a:xfrm>
              <a:off x="1104" y="1540"/>
              <a:ext cx="0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3" name="Line 15"/>
            <p:cNvSpPr>
              <a:spLocks noChangeShapeType="1"/>
            </p:cNvSpPr>
            <p:nvPr/>
          </p:nvSpPr>
          <p:spPr bwMode="auto">
            <a:xfrm>
              <a:off x="960" y="1540"/>
              <a:ext cx="0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4" name="Line 16"/>
            <p:cNvSpPr>
              <a:spLocks noChangeShapeType="1"/>
            </p:cNvSpPr>
            <p:nvPr/>
          </p:nvSpPr>
          <p:spPr bwMode="auto">
            <a:xfrm>
              <a:off x="864" y="1540"/>
              <a:ext cx="0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5" name="Line 17"/>
            <p:cNvSpPr>
              <a:spLocks noChangeShapeType="1"/>
            </p:cNvSpPr>
            <p:nvPr/>
          </p:nvSpPr>
          <p:spPr bwMode="auto">
            <a:xfrm>
              <a:off x="1344" y="1732"/>
              <a:ext cx="0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6" name="Line 18"/>
            <p:cNvSpPr>
              <a:spLocks noChangeShapeType="1"/>
            </p:cNvSpPr>
            <p:nvPr/>
          </p:nvSpPr>
          <p:spPr bwMode="auto">
            <a:xfrm>
              <a:off x="1248" y="1732"/>
              <a:ext cx="0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7" name="Line 19"/>
            <p:cNvSpPr>
              <a:spLocks noChangeShapeType="1"/>
            </p:cNvSpPr>
            <p:nvPr/>
          </p:nvSpPr>
          <p:spPr bwMode="auto">
            <a:xfrm>
              <a:off x="1152" y="1732"/>
              <a:ext cx="0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8" name="Line 20"/>
            <p:cNvSpPr>
              <a:spLocks noChangeShapeType="1"/>
            </p:cNvSpPr>
            <p:nvPr/>
          </p:nvSpPr>
          <p:spPr bwMode="auto">
            <a:xfrm>
              <a:off x="1008" y="1732"/>
              <a:ext cx="0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9" name="Line 21"/>
            <p:cNvSpPr>
              <a:spLocks noChangeShapeType="1"/>
            </p:cNvSpPr>
            <p:nvPr/>
          </p:nvSpPr>
          <p:spPr bwMode="auto">
            <a:xfrm>
              <a:off x="864" y="1732"/>
              <a:ext cx="0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0" name="Line 22"/>
            <p:cNvSpPr>
              <a:spLocks noChangeShapeType="1"/>
            </p:cNvSpPr>
            <p:nvPr/>
          </p:nvSpPr>
          <p:spPr bwMode="auto">
            <a:xfrm>
              <a:off x="1296" y="1972"/>
              <a:ext cx="0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1" name="Line 23"/>
            <p:cNvSpPr>
              <a:spLocks noChangeShapeType="1"/>
            </p:cNvSpPr>
            <p:nvPr/>
          </p:nvSpPr>
          <p:spPr bwMode="auto">
            <a:xfrm>
              <a:off x="1200" y="1972"/>
              <a:ext cx="0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2" name="Line 24"/>
            <p:cNvSpPr>
              <a:spLocks noChangeShapeType="1"/>
            </p:cNvSpPr>
            <p:nvPr/>
          </p:nvSpPr>
          <p:spPr bwMode="auto">
            <a:xfrm>
              <a:off x="1104" y="1972"/>
              <a:ext cx="0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3" name="Line 25"/>
            <p:cNvSpPr>
              <a:spLocks noChangeShapeType="1"/>
            </p:cNvSpPr>
            <p:nvPr/>
          </p:nvSpPr>
          <p:spPr bwMode="auto">
            <a:xfrm>
              <a:off x="960" y="1972"/>
              <a:ext cx="0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4" name="Line 26"/>
            <p:cNvSpPr>
              <a:spLocks noChangeShapeType="1"/>
            </p:cNvSpPr>
            <p:nvPr/>
          </p:nvSpPr>
          <p:spPr bwMode="auto">
            <a:xfrm>
              <a:off x="1492" y="1396"/>
              <a:ext cx="424" cy="1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5" name="Line 27"/>
            <p:cNvSpPr>
              <a:spLocks noChangeShapeType="1"/>
            </p:cNvSpPr>
            <p:nvPr/>
          </p:nvSpPr>
          <p:spPr bwMode="auto">
            <a:xfrm>
              <a:off x="1444" y="1588"/>
              <a:ext cx="424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6" name="Line 28"/>
            <p:cNvSpPr>
              <a:spLocks noChangeShapeType="1"/>
            </p:cNvSpPr>
            <p:nvPr/>
          </p:nvSpPr>
          <p:spPr bwMode="auto">
            <a:xfrm>
              <a:off x="1444" y="1776"/>
              <a:ext cx="4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7" name="Line 29"/>
            <p:cNvSpPr>
              <a:spLocks noChangeShapeType="1"/>
            </p:cNvSpPr>
            <p:nvPr/>
          </p:nvSpPr>
          <p:spPr bwMode="auto">
            <a:xfrm flipV="1">
              <a:off x="1444" y="1820"/>
              <a:ext cx="424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8" name="Rectangle 30"/>
            <p:cNvSpPr>
              <a:spLocks noChangeArrowheads="1"/>
            </p:cNvSpPr>
            <p:nvPr/>
          </p:nvSpPr>
          <p:spPr bwMode="auto">
            <a:xfrm>
              <a:off x="1876" y="1492"/>
              <a:ext cx="184" cy="4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zh-CN" altLang="en-US" sz="1600"/>
                <a:t>复</a:t>
              </a:r>
            </a:p>
            <a:p>
              <a:pPr algn="ctr" eaLnBrk="0" hangingPunct="0"/>
              <a:r>
                <a:rPr lang="zh-CN" altLang="en-US" sz="1600"/>
                <a:t>用</a:t>
              </a:r>
            </a:p>
          </p:txBody>
        </p:sp>
        <p:sp>
          <p:nvSpPr>
            <p:cNvPr id="42019" name="Line 31"/>
            <p:cNvSpPr>
              <a:spLocks noChangeShapeType="1"/>
            </p:cNvSpPr>
            <p:nvPr/>
          </p:nvSpPr>
          <p:spPr bwMode="auto">
            <a:xfrm>
              <a:off x="2068" y="1728"/>
              <a:ext cx="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20" name="Rectangle 32"/>
            <p:cNvSpPr>
              <a:spLocks noChangeArrowheads="1"/>
            </p:cNvSpPr>
            <p:nvPr/>
          </p:nvSpPr>
          <p:spPr bwMode="auto">
            <a:xfrm>
              <a:off x="3460" y="1636"/>
              <a:ext cx="88" cy="136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21" name="Rectangle 33"/>
            <p:cNvSpPr>
              <a:spLocks noChangeArrowheads="1"/>
            </p:cNvSpPr>
            <p:nvPr/>
          </p:nvSpPr>
          <p:spPr bwMode="auto">
            <a:xfrm>
              <a:off x="3172" y="1636"/>
              <a:ext cx="88" cy="136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22" name="Rectangle 34"/>
            <p:cNvSpPr>
              <a:spLocks noChangeArrowheads="1"/>
            </p:cNvSpPr>
            <p:nvPr/>
          </p:nvSpPr>
          <p:spPr bwMode="auto">
            <a:xfrm>
              <a:off x="3268" y="1636"/>
              <a:ext cx="88" cy="13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23" name="Rectangle 35"/>
            <p:cNvSpPr>
              <a:spLocks noChangeArrowheads="1"/>
            </p:cNvSpPr>
            <p:nvPr/>
          </p:nvSpPr>
          <p:spPr bwMode="auto">
            <a:xfrm>
              <a:off x="3364" y="1636"/>
              <a:ext cx="88" cy="1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24" name="Rectangle 36"/>
            <p:cNvSpPr>
              <a:spLocks noChangeArrowheads="1"/>
            </p:cNvSpPr>
            <p:nvPr/>
          </p:nvSpPr>
          <p:spPr bwMode="auto">
            <a:xfrm>
              <a:off x="3076" y="1636"/>
              <a:ext cx="88" cy="136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25" name="Rectangle 37"/>
            <p:cNvSpPr>
              <a:spLocks noChangeArrowheads="1"/>
            </p:cNvSpPr>
            <p:nvPr/>
          </p:nvSpPr>
          <p:spPr bwMode="auto">
            <a:xfrm>
              <a:off x="2788" y="1636"/>
              <a:ext cx="88" cy="136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26" name="Rectangle 38"/>
            <p:cNvSpPr>
              <a:spLocks noChangeArrowheads="1"/>
            </p:cNvSpPr>
            <p:nvPr/>
          </p:nvSpPr>
          <p:spPr bwMode="auto">
            <a:xfrm>
              <a:off x="2884" y="1636"/>
              <a:ext cx="88" cy="13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27" name="Rectangle 39"/>
            <p:cNvSpPr>
              <a:spLocks noChangeArrowheads="1"/>
            </p:cNvSpPr>
            <p:nvPr/>
          </p:nvSpPr>
          <p:spPr bwMode="auto">
            <a:xfrm>
              <a:off x="2980" y="1636"/>
              <a:ext cx="88" cy="1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28" name="Rectangle 40"/>
            <p:cNvSpPr>
              <a:spLocks noChangeArrowheads="1"/>
            </p:cNvSpPr>
            <p:nvPr/>
          </p:nvSpPr>
          <p:spPr bwMode="auto">
            <a:xfrm>
              <a:off x="2692" y="1636"/>
              <a:ext cx="88" cy="136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29" name="Rectangle 41"/>
            <p:cNvSpPr>
              <a:spLocks noChangeArrowheads="1"/>
            </p:cNvSpPr>
            <p:nvPr/>
          </p:nvSpPr>
          <p:spPr bwMode="auto">
            <a:xfrm>
              <a:off x="2404" y="1636"/>
              <a:ext cx="88" cy="136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30" name="Rectangle 42"/>
            <p:cNvSpPr>
              <a:spLocks noChangeArrowheads="1"/>
            </p:cNvSpPr>
            <p:nvPr/>
          </p:nvSpPr>
          <p:spPr bwMode="auto">
            <a:xfrm>
              <a:off x="2500" y="1636"/>
              <a:ext cx="88" cy="13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31" name="Rectangle 43"/>
            <p:cNvSpPr>
              <a:spLocks noChangeArrowheads="1"/>
            </p:cNvSpPr>
            <p:nvPr/>
          </p:nvSpPr>
          <p:spPr bwMode="auto">
            <a:xfrm>
              <a:off x="2596" y="1636"/>
              <a:ext cx="88" cy="1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32" name="Line 44"/>
            <p:cNvSpPr>
              <a:spLocks noChangeShapeType="1"/>
            </p:cNvSpPr>
            <p:nvPr/>
          </p:nvSpPr>
          <p:spPr bwMode="auto">
            <a:xfrm>
              <a:off x="2308" y="1776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33" name="Line 45"/>
            <p:cNvSpPr>
              <a:spLocks noChangeShapeType="1"/>
            </p:cNvSpPr>
            <p:nvPr/>
          </p:nvSpPr>
          <p:spPr bwMode="auto">
            <a:xfrm>
              <a:off x="2308" y="1632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34" name="Line 46"/>
            <p:cNvSpPr>
              <a:spLocks noChangeShapeType="1"/>
            </p:cNvSpPr>
            <p:nvPr/>
          </p:nvSpPr>
          <p:spPr bwMode="auto">
            <a:xfrm>
              <a:off x="2980" y="1060"/>
              <a:ext cx="808" cy="4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35" name="Line 47"/>
            <p:cNvSpPr>
              <a:spLocks noChangeShapeType="1"/>
            </p:cNvSpPr>
            <p:nvPr/>
          </p:nvSpPr>
          <p:spPr bwMode="auto">
            <a:xfrm>
              <a:off x="2932" y="1396"/>
              <a:ext cx="856" cy="2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36" name="Line 48"/>
            <p:cNvSpPr>
              <a:spLocks noChangeShapeType="1"/>
            </p:cNvSpPr>
            <p:nvPr/>
          </p:nvSpPr>
          <p:spPr bwMode="auto">
            <a:xfrm>
              <a:off x="3556" y="1728"/>
              <a:ext cx="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37" name="Line 49"/>
            <p:cNvSpPr>
              <a:spLocks noChangeShapeType="1"/>
            </p:cNvSpPr>
            <p:nvPr/>
          </p:nvSpPr>
          <p:spPr bwMode="auto">
            <a:xfrm flipV="1">
              <a:off x="2884" y="1820"/>
              <a:ext cx="904" cy="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38" name="Line 50"/>
            <p:cNvSpPr>
              <a:spLocks noChangeShapeType="1"/>
            </p:cNvSpPr>
            <p:nvPr/>
          </p:nvSpPr>
          <p:spPr bwMode="auto">
            <a:xfrm flipV="1">
              <a:off x="2884" y="1868"/>
              <a:ext cx="904" cy="3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39" name="Line 51"/>
            <p:cNvSpPr>
              <a:spLocks noChangeShapeType="1"/>
            </p:cNvSpPr>
            <p:nvPr/>
          </p:nvSpPr>
          <p:spPr bwMode="auto">
            <a:xfrm flipV="1">
              <a:off x="2980" y="1964"/>
              <a:ext cx="808" cy="5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40" name="Rectangle 52"/>
            <p:cNvSpPr>
              <a:spLocks noChangeArrowheads="1"/>
            </p:cNvSpPr>
            <p:nvPr/>
          </p:nvSpPr>
          <p:spPr bwMode="auto">
            <a:xfrm>
              <a:off x="3796" y="1444"/>
              <a:ext cx="184" cy="6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zh-CN" altLang="en-US" sz="1600"/>
                <a:t>复</a:t>
              </a:r>
            </a:p>
            <a:p>
              <a:pPr algn="ctr" eaLnBrk="0" hangingPunct="0"/>
              <a:r>
                <a:rPr lang="zh-CN" altLang="en-US" sz="1600"/>
                <a:t>用</a:t>
              </a:r>
            </a:p>
          </p:txBody>
        </p:sp>
        <p:sp>
          <p:nvSpPr>
            <p:cNvPr id="42041" name="Rectangle 53"/>
            <p:cNvSpPr>
              <a:spLocks noChangeArrowheads="1"/>
            </p:cNvSpPr>
            <p:nvPr/>
          </p:nvSpPr>
          <p:spPr bwMode="auto">
            <a:xfrm>
              <a:off x="336" y="1008"/>
              <a:ext cx="1152" cy="2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en-US" altLang="zh-CN" sz="2000"/>
                <a:t>4</a:t>
              </a:r>
              <a:r>
                <a:rPr lang="zh-CN" altLang="en-US" sz="2000"/>
                <a:t>路</a:t>
              </a:r>
              <a:r>
                <a:rPr lang="en-US" altLang="zh-CN" sz="2000"/>
                <a:t>T1</a:t>
              </a:r>
              <a:r>
                <a:rPr lang="zh-CN" altLang="en-US" sz="2000"/>
                <a:t>（</a:t>
              </a:r>
              <a:r>
                <a:rPr lang="en-US" altLang="zh-CN" sz="2000"/>
                <a:t>1.544</a:t>
              </a:r>
              <a:r>
                <a:rPr lang="zh-CN" altLang="en-US" sz="2000"/>
                <a:t>）</a:t>
              </a:r>
            </a:p>
          </p:txBody>
        </p:sp>
        <p:sp>
          <p:nvSpPr>
            <p:cNvPr id="42042" name="Rectangle 54"/>
            <p:cNvSpPr>
              <a:spLocks noChangeArrowheads="1"/>
            </p:cNvSpPr>
            <p:nvPr/>
          </p:nvSpPr>
          <p:spPr bwMode="auto">
            <a:xfrm>
              <a:off x="2304" y="1344"/>
              <a:ext cx="672" cy="2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en-US" altLang="zh-CN" sz="2000"/>
                <a:t>T2</a:t>
              </a:r>
              <a:r>
                <a:rPr lang="zh-CN" altLang="en-US" sz="2000"/>
                <a:t>（</a:t>
              </a:r>
              <a:r>
                <a:rPr lang="en-US" altLang="zh-CN" sz="2000"/>
                <a:t>6.312</a:t>
              </a:r>
              <a:r>
                <a:rPr lang="zh-CN" altLang="en-US" sz="2000"/>
                <a:t>）</a:t>
              </a:r>
            </a:p>
          </p:txBody>
        </p:sp>
        <p:sp>
          <p:nvSpPr>
            <p:cNvPr id="42043" name="Rectangle 55"/>
            <p:cNvSpPr>
              <a:spLocks noChangeArrowheads="1"/>
            </p:cNvSpPr>
            <p:nvPr/>
          </p:nvSpPr>
          <p:spPr bwMode="auto">
            <a:xfrm>
              <a:off x="5236" y="1636"/>
              <a:ext cx="88" cy="136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44" name="Rectangle 56"/>
            <p:cNvSpPr>
              <a:spLocks noChangeArrowheads="1"/>
            </p:cNvSpPr>
            <p:nvPr/>
          </p:nvSpPr>
          <p:spPr bwMode="auto">
            <a:xfrm>
              <a:off x="4948" y="1636"/>
              <a:ext cx="88" cy="136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45" name="Rectangle 57"/>
            <p:cNvSpPr>
              <a:spLocks noChangeArrowheads="1"/>
            </p:cNvSpPr>
            <p:nvPr/>
          </p:nvSpPr>
          <p:spPr bwMode="auto">
            <a:xfrm>
              <a:off x="5044" y="1636"/>
              <a:ext cx="88" cy="13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46" name="Rectangle 58"/>
            <p:cNvSpPr>
              <a:spLocks noChangeArrowheads="1"/>
            </p:cNvSpPr>
            <p:nvPr/>
          </p:nvSpPr>
          <p:spPr bwMode="auto">
            <a:xfrm>
              <a:off x="5140" y="1636"/>
              <a:ext cx="88" cy="1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47" name="Rectangle 59"/>
            <p:cNvSpPr>
              <a:spLocks noChangeArrowheads="1"/>
            </p:cNvSpPr>
            <p:nvPr/>
          </p:nvSpPr>
          <p:spPr bwMode="auto">
            <a:xfrm>
              <a:off x="4852" y="1636"/>
              <a:ext cx="88" cy="136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48" name="Rectangle 60"/>
            <p:cNvSpPr>
              <a:spLocks noChangeArrowheads="1"/>
            </p:cNvSpPr>
            <p:nvPr/>
          </p:nvSpPr>
          <p:spPr bwMode="auto">
            <a:xfrm>
              <a:off x="4564" y="1636"/>
              <a:ext cx="88" cy="136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49" name="Rectangle 61"/>
            <p:cNvSpPr>
              <a:spLocks noChangeArrowheads="1"/>
            </p:cNvSpPr>
            <p:nvPr/>
          </p:nvSpPr>
          <p:spPr bwMode="auto">
            <a:xfrm>
              <a:off x="4660" y="1636"/>
              <a:ext cx="88" cy="13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50" name="Rectangle 62"/>
            <p:cNvSpPr>
              <a:spLocks noChangeArrowheads="1"/>
            </p:cNvSpPr>
            <p:nvPr/>
          </p:nvSpPr>
          <p:spPr bwMode="auto">
            <a:xfrm>
              <a:off x="4756" y="1636"/>
              <a:ext cx="88" cy="1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51" name="Rectangle 63"/>
            <p:cNvSpPr>
              <a:spLocks noChangeArrowheads="1"/>
            </p:cNvSpPr>
            <p:nvPr/>
          </p:nvSpPr>
          <p:spPr bwMode="auto">
            <a:xfrm>
              <a:off x="4468" y="1636"/>
              <a:ext cx="88" cy="136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52" name="Rectangle 64"/>
            <p:cNvSpPr>
              <a:spLocks noChangeArrowheads="1"/>
            </p:cNvSpPr>
            <p:nvPr/>
          </p:nvSpPr>
          <p:spPr bwMode="auto">
            <a:xfrm>
              <a:off x="4180" y="1636"/>
              <a:ext cx="88" cy="136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53" name="Rectangle 65"/>
            <p:cNvSpPr>
              <a:spLocks noChangeArrowheads="1"/>
            </p:cNvSpPr>
            <p:nvPr/>
          </p:nvSpPr>
          <p:spPr bwMode="auto">
            <a:xfrm>
              <a:off x="4276" y="1636"/>
              <a:ext cx="88" cy="13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54" name="Rectangle 66"/>
            <p:cNvSpPr>
              <a:spLocks noChangeArrowheads="1"/>
            </p:cNvSpPr>
            <p:nvPr/>
          </p:nvSpPr>
          <p:spPr bwMode="auto">
            <a:xfrm>
              <a:off x="4372" y="1636"/>
              <a:ext cx="88" cy="1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55" name="Line 67"/>
            <p:cNvSpPr>
              <a:spLocks noChangeShapeType="1"/>
            </p:cNvSpPr>
            <p:nvPr/>
          </p:nvSpPr>
          <p:spPr bwMode="auto">
            <a:xfrm>
              <a:off x="4084" y="1776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56" name="Line 68"/>
            <p:cNvSpPr>
              <a:spLocks noChangeShapeType="1"/>
            </p:cNvSpPr>
            <p:nvPr/>
          </p:nvSpPr>
          <p:spPr bwMode="auto">
            <a:xfrm>
              <a:off x="4084" y="1632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57" name="Line 69"/>
            <p:cNvSpPr>
              <a:spLocks noChangeShapeType="1"/>
            </p:cNvSpPr>
            <p:nvPr/>
          </p:nvSpPr>
          <p:spPr bwMode="auto">
            <a:xfrm>
              <a:off x="3988" y="1728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58" name="Rectangle 70"/>
            <p:cNvSpPr>
              <a:spLocks noChangeArrowheads="1"/>
            </p:cNvSpPr>
            <p:nvPr/>
          </p:nvSpPr>
          <p:spPr bwMode="auto">
            <a:xfrm>
              <a:off x="4272" y="1344"/>
              <a:ext cx="672" cy="2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en-US" altLang="zh-CN" sz="2000"/>
                <a:t>T3</a:t>
              </a:r>
              <a:r>
                <a:rPr lang="zh-CN" altLang="en-US" sz="2000"/>
                <a:t>（</a:t>
              </a:r>
              <a:r>
                <a:rPr lang="en-US" altLang="zh-CN" sz="2000"/>
                <a:t>44.736</a:t>
              </a:r>
              <a:r>
                <a:rPr lang="zh-CN" altLang="en-US" sz="2000"/>
                <a:t>）</a:t>
              </a:r>
            </a:p>
          </p:txBody>
        </p:sp>
        <p:sp>
          <p:nvSpPr>
            <p:cNvPr id="42059" name="Line 71"/>
            <p:cNvSpPr>
              <a:spLocks noChangeShapeType="1"/>
            </p:cNvSpPr>
            <p:nvPr/>
          </p:nvSpPr>
          <p:spPr bwMode="auto">
            <a:xfrm>
              <a:off x="2932" y="1204"/>
              <a:ext cx="856" cy="3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60" name="Rectangle 72"/>
            <p:cNvSpPr>
              <a:spLocks noChangeArrowheads="1"/>
            </p:cNvSpPr>
            <p:nvPr/>
          </p:nvSpPr>
          <p:spPr bwMode="auto">
            <a:xfrm>
              <a:off x="3600" y="1056"/>
              <a:ext cx="480" cy="2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en-US" altLang="zh-CN" sz="2000"/>
                <a:t>7</a:t>
              </a:r>
              <a:r>
                <a:rPr lang="zh-CN" altLang="en-US" sz="2000"/>
                <a:t>路</a:t>
              </a:r>
              <a:r>
                <a:rPr lang="en-US" altLang="zh-CN" sz="2000"/>
                <a:t>T2</a:t>
              </a:r>
            </a:p>
          </p:txBody>
        </p:sp>
      </p:grpSp>
      <p:sp>
        <p:nvSpPr>
          <p:cNvPr id="718922" name="Rectangle 74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1988" name="Text Box 75"/>
          <p:cNvSpPr txBox="1">
            <a:spLocks noChangeArrowheads="1"/>
          </p:cNvSpPr>
          <p:nvPr/>
        </p:nvSpPr>
        <p:spPr bwMode="auto">
          <a:xfrm>
            <a:off x="8572528" y="44450"/>
            <a:ext cx="338554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/>
              <a:t>8</a:t>
            </a:r>
          </a:p>
        </p:txBody>
      </p:sp>
      <p:sp>
        <p:nvSpPr>
          <p:cNvPr id="41989" name="Text Box 76"/>
          <p:cNvSpPr txBox="1">
            <a:spLocks noChangeArrowheads="1"/>
          </p:cNvSpPr>
          <p:nvPr/>
        </p:nvSpPr>
        <p:spPr bwMode="auto">
          <a:xfrm>
            <a:off x="196850" y="30163"/>
            <a:ext cx="56705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>
                <a:latin typeface="楷体" pitchFamily="18" charset="-122"/>
                <a:ea typeface="楷体" pitchFamily="18" charset="-122"/>
              </a:rPr>
              <a:t>TDM</a:t>
            </a:r>
            <a:r>
              <a:rPr lang="zh-CN" altLang="en-US" sz="3200" b="1">
                <a:latin typeface="楷体" pitchFamily="18" charset="-122"/>
                <a:ea typeface="楷体" pitchFamily="18" charset="-122"/>
              </a:rPr>
              <a:t>技术支持更多路信号的复用</a:t>
            </a:r>
          </a:p>
        </p:txBody>
      </p:sp>
      <p:sp>
        <p:nvSpPr>
          <p:cNvPr id="41990" name="Text Box 77"/>
          <p:cNvSpPr txBox="1">
            <a:spLocks noChangeArrowheads="1"/>
          </p:cNvSpPr>
          <p:nvPr/>
        </p:nvSpPr>
        <p:spPr bwMode="auto">
          <a:xfrm>
            <a:off x="447675" y="4097338"/>
            <a:ext cx="81486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/>
              <a:t>T1</a:t>
            </a:r>
            <a:r>
              <a:rPr lang="zh-CN" altLang="en-US" b="1"/>
              <a:t>：</a:t>
            </a:r>
            <a:r>
              <a:rPr lang="en-US" altLang="zh-CN" b="1"/>
              <a:t>1.544Mbps</a:t>
            </a:r>
            <a:r>
              <a:rPr lang="zh-CN" altLang="en-US" b="1"/>
              <a:t>，</a:t>
            </a:r>
            <a:r>
              <a:rPr lang="en-US" altLang="zh-CN" b="1"/>
              <a:t>T2</a:t>
            </a:r>
            <a:r>
              <a:rPr lang="zh-CN" altLang="en-US" b="1"/>
              <a:t>：</a:t>
            </a:r>
            <a:r>
              <a:rPr lang="en-US" altLang="zh-CN" b="1"/>
              <a:t>6.312Mbps</a:t>
            </a:r>
            <a:r>
              <a:rPr lang="zh-CN" altLang="en-US" b="1"/>
              <a:t>，</a:t>
            </a:r>
            <a:r>
              <a:rPr lang="en-US" altLang="zh-CN" b="1"/>
              <a:t>T3</a:t>
            </a:r>
            <a:r>
              <a:rPr lang="zh-CN" altLang="en-US" b="1"/>
              <a:t>：</a:t>
            </a:r>
            <a:r>
              <a:rPr lang="en-US" altLang="zh-CN" b="1"/>
              <a:t>44.736Mbps</a:t>
            </a:r>
            <a:r>
              <a:rPr lang="zh-CN" altLang="en-US" b="1"/>
              <a:t>，</a:t>
            </a:r>
            <a:r>
              <a:rPr lang="en-US" altLang="zh-CN" b="1"/>
              <a:t>…</a:t>
            </a:r>
            <a:r>
              <a:rPr lang="zh-CN" altLang="en-US" b="1"/>
              <a:t>。</a:t>
            </a:r>
          </a:p>
          <a:p>
            <a:r>
              <a:rPr lang="zh-CN" altLang="en-US" b="1"/>
              <a:t>部分比特用于帧间间隔和同步。</a:t>
            </a:r>
          </a:p>
        </p:txBody>
      </p:sp>
    </p:spTree>
    <p:extLst>
      <p:ext uri="{BB962C8B-B14F-4D97-AF65-F5344CB8AC3E}">
        <p14:creationId xmlns:p14="http://schemas.microsoft.com/office/powerpoint/2010/main" val="91789306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971550" y="2492375"/>
            <a:ext cx="5545138" cy="1417638"/>
            <a:chOff x="612" y="2991"/>
            <a:chExt cx="3493" cy="893"/>
          </a:xfrm>
        </p:grpSpPr>
        <p:sp>
          <p:nvSpPr>
            <p:cNvPr id="43036" name="AutoShape 3"/>
            <p:cNvSpPr>
              <a:spLocks noChangeArrowheads="1"/>
            </p:cNvSpPr>
            <p:nvPr/>
          </p:nvSpPr>
          <p:spPr bwMode="auto">
            <a:xfrm>
              <a:off x="1020" y="3203"/>
              <a:ext cx="499" cy="545"/>
            </a:xfrm>
            <a:prstGeom prst="triangle">
              <a:avLst>
                <a:gd name="adj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37" name="AutoShape 4"/>
            <p:cNvSpPr>
              <a:spLocks noChangeArrowheads="1"/>
            </p:cNvSpPr>
            <p:nvPr/>
          </p:nvSpPr>
          <p:spPr bwMode="auto">
            <a:xfrm>
              <a:off x="3198" y="3203"/>
              <a:ext cx="499" cy="545"/>
            </a:xfrm>
            <a:prstGeom prst="triangle">
              <a:avLst>
                <a:gd name="adj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38" name="Line 5"/>
            <p:cNvSpPr>
              <a:spLocks noChangeShapeType="1"/>
            </p:cNvSpPr>
            <p:nvPr/>
          </p:nvSpPr>
          <p:spPr bwMode="auto">
            <a:xfrm>
              <a:off x="1428" y="3521"/>
              <a:ext cx="18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9" name="Line 6"/>
            <p:cNvSpPr>
              <a:spLocks noChangeShapeType="1"/>
            </p:cNvSpPr>
            <p:nvPr/>
          </p:nvSpPr>
          <p:spPr bwMode="auto">
            <a:xfrm flipH="1" flipV="1">
              <a:off x="1156" y="3430"/>
              <a:ext cx="273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0" name="Line 7"/>
            <p:cNvSpPr>
              <a:spLocks noChangeShapeType="1"/>
            </p:cNvSpPr>
            <p:nvPr/>
          </p:nvSpPr>
          <p:spPr bwMode="auto">
            <a:xfrm flipH="1">
              <a:off x="1111" y="3521"/>
              <a:ext cx="318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1" name="Line 8"/>
            <p:cNvSpPr>
              <a:spLocks noChangeShapeType="1"/>
            </p:cNvSpPr>
            <p:nvPr/>
          </p:nvSpPr>
          <p:spPr bwMode="auto">
            <a:xfrm flipH="1" flipV="1">
              <a:off x="657" y="3113"/>
              <a:ext cx="499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2" name="Line 9"/>
            <p:cNvSpPr>
              <a:spLocks noChangeShapeType="1"/>
            </p:cNvSpPr>
            <p:nvPr/>
          </p:nvSpPr>
          <p:spPr bwMode="auto">
            <a:xfrm flipH="1">
              <a:off x="612" y="3566"/>
              <a:ext cx="499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3" name="Line 10"/>
            <p:cNvSpPr>
              <a:spLocks noChangeShapeType="1"/>
            </p:cNvSpPr>
            <p:nvPr/>
          </p:nvSpPr>
          <p:spPr bwMode="auto">
            <a:xfrm flipH="1">
              <a:off x="3288" y="3430"/>
              <a:ext cx="273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4" name="Line 11"/>
            <p:cNvSpPr>
              <a:spLocks noChangeShapeType="1"/>
            </p:cNvSpPr>
            <p:nvPr/>
          </p:nvSpPr>
          <p:spPr bwMode="auto">
            <a:xfrm flipH="1" flipV="1">
              <a:off x="3288" y="3521"/>
              <a:ext cx="318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5" name="Line 12"/>
            <p:cNvSpPr>
              <a:spLocks noChangeShapeType="1"/>
            </p:cNvSpPr>
            <p:nvPr/>
          </p:nvSpPr>
          <p:spPr bwMode="auto">
            <a:xfrm flipH="1">
              <a:off x="3560" y="3113"/>
              <a:ext cx="499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6" name="Line 13"/>
            <p:cNvSpPr>
              <a:spLocks noChangeShapeType="1"/>
            </p:cNvSpPr>
            <p:nvPr/>
          </p:nvSpPr>
          <p:spPr bwMode="auto">
            <a:xfrm flipH="1" flipV="1">
              <a:off x="3606" y="3566"/>
              <a:ext cx="499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7" name="Text Box 14"/>
            <p:cNvSpPr txBox="1">
              <a:spLocks noChangeArrowheads="1"/>
            </p:cNvSpPr>
            <p:nvPr/>
          </p:nvSpPr>
          <p:spPr bwMode="auto">
            <a:xfrm>
              <a:off x="1746" y="3071"/>
              <a:ext cx="113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zh-CN" altLang="en-US" sz="1800" b="1">
                  <a:latin typeface="Tahoma" pitchFamily="34" charset="0"/>
                </a:rPr>
                <a:t>棱镜或衍射光栅</a:t>
              </a:r>
            </a:p>
          </p:txBody>
        </p:sp>
        <p:sp>
          <p:nvSpPr>
            <p:cNvPr id="43048" name="Line 15"/>
            <p:cNvSpPr>
              <a:spLocks noChangeShapeType="1"/>
            </p:cNvSpPr>
            <p:nvPr/>
          </p:nvSpPr>
          <p:spPr bwMode="auto">
            <a:xfrm flipH="1">
              <a:off x="1474" y="3249"/>
              <a:ext cx="317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9" name="Line 16"/>
            <p:cNvSpPr>
              <a:spLocks noChangeShapeType="1"/>
            </p:cNvSpPr>
            <p:nvPr/>
          </p:nvSpPr>
          <p:spPr bwMode="auto">
            <a:xfrm>
              <a:off x="2835" y="3203"/>
              <a:ext cx="363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50" name="Text Box 17"/>
            <p:cNvSpPr txBox="1">
              <a:spLocks noChangeArrowheads="1"/>
            </p:cNvSpPr>
            <p:nvPr/>
          </p:nvSpPr>
          <p:spPr bwMode="auto">
            <a:xfrm>
              <a:off x="1973" y="3521"/>
              <a:ext cx="6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600" b="1"/>
                <a:t>共享光纤</a:t>
              </a:r>
            </a:p>
          </p:txBody>
        </p:sp>
        <p:sp>
          <p:nvSpPr>
            <p:cNvPr id="43051" name="Text Box 18"/>
            <p:cNvSpPr txBox="1">
              <a:spLocks noChangeArrowheads="1"/>
            </p:cNvSpPr>
            <p:nvPr/>
          </p:nvSpPr>
          <p:spPr bwMode="auto">
            <a:xfrm>
              <a:off x="657" y="2991"/>
              <a:ext cx="43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600" b="1"/>
                <a:t>光纤</a:t>
              </a:r>
              <a:r>
                <a:rPr lang="en-US" altLang="zh-CN" sz="1600" b="1"/>
                <a:t>1</a:t>
              </a:r>
            </a:p>
          </p:txBody>
        </p:sp>
        <p:sp>
          <p:nvSpPr>
            <p:cNvPr id="43052" name="Text Box 19"/>
            <p:cNvSpPr txBox="1">
              <a:spLocks noChangeArrowheads="1"/>
            </p:cNvSpPr>
            <p:nvPr/>
          </p:nvSpPr>
          <p:spPr bwMode="auto">
            <a:xfrm>
              <a:off x="612" y="3672"/>
              <a:ext cx="43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600" b="1"/>
                <a:t>光纤</a:t>
              </a:r>
              <a:r>
                <a:rPr lang="en-US" altLang="zh-CN" sz="1600" b="1"/>
                <a:t>2</a:t>
              </a:r>
            </a:p>
          </p:txBody>
        </p:sp>
        <p:sp>
          <p:nvSpPr>
            <p:cNvPr id="43053" name="Text Box 20"/>
            <p:cNvSpPr txBox="1">
              <a:spLocks noChangeArrowheads="1"/>
            </p:cNvSpPr>
            <p:nvPr/>
          </p:nvSpPr>
          <p:spPr bwMode="auto">
            <a:xfrm>
              <a:off x="3623" y="2991"/>
              <a:ext cx="43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600" b="1"/>
                <a:t>光纤</a:t>
              </a:r>
              <a:r>
                <a:rPr lang="en-US" altLang="zh-CN" sz="1600" b="1"/>
                <a:t>3</a:t>
              </a:r>
            </a:p>
          </p:txBody>
        </p:sp>
        <p:sp>
          <p:nvSpPr>
            <p:cNvPr id="43054" name="Text Box 21"/>
            <p:cNvSpPr txBox="1">
              <a:spLocks noChangeArrowheads="1"/>
            </p:cNvSpPr>
            <p:nvPr/>
          </p:nvSpPr>
          <p:spPr bwMode="auto">
            <a:xfrm>
              <a:off x="3651" y="3672"/>
              <a:ext cx="43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600" b="1"/>
                <a:t>光纤</a:t>
              </a:r>
              <a:r>
                <a:rPr lang="en-US" altLang="zh-CN" sz="1600" b="1"/>
                <a:t>4</a:t>
              </a:r>
            </a:p>
          </p:txBody>
        </p:sp>
      </p:grpSp>
      <p:grpSp>
        <p:nvGrpSpPr>
          <p:cNvPr id="3" name="Group 47"/>
          <p:cNvGrpSpPr>
            <a:grpSpLocks/>
          </p:cNvGrpSpPr>
          <p:nvPr/>
        </p:nvGrpSpPr>
        <p:grpSpPr bwMode="auto">
          <a:xfrm>
            <a:off x="1128713" y="4314825"/>
            <a:ext cx="5819775" cy="1922463"/>
            <a:chOff x="711" y="2718"/>
            <a:chExt cx="3666" cy="1211"/>
          </a:xfrm>
        </p:grpSpPr>
        <p:sp>
          <p:nvSpPr>
            <p:cNvPr id="43016" name="Line 23"/>
            <p:cNvSpPr>
              <a:spLocks noChangeShapeType="1"/>
            </p:cNvSpPr>
            <p:nvPr/>
          </p:nvSpPr>
          <p:spPr bwMode="auto">
            <a:xfrm>
              <a:off x="929" y="2998"/>
              <a:ext cx="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7" name="Line 24"/>
            <p:cNvSpPr>
              <a:spLocks noChangeShapeType="1"/>
            </p:cNvSpPr>
            <p:nvPr/>
          </p:nvSpPr>
          <p:spPr bwMode="auto">
            <a:xfrm>
              <a:off x="929" y="3724"/>
              <a:ext cx="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8" name="Freeform 25"/>
            <p:cNvSpPr>
              <a:spLocks/>
            </p:cNvSpPr>
            <p:nvPr/>
          </p:nvSpPr>
          <p:spPr bwMode="auto">
            <a:xfrm>
              <a:off x="1065" y="3497"/>
              <a:ext cx="181" cy="226"/>
            </a:xfrm>
            <a:custGeom>
              <a:avLst/>
              <a:gdLst>
                <a:gd name="T0" fmla="*/ 0 w 181"/>
                <a:gd name="T1" fmla="*/ 226 h 226"/>
                <a:gd name="T2" fmla="*/ 90 w 181"/>
                <a:gd name="T3" fmla="*/ 0 h 226"/>
                <a:gd name="T4" fmla="*/ 181 w 181"/>
                <a:gd name="T5" fmla="*/ 226 h 226"/>
                <a:gd name="T6" fmla="*/ 0 60000 65536"/>
                <a:gd name="T7" fmla="*/ 0 60000 65536"/>
                <a:gd name="T8" fmla="*/ 0 60000 65536"/>
                <a:gd name="T9" fmla="*/ 0 w 181"/>
                <a:gd name="T10" fmla="*/ 0 h 226"/>
                <a:gd name="T11" fmla="*/ 181 w 181"/>
                <a:gd name="T12" fmla="*/ 226 h 2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1" h="226">
                  <a:moveTo>
                    <a:pt x="0" y="226"/>
                  </a:moveTo>
                  <a:cubicBezTo>
                    <a:pt x="30" y="113"/>
                    <a:pt x="60" y="0"/>
                    <a:pt x="90" y="0"/>
                  </a:cubicBezTo>
                  <a:cubicBezTo>
                    <a:pt x="120" y="0"/>
                    <a:pt x="166" y="188"/>
                    <a:pt x="181" y="226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9" name="Freeform 26"/>
            <p:cNvSpPr>
              <a:spLocks/>
            </p:cNvSpPr>
            <p:nvPr/>
          </p:nvSpPr>
          <p:spPr bwMode="auto">
            <a:xfrm>
              <a:off x="2245" y="3271"/>
              <a:ext cx="181" cy="453"/>
            </a:xfrm>
            <a:custGeom>
              <a:avLst/>
              <a:gdLst>
                <a:gd name="T0" fmla="*/ 0 w 181"/>
                <a:gd name="T1" fmla="*/ 453 h 453"/>
                <a:gd name="T2" fmla="*/ 91 w 181"/>
                <a:gd name="T3" fmla="*/ 0 h 453"/>
                <a:gd name="T4" fmla="*/ 181 w 181"/>
                <a:gd name="T5" fmla="*/ 453 h 453"/>
                <a:gd name="T6" fmla="*/ 0 60000 65536"/>
                <a:gd name="T7" fmla="*/ 0 60000 65536"/>
                <a:gd name="T8" fmla="*/ 0 60000 65536"/>
                <a:gd name="T9" fmla="*/ 0 w 181"/>
                <a:gd name="T10" fmla="*/ 0 h 453"/>
                <a:gd name="T11" fmla="*/ 181 w 181"/>
                <a:gd name="T12" fmla="*/ 453 h 4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1" h="453">
                  <a:moveTo>
                    <a:pt x="0" y="453"/>
                  </a:moveTo>
                  <a:cubicBezTo>
                    <a:pt x="30" y="226"/>
                    <a:pt x="61" y="0"/>
                    <a:pt x="91" y="0"/>
                  </a:cubicBezTo>
                  <a:cubicBezTo>
                    <a:pt x="121" y="0"/>
                    <a:pt x="151" y="226"/>
                    <a:pt x="181" y="453"/>
                  </a:cubicBezTo>
                </a:path>
              </a:pathLst>
            </a:custGeom>
            <a:noFill/>
            <a:ln w="38100">
              <a:solidFill>
                <a:srgbClr val="FF6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0" name="Line 27"/>
            <p:cNvSpPr>
              <a:spLocks noChangeShapeType="1"/>
            </p:cNvSpPr>
            <p:nvPr/>
          </p:nvSpPr>
          <p:spPr bwMode="auto">
            <a:xfrm>
              <a:off x="1791" y="2998"/>
              <a:ext cx="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1" name="Line 28"/>
            <p:cNvSpPr>
              <a:spLocks noChangeShapeType="1"/>
            </p:cNvSpPr>
            <p:nvPr/>
          </p:nvSpPr>
          <p:spPr bwMode="auto">
            <a:xfrm>
              <a:off x="1790" y="3724"/>
              <a:ext cx="7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2" name="Text Box 29"/>
            <p:cNvSpPr txBox="1">
              <a:spLocks noChangeArrowheads="1"/>
            </p:cNvSpPr>
            <p:nvPr/>
          </p:nvSpPr>
          <p:spPr bwMode="auto">
            <a:xfrm>
              <a:off x="1111" y="3679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l-GR" altLang="zh-CN" sz="2000" b="1" dirty="0">
                  <a:cs typeface="Times New Roman" pitchFamily="18" charset="0"/>
                </a:rPr>
                <a:t>λ</a:t>
              </a:r>
            </a:p>
          </p:txBody>
        </p:sp>
        <p:sp>
          <p:nvSpPr>
            <p:cNvPr id="43023" name="Text Box 30"/>
            <p:cNvSpPr txBox="1">
              <a:spLocks noChangeArrowheads="1"/>
            </p:cNvSpPr>
            <p:nvPr/>
          </p:nvSpPr>
          <p:spPr bwMode="auto">
            <a:xfrm>
              <a:off x="2070" y="3679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l-GR" altLang="zh-CN" sz="2000" b="1" dirty="0">
                  <a:cs typeface="Times New Roman" pitchFamily="18" charset="0"/>
                </a:rPr>
                <a:t>λ</a:t>
              </a:r>
            </a:p>
          </p:txBody>
        </p:sp>
        <p:sp>
          <p:nvSpPr>
            <p:cNvPr id="43024" name="Text Box 31"/>
            <p:cNvSpPr txBox="1">
              <a:spLocks noChangeArrowheads="1"/>
            </p:cNvSpPr>
            <p:nvPr/>
          </p:nvSpPr>
          <p:spPr bwMode="auto">
            <a:xfrm>
              <a:off x="711" y="3151"/>
              <a:ext cx="289" cy="3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r>
                <a:rPr lang="zh-CN" altLang="en-US" sz="1800" b="1"/>
                <a:t>功率</a:t>
              </a:r>
            </a:p>
          </p:txBody>
        </p:sp>
        <p:sp>
          <p:nvSpPr>
            <p:cNvPr id="43025" name="Text Box 32"/>
            <p:cNvSpPr txBox="1">
              <a:spLocks noChangeArrowheads="1"/>
            </p:cNvSpPr>
            <p:nvPr/>
          </p:nvSpPr>
          <p:spPr bwMode="auto">
            <a:xfrm>
              <a:off x="1564" y="3155"/>
              <a:ext cx="289" cy="3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r>
                <a:rPr lang="zh-CN" altLang="en-US" sz="1800" b="1"/>
                <a:t>功率</a:t>
              </a:r>
            </a:p>
          </p:txBody>
        </p:sp>
        <p:sp>
          <p:nvSpPr>
            <p:cNvPr id="43026" name="Freeform 33"/>
            <p:cNvSpPr>
              <a:spLocks/>
            </p:cNvSpPr>
            <p:nvPr/>
          </p:nvSpPr>
          <p:spPr bwMode="auto">
            <a:xfrm>
              <a:off x="3787" y="3474"/>
              <a:ext cx="181" cy="226"/>
            </a:xfrm>
            <a:custGeom>
              <a:avLst/>
              <a:gdLst>
                <a:gd name="T0" fmla="*/ 0 w 181"/>
                <a:gd name="T1" fmla="*/ 226 h 226"/>
                <a:gd name="T2" fmla="*/ 90 w 181"/>
                <a:gd name="T3" fmla="*/ 0 h 226"/>
                <a:gd name="T4" fmla="*/ 181 w 181"/>
                <a:gd name="T5" fmla="*/ 226 h 226"/>
                <a:gd name="T6" fmla="*/ 0 60000 65536"/>
                <a:gd name="T7" fmla="*/ 0 60000 65536"/>
                <a:gd name="T8" fmla="*/ 0 60000 65536"/>
                <a:gd name="T9" fmla="*/ 0 w 181"/>
                <a:gd name="T10" fmla="*/ 0 h 226"/>
                <a:gd name="T11" fmla="*/ 181 w 181"/>
                <a:gd name="T12" fmla="*/ 226 h 2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1" h="226">
                  <a:moveTo>
                    <a:pt x="0" y="226"/>
                  </a:moveTo>
                  <a:cubicBezTo>
                    <a:pt x="30" y="113"/>
                    <a:pt x="60" y="0"/>
                    <a:pt x="90" y="0"/>
                  </a:cubicBezTo>
                  <a:cubicBezTo>
                    <a:pt x="120" y="0"/>
                    <a:pt x="166" y="188"/>
                    <a:pt x="181" y="226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7" name="Freeform 34"/>
            <p:cNvSpPr>
              <a:spLocks/>
            </p:cNvSpPr>
            <p:nvPr/>
          </p:nvSpPr>
          <p:spPr bwMode="auto">
            <a:xfrm>
              <a:off x="4105" y="3248"/>
              <a:ext cx="181" cy="453"/>
            </a:xfrm>
            <a:custGeom>
              <a:avLst/>
              <a:gdLst>
                <a:gd name="T0" fmla="*/ 0 w 181"/>
                <a:gd name="T1" fmla="*/ 453 h 453"/>
                <a:gd name="T2" fmla="*/ 91 w 181"/>
                <a:gd name="T3" fmla="*/ 0 h 453"/>
                <a:gd name="T4" fmla="*/ 181 w 181"/>
                <a:gd name="T5" fmla="*/ 453 h 453"/>
                <a:gd name="T6" fmla="*/ 0 60000 65536"/>
                <a:gd name="T7" fmla="*/ 0 60000 65536"/>
                <a:gd name="T8" fmla="*/ 0 60000 65536"/>
                <a:gd name="T9" fmla="*/ 0 w 181"/>
                <a:gd name="T10" fmla="*/ 0 h 453"/>
                <a:gd name="T11" fmla="*/ 181 w 181"/>
                <a:gd name="T12" fmla="*/ 453 h 4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1" h="453">
                  <a:moveTo>
                    <a:pt x="0" y="453"/>
                  </a:moveTo>
                  <a:cubicBezTo>
                    <a:pt x="30" y="226"/>
                    <a:pt x="61" y="0"/>
                    <a:pt x="91" y="0"/>
                  </a:cubicBezTo>
                  <a:cubicBezTo>
                    <a:pt x="121" y="0"/>
                    <a:pt x="151" y="226"/>
                    <a:pt x="181" y="453"/>
                  </a:cubicBezTo>
                </a:path>
              </a:pathLst>
            </a:custGeom>
            <a:noFill/>
            <a:ln w="38100">
              <a:solidFill>
                <a:srgbClr val="FF6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8" name="Line 35"/>
            <p:cNvSpPr>
              <a:spLocks noChangeShapeType="1"/>
            </p:cNvSpPr>
            <p:nvPr/>
          </p:nvSpPr>
          <p:spPr bwMode="auto">
            <a:xfrm>
              <a:off x="3651" y="2975"/>
              <a:ext cx="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9" name="Line 36"/>
            <p:cNvSpPr>
              <a:spLocks noChangeShapeType="1"/>
            </p:cNvSpPr>
            <p:nvPr/>
          </p:nvSpPr>
          <p:spPr bwMode="auto">
            <a:xfrm>
              <a:off x="3650" y="3701"/>
              <a:ext cx="7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0" name="Text Box 37"/>
            <p:cNvSpPr txBox="1">
              <a:spLocks noChangeArrowheads="1"/>
            </p:cNvSpPr>
            <p:nvPr/>
          </p:nvSpPr>
          <p:spPr bwMode="auto">
            <a:xfrm>
              <a:off x="3954" y="3656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l-GR" altLang="zh-CN" sz="2000" b="1" dirty="0">
                  <a:cs typeface="Times New Roman" pitchFamily="18" charset="0"/>
                </a:rPr>
                <a:t>λ</a:t>
              </a:r>
            </a:p>
          </p:txBody>
        </p:sp>
        <p:sp>
          <p:nvSpPr>
            <p:cNvPr id="43031" name="Text Box 38"/>
            <p:cNvSpPr txBox="1">
              <a:spLocks noChangeArrowheads="1"/>
            </p:cNvSpPr>
            <p:nvPr/>
          </p:nvSpPr>
          <p:spPr bwMode="auto">
            <a:xfrm>
              <a:off x="3424" y="3132"/>
              <a:ext cx="289" cy="3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r>
                <a:rPr lang="zh-CN" altLang="en-US" sz="1800" b="1"/>
                <a:t>功率</a:t>
              </a:r>
            </a:p>
          </p:txBody>
        </p:sp>
        <p:sp>
          <p:nvSpPr>
            <p:cNvPr id="43032" name="Text Box 39"/>
            <p:cNvSpPr txBox="1">
              <a:spLocks noChangeArrowheads="1"/>
            </p:cNvSpPr>
            <p:nvPr/>
          </p:nvSpPr>
          <p:spPr bwMode="auto">
            <a:xfrm>
              <a:off x="884" y="2726"/>
              <a:ext cx="66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600" b="1"/>
                <a:t>纤</a:t>
              </a:r>
              <a:r>
                <a:rPr lang="en-US" altLang="zh-CN" sz="1600" b="1"/>
                <a:t>1/3</a:t>
              </a:r>
              <a:r>
                <a:rPr lang="zh-CN" altLang="en-US" sz="1600" b="1"/>
                <a:t>光谱</a:t>
              </a:r>
            </a:p>
          </p:txBody>
        </p:sp>
        <p:sp>
          <p:nvSpPr>
            <p:cNvPr id="43033" name="Text Box 40"/>
            <p:cNvSpPr txBox="1">
              <a:spLocks noChangeArrowheads="1"/>
            </p:cNvSpPr>
            <p:nvPr/>
          </p:nvSpPr>
          <p:spPr bwMode="auto">
            <a:xfrm>
              <a:off x="1862" y="2726"/>
              <a:ext cx="66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600" b="1"/>
                <a:t>纤</a:t>
              </a:r>
              <a:r>
                <a:rPr lang="en-US" altLang="zh-CN" sz="1600" b="1"/>
                <a:t>2/4</a:t>
              </a:r>
              <a:r>
                <a:rPr lang="zh-CN" altLang="en-US" sz="1600" b="1"/>
                <a:t>光谱</a:t>
              </a:r>
            </a:p>
          </p:txBody>
        </p:sp>
        <p:sp>
          <p:nvSpPr>
            <p:cNvPr id="43034" name="Text Box 41"/>
            <p:cNvSpPr txBox="1">
              <a:spLocks noChangeArrowheads="1"/>
            </p:cNvSpPr>
            <p:nvPr/>
          </p:nvSpPr>
          <p:spPr bwMode="auto">
            <a:xfrm>
              <a:off x="3605" y="2718"/>
              <a:ext cx="76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600" b="1"/>
                <a:t>共享纤光谱</a:t>
              </a:r>
            </a:p>
          </p:txBody>
        </p:sp>
        <p:sp>
          <p:nvSpPr>
            <p:cNvPr id="43035" name="Line 42"/>
            <p:cNvSpPr>
              <a:spLocks noChangeShapeType="1"/>
            </p:cNvSpPr>
            <p:nvPr/>
          </p:nvSpPr>
          <p:spPr bwMode="auto">
            <a:xfrm flipV="1">
              <a:off x="2752" y="3271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3012" name="Text Box 43"/>
          <p:cNvSpPr txBox="1">
            <a:spLocks noChangeArrowheads="1"/>
          </p:cNvSpPr>
          <p:nvPr/>
        </p:nvSpPr>
        <p:spPr bwMode="auto">
          <a:xfrm>
            <a:off x="152400" y="115888"/>
            <a:ext cx="42751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3</a:t>
            </a:r>
            <a:r>
              <a:rPr lang="zh-CN" altLang="en-US" b="1" dirty="0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）波分多路复用（</a:t>
            </a:r>
            <a:r>
              <a:rPr lang="en-US" altLang="zh-CN" b="1" dirty="0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WDM</a:t>
            </a:r>
            <a:r>
              <a:rPr lang="zh-CN" altLang="en-US" b="1" dirty="0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）</a:t>
            </a:r>
            <a:endParaRPr lang="zh-CN" altLang="en-US" b="1" dirty="0">
              <a:latin typeface="楷体" pitchFamily="18" charset="-122"/>
              <a:ea typeface="楷体" pitchFamily="18" charset="-122"/>
            </a:endParaRPr>
          </a:p>
        </p:txBody>
      </p:sp>
      <p:sp>
        <p:nvSpPr>
          <p:cNvPr id="743468" name="Rectangle 44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3014" name="Text Box 45"/>
          <p:cNvSpPr txBox="1">
            <a:spLocks noChangeArrowheads="1"/>
          </p:cNvSpPr>
          <p:nvPr/>
        </p:nvSpPr>
        <p:spPr bwMode="auto">
          <a:xfrm>
            <a:off x="179388" y="836613"/>
            <a:ext cx="8702675" cy="1187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latin typeface="楷体" pitchFamily="18" charset="-122"/>
                <a:ea typeface="楷体" pitchFamily="18" charset="-122"/>
              </a:rPr>
              <a:t>波分多路复用主要用于光纤信道；</a:t>
            </a:r>
          </a:p>
          <a:p>
            <a:r>
              <a:rPr lang="zh-CN" altLang="en-US" b="1">
                <a:latin typeface="楷体" pitchFamily="18" charset="-122"/>
                <a:ea typeface="楷体" pitchFamily="18" charset="-122"/>
              </a:rPr>
              <a:t>原理：类似</a:t>
            </a:r>
            <a:r>
              <a:rPr lang="zh-CN" altLang="en-US" b="1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频分</a:t>
            </a:r>
            <a:r>
              <a:rPr lang="zh-CN" altLang="en-US" b="1">
                <a:latin typeface="楷体" pitchFamily="18" charset="-122"/>
                <a:ea typeface="楷体" pitchFamily="18" charset="-122"/>
              </a:rPr>
              <a:t>多路复用（</a:t>
            </a:r>
            <a:r>
              <a:rPr lang="en-US" altLang="zh-CN" b="1">
                <a:latin typeface="楷体" pitchFamily="18" charset="-122"/>
                <a:ea typeface="楷体" pitchFamily="18" charset="-122"/>
              </a:rPr>
              <a:t>FDM</a:t>
            </a:r>
            <a:r>
              <a:rPr lang="zh-CN" altLang="en-US" b="1">
                <a:latin typeface="楷体" pitchFamily="18" charset="-122"/>
                <a:ea typeface="楷体" pitchFamily="18" charset="-122"/>
              </a:rPr>
              <a:t>），将不同路信号调制成不同波长的光，并借助同一光纤信道传输；接收端进行光分离处理。</a:t>
            </a:r>
          </a:p>
        </p:txBody>
      </p:sp>
      <p:sp>
        <p:nvSpPr>
          <p:cNvPr id="43015" name="Text Box 46"/>
          <p:cNvSpPr txBox="1">
            <a:spLocks noChangeArrowheads="1"/>
          </p:cNvSpPr>
          <p:nvPr/>
        </p:nvSpPr>
        <p:spPr bwMode="auto">
          <a:xfrm>
            <a:off x="8572528" y="44450"/>
            <a:ext cx="338554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199716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43"/>
          <p:cNvSpPr txBox="1">
            <a:spLocks noChangeArrowheads="1"/>
          </p:cNvSpPr>
          <p:nvPr/>
        </p:nvSpPr>
        <p:spPr bwMode="auto">
          <a:xfrm>
            <a:off x="152400" y="115888"/>
            <a:ext cx="42751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3</a:t>
            </a:r>
            <a:r>
              <a:rPr lang="zh-CN" altLang="en-US" b="1" dirty="0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）波分多路复用（</a:t>
            </a:r>
            <a:r>
              <a:rPr lang="en-US" altLang="zh-CN" b="1" dirty="0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WDM</a:t>
            </a:r>
            <a:r>
              <a:rPr lang="zh-CN" altLang="en-US" b="1" dirty="0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）</a:t>
            </a:r>
            <a:endParaRPr lang="zh-CN" altLang="en-US" b="1" dirty="0">
              <a:latin typeface="楷体" pitchFamily="18" charset="-122"/>
              <a:ea typeface="楷体" pitchFamily="18" charset="-122"/>
            </a:endParaRPr>
          </a:p>
        </p:txBody>
      </p:sp>
      <p:sp>
        <p:nvSpPr>
          <p:cNvPr id="752684" name="Rectangle 44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4036" name="Text Box 45"/>
          <p:cNvSpPr txBox="1">
            <a:spLocks noChangeArrowheads="1"/>
          </p:cNvSpPr>
          <p:nvPr/>
        </p:nvSpPr>
        <p:spPr bwMode="auto">
          <a:xfrm>
            <a:off x="179388" y="836613"/>
            <a:ext cx="8702675" cy="1187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latin typeface="楷体" pitchFamily="18" charset="-122"/>
                <a:ea typeface="楷体" pitchFamily="18" charset="-122"/>
              </a:rPr>
              <a:t>波分多路复用示意：</a:t>
            </a:r>
          </a:p>
          <a:p>
            <a:r>
              <a:rPr lang="zh-CN" altLang="en-US" b="1">
                <a:latin typeface="楷体" pitchFamily="18" charset="-122"/>
                <a:ea typeface="楷体" pitchFamily="18" charset="-122"/>
              </a:rPr>
              <a:t>  各路信息调制为不同波长的光信号经复用器复用到一根光纤，长距离传输时光信号强度发生衰减，需要增强能量。</a:t>
            </a:r>
          </a:p>
        </p:txBody>
      </p:sp>
      <p:sp>
        <p:nvSpPr>
          <p:cNvPr id="44037" name="Text Box 46"/>
          <p:cNvSpPr txBox="1">
            <a:spLocks noChangeArrowheads="1"/>
          </p:cNvSpPr>
          <p:nvPr/>
        </p:nvSpPr>
        <p:spPr bwMode="auto">
          <a:xfrm>
            <a:off x="8610600" y="44450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/>
              <a:t>10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179388" y="2492375"/>
            <a:ext cx="8788400" cy="3889375"/>
            <a:chOff x="113" y="1570"/>
            <a:chExt cx="5536" cy="2450"/>
          </a:xfrm>
        </p:grpSpPr>
        <p:sp>
          <p:nvSpPr>
            <p:cNvPr id="44039" name="Text Box 48"/>
            <p:cNvSpPr txBox="1">
              <a:spLocks noChangeArrowheads="1"/>
            </p:cNvSpPr>
            <p:nvPr/>
          </p:nvSpPr>
          <p:spPr bwMode="auto">
            <a:xfrm flipH="1">
              <a:off x="4250" y="1967"/>
              <a:ext cx="1399" cy="1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15000"/>
                </a:lnSpc>
              </a:pPr>
              <a:r>
                <a:rPr lang="en-US" altLang="zh-CN" sz="2000">
                  <a:solidFill>
                    <a:srgbClr val="333399"/>
                  </a:solidFill>
                  <a:latin typeface="Arial" charset="0"/>
                </a:rPr>
                <a:t> 1550 nm           0 </a:t>
              </a:r>
            </a:p>
            <a:p>
              <a:pPr>
                <a:lnSpc>
                  <a:spcPct val="115000"/>
                </a:lnSpc>
              </a:pPr>
              <a:r>
                <a:rPr lang="en-US" altLang="zh-CN" sz="2000">
                  <a:solidFill>
                    <a:srgbClr val="333399"/>
                  </a:solidFill>
                  <a:latin typeface="Arial" charset="0"/>
                </a:rPr>
                <a:t> 1551 nm           1</a:t>
              </a:r>
            </a:p>
            <a:p>
              <a:pPr>
                <a:lnSpc>
                  <a:spcPct val="115000"/>
                </a:lnSpc>
              </a:pPr>
              <a:r>
                <a:rPr lang="en-US" altLang="zh-CN" sz="2000">
                  <a:solidFill>
                    <a:srgbClr val="333399"/>
                  </a:solidFill>
                  <a:latin typeface="Arial" charset="0"/>
                </a:rPr>
                <a:t> 1552 nm           2</a:t>
              </a:r>
            </a:p>
            <a:p>
              <a:pPr>
                <a:lnSpc>
                  <a:spcPct val="115000"/>
                </a:lnSpc>
              </a:pPr>
              <a:r>
                <a:rPr lang="en-US" altLang="zh-CN" sz="2000">
                  <a:solidFill>
                    <a:srgbClr val="333399"/>
                  </a:solidFill>
                  <a:latin typeface="Arial" charset="0"/>
                </a:rPr>
                <a:t> 1553 nm           3</a:t>
              </a:r>
            </a:p>
            <a:p>
              <a:pPr>
                <a:lnSpc>
                  <a:spcPct val="115000"/>
                </a:lnSpc>
              </a:pPr>
              <a:r>
                <a:rPr lang="en-US" altLang="zh-CN" sz="2000">
                  <a:solidFill>
                    <a:srgbClr val="333399"/>
                  </a:solidFill>
                  <a:latin typeface="Arial" charset="0"/>
                </a:rPr>
                <a:t> 1554 nm           4</a:t>
              </a:r>
            </a:p>
            <a:p>
              <a:pPr>
                <a:lnSpc>
                  <a:spcPct val="115000"/>
                </a:lnSpc>
              </a:pPr>
              <a:r>
                <a:rPr lang="en-US" altLang="zh-CN" sz="2000">
                  <a:solidFill>
                    <a:srgbClr val="333399"/>
                  </a:solidFill>
                  <a:latin typeface="Arial" charset="0"/>
                </a:rPr>
                <a:t> 1555 nm           5</a:t>
              </a:r>
            </a:p>
            <a:p>
              <a:pPr>
                <a:lnSpc>
                  <a:spcPct val="115000"/>
                </a:lnSpc>
              </a:pPr>
              <a:r>
                <a:rPr lang="en-US" altLang="zh-CN" sz="2000">
                  <a:solidFill>
                    <a:srgbClr val="333399"/>
                  </a:solidFill>
                  <a:latin typeface="Arial" charset="0"/>
                </a:rPr>
                <a:t> 1556 nm           6</a:t>
              </a:r>
            </a:p>
            <a:p>
              <a:pPr>
                <a:lnSpc>
                  <a:spcPct val="115000"/>
                </a:lnSpc>
              </a:pPr>
              <a:r>
                <a:rPr lang="en-US" altLang="zh-CN" sz="2000">
                  <a:solidFill>
                    <a:srgbClr val="333399"/>
                  </a:solidFill>
                  <a:latin typeface="Arial" charset="0"/>
                </a:rPr>
                <a:t> 1557 nm           7</a:t>
              </a:r>
            </a:p>
          </p:txBody>
        </p:sp>
        <p:sp>
          <p:nvSpPr>
            <p:cNvPr id="44040" name="Text Box 49"/>
            <p:cNvSpPr txBox="1">
              <a:spLocks noChangeArrowheads="1"/>
            </p:cNvSpPr>
            <p:nvPr/>
          </p:nvSpPr>
          <p:spPr bwMode="auto">
            <a:xfrm>
              <a:off x="113" y="1990"/>
              <a:ext cx="1443" cy="1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15000"/>
                </a:lnSpc>
              </a:pPr>
              <a:r>
                <a:rPr lang="en-US" altLang="zh-CN" sz="200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0          1550 nm    </a:t>
              </a:r>
            </a:p>
            <a:p>
              <a:pPr>
                <a:lnSpc>
                  <a:spcPct val="115000"/>
                </a:lnSpc>
              </a:pPr>
              <a:r>
                <a:rPr lang="en-US" altLang="zh-CN" sz="200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1          1551 nm  </a:t>
              </a:r>
            </a:p>
            <a:p>
              <a:pPr>
                <a:lnSpc>
                  <a:spcPct val="115000"/>
                </a:lnSpc>
              </a:pPr>
              <a:r>
                <a:rPr lang="en-US" altLang="zh-CN" sz="200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2          1552 nm  </a:t>
              </a:r>
            </a:p>
            <a:p>
              <a:pPr>
                <a:lnSpc>
                  <a:spcPct val="115000"/>
                </a:lnSpc>
              </a:pPr>
              <a:r>
                <a:rPr lang="en-US" altLang="zh-CN" sz="200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3          1553 nm  </a:t>
              </a:r>
            </a:p>
            <a:p>
              <a:pPr>
                <a:lnSpc>
                  <a:spcPct val="115000"/>
                </a:lnSpc>
              </a:pPr>
              <a:r>
                <a:rPr lang="en-US" altLang="zh-CN" sz="200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4          1554 nm  </a:t>
              </a:r>
            </a:p>
            <a:p>
              <a:pPr>
                <a:lnSpc>
                  <a:spcPct val="115000"/>
                </a:lnSpc>
              </a:pPr>
              <a:r>
                <a:rPr lang="en-US" altLang="zh-CN" sz="200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5          1555 nm  </a:t>
              </a:r>
            </a:p>
            <a:p>
              <a:pPr>
                <a:lnSpc>
                  <a:spcPct val="115000"/>
                </a:lnSpc>
              </a:pPr>
              <a:r>
                <a:rPr lang="en-US" altLang="zh-CN" sz="200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6          1556 nm  </a:t>
              </a:r>
            </a:p>
            <a:p>
              <a:pPr>
                <a:lnSpc>
                  <a:spcPct val="115000"/>
                </a:lnSpc>
              </a:pPr>
              <a:r>
                <a:rPr lang="en-US" altLang="zh-CN" sz="200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7          1557 nm  </a:t>
              </a:r>
            </a:p>
          </p:txBody>
        </p:sp>
        <p:sp>
          <p:nvSpPr>
            <p:cNvPr id="44041" name="Text Box 50"/>
            <p:cNvSpPr txBox="1">
              <a:spLocks noChangeArrowheads="1"/>
            </p:cNvSpPr>
            <p:nvPr/>
          </p:nvSpPr>
          <p:spPr bwMode="auto">
            <a:xfrm>
              <a:off x="2117" y="1571"/>
              <a:ext cx="990" cy="448"/>
            </a:xfrm>
            <a:prstGeom prst="rect">
              <a:avLst/>
            </a:prstGeom>
            <a:noFill/>
            <a:ln w="9525">
              <a:solidFill>
                <a:srgbClr val="333399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333399"/>
                  </a:solidFill>
                  <a:latin typeface="Arial" charset="0"/>
                </a:rPr>
                <a:t>8 </a:t>
              </a:r>
              <a:r>
                <a:rPr lang="en-US" altLang="zh-CN" sz="2000">
                  <a:solidFill>
                    <a:srgbClr val="333399"/>
                  </a:solidFill>
                  <a:latin typeface="Arial" charset="0"/>
                  <a:sym typeface="Symbol" pitchFamily="18" charset="2"/>
                </a:rPr>
                <a:t> </a:t>
              </a:r>
              <a:r>
                <a:rPr lang="en-US" altLang="zh-CN" sz="2000">
                  <a:solidFill>
                    <a:srgbClr val="333399"/>
                  </a:solidFill>
                  <a:latin typeface="Arial" charset="0"/>
                </a:rPr>
                <a:t>2.5 Gb/s</a:t>
              </a:r>
            </a:p>
            <a:p>
              <a:pPr algn="ctr"/>
              <a:r>
                <a:rPr lang="en-US" altLang="zh-CN" sz="2000">
                  <a:solidFill>
                    <a:srgbClr val="333399"/>
                  </a:solidFill>
                  <a:latin typeface="Arial" charset="0"/>
                </a:rPr>
                <a:t>1310 nm</a:t>
              </a:r>
            </a:p>
          </p:txBody>
        </p:sp>
        <p:sp>
          <p:nvSpPr>
            <p:cNvPr id="44042" name="Line 51"/>
            <p:cNvSpPr>
              <a:spLocks noChangeShapeType="1"/>
            </p:cNvSpPr>
            <p:nvPr/>
          </p:nvSpPr>
          <p:spPr bwMode="auto">
            <a:xfrm>
              <a:off x="4330" y="2226"/>
              <a:ext cx="1317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none" w="sm" len="med"/>
              <a:tailEnd type="non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3" name="Line 52"/>
            <p:cNvSpPr>
              <a:spLocks noChangeShapeType="1"/>
            </p:cNvSpPr>
            <p:nvPr/>
          </p:nvSpPr>
          <p:spPr bwMode="auto">
            <a:xfrm>
              <a:off x="4330" y="2447"/>
              <a:ext cx="1317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none" w="sm" len="med"/>
              <a:tailEnd type="non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4" name="Line 53"/>
            <p:cNvSpPr>
              <a:spLocks noChangeShapeType="1"/>
            </p:cNvSpPr>
            <p:nvPr/>
          </p:nvSpPr>
          <p:spPr bwMode="auto">
            <a:xfrm>
              <a:off x="4330" y="2667"/>
              <a:ext cx="1317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none" w="sm" len="med"/>
              <a:tailEnd type="non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5" name="Line 54"/>
            <p:cNvSpPr>
              <a:spLocks noChangeShapeType="1"/>
            </p:cNvSpPr>
            <p:nvPr/>
          </p:nvSpPr>
          <p:spPr bwMode="auto">
            <a:xfrm>
              <a:off x="4330" y="2889"/>
              <a:ext cx="1317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none" w="sm" len="med"/>
              <a:tailEnd type="non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6" name="Line 55"/>
            <p:cNvSpPr>
              <a:spLocks noChangeShapeType="1"/>
            </p:cNvSpPr>
            <p:nvPr/>
          </p:nvSpPr>
          <p:spPr bwMode="auto">
            <a:xfrm>
              <a:off x="4330" y="3109"/>
              <a:ext cx="1317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none" w="sm" len="med"/>
              <a:tailEnd type="non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7" name="Line 56"/>
            <p:cNvSpPr>
              <a:spLocks noChangeShapeType="1"/>
            </p:cNvSpPr>
            <p:nvPr/>
          </p:nvSpPr>
          <p:spPr bwMode="auto">
            <a:xfrm>
              <a:off x="4330" y="3331"/>
              <a:ext cx="1317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none" w="sm" len="med"/>
              <a:tailEnd type="non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8" name="Line 57"/>
            <p:cNvSpPr>
              <a:spLocks noChangeShapeType="1"/>
            </p:cNvSpPr>
            <p:nvPr/>
          </p:nvSpPr>
          <p:spPr bwMode="auto">
            <a:xfrm>
              <a:off x="4330" y="3551"/>
              <a:ext cx="1317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none" w="sm" len="med"/>
              <a:tailEnd type="non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9" name="Line 58"/>
            <p:cNvSpPr>
              <a:spLocks noChangeShapeType="1"/>
            </p:cNvSpPr>
            <p:nvPr/>
          </p:nvSpPr>
          <p:spPr bwMode="auto">
            <a:xfrm>
              <a:off x="4330" y="3773"/>
              <a:ext cx="1317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none" w="sm" len="med"/>
              <a:tailEnd type="non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0" name="Line 59"/>
            <p:cNvSpPr>
              <a:spLocks noChangeShapeType="1"/>
            </p:cNvSpPr>
            <p:nvPr/>
          </p:nvSpPr>
          <p:spPr bwMode="auto">
            <a:xfrm>
              <a:off x="113" y="2226"/>
              <a:ext cx="1317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none" w="sm" len="med"/>
              <a:tailEnd type="non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1" name="Line 60"/>
            <p:cNvSpPr>
              <a:spLocks noChangeShapeType="1"/>
            </p:cNvSpPr>
            <p:nvPr/>
          </p:nvSpPr>
          <p:spPr bwMode="auto">
            <a:xfrm>
              <a:off x="113" y="2447"/>
              <a:ext cx="1317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none" w="sm" len="med"/>
              <a:tailEnd type="non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2" name="Line 61"/>
            <p:cNvSpPr>
              <a:spLocks noChangeShapeType="1"/>
            </p:cNvSpPr>
            <p:nvPr/>
          </p:nvSpPr>
          <p:spPr bwMode="auto">
            <a:xfrm>
              <a:off x="113" y="2667"/>
              <a:ext cx="1317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none" w="sm" len="med"/>
              <a:tailEnd type="non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3" name="Line 62"/>
            <p:cNvSpPr>
              <a:spLocks noChangeShapeType="1"/>
            </p:cNvSpPr>
            <p:nvPr/>
          </p:nvSpPr>
          <p:spPr bwMode="auto">
            <a:xfrm>
              <a:off x="113" y="2889"/>
              <a:ext cx="1317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none" w="sm" len="med"/>
              <a:tailEnd type="non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4" name="Line 63"/>
            <p:cNvSpPr>
              <a:spLocks noChangeShapeType="1"/>
            </p:cNvSpPr>
            <p:nvPr/>
          </p:nvSpPr>
          <p:spPr bwMode="auto">
            <a:xfrm>
              <a:off x="113" y="3109"/>
              <a:ext cx="1317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none" w="sm" len="med"/>
              <a:tailEnd type="non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5" name="Line 64"/>
            <p:cNvSpPr>
              <a:spLocks noChangeShapeType="1"/>
            </p:cNvSpPr>
            <p:nvPr/>
          </p:nvSpPr>
          <p:spPr bwMode="auto">
            <a:xfrm>
              <a:off x="113" y="3331"/>
              <a:ext cx="1317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none" w="sm" len="med"/>
              <a:tailEnd type="non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6" name="Line 65"/>
            <p:cNvSpPr>
              <a:spLocks noChangeShapeType="1"/>
            </p:cNvSpPr>
            <p:nvPr/>
          </p:nvSpPr>
          <p:spPr bwMode="auto">
            <a:xfrm>
              <a:off x="113" y="3551"/>
              <a:ext cx="1317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none" w="sm" len="med"/>
              <a:tailEnd type="non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7" name="Line 66"/>
            <p:cNvSpPr>
              <a:spLocks noChangeShapeType="1"/>
            </p:cNvSpPr>
            <p:nvPr/>
          </p:nvSpPr>
          <p:spPr bwMode="auto">
            <a:xfrm>
              <a:off x="113" y="3773"/>
              <a:ext cx="1317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none" w="sm" len="med"/>
              <a:tailEnd type="non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8" name="Line 67"/>
            <p:cNvSpPr>
              <a:spLocks noChangeShapeType="1"/>
            </p:cNvSpPr>
            <p:nvPr/>
          </p:nvSpPr>
          <p:spPr bwMode="auto">
            <a:xfrm>
              <a:off x="1461" y="2996"/>
              <a:ext cx="2834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2708" name="AutoShape 68"/>
            <p:cNvSpPr>
              <a:spLocks noChangeArrowheads="1"/>
            </p:cNvSpPr>
            <p:nvPr/>
          </p:nvSpPr>
          <p:spPr bwMode="auto">
            <a:xfrm rot="5400000">
              <a:off x="1993" y="2900"/>
              <a:ext cx="223" cy="187"/>
            </a:xfrm>
            <a:prstGeom prst="triangle">
              <a:avLst>
                <a:gd name="adj" fmla="val 50000"/>
              </a:avLst>
            </a:prstGeom>
            <a:solidFill>
              <a:srgbClr val="FF00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52709" name="Rectangle 69"/>
            <p:cNvSpPr>
              <a:spLocks noChangeArrowheads="1"/>
            </p:cNvSpPr>
            <p:nvPr/>
          </p:nvSpPr>
          <p:spPr bwMode="auto">
            <a:xfrm>
              <a:off x="399" y="2165"/>
              <a:ext cx="313" cy="12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52710" name="Rectangle 70"/>
            <p:cNvSpPr>
              <a:spLocks noChangeArrowheads="1"/>
            </p:cNvSpPr>
            <p:nvPr/>
          </p:nvSpPr>
          <p:spPr bwMode="auto">
            <a:xfrm>
              <a:off x="399" y="2385"/>
              <a:ext cx="313" cy="123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52711" name="Rectangle 71"/>
            <p:cNvSpPr>
              <a:spLocks noChangeArrowheads="1"/>
            </p:cNvSpPr>
            <p:nvPr/>
          </p:nvSpPr>
          <p:spPr bwMode="auto">
            <a:xfrm>
              <a:off x="399" y="2606"/>
              <a:ext cx="313" cy="123"/>
            </a:xfrm>
            <a:prstGeom prst="rect">
              <a:avLst/>
            </a:prstGeom>
            <a:solidFill>
              <a:srgbClr val="CC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52712" name="Rectangle 72"/>
            <p:cNvSpPr>
              <a:spLocks noChangeArrowheads="1"/>
            </p:cNvSpPr>
            <p:nvPr/>
          </p:nvSpPr>
          <p:spPr bwMode="auto">
            <a:xfrm>
              <a:off x="399" y="2827"/>
              <a:ext cx="313" cy="123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52713" name="Rectangle 73"/>
            <p:cNvSpPr>
              <a:spLocks noChangeArrowheads="1"/>
            </p:cNvSpPr>
            <p:nvPr/>
          </p:nvSpPr>
          <p:spPr bwMode="auto">
            <a:xfrm>
              <a:off x="399" y="3048"/>
              <a:ext cx="313" cy="123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52714" name="Rectangle 74"/>
            <p:cNvSpPr>
              <a:spLocks noChangeArrowheads="1"/>
            </p:cNvSpPr>
            <p:nvPr/>
          </p:nvSpPr>
          <p:spPr bwMode="auto">
            <a:xfrm>
              <a:off x="399" y="3269"/>
              <a:ext cx="313" cy="123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52715" name="Rectangle 75"/>
            <p:cNvSpPr>
              <a:spLocks noChangeArrowheads="1"/>
            </p:cNvSpPr>
            <p:nvPr/>
          </p:nvSpPr>
          <p:spPr bwMode="auto">
            <a:xfrm>
              <a:off x="399" y="3490"/>
              <a:ext cx="313" cy="123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52716" name="Rectangle 76"/>
            <p:cNvSpPr>
              <a:spLocks noChangeArrowheads="1"/>
            </p:cNvSpPr>
            <p:nvPr/>
          </p:nvSpPr>
          <p:spPr bwMode="auto">
            <a:xfrm>
              <a:off x="399" y="3710"/>
              <a:ext cx="313" cy="124"/>
            </a:xfrm>
            <a:prstGeom prst="rect">
              <a:avLst/>
            </a:prstGeom>
            <a:solidFill>
              <a:srgbClr val="33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4068" name="Text Box 77"/>
            <p:cNvSpPr txBox="1">
              <a:spLocks noChangeArrowheads="1"/>
            </p:cNvSpPr>
            <p:nvPr/>
          </p:nvSpPr>
          <p:spPr bwMode="auto">
            <a:xfrm>
              <a:off x="2146" y="2337"/>
              <a:ext cx="67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333399"/>
                  </a:solidFill>
                  <a:latin typeface="Arial" charset="0"/>
                </a:rPr>
                <a:t>20 Gb/s</a:t>
              </a:r>
            </a:p>
          </p:txBody>
        </p:sp>
        <p:sp>
          <p:nvSpPr>
            <p:cNvPr id="752718" name="AutoShape 78"/>
            <p:cNvSpPr>
              <a:spLocks noChangeArrowheads="1"/>
            </p:cNvSpPr>
            <p:nvPr/>
          </p:nvSpPr>
          <p:spPr bwMode="auto">
            <a:xfrm rot="-5400000">
              <a:off x="504" y="2843"/>
              <a:ext cx="2041" cy="314"/>
            </a:xfrm>
            <a:custGeom>
              <a:avLst/>
              <a:gdLst>
                <a:gd name="G0" fmla="+- 2408 0 0"/>
                <a:gd name="G1" fmla="+- 21600 0 2408"/>
                <a:gd name="G2" fmla="*/ 2408 1 2"/>
                <a:gd name="G3" fmla="+- 21600 0 G2"/>
                <a:gd name="G4" fmla="+/ 2408 21600 2"/>
                <a:gd name="G5" fmla="+/ G1 0 2"/>
                <a:gd name="G6" fmla="*/ 21600 21600 2408"/>
                <a:gd name="G7" fmla="*/ G6 1 2"/>
                <a:gd name="G8" fmla="+- 21600 0 G7"/>
                <a:gd name="G9" fmla="*/ 21600 1 2"/>
                <a:gd name="G10" fmla="+- 2408 0 G9"/>
                <a:gd name="G11" fmla="?: G10 G8 0"/>
                <a:gd name="G12" fmla="?: G10 G7 21600"/>
                <a:gd name="T0" fmla="*/ 20396 w 21600"/>
                <a:gd name="T1" fmla="*/ 10800 h 21600"/>
                <a:gd name="T2" fmla="*/ 10800 w 21600"/>
                <a:gd name="T3" fmla="*/ 21600 h 21600"/>
                <a:gd name="T4" fmla="*/ 1204 w 21600"/>
                <a:gd name="T5" fmla="*/ 10800 h 21600"/>
                <a:gd name="T6" fmla="*/ 10800 w 21600"/>
                <a:gd name="T7" fmla="*/ 0 h 21600"/>
                <a:gd name="T8" fmla="*/ 3004 w 21600"/>
                <a:gd name="T9" fmla="*/ 3004 h 21600"/>
                <a:gd name="T10" fmla="*/ 18596 w 21600"/>
                <a:gd name="T11" fmla="*/ 18596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2408" y="21600"/>
                  </a:lnTo>
                  <a:lnTo>
                    <a:pt x="19192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CCCC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52719" name="AutoShape 79"/>
            <p:cNvSpPr>
              <a:spLocks noChangeArrowheads="1"/>
            </p:cNvSpPr>
            <p:nvPr/>
          </p:nvSpPr>
          <p:spPr bwMode="auto">
            <a:xfrm rot="5400000" flipH="1">
              <a:off x="3153" y="2843"/>
              <a:ext cx="2041" cy="313"/>
            </a:xfrm>
            <a:custGeom>
              <a:avLst/>
              <a:gdLst>
                <a:gd name="G0" fmla="+- 2408 0 0"/>
                <a:gd name="G1" fmla="+- 21600 0 2408"/>
                <a:gd name="G2" fmla="*/ 2408 1 2"/>
                <a:gd name="G3" fmla="+- 21600 0 G2"/>
                <a:gd name="G4" fmla="+/ 2408 21600 2"/>
                <a:gd name="G5" fmla="+/ G1 0 2"/>
                <a:gd name="G6" fmla="*/ 21600 21600 2408"/>
                <a:gd name="G7" fmla="*/ G6 1 2"/>
                <a:gd name="G8" fmla="+- 21600 0 G7"/>
                <a:gd name="G9" fmla="*/ 21600 1 2"/>
                <a:gd name="G10" fmla="+- 2408 0 G9"/>
                <a:gd name="G11" fmla="?: G10 G8 0"/>
                <a:gd name="G12" fmla="?: G10 G7 21600"/>
                <a:gd name="T0" fmla="*/ 20396 w 21600"/>
                <a:gd name="T1" fmla="*/ 10800 h 21600"/>
                <a:gd name="T2" fmla="*/ 10800 w 21600"/>
                <a:gd name="T3" fmla="*/ 21600 h 21600"/>
                <a:gd name="T4" fmla="*/ 1204 w 21600"/>
                <a:gd name="T5" fmla="*/ 10800 h 21600"/>
                <a:gd name="T6" fmla="*/ 10800 w 21600"/>
                <a:gd name="T7" fmla="*/ 0 h 21600"/>
                <a:gd name="T8" fmla="*/ 3004 w 21600"/>
                <a:gd name="T9" fmla="*/ 3004 h 21600"/>
                <a:gd name="T10" fmla="*/ 18596 w 21600"/>
                <a:gd name="T11" fmla="*/ 18596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2408" y="21600"/>
                  </a:lnTo>
                  <a:lnTo>
                    <a:pt x="19192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99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52720" name="Rectangle 80"/>
            <p:cNvSpPr>
              <a:spLocks noChangeArrowheads="1"/>
            </p:cNvSpPr>
            <p:nvPr/>
          </p:nvSpPr>
          <p:spPr bwMode="auto">
            <a:xfrm>
              <a:off x="5030" y="2165"/>
              <a:ext cx="313" cy="12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52721" name="Rectangle 81"/>
            <p:cNvSpPr>
              <a:spLocks noChangeArrowheads="1"/>
            </p:cNvSpPr>
            <p:nvPr/>
          </p:nvSpPr>
          <p:spPr bwMode="auto">
            <a:xfrm>
              <a:off x="5030" y="2385"/>
              <a:ext cx="313" cy="123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52722" name="Rectangle 82"/>
            <p:cNvSpPr>
              <a:spLocks noChangeArrowheads="1"/>
            </p:cNvSpPr>
            <p:nvPr/>
          </p:nvSpPr>
          <p:spPr bwMode="auto">
            <a:xfrm>
              <a:off x="5030" y="2606"/>
              <a:ext cx="313" cy="123"/>
            </a:xfrm>
            <a:prstGeom prst="rect">
              <a:avLst/>
            </a:prstGeom>
            <a:solidFill>
              <a:srgbClr val="CC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52723" name="Rectangle 83"/>
            <p:cNvSpPr>
              <a:spLocks noChangeArrowheads="1"/>
            </p:cNvSpPr>
            <p:nvPr/>
          </p:nvSpPr>
          <p:spPr bwMode="auto">
            <a:xfrm>
              <a:off x="5030" y="2827"/>
              <a:ext cx="313" cy="123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52724" name="Rectangle 84"/>
            <p:cNvSpPr>
              <a:spLocks noChangeArrowheads="1"/>
            </p:cNvSpPr>
            <p:nvPr/>
          </p:nvSpPr>
          <p:spPr bwMode="auto">
            <a:xfrm>
              <a:off x="5030" y="3048"/>
              <a:ext cx="313" cy="123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52725" name="Rectangle 85"/>
            <p:cNvSpPr>
              <a:spLocks noChangeArrowheads="1"/>
            </p:cNvSpPr>
            <p:nvPr/>
          </p:nvSpPr>
          <p:spPr bwMode="auto">
            <a:xfrm>
              <a:off x="5030" y="3269"/>
              <a:ext cx="313" cy="123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52726" name="Rectangle 86"/>
            <p:cNvSpPr>
              <a:spLocks noChangeArrowheads="1"/>
            </p:cNvSpPr>
            <p:nvPr/>
          </p:nvSpPr>
          <p:spPr bwMode="auto">
            <a:xfrm>
              <a:off x="5030" y="3490"/>
              <a:ext cx="313" cy="123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52727" name="Rectangle 87"/>
            <p:cNvSpPr>
              <a:spLocks noChangeArrowheads="1"/>
            </p:cNvSpPr>
            <p:nvPr/>
          </p:nvSpPr>
          <p:spPr bwMode="auto">
            <a:xfrm>
              <a:off x="5030" y="3710"/>
              <a:ext cx="313" cy="124"/>
            </a:xfrm>
            <a:prstGeom prst="rect">
              <a:avLst/>
            </a:prstGeom>
            <a:solidFill>
              <a:srgbClr val="33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52728" name="AutoShape 88"/>
            <p:cNvSpPr>
              <a:spLocks noChangeArrowheads="1"/>
            </p:cNvSpPr>
            <p:nvPr/>
          </p:nvSpPr>
          <p:spPr bwMode="auto">
            <a:xfrm rot="5400000">
              <a:off x="2733" y="2901"/>
              <a:ext cx="223" cy="186"/>
            </a:xfrm>
            <a:prstGeom prst="triangle">
              <a:avLst>
                <a:gd name="adj" fmla="val 50000"/>
              </a:avLst>
            </a:prstGeom>
            <a:solidFill>
              <a:srgbClr val="FF00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52729" name="AutoShape 89"/>
            <p:cNvSpPr>
              <a:spLocks noChangeArrowheads="1"/>
            </p:cNvSpPr>
            <p:nvPr/>
          </p:nvSpPr>
          <p:spPr bwMode="auto">
            <a:xfrm rot="5400000">
              <a:off x="3497" y="2900"/>
              <a:ext cx="223" cy="187"/>
            </a:xfrm>
            <a:prstGeom prst="triangle">
              <a:avLst>
                <a:gd name="adj" fmla="val 50000"/>
              </a:avLst>
            </a:prstGeom>
            <a:solidFill>
              <a:srgbClr val="FF00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4081" name="Line 90"/>
            <p:cNvSpPr>
              <a:spLocks noChangeShapeType="1"/>
            </p:cNvSpPr>
            <p:nvPr/>
          </p:nvSpPr>
          <p:spPr bwMode="auto">
            <a:xfrm flipH="1">
              <a:off x="2368" y="2598"/>
              <a:ext cx="81" cy="392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82" name="Text Box 91"/>
            <p:cNvSpPr txBox="1">
              <a:spLocks noChangeArrowheads="1"/>
            </p:cNvSpPr>
            <p:nvPr/>
          </p:nvSpPr>
          <p:spPr bwMode="auto">
            <a:xfrm>
              <a:off x="1383" y="2660"/>
              <a:ext cx="276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333399"/>
                  </a:solidFill>
                  <a:ea typeface="黑体" pitchFamily="2" charset="-122"/>
                </a:rPr>
                <a:t>复</a:t>
              </a:r>
            </a:p>
            <a:p>
              <a:r>
                <a:rPr lang="zh-CN" altLang="en-US" sz="2000">
                  <a:solidFill>
                    <a:srgbClr val="333399"/>
                  </a:solidFill>
                  <a:ea typeface="黑体" pitchFamily="2" charset="-122"/>
                </a:rPr>
                <a:t>用</a:t>
              </a:r>
            </a:p>
            <a:p>
              <a:r>
                <a:rPr lang="zh-CN" altLang="en-US" sz="2000">
                  <a:solidFill>
                    <a:srgbClr val="333399"/>
                  </a:solidFill>
                  <a:ea typeface="黑体" pitchFamily="2" charset="-122"/>
                </a:rPr>
                <a:t>器</a:t>
              </a:r>
            </a:p>
          </p:txBody>
        </p:sp>
        <p:sp>
          <p:nvSpPr>
            <p:cNvPr id="44083" name="Text Box 92"/>
            <p:cNvSpPr txBox="1">
              <a:spLocks noChangeArrowheads="1"/>
            </p:cNvSpPr>
            <p:nvPr/>
          </p:nvSpPr>
          <p:spPr bwMode="auto">
            <a:xfrm>
              <a:off x="4035" y="2660"/>
              <a:ext cx="276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333399"/>
                  </a:solidFill>
                  <a:ea typeface="黑体" pitchFamily="2" charset="-122"/>
                </a:rPr>
                <a:t>分</a:t>
              </a:r>
            </a:p>
            <a:p>
              <a:r>
                <a:rPr lang="zh-CN" altLang="en-US" sz="2000">
                  <a:solidFill>
                    <a:srgbClr val="333399"/>
                  </a:solidFill>
                  <a:ea typeface="黑体" pitchFamily="2" charset="-122"/>
                </a:rPr>
                <a:t>用</a:t>
              </a:r>
            </a:p>
            <a:p>
              <a:r>
                <a:rPr lang="zh-CN" altLang="en-US" sz="2000">
                  <a:solidFill>
                    <a:srgbClr val="333399"/>
                  </a:solidFill>
                  <a:ea typeface="黑体" pitchFamily="2" charset="-122"/>
                </a:rPr>
                <a:t>器</a:t>
              </a:r>
            </a:p>
          </p:txBody>
        </p:sp>
        <p:sp>
          <p:nvSpPr>
            <p:cNvPr id="44084" name="Text Box 93"/>
            <p:cNvSpPr txBox="1">
              <a:spLocks noChangeArrowheads="1"/>
            </p:cNvSpPr>
            <p:nvPr/>
          </p:nvSpPr>
          <p:spPr bwMode="auto">
            <a:xfrm>
              <a:off x="2888" y="2400"/>
              <a:ext cx="5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333399"/>
                  </a:solidFill>
                  <a:latin typeface="Arial" charset="0"/>
                </a:rPr>
                <a:t>EDFA</a:t>
              </a:r>
            </a:p>
          </p:txBody>
        </p:sp>
        <p:sp>
          <p:nvSpPr>
            <p:cNvPr id="44085" name="Line 94"/>
            <p:cNvSpPr>
              <a:spLocks noChangeShapeType="1"/>
            </p:cNvSpPr>
            <p:nvPr/>
          </p:nvSpPr>
          <p:spPr bwMode="auto">
            <a:xfrm flipH="1">
              <a:off x="2863" y="2659"/>
              <a:ext cx="276" cy="272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86" name="Line 95"/>
            <p:cNvSpPr>
              <a:spLocks noChangeShapeType="1"/>
            </p:cNvSpPr>
            <p:nvPr/>
          </p:nvSpPr>
          <p:spPr bwMode="auto">
            <a:xfrm>
              <a:off x="2073" y="3154"/>
              <a:ext cx="0" cy="1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87" name="Line 96"/>
            <p:cNvSpPr>
              <a:spLocks noChangeShapeType="1"/>
            </p:cNvSpPr>
            <p:nvPr/>
          </p:nvSpPr>
          <p:spPr bwMode="auto">
            <a:xfrm>
              <a:off x="2825" y="3154"/>
              <a:ext cx="0" cy="1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88" name="Line 97"/>
            <p:cNvSpPr>
              <a:spLocks noChangeShapeType="1"/>
            </p:cNvSpPr>
            <p:nvPr/>
          </p:nvSpPr>
          <p:spPr bwMode="auto">
            <a:xfrm>
              <a:off x="2071" y="3215"/>
              <a:ext cx="753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triangle" w="sm" len="med"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89" name="Text Box 98"/>
            <p:cNvSpPr txBox="1">
              <a:spLocks noChangeArrowheads="1"/>
            </p:cNvSpPr>
            <p:nvPr/>
          </p:nvSpPr>
          <p:spPr bwMode="auto">
            <a:xfrm>
              <a:off x="2083" y="3205"/>
              <a:ext cx="6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120 km</a:t>
              </a:r>
            </a:p>
          </p:txBody>
        </p:sp>
        <p:sp>
          <p:nvSpPr>
            <p:cNvPr id="44090" name="Text Box 99"/>
            <p:cNvSpPr txBox="1">
              <a:spLocks noChangeArrowheads="1"/>
            </p:cNvSpPr>
            <p:nvPr/>
          </p:nvSpPr>
          <p:spPr bwMode="auto">
            <a:xfrm>
              <a:off x="158" y="1570"/>
              <a:ext cx="8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zh-CN" altLang="en-US">
                  <a:solidFill>
                    <a:srgbClr val="333399"/>
                  </a:solidFill>
                  <a:latin typeface="Tahoma" pitchFamily="34" charset="0"/>
                  <a:ea typeface="黑体" pitchFamily="2" charset="-122"/>
                </a:rPr>
                <a:t>光调制器</a:t>
              </a:r>
            </a:p>
          </p:txBody>
        </p:sp>
        <p:sp>
          <p:nvSpPr>
            <p:cNvPr id="44091" name="Line 100"/>
            <p:cNvSpPr>
              <a:spLocks noChangeShapeType="1"/>
            </p:cNvSpPr>
            <p:nvPr/>
          </p:nvSpPr>
          <p:spPr bwMode="auto">
            <a:xfrm>
              <a:off x="567" y="1842"/>
              <a:ext cx="0" cy="318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92" name="Text Box 101"/>
            <p:cNvSpPr txBox="1">
              <a:spLocks noChangeArrowheads="1"/>
            </p:cNvSpPr>
            <p:nvPr/>
          </p:nvSpPr>
          <p:spPr bwMode="auto">
            <a:xfrm>
              <a:off x="4627" y="1570"/>
              <a:ext cx="8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zh-CN" altLang="en-US">
                  <a:solidFill>
                    <a:srgbClr val="333399"/>
                  </a:solidFill>
                  <a:latin typeface="Tahoma" pitchFamily="34" charset="0"/>
                  <a:ea typeface="黑体" pitchFamily="2" charset="-122"/>
                </a:rPr>
                <a:t>光解调器</a:t>
              </a:r>
            </a:p>
          </p:txBody>
        </p:sp>
        <p:sp>
          <p:nvSpPr>
            <p:cNvPr id="44093" name="Line 102"/>
            <p:cNvSpPr>
              <a:spLocks noChangeShapeType="1"/>
            </p:cNvSpPr>
            <p:nvPr/>
          </p:nvSpPr>
          <p:spPr bwMode="auto">
            <a:xfrm>
              <a:off x="5193" y="1842"/>
              <a:ext cx="0" cy="318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7819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矩形 161"/>
          <p:cNvSpPr/>
          <p:nvPr/>
        </p:nvSpPr>
        <p:spPr bwMode="auto">
          <a:xfrm>
            <a:off x="6156176" y="1556792"/>
            <a:ext cx="2880320" cy="1800200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52684" name="Rectangle 44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4036" name="Text Box 45"/>
          <p:cNvSpPr txBox="1">
            <a:spLocks noChangeArrowheads="1"/>
          </p:cNvSpPr>
          <p:nvPr/>
        </p:nvSpPr>
        <p:spPr bwMode="auto">
          <a:xfrm>
            <a:off x="179389" y="3356992"/>
            <a:ext cx="8785099" cy="12003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码片</a:t>
            </a:r>
            <a:r>
              <a:rPr lang="en-US" altLang="zh-CN" b="1" dirty="0">
                <a:latin typeface="楷体" pitchFamily="18" charset="-122"/>
                <a:ea typeface="楷体" pitchFamily="18" charset="-122"/>
              </a:rPr>
              <a:t>(</a:t>
            </a: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或码址）</a:t>
            </a:r>
            <a:r>
              <a:rPr lang="en-US" altLang="zh-CN" b="1" dirty="0">
                <a:latin typeface="楷体" pitchFamily="18" charset="-122"/>
                <a:ea typeface="楷体" pitchFamily="18" charset="-122"/>
              </a:rPr>
              <a:t>:n</a:t>
            </a: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阶</a:t>
            </a:r>
            <a:r>
              <a:rPr lang="en-US" altLang="zh-CN" b="1" dirty="0">
                <a:latin typeface="楷体" pitchFamily="18" charset="-122"/>
                <a:ea typeface="楷体" pitchFamily="18" charset="-122"/>
              </a:rPr>
              <a:t>Walsh</a:t>
            </a: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函数产生，</a:t>
            </a:r>
            <a:r>
              <a:rPr lang="en-US" altLang="zh-CN" b="1" dirty="0">
                <a:latin typeface="楷体" pitchFamily="18" charset="-122"/>
                <a:ea typeface="楷体" pitchFamily="18" charset="-122"/>
              </a:rPr>
              <a:t>n</a:t>
            </a: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阶对应</a:t>
            </a:r>
            <a:r>
              <a:rPr lang="en-US" altLang="zh-CN" b="1" dirty="0">
                <a:latin typeface="楷体" pitchFamily="18" charset="-122"/>
                <a:ea typeface="楷体" pitchFamily="18" charset="-122"/>
              </a:rPr>
              <a:t>n</a:t>
            </a: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个子信道；</a:t>
            </a:r>
            <a:endParaRPr lang="en-US" altLang="zh-CN" b="1" dirty="0">
              <a:latin typeface="楷体" pitchFamily="18" charset="-122"/>
              <a:ea typeface="楷体" pitchFamily="18" charset="-122"/>
            </a:endParaRPr>
          </a:p>
          <a:p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例：</a:t>
            </a:r>
            <a:r>
              <a:rPr lang="en-US" altLang="zh-CN" b="1" dirty="0">
                <a:latin typeface="楷体" pitchFamily="18" charset="-122"/>
                <a:ea typeface="楷体" pitchFamily="18" charset="-122"/>
              </a:rPr>
              <a:t>4</a:t>
            </a: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阶</a:t>
            </a:r>
            <a:r>
              <a:rPr lang="en-US" altLang="zh-CN" b="1" dirty="0">
                <a:latin typeface="楷体" pitchFamily="18" charset="-122"/>
                <a:ea typeface="楷体" pitchFamily="18" charset="-122"/>
              </a:rPr>
              <a:t>Walsh</a:t>
            </a: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函数，</a:t>
            </a:r>
            <a:r>
              <a:rPr lang="en-US" altLang="zh-CN" b="1" dirty="0">
                <a:latin typeface="楷体" pitchFamily="18" charset="-122"/>
                <a:ea typeface="楷体" pitchFamily="18" charset="-122"/>
              </a:rPr>
              <a:t>Ca</a:t>
            </a: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：</a:t>
            </a:r>
            <a:r>
              <a:rPr lang="en-US" altLang="zh-CN" b="1" dirty="0">
                <a:latin typeface="楷体" pitchFamily="18" charset="-122"/>
                <a:ea typeface="楷体" pitchFamily="18" charset="-122"/>
              </a:rPr>
              <a:t>-1,-1,-1,-1</a:t>
            </a: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；</a:t>
            </a:r>
            <a:r>
              <a:rPr lang="en-US" altLang="zh-CN" b="1" dirty="0" err="1">
                <a:latin typeface="楷体" pitchFamily="18" charset="-122"/>
                <a:ea typeface="楷体" pitchFamily="18" charset="-122"/>
              </a:rPr>
              <a:t>Cb</a:t>
            </a: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：</a:t>
            </a:r>
            <a:r>
              <a:rPr lang="en-US" altLang="zh-CN" b="1" dirty="0">
                <a:latin typeface="楷体" pitchFamily="18" charset="-122"/>
                <a:ea typeface="楷体" pitchFamily="18" charset="-122"/>
              </a:rPr>
              <a:t>-1,1,-1,1</a:t>
            </a: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；</a:t>
            </a:r>
            <a:endParaRPr lang="en-US" altLang="zh-CN" b="1" dirty="0">
              <a:latin typeface="楷体" pitchFamily="18" charset="-122"/>
              <a:ea typeface="楷体" pitchFamily="18" charset="-122"/>
            </a:endParaRPr>
          </a:p>
          <a:p>
            <a:r>
              <a:rPr lang="en-US" altLang="zh-CN" b="1" dirty="0">
                <a:latin typeface="楷体" pitchFamily="18" charset="-122"/>
                <a:ea typeface="楷体" pitchFamily="18" charset="-122"/>
              </a:rPr>
              <a:t>                  Cc: -1,-1,1,1</a:t>
            </a: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；  </a:t>
            </a:r>
            <a:r>
              <a:rPr lang="en-US" altLang="zh-CN" b="1" dirty="0" err="1">
                <a:latin typeface="楷体" pitchFamily="18" charset="-122"/>
                <a:ea typeface="楷体" pitchFamily="18" charset="-122"/>
              </a:rPr>
              <a:t>Cd</a:t>
            </a: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：</a:t>
            </a:r>
            <a:r>
              <a:rPr lang="en-US" altLang="zh-CN" b="1" dirty="0">
                <a:latin typeface="楷体" pitchFamily="18" charset="-122"/>
                <a:ea typeface="楷体" pitchFamily="18" charset="-122"/>
              </a:rPr>
              <a:t>-1,1,1,-1</a:t>
            </a: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。</a:t>
            </a:r>
          </a:p>
        </p:txBody>
      </p:sp>
      <p:grpSp>
        <p:nvGrpSpPr>
          <p:cNvPr id="2" name="组合 157"/>
          <p:cNvGrpSpPr/>
          <p:nvPr/>
        </p:nvGrpSpPr>
        <p:grpSpPr>
          <a:xfrm>
            <a:off x="6228184" y="1628800"/>
            <a:ext cx="2736304" cy="1702558"/>
            <a:chOff x="35496" y="4437112"/>
            <a:chExt cx="2736304" cy="1702558"/>
          </a:xfrm>
        </p:grpSpPr>
        <p:sp>
          <p:nvSpPr>
            <p:cNvPr id="62" name="Line 4"/>
            <p:cNvSpPr>
              <a:spLocks noChangeShapeType="1"/>
            </p:cNvSpPr>
            <p:nvPr/>
          </p:nvSpPr>
          <p:spPr bwMode="auto">
            <a:xfrm>
              <a:off x="98112" y="4793898"/>
              <a:ext cx="715465" cy="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63" name="Line 5"/>
            <p:cNvSpPr>
              <a:spLocks noChangeShapeType="1"/>
            </p:cNvSpPr>
            <p:nvPr/>
          </p:nvSpPr>
          <p:spPr bwMode="auto">
            <a:xfrm>
              <a:off x="98112" y="5133992"/>
              <a:ext cx="71546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64" name="Line 6"/>
            <p:cNvSpPr>
              <a:spLocks noChangeShapeType="1"/>
            </p:cNvSpPr>
            <p:nvPr/>
          </p:nvSpPr>
          <p:spPr bwMode="auto">
            <a:xfrm>
              <a:off x="98112" y="5474087"/>
              <a:ext cx="715465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65" name="Line 7"/>
            <p:cNvSpPr>
              <a:spLocks noChangeShapeType="1"/>
            </p:cNvSpPr>
            <p:nvPr/>
          </p:nvSpPr>
          <p:spPr bwMode="auto">
            <a:xfrm>
              <a:off x="98112" y="5813138"/>
              <a:ext cx="7154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66" name="Line 8"/>
            <p:cNvSpPr>
              <a:spLocks noChangeShapeType="1"/>
            </p:cNvSpPr>
            <p:nvPr/>
          </p:nvSpPr>
          <p:spPr bwMode="auto">
            <a:xfrm>
              <a:off x="1115617" y="4509118"/>
              <a:ext cx="720079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67" name="Line 9"/>
            <p:cNvSpPr>
              <a:spLocks noChangeShapeType="1"/>
            </p:cNvSpPr>
            <p:nvPr/>
          </p:nvSpPr>
          <p:spPr bwMode="auto">
            <a:xfrm flipV="1">
              <a:off x="1115617" y="6093295"/>
              <a:ext cx="64807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68" name="Line 10"/>
            <p:cNvSpPr>
              <a:spLocks noChangeShapeType="1"/>
            </p:cNvSpPr>
            <p:nvPr/>
          </p:nvSpPr>
          <p:spPr bwMode="auto">
            <a:xfrm flipV="1">
              <a:off x="1130763" y="4581127"/>
              <a:ext cx="704933" cy="51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69" name="Line 11"/>
            <p:cNvSpPr>
              <a:spLocks noChangeShapeType="1"/>
            </p:cNvSpPr>
            <p:nvPr/>
          </p:nvSpPr>
          <p:spPr bwMode="auto">
            <a:xfrm>
              <a:off x="1115617" y="4941166"/>
              <a:ext cx="720079" cy="1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70" name="Line 12"/>
            <p:cNvSpPr>
              <a:spLocks noChangeShapeType="1"/>
            </p:cNvSpPr>
            <p:nvPr/>
          </p:nvSpPr>
          <p:spPr bwMode="auto">
            <a:xfrm>
              <a:off x="1119471" y="5661247"/>
              <a:ext cx="644217" cy="1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71" name="Line 13"/>
            <p:cNvSpPr>
              <a:spLocks noChangeShapeType="1"/>
            </p:cNvSpPr>
            <p:nvPr/>
          </p:nvSpPr>
          <p:spPr bwMode="auto">
            <a:xfrm>
              <a:off x="1115617" y="6021286"/>
              <a:ext cx="64807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72" name="Line 14"/>
            <p:cNvSpPr>
              <a:spLocks noChangeShapeType="1"/>
            </p:cNvSpPr>
            <p:nvPr/>
          </p:nvSpPr>
          <p:spPr bwMode="auto">
            <a:xfrm>
              <a:off x="1115616" y="5301209"/>
              <a:ext cx="648072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77" name="Rectangle 19"/>
            <p:cNvSpPr>
              <a:spLocks noChangeArrowheads="1"/>
            </p:cNvSpPr>
            <p:nvPr/>
          </p:nvSpPr>
          <p:spPr bwMode="auto">
            <a:xfrm>
              <a:off x="35496" y="4516398"/>
              <a:ext cx="810929" cy="3056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CN" sz="1400" b="1">
                  <a:latin typeface="宋体" pitchFamily="2" charset="-122"/>
                </a:rPr>
                <a:t> </a:t>
              </a:r>
              <a:r>
                <a:rPr lang="zh-CN" altLang="en-US" sz="1400" b="1">
                  <a:latin typeface="宋体" pitchFamily="2" charset="-122"/>
                </a:rPr>
                <a:t>信号</a:t>
              </a:r>
              <a:r>
                <a:rPr lang="en-US" altLang="zh-CN" sz="1400" b="1">
                  <a:latin typeface="宋体" pitchFamily="2" charset="-122"/>
                </a:rPr>
                <a:t>A </a:t>
              </a:r>
            </a:p>
          </p:txBody>
        </p:sp>
        <p:sp>
          <p:nvSpPr>
            <p:cNvPr id="78" name="Rectangle 20"/>
            <p:cNvSpPr>
              <a:spLocks noChangeArrowheads="1"/>
            </p:cNvSpPr>
            <p:nvPr/>
          </p:nvSpPr>
          <p:spPr bwMode="auto">
            <a:xfrm>
              <a:off x="35496" y="4856492"/>
              <a:ext cx="810929" cy="3056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CN" sz="1400" b="1">
                  <a:latin typeface="宋体" pitchFamily="2" charset="-122"/>
                </a:rPr>
                <a:t> </a:t>
              </a:r>
              <a:r>
                <a:rPr lang="zh-CN" altLang="en-US" sz="1400" b="1">
                  <a:latin typeface="宋体" pitchFamily="2" charset="-122"/>
                </a:rPr>
                <a:t>信号</a:t>
              </a:r>
              <a:r>
                <a:rPr lang="en-US" altLang="zh-CN" sz="1400" b="1">
                  <a:latin typeface="宋体" pitchFamily="2" charset="-122"/>
                </a:rPr>
                <a:t>B </a:t>
              </a:r>
            </a:p>
          </p:txBody>
        </p:sp>
        <p:sp>
          <p:nvSpPr>
            <p:cNvPr id="79" name="Rectangle 21"/>
            <p:cNvSpPr>
              <a:spLocks noChangeArrowheads="1"/>
            </p:cNvSpPr>
            <p:nvPr/>
          </p:nvSpPr>
          <p:spPr bwMode="auto">
            <a:xfrm>
              <a:off x="35496" y="5196586"/>
              <a:ext cx="810929" cy="3056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CN" sz="1400" b="1">
                  <a:latin typeface="宋体" pitchFamily="2" charset="-122"/>
                </a:rPr>
                <a:t> </a:t>
              </a:r>
              <a:r>
                <a:rPr lang="zh-CN" altLang="en-US" sz="1400" b="1">
                  <a:latin typeface="宋体" pitchFamily="2" charset="-122"/>
                </a:rPr>
                <a:t>信号</a:t>
              </a:r>
              <a:r>
                <a:rPr lang="en-US" altLang="zh-CN" sz="1400" b="1">
                  <a:latin typeface="宋体" pitchFamily="2" charset="-122"/>
                </a:rPr>
                <a:t>C </a:t>
              </a:r>
            </a:p>
          </p:txBody>
        </p:sp>
        <p:sp>
          <p:nvSpPr>
            <p:cNvPr id="80" name="Rectangle 22"/>
            <p:cNvSpPr>
              <a:spLocks noChangeArrowheads="1"/>
            </p:cNvSpPr>
            <p:nvPr/>
          </p:nvSpPr>
          <p:spPr bwMode="auto">
            <a:xfrm>
              <a:off x="35496" y="5536681"/>
              <a:ext cx="810929" cy="3056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CN" sz="1400" b="1">
                  <a:latin typeface="宋体" pitchFamily="2" charset="-122"/>
                </a:rPr>
                <a:t> </a:t>
              </a:r>
              <a:r>
                <a:rPr lang="zh-CN" altLang="en-US" sz="1400" b="1">
                  <a:latin typeface="宋体" pitchFamily="2" charset="-122"/>
                </a:rPr>
                <a:t>信号</a:t>
              </a:r>
              <a:r>
                <a:rPr lang="en-US" altLang="zh-CN" sz="1400" b="1">
                  <a:latin typeface="宋体" pitchFamily="2" charset="-122"/>
                </a:rPr>
                <a:t>D </a:t>
              </a:r>
            </a:p>
          </p:txBody>
        </p:sp>
        <p:sp>
          <p:nvSpPr>
            <p:cNvPr id="81" name="Line 23"/>
            <p:cNvSpPr>
              <a:spLocks noChangeShapeType="1"/>
            </p:cNvSpPr>
            <p:nvPr/>
          </p:nvSpPr>
          <p:spPr bwMode="auto">
            <a:xfrm>
              <a:off x="2056335" y="4793898"/>
              <a:ext cx="715465" cy="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82" name="Line 24"/>
            <p:cNvSpPr>
              <a:spLocks noChangeShapeType="1"/>
            </p:cNvSpPr>
            <p:nvPr/>
          </p:nvSpPr>
          <p:spPr bwMode="auto">
            <a:xfrm>
              <a:off x="2056335" y="5133992"/>
              <a:ext cx="71546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83" name="Line 25"/>
            <p:cNvSpPr>
              <a:spLocks noChangeShapeType="1"/>
            </p:cNvSpPr>
            <p:nvPr/>
          </p:nvSpPr>
          <p:spPr bwMode="auto">
            <a:xfrm>
              <a:off x="2056335" y="5474087"/>
              <a:ext cx="715465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84" name="Line 26"/>
            <p:cNvSpPr>
              <a:spLocks noChangeShapeType="1"/>
            </p:cNvSpPr>
            <p:nvPr/>
          </p:nvSpPr>
          <p:spPr bwMode="auto">
            <a:xfrm>
              <a:off x="2056335" y="5813138"/>
              <a:ext cx="7154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85" name="Rectangle 32"/>
            <p:cNvSpPr>
              <a:spLocks noChangeArrowheads="1"/>
            </p:cNvSpPr>
            <p:nvPr/>
          </p:nvSpPr>
          <p:spPr bwMode="auto">
            <a:xfrm>
              <a:off x="823842" y="4437112"/>
              <a:ext cx="295630" cy="170255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1400" b="1" dirty="0">
                  <a:latin typeface="楷体" pitchFamily="18" charset="-122"/>
                  <a:ea typeface="楷体" pitchFamily="18" charset="-122"/>
                </a:rPr>
                <a:t>码</a:t>
              </a:r>
            </a:p>
            <a:p>
              <a:pPr algn="ctr" eaLnBrk="0" hangingPunct="0"/>
              <a:r>
                <a:rPr lang="zh-CN" altLang="en-US" sz="1400" b="1" dirty="0">
                  <a:latin typeface="楷体" pitchFamily="18" charset="-122"/>
                  <a:ea typeface="楷体" pitchFamily="18" charset="-122"/>
                </a:rPr>
                <a:t>分</a:t>
              </a:r>
            </a:p>
            <a:p>
              <a:pPr algn="ctr" eaLnBrk="0" hangingPunct="0"/>
              <a:r>
                <a:rPr lang="zh-CN" altLang="en-US" sz="1400" b="1" dirty="0">
                  <a:latin typeface="楷体" pitchFamily="18" charset="-122"/>
                  <a:ea typeface="楷体" pitchFamily="18" charset="-122"/>
                </a:rPr>
                <a:t>多</a:t>
              </a:r>
            </a:p>
            <a:p>
              <a:pPr algn="ctr" eaLnBrk="0" hangingPunct="0"/>
              <a:r>
                <a:rPr lang="zh-CN" altLang="en-US" sz="1400" b="1" dirty="0">
                  <a:latin typeface="楷体" pitchFamily="18" charset="-122"/>
                  <a:ea typeface="楷体" pitchFamily="18" charset="-122"/>
                </a:rPr>
                <a:t>路</a:t>
              </a:r>
            </a:p>
            <a:p>
              <a:pPr algn="ctr" eaLnBrk="0" hangingPunct="0"/>
              <a:r>
                <a:rPr lang="zh-CN" altLang="en-US" sz="1400" b="1" dirty="0">
                  <a:latin typeface="楷体" pitchFamily="18" charset="-122"/>
                  <a:ea typeface="楷体" pitchFamily="18" charset="-122"/>
                </a:rPr>
                <a:t>复</a:t>
              </a:r>
            </a:p>
            <a:p>
              <a:pPr algn="ctr" eaLnBrk="0" hangingPunct="0"/>
              <a:r>
                <a:rPr lang="zh-CN" altLang="en-US" sz="1400" b="1" dirty="0">
                  <a:latin typeface="楷体" pitchFamily="18" charset="-122"/>
                  <a:ea typeface="楷体" pitchFamily="18" charset="-122"/>
                </a:rPr>
                <a:t>用</a:t>
              </a:r>
            </a:p>
            <a:p>
              <a:pPr algn="ctr" eaLnBrk="0" hangingPunct="0"/>
              <a:r>
                <a:rPr lang="zh-CN" altLang="en-US" sz="1400" b="1" dirty="0">
                  <a:latin typeface="楷体" pitchFamily="18" charset="-122"/>
                  <a:ea typeface="楷体" pitchFamily="18" charset="-122"/>
                </a:rPr>
                <a:t>器</a:t>
              </a:r>
            </a:p>
          </p:txBody>
        </p:sp>
        <p:sp>
          <p:nvSpPr>
            <p:cNvPr id="86" name="Rectangle 33"/>
            <p:cNvSpPr>
              <a:spLocks noChangeArrowheads="1"/>
            </p:cNvSpPr>
            <p:nvPr/>
          </p:nvSpPr>
          <p:spPr bwMode="auto">
            <a:xfrm>
              <a:off x="1840311" y="4437112"/>
              <a:ext cx="295630" cy="170255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1400" b="1" dirty="0">
                  <a:latin typeface="楷体" pitchFamily="18" charset="-122"/>
                  <a:ea typeface="楷体" pitchFamily="18" charset="-122"/>
                </a:rPr>
                <a:t>码</a:t>
              </a:r>
              <a:endParaRPr lang="en-US" altLang="zh-CN" sz="1400" b="1" dirty="0">
                <a:latin typeface="楷体" pitchFamily="18" charset="-122"/>
                <a:ea typeface="楷体" pitchFamily="18" charset="-122"/>
              </a:endParaRPr>
            </a:p>
            <a:p>
              <a:pPr algn="ctr" eaLnBrk="0" hangingPunct="0"/>
              <a:r>
                <a:rPr lang="zh-CN" altLang="en-US" sz="1400" b="1" dirty="0">
                  <a:latin typeface="楷体" pitchFamily="18" charset="-122"/>
                  <a:ea typeface="楷体" pitchFamily="18" charset="-122"/>
                </a:rPr>
                <a:t>分</a:t>
              </a:r>
            </a:p>
            <a:p>
              <a:pPr algn="ctr" eaLnBrk="0" hangingPunct="0"/>
              <a:r>
                <a:rPr lang="zh-CN" altLang="en-US" sz="1400" b="1" dirty="0">
                  <a:latin typeface="楷体" pitchFamily="18" charset="-122"/>
                  <a:ea typeface="楷体" pitchFamily="18" charset="-122"/>
                </a:rPr>
                <a:t>多</a:t>
              </a:r>
            </a:p>
            <a:p>
              <a:pPr algn="ctr" eaLnBrk="0" hangingPunct="0"/>
              <a:r>
                <a:rPr lang="zh-CN" altLang="en-US" sz="1400" b="1" dirty="0">
                  <a:latin typeface="楷体" pitchFamily="18" charset="-122"/>
                  <a:ea typeface="楷体" pitchFamily="18" charset="-122"/>
                </a:rPr>
                <a:t>路</a:t>
              </a:r>
            </a:p>
            <a:p>
              <a:pPr algn="ctr" eaLnBrk="0" hangingPunct="0"/>
              <a:r>
                <a:rPr lang="zh-CN" altLang="en-US" sz="1400" b="1" dirty="0">
                  <a:latin typeface="楷体" pitchFamily="18" charset="-122"/>
                  <a:ea typeface="楷体" pitchFamily="18" charset="-122"/>
                </a:rPr>
                <a:t>复</a:t>
              </a:r>
            </a:p>
            <a:p>
              <a:pPr algn="ctr" eaLnBrk="0" hangingPunct="0"/>
              <a:r>
                <a:rPr lang="zh-CN" altLang="en-US" sz="1400" b="1" dirty="0">
                  <a:latin typeface="楷体" pitchFamily="18" charset="-122"/>
                  <a:ea typeface="楷体" pitchFamily="18" charset="-122"/>
                </a:rPr>
                <a:t>用</a:t>
              </a:r>
            </a:p>
            <a:p>
              <a:pPr algn="ctr" eaLnBrk="0" hangingPunct="0"/>
              <a:r>
                <a:rPr lang="zh-CN" altLang="en-US" sz="1400" b="1" dirty="0">
                  <a:latin typeface="楷体" pitchFamily="18" charset="-122"/>
                  <a:ea typeface="楷体" pitchFamily="18" charset="-122"/>
                </a:rPr>
                <a:t>器</a:t>
              </a:r>
            </a:p>
          </p:txBody>
        </p:sp>
        <p:sp>
          <p:nvSpPr>
            <p:cNvPr id="87" name="矩形 86"/>
            <p:cNvSpPr/>
            <p:nvPr/>
          </p:nvSpPr>
          <p:spPr bwMode="auto">
            <a:xfrm>
              <a:off x="1187624" y="4653135"/>
              <a:ext cx="72008" cy="7200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8" name="矩形 87"/>
            <p:cNvSpPr/>
            <p:nvPr/>
          </p:nvSpPr>
          <p:spPr bwMode="auto">
            <a:xfrm>
              <a:off x="1187624" y="4725143"/>
              <a:ext cx="72008" cy="72008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9" name="矩形 88"/>
            <p:cNvSpPr/>
            <p:nvPr/>
          </p:nvSpPr>
          <p:spPr bwMode="auto">
            <a:xfrm>
              <a:off x="1187624" y="4805535"/>
              <a:ext cx="72008" cy="7200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0" name="矩形 89"/>
            <p:cNvSpPr/>
            <p:nvPr/>
          </p:nvSpPr>
          <p:spPr bwMode="auto">
            <a:xfrm>
              <a:off x="1187624" y="4877543"/>
              <a:ext cx="72008" cy="72008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1" name="矩形 90"/>
            <p:cNvSpPr/>
            <p:nvPr/>
          </p:nvSpPr>
          <p:spPr bwMode="auto">
            <a:xfrm>
              <a:off x="1187624" y="5004791"/>
              <a:ext cx="72008" cy="7200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2" name="矩形 91"/>
            <p:cNvSpPr/>
            <p:nvPr/>
          </p:nvSpPr>
          <p:spPr bwMode="auto">
            <a:xfrm>
              <a:off x="1187624" y="5076799"/>
              <a:ext cx="72008" cy="72008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3" name="矩形 92"/>
            <p:cNvSpPr/>
            <p:nvPr/>
          </p:nvSpPr>
          <p:spPr bwMode="auto">
            <a:xfrm>
              <a:off x="1187624" y="5157191"/>
              <a:ext cx="72008" cy="7200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4" name="矩形 93"/>
            <p:cNvSpPr/>
            <p:nvPr/>
          </p:nvSpPr>
          <p:spPr bwMode="auto">
            <a:xfrm>
              <a:off x="1187624" y="5229199"/>
              <a:ext cx="72008" cy="72008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5" name="矩形 94"/>
            <p:cNvSpPr/>
            <p:nvPr/>
          </p:nvSpPr>
          <p:spPr bwMode="auto">
            <a:xfrm>
              <a:off x="1187624" y="5364831"/>
              <a:ext cx="72008" cy="7200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6" name="矩形 95"/>
            <p:cNvSpPr/>
            <p:nvPr/>
          </p:nvSpPr>
          <p:spPr bwMode="auto">
            <a:xfrm>
              <a:off x="1187624" y="5436839"/>
              <a:ext cx="72008" cy="72008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7" name="矩形 96"/>
            <p:cNvSpPr/>
            <p:nvPr/>
          </p:nvSpPr>
          <p:spPr bwMode="auto">
            <a:xfrm>
              <a:off x="1187624" y="5517231"/>
              <a:ext cx="72008" cy="7200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8" name="矩形 97"/>
            <p:cNvSpPr/>
            <p:nvPr/>
          </p:nvSpPr>
          <p:spPr bwMode="auto">
            <a:xfrm>
              <a:off x="1187624" y="5589239"/>
              <a:ext cx="72008" cy="72008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9" name="矩形 98"/>
            <p:cNvSpPr/>
            <p:nvPr/>
          </p:nvSpPr>
          <p:spPr bwMode="auto">
            <a:xfrm>
              <a:off x="1187624" y="5724871"/>
              <a:ext cx="72008" cy="7200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0" name="矩形 99"/>
            <p:cNvSpPr/>
            <p:nvPr/>
          </p:nvSpPr>
          <p:spPr bwMode="auto">
            <a:xfrm>
              <a:off x="1187624" y="5796879"/>
              <a:ext cx="72008" cy="72008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1" name="矩形 100"/>
            <p:cNvSpPr/>
            <p:nvPr/>
          </p:nvSpPr>
          <p:spPr bwMode="auto">
            <a:xfrm>
              <a:off x="1187624" y="5877271"/>
              <a:ext cx="72008" cy="7200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2" name="矩形 101"/>
            <p:cNvSpPr/>
            <p:nvPr/>
          </p:nvSpPr>
          <p:spPr bwMode="auto">
            <a:xfrm>
              <a:off x="1187624" y="5949279"/>
              <a:ext cx="72008" cy="72008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4" name="矩形 103"/>
            <p:cNvSpPr/>
            <p:nvPr/>
          </p:nvSpPr>
          <p:spPr bwMode="auto">
            <a:xfrm>
              <a:off x="1331640" y="4725144"/>
              <a:ext cx="72008" cy="72008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5" name="矩形 104"/>
            <p:cNvSpPr/>
            <p:nvPr/>
          </p:nvSpPr>
          <p:spPr bwMode="auto">
            <a:xfrm>
              <a:off x="1331640" y="4805536"/>
              <a:ext cx="72008" cy="7200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6" name="矩形 105"/>
            <p:cNvSpPr/>
            <p:nvPr/>
          </p:nvSpPr>
          <p:spPr bwMode="auto">
            <a:xfrm>
              <a:off x="1331640" y="4877544"/>
              <a:ext cx="72008" cy="72008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8" name="矩形 107"/>
            <p:cNvSpPr/>
            <p:nvPr/>
          </p:nvSpPr>
          <p:spPr bwMode="auto">
            <a:xfrm>
              <a:off x="1331640" y="5076800"/>
              <a:ext cx="72008" cy="72008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9" name="矩形 108"/>
            <p:cNvSpPr/>
            <p:nvPr/>
          </p:nvSpPr>
          <p:spPr bwMode="auto">
            <a:xfrm>
              <a:off x="1331640" y="5157192"/>
              <a:ext cx="72008" cy="7200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10" name="矩形 109"/>
            <p:cNvSpPr/>
            <p:nvPr/>
          </p:nvSpPr>
          <p:spPr bwMode="auto">
            <a:xfrm>
              <a:off x="1331640" y="5229200"/>
              <a:ext cx="72008" cy="72008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12" name="矩形 111"/>
            <p:cNvSpPr/>
            <p:nvPr/>
          </p:nvSpPr>
          <p:spPr bwMode="auto">
            <a:xfrm>
              <a:off x="1331640" y="5436840"/>
              <a:ext cx="72008" cy="72008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13" name="矩形 112"/>
            <p:cNvSpPr/>
            <p:nvPr/>
          </p:nvSpPr>
          <p:spPr bwMode="auto">
            <a:xfrm>
              <a:off x="1331640" y="5517232"/>
              <a:ext cx="72008" cy="7200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14" name="矩形 113"/>
            <p:cNvSpPr/>
            <p:nvPr/>
          </p:nvSpPr>
          <p:spPr bwMode="auto">
            <a:xfrm>
              <a:off x="1331640" y="5589240"/>
              <a:ext cx="72008" cy="72008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16" name="矩形 115"/>
            <p:cNvSpPr/>
            <p:nvPr/>
          </p:nvSpPr>
          <p:spPr bwMode="auto">
            <a:xfrm>
              <a:off x="1331640" y="5796880"/>
              <a:ext cx="72008" cy="72008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17" name="矩形 116"/>
            <p:cNvSpPr/>
            <p:nvPr/>
          </p:nvSpPr>
          <p:spPr bwMode="auto">
            <a:xfrm>
              <a:off x="1331640" y="5877272"/>
              <a:ext cx="72008" cy="7200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18" name="矩形 117"/>
            <p:cNvSpPr/>
            <p:nvPr/>
          </p:nvSpPr>
          <p:spPr bwMode="auto">
            <a:xfrm>
              <a:off x="1331640" y="5949280"/>
              <a:ext cx="72008" cy="72008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19" name="矩形 118"/>
            <p:cNvSpPr/>
            <p:nvPr/>
          </p:nvSpPr>
          <p:spPr bwMode="auto">
            <a:xfrm>
              <a:off x="1475656" y="4725144"/>
              <a:ext cx="72008" cy="72008"/>
            </a:xfrm>
            <a:prstGeom prst="rect">
              <a:avLst/>
            </a:prstGeom>
            <a:solidFill>
              <a:srgbClr val="33CC3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0" name="矩形 119"/>
            <p:cNvSpPr/>
            <p:nvPr/>
          </p:nvSpPr>
          <p:spPr bwMode="auto">
            <a:xfrm>
              <a:off x="1475656" y="4805536"/>
              <a:ext cx="72008" cy="7200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1" name="矩形 120"/>
            <p:cNvSpPr/>
            <p:nvPr/>
          </p:nvSpPr>
          <p:spPr bwMode="auto">
            <a:xfrm>
              <a:off x="1475656" y="4877544"/>
              <a:ext cx="72008" cy="72008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2" name="矩形 121"/>
            <p:cNvSpPr/>
            <p:nvPr/>
          </p:nvSpPr>
          <p:spPr bwMode="auto">
            <a:xfrm>
              <a:off x="1475656" y="5076800"/>
              <a:ext cx="72008" cy="72008"/>
            </a:xfrm>
            <a:prstGeom prst="rect">
              <a:avLst/>
            </a:prstGeom>
            <a:solidFill>
              <a:srgbClr val="33CC3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3" name="矩形 122"/>
            <p:cNvSpPr/>
            <p:nvPr/>
          </p:nvSpPr>
          <p:spPr bwMode="auto">
            <a:xfrm>
              <a:off x="1475656" y="5157192"/>
              <a:ext cx="72008" cy="7200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4" name="矩形 123"/>
            <p:cNvSpPr/>
            <p:nvPr/>
          </p:nvSpPr>
          <p:spPr bwMode="auto">
            <a:xfrm>
              <a:off x="1475656" y="5229200"/>
              <a:ext cx="72008" cy="72008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5" name="矩形 124"/>
            <p:cNvSpPr/>
            <p:nvPr/>
          </p:nvSpPr>
          <p:spPr bwMode="auto">
            <a:xfrm>
              <a:off x="1475656" y="5436840"/>
              <a:ext cx="72008" cy="72008"/>
            </a:xfrm>
            <a:prstGeom prst="rect">
              <a:avLst/>
            </a:prstGeom>
            <a:solidFill>
              <a:srgbClr val="33CC3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6" name="矩形 125"/>
            <p:cNvSpPr/>
            <p:nvPr/>
          </p:nvSpPr>
          <p:spPr bwMode="auto">
            <a:xfrm>
              <a:off x="1475656" y="5517232"/>
              <a:ext cx="72008" cy="7200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7" name="矩形 126"/>
            <p:cNvSpPr/>
            <p:nvPr/>
          </p:nvSpPr>
          <p:spPr bwMode="auto">
            <a:xfrm>
              <a:off x="1475656" y="5589240"/>
              <a:ext cx="72008" cy="72008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8" name="矩形 127"/>
            <p:cNvSpPr/>
            <p:nvPr/>
          </p:nvSpPr>
          <p:spPr bwMode="auto">
            <a:xfrm>
              <a:off x="1475656" y="5796880"/>
              <a:ext cx="72008" cy="72008"/>
            </a:xfrm>
            <a:prstGeom prst="rect">
              <a:avLst/>
            </a:prstGeom>
            <a:solidFill>
              <a:srgbClr val="33CC3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9" name="矩形 128"/>
            <p:cNvSpPr/>
            <p:nvPr/>
          </p:nvSpPr>
          <p:spPr bwMode="auto">
            <a:xfrm>
              <a:off x="1475656" y="5877272"/>
              <a:ext cx="72008" cy="7200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0" name="矩形 129"/>
            <p:cNvSpPr/>
            <p:nvPr/>
          </p:nvSpPr>
          <p:spPr bwMode="auto">
            <a:xfrm>
              <a:off x="1475656" y="5949280"/>
              <a:ext cx="72008" cy="72008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1" name="矩形 130"/>
            <p:cNvSpPr/>
            <p:nvPr/>
          </p:nvSpPr>
          <p:spPr bwMode="auto">
            <a:xfrm>
              <a:off x="1619672" y="4725144"/>
              <a:ext cx="72008" cy="72008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2" name="矩形 131"/>
            <p:cNvSpPr/>
            <p:nvPr/>
          </p:nvSpPr>
          <p:spPr bwMode="auto">
            <a:xfrm>
              <a:off x="1619672" y="4805536"/>
              <a:ext cx="72008" cy="72008"/>
            </a:xfrm>
            <a:prstGeom prst="rect">
              <a:avLst/>
            </a:prstGeom>
            <a:solidFill>
              <a:srgbClr val="33CC3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3" name="矩形 132"/>
            <p:cNvSpPr/>
            <p:nvPr/>
          </p:nvSpPr>
          <p:spPr bwMode="auto">
            <a:xfrm>
              <a:off x="1619672" y="4877544"/>
              <a:ext cx="72008" cy="72008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4" name="矩形 133"/>
            <p:cNvSpPr/>
            <p:nvPr/>
          </p:nvSpPr>
          <p:spPr bwMode="auto">
            <a:xfrm>
              <a:off x="1619672" y="5076800"/>
              <a:ext cx="72008" cy="72008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5" name="矩形 134"/>
            <p:cNvSpPr/>
            <p:nvPr/>
          </p:nvSpPr>
          <p:spPr bwMode="auto">
            <a:xfrm>
              <a:off x="1619672" y="5157192"/>
              <a:ext cx="72008" cy="72008"/>
            </a:xfrm>
            <a:prstGeom prst="rect">
              <a:avLst/>
            </a:prstGeom>
            <a:solidFill>
              <a:srgbClr val="33CC3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6" name="矩形 135"/>
            <p:cNvSpPr/>
            <p:nvPr/>
          </p:nvSpPr>
          <p:spPr bwMode="auto">
            <a:xfrm>
              <a:off x="1619672" y="5229200"/>
              <a:ext cx="72008" cy="72008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7" name="矩形 136"/>
            <p:cNvSpPr/>
            <p:nvPr/>
          </p:nvSpPr>
          <p:spPr bwMode="auto">
            <a:xfrm>
              <a:off x="1619672" y="5436840"/>
              <a:ext cx="72008" cy="72008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8" name="矩形 137"/>
            <p:cNvSpPr/>
            <p:nvPr/>
          </p:nvSpPr>
          <p:spPr bwMode="auto">
            <a:xfrm>
              <a:off x="1619672" y="5517232"/>
              <a:ext cx="72008" cy="72008"/>
            </a:xfrm>
            <a:prstGeom prst="rect">
              <a:avLst/>
            </a:prstGeom>
            <a:solidFill>
              <a:srgbClr val="33CC3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9" name="矩形 138"/>
            <p:cNvSpPr/>
            <p:nvPr/>
          </p:nvSpPr>
          <p:spPr bwMode="auto">
            <a:xfrm>
              <a:off x="1619672" y="5589240"/>
              <a:ext cx="72008" cy="72008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40" name="矩形 139"/>
            <p:cNvSpPr/>
            <p:nvPr/>
          </p:nvSpPr>
          <p:spPr bwMode="auto">
            <a:xfrm>
              <a:off x="1619672" y="5796880"/>
              <a:ext cx="72008" cy="72008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41" name="矩形 140"/>
            <p:cNvSpPr/>
            <p:nvPr/>
          </p:nvSpPr>
          <p:spPr bwMode="auto">
            <a:xfrm>
              <a:off x="1619672" y="5877272"/>
              <a:ext cx="72008" cy="72008"/>
            </a:xfrm>
            <a:prstGeom prst="rect">
              <a:avLst/>
            </a:prstGeom>
            <a:solidFill>
              <a:srgbClr val="33CC3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42" name="矩形 141"/>
            <p:cNvSpPr/>
            <p:nvPr/>
          </p:nvSpPr>
          <p:spPr bwMode="auto">
            <a:xfrm>
              <a:off x="1619672" y="5949280"/>
              <a:ext cx="72008" cy="72008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43" name="矩形 142"/>
            <p:cNvSpPr/>
            <p:nvPr/>
          </p:nvSpPr>
          <p:spPr bwMode="auto">
            <a:xfrm>
              <a:off x="2200351" y="5013176"/>
              <a:ext cx="72008" cy="72008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44" name="矩形 143"/>
            <p:cNvSpPr/>
            <p:nvPr/>
          </p:nvSpPr>
          <p:spPr bwMode="auto">
            <a:xfrm>
              <a:off x="2344367" y="5013176"/>
              <a:ext cx="72008" cy="72008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45" name="矩形 144"/>
            <p:cNvSpPr/>
            <p:nvPr/>
          </p:nvSpPr>
          <p:spPr bwMode="auto">
            <a:xfrm>
              <a:off x="2632399" y="5013176"/>
              <a:ext cx="72008" cy="72008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46" name="矩形 145"/>
            <p:cNvSpPr/>
            <p:nvPr/>
          </p:nvSpPr>
          <p:spPr bwMode="auto">
            <a:xfrm>
              <a:off x="2200351" y="5733256"/>
              <a:ext cx="72008" cy="72008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47" name="矩形 146"/>
            <p:cNvSpPr/>
            <p:nvPr/>
          </p:nvSpPr>
          <p:spPr bwMode="auto">
            <a:xfrm>
              <a:off x="2352751" y="5733256"/>
              <a:ext cx="72008" cy="72008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48" name="矩形 147"/>
            <p:cNvSpPr/>
            <p:nvPr/>
          </p:nvSpPr>
          <p:spPr bwMode="auto">
            <a:xfrm>
              <a:off x="2488383" y="5733256"/>
              <a:ext cx="72008" cy="72008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49" name="矩形 148"/>
            <p:cNvSpPr/>
            <p:nvPr/>
          </p:nvSpPr>
          <p:spPr bwMode="auto">
            <a:xfrm>
              <a:off x="2632399" y="5733256"/>
              <a:ext cx="72008" cy="72008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50" name="矩形 149"/>
            <p:cNvSpPr/>
            <p:nvPr/>
          </p:nvSpPr>
          <p:spPr bwMode="auto">
            <a:xfrm>
              <a:off x="2200351" y="5373216"/>
              <a:ext cx="72008" cy="7200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51" name="矩形 150"/>
            <p:cNvSpPr/>
            <p:nvPr/>
          </p:nvSpPr>
          <p:spPr bwMode="auto">
            <a:xfrm>
              <a:off x="2352751" y="5373216"/>
              <a:ext cx="72008" cy="7200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52" name="矩形 151"/>
            <p:cNvSpPr/>
            <p:nvPr/>
          </p:nvSpPr>
          <p:spPr bwMode="auto">
            <a:xfrm>
              <a:off x="2488383" y="5373216"/>
              <a:ext cx="72008" cy="7200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54" name="矩形 153"/>
            <p:cNvSpPr/>
            <p:nvPr/>
          </p:nvSpPr>
          <p:spPr bwMode="auto">
            <a:xfrm>
              <a:off x="2200351" y="4725144"/>
              <a:ext cx="72008" cy="72008"/>
            </a:xfrm>
            <a:prstGeom prst="rect">
              <a:avLst/>
            </a:prstGeom>
            <a:solidFill>
              <a:srgbClr val="33CC3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56" name="矩形 155"/>
            <p:cNvSpPr/>
            <p:nvPr/>
          </p:nvSpPr>
          <p:spPr bwMode="auto">
            <a:xfrm>
              <a:off x="2488383" y="4725144"/>
              <a:ext cx="72008" cy="72008"/>
            </a:xfrm>
            <a:prstGeom prst="rect">
              <a:avLst/>
            </a:prstGeom>
            <a:solidFill>
              <a:srgbClr val="33CC3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57" name="矩形 156"/>
            <p:cNvSpPr/>
            <p:nvPr/>
          </p:nvSpPr>
          <p:spPr bwMode="auto">
            <a:xfrm>
              <a:off x="2632399" y="4725144"/>
              <a:ext cx="72008" cy="72008"/>
            </a:xfrm>
            <a:prstGeom prst="rect">
              <a:avLst/>
            </a:prstGeom>
            <a:solidFill>
              <a:srgbClr val="33CC3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159" name="TextBox 158"/>
          <p:cNvSpPr txBox="1"/>
          <p:nvPr/>
        </p:nvSpPr>
        <p:spPr>
          <a:xfrm>
            <a:off x="35496" y="4509120"/>
            <a:ext cx="9108504" cy="2234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b="1" dirty="0">
                <a:latin typeface="Arial" pitchFamily="34" charset="0"/>
              </a:rPr>
              <a:t>用户码片正交：</a:t>
            </a:r>
            <a:r>
              <a:rPr lang="en-US" altLang="en-US" b="1" dirty="0">
                <a:latin typeface="Arial" pitchFamily="34" charset="0"/>
              </a:rPr>
              <a:t>∑</a:t>
            </a:r>
            <a:r>
              <a:rPr lang="en-US" altLang="zh-CN" b="1" dirty="0" err="1">
                <a:latin typeface="楷体" pitchFamily="18" charset="-122"/>
                <a:ea typeface="楷体" pitchFamily="18" charset="-122"/>
              </a:rPr>
              <a:t>Cai</a:t>
            </a:r>
            <a:r>
              <a:rPr lang="en-US" altLang="en-US" b="1" dirty="0" err="1">
                <a:latin typeface="Arial" pitchFamily="34" charset="0"/>
              </a:rPr>
              <a:t>·</a:t>
            </a:r>
            <a:r>
              <a:rPr lang="en-US" altLang="zh-CN" b="1" dirty="0" err="1">
                <a:latin typeface="楷体" pitchFamily="18" charset="-122"/>
                <a:ea typeface="楷体" pitchFamily="18" charset="-122"/>
              </a:rPr>
              <a:t>Cbi</a:t>
            </a:r>
            <a:r>
              <a:rPr lang="en-US" altLang="zh-CN" b="1" dirty="0">
                <a:latin typeface="Arial" pitchFamily="34" charset="0"/>
              </a:rPr>
              <a:t>=0</a:t>
            </a:r>
            <a:r>
              <a:rPr lang="zh-CN" altLang="en-US" b="1" dirty="0">
                <a:latin typeface="Arial" pitchFamily="34" charset="0"/>
              </a:rPr>
              <a:t>， </a:t>
            </a:r>
            <a:r>
              <a:rPr lang="en-US" altLang="en-US" b="1" dirty="0">
                <a:latin typeface="Arial" pitchFamily="34" charset="0"/>
              </a:rPr>
              <a:t>∑</a:t>
            </a:r>
            <a:r>
              <a:rPr lang="en-US" altLang="zh-CN" b="1" dirty="0" err="1">
                <a:latin typeface="楷体" pitchFamily="18" charset="-122"/>
                <a:ea typeface="楷体" pitchFamily="18" charset="-122"/>
              </a:rPr>
              <a:t>Cai</a:t>
            </a:r>
            <a:r>
              <a:rPr lang="en-US" altLang="en-US" b="1" dirty="0" err="1">
                <a:latin typeface="Arial" pitchFamily="34" charset="0"/>
              </a:rPr>
              <a:t>·</a:t>
            </a:r>
            <a:r>
              <a:rPr lang="en-US" altLang="zh-CN" b="1" dirty="0" err="1">
                <a:latin typeface="楷体" pitchFamily="18" charset="-122"/>
                <a:ea typeface="楷体" pitchFamily="18" charset="-122"/>
              </a:rPr>
              <a:t>Cci</a:t>
            </a:r>
            <a:r>
              <a:rPr lang="en-US" altLang="zh-CN" b="1" dirty="0">
                <a:latin typeface="Arial" pitchFamily="34" charset="0"/>
              </a:rPr>
              <a:t>=0</a:t>
            </a:r>
            <a:r>
              <a:rPr lang="zh-CN" altLang="en-US" b="1" dirty="0">
                <a:latin typeface="Arial" pitchFamily="34" charset="0"/>
              </a:rPr>
              <a:t>， </a:t>
            </a:r>
            <a:r>
              <a:rPr lang="en-US" altLang="en-US" b="1" dirty="0">
                <a:latin typeface="Arial" pitchFamily="34" charset="0"/>
              </a:rPr>
              <a:t>∑</a:t>
            </a:r>
            <a:r>
              <a:rPr lang="en-US" altLang="zh-CN" b="1" dirty="0" err="1">
                <a:latin typeface="楷体" pitchFamily="18" charset="-122"/>
                <a:ea typeface="楷体" pitchFamily="18" charset="-122"/>
              </a:rPr>
              <a:t>Cbi</a:t>
            </a:r>
            <a:r>
              <a:rPr lang="en-US" altLang="en-US" b="1" dirty="0" err="1">
                <a:latin typeface="Arial" pitchFamily="34" charset="0"/>
              </a:rPr>
              <a:t>·</a:t>
            </a:r>
            <a:r>
              <a:rPr lang="en-US" altLang="zh-CN" b="1" dirty="0" err="1">
                <a:latin typeface="楷体" pitchFamily="18" charset="-122"/>
                <a:ea typeface="楷体" pitchFamily="18" charset="-122"/>
              </a:rPr>
              <a:t>C</a:t>
            </a:r>
            <a:r>
              <a:rPr lang="en-US" altLang="zh-CN" b="1" dirty="0">
                <a:latin typeface="Arial" pitchFamily="34" charset="0"/>
              </a:rPr>
              <a:t> </a:t>
            </a:r>
            <a:r>
              <a:rPr lang="en-US" altLang="zh-CN" b="1" dirty="0" err="1">
                <a:latin typeface="楷体" pitchFamily="18" charset="-122"/>
                <a:ea typeface="楷体" pitchFamily="18" charset="-122"/>
              </a:rPr>
              <a:t>di</a:t>
            </a:r>
            <a:r>
              <a:rPr lang="en-US" altLang="zh-CN" b="1" dirty="0">
                <a:latin typeface="Arial" pitchFamily="34" charset="0"/>
              </a:rPr>
              <a:t>=0</a:t>
            </a:r>
            <a:r>
              <a:rPr lang="zh-CN" altLang="en-US" b="1" dirty="0">
                <a:latin typeface="Arial" pitchFamily="34" charset="0"/>
              </a:rPr>
              <a:t>；</a:t>
            </a:r>
          </a:p>
          <a:p>
            <a:pPr>
              <a:spcBef>
                <a:spcPct val="20000"/>
              </a:spcBef>
            </a:pPr>
            <a:r>
              <a:rPr lang="zh-CN" altLang="en-US" b="1" dirty="0">
                <a:latin typeface="Arial" pitchFamily="34" charset="0"/>
              </a:rPr>
              <a:t>                          </a:t>
            </a:r>
            <a:r>
              <a:rPr lang="en-US" altLang="en-US" b="1" dirty="0">
                <a:latin typeface="Arial" pitchFamily="34" charset="0"/>
              </a:rPr>
              <a:t>∑</a:t>
            </a:r>
            <a:r>
              <a:rPr lang="en-US" altLang="zh-CN" b="1" dirty="0" err="1">
                <a:latin typeface="楷体" pitchFamily="18" charset="-122"/>
                <a:ea typeface="楷体" pitchFamily="18" charset="-122"/>
              </a:rPr>
              <a:t>Cai</a:t>
            </a:r>
            <a:r>
              <a:rPr lang="en-US" altLang="en-US" b="1" dirty="0" err="1">
                <a:latin typeface="Arial" pitchFamily="34" charset="0"/>
              </a:rPr>
              <a:t>·</a:t>
            </a:r>
            <a:r>
              <a:rPr lang="en-US" altLang="zh-CN" b="1" dirty="0" err="1">
                <a:latin typeface="楷体" pitchFamily="18" charset="-122"/>
                <a:ea typeface="楷体" pitchFamily="18" charset="-122"/>
              </a:rPr>
              <a:t>Cai</a:t>
            </a:r>
            <a:r>
              <a:rPr lang="en-US" altLang="zh-CN" b="1" dirty="0">
                <a:latin typeface="Arial" pitchFamily="34" charset="0"/>
              </a:rPr>
              <a:t>=4</a:t>
            </a:r>
            <a:r>
              <a:rPr lang="zh-CN" altLang="en-US" b="1" dirty="0">
                <a:latin typeface="Arial" pitchFamily="34" charset="0"/>
              </a:rPr>
              <a:t>， </a:t>
            </a:r>
            <a:r>
              <a:rPr lang="en-US" altLang="en-US" b="1" dirty="0">
                <a:latin typeface="Arial" pitchFamily="34" charset="0"/>
              </a:rPr>
              <a:t>∑</a:t>
            </a:r>
            <a:r>
              <a:rPr lang="en-US" altLang="zh-CN" b="1" dirty="0" err="1">
                <a:latin typeface="楷体" pitchFamily="18" charset="-122"/>
                <a:ea typeface="楷体" pitchFamily="18" charset="-122"/>
              </a:rPr>
              <a:t>Cai</a:t>
            </a:r>
            <a:r>
              <a:rPr lang="en-US" altLang="en-US" b="1" dirty="0" err="1">
                <a:latin typeface="Arial" pitchFamily="34" charset="0"/>
              </a:rPr>
              <a:t>·</a:t>
            </a:r>
            <a:r>
              <a:rPr lang="en-US" altLang="zh-CN" b="1" u="sng" dirty="0" err="1">
                <a:latin typeface="楷体" pitchFamily="18" charset="-122"/>
                <a:ea typeface="楷体" pitchFamily="18" charset="-122"/>
              </a:rPr>
              <a:t>Cai</a:t>
            </a:r>
            <a:r>
              <a:rPr lang="en-US" altLang="zh-CN" b="1" dirty="0">
                <a:latin typeface="Arial" pitchFamily="34" charset="0"/>
              </a:rPr>
              <a:t>=-4</a:t>
            </a:r>
            <a:r>
              <a:rPr lang="zh-CN" altLang="en-US" b="1" dirty="0">
                <a:latin typeface="Arial" pitchFamily="34" charset="0"/>
              </a:rPr>
              <a:t>；</a:t>
            </a:r>
          </a:p>
          <a:p>
            <a:pPr>
              <a:spcBef>
                <a:spcPct val="20000"/>
              </a:spcBef>
            </a:pPr>
            <a:r>
              <a:rPr lang="zh-CN" altLang="en-US" b="1" dirty="0">
                <a:latin typeface="Arial" pitchFamily="34" charset="0"/>
              </a:rPr>
              <a:t>用户发</a:t>
            </a:r>
            <a:r>
              <a:rPr lang="en-US" altLang="zh-CN" b="1" dirty="0">
                <a:latin typeface="Arial" pitchFamily="34" charset="0"/>
              </a:rPr>
              <a:t>’1’=</a:t>
            </a:r>
            <a:r>
              <a:rPr lang="zh-CN" altLang="en-US" b="1" dirty="0">
                <a:latin typeface="Arial" pitchFamily="34" charset="0"/>
              </a:rPr>
              <a:t>该用户码片</a:t>
            </a:r>
            <a:r>
              <a:rPr lang="en-US" altLang="zh-CN" b="1" dirty="0">
                <a:latin typeface="Arial" pitchFamily="34" charset="0"/>
              </a:rPr>
              <a:t>(</a:t>
            </a:r>
            <a:r>
              <a:rPr lang="zh-CN" altLang="en-US" b="1" dirty="0">
                <a:latin typeface="Arial" pitchFamily="34" charset="0"/>
              </a:rPr>
              <a:t>如</a:t>
            </a:r>
            <a:r>
              <a:rPr lang="en-US" altLang="zh-CN" b="1" dirty="0">
                <a:latin typeface="楷体" pitchFamily="18" charset="-122"/>
                <a:ea typeface="楷体" pitchFamily="18" charset="-122"/>
              </a:rPr>
              <a:t>Ca</a:t>
            </a:r>
            <a:r>
              <a:rPr lang="en-US" altLang="zh-CN" b="1" dirty="0">
                <a:latin typeface="Arial" pitchFamily="34" charset="0"/>
              </a:rPr>
              <a:t>)</a:t>
            </a:r>
            <a:r>
              <a:rPr lang="zh-CN" altLang="en-US" b="1" dirty="0">
                <a:latin typeface="Arial" pitchFamily="34" charset="0"/>
              </a:rPr>
              <a:t>，</a:t>
            </a:r>
            <a:r>
              <a:rPr lang="en-US" altLang="zh-CN" b="1" dirty="0">
                <a:latin typeface="Arial" pitchFamily="34" charset="0"/>
              </a:rPr>
              <a:t>’0’=</a:t>
            </a:r>
            <a:r>
              <a:rPr lang="zh-CN" altLang="en-US" b="1" dirty="0">
                <a:latin typeface="Arial" pitchFamily="34" charset="0"/>
              </a:rPr>
              <a:t>该用户码片的反码</a:t>
            </a:r>
            <a:r>
              <a:rPr lang="en-US" altLang="zh-CN" b="1" dirty="0">
                <a:latin typeface="Arial" pitchFamily="34" charset="0"/>
              </a:rPr>
              <a:t>(</a:t>
            </a:r>
            <a:r>
              <a:rPr lang="zh-CN" altLang="en-US" b="1" dirty="0">
                <a:latin typeface="Arial" pitchFamily="34" charset="0"/>
              </a:rPr>
              <a:t>如</a:t>
            </a:r>
            <a:r>
              <a:rPr lang="en-US" altLang="zh-CN" b="1" u="sng" dirty="0">
                <a:latin typeface="楷体" pitchFamily="18" charset="-122"/>
                <a:ea typeface="楷体" pitchFamily="18" charset="-122"/>
              </a:rPr>
              <a:t>Ca</a:t>
            </a:r>
            <a:r>
              <a:rPr lang="en-US" altLang="zh-CN" b="1" dirty="0">
                <a:latin typeface="Arial" pitchFamily="34" charset="0"/>
              </a:rPr>
              <a:t>)</a:t>
            </a:r>
            <a:r>
              <a:rPr lang="zh-CN" altLang="en-US" b="1" dirty="0">
                <a:latin typeface="Arial" pitchFamily="34" charset="0"/>
              </a:rPr>
              <a:t> 。</a:t>
            </a:r>
          </a:p>
          <a:p>
            <a:pPr>
              <a:spcBef>
                <a:spcPct val="20000"/>
              </a:spcBef>
            </a:pPr>
            <a:r>
              <a:rPr lang="en-US" altLang="zh-CN" b="1" dirty="0">
                <a:latin typeface="Arial" pitchFamily="34" charset="0"/>
              </a:rPr>
              <a:t>A</a:t>
            </a:r>
            <a:r>
              <a:rPr lang="zh-CN" altLang="en-US" b="1" dirty="0">
                <a:latin typeface="Arial" pitchFamily="34" charset="0"/>
              </a:rPr>
              <a:t>：‘</a:t>
            </a:r>
            <a:r>
              <a:rPr lang="en-US" altLang="zh-CN" b="1" dirty="0">
                <a:latin typeface="Arial" pitchFamily="34" charset="0"/>
              </a:rPr>
              <a:t>1’= </a:t>
            </a:r>
            <a:r>
              <a:rPr lang="en-US" altLang="zh-CN" b="1" dirty="0">
                <a:latin typeface="楷体" pitchFamily="18" charset="-122"/>
                <a:ea typeface="楷体" pitchFamily="18" charset="-122"/>
              </a:rPr>
              <a:t>Ca</a:t>
            </a:r>
            <a:r>
              <a:rPr lang="en-US" altLang="zh-CN" b="1" dirty="0">
                <a:latin typeface="Arial" pitchFamily="34" charset="0"/>
              </a:rPr>
              <a:t> =</a:t>
            </a:r>
            <a:r>
              <a:rPr lang="zh-CN" altLang="en-US" b="1" dirty="0">
                <a:latin typeface="Arial" pitchFamily="34" charset="0"/>
              </a:rPr>
              <a:t>（</a:t>
            </a:r>
            <a:r>
              <a:rPr lang="en-US" altLang="zh-CN" b="1" dirty="0">
                <a:latin typeface="楷体" pitchFamily="18" charset="-122"/>
                <a:ea typeface="楷体" pitchFamily="18" charset="-122"/>
              </a:rPr>
              <a:t>-1,-1,-1,-1 </a:t>
            </a:r>
            <a:r>
              <a:rPr lang="zh-CN" altLang="en-US" b="1" dirty="0">
                <a:latin typeface="Arial" pitchFamily="34" charset="0"/>
              </a:rPr>
              <a:t>），‘</a:t>
            </a:r>
            <a:r>
              <a:rPr lang="en-US" altLang="zh-CN" b="1" dirty="0">
                <a:latin typeface="Arial" pitchFamily="34" charset="0"/>
              </a:rPr>
              <a:t>0’= </a:t>
            </a:r>
            <a:r>
              <a:rPr lang="en-US" altLang="zh-CN" b="1" u="sng" dirty="0">
                <a:latin typeface="楷体" pitchFamily="18" charset="-122"/>
                <a:ea typeface="楷体" pitchFamily="18" charset="-122"/>
              </a:rPr>
              <a:t>Ca</a:t>
            </a:r>
            <a:r>
              <a:rPr lang="en-US" altLang="zh-CN" b="1" dirty="0">
                <a:latin typeface="Arial" pitchFamily="34" charset="0"/>
              </a:rPr>
              <a:t> = </a:t>
            </a:r>
            <a:r>
              <a:rPr lang="zh-CN" altLang="en-US" b="1" dirty="0">
                <a:latin typeface="Arial" pitchFamily="34" charset="0"/>
              </a:rPr>
              <a:t>（</a:t>
            </a:r>
            <a:r>
              <a:rPr lang="en-US" altLang="zh-CN" b="1" dirty="0">
                <a:latin typeface="楷体" pitchFamily="18" charset="-122"/>
                <a:ea typeface="楷体" pitchFamily="18" charset="-122"/>
              </a:rPr>
              <a:t>1,1,1,1 </a:t>
            </a:r>
            <a:r>
              <a:rPr lang="zh-CN" altLang="en-US" b="1" dirty="0">
                <a:latin typeface="Arial" pitchFamily="34" charset="0"/>
              </a:rPr>
              <a:t>）</a:t>
            </a:r>
            <a:endParaRPr lang="en-US" altLang="zh-CN" b="1" dirty="0">
              <a:latin typeface="Arial" pitchFamily="34" charset="0"/>
            </a:endParaRPr>
          </a:p>
          <a:p>
            <a:pPr>
              <a:spcBef>
                <a:spcPct val="20000"/>
              </a:spcBef>
            </a:pPr>
            <a:r>
              <a:rPr lang="zh-CN" altLang="en-US" b="1" dirty="0">
                <a:latin typeface="Arial" pitchFamily="34" charset="0"/>
              </a:rPr>
              <a:t> 有：</a:t>
            </a:r>
            <a:r>
              <a:rPr lang="en-US" altLang="zh-CN" sz="2200" b="1" dirty="0" err="1">
                <a:latin typeface="楷体" pitchFamily="18" charset="-122"/>
                <a:ea typeface="楷体" pitchFamily="18" charset="-122"/>
              </a:rPr>
              <a:t>Ca</a:t>
            </a:r>
            <a:r>
              <a:rPr lang="en-US" altLang="en-US" sz="2200" b="1" dirty="0" err="1">
                <a:latin typeface="Arial" pitchFamily="34" charset="0"/>
              </a:rPr>
              <a:t>·</a:t>
            </a:r>
            <a:r>
              <a:rPr lang="en-US" altLang="zh-CN" sz="2200" b="1" dirty="0" err="1">
                <a:latin typeface="楷体" pitchFamily="18" charset="-122"/>
                <a:ea typeface="楷体" pitchFamily="18" charset="-122"/>
              </a:rPr>
              <a:t>Ca</a:t>
            </a:r>
            <a:r>
              <a:rPr lang="en-US" altLang="zh-CN" sz="2200" b="1" dirty="0">
                <a:latin typeface="楷体" pitchFamily="18" charset="-122"/>
                <a:ea typeface="楷体" pitchFamily="18" charset="-122"/>
              </a:rPr>
              <a:t>=4</a:t>
            </a:r>
            <a:r>
              <a:rPr lang="zh-CN" altLang="en-US" sz="2200" b="1" dirty="0">
                <a:latin typeface="楷体" pitchFamily="18" charset="-122"/>
                <a:ea typeface="楷体" pitchFamily="18" charset="-122"/>
              </a:rPr>
              <a:t>，</a:t>
            </a:r>
            <a:r>
              <a:rPr lang="en-US" altLang="zh-CN" sz="2200" b="1" dirty="0" err="1">
                <a:latin typeface="楷体" pitchFamily="18" charset="-122"/>
                <a:ea typeface="楷体" pitchFamily="18" charset="-122"/>
              </a:rPr>
              <a:t>Ca</a:t>
            </a:r>
            <a:r>
              <a:rPr lang="en-US" altLang="en-US" sz="2200" b="1" dirty="0" err="1">
                <a:latin typeface="Arial" pitchFamily="34" charset="0"/>
              </a:rPr>
              <a:t>·</a:t>
            </a:r>
            <a:r>
              <a:rPr lang="en-US" altLang="zh-CN" sz="2200" b="1" u="sng" dirty="0" err="1">
                <a:latin typeface="楷体" pitchFamily="18" charset="-122"/>
                <a:ea typeface="楷体" pitchFamily="18" charset="-122"/>
              </a:rPr>
              <a:t>Ca</a:t>
            </a:r>
            <a:r>
              <a:rPr lang="en-US" altLang="zh-CN" sz="2200" b="1" dirty="0">
                <a:latin typeface="楷体" pitchFamily="18" charset="-122"/>
                <a:ea typeface="楷体" pitchFamily="18" charset="-122"/>
              </a:rPr>
              <a:t>=-4</a:t>
            </a:r>
            <a:r>
              <a:rPr lang="zh-CN" altLang="en-US" sz="2200" b="1" dirty="0">
                <a:latin typeface="楷体" pitchFamily="18" charset="-122"/>
                <a:ea typeface="楷体" pitchFamily="18" charset="-122"/>
              </a:rPr>
              <a:t>，</a:t>
            </a:r>
            <a:r>
              <a:rPr lang="en-US" altLang="zh-CN" sz="2200" b="1" dirty="0" err="1">
                <a:latin typeface="楷体" pitchFamily="18" charset="-122"/>
                <a:ea typeface="楷体" pitchFamily="18" charset="-122"/>
              </a:rPr>
              <a:t>Ca</a:t>
            </a:r>
            <a:r>
              <a:rPr lang="en-US" altLang="en-US" sz="2200" b="1" dirty="0" err="1">
                <a:latin typeface="Arial" pitchFamily="34" charset="0"/>
              </a:rPr>
              <a:t>·</a:t>
            </a:r>
            <a:r>
              <a:rPr lang="en-US" altLang="zh-CN" sz="2200" b="1" dirty="0" err="1">
                <a:latin typeface="楷体" pitchFamily="18" charset="-122"/>
                <a:ea typeface="楷体" pitchFamily="18" charset="-122"/>
              </a:rPr>
              <a:t>Cb</a:t>
            </a:r>
            <a:r>
              <a:rPr lang="en-US" altLang="zh-CN" sz="2200" b="1" dirty="0">
                <a:latin typeface="楷体" pitchFamily="18" charset="-122"/>
                <a:ea typeface="楷体" pitchFamily="18" charset="-122"/>
              </a:rPr>
              <a:t>=</a:t>
            </a:r>
            <a:r>
              <a:rPr lang="en-US" altLang="zh-CN" sz="2200" b="1" dirty="0" err="1">
                <a:latin typeface="楷体" pitchFamily="18" charset="-122"/>
                <a:ea typeface="楷体" pitchFamily="18" charset="-122"/>
              </a:rPr>
              <a:t>Ca</a:t>
            </a:r>
            <a:r>
              <a:rPr lang="en-US" altLang="en-US" sz="2200" b="1" dirty="0" err="1">
                <a:latin typeface="Arial" pitchFamily="34" charset="0"/>
              </a:rPr>
              <a:t>·</a:t>
            </a:r>
            <a:r>
              <a:rPr lang="en-US" altLang="zh-CN" sz="2200" b="1" dirty="0" err="1">
                <a:latin typeface="楷体" pitchFamily="18" charset="-122"/>
                <a:ea typeface="楷体" pitchFamily="18" charset="-122"/>
              </a:rPr>
              <a:t>Cc</a:t>
            </a:r>
            <a:r>
              <a:rPr lang="en-US" altLang="zh-CN" sz="2200" b="1" dirty="0">
                <a:latin typeface="楷体" pitchFamily="18" charset="-122"/>
                <a:ea typeface="楷体" pitchFamily="18" charset="-122"/>
              </a:rPr>
              <a:t>=</a:t>
            </a:r>
            <a:r>
              <a:rPr lang="en-US" altLang="zh-CN" sz="2200" b="1" dirty="0" err="1">
                <a:latin typeface="楷体" pitchFamily="18" charset="-122"/>
                <a:ea typeface="楷体" pitchFamily="18" charset="-122"/>
              </a:rPr>
              <a:t>Ca</a:t>
            </a:r>
            <a:r>
              <a:rPr lang="en-US" altLang="en-US" sz="2200" b="1" dirty="0" err="1">
                <a:latin typeface="Arial" pitchFamily="34" charset="0"/>
              </a:rPr>
              <a:t>·</a:t>
            </a:r>
            <a:r>
              <a:rPr lang="en-US" altLang="zh-CN" sz="2200" b="1" dirty="0" err="1">
                <a:latin typeface="楷体" pitchFamily="18" charset="-122"/>
                <a:ea typeface="楷体" pitchFamily="18" charset="-122"/>
              </a:rPr>
              <a:t>Cd</a:t>
            </a:r>
            <a:r>
              <a:rPr lang="en-US" altLang="zh-CN" sz="2200" b="1" dirty="0">
                <a:latin typeface="楷体" pitchFamily="18" charset="-122"/>
                <a:ea typeface="楷体" pitchFamily="18" charset="-122"/>
              </a:rPr>
              <a:t>=</a:t>
            </a:r>
            <a:r>
              <a:rPr lang="en-US" altLang="zh-CN" sz="2200" b="1" u="sng" dirty="0" err="1">
                <a:latin typeface="楷体" pitchFamily="18" charset="-122"/>
                <a:ea typeface="楷体" pitchFamily="18" charset="-122"/>
              </a:rPr>
              <a:t>Ca</a:t>
            </a:r>
            <a:r>
              <a:rPr lang="en-US" altLang="en-US" sz="2200" b="1" dirty="0" err="1">
                <a:latin typeface="Arial" pitchFamily="34" charset="0"/>
              </a:rPr>
              <a:t>·</a:t>
            </a:r>
            <a:r>
              <a:rPr lang="en-US" altLang="zh-CN" sz="2200" b="1" dirty="0" err="1">
                <a:latin typeface="楷体" pitchFamily="18" charset="-122"/>
                <a:ea typeface="楷体" pitchFamily="18" charset="-122"/>
              </a:rPr>
              <a:t>Cb</a:t>
            </a:r>
            <a:r>
              <a:rPr lang="en-US" altLang="zh-CN" sz="2200" b="1" dirty="0">
                <a:latin typeface="楷体" pitchFamily="18" charset="-122"/>
                <a:ea typeface="楷体" pitchFamily="18" charset="-122"/>
              </a:rPr>
              <a:t>=</a:t>
            </a:r>
            <a:r>
              <a:rPr lang="en-US" altLang="zh-CN" sz="2200" b="1" u="sng" dirty="0" err="1">
                <a:latin typeface="楷体" pitchFamily="18" charset="-122"/>
                <a:ea typeface="楷体" pitchFamily="18" charset="-122"/>
              </a:rPr>
              <a:t>Ca</a:t>
            </a:r>
            <a:r>
              <a:rPr lang="en-US" altLang="en-US" sz="2200" b="1" dirty="0" err="1">
                <a:latin typeface="Arial" pitchFamily="34" charset="0"/>
              </a:rPr>
              <a:t>·</a:t>
            </a:r>
            <a:r>
              <a:rPr lang="en-US" altLang="zh-CN" sz="2200" b="1" dirty="0" err="1">
                <a:latin typeface="楷体" pitchFamily="18" charset="-122"/>
                <a:ea typeface="楷体" pitchFamily="18" charset="-122"/>
              </a:rPr>
              <a:t>Cc</a:t>
            </a:r>
            <a:r>
              <a:rPr lang="en-US" altLang="zh-CN" sz="2200" b="1" dirty="0">
                <a:latin typeface="楷体" pitchFamily="18" charset="-122"/>
                <a:ea typeface="楷体" pitchFamily="18" charset="-122"/>
              </a:rPr>
              <a:t>=</a:t>
            </a:r>
            <a:r>
              <a:rPr lang="en-US" altLang="zh-CN" sz="2200" b="1" u="sng" dirty="0" err="1">
                <a:latin typeface="楷体" pitchFamily="18" charset="-122"/>
                <a:ea typeface="楷体" pitchFamily="18" charset="-122"/>
              </a:rPr>
              <a:t>Ca</a:t>
            </a:r>
            <a:r>
              <a:rPr lang="en-US" altLang="en-US" sz="2200" b="1" dirty="0" err="1">
                <a:latin typeface="Arial" pitchFamily="34" charset="0"/>
              </a:rPr>
              <a:t>·</a:t>
            </a:r>
            <a:r>
              <a:rPr lang="en-US" altLang="zh-CN" sz="2200" b="1" dirty="0" err="1">
                <a:latin typeface="楷体" pitchFamily="18" charset="-122"/>
                <a:ea typeface="楷体" pitchFamily="18" charset="-122"/>
              </a:rPr>
              <a:t>Cd</a:t>
            </a:r>
            <a:r>
              <a:rPr lang="en-US" altLang="zh-CN" sz="2200" b="1" dirty="0">
                <a:latin typeface="楷体" pitchFamily="18" charset="-122"/>
                <a:ea typeface="楷体" pitchFamily="18" charset="-122"/>
              </a:rPr>
              <a:t> =0</a:t>
            </a:r>
            <a:r>
              <a:rPr lang="zh-CN" altLang="en-US" sz="2200" b="1" dirty="0">
                <a:latin typeface="楷体" pitchFamily="18" charset="-122"/>
                <a:ea typeface="楷体" pitchFamily="18" charset="-122"/>
              </a:rPr>
              <a:t>。</a:t>
            </a:r>
            <a:endParaRPr lang="zh-CN" altLang="en-US" dirty="0"/>
          </a:p>
        </p:txBody>
      </p:sp>
      <p:sp>
        <p:nvSpPr>
          <p:cNvPr id="160" name="Text Box 45"/>
          <p:cNvSpPr txBox="1">
            <a:spLocks noChangeArrowheads="1"/>
          </p:cNvSpPr>
          <p:nvPr/>
        </p:nvSpPr>
        <p:spPr bwMode="auto">
          <a:xfrm>
            <a:off x="179512" y="764704"/>
            <a:ext cx="8702675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频分</a:t>
            </a:r>
            <a:r>
              <a:rPr lang="en-US" altLang="zh-CN" b="1" dirty="0">
                <a:latin typeface="楷体" pitchFamily="18" charset="-122"/>
                <a:ea typeface="楷体" pitchFamily="18" charset="-122"/>
              </a:rPr>
              <a:t>/</a:t>
            </a: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时分多路复用使用不同的频段</a:t>
            </a:r>
            <a:r>
              <a:rPr lang="en-US" altLang="zh-CN" b="1" dirty="0">
                <a:latin typeface="楷体" pitchFamily="18" charset="-122"/>
                <a:ea typeface="楷体" pitchFamily="18" charset="-122"/>
              </a:rPr>
              <a:t>/</a:t>
            </a: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时段来支持信道复用。</a:t>
            </a:r>
            <a:endParaRPr lang="en-US" altLang="zh-CN" b="1" dirty="0">
              <a:latin typeface="楷体" pitchFamily="18" charset="-122"/>
              <a:ea typeface="楷体" pitchFamily="18" charset="-122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码分多路复用</a:t>
            </a: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使用</a:t>
            </a:r>
            <a:r>
              <a:rPr lang="zh-CN" altLang="en-US" b="1" dirty="0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编码</a:t>
            </a: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在相同频段和时段上支持信道复用。</a:t>
            </a:r>
          </a:p>
        </p:txBody>
      </p:sp>
      <p:sp>
        <p:nvSpPr>
          <p:cNvPr id="161" name="Text Box 45"/>
          <p:cNvSpPr txBox="1">
            <a:spLocks noChangeArrowheads="1"/>
          </p:cNvSpPr>
          <p:nvPr/>
        </p:nvSpPr>
        <p:spPr bwMode="auto">
          <a:xfrm>
            <a:off x="179512" y="1484784"/>
            <a:ext cx="6264819" cy="19389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基本思路：将整个信道划分为若干子信道，多路信号</a:t>
            </a:r>
            <a:r>
              <a:rPr lang="zh-CN" altLang="en-US" b="1" dirty="0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同时</a:t>
            </a: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向</a:t>
            </a:r>
            <a:r>
              <a:rPr lang="zh-CN" altLang="en-US" b="1" dirty="0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所有</a:t>
            </a: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子信道发送，接收方从所有子信道提取对应的信息。</a:t>
            </a:r>
            <a:endParaRPr lang="en-US" altLang="zh-CN" b="1" dirty="0">
              <a:latin typeface="楷体" pitchFamily="18" charset="-122"/>
              <a:ea typeface="楷体" pitchFamily="18" charset="-122"/>
            </a:endParaRPr>
          </a:p>
          <a:p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各路信号使用</a:t>
            </a:r>
            <a:r>
              <a:rPr lang="zh-CN" altLang="en-US" b="1" dirty="0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特定的编码</a:t>
            </a: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（</a:t>
            </a:r>
            <a:r>
              <a:rPr lang="zh-CN" altLang="en-US" b="1" dirty="0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码片</a:t>
            </a: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或</a:t>
            </a:r>
            <a:r>
              <a:rPr lang="zh-CN" altLang="en-US" b="1" dirty="0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码址</a:t>
            </a: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），不同路信号的码片</a:t>
            </a:r>
            <a:r>
              <a:rPr lang="zh-CN" altLang="en-US" b="1" dirty="0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正交</a:t>
            </a: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（向量卷积为</a:t>
            </a:r>
            <a:r>
              <a:rPr lang="en-US" altLang="zh-CN" b="1" dirty="0">
                <a:latin typeface="楷体" pitchFamily="18" charset="-122"/>
                <a:ea typeface="楷体" pitchFamily="18" charset="-122"/>
              </a:rPr>
              <a:t>0</a:t>
            </a: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）。</a:t>
            </a:r>
          </a:p>
        </p:txBody>
      </p:sp>
      <p:sp>
        <p:nvSpPr>
          <p:cNvPr id="165" name="Text Box 4"/>
          <p:cNvSpPr txBox="1">
            <a:spLocks noChangeArrowheads="1"/>
          </p:cNvSpPr>
          <p:nvPr/>
        </p:nvSpPr>
        <p:spPr bwMode="auto">
          <a:xfrm>
            <a:off x="269874" y="69850"/>
            <a:ext cx="855059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spcAft>
                <a:spcPct val="50000"/>
              </a:spcAft>
            </a:pPr>
            <a:r>
              <a:rPr lang="zh-CN" altLang="en-US" sz="3200" b="1" dirty="0">
                <a:solidFill>
                  <a:srgbClr val="FF0000"/>
                </a:solidFill>
                <a:latin typeface="Arial" pitchFamily="34" charset="0"/>
              </a:rPr>
              <a:t>（</a:t>
            </a:r>
            <a:r>
              <a:rPr lang="en-US" altLang="zh-CN" sz="3200" b="1" dirty="0">
                <a:solidFill>
                  <a:srgbClr val="FF0000"/>
                </a:solidFill>
                <a:latin typeface="Arial" pitchFamily="34" charset="0"/>
              </a:rPr>
              <a:t>4</a:t>
            </a:r>
            <a:r>
              <a:rPr lang="zh-CN" altLang="en-US" sz="3200" b="1" dirty="0">
                <a:solidFill>
                  <a:srgbClr val="FF0000"/>
                </a:solidFill>
                <a:latin typeface="Arial" pitchFamily="34" charset="0"/>
              </a:rPr>
              <a:t>）码分多路复用（</a:t>
            </a:r>
            <a:r>
              <a:rPr lang="en-US" altLang="zh-CN" sz="3200" b="1" dirty="0">
                <a:solidFill>
                  <a:srgbClr val="FF0000"/>
                </a:solidFill>
                <a:latin typeface="Arial" pitchFamily="34" charset="0"/>
              </a:rPr>
              <a:t>CDM</a:t>
            </a:r>
            <a:r>
              <a:rPr lang="zh-CN" altLang="en-US" sz="3200" b="1" dirty="0">
                <a:solidFill>
                  <a:srgbClr val="FF0000"/>
                </a:solidFill>
                <a:latin typeface="Arial" pitchFamily="34" charset="0"/>
              </a:rPr>
              <a:t>）</a:t>
            </a:r>
            <a:endParaRPr lang="zh-CN" altLang="en-US" sz="3200" b="1" dirty="0">
              <a:solidFill>
                <a:srgbClr val="FF0000"/>
              </a:solidFill>
              <a:latin typeface="楷体" pitchFamily="18" charset="-122"/>
              <a:ea typeface="楷体" pitchFamily="18" charset="-122"/>
            </a:endParaRPr>
          </a:p>
        </p:txBody>
      </p:sp>
      <p:sp>
        <p:nvSpPr>
          <p:cNvPr id="103" name="Text Box 75"/>
          <p:cNvSpPr txBox="1">
            <a:spLocks noChangeArrowheads="1"/>
          </p:cNvSpPr>
          <p:nvPr/>
        </p:nvSpPr>
        <p:spPr bwMode="auto">
          <a:xfrm>
            <a:off x="8572528" y="44450"/>
            <a:ext cx="481029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880125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84" name="Rectangle 44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2" name="组合 102"/>
          <p:cNvGrpSpPr/>
          <p:nvPr/>
        </p:nvGrpSpPr>
        <p:grpSpPr>
          <a:xfrm>
            <a:off x="6156176" y="2564904"/>
            <a:ext cx="2880320" cy="1800200"/>
            <a:chOff x="6156176" y="2780928"/>
            <a:chExt cx="2880320" cy="1800200"/>
          </a:xfrm>
        </p:grpSpPr>
        <p:sp>
          <p:nvSpPr>
            <p:cNvPr id="162" name="矩形 161"/>
            <p:cNvSpPr/>
            <p:nvPr/>
          </p:nvSpPr>
          <p:spPr bwMode="auto">
            <a:xfrm>
              <a:off x="6156176" y="2780928"/>
              <a:ext cx="2880320" cy="1800200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3" name="组合 157"/>
            <p:cNvGrpSpPr/>
            <p:nvPr/>
          </p:nvGrpSpPr>
          <p:grpSpPr>
            <a:xfrm>
              <a:off x="6228184" y="2806562"/>
              <a:ext cx="2736304" cy="1702558"/>
              <a:chOff x="35496" y="4437112"/>
              <a:chExt cx="2736304" cy="1702558"/>
            </a:xfrm>
          </p:grpSpPr>
          <p:sp>
            <p:nvSpPr>
              <p:cNvPr id="62" name="Line 4"/>
              <p:cNvSpPr>
                <a:spLocks noChangeShapeType="1"/>
              </p:cNvSpPr>
              <p:nvPr/>
            </p:nvSpPr>
            <p:spPr bwMode="auto">
              <a:xfrm>
                <a:off x="98112" y="4793898"/>
                <a:ext cx="715465" cy="0"/>
              </a:xfrm>
              <a:prstGeom prst="line">
                <a:avLst/>
              </a:prstGeom>
              <a:noFill/>
              <a:ln w="12700">
                <a:solidFill>
                  <a:schemeClr val="accent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sz="1400"/>
              </a:p>
            </p:txBody>
          </p:sp>
          <p:sp>
            <p:nvSpPr>
              <p:cNvPr id="63" name="Line 5"/>
              <p:cNvSpPr>
                <a:spLocks noChangeShapeType="1"/>
              </p:cNvSpPr>
              <p:nvPr/>
            </p:nvSpPr>
            <p:spPr bwMode="auto">
              <a:xfrm>
                <a:off x="98112" y="5133992"/>
                <a:ext cx="715465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sz="1400"/>
              </a:p>
            </p:txBody>
          </p:sp>
          <p:sp>
            <p:nvSpPr>
              <p:cNvPr id="64" name="Line 6"/>
              <p:cNvSpPr>
                <a:spLocks noChangeShapeType="1"/>
              </p:cNvSpPr>
              <p:nvPr/>
            </p:nvSpPr>
            <p:spPr bwMode="auto">
              <a:xfrm>
                <a:off x="98112" y="5474087"/>
                <a:ext cx="715465" cy="0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sz="1400"/>
              </a:p>
            </p:txBody>
          </p:sp>
          <p:sp>
            <p:nvSpPr>
              <p:cNvPr id="65" name="Line 7"/>
              <p:cNvSpPr>
                <a:spLocks noChangeShapeType="1"/>
              </p:cNvSpPr>
              <p:nvPr/>
            </p:nvSpPr>
            <p:spPr bwMode="auto">
              <a:xfrm>
                <a:off x="98112" y="5813138"/>
                <a:ext cx="71546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sz="1400"/>
              </a:p>
            </p:txBody>
          </p:sp>
          <p:sp>
            <p:nvSpPr>
              <p:cNvPr id="66" name="Line 8"/>
              <p:cNvSpPr>
                <a:spLocks noChangeShapeType="1"/>
              </p:cNvSpPr>
              <p:nvPr/>
            </p:nvSpPr>
            <p:spPr bwMode="auto">
              <a:xfrm>
                <a:off x="1115617" y="4509118"/>
                <a:ext cx="720079" cy="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400"/>
              </a:p>
            </p:txBody>
          </p:sp>
          <p:sp>
            <p:nvSpPr>
              <p:cNvPr id="67" name="Line 9"/>
              <p:cNvSpPr>
                <a:spLocks noChangeShapeType="1"/>
              </p:cNvSpPr>
              <p:nvPr/>
            </p:nvSpPr>
            <p:spPr bwMode="auto">
              <a:xfrm flipV="1">
                <a:off x="1115617" y="6093295"/>
                <a:ext cx="64807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400"/>
              </a:p>
            </p:txBody>
          </p:sp>
          <p:sp>
            <p:nvSpPr>
              <p:cNvPr id="68" name="Line 10"/>
              <p:cNvSpPr>
                <a:spLocks noChangeShapeType="1"/>
              </p:cNvSpPr>
              <p:nvPr/>
            </p:nvSpPr>
            <p:spPr bwMode="auto">
              <a:xfrm flipV="1">
                <a:off x="1130763" y="4581127"/>
                <a:ext cx="704933" cy="51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400"/>
              </a:p>
            </p:txBody>
          </p:sp>
          <p:sp>
            <p:nvSpPr>
              <p:cNvPr id="69" name="Line 11"/>
              <p:cNvSpPr>
                <a:spLocks noChangeShapeType="1"/>
              </p:cNvSpPr>
              <p:nvPr/>
            </p:nvSpPr>
            <p:spPr bwMode="auto">
              <a:xfrm>
                <a:off x="1115617" y="4941166"/>
                <a:ext cx="720079" cy="1"/>
              </a:xfrm>
              <a:prstGeom prst="line">
                <a:avLst/>
              </a:prstGeom>
              <a:noFill/>
              <a:ln w="38100" cmpd="dbl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400"/>
              </a:p>
            </p:txBody>
          </p:sp>
          <p:sp>
            <p:nvSpPr>
              <p:cNvPr id="70" name="Line 12"/>
              <p:cNvSpPr>
                <a:spLocks noChangeShapeType="1"/>
              </p:cNvSpPr>
              <p:nvPr/>
            </p:nvSpPr>
            <p:spPr bwMode="auto">
              <a:xfrm>
                <a:off x="1119471" y="5661247"/>
                <a:ext cx="644217" cy="1"/>
              </a:xfrm>
              <a:prstGeom prst="line">
                <a:avLst/>
              </a:prstGeom>
              <a:noFill/>
              <a:ln w="38100" cmpd="dbl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400"/>
              </a:p>
            </p:txBody>
          </p:sp>
          <p:sp>
            <p:nvSpPr>
              <p:cNvPr id="71" name="Line 13"/>
              <p:cNvSpPr>
                <a:spLocks noChangeShapeType="1"/>
              </p:cNvSpPr>
              <p:nvPr/>
            </p:nvSpPr>
            <p:spPr bwMode="auto">
              <a:xfrm>
                <a:off x="1115617" y="6021286"/>
                <a:ext cx="648071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400"/>
              </a:p>
            </p:txBody>
          </p:sp>
          <p:sp>
            <p:nvSpPr>
              <p:cNvPr id="72" name="Line 14"/>
              <p:cNvSpPr>
                <a:spLocks noChangeShapeType="1"/>
              </p:cNvSpPr>
              <p:nvPr/>
            </p:nvSpPr>
            <p:spPr bwMode="auto">
              <a:xfrm>
                <a:off x="1115616" y="5301209"/>
                <a:ext cx="648072" cy="0"/>
              </a:xfrm>
              <a:prstGeom prst="line">
                <a:avLst/>
              </a:prstGeom>
              <a:noFill/>
              <a:ln w="38100" cmpd="dbl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400"/>
              </a:p>
            </p:txBody>
          </p:sp>
          <p:sp>
            <p:nvSpPr>
              <p:cNvPr id="77" name="Rectangle 19"/>
              <p:cNvSpPr>
                <a:spLocks noChangeArrowheads="1"/>
              </p:cNvSpPr>
              <p:nvPr/>
            </p:nvSpPr>
            <p:spPr bwMode="auto">
              <a:xfrm>
                <a:off x="35496" y="4516398"/>
                <a:ext cx="810929" cy="30566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altLang="zh-CN" sz="1400" b="1">
                    <a:latin typeface="宋体" pitchFamily="2" charset="-122"/>
                  </a:rPr>
                  <a:t> </a:t>
                </a:r>
                <a:r>
                  <a:rPr lang="zh-CN" altLang="en-US" sz="1400" b="1">
                    <a:latin typeface="宋体" pitchFamily="2" charset="-122"/>
                  </a:rPr>
                  <a:t>信号</a:t>
                </a:r>
                <a:r>
                  <a:rPr lang="en-US" altLang="zh-CN" sz="1400" b="1">
                    <a:latin typeface="宋体" pitchFamily="2" charset="-122"/>
                  </a:rPr>
                  <a:t>A </a:t>
                </a:r>
              </a:p>
            </p:txBody>
          </p:sp>
          <p:sp>
            <p:nvSpPr>
              <p:cNvPr id="78" name="Rectangle 20"/>
              <p:cNvSpPr>
                <a:spLocks noChangeArrowheads="1"/>
              </p:cNvSpPr>
              <p:nvPr/>
            </p:nvSpPr>
            <p:spPr bwMode="auto">
              <a:xfrm>
                <a:off x="35496" y="4856492"/>
                <a:ext cx="810929" cy="30566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altLang="zh-CN" sz="1400" b="1">
                    <a:latin typeface="宋体" pitchFamily="2" charset="-122"/>
                  </a:rPr>
                  <a:t> </a:t>
                </a:r>
                <a:r>
                  <a:rPr lang="zh-CN" altLang="en-US" sz="1400" b="1">
                    <a:latin typeface="宋体" pitchFamily="2" charset="-122"/>
                  </a:rPr>
                  <a:t>信号</a:t>
                </a:r>
                <a:r>
                  <a:rPr lang="en-US" altLang="zh-CN" sz="1400" b="1">
                    <a:latin typeface="宋体" pitchFamily="2" charset="-122"/>
                  </a:rPr>
                  <a:t>B </a:t>
                </a:r>
              </a:p>
            </p:txBody>
          </p:sp>
          <p:sp>
            <p:nvSpPr>
              <p:cNvPr id="79" name="Rectangle 21"/>
              <p:cNvSpPr>
                <a:spLocks noChangeArrowheads="1"/>
              </p:cNvSpPr>
              <p:nvPr/>
            </p:nvSpPr>
            <p:spPr bwMode="auto">
              <a:xfrm>
                <a:off x="35496" y="5196586"/>
                <a:ext cx="810929" cy="30566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altLang="zh-CN" sz="1400" b="1">
                    <a:latin typeface="宋体" pitchFamily="2" charset="-122"/>
                  </a:rPr>
                  <a:t> </a:t>
                </a:r>
                <a:r>
                  <a:rPr lang="zh-CN" altLang="en-US" sz="1400" b="1">
                    <a:latin typeface="宋体" pitchFamily="2" charset="-122"/>
                  </a:rPr>
                  <a:t>信号</a:t>
                </a:r>
                <a:r>
                  <a:rPr lang="en-US" altLang="zh-CN" sz="1400" b="1">
                    <a:latin typeface="宋体" pitchFamily="2" charset="-122"/>
                  </a:rPr>
                  <a:t>C </a:t>
                </a:r>
              </a:p>
            </p:txBody>
          </p:sp>
          <p:sp>
            <p:nvSpPr>
              <p:cNvPr id="80" name="Rectangle 22"/>
              <p:cNvSpPr>
                <a:spLocks noChangeArrowheads="1"/>
              </p:cNvSpPr>
              <p:nvPr/>
            </p:nvSpPr>
            <p:spPr bwMode="auto">
              <a:xfrm>
                <a:off x="35496" y="5536681"/>
                <a:ext cx="810929" cy="30566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altLang="zh-CN" sz="1400" b="1">
                    <a:latin typeface="宋体" pitchFamily="2" charset="-122"/>
                  </a:rPr>
                  <a:t> </a:t>
                </a:r>
                <a:r>
                  <a:rPr lang="zh-CN" altLang="en-US" sz="1400" b="1">
                    <a:latin typeface="宋体" pitchFamily="2" charset="-122"/>
                  </a:rPr>
                  <a:t>信号</a:t>
                </a:r>
                <a:r>
                  <a:rPr lang="en-US" altLang="zh-CN" sz="1400" b="1">
                    <a:latin typeface="宋体" pitchFamily="2" charset="-122"/>
                  </a:rPr>
                  <a:t>D </a:t>
                </a:r>
              </a:p>
            </p:txBody>
          </p:sp>
          <p:sp>
            <p:nvSpPr>
              <p:cNvPr id="81" name="Line 23"/>
              <p:cNvSpPr>
                <a:spLocks noChangeShapeType="1"/>
              </p:cNvSpPr>
              <p:nvPr/>
            </p:nvSpPr>
            <p:spPr bwMode="auto">
              <a:xfrm>
                <a:off x="2056335" y="4793898"/>
                <a:ext cx="715465" cy="0"/>
              </a:xfrm>
              <a:prstGeom prst="line">
                <a:avLst/>
              </a:prstGeom>
              <a:noFill/>
              <a:ln w="12700">
                <a:solidFill>
                  <a:schemeClr val="accent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sz="1400"/>
              </a:p>
            </p:txBody>
          </p:sp>
          <p:sp>
            <p:nvSpPr>
              <p:cNvPr id="82" name="Line 24"/>
              <p:cNvSpPr>
                <a:spLocks noChangeShapeType="1"/>
              </p:cNvSpPr>
              <p:nvPr/>
            </p:nvSpPr>
            <p:spPr bwMode="auto">
              <a:xfrm>
                <a:off x="2056335" y="5133992"/>
                <a:ext cx="715465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sz="1400"/>
              </a:p>
            </p:txBody>
          </p:sp>
          <p:sp>
            <p:nvSpPr>
              <p:cNvPr id="83" name="Line 25"/>
              <p:cNvSpPr>
                <a:spLocks noChangeShapeType="1"/>
              </p:cNvSpPr>
              <p:nvPr/>
            </p:nvSpPr>
            <p:spPr bwMode="auto">
              <a:xfrm>
                <a:off x="2056335" y="5474087"/>
                <a:ext cx="715465" cy="0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sz="1400"/>
              </a:p>
            </p:txBody>
          </p:sp>
          <p:sp>
            <p:nvSpPr>
              <p:cNvPr id="84" name="Line 26"/>
              <p:cNvSpPr>
                <a:spLocks noChangeShapeType="1"/>
              </p:cNvSpPr>
              <p:nvPr/>
            </p:nvSpPr>
            <p:spPr bwMode="auto">
              <a:xfrm>
                <a:off x="2056335" y="5813138"/>
                <a:ext cx="71546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sz="1400"/>
              </a:p>
            </p:txBody>
          </p:sp>
          <p:sp>
            <p:nvSpPr>
              <p:cNvPr id="85" name="Rectangle 32"/>
              <p:cNvSpPr>
                <a:spLocks noChangeArrowheads="1"/>
              </p:cNvSpPr>
              <p:nvPr/>
            </p:nvSpPr>
            <p:spPr bwMode="auto">
              <a:xfrm>
                <a:off x="823842" y="4437112"/>
                <a:ext cx="295630" cy="170255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zh-CN" altLang="en-US" sz="1400" b="1" dirty="0">
                    <a:latin typeface="楷体" pitchFamily="18" charset="-122"/>
                    <a:ea typeface="楷体" pitchFamily="18" charset="-122"/>
                  </a:rPr>
                  <a:t>码</a:t>
                </a:r>
              </a:p>
              <a:p>
                <a:pPr algn="ctr" eaLnBrk="0" hangingPunct="0"/>
                <a:r>
                  <a:rPr lang="zh-CN" altLang="en-US" sz="1400" b="1" dirty="0">
                    <a:latin typeface="楷体" pitchFamily="18" charset="-122"/>
                    <a:ea typeface="楷体" pitchFamily="18" charset="-122"/>
                  </a:rPr>
                  <a:t>分</a:t>
                </a:r>
              </a:p>
              <a:p>
                <a:pPr algn="ctr" eaLnBrk="0" hangingPunct="0"/>
                <a:r>
                  <a:rPr lang="zh-CN" altLang="en-US" sz="1400" b="1" dirty="0">
                    <a:latin typeface="楷体" pitchFamily="18" charset="-122"/>
                    <a:ea typeface="楷体" pitchFamily="18" charset="-122"/>
                  </a:rPr>
                  <a:t>多</a:t>
                </a:r>
              </a:p>
              <a:p>
                <a:pPr algn="ctr" eaLnBrk="0" hangingPunct="0"/>
                <a:r>
                  <a:rPr lang="zh-CN" altLang="en-US" sz="1400" b="1" dirty="0">
                    <a:latin typeface="楷体" pitchFamily="18" charset="-122"/>
                    <a:ea typeface="楷体" pitchFamily="18" charset="-122"/>
                  </a:rPr>
                  <a:t>路</a:t>
                </a:r>
              </a:p>
              <a:p>
                <a:pPr algn="ctr" eaLnBrk="0" hangingPunct="0"/>
                <a:r>
                  <a:rPr lang="zh-CN" altLang="en-US" sz="1400" b="1" dirty="0">
                    <a:latin typeface="楷体" pitchFamily="18" charset="-122"/>
                    <a:ea typeface="楷体" pitchFamily="18" charset="-122"/>
                  </a:rPr>
                  <a:t>复</a:t>
                </a:r>
              </a:p>
              <a:p>
                <a:pPr algn="ctr" eaLnBrk="0" hangingPunct="0"/>
                <a:r>
                  <a:rPr lang="zh-CN" altLang="en-US" sz="1400" b="1" dirty="0">
                    <a:latin typeface="楷体" pitchFamily="18" charset="-122"/>
                    <a:ea typeface="楷体" pitchFamily="18" charset="-122"/>
                  </a:rPr>
                  <a:t>用</a:t>
                </a:r>
              </a:p>
              <a:p>
                <a:pPr algn="ctr" eaLnBrk="0" hangingPunct="0"/>
                <a:r>
                  <a:rPr lang="zh-CN" altLang="en-US" sz="1400" b="1" dirty="0">
                    <a:latin typeface="楷体" pitchFamily="18" charset="-122"/>
                    <a:ea typeface="楷体" pitchFamily="18" charset="-122"/>
                  </a:rPr>
                  <a:t>器</a:t>
                </a:r>
              </a:p>
            </p:txBody>
          </p:sp>
          <p:sp>
            <p:nvSpPr>
              <p:cNvPr id="86" name="Rectangle 33"/>
              <p:cNvSpPr>
                <a:spLocks noChangeArrowheads="1"/>
              </p:cNvSpPr>
              <p:nvPr/>
            </p:nvSpPr>
            <p:spPr bwMode="auto">
              <a:xfrm>
                <a:off x="1840311" y="4437112"/>
                <a:ext cx="295630" cy="170255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zh-CN" altLang="en-US" sz="1400" b="1" dirty="0">
                    <a:latin typeface="楷体" pitchFamily="18" charset="-122"/>
                    <a:ea typeface="楷体" pitchFamily="18" charset="-122"/>
                  </a:rPr>
                  <a:t>码</a:t>
                </a:r>
                <a:endParaRPr lang="en-US" altLang="zh-CN" sz="1400" b="1" dirty="0">
                  <a:latin typeface="楷体" pitchFamily="18" charset="-122"/>
                  <a:ea typeface="楷体" pitchFamily="18" charset="-122"/>
                </a:endParaRPr>
              </a:p>
              <a:p>
                <a:pPr algn="ctr" eaLnBrk="0" hangingPunct="0"/>
                <a:r>
                  <a:rPr lang="zh-CN" altLang="en-US" sz="1400" b="1" dirty="0">
                    <a:latin typeface="楷体" pitchFamily="18" charset="-122"/>
                    <a:ea typeface="楷体" pitchFamily="18" charset="-122"/>
                  </a:rPr>
                  <a:t>分</a:t>
                </a:r>
              </a:p>
              <a:p>
                <a:pPr algn="ctr" eaLnBrk="0" hangingPunct="0"/>
                <a:r>
                  <a:rPr lang="zh-CN" altLang="en-US" sz="1400" b="1" dirty="0">
                    <a:latin typeface="楷体" pitchFamily="18" charset="-122"/>
                    <a:ea typeface="楷体" pitchFamily="18" charset="-122"/>
                  </a:rPr>
                  <a:t>多</a:t>
                </a:r>
              </a:p>
              <a:p>
                <a:pPr algn="ctr" eaLnBrk="0" hangingPunct="0"/>
                <a:r>
                  <a:rPr lang="zh-CN" altLang="en-US" sz="1400" b="1" dirty="0">
                    <a:latin typeface="楷体" pitchFamily="18" charset="-122"/>
                    <a:ea typeface="楷体" pitchFamily="18" charset="-122"/>
                  </a:rPr>
                  <a:t>路</a:t>
                </a:r>
              </a:p>
              <a:p>
                <a:pPr algn="ctr" eaLnBrk="0" hangingPunct="0"/>
                <a:r>
                  <a:rPr lang="zh-CN" altLang="en-US" sz="1400" b="1" dirty="0">
                    <a:latin typeface="楷体" pitchFamily="18" charset="-122"/>
                    <a:ea typeface="楷体" pitchFamily="18" charset="-122"/>
                  </a:rPr>
                  <a:t>复</a:t>
                </a:r>
              </a:p>
              <a:p>
                <a:pPr algn="ctr" eaLnBrk="0" hangingPunct="0"/>
                <a:r>
                  <a:rPr lang="zh-CN" altLang="en-US" sz="1400" b="1" dirty="0">
                    <a:latin typeface="楷体" pitchFamily="18" charset="-122"/>
                    <a:ea typeface="楷体" pitchFamily="18" charset="-122"/>
                  </a:rPr>
                  <a:t>用</a:t>
                </a:r>
              </a:p>
              <a:p>
                <a:pPr algn="ctr" eaLnBrk="0" hangingPunct="0"/>
                <a:r>
                  <a:rPr lang="zh-CN" altLang="en-US" sz="1400" b="1" dirty="0">
                    <a:latin typeface="楷体" pitchFamily="18" charset="-122"/>
                    <a:ea typeface="楷体" pitchFamily="18" charset="-122"/>
                  </a:rPr>
                  <a:t>器</a:t>
                </a:r>
              </a:p>
            </p:txBody>
          </p:sp>
          <p:sp>
            <p:nvSpPr>
              <p:cNvPr id="87" name="矩形 86"/>
              <p:cNvSpPr/>
              <p:nvPr/>
            </p:nvSpPr>
            <p:spPr bwMode="auto">
              <a:xfrm>
                <a:off x="1187624" y="4653135"/>
                <a:ext cx="72008" cy="72008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88" name="矩形 87"/>
              <p:cNvSpPr/>
              <p:nvPr/>
            </p:nvSpPr>
            <p:spPr bwMode="auto">
              <a:xfrm>
                <a:off x="1187624" y="4725143"/>
                <a:ext cx="72008" cy="72008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89" name="矩形 88"/>
              <p:cNvSpPr/>
              <p:nvPr/>
            </p:nvSpPr>
            <p:spPr bwMode="auto">
              <a:xfrm>
                <a:off x="1187624" y="4805535"/>
                <a:ext cx="72008" cy="7200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90" name="矩形 89"/>
              <p:cNvSpPr/>
              <p:nvPr/>
            </p:nvSpPr>
            <p:spPr bwMode="auto">
              <a:xfrm>
                <a:off x="1187624" y="4877543"/>
                <a:ext cx="72008" cy="72008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91" name="矩形 90"/>
              <p:cNvSpPr/>
              <p:nvPr/>
            </p:nvSpPr>
            <p:spPr bwMode="auto">
              <a:xfrm>
                <a:off x="1187624" y="5004791"/>
                <a:ext cx="72008" cy="72008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92" name="矩形 91"/>
              <p:cNvSpPr/>
              <p:nvPr/>
            </p:nvSpPr>
            <p:spPr bwMode="auto">
              <a:xfrm>
                <a:off x="1187624" y="5076799"/>
                <a:ext cx="72008" cy="72008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93" name="矩形 92"/>
              <p:cNvSpPr/>
              <p:nvPr/>
            </p:nvSpPr>
            <p:spPr bwMode="auto">
              <a:xfrm>
                <a:off x="1187624" y="5157191"/>
                <a:ext cx="72008" cy="7200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94" name="矩形 93"/>
              <p:cNvSpPr/>
              <p:nvPr/>
            </p:nvSpPr>
            <p:spPr bwMode="auto">
              <a:xfrm>
                <a:off x="1187624" y="5229199"/>
                <a:ext cx="72008" cy="72008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95" name="矩形 94"/>
              <p:cNvSpPr/>
              <p:nvPr/>
            </p:nvSpPr>
            <p:spPr bwMode="auto">
              <a:xfrm>
                <a:off x="1187624" y="5364831"/>
                <a:ext cx="72008" cy="72008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96" name="矩形 95"/>
              <p:cNvSpPr/>
              <p:nvPr/>
            </p:nvSpPr>
            <p:spPr bwMode="auto">
              <a:xfrm>
                <a:off x="1187624" y="5436839"/>
                <a:ext cx="72008" cy="72008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97" name="矩形 96"/>
              <p:cNvSpPr/>
              <p:nvPr/>
            </p:nvSpPr>
            <p:spPr bwMode="auto">
              <a:xfrm>
                <a:off x="1187624" y="5517231"/>
                <a:ext cx="72008" cy="7200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 bwMode="auto">
              <a:xfrm>
                <a:off x="1187624" y="5589239"/>
                <a:ext cx="72008" cy="72008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 bwMode="auto">
              <a:xfrm>
                <a:off x="1187624" y="5724871"/>
                <a:ext cx="72008" cy="72008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 bwMode="auto">
              <a:xfrm>
                <a:off x="1187624" y="5796879"/>
                <a:ext cx="72008" cy="72008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 bwMode="auto">
              <a:xfrm>
                <a:off x="1187624" y="5877271"/>
                <a:ext cx="72008" cy="7200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 bwMode="auto">
              <a:xfrm>
                <a:off x="1187624" y="5949279"/>
                <a:ext cx="72008" cy="72008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04" name="矩形 103"/>
              <p:cNvSpPr/>
              <p:nvPr/>
            </p:nvSpPr>
            <p:spPr bwMode="auto">
              <a:xfrm>
                <a:off x="1331640" y="4725144"/>
                <a:ext cx="72008" cy="72008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 bwMode="auto">
              <a:xfrm>
                <a:off x="1331640" y="4805536"/>
                <a:ext cx="72008" cy="7200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 bwMode="auto">
              <a:xfrm>
                <a:off x="1331640" y="4877544"/>
                <a:ext cx="72008" cy="72008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 bwMode="auto">
              <a:xfrm>
                <a:off x="1331640" y="5076800"/>
                <a:ext cx="72008" cy="72008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 bwMode="auto">
              <a:xfrm>
                <a:off x="1331640" y="5157192"/>
                <a:ext cx="72008" cy="7200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10" name="矩形 109"/>
              <p:cNvSpPr/>
              <p:nvPr/>
            </p:nvSpPr>
            <p:spPr bwMode="auto">
              <a:xfrm>
                <a:off x="1331640" y="5229200"/>
                <a:ext cx="72008" cy="72008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12" name="矩形 111"/>
              <p:cNvSpPr/>
              <p:nvPr/>
            </p:nvSpPr>
            <p:spPr bwMode="auto">
              <a:xfrm>
                <a:off x="1331640" y="5436840"/>
                <a:ext cx="72008" cy="72008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13" name="矩形 112"/>
              <p:cNvSpPr/>
              <p:nvPr/>
            </p:nvSpPr>
            <p:spPr bwMode="auto">
              <a:xfrm>
                <a:off x="1331640" y="5517232"/>
                <a:ext cx="72008" cy="7200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14" name="矩形 113"/>
              <p:cNvSpPr/>
              <p:nvPr/>
            </p:nvSpPr>
            <p:spPr bwMode="auto">
              <a:xfrm>
                <a:off x="1331640" y="5589240"/>
                <a:ext cx="72008" cy="72008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16" name="矩形 115"/>
              <p:cNvSpPr/>
              <p:nvPr/>
            </p:nvSpPr>
            <p:spPr bwMode="auto">
              <a:xfrm>
                <a:off x="1331640" y="5796880"/>
                <a:ext cx="72008" cy="72008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17" name="矩形 116"/>
              <p:cNvSpPr/>
              <p:nvPr/>
            </p:nvSpPr>
            <p:spPr bwMode="auto">
              <a:xfrm>
                <a:off x="1331640" y="5877272"/>
                <a:ext cx="72008" cy="7200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18" name="矩形 117"/>
              <p:cNvSpPr/>
              <p:nvPr/>
            </p:nvSpPr>
            <p:spPr bwMode="auto">
              <a:xfrm>
                <a:off x="1331640" y="5949280"/>
                <a:ext cx="72008" cy="72008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19" name="矩形 118"/>
              <p:cNvSpPr/>
              <p:nvPr/>
            </p:nvSpPr>
            <p:spPr bwMode="auto">
              <a:xfrm>
                <a:off x="1475656" y="4725144"/>
                <a:ext cx="72008" cy="72008"/>
              </a:xfrm>
              <a:prstGeom prst="rect">
                <a:avLst/>
              </a:prstGeom>
              <a:solidFill>
                <a:srgbClr val="33CC33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20" name="矩形 119"/>
              <p:cNvSpPr/>
              <p:nvPr/>
            </p:nvSpPr>
            <p:spPr bwMode="auto">
              <a:xfrm>
                <a:off x="1475656" y="4805536"/>
                <a:ext cx="72008" cy="7200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21" name="矩形 120"/>
              <p:cNvSpPr/>
              <p:nvPr/>
            </p:nvSpPr>
            <p:spPr bwMode="auto">
              <a:xfrm>
                <a:off x="1475656" y="4877544"/>
                <a:ext cx="72008" cy="72008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22" name="矩形 121"/>
              <p:cNvSpPr/>
              <p:nvPr/>
            </p:nvSpPr>
            <p:spPr bwMode="auto">
              <a:xfrm>
                <a:off x="1475656" y="5076800"/>
                <a:ext cx="72008" cy="72008"/>
              </a:xfrm>
              <a:prstGeom prst="rect">
                <a:avLst/>
              </a:prstGeom>
              <a:solidFill>
                <a:srgbClr val="33CC33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23" name="矩形 122"/>
              <p:cNvSpPr/>
              <p:nvPr/>
            </p:nvSpPr>
            <p:spPr bwMode="auto">
              <a:xfrm>
                <a:off x="1475656" y="5157192"/>
                <a:ext cx="72008" cy="7200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24" name="矩形 123"/>
              <p:cNvSpPr/>
              <p:nvPr/>
            </p:nvSpPr>
            <p:spPr bwMode="auto">
              <a:xfrm>
                <a:off x="1475656" y="5229200"/>
                <a:ext cx="72008" cy="72008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25" name="矩形 124"/>
              <p:cNvSpPr/>
              <p:nvPr/>
            </p:nvSpPr>
            <p:spPr bwMode="auto">
              <a:xfrm>
                <a:off x="1475656" y="5436840"/>
                <a:ext cx="72008" cy="72008"/>
              </a:xfrm>
              <a:prstGeom prst="rect">
                <a:avLst/>
              </a:prstGeom>
              <a:solidFill>
                <a:srgbClr val="33CC33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26" name="矩形 125"/>
              <p:cNvSpPr/>
              <p:nvPr/>
            </p:nvSpPr>
            <p:spPr bwMode="auto">
              <a:xfrm>
                <a:off x="1475656" y="5517232"/>
                <a:ext cx="72008" cy="7200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27" name="矩形 126"/>
              <p:cNvSpPr/>
              <p:nvPr/>
            </p:nvSpPr>
            <p:spPr bwMode="auto">
              <a:xfrm>
                <a:off x="1475656" y="5589240"/>
                <a:ext cx="72008" cy="72008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28" name="矩形 127"/>
              <p:cNvSpPr/>
              <p:nvPr/>
            </p:nvSpPr>
            <p:spPr bwMode="auto">
              <a:xfrm>
                <a:off x="1475656" y="5796880"/>
                <a:ext cx="72008" cy="72008"/>
              </a:xfrm>
              <a:prstGeom prst="rect">
                <a:avLst/>
              </a:prstGeom>
              <a:solidFill>
                <a:srgbClr val="33CC33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29" name="矩形 128"/>
              <p:cNvSpPr/>
              <p:nvPr/>
            </p:nvSpPr>
            <p:spPr bwMode="auto">
              <a:xfrm>
                <a:off x="1475656" y="5877272"/>
                <a:ext cx="72008" cy="7200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30" name="矩形 129"/>
              <p:cNvSpPr/>
              <p:nvPr/>
            </p:nvSpPr>
            <p:spPr bwMode="auto">
              <a:xfrm>
                <a:off x="1475656" y="5949280"/>
                <a:ext cx="72008" cy="72008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31" name="矩形 130"/>
              <p:cNvSpPr/>
              <p:nvPr/>
            </p:nvSpPr>
            <p:spPr bwMode="auto">
              <a:xfrm>
                <a:off x="1619672" y="4725144"/>
                <a:ext cx="72008" cy="72008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32" name="矩形 131"/>
              <p:cNvSpPr/>
              <p:nvPr/>
            </p:nvSpPr>
            <p:spPr bwMode="auto">
              <a:xfrm>
                <a:off x="1619672" y="4805536"/>
                <a:ext cx="72008" cy="72008"/>
              </a:xfrm>
              <a:prstGeom prst="rect">
                <a:avLst/>
              </a:prstGeom>
              <a:solidFill>
                <a:srgbClr val="33CC33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33" name="矩形 132"/>
              <p:cNvSpPr/>
              <p:nvPr/>
            </p:nvSpPr>
            <p:spPr bwMode="auto">
              <a:xfrm>
                <a:off x="1619672" y="4877544"/>
                <a:ext cx="72008" cy="72008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34" name="矩形 133"/>
              <p:cNvSpPr/>
              <p:nvPr/>
            </p:nvSpPr>
            <p:spPr bwMode="auto">
              <a:xfrm>
                <a:off x="1619672" y="5076800"/>
                <a:ext cx="72008" cy="72008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35" name="矩形 134"/>
              <p:cNvSpPr/>
              <p:nvPr/>
            </p:nvSpPr>
            <p:spPr bwMode="auto">
              <a:xfrm>
                <a:off x="1619672" y="5157192"/>
                <a:ext cx="72008" cy="72008"/>
              </a:xfrm>
              <a:prstGeom prst="rect">
                <a:avLst/>
              </a:prstGeom>
              <a:solidFill>
                <a:srgbClr val="33CC33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36" name="矩形 135"/>
              <p:cNvSpPr/>
              <p:nvPr/>
            </p:nvSpPr>
            <p:spPr bwMode="auto">
              <a:xfrm>
                <a:off x="1619672" y="5229200"/>
                <a:ext cx="72008" cy="72008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37" name="矩形 136"/>
              <p:cNvSpPr/>
              <p:nvPr/>
            </p:nvSpPr>
            <p:spPr bwMode="auto">
              <a:xfrm>
                <a:off x="1619672" y="5436840"/>
                <a:ext cx="72008" cy="72008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38" name="矩形 137"/>
              <p:cNvSpPr/>
              <p:nvPr/>
            </p:nvSpPr>
            <p:spPr bwMode="auto">
              <a:xfrm>
                <a:off x="1619672" y="5517232"/>
                <a:ext cx="72008" cy="72008"/>
              </a:xfrm>
              <a:prstGeom prst="rect">
                <a:avLst/>
              </a:prstGeom>
              <a:solidFill>
                <a:srgbClr val="33CC33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39" name="矩形 138"/>
              <p:cNvSpPr/>
              <p:nvPr/>
            </p:nvSpPr>
            <p:spPr bwMode="auto">
              <a:xfrm>
                <a:off x="1619672" y="5589240"/>
                <a:ext cx="72008" cy="72008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40" name="矩形 139"/>
              <p:cNvSpPr/>
              <p:nvPr/>
            </p:nvSpPr>
            <p:spPr bwMode="auto">
              <a:xfrm>
                <a:off x="1619672" y="5796880"/>
                <a:ext cx="72008" cy="72008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41" name="矩形 140"/>
              <p:cNvSpPr/>
              <p:nvPr/>
            </p:nvSpPr>
            <p:spPr bwMode="auto">
              <a:xfrm>
                <a:off x="1619672" y="5877272"/>
                <a:ext cx="72008" cy="72008"/>
              </a:xfrm>
              <a:prstGeom prst="rect">
                <a:avLst/>
              </a:prstGeom>
              <a:solidFill>
                <a:srgbClr val="33CC33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42" name="矩形 141"/>
              <p:cNvSpPr/>
              <p:nvPr/>
            </p:nvSpPr>
            <p:spPr bwMode="auto">
              <a:xfrm>
                <a:off x="1619672" y="5949280"/>
                <a:ext cx="72008" cy="72008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43" name="矩形 142"/>
              <p:cNvSpPr/>
              <p:nvPr/>
            </p:nvSpPr>
            <p:spPr bwMode="auto">
              <a:xfrm>
                <a:off x="2200351" y="5013176"/>
                <a:ext cx="72008" cy="72008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44" name="矩形 143"/>
              <p:cNvSpPr/>
              <p:nvPr/>
            </p:nvSpPr>
            <p:spPr bwMode="auto">
              <a:xfrm>
                <a:off x="2344367" y="5013176"/>
                <a:ext cx="72008" cy="72008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45" name="矩形 144"/>
              <p:cNvSpPr/>
              <p:nvPr/>
            </p:nvSpPr>
            <p:spPr bwMode="auto">
              <a:xfrm>
                <a:off x="2632399" y="5013176"/>
                <a:ext cx="72008" cy="72008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46" name="矩形 145"/>
              <p:cNvSpPr/>
              <p:nvPr/>
            </p:nvSpPr>
            <p:spPr bwMode="auto">
              <a:xfrm>
                <a:off x="2200351" y="5733256"/>
                <a:ext cx="72008" cy="72008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47" name="矩形 146"/>
              <p:cNvSpPr/>
              <p:nvPr/>
            </p:nvSpPr>
            <p:spPr bwMode="auto">
              <a:xfrm>
                <a:off x="2352751" y="5733256"/>
                <a:ext cx="72008" cy="72008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48" name="矩形 147"/>
              <p:cNvSpPr/>
              <p:nvPr/>
            </p:nvSpPr>
            <p:spPr bwMode="auto">
              <a:xfrm>
                <a:off x="2488383" y="5733256"/>
                <a:ext cx="72008" cy="72008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49" name="矩形 148"/>
              <p:cNvSpPr/>
              <p:nvPr/>
            </p:nvSpPr>
            <p:spPr bwMode="auto">
              <a:xfrm>
                <a:off x="2632399" y="5733256"/>
                <a:ext cx="72008" cy="72008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50" name="矩形 149"/>
              <p:cNvSpPr/>
              <p:nvPr/>
            </p:nvSpPr>
            <p:spPr bwMode="auto">
              <a:xfrm>
                <a:off x="2200351" y="5373216"/>
                <a:ext cx="72008" cy="7200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51" name="矩形 150"/>
              <p:cNvSpPr/>
              <p:nvPr/>
            </p:nvSpPr>
            <p:spPr bwMode="auto">
              <a:xfrm>
                <a:off x="2352751" y="5373216"/>
                <a:ext cx="72008" cy="7200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52" name="矩形 151"/>
              <p:cNvSpPr/>
              <p:nvPr/>
            </p:nvSpPr>
            <p:spPr bwMode="auto">
              <a:xfrm>
                <a:off x="2488383" y="5373216"/>
                <a:ext cx="72008" cy="7200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54" name="矩形 153"/>
              <p:cNvSpPr/>
              <p:nvPr/>
            </p:nvSpPr>
            <p:spPr bwMode="auto">
              <a:xfrm>
                <a:off x="2200351" y="4725144"/>
                <a:ext cx="72008" cy="72008"/>
              </a:xfrm>
              <a:prstGeom prst="rect">
                <a:avLst/>
              </a:prstGeom>
              <a:solidFill>
                <a:srgbClr val="33CC33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56" name="矩形 155"/>
              <p:cNvSpPr/>
              <p:nvPr/>
            </p:nvSpPr>
            <p:spPr bwMode="auto">
              <a:xfrm>
                <a:off x="2488383" y="4725144"/>
                <a:ext cx="72008" cy="72008"/>
              </a:xfrm>
              <a:prstGeom prst="rect">
                <a:avLst/>
              </a:prstGeom>
              <a:solidFill>
                <a:srgbClr val="33CC33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57" name="矩形 156"/>
              <p:cNvSpPr/>
              <p:nvPr/>
            </p:nvSpPr>
            <p:spPr bwMode="auto">
              <a:xfrm>
                <a:off x="2632399" y="4725144"/>
                <a:ext cx="72008" cy="72008"/>
              </a:xfrm>
              <a:prstGeom prst="rect">
                <a:avLst/>
              </a:prstGeom>
              <a:solidFill>
                <a:srgbClr val="33CC33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</p:grpSp>
      <p:sp>
        <p:nvSpPr>
          <p:cNvPr id="159" name="TextBox 158"/>
          <p:cNvSpPr txBox="1"/>
          <p:nvPr/>
        </p:nvSpPr>
        <p:spPr>
          <a:xfrm>
            <a:off x="251520" y="836712"/>
            <a:ext cx="871264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b="1" dirty="0">
                <a:latin typeface="Arial" pitchFamily="34" charset="0"/>
              </a:rPr>
              <a:t>A</a:t>
            </a:r>
            <a:r>
              <a:rPr lang="zh-CN" altLang="en-US" b="1" dirty="0">
                <a:latin typeface="Arial" pitchFamily="34" charset="0"/>
              </a:rPr>
              <a:t>信号（</a:t>
            </a:r>
            <a:r>
              <a:rPr lang="en-US" altLang="zh-CN" b="1" dirty="0">
                <a:latin typeface="Arial" pitchFamily="34" charset="0"/>
              </a:rPr>
              <a:t>Ca</a:t>
            </a:r>
            <a:r>
              <a:rPr lang="zh-CN" altLang="en-US" b="1" dirty="0">
                <a:latin typeface="Arial" pitchFamily="34" charset="0"/>
              </a:rPr>
              <a:t>）： </a:t>
            </a:r>
            <a:r>
              <a:rPr lang="en-US" altLang="zh-CN" b="1" dirty="0">
                <a:latin typeface="Arial" pitchFamily="34" charset="0"/>
              </a:rPr>
              <a:t>’1’=</a:t>
            </a:r>
            <a:r>
              <a:rPr lang="zh-CN" altLang="en-US" b="1" dirty="0">
                <a:latin typeface="Arial" pitchFamily="34" charset="0"/>
              </a:rPr>
              <a:t>（</a:t>
            </a:r>
            <a:r>
              <a:rPr lang="en-US" altLang="zh-CN" b="1" dirty="0">
                <a:latin typeface="楷体" pitchFamily="18" charset="-122"/>
                <a:ea typeface="楷体" pitchFamily="18" charset="-122"/>
              </a:rPr>
              <a:t>-1,-1,-1,-1</a:t>
            </a:r>
            <a:r>
              <a:rPr lang="zh-CN" altLang="en-US" b="1" dirty="0">
                <a:latin typeface="Arial" pitchFamily="34" charset="0"/>
              </a:rPr>
              <a:t>），‘</a:t>
            </a:r>
            <a:r>
              <a:rPr lang="en-US" altLang="zh-CN" b="1" dirty="0">
                <a:latin typeface="Arial" pitchFamily="34" charset="0"/>
              </a:rPr>
              <a:t>0’= </a:t>
            </a:r>
            <a:r>
              <a:rPr lang="zh-CN" altLang="en-US" b="1" dirty="0">
                <a:latin typeface="Arial" pitchFamily="34" charset="0"/>
              </a:rPr>
              <a:t>（</a:t>
            </a:r>
            <a:r>
              <a:rPr lang="en-US" altLang="zh-CN" b="1" dirty="0">
                <a:latin typeface="楷体" pitchFamily="18" charset="-122"/>
                <a:ea typeface="楷体" pitchFamily="18" charset="-122"/>
              </a:rPr>
              <a:t>1,1,1,1 </a:t>
            </a:r>
            <a:r>
              <a:rPr lang="zh-CN" altLang="en-US" b="1" dirty="0">
                <a:latin typeface="Arial" pitchFamily="34" charset="0"/>
              </a:rPr>
              <a:t>）</a:t>
            </a:r>
          </a:p>
          <a:p>
            <a:r>
              <a:rPr lang="en-US" altLang="zh-CN" b="1" dirty="0">
                <a:latin typeface="Arial" pitchFamily="34" charset="0"/>
              </a:rPr>
              <a:t>B</a:t>
            </a:r>
            <a:r>
              <a:rPr lang="zh-CN" altLang="en-US" b="1" dirty="0">
                <a:latin typeface="Arial" pitchFamily="34" charset="0"/>
              </a:rPr>
              <a:t>信号（</a:t>
            </a:r>
            <a:r>
              <a:rPr lang="en-US" altLang="zh-CN" b="1" dirty="0" err="1">
                <a:latin typeface="Arial" pitchFamily="34" charset="0"/>
              </a:rPr>
              <a:t>Cb</a:t>
            </a:r>
            <a:r>
              <a:rPr lang="zh-CN" altLang="en-US" b="1" dirty="0">
                <a:latin typeface="Arial" pitchFamily="34" charset="0"/>
              </a:rPr>
              <a:t>） ：</a:t>
            </a:r>
            <a:r>
              <a:rPr lang="en-US" altLang="zh-CN" b="1" dirty="0">
                <a:latin typeface="Arial" pitchFamily="34" charset="0"/>
              </a:rPr>
              <a:t>’1’=</a:t>
            </a:r>
            <a:r>
              <a:rPr lang="zh-CN" altLang="en-US" b="1" dirty="0">
                <a:latin typeface="Arial" pitchFamily="34" charset="0"/>
              </a:rPr>
              <a:t>（</a:t>
            </a:r>
            <a:r>
              <a:rPr lang="en-US" altLang="zh-CN" b="1" dirty="0">
                <a:latin typeface="楷体" pitchFamily="18" charset="-122"/>
                <a:ea typeface="楷体" pitchFamily="18" charset="-122"/>
              </a:rPr>
              <a:t>-1,1,-1,1 </a:t>
            </a:r>
            <a:r>
              <a:rPr lang="zh-CN" altLang="en-US" b="1" dirty="0">
                <a:latin typeface="Arial" pitchFamily="34" charset="0"/>
              </a:rPr>
              <a:t>），  ‘</a:t>
            </a:r>
            <a:r>
              <a:rPr lang="en-US" altLang="zh-CN" b="1" dirty="0">
                <a:latin typeface="Arial" pitchFamily="34" charset="0"/>
              </a:rPr>
              <a:t>0’= </a:t>
            </a:r>
            <a:r>
              <a:rPr lang="zh-CN" altLang="en-US" b="1" dirty="0">
                <a:latin typeface="Arial" pitchFamily="34" charset="0"/>
              </a:rPr>
              <a:t>（</a:t>
            </a:r>
            <a:r>
              <a:rPr lang="en-US" altLang="zh-CN" b="1" dirty="0">
                <a:latin typeface="楷体" pitchFamily="18" charset="-122"/>
                <a:ea typeface="楷体" pitchFamily="18" charset="-122"/>
              </a:rPr>
              <a:t>1,-1,1,-1 </a:t>
            </a:r>
            <a:r>
              <a:rPr lang="zh-CN" altLang="en-US" b="1" dirty="0">
                <a:latin typeface="Arial" pitchFamily="34" charset="0"/>
              </a:rPr>
              <a:t>）</a:t>
            </a:r>
          </a:p>
          <a:p>
            <a:r>
              <a:rPr lang="en-US" altLang="zh-CN" b="1" dirty="0">
                <a:latin typeface="Arial" pitchFamily="34" charset="0"/>
              </a:rPr>
              <a:t>C</a:t>
            </a:r>
            <a:r>
              <a:rPr lang="zh-CN" altLang="en-US" b="1" dirty="0">
                <a:latin typeface="Arial" pitchFamily="34" charset="0"/>
              </a:rPr>
              <a:t>信号（</a:t>
            </a:r>
            <a:r>
              <a:rPr lang="en-US" altLang="zh-CN" b="1" dirty="0">
                <a:latin typeface="Arial" pitchFamily="34" charset="0"/>
              </a:rPr>
              <a:t>Cc</a:t>
            </a:r>
            <a:r>
              <a:rPr lang="zh-CN" altLang="en-US" b="1" dirty="0">
                <a:latin typeface="Arial" pitchFamily="34" charset="0"/>
              </a:rPr>
              <a:t>） ：</a:t>
            </a:r>
            <a:r>
              <a:rPr lang="en-US" altLang="zh-CN" b="1" dirty="0">
                <a:latin typeface="Arial" pitchFamily="34" charset="0"/>
              </a:rPr>
              <a:t>’1’=</a:t>
            </a:r>
            <a:r>
              <a:rPr lang="zh-CN" altLang="en-US" b="1" dirty="0">
                <a:latin typeface="Arial" pitchFamily="34" charset="0"/>
              </a:rPr>
              <a:t>（</a:t>
            </a:r>
            <a:r>
              <a:rPr lang="en-US" altLang="zh-CN" b="1" dirty="0">
                <a:latin typeface="楷体" pitchFamily="18" charset="-122"/>
                <a:ea typeface="楷体" pitchFamily="18" charset="-122"/>
              </a:rPr>
              <a:t>-1,-1,1,1 </a:t>
            </a:r>
            <a:r>
              <a:rPr lang="zh-CN" altLang="en-US" b="1" dirty="0">
                <a:latin typeface="Arial" pitchFamily="34" charset="0"/>
              </a:rPr>
              <a:t>），  ‘</a:t>
            </a:r>
            <a:r>
              <a:rPr lang="en-US" altLang="zh-CN" b="1" dirty="0">
                <a:latin typeface="Arial" pitchFamily="34" charset="0"/>
              </a:rPr>
              <a:t>0’= </a:t>
            </a:r>
            <a:r>
              <a:rPr lang="zh-CN" altLang="en-US" b="1" dirty="0">
                <a:latin typeface="Arial" pitchFamily="34" charset="0"/>
              </a:rPr>
              <a:t>（</a:t>
            </a:r>
            <a:r>
              <a:rPr lang="en-US" altLang="zh-CN" b="1" dirty="0">
                <a:latin typeface="楷体" pitchFamily="18" charset="-122"/>
                <a:ea typeface="楷体" pitchFamily="18" charset="-122"/>
              </a:rPr>
              <a:t>1,1,-1,-1 </a:t>
            </a:r>
            <a:r>
              <a:rPr lang="zh-CN" altLang="en-US" b="1" dirty="0">
                <a:latin typeface="Arial" pitchFamily="34" charset="0"/>
              </a:rPr>
              <a:t>）</a:t>
            </a:r>
          </a:p>
          <a:p>
            <a:r>
              <a:rPr lang="en-US" altLang="zh-CN" b="1" dirty="0">
                <a:latin typeface="Arial" pitchFamily="34" charset="0"/>
              </a:rPr>
              <a:t>D</a:t>
            </a:r>
            <a:r>
              <a:rPr lang="zh-CN" altLang="en-US" b="1" dirty="0">
                <a:latin typeface="Arial" pitchFamily="34" charset="0"/>
              </a:rPr>
              <a:t>信号（</a:t>
            </a:r>
            <a:r>
              <a:rPr lang="en-US" altLang="zh-CN" b="1" dirty="0" err="1">
                <a:latin typeface="Arial" pitchFamily="34" charset="0"/>
              </a:rPr>
              <a:t>Cd</a:t>
            </a:r>
            <a:r>
              <a:rPr lang="zh-CN" altLang="en-US" b="1" dirty="0">
                <a:latin typeface="Arial" pitchFamily="34" charset="0"/>
              </a:rPr>
              <a:t>） ：</a:t>
            </a:r>
            <a:r>
              <a:rPr lang="en-US" altLang="zh-CN" b="1" dirty="0">
                <a:latin typeface="Arial" pitchFamily="34" charset="0"/>
              </a:rPr>
              <a:t>’1’=</a:t>
            </a:r>
            <a:r>
              <a:rPr lang="zh-CN" altLang="en-US" b="1" dirty="0">
                <a:latin typeface="Arial" pitchFamily="34" charset="0"/>
              </a:rPr>
              <a:t>（</a:t>
            </a:r>
            <a:r>
              <a:rPr lang="en-US" altLang="zh-CN" b="1" dirty="0">
                <a:latin typeface="楷体" pitchFamily="18" charset="-122"/>
                <a:ea typeface="楷体" pitchFamily="18" charset="-122"/>
              </a:rPr>
              <a:t>-1,1,1,-1 </a:t>
            </a:r>
            <a:r>
              <a:rPr lang="zh-CN" altLang="en-US" b="1" dirty="0">
                <a:latin typeface="Arial" pitchFamily="34" charset="0"/>
              </a:rPr>
              <a:t>），  ‘</a:t>
            </a:r>
            <a:r>
              <a:rPr lang="en-US" altLang="zh-CN" b="1" dirty="0">
                <a:latin typeface="Arial" pitchFamily="34" charset="0"/>
              </a:rPr>
              <a:t>0’= </a:t>
            </a:r>
            <a:r>
              <a:rPr lang="zh-CN" altLang="en-US" b="1" dirty="0">
                <a:latin typeface="Arial" pitchFamily="34" charset="0"/>
              </a:rPr>
              <a:t>（</a:t>
            </a:r>
            <a:r>
              <a:rPr lang="en-US" altLang="zh-CN" b="1" dirty="0">
                <a:latin typeface="楷体" pitchFamily="18" charset="-122"/>
                <a:ea typeface="楷体" pitchFamily="18" charset="-122"/>
              </a:rPr>
              <a:t>1,-1,-1,1 </a:t>
            </a:r>
            <a:r>
              <a:rPr lang="zh-CN" altLang="en-US" b="1" dirty="0">
                <a:latin typeface="Arial" pitchFamily="34" charset="0"/>
              </a:rPr>
              <a:t>）</a:t>
            </a:r>
            <a:endParaRPr lang="zh-CN" altLang="en-US" dirty="0"/>
          </a:p>
        </p:txBody>
      </p:sp>
      <p:sp>
        <p:nvSpPr>
          <p:cNvPr id="161" name="Text Box 45"/>
          <p:cNvSpPr txBox="1">
            <a:spLocks noChangeArrowheads="1"/>
          </p:cNvSpPr>
          <p:nvPr/>
        </p:nvSpPr>
        <p:spPr bwMode="auto">
          <a:xfrm>
            <a:off x="179513" y="2348880"/>
            <a:ext cx="5976664" cy="1200329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如某个时段都发</a:t>
            </a:r>
            <a:r>
              <a:rPr lang="en-US" altLang="zh-CN" b="1" dirty="0">
                <a:latin typeface="Arial" pitchFamily="34" charset="0"/>
              </a:rPr>
              <a:t>’1’</a:t>
            </a:r>
            <a:r>
              <a:rPr lang="zh-CN" altLang="en-US" b="1" dirty="0">
                <a:latin typeface="Arial" pitchFamily="34" charset="0"/>
              </a:rPr>
              <a:t>，</a:t>
            </a:r>
            <a:endParaRPr lang="en-US" altLang="zh-CN" b="1" dirty="0">
              <a:latin typeface="Arial" pitchFamily="34" charset="0"/>
            </a:endParaRPr>
          </a:p>
          <a:p>
            <a:r>
              <a:rPr lang="zh-CN" altLang="en-US" b="1" dirty="0">
                <a:latin typeface="Arial" pitchFamily="34" charset="0"/>
              </a:rPr>
              <a:t>信道信号（叠加）</a:t>
            </a:r>
            <a:r>
              <a:rPr lang="en-US" altLang="zh-CN" b="1" dirty="0">
                <a:latin typeface="Arial" pitchFamily="34" charset="0"/>
              </a:rPr>
              <a:t>C</a:t>
            </a:r>
            <a:r>
              <a:rPr lang="zh-CN" altLang="en-US" b="1" dirty="0">
                <a:latin typeface="Arial" pitchFamily="34" charset="0"/>
              </a:rPr>
              <a:t>*为（</a:t>
            </a:r>
            <a:r>
              <a:rPr lang="en-US" altLang="zh-CN" b="1" dirty="0">
                <a:latin typeface="楷体" pitchFamily="18" charset="-122"/>
                <a:ea typeface="楷体" pitchFamily="18" charset="-122"/>
              </a:rPr>
              <a:t>-4,0,0,0</a:t>
            </a:r>
            <a:r>
              <a:rPr lang="zh-CN" altLang="en-US" b="1" dirty="0">
                <a:latin typeface="Arial" pitchFamily="34" charset="0"/>
              </a:rPr>
              <a:t>）；</a:t>
            </a:r>
            <a:endParaRPr lang="en-US" altLang="zh-CN" b="1" dirty="0">
              <a:latin typeface="Arial" pitchFamily="34" charset="0"/>
            </a:endParaRPr>
          </a:p>
          <a:p>
            <a:r>
              <a:rPr lang="en-US" altLang="zh-CN" b="1" dirty="0">
                <a:latin typeface="楷体" pitchFamily="18" charset="-122"/>
                <a:ea typeface="楷体" pitchFamily="18" charset="-122"/>
              </a:rPr>
              <a:t>  </a:t>
            </a:r>
            <a:r>
              <a:rPr lang="en-US" altLang="zh-CN" b="1" dirty="0" err="1">
                <a:latin typeface="楷体" pitchFamily="18" charset="-122"/>
                <a:ea typeface="楷体" pitchFamily="18" charset="-122"/>
              </a:rPr>
              <a:t>Ca</a:t>
            </a:r>
            <a:r>
              <a:rPr lang="en-US" altLang="en-US" b="1" dirty="0" err="1">
                <a:latin typeface="Arial" pitchFamily="34" charset="0"/>
              </a:rPr>
              <a:t>·</a:t>
            </a:r>
            <a:r>
              <a:rPr lang="en-US" altLang="zh-CN" b="1" dirty="0" err="1">
                <a:latin typeface="楷体" pitchFamily="18" charset="-122"/>
                <a:ea typeface="楷体" pitchFamily="18" charset="-122"/>
              </a:rPr>
              <a:t>C</a:t>
            </a: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* </a:t>
            </a:r>
            <a:r>
              <a:rPr lang="en-US" altLang="zh-CN" b="1" dirty="0">
                <a:latin typeface="楷体" pitchFamily="18" charset="-122"/>
                <a:ea typeface="楷体" pitchFamily="18" charset="-122"/>
              </a:rPr>
              <a:t>= </a:t>
            </a:r>
            <a:r>
              <a:rPr lang="en-US" altLang="zh-CN" b="1" dirty="0" err="1">
                <a:latin typeface="楷体" pitchFamily="18" charset="-122"/>
                <a:ea typeface="楷体" pitchFamily="18" charset="-122"/>
              </a:rPr>
              <a:t>Cb</a:t>
            </a:r>
            <a:r>
              <a:rPr lang="en-US" altLang="en-US" b="1" dirty="0" err="1">
                <a:latin typeface="Arial" pitchFamily="34" charset="0"/>
              </a:rPr>
              <a:t>·</a:t>
            </a:r>
            <a:r>
              <a:rPr lang="en-US" altLang="zh-CN" b="1" dirty="0" err="1">
                <a:latin typeface="楷体" pitchFamily="18" charset="-122"/>
                <a:ea typeface="楷体" pitchFamily="18" charset="-122"/>
              </a:rPr>
              <a:t>C</a:t>
            </a: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* </a:t>
            </a:r>
            <a:r>
              <a:rPr lang="en-US" altLang="zh-CN" b="1" dirty="0">
                <a:latin typeface="楷体" pitchFamily="18" charset="-122"/>
                <a:ea typeface="楷体" pitchFamily="18" charset="-122"/>
              </a:rPr>
              <a:t>= </a:t>
            </a:r>
            <a:r>
              <a:rPr lang="en-US" altLang="zh-CN" b="1" dirty="0" err="1">
                <a:latin typeface="楷体" pitchFamily="18" charset="-122"/>
                <a:ea typeface="楷体" pitchFamily="18" charset="-122"/>
              </a:rPr>
              <a:t>Cc</a:t>
            </a:r>
            <a:r>
              <a:rPr lang="en-US" altLang="en-US" b="1" dirty="0" err="1">
                <a:latin typeface="Arial" pitchFamily="34" charset="0"/>
              </a:rPr>
              <a:t>·</a:t>
            </a:r>
            <a:r>
              <a:rPr lang="en-US" altLang="zh-CN" b="1" dirty="0" err="1">
                <a:latin typeface="楷体" pitchFamily="18" charset="-122"/>
                <a:ea typeface="楷体" pitchFamily="18" charset="-122"/>
              </a:rPr>
              <a:t>C</a:t>
            </a: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* </a:t>
            </a:r>
            <a:r>
              <a:rPr lang="en-US" altLang="zh-CN" b="1" dirty="0">
                <a:latin typeface="楷体" pitchFamily="18" charset="-122"/>
                <a:ea typeface="楷体" pitchFamily="18" charset="-122"/>
              </a:rPr>
              <a:t>= </a:t>
            </a:r>
            <a:r>
              <a:rPr lang="en-US" altLang="zh-CN" b="1" dirty="0" err="1">
                <a:latin typeface="楷体" pitchFamily="18" charset="-122"/>
                <a:ea typeface="楷体" pitchFamily="18" charset="-122"/>
              </a:rPr>
              <a:t>Cd</a:t>
            </a:r>
            <a:r>
              <a:rPr lang="en-US" altLang="en-US" b="1" dirty="0" err="1">
                <a:latin typeface="Arial" pitchFamily="34" charset="0"/>
              </a:rPr>
              <a:t>·</a:t>
            </a:r>
            <a:r>
              <a:rPr lang="en-US" altLang="zh-CN" b="1" dirty="0" err="1">
                <a:latin typeface="楷体" pitchFamily="18" charset="-122"/>
                <a:ea typeface="楷体" pitchFamily="18" charset="-122"/>
              </a:rPr>
              <a:t>C</a:t>
            </a: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* </a:t>
            </a:r>
            <a:r>
              <a:rPr lang="en-US" altLang="zh-CN" b="1" dirty="0">
                <a:latin typeface="楷体" pitchFamily="18" charset="-122"/>
                <a:ea typeface="楷体" pitchFamily="18" charset="-122"/>
              </a:rPr>
              <a:t>= 4</a:t>
            </a: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；</a:t>
            </a:r>
            <a:endParaRPr lang="en-US" altLang="zh-CN" b="1" dirty="0">
              <a:latin typeface="楷体" pitchFamily="18" charset="-122"/>
              <a:ea typeface="楷体" pitchFamily="18" charset="-122"/>
            </a:endParaRPr>
          </a:p>
        </p:txBody>
      </p:sp>
      <p:sp>
        <p:nvSpPr>
          <p:cNvPr id="107" name="Text Box 45"/>
          <p:cNvSpPr txBox="1">
            <a:spLocks noChangeArrowheads="1"/>
          </p:cNvSpPr>
          <p:nvPr/>
        </p:nvSpPr>
        <p:spPr bwMode="auto">
          <a:xfrm>
            <a:off x="179512" y="3524815"/>
            <a:ext cx="5976664" cy="1200329"/>
          </a:xfrm>
          <a:prstGeom prst="rect">
            <a:avLst/>
          </a:prstGeom>
          <a:solidFill>
            <a:srgbClr val="FF9966"/>
          </a:solidFill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如某个时段都发</a:t>
            </a:r>
            <a:r>
              <a:rPr lang="en-US" altLang="zh-CN" b="1" dirty="0">
                <a:latin typeface="Arial" pitchFamily="34" charset="0"/>
              </a:rPr>
              <a:t>’0’</a:t>
            </a:r>
            <a:r>
              <a:rPr lang="zh-CN" altLang="en-US" b="1" dirty="0">
                <a:latin typeface="Arial" pitchFamily="34" charset="0"/>
              </a:rPr>
              <a:t>，</a:t>
            </a:r>
            <a:endParaRPr lang="en-US" altLang="zh-CN" b="1" dirty="0">
              <a:latin typeface="Arial" pitchFamily="34" charset="0"/>
            </a:endParaRPr>
          </a:p>
          <a:p>
            <a:r>
              <a:rPr lang="zh-CN" altLang="en-US" b="1" dirty="0">
                <a:latin typeface="Arial" pitchFamily="34" charset="0"/>
              </a:rPr>
              <a:t>信道信号（叠加）</a:t>
            </a:r>
            <a:r>
              <a:rPr lang="en-US" altLang="zh-CN" b="1" dirty="0">
                <a:latin typeface="Arial" pitchFamily="34" charset="0"/>
              </a:rPr>
              <a:t>C</a:t>
            </a:r>
            <a:r>
              <a:rPr lang="zh-CN" altLang="en-US" b="1" dirty="0">
                <a:latin typeface="Arial" pitchFamily="34" charset="0"/>
              </a:rPr>
              <a:t>*为（</a:t>
            </a:r>
            <a:r>
              <a:rPr lang="en-US" altLang="zh-CN" b="1" dirty="0">
                <a:latin typeface="楷体" pitchFamily="18" charset="-122"/>
                <a:ea typeface="楷体" pitchFamily="18" charset="-122"/>
              </a:rPr>
              <a:t>4,0,0,0</a:t>
            </a:r>
            <a:r>
              <a:rPr lang="zh-CN" altLang="en-US" b="1" dirty="0">
                <a:latin typeface="Arial" pitchFamily="34" charset="0"/>
              </a:rPr>
              <a:t>）；</a:t>
            </a:r>
            <a:endParaRPr lang="en-US" altLang="zh-CN" b="1" dirty="0">
              <a:latin typeface="Arial" pitchFamily="34" charset="0"/>
            </a:endParaRPr>
          </a:p>
          <a:p>
            <a:r>
              <a:rPr lang="en-US" altLang="zh-CN" b="1" dirty="0">
                <a:latin typeface="楷体" pitchFamily="18" charset="-122"/>
                <a:ea typeface="楷体" pitchFamily="18" charset="-122"/>
              </a:rPr>
              <a:t>  </a:t>
            </a:r>
            <a:r>
              <a:rPr lang="en-US" altLang="zh-CN" b="1" dirty="0" err="1">
                <a:latin typeface="楷体" pitchFamily="18" charset="-122"/>
                <a:ea typeface="楷体" pitchFamily="18" charset="-122"/>
              </a:rPr>
              <a:t>Ca</a:t>
            </a:r>
            <a:r>
              <a:rPr lang="en-US" altLang="en-US" b="1" dirty="0" err="1">
                <a:latin typeface="Arial" pitchFamily="34" charset="0"/>
              </a:rPr>
              <a:t>·</a:t>
            </a:r>
            <a:r>
              <a:rPr lang="en-US" altLang="zh-CN" b="1" dirty="0" err="1">
                <a:latin typeface="楷体" pitchFamily="18" charset="-122"/>
                <a:ea typeface="楷体" pitchFamily="18" charset="-122"/>
              </a:rPr>
              <a:t>C</a:t>
            </a: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* </a:t>
            </a:r>
            <a:r>
              <a:rPr lang="en-US" altLang="zh-CN" b="1" dirty="0">
                <a:latin typeface="楷体" pitchFamily="18" charset="-122"/>
                <a:ea typeface="楷体" pitchFamily="18" charset="-122"/>
              </a:rPr>
              <a:t>= </a:t>
            </a:r>
            <a:r>
              <a:rPr lang="en-US" altLang="zh-CN" b="1" dirty="0" err="1">
                <a:latin typeface="楷体" pitchFamily="18" charset="-122"/>
                <a:ea typeface="楷体" pitchFamily="18" charset="-122"/>
              </a:rPr>
              <a:t>Cb</a:t>
            </a:r>
            <a:r>
              <a:rPr lang="en-US" altLang="en-US" b="1" dirty="0" err="1">
                <a:latin typeface="Arial" pitchFamily="34" charset="0"/>
              </a:rPr>
              <a:t>·</a:t>
            </a:r>
            <a:r>
              <a:rPr lang="en-US" altLang="zh-CN" b="1" dirty="0" err="1">
                <a:latin typeface="楷体" pitchFamily="18" charset="-122"/>
                <a:ea typeface="楷体" pitchFamily="18" charset="-122"/>
              </a:rPr>
              <a:t>C</a:t>
            </a: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* </a:t>
            </a:r>
            <a:r>
              <a:rPr lang="en-US" altLang="zh-CN" b="1" dirty="0">
                <a:latin typeface="楷体" pitchFamily="18" charset="-122"/>
                <a:ea typeface="楷体" pitchFamily="18" charset="-122"/>
              </a:rPr>
              <a:t>= </a:t>
            </a:r>
            <a:r>
              <a:rPr lang="en-US" altLang="zh-CN" b="1" dirty="0" err="1">
                <a:latin typeface="楷体" pitchFamily="18" charset="-122"/>
                <a:ea typeface="楷体" pitchFamily="18" charset="-122"/>
              </a:rPr>
              <a:t>Cc</a:t>
            </a:r>
            <a:r>
              <a:rPr lang="en-US" altLang="en-US" b="1" dirty="0" err="1">
                <a:latin typeface="Arial" pitchFamily="34" charset="0"/>
              </a:rPr>
              <a:t>·</a:t>
            </a:r>
            <a:r>
              <a:rPr lang="en-US" altLang="zh-CN" b="1" dirty="0" err="1">
                <a:latin typeface="楷体" pitchFamily="18" charset="-122"/>
                <a:ea typeface="楷体" pitchFamily="18" charset="-122"/>
              </a:rPr>
              <a:t>C</a:t>
            </a: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* </a:t>
            </a:r>
            <a:r>
              <a:rPr lang="en-US" altLang="zh-CN" b="1" dirty="0">
                <a:latin typeface="楷体" pitchFamily="18" charset="-122"/>
                <a:ea typeface="楷体" pitchFamily="18" charset="-122"/>
              </a:rPr>
              <a:t>= </a:t>
            </a:r>
            <a:r>
              <a:rPr lang="en-US" altLang="zh-CN" b="1" dirty="0" err="1">
                <a:latin typeface="楷体" pitchFamily="18" charset="-122"/>
                <a:ea typeface="楷体" pitchFamily="18" charset="-122"/>
              </a:rPr>
              <a:t>Cd</a:t>
            </a:r>
            <a:r>
              <a:rPr lang="en-US" altLang="en-US" b="1" dirty="0" err="1">
                <a:latin typeface="Arial" pitchFamily="34" charset="0"/>
              </a:rPr>
              <a:t>·</a:t>
            </a:r>
            <a:r>
              <a:rPr lang="en-US" altLang="zh-CN" b="1" dirty="0" err="1">
                <a:latin typeface="楷体" pitchFamily="18" charset="-122"/>
                <a:ea typeface="楷体" pitchFamily="18" charset="-122"/>
              </a:rPr>
              <a:t>C</a:t>
            </a: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* </a:t>
            </a:r>
            <a:r>
              <a:rPr lang="en-US" altLang="zh-CN" b="1" dirty="0">
                <a:latin typeface="楷体" pitchFamily="18" charset="-122"/>
                <a:ea typeface="楷体" pitchFamily="18" charset="-122"/>
              </a:rPr>
              <a:t>= -4</a:t>
            </a: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；</a:t>
            </a:r>
            <a:endParaRPr lang="en-US" altLang="zh-CN" b="1" dirty="0">
              <a:latin typeface="楷体" pitchFamily="18" charset="-122"/>
              <a:ea typeface="楷体" pitchFamily="18" charset="-122"/>
            </a:endParaRPr>
          </a:p>
        </p:txBody>
      </p:sp>
      <p:sp>
        <p:nvSpPr>
          <p:cNvPr id="111" name="Text Box 45"/>
          <p:cNvSpPr txBox="1">
            <a:spLocks noChangeArrowheads="1"/>
          </p:cNvSpPr>
          <p:nvPr/>
        </p:nvSpPr>
        <p:spPr bwMode="auto">
          <a:xfrm>
            <a:off x="179512" y="4739660"/>
            <a:ext cx="8280920" cy="156966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如某个时段仅</a:t>
            </a:r>
            <a:r>
              <a:rPr lang="en-US" altLang="zh-CN" b="1" dirty="0">
                <a:latin typeface="楷体" pitchFamily="18" charset="-122"/>
                <a:ea typeface="楷体" pitchFamily="18" charset="-122"/>
              </a:rPr>
              <a:t>B</a:t>
            </a: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和</a:t>
            </a:r>
            <a:r>
              <a:rPr lang="en-US" altLang="zh-CN" b="1" dirty="0">
                <a:latin typeface="楷体" pitchFamily="18" charset="-122"/>
                <a:ea typeface="楷体" pitchFamily="18" charset="-122"/>
              </a:rPr>
              <a:t>C</a:t>
            </a: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发</a:t>
            </a:r>
            <a:r>
              <a:rPr lang="en-US" altLang="zh-CN" b="1" dirty="0">
                <a:latin typeface="Arial" pitchFamily="34" charset="0"/>
              </a:rPr>
              <a:t>’1’ </a:t>
            </a: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、</a:t>
            </a:r>
            <a:r>
              <a:rPr lang="en-US" altLang="zh-CN" b="1" dirty="0">
                <a:latin typeface="楷体" pitchFamily="18" charset="-122"/>
                <a:ea typeface="楷体" pitchFamily="18" charset="-122"/>
              </a:rPr>
              <a:t>D</a:t>
            </a: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发</a:t>
            </a:r>
            <a:r>
              <a:rPr lang="en-US" altLang="zh-CN" b="1" dirty="0">
                <a:latin typeface="Arial" pitchFamily="34" charset="0"/>
              </a:rPr>
              <a:t>’0’</a:t>
            </a:r>
            <a:r>
              <a:rPr lang="zh-CN" altLang="en-US" b="1" dirty="0">
                <a:latin typeface="Arial" pitchFamily="34" charset="0"/>
              </a:rPr>
              <a:t>，</a:t>
            </a:r>
            <a:endParaRPr lang="en-US" altLang="zh-CN" b="1" dirty="0">
              <a:latin typeface="Arial" pitchFamily="34" charset="0"/>
            </a:endParaRPr>
          </a:p>
          <a:p>
            <a:r>
              <a:rPr lang="zh-CN" altLang="en-US" b="1" dirty="0">
                <a:latin typeface="Arial" pitchFamily="34" charset="0"/>
              </a:rPr>
              <a:t>    </a:t>
            </a:r>
            <a:r>
              <a:rPr lang="en-US" altLang="zh-CN" b="1" dirty="0">
                <a:latin typeface="楷体" pitchFamily="18" charset="-122"/>
                <a:ea typeface="楷体" pitchFamily="18" charset="-122"/>
              </a:rPr>
              <a:t>B=</a:t>
            </a:r>
            <a:r>
              <a:rPr lang="en-US" altLang="zh-CN" b="1" dirty="0" err="1">
                <a:latin typeface="楷体" pitchFamily="18" charset="-122"/>
                <a:ea typeface="楷体" pitchFamily="18" charset="-122"/>
              </a:rPr>
              <a:t>Cb</a:t>
            </a:r>
            <a:r>
              <a:rPr lang="en-US" altLang="zh-CN" b="1" dirty="0">
                <a:latin typeface="楷体" pitchFamily="18" charset="-122"/>
                <a:ea typeface="楷体" pitchFamily="18" charset="-122"/>
              </a:rPr>
              <a:t>=(</a:t>
            </a:r>
            <a:r>
              <a:rPr lang="en-US" altLang="zh-CN" b="1" dirty="0">
                <a:latin typeface="Arial" pitchFamily="34" charset="0"/>
              </a:rPr>
              <a:t>-1,1,-1,1)</a:t>
            </a:r>
            <a:r>
              <a:rPr lang="zh-CN" altLang="en-US" b="1" dirty="0">
                <a:latin typeface="Arial" pitchFamily="34" charset="0"/>
              </a:rPr>
              <a:t>，</a:t>
            </a:r>
            <a:r>
              <a:rPr lang="en-US" altLang="zh-CN" b="1" dirty="0">
                <a:latin typeface="Arial" pitchFamily="34" charset="0"/>
              </a:rPr>
              <a:t>C=Cc=(-1,-1,1,1)</a:t>
            </a:r>
            <a:r>
              <a:rPr lang="zh-CN" altLang="en-US" b="1" dirty="0">
                <a:latin typeface="Arial" pitchFamily="34" charset="0"/>
              </a:rPr>
              <a:t>，</a:t>
            </a:r>
            <a:r>
              <a:rPr lang="en-US" altLang="zh-CN" b="1" dirty="0">
                <a:latin typeface="Arial" pitchFamily="34" charset="0"/>
              </a:rPr>
              <a:t>D=</a:t>
            </a:r>
            <a:r>
              <a:rPr lang="en-US" altLang="zh-CN" b="1" u="sng" dirty="0" err="1">
                <a:latin typeface="Arial" pitchFamily="34" charset="0"/>
              </a:rPr>
              <a:t>Cd</a:t>
            </a:r>
            <a:r>
              <a:rPr lang="en-US" altLang="zh-CN" b="1" dirty="0">
                <a:latin typeface="Arial" pitchFamily="34" charset="0"/>
              </a:rPr>
              <a:t>=(1,-1,-1,1)</a:t>
            </a:r>
            <a:r>
              <a:rPr lang="zh-CN" altLang="en-US" b="1" dirty="0">
                <a:latin typeface="Arial" pitchFamily="34" charset="0"/>
              </a:rPr>
              <a:t>；</a:t>
            </a:r>
            <a:endParaRPr lang="en-US" altLang="zh-CN" b="1" dirty="0">
              <a:latin typeface="Arial" pitchFamily="34" charset="0"/>
            </a:endParaRPr>
          </a:p>
          <a:p>
            <a:r>
              <a:rPr lang="zh-CN" altLang="en-US" b="1" dirty="0">
                <a:latin typeface="Arial" pitchFamily="34" charset="0"/>
              </a:rPr>
              <a:t>信道信号（叠加）</a:t>
            </a:r>
            <a:r>
              <a:rPr lang="en-US" altLang="zh-CN" b="1" dirty="0">
                <a:latin typeface="Arial" pitchFamily="34" charset="0"/>
              </a:rPr>
              <a:t>C</a:t>
            </a:r>
            <a:r>
              <a:rPr lang="zh-CN" altLang="en-US" b="1" dirty="0">
                <a:latin typeface="Arial" pitchFamily="34" charset="0"/>
              </a:rPr>
              <a:t>*为（</a:t>
            </a:r>
            <a:r>
              <a:rPr lang="en-US" altLang="zh-CN" b="1" dirty="0">
                <a:latin typeface="楷体" pitchFamily="18" charset="-122"/>
                <a:ea typeface="楷体" pitchFamily="18" charset="-122"/>
              </a:rPr>
              <a:t>-1,-1,-1,3</a:t>
            </a:r>
            <a:r>
              <a:rPr lang="zh-CN" altLang="en-US" b="1" dirty="0">
                <a:latin typeface="Arial" pitchFamily="34" charset="0"/>
              </a:rPr>
              <a:t>）；</a:t>
            </a:r>
            <a:endParaRPr lang="en-US" altLang="zh-CN" b="1" dirty="0">
              <a:latin typeface="Arial" pitchFamily="34" charset="0"/>
            </a:endParaRPr>
          </a:p>
          <a:p>
            <a:r>
              <a:rPr lang="en-US" altLang="zh-CN" b="1" dirty="0">
                <a:latin typeface="楷体" pitchFamily="18" charset="-122"/>
                <a:ea typeface="楷体" pitchFamily="18" charset="-122"/>
              </a:rPr>
              <a:t>  </a:t>
            </a:r>
            <a:r>
              <a:rPr lang="en-US" altLang="zh-CN" b="1" dirty="0" err="1">
                <a:latin typeface="楷体" pitchFamily="18" charset="-122"/>
                <a:ea typeface="楷体" pitchFamily="18" charset="-122"/>
              </a:rPr>
              <a:t>Ca</a:t>
            </a:r>
            <a:r>
              <a:rPr lang="en-US" altLang="en-US" b="1" dirty="0" err="1">
                <a:latin typeface="Arial" pitchFamily="34" charset="0"/>
              </a:rPr>
              <a:t>·</a:t>
            </a:r>
            <a:r>
              <a:rPr lang="en-US" altLang="zh-CN" b="1" dirty="0" err="1">
                <a:latin typeface="楷体" pitchFamily="18" charset="-122"/>
                <a:ea typeface="楷体" pitchFamily="18" charset="-122"/>
              </a:rPr>
              <a:t>C</a:t>
            </a: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* </a:t>
            </a:r>
            <a:r>
              <a:rPr lang="en-US" altLang="zh-CN" b="1" dirty="0">
                <a:latin typeface="楷体" pitchFamily="18" charset="-122"/>
                <a:ea typeface="楷体" pitchFamily="18" charset="-122"/>
              </a:rPr>
              <a:t>= 0; </a:t>
            </a:r>
            <a:r>
              <a:rPr lang="en-US" altLang="zh-CN" b="1" dirty="0" err="1">
                <a:latin typeface="楷体" pitchFamily="18" charset="-122"/>
                <a:ea typeface="楷体" pitchFamily="18" charset="-122"/>
              </a:rPr>
              <a:t>Cb</a:t>
            </a:r>
            <a:r>
              <a:rPr lang="en-US" altLang="en-US" b="1" dirty="0" err="1">
                <a:latin typeface="Arial" pitchFamily="34" charset="0"/>
              </a:rPr>
              <a:t>·</a:t>
            </a:r>
            <a:r>
              <a:rPr lang="en-US" altLang="zh-CN" b="1" dirty="0" err="1">
                <a:latin typeface="楷体" pitchFamily="18" charset="-122"/>
                <a:ea typeface="楷体" pitchFamily="18" charset="-122"/>
              </a:rPr>
              <a:t>C</a:t>
            </a: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* </a:t>
            </a:r>
            <a:r>
              <a:rPr lang="en-US" altLang="zh-CN" b="1" dirty="0">
                <a:latin typeface="楷体" pitchFamily="18" charset="-122"/>
                <a:ea typeface="楷体" pitchFamily="18" charset="-122"/>
              </a:rPr>
              <a:t>= </a:t>
            </a:r>
            <a:r>
              <a:rPr lang="en-US" altLang="zh-CN" b="1" dirty="0" err="1">
                <a:latin typeface="楷体" pitchFamily="18" charset="-122"/>
                <a:ea typeface="楷体" pitchFamily="18" charset="-122"/>
              </a:rPr>
              <a:t>Cc</a:t>
            </a:r>
            <a:r>
              <a:rPr lang="en-US" altLang="en-US" b="1" dirty="0" err="1">
                <a:latin typeface="Arial" pitchFamily="34" charset="0"/>
              </a:rPr>
              <a:t>·</a:t>
            </a:r>
            <a:r>
              <a:rPr lang="en-US" altLang="zh-CN" b="1" dirty="0" err="1">
                <a:latin typeface="楷体" pitchFamily="18" charset="-122"/>
                <a:ea typeface="楷体" pitchFamily="18" charset="-122"/>
              </a:rPr>
              <a:t>C</a:t>
            </a: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* </a:t>
            </a:r>
            <a:r>
              <a:rPr lang="en-US" altLang="zh-CN" b="1" dirty="0">
                <a:latin typeface="楷体" pitchFamily="18" charset="-122"/>
                <a:ea typeface="楷体" pitchFamily="18" charset="-122"/>
              </a:rPr>
              <a:t>= 4</a:t>
            </a: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；</a:t>
            </a:r>
            <a:r>
              <a:rPr lang="en-US" altLang="zh-CN" b="1" dirty="0" err="1">
                <a:latin typeface="楷体" pitchFamily="18" charset="-122"/>
                <a:ea typeface="楷体" pitchFamily="18" charset="-122"/>
              </a:rPr>
              <a:t>Cd</a:t>
            </a:r>
            <a:r>
              <a:rPr lang="en-US" altLang="en-US" b="1" dirty="0" err="1">
                <a:latin typeface="Arial" pitchFamily="34" charset="0"/>
              </a:rPr>
              <a:t>·</a:t>
            </a:r>
            <a:r>
              <a:rPr lang="en-US" altLang="zh-CN" b="1" dirty="0" err="1">
                <a:latin typeface="楷体" pitchFamily="18" charset="-122"/>
                <a:ea typeface="楷体" pitchFamily="18" charset="-122"/>
              </a:rPr>
              <a:t>C</a:t>
            </a: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* </a:t>
            </a:r>
            <a:r>
              <a:rPr lang="en-US" altLang="zh-CN" b="1" dirty="0">
                <a:latin typeface="楷体" pitchFamily="18" charset="-122"/>
                <a:ea typeface="楷体" pitchFamily="18" charset="-122"/>
              </a:rPr>
              <a:t>= -4</a:t>
            </a: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；</a:t>
            </a:r>
            <a:endParaRPr lang="en-US" altLang="zh-CN" b="1" dirty="0">
              <a:latin typeface="楷体" pitchFamily="18" charset="-122"/>
              <a:ea typeface="楷体" pitchFamily="18" charset="-122"/>
            </a:endParaRPr>
          </a:p>
        </p:txBody>
      </p:sp>
      <p:sp>
        <p:nvSpPr>
          <p:cNvPr id="115" name="Text Box 45"/>
          <p:cNvSpPr txBox="1">
            <a:spLocks noChangeArrowheads="1"/>
          </p:cNvSpPr>
          <p:nvPr/>
        </p:nvSpPr>
        <p:spPr bwMode="auto">
          <a:xfrm>
            <a:off x="179512" y="6251828"/>
            <a:ext cx="8856984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使用</a:t>
            </a:r>
            <a:r>
              <a:rPr lang="en-US" altLang="zh-CN" b="1" dirty="0">
                <a:latin typeface="楷体" pitchFamily="18" charset="-122"/>
                <a:ea typeface="楷体" pitchFamily="18" charset="-122"/>
              </a:rPr>
              <a:t>n</a:t>
            </a: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阶</a:t>
            </a:r>
            <a:r>
              <a:rPr lang="en-US" altLang="zh-CN" b="1" dirty="0" err="1">
                <a:latin typeface="楷体" pitchFamily="18" charset="-122"/>
                <a:ea typeface="楷体" pitchFamily="18" charset="-122"/>
              </a:rPr>
              <a:t>Walse</a:t>
            </a: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函数的</a:t>
            </a:r>
            <a:r>
              <a:rPr lang="en-US" altLang="zh-CN" b="1" dirty="0">
                <a:latin typeface="楷体" pitchFamily="18" charset="-122"/>
                <a:ea typeface="楷体" pitchFamily="18" charset="-122"/>
              </a:rPr>
              <a:t>CDM</a:t>
            </a: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时，收到</a:t>
            </a:r>
            <a:r>
              <a:rPr lang="en-US" altLang="zh-CN" b="1" dirty="0">
                <a:latin typeface="楷体" pitchFamily="18" charset="-122"/>
                <a:ea typeface="楷体" pitchFamily="18" charset="-122"/>
              </a:rPr>
              <a:t>n,</a:t>
            </a: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对方发</a:t>
            </a:r>
            <a:r>
              <a:rPr lang="en-US" altLang="zh-CN" b="1" dirty="0">
                <a:latin typeface="Arial" pitchFamily="34" charset="0"/>
              </a:rPr>
              <a:t>’1’ </a:t>
            </a:r>
            <a:r>
              <a:rPr lang="zh-CN" altLang="en-US" b="1" dirty="0">
                <a:latin typeface="Arial" pitchFamily="34" charset="0"/>
              </a:rPr>
              <a:t>；</a:t>
            </a:r>
            <a:r>
              <a:rPr lang="en-US" altLang="zh-CN" b="1" dirty="0">
                <a:latin typeface="Arial" pitchFamily="34" charset="0"/>
              </a:rPr>
              <a:t>-n</a:t>
            </a:r>
            <a:r>
              <a:rPr lang="zh-CN" altLang="en-US" b="1" dirty="0">
                <a:latin typeface="Arial" pitchFamily="34" charset="0"/>
              </a:rPr>
              <a:t>，对方</a:t>
            </a: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发</a:t>
            </a:r>
            <a:r>
              <a:rPr lang="en-US" altLang="zh-CN" b="1" dirty="0">
                <a:latin typeface="Arial" pitchFamily="34" charset="0"/>
              </a:rPr>
              <a:t>’0’</a:t>
            </a:r>
            <a:r>
              <a:rPr lang="zh-CN" altLang="en-US" b="1" dirty="0">
                <a:latin typeface="Arial" pitchFamily="34" charset="0"/>
              </a:rPr>
              <a:t>。</a:t>
            </a:r>
            <a:endParaRPr lang="en-US" altLang="zh-CN" b="1" dirty="0">
              <a:latin typeface="楷体" pitchFamily="18" charset="-122"/>
              <a:ea typeface="楷体" pitchFamily="18" charset="-122"/>
            </a:endParaRPr>
          </a:p>
        </p:txBody>
      </p:sp>
      <p:sp>
        <p:nvSpPr>
          <p:cNvPr id="155" name="Text Box 4"/>
          <p:cNvSpPr txBox="1">
            <a:spLocks noChangeArrowheads="1"/>
          </p:cNvSpPr>
          <p:nvPr/>
        </p:nvSpPr>
        <p:spPr bwMode="auto">
          <a:xfrm>
            <a:off x="269874" y="69850"/>
            <a:ext cx="855059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spcAft>
                <a:spcPct val="50000"/>
              </a:spcAft>
            </a:pPr>
            <a:r>
              <a:rPr lang="zh-CN" altLang="en-US" sz="3200" b="1" dirty="0">
                <a:solidFill>
                  <a:srgbClr val="FF0000"/>
                </a:solidFill>
                <a:latin typeface="Arial" pitchFamily="34" charset="0"/>
              </a:rPr>
              <a:t>（</a:t>
            </a:r>
            <a:r>
              <a:rPr lang="en-US" altLang="zh-CN" sz="3200" b="1" dirty="0">
                <a:solidFill>
                  <a:srgbClr val="FF0000"/>
                </a:solidFill>
                <a:latin typeface="Arial" pitchFamily="34" charset="0"/>
              </a:rPr>
              <a:t>4</a:t>
            </a:r>
            <a:r>
              <a:rPr lang="zh-CN" altLang="en-US" sz="3200" b="1" dirty="0">
                <a:solidFill>
                  <a:srgbClr val="FF0000"/>
                </a:solidFill>
                <a:latin typeface="Arial" pitchFamily="34" charset="0"/>
              </a:rPr>
              <a:t>）码分多路复用（</a:t>
            </a:r>
            <a:r>
              <a:rPr lang="en-US" altLang="zh-CN" sz="3200" b="1" dirty="0">
                <a:solidFill>
                  <a:srgbClr val="FF0000"/>
                </a:solidFill>
                <a:latin typeface="Arial" pitchFamily="34" charset="0"/>
              </a:rPr>
              <a:t>CDM</a:t>
            </a:r>
            <a:r>
              <a:rPr lang="zh-CN" altLang="en-US" sz="3200" b="1" dirty="0">
                <a:solidFill>
                  <a:srgbClr val="FF0000"/>
                </a:solidFill>
                <a:latin typeface="Arial" pitchFamily="34" charset="0"/>
              </a:rPr>
              <a:t>）</a:t>
            </a:r>
            <a:endParaRPr lang="zh-CN" altLang="en-US" sz="3200" b="1" dirty="0">
              <a:solidFill>
                <a:srgbClr val="FF0000"/>
              </a:solidFill>
              <a:latin typeface="楷体" pitchFamily="18" charset="-122"/>
              <a:ea typeface="楷体" pitchFamily="18" charset="-122"/>
            </a:endParaRPr>
          </a:p>
        </p:txBody>
      </p:sp>
      <p:sp>
        <p:nvSpPr>
          <p:cNvPr id="103" name="Text Box 75"/>
          <p:cNvSpPr txBox="1">
            <a:spLocks noChangeArrowheads="1"/>
          </p:cNvSpPr>
          <p:nvPr/>
        </p:nvSpPr>
        <p:spPr bwMode="auto">
          <a:xfrm>
            <a:off x="8572528" y="44450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586079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84" name="Rectangle 44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59" name="TextBox 158"/>
          <p:cNvSpPr txBox="1"/>
          <p:nvPr/>
        </p:nvSpPr>
        <p:spPr>
          <a:xfrm>
            <a:off x="251520" y="836712"/>
            <a:ext cx="87849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b="1" dirty="0">
                <a:latin typeface="Arial" pitchFamily="34" charset="0"/>
              </a:rPr>
              <a:t>小结：</a:t>
            </a:r>
            <a:endParaRPr lang="en-US" altLang="zh-CN" b="1" dirty="0">
              <a:latin typeface="Arial" pitchFamily="34" charset="0"/>
            </a:endParaRPr>
          </a:p>
          <a:p>
            <a:pPr>
              <a:spcBef>
                <a:spcPct val="20000"/>
              </a:spcBef>
            </a:pPr>
            <a:r>
              <a:rPr lang="zh-CN" altLang="zh-CN" b="1" dirty="0">
                <a:solidFill>
                  <a:srgbClr val="FF0000"/>
                </a:solidFill>
                <a:latin typeface="Arial" pitchFamily="34" charset="0"/>
                <a:ea typeface="楷体"/>
              </a:rPr>
              <a:t>★</a:t>
            </a:r>
            <a:r>
              <a:rPr lang="en-US" altLang="zh-CN" b="1" dirty="0">
                <a:solidFill>
                  <a:srgbClr val="FF0000"/>
                </a:solidFill>
                <a:latin typeface="Arial" pitchFamily="34" charset="0"/>
                <a:ea typeface="楷体"/>
              </a:rPr>
              <a:t> </a:t>
            </a:r>
            <a:r>
              <a:rPr lang="en-US" altLang="zh-CN" b="1" dirty="0">
                <a:latin typeface="Arial" pitchFamily="34" charset="0"/>
              </a:rPr>
              <a:t>CDM</a:t>
            </a:r>
            <a:r>
              <a:rPr lang="zh-CN" altLang="en-US" b="1" dirty="0">
                <a:latin typeface="Arial" pitchFamily="34" charset="0"/>
              </a:rPr>
              <a:t>使用正交码（如</a:t>
            </a:r>
            <a:r>
              <a:rPr lang="en-US" altLang="zh-CN" b="1" dirty="0">
                <a:latin typeface="Arial" pitchFamily="34" charset="0"/>
              </a:rPr>
              <a:t>n</a:t>
            </a:r>
            <a:r>
              <a:rPr lang="zh-CN" altLang="en-US" b="1" dirty="0">
                <a:latin typeface="Arial" pitchFamily="34" charset="0"/>
              </a:rPr>
              <a:t>阶</a:t>
            </a:r>
            <a:r>
              <a:rPr lang="en-US" altLang="zh-CN" b="1" dirty="0" err="1">
                <a:latin typeface="Arial" pitchFamily="34" charset="0"/>
              </a:rPr>
              <a:t>Walse</a:t>
            </a:r>
            <a:r>
              <a:rPr lang="zh-CN" altLang="en-US" b="1" dirty="0">
                <a:latin typeface="Arial" pitchFamily="34" charset="0"/>
              </a:rPr>
              <a:t>函数）和信道电平叠加的原理来支持多路复用；</a:t>
            </a:r>
            <a:endParaRPr lang="en-US" altLang="zh-CN" b="1" dirty="0">
              <a:latin typeface="Arial" pitchFamily="34" charset="0"/>
            </a:endParaRPr>
          </a:p>
          <a:p>
            <a:pPr>
              <a:spcBef>
                <a:spcPct val="20000"/>
              </a:spcBef>
            </a:pPr>
            <a:r>
              <a:rPr lang="zh-CN" altLang="zh-CN" b="1" dirty="0">
                <a:solidFill>
                  <a:srgbClr val="FF0000"/>
                </a:solidFill>
                <a:latin typeface="Arial" pitchFamily="34" charset="0"/>
                <a:ea typeface="楷体"/>
              </a:rPr>
              <a:t>★</a:t>
            </a:r>
            <a:r>
              <a:rPr lang="en-US" altLang="zh-CN" b="1" dirty="0">
                <a:solidFill>
                  <a:srgbClr val="FF0000"/>
                </a:solidFill>
                <a:latin typeface="Arial" pitchFamily="34" charset="0"/>
                <a:ea typeface="楷体"/>
              </a:rPr>
              <a:t> </a:t>
            </a:r>
            <a:r>
              <a:rPr lang="zh-CN" altLang="en-US" b="1" dirty="0">
                <a:latin typeface="Arial" pitchFamily="34" charset="0"/>
              </a:rPr>
              <a:t>当使用</a:t>
            </a:r>
            <a:r>
              <a:rPr lang="en-US" altLang="zh-CN" b="1" dirty="0">
                <a:latin typeface="Arial" pitchFamily="34" charset="0"/>
              </a:rPr>
              <a:t>n</a:t>
            </a:r>
            <a:r>
              <a:rPr lang="zh-CN" altLang="en-US" b="1" dirty="0">
                <a:latin typeface="Arial" pitchFamily="34" charset="0"/>
              </a:rPr>
              <a:t>阶</a:t>
            </a:r>
            <a:r>
              <a:rPr lang="en-US" altLang="zh-CN" b="1" dirty="0" err="1">
                <a:latin typeface="Arial" pitchFamily="34" charset="0"/>
              </a:rPr>
              <a:t>Walse</a:t>
            </a:r>
            <a:r>
              <a:rPr lang="zh-CN" altLang="en-US" b="1" dirty="0">
                <a:latin typeface="Arial" pitchFamily="34" charset="0"/>
              </a:rPr>
              <a:t>函数时，应有</a:t>
            </a:r>
            <a:r>
              <a:rPr lang="en-US" altLang="zh-CN" b="1" dirty="0">
                <a:latin typeface="Arial" pitchFamily="34" charset="0"/>
              </a:rPr>
              <a:t>n</a:t>
            </a:r>
            <a:r>
              <a:rPr lang="zh-CN" altLang="en-US" b="1" dirty="0">
                <a:latin typeface="Arial" pitchFamily="34" charset="0"/>
              </a:rPr>
              <a:t>个子信道来支持</a:t>
            </a:r>
            <a:r>
              <a:rPr lang="en-US" altLang="zh-CN" b="1" dirty="0">
                <a:latin typeface="Arial" pitchFamily="34" charset="0"/>
              </a:rPr>
              <a:t>n</a:t>
            </a:r>
            <a:r>
              <a:rPr lang="zh-CN" altLang="en-US" b="1" dirty="0">
                <a:latin typeface="Arial" pitchFamily="34" charset="0"/>
              </a:rPr>
              <a:t>对用户同时使用者</a:t>
            </a:r>
            <a:r>
              <a:rPr lang="en-US" altLang="zh-CN" b="1" dirty="0">
                <a:latin typeface="Arial" pitchFamily="34" charset="0"/>
              </a:rPr>
              <a:t>n</a:t>
            </a:r>
            <a:r>
              <a:rPr lang="zh-CN" altLang="en-US" b="1" dirty="0">
                <a:latin typeface="Arial" pitchFamily="34" charset="0"/>
              </a:rPr>
              <a:t>个子信道；</a:t>
            </a:r>
            <a:endParaRPr lang="en-US" altLang="zh-CN" b="1" dirty="0">
              <a:latin typeface="Arial" pitchFamily="34" charset="0"/>
            </a:endParaRPr>
          </a:p>
          <a:p>
            <a:pPr>
              <a:spcBef>
                <a:spcPct val="20000"/>
              </a:spcBef>
            </a:pPr>
            <a:r>
              <a:rPr lang="zh-CN" altLang="zh-CN" b="1" dirty="0">
                <a:solidFill>
                  <a:srgbClr val="FF0000"/>
                </a:solidFill>
                <a:latin typeface="Arial" pitchFamily="34" charset="0"/>
                <a:ea typeface="楷体"/>
              </a:rPr>
              <a:t>★</a:t>
            </a:r>
            <a:r>
              <a:rPr lang="en-US" altLang="zh-CN" b="1" dirty="0">
                <a:solidFill>
                  <a:srgbClr val="FF0000"/>
                </a:solidFill>
                <a:latin typeface="Arial" pitchFamily="34" charset="0"/>
                <a:ea typeface="楷体"/>
              </a:rPr>
              <a:t> </a:t>
            </a:r>
            <a:r>
              <a:rPr lang="en-US" altLang="zh-CN" b="1" dirty="0">
                <a:latin typeface="Arial" pitchFamily="34" charset="0"/>
              </a:rPr>
              <a:t>n</a:t>
            </a:r>
            <a:r>
              <a:rPr lang="zh-CN" altLang="en-US" b="1" dirty="0">
                <a:latin typeface="Arial" pitchFamily="34" charset="0"/>
              </a:rPr>
              <a:t>个发方可以同时发送自己的码片，</a:t>
            </a:r>
            <a:r>
              <a:rPr lang="en-US" altLang="zh-CN" b="1" dirty="0">
                <a:latin typeface="Arial" pitchFamily="34" charset="0"/>
              </a:rPr>
              <a:t>’1’=</a:t>
            </a:r>
            <a:r>
              <a:rPr lang="zh-CN" altLang="en-US" b="1" dirty="0">
                <a:latin typeface="Arial" pitchFamily="34" charset="0"/>
              </a:rPr>
              <a:t>码片，</a:t>
            </a:r>
            <a:r>
              <a:rPr lang="en-US" altLang="zh-CN" b="1" dirty="0">
                <a:latin typeface="Arial" pitchFamily="34" charset="0"/>
              </a:rPr>
              <a:t>’0’=</a:t>
            </a:r>
            <a:r>
              <a:rPr lang="zh-CN" altLang="en-US" b="1" dirty="0">
                <a:latin typeface="Arial" pitchFamily="34" charset="0"/>
              </a:rPr>
              <a:t>码片反码；</a:t>
            </a:r>
            <a:endParaRPr lang="en-US" altLang="zh-CN" b="1" dirty="0">
              <a:latin typeface="Arial" pitchFamily="34" charset="0"/>
            </a:endParaRPr>
          </a:p>
          <a:p>
            <a:pPr>
              <a:spcBef>
                <a:spcPct val="20000"/>
              </a:spcBef>
            </a:pPr>
            <a:r>
              <a:rPr lang="zh-CN" altLang="en-US" b="1" dirty="0">
                <a:latin typeface="Arial" pitchFamily="34" charset="0"/>
              </a:rPr>
              <a:t>收方仅用自己的码片提取信号（卷积）：</a:t>
            </a:r>
            <a:r>
              <a:rPr lang="en-US" altLang="zh-CN" b="1" dirty="0">
                <a:latin typeface="Arial" pitchFamily="34" charset="0"/>
              </a:rPr>
              <a:t>n= ’1’</a:t>
            </a:r>
            <a:r>
              <a:rPr lang="zh-CN" altLang="en-US" b="1" dirty="0">
                <a:latin typeface="Arial" pitchFamily="34" charset="0"/>
              </a:rPr>
              <a:t>，</a:t>
            </a:r>
            <a:r>
              <a:rPr lang="en-US" altLang="zh-CN" b="1" dirty="0">
                <a:latin typeface="Arial" pitchFamily="34" charset="0"/>
              </a:rPr>
              <a:t>-n= ’0’</a:t>
            </a:r>
            <a:r>
              <a:rPr lang="zh-CN" altLang="en-US" b="1" dirty="0">
                <a:latin typeface="Arial" pitchFamily="34" charset="0"/>
              </a:rPr>
              <a:t>；</a:t>
            </a:r>
            <a:endParaRPr lang="en-US" altLang="zh-CN" b="1" dirty="0">
              <a:latin typeface="Arial" pitchFamily="34" charset="0"/>
            </a:endParaRPr>
          </a:p>
          <a:p>
            <a:pPr>
              <a:spcBef>
                <a:spcPct val="20000"/>
              </a:spcBef>
            </a:pPr>
            <a:r>
              <a:rPr lang="zh-CN" altLang="zh-CN" b="1" dirty="0">
                <a:solidFill>
                  <a:srgbClr val="FF0000"/>
                </a:solidFill>
                <a:latin typeface="Arial" pitchFamily="34" charset="0"/>
                <a:ea typeface="楷体"/>
              </a:rPr>
              <a:t>★</a:t>
            </a:r>
            <a:r>
              <a:rPr lang="en-US" altLang="zh-CN" b="1" dirty="0">
                <a:solidFill>
                  <a:srgbClr val="FF0000"/>
                </a:solidFill>
                <a:latin typeface="Arial" pitchFamily="34" charset="0"/>
                <a:ea typeface="楷体"/>
              </a:rPr>
              <a:t> </a:t>
            </a:r>
            <a:r>
              <a:rPr lang="en-US" altLang="zh-CN" b="1" dirty="0">
                <a:latin typeface="+mn-lt"/>
              </a:rPr>
              <a:t>CDM</a:t>
            </a:r>
            <a:r>
              <a:rPr lang="zh-CN" altLang="en-US" b="1" dirty="0">
                <a:latin typeface="Arial" pitchFamily="34" charset="0"/>
              </a:rPr>
              <a:t>广泛应用于无线通信，基于</a:t>
            </a:r>
            <a:r>
              <a:rPr lang="en-US" altLang="zh-CN" b="1" dirty="0">
                <a:latin typeface="Arial" pitchFamily="34" charset="0"/>
              </a:rPr>
              <a:t>CDM</a:t>
            </a:r>
            <a:r>
              <a:rPr lang="zh-CN" altLang="en-US" b="1" dirty="0">
                <a:latin typeface="Arial" pitchFamily="34" charset="0"/>
              </a:rPr>
              <a:t>的</a:t>
            </a:r>
            <a:r>
              <a:rPr lang="en-US" altLang="zh-CN" b="1" dirty="0">
                <a:latin typeface="Arial" pitchFamily="34" charset="0"/>
              </a:rPr>
              <a:t>CDMA</a:t>
            </a:r>
            <a:r>
              <a:rPr lang="zh-CN" altLang="en-US" b="1" dirty="0">
                <a:latin typeface="Arial" pitchFamily="34" charset="0"/>
              </a:rPr>
              <a:t>（</a:t>
            </a:r>
            <a:r>
              <a:rPr lang="en-US" altLang="zh-CN" b="1" dirty="0">
                <a:latin typeface="Arial" pitchFamily="34" charset="0"/>
              </a:rPr>
              <a:t> Code Division Multiple Access</a:t>
            </a:r>
            <a:r>
              <a:rPr lang="zh-CN" altLang="en-US" b="1" dirty="0">
                <a:latin typeface="Arial" pitchFamily="34" charset="0"/>
              </a:rPr>
              <a:t>，码分多址）是现阶段移动电话的主要通信方式：</a:t>
            </a:r>
            <a:r>
              <a:rPr lang="en-US" altLang="zh-CN" b="1" dirty="0">
                <a:latin typeface="Arial" pitchFamily="34" charset="0"/>
              </a:rPr>
              <a:t>1</a:t>
            </a:r>
            <a:r>
              <a:rPr lang="zh-CN" altLang="en-US" b="1" dirty="0">
                <a:latin typeface="Arial" pitchFamily="34" charset="0"/>
              </a:rPr>
              <a:t>、脉码调制变模拟信号为数字信号；</a:t>
            </a:r>
            <a:r>
              <a:rPr lang="en-US" altLang="zh-CN" b="1" dirty="0">
                <a:latin typeface="Arial" pitchFamily="34" charset="0"/>
              </a:rPr>
              <a:t>2</a:t>
            </a:r>
            <a:r>
              <a:rPr lang="zh-CN" altLang="en-US" b="1" dirty="0">
                <a:latin typeface="Arial" pitchFamily="34" charset="0"/>
              </a:rPr>
              <a:t>、</a:t>
            </a:r>
            <a:r>
              <a:rPr lang="en-US" altLang="zh-CN" b="1" dirty="0">
                <a:latin typeface="Arial" pitchFamily="34" charset="0"/>
              </a:rPr>
              <a:t>CDM</a:t>
            </a:r>
            <a:r>
              <a:rPr lang="zh-CN" altLang="en-US" b="1" dirty="0">
                <a:latin typeface="Arial" pitchFamily="34" charset="0"/>
              </a:rPr>
              <a:t>发送</a:t>
            </a:r>
            <a:r>
              <a:rPr lang="en-US" altLang="zh-CN" b="1" dirty="0">
                <a:latin typeface="Arial" pitchFamily="34" charset="0"/>
              </a:rPr>
              <a:t>/</a:t>
            </a:r>
            <a:r>
              <a:rPr lang="zh-CN" altLang="en-US" b="1" dirty="0">
                <a:latin typeface="Arial" pitchFamily="34" charset="0"/>
              </a:rPr>
              <a:t>收取（</a:t>
            </a:r>
            <a:r>
              <a:rPr lang="en-US" altLang="zh-CN" b="1" dirty="0">
                <a:latin typeface="Arial" pitchFamily="34" charset="0"/>
              </a:rPr>
              <a:t>64</a:t>
            </a:r>
            <a:r>
              <a:rPr lang="zh-CN" altLang="en-US" b="1" dirty="0">
                <a:latin typeface="Arial" pitchFamily="34" charset="0"/>
              </a:rPr>
              <a:t>阶</a:t>
            </a:r>
            <a:r>
              <a:rPr lang="en-US" altLang="zh-CN" b="1" dirty="0" err="1">
                <a:latin typeface="Arial" pitchFamily="34" charset="0"/>
              </a:rPr>
              <a:t>Walse</a:t>
            </a:r>
            <a:r>
              <a:rPr lang="zh-CN" altLang="en-US" b="1" dirty="0">
                <a:latin typeface="Arial" pitchFamily="34" charset="0"/>
              </a:rPr>
              <a:t>函数）；</a:t>
            </a:r>
            <a:r>
              <a:rPr lang="en-US" altLang="zh-CN" b="1" dirty="0">
                <a:latin typeface="Arial" pitchFamily="34" charset="0"/>
              </a:rPr>
              <a:t>3</a:t>
            </a:r>
            <a:r>
              <a:rPr lang="zh-CN" altLang="en-US" b="1" dirty="0">
                <a:latin typeface="Arial" pitchFamily="34" charset="0"/>
              </a:rPr>
              <a:t>、解码还原语音信号。</a:t>
            </a:r>
            <a:endParaRPr lang="en-US" altLang="zh-CN" b="1" dirty="0">
              <a:latin typeface="Arial" pitchFamily="34" charset="0"/>
            </a:endParaRPr>
          </a:p>
        </p:txBody>
      </p:sp>
      <p:sp>
        <p:nvSpPr>
          <p:cNvPr id="153" name="Text Box 4"/>
          <p:cNvSpPr txBox="1">
            <a:spLocks noChangeArrowheads="1"/>
          </p:cNvSpPr>
          <p:nvPr/>
        </p:nvSpPr>
        <p:spPr bwMode="auto">
          <a:xfrm>
            <a:off x="269874" y="69850"/>
            <a:ext cx="855059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spcAft>
                <a:spcPct val="50000"/>
              </a:spcAft>
            </a:pPr>
            <a:r>
              <a:rPr lang="zh-CN" altLang="en-US" sz="3200" b="1" dirty="0">
                <a:solidFill>
                  <a:srgbClr val="FF0000"/>
                </a:solidFill>
                <a:latin typeface="Arial" pitchFamily="34" charset="0"/>
              </a:rPr>
              <a:t>（</a:t>
            </a:r>
            <a:r>
              <a:rPr lang="en-US" altLang="zh-CN" sz="3200" b="1" dirty="0">
                <a:solidFill>
                  <a:srgbClr val="FF0000"/>
                </a:solidFill>
                <a:latin typeface="Arial" pitchFamily="34" charset="0"/>
              </a:rPr>
              <a:t>4</a:t>
            </a:r>
            <a:r>
              <a:rPr lang="zh-CN" altLang="en-US" sz="3200" b="1" dirty="0">
                <a:solidFill>
                  <a:srgbClr val="FF0000"/>
                </a:solidFill>
                <a:latin typeface="Arial" pitchFamily="34" charset="0"/>
              </a:rPr>
              <a:t>）码分多路复用（</a:t>
            </a:r>
            <a:r>
              <a:rPr lang="en-US" altLang="zh-CN" sz="3200" b="1" dirty="0">
                <a:solidFill>
                  <a:srgbClr val="FF0000"/>
                </a:solidFill>
                <a:latin typeface="Arial" pitchFamily="34" charset="0"/>
              </a:rPr>
              <a:t>CDM</a:t>
            </a:r>
            <a:r>
              <a:rPr lang="zh-CN" altLang="en-US" sz="3200" b="1" dirty="0">
                <a:solidFill>
                  <a:srgbClr val="FF0000"/>
                </a:solidFill>
                <a:latin typeface="Arial" pitchFamily="34" charset="0"/>
              </a:rPr>
              <a:t>）</a:t>
            </a:r>
            <a:endParaRPr lang="zh-CN" altLang="en-US" sz="3200" b="1" dirty="0">
              <a:solidFill>
                <a:srgbClr val="FF0000"/>
              </a:solidFill>
              <a:latin typeface="楷体" pitchFamily="18" charset="-122"/>
              <a:ea typeface="楷体" pitchFamily="18" charset="-122"/>
            </a:endParaRPr>
          </a:p>
        </p:txBody>
      </p:sp>
      <p:sp>
        <p:nvSpPr>
          <p:cNvPr id="5" name="Text Box 75"/>
          <p:cNvSpPr txBox="1">
            <a:spLocks noChangeArrowheads="1"/>
          </p:cNvSpPr>
          <p:nvPr/>
        </p:nvSpPr>
        <p:spPr bwMode="auto">
          <a:xfrm>
            <a:off x="8572528" y="44450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040863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8" name="Rectangle 2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269875" y="69850"/>
            <a:ext cx="531018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spcAft>
                <a:spcPct val="50000"/>
              </a:spcAft>
            </a:pPr>
            <a:r>
              <a:rPr lang="zh-CN" altLang="en-US" sz="3200" b="1" dirty="0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前期内容回顾（</a:t>
            </a:r>
            <a:r>
              <a:rPr lang="en-US" altLang="zh-CN" sz="3200" b="1" dirty="0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3</a:t>
            </a:r>
            <a:r>
              <a:rPr lang="zh-CN" altLang="en-US" sz="3200" b="1" dirty="0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月</a:t>
            </a:r>
            <a:r>
              <a:rPr lang="en-US" altLang="zh-CN" sz="3200" b="1" dirty="0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5</a:t>
            </a:r>
            <a:r>
              <a:rPr lang="zh-CN" altLang="en-US" sz="3200" b="1" dirty="0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日）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85720" y="857232"/>
            <a:ext cx="8747125" cy="578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zh-CN" altLang="en-US" sz="2800" b="1" dirty="0"/>
              <a:t>面向字符型的传输控制规程。</a:t>
            </a:r>
            <a:endParaRPr lang="en-US" altLang="zh-CN" sz="2800" b="1" dirty="0"/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☆ </a:t>
            </a:r>
            <a:r>
              <a:rPr lang="zh-CN" altLang="en-US" sz="2800" b="1" dirty="0"/>
              <a:t>利用字符编码（如</a:t>
            </a:r>
            <a:r>
              <a:rPr lang="en-US" altLang="zh-CN" sz="2800" b="1" dirty="0"/>
              <a:t>ASCII</a:t>
            </a:r>
            <a:r>
              <a:rPr lang="zh-CN" altLang="en-US" sz="2800" b="1" dirty="0"/>
              <a:t>）的控制字符来完成任意位串的传输（交换）</a:t>
            </a:r>
            <a:endParaRPr lang="en-US" altLang="zh-CN" sz="2800" b="1" dirty="0"/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☆ </a:t>
            </a:r>
            <a:r>
              <a:rPr lang="zh-CN" altLang="en-US" sz="2800" b="1" dirty="0"/>
              <a:t>通过不足位补‘</a:t>
            </a:r>
            <a:r>
              <a:rPr lang="en-US" altLang="zh-CN" sz="2800" b="1" dirty="0"/>
              <a:t>0’</a:t>
            </a:r>
            <a:r>
              <a:rPr lang="zh-CN" altLang="en-US" sz="2800" b="1" dirty="0"/>
              <a:t>和前缀</a:t>
            </a:r>
            <a:r>
              <a:rPr lang="en-US" altLang="zh-CN" sz="2800" b="1" dirty="0"/>
              <a:t>3</a:t>
            </a:r>
            <a:r>
              <a:rPr lang="zh-CN" altLang="en-US" sz="2800" b="1" dirty="0"/>
              <a:t>位注明补充位数的方式变任意位串为字符串（数据块）；</a:t>
            </a:r>
            <a:endParaRPr lang="en-US" altLang="zh-CN" sz="2800" b="1" dirty="0"/>
          </a:p>
          <a:p>
            <a:pPr>
              <a:spcBef>
                <a:spcPct val="3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☆ </a:t>
            </a:r>
            <a:r>
              <a:rPr lang="zh-CN" altLang="en-US" sz="2800" b="1" dirty="0"/>
              <a:t>利用控制字符组（</a:t>
            </a:r>
            <a:r>
              <a:rPr lang="en-US" altLang="zh-CN" sz="2800" b="1" dirty="0"/>
              <a:t>DLE+</a:t>
            </a:r>
            <a:r>
              <a:rPr lang="zh-CN" altLang="en-US" sz="2800" b="1" dirty="0"/>
              <a:t>控制字符）来体现交互序列的语义；</a:t>
            </a:r>
            <a:endParaRPr lang="en-US" altLang="zh-CN" sz="2800" b="1" dirty="0"/>
          </a:p>
          <a:p>
            <a:pPr>
              <a:spcBef>
                <a:spcPct val="3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☆ </a:t>
            </a:r>
            <a:r>
              <a:rPr lang="zh-CN" altLang="en-US" sz="2800" b="1" dirty="0"/>
              <a:t>采用转义字符（</a:t>
            </a:r>
            <a:r>
              <a:rPr lang="en-US" altLang="zh-CN" sz="2800" b="1" dirty="0"/>
              <a:t>DLE</a:t>
            </a:r>
            <a:r>
              <a:rPr lang="zh-CN" altLang="en-US" sz="2800" b="1" dirty="0"/>
              <a:t>）来解决被传字符串中出现</a:t>
            </a:r>
            <a:r>
              <a:rPr lang="en-US" altLang="zh-CN" sz="2800" b="1" dirty="0"/>
              <a:t>DLE</a:t>
            </a:r>
            <a:r>
              <a:rPr lang="zh-CN" altLang="en-US" sz="2800" b="1" dirty="0"/>
              <a:t>数据字符发生的歧义；</a:t>
            </a:r>
            <a:endParaRPr lang="en-US" altLang="zh-CN" sz="2800" b="1" dirty="0"/>
          </a:p>
          <a:p>
            <a:pPr>
              <a:spcBef>
                <a:spcPct val="3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☆ </a:t>
            </a:r>
            <a:r>
              <a:rPr lang="zh-CN" altLang="en-US" sz="2800" b="1" dirty="0"/>
              <a:t>使用停等协议（发送</a:t>
            </a:r>
            <a:r>
              <a:rPr lang="en-US" altLang="zh-CN" sz="2800" b="1" dirty="0"/>
              <a:t>-</a:t>
            </a:r>
            <a:r>
              <a:rPr lang="zh-CN" altLang="en-US" sz="2800" b="1" dirty="0"/>
              <a:t>确认</a:t>
            </a:r>
            <a:r>
              <a:rPr lang="en-US" altLang="zh-CN" sz="2800" b="1" dirty="0"/>
              <a:t>/</a:t>
            </a:r>
            <a:r>
              <a:rPr lang="zh-CN" altLang="en-US" sz="2800" b="1" dirty="0"/>
              <a:t>否认、</a:t>
            </a:r>
            <a:r>
              <a:rPr lang="en-US" altLang="zh-CN" sz="2800" b="1" dirty="0"/>
              <a:t>ACK</a:t>
            </a:r>
            <a:r>
              <a:rPr lang="zh-CN" altLang="en-US" sz="2800" b="1" dirty="0"/>
              <a:t>前加</a:t>
            </a:r>
            <a:r>
              <a:rPr lang="en-US" altLang="zh-CN" sz="2800" b="1" dirty="0"/>
              <a:t>0/1</a:t>
            </a:r>
            <a:r>
              <a:rPr lang="zh-CN" altLang="en-US" sz="2800" b="1" dirty="0"/>
              <a:t>）支持双方的正文</a:t>
            </a:r>
            <a:r>
              <a:rPr lang="en-US" altLang="zh-CN" sz="2800" b="1" dirty="0"/>
              <a:t>/</a:t>
            </a:r>
            <a:r>
              <a:rPr lang="zh-CN" altLang="en-US" sz="2800" b="1" dirty="0"/>
              <a:t>控制序列交互；</a:t>
            </a:r>
            <a:endParaRPr lang="en-US" altLang="zh-CN" sz="2800" b="1" dirty="0"/>
          </a:p>
          <a:p>
            <a:pPr>
              <a:spcBef>
                <a:spcPct val="3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☆ </a:t>
            </a:r>
            <a:r>
              <a:rPr lang="zh-CN" altLang="en-US" sz="2800" b="1" dirty="0">
                <a:solidFill>
                  <a:srgbClr val="FF0000"/>
                </a:solidFill>
              </a:rPr>
              <a:t> 特点：</a:t>
            </a:r>
            <a:r>
              <a:rPr lang="zh-CN" altLang="en-US" sz="2800" b="1" dirty="0"/>
              <a:t>信道或者主机处理的利用率较低。</a:t>
            </a:r>
            <a:endParaRPr lang="en-US" altLang="zh-CN" sz="2800" b="1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986" name="Rectangle 2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8620125" y="44450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/>
              <a:t>15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136525" y="179388"/>
            <a:ext cx="72437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40000"/>
              </a:spcBef>
            </a:pPr>
            <a:r>
              <a:rPr lang="zh-CN" altLang="en-US" sz="2800" b="1" dirty="0">
                <a:latin typeface="楷体" pitchFamily="18" charset="-122"/>
                <a:ea typeface="楷体" pitchFamily="18" charset="-122"/>
              </a:rPr>
              <a:t>（</a:t>
            </a:r>
            <a:r>
              <a:rPr lang="en-US" altLang="zh-CN" sz="2800" b="1" dirty="0">
                <a:latin typeface="楷体" pitchFamily="18" charset="-122"/>
                <a:ea typeface="楷体" pitchFamily="18" charset="-122"/>
              </a:rPr>
              <a:t>5</a:t>
            </a:r>
            <a:r>
              <a:rPr lang="zh-CN" altLang="en-US" sz="2800" b="1" dirty="0">
                <a:latin typeface="楷体" pitchFamily="18" charset="-122"/>
                <a:ea typeface="楷体" pitchFamily="18" charset="-122"/>
              </a:rPr>
              <a:t>） 集中传输   </a:t>
            </a:r>
            <a:r>
              <a:rPr lang="en-US" altLang="zh-CN" sz="2800" b="1" dirty="0">
                <a:latin typeface="楷体" pitchFamily="18" charset="-122"/>
                <a:ea typeface="楷体" pitchFamily="18" charset="-122"/>
              </a:rPr>
              <a:t>(</a:t>
            </a:r>
            <a:r>
              <a:rPr lang="zh-CN" altLang="en-US" sz="2800" b="1" dirty="0">
                <a:latin typeface="楷体" pitchFamily="18" charset="-122"/>
                <a:ea typeface="楷体" pitchFamily="18" charset="-122"/>
              </a:rPr>
              <a:t>对多路复用技术的改进</a:t>
            </a:r>
            <a:r>
              <a:rPr lang="en-US" altLang="zh-CN" sz="2800" b="1" dirty="0">
                <a:latin typeface="楷体" pitchFamily="18" charset="-122"/>
                <a:ea typeface="楷体" pitchFamily="18" charset="-122"/>
              </a:rPr>
              <a:t>)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179388" y="919163"/>
            <a:ext cx="8855075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40000"/>
              </a:spcBef>
            </a:pPr>
            <a:r>
              <a:rPr lang="en-US" altLang="zh-CN" sz="2800" b="1">
                <a:latin typeface="楷体" pitchFamily="18" charset="-122"/>
                <a:ea typeface="楷体" pitchFamily="18" charset="-122"/>
              </a:rPr>
              <a:t>  </a:t>
            </a:r>
            <a:r>
              <a:rPr lang="zh-CN" altLang="en-US" sz="2800" b="1">
                <a:latin typeface="楷体" pitchFamily="18" charset="-122"/>
                <a:ea typeface="楷体" pitchFamily="18" charset="-122"/>
              </a:rPr>
              <a:t>多路复用的</a:t>
            </a:r>
            <a:r>
              <a:rPr lang="zh-CN" altLang="en-US" sz="2800" b="1" u="sng">
                <a:latin typeface="楷体" pitchFamily="18" charset="-122"/>
                <a:ea typeface="楷体" pitchFamily="18" charset="-122"/>
              </a:rPr>
              <a:t>特点</a:t>
            </a:r>
            <a:r>
              <a:rPr lang="zh-CN" altLang="en-US" sz="2800" b="1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：各个子信道</a:t>
            </a:r>
            <a:r>
              <a:rPr lang="zh-CN" altLang="en-US" sz="2800" b="1">
                <a:solidFill>
                  <a:schemeClr val="tx2"/>
                </a:solidFill>
                <a:latin typeface="楷体" pitchFamily="18" charset="-122"/>
                <a:ea typeface="楷体" pitchFamily="18" charset="-122"/>
              </a:rPr>
              <a:t>（频分多路复用中的子频段，</a:t>
            </a:r>
            <a:r>
              <a:rPr lang="zh-CN" altLang="en-US" sz="2800" b="1">
                <a:latin typeface="楷体" pitchFamily="18" charset="-122"/>
                <a:ea typeface="楷体" pitchFamily="18" charset="-122"/>
              </a:rPr>
              <a:t>时分多路复用中的时间片，波分多路复用中的波长） </a:t>
            </a:r>
            <a:r>
              <a:rPr lang="zh-CN" altLang="en-US" sz="2800" b="1" u="sng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被静态地分配给各路信号传输</a:t>
            </a:r>
            <a:r>
              <a:rPr lang="zh-CN" altLang="en-US" sz="2800" b="1">
                <a:latin typeface="楷体" pitchFamily="18" charset="-122"/>
                <a:ea typeface="楷体" pitchFamily="18" charset="-122"/>
              </a:rPr>
              <a:t>，接收方可以直接通过识别</a:t>
            </a:r>
            <a:r>
              <a:rPr lang="zh-CN" altLang="en-US" sz="2800" b="1" u="sng">
                <a:latin typeface="楷体" pitchFamily="18" charset="-122"/>
                <a:ea typeface="楷体" pitchFamily="18" charset="-122"/>
              </a:rPr>
              <a:t>固定子频段、时间片或者波长</a:t>
            </a:r>
            <a:r>
              <a:rPr lang="zh-CN" altLang="en-US" sz="2800" b="1">
                <a:latin typeface="楷体" pitchFamily="18" charset="-122"/>
                <a:ea typeface="楷体" pitchFamily="18" charset="-122"/>
              </a:rPr>
              <a:t>来完成信号分离。</a:t>
            </a:r>
          </a:p>
          <a:p>
            <a:pPr>
              <a:lnSpc>
                <a:spcPct val="120000"/>
              </a:lnSpc>
              <a:spcBef>
                <a:spcPct val="40000"/>
              </a:spcBef>
            </a:pPr>
            <a:r>
              <a:rPr lang="zh-CN" altLang="en-US" sz="2800" b="1">
                <a:latin typeface="楷体" pitchFamily="18" charset="-122"/>
                <a:ea typeface="楷体" pitchFamily="18" charset="-122"/>
              </a:rPr>
              <a:t>不足之处：</a:t>
            </a:r>
            <a:r>
              <a:rPr lang="zh-CN" altLang="en-US" sz="2800" b="1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信道利用率不够高</a:t>
            </a:r>
            <a:r>
              <a:rPr lang="en-US" altLang="zh-CN" sz="2800" b="1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,</a:t>
            </a:r>
            <a:r>
              <a:rPr lang="zh-CN" altLang="en-US" sz="2800" b="1">
                <a:latin typeface="楷体" pitchFamily="18" charset="-122"/>
                <a:ea typeface="楷体" pitchFamily="18" charset="-122"/>
              </a:rPr>
              <a:t>信号的传输往往是间断的，在某个时刻，子信道会出现空闲状态（无数据）</a:t>
            </a:r>
          </a:p>
          <a:p>
            <a:pPr>
              <a:lnSpc>
                <a:spcPct val="120000"/>
              </a:lnSpc>
              <a:spcBef>
                <a:spcPct val="40000"/>
              </a:spcBef>
            </a:pPr>
            <a:endParaRPr lang="zh-CN" altLang="en-US" sz="2800" b="1">
              <a:latin typeface="楷体" pitchFamily="18" charset="-122"/>
              <a:ea typeface="楷体" pitchFamily="18" charset="-122"/>
            </a:endParaRPr>
          </a:p>
          <a:p>
            <a:pPr>
              <a:lnSpc>
                <a:spcPct val="120000"/>
              </a:lnSpc>
              <a:spcBef>
                <a:spcPct val="40000"/>
              </a:spcBef>
            </a:pPr>
            <a:r>
              <a:rPr lang="zh-CN" altLang="en-US" sz="2800" b="1">
                <a:latin typeface="楷体" pitchFamily="18" charset="-122"/>
                <a:ea typeface="楷体" pitchFamily="18" charset="-122"/>
              </a:rPr>
              <a:t>解决办法：集中传输，动态分配子信道！</a:t>
            </a:r>
          </a:p>
        </p:txBody>
      </p:sp>
    </p:spTree>
    <p:extLst>
      <p:ext uri="{BB962C8B-B14F-4D97-AF65-F5344CB8AC3E}">
        <p14:creationId xmlns:p14="http://schemas.microsoft.com/office/powerpoint/2010/main" val="1268591008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010" name="Rectangle 2"/>
          <p:cNvSpPr>
            <a:spLocks noChangeArrowheads="1"/>
          </p:cNvSpPr>
          <p:nvPr/>
        </p:nvSpPr>
        <p:spPr bwMode="auto">
          <a:xfrm>
            <a:off x="228600" y="5334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2387600" y="2921000"/>
            <a:ext cx="3867150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zh-CN" altLang="en-US" sz="1800" b="1">
                <a:latin typeface="宋体" pitchFamily="2" charset="-122"/>
              </a:rPr>
              <a:t>时分多路复用 和 集中传输 的 比较</a:t>
            </a:r>
          </a:p>
        </p:txBody>
      </p:sp>
      <p:sp>
        <p:nvSpPr>
          <p:cNvPr id="46084" name="Line 4"/>
          <p:cNvSpPr>
            <a:spLocks noChangeShapeType="1"/>
          </p:cNvSpPr>
          <p:nvPr/>
        </p:nvSpPr>
        <p:spPr bwMode="auto">
          <a:xfrm>
            <a:off x="749300" y="1773238"/>
            <a:ext cx="15589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5" name="Line 5"/>
          <p:cNvSpPr>
            <a:spLocks noChangeShapeType="1"/>
          </p:cNvSpPr>
          <p:nvPr/>
        </p:nvSpPr>
        <p:spPr bwMode="auto">
          <a:xfrm>
            <a:off x="749300" y="2205038"/>
            <a:ext cx="15589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6" name="Line 6"/>
          <p:cNvSpPr>
            <a:spLocks noChangeShapeType="1"/>
          </p:cNvSpPr>
          <p:nvPr/>
        </p:nvSpPr>
        <p:spPr bwMode="auto">
          <a:xfrm>
            <a:off x="749300" y="2603500"/>
            <a:ext cx="1930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7" name="Line 7"/>
          <p:cNvSpPr>
            <a:spLocks noChangeShapeType="1"/>
          </p:cNvSpPr>
          <p:nvPr/>
        </p:nvSpPr>
        <p:spPr bwMode="auto">
          <a:xfrm>
            <a:off x="749300" y="1412875"/>
            <a:ext cx="18367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1027113" y="1190625"/>
            <a:ext cx="1096962" cy="22225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9" name="Line 9"/>
          <p:cNvSpPr>
            <a:spLocks noChangeShapeType="1"/>
          </p:cNvSpPr>
          <p:nvPr/>
        </p:nvSpPr>
        <p:spPr bwMode="auto">
          <a:xfrm>
            <a:off x="1760538" y="1190625"/>
            <a:ext cx="0" cy="222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90" name="Line 10"/>
          <p:cNvSpPr>
            <a:spLocks noChangeShapeType="1"/>
          </p:cNvSpPr>
          <p:nvPr/>
        </p:nvSpPr>
        <p:spPr bwMode="auto">
          <a:xfrm>
            <a:off x="1390650" y="1190625"/>
            <a:ext cx="0" cy="222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91" name="Line 11"/>
          <p:cNvSpPr>
            <a:spLocks noChangeShapeType="1"/>
          </p:cNvSpPr>
          <p:nvPr/>
        </p:nvSpPr>
        <p:spPr bwMode="auto">
          <a:xfrm flipH="1">
            <a:off x="1760538" y="1341438"/>
            <a:ext cx="3175" cy="12319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92" name="Line 12"/>
          <p:cNvSpPr>
            <a:spLocks noChangeShapeType="1"/>
          </p:cNvSpPr>
          <p:nvPr/>
        </p:nvSpPr>
        <p:spPr bwMode="auto">
          <a:xfrm>
            <a:off x="1390650" y="1357313"/>
            <a:ext cx="12700" cy="120808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93" name="Line 13"/>
          <p:cNvSpPr>
            <a:spLocks noChangeShapeType="1"/>
          </p:cNvSpPr>
          <p:nvPr/>
        </p:nvSpPr>
        <p:spPr bwMode="auto">
          <a:xfrm flipH="1">
            <a:off x="2124075" y="1357313"/>
            <a:ext cx="6350" cy="120808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94" name="Line 14"/>
          <p:cNvSpPr>
            <a:spLocks noChangeShapeType="1"/>
          </p:cNvSpPr>
          <p:nvPr/>
        </p:nvSpPr>
        <p:spPr bwMode="auto">
          <a:xfrm>
            <a:off x="1042988" y="1341438"/>
            <a:ext cx="0" cy="1223962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95" name="Rectangle 15"/>
          <p:cNvSpPr>
            <a:spLocks noChangeArrowheads="1"/>
          </p:cNvSpPr>
          <p:nvPr/>
        </p:nvSpPr>
        <p:spPr bwMode="auto">
          <a:xfrm>
            <a:off x="1397000" y="1549400"/>
            <a:ext cx="357188" cy="2238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96" name="Rectangle 16"/>
          <p:cNvSpPr>
            <a:spLocks noChangeArrowheads="1"/>
          </p:cNvSpPr>
          <p:nvPr/>
        </p:nvSpPr>
        <p:spPr bwMode="auto">
          <a:xfrm>
            <a:off x="1027113" y="1982788"/>
            <a:ext cx="357187" cy="22225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97" name="Rectangle 17"/>
          <p:cNvSpPr>
            <a:spLocks noChangeArrowheads="1"/>
          </p:cNvSpPr>
          <p:nvPr/>
        </p:nvSpPr>
        <p:spPr bwMode="auto">
          <a:xfrm>
            <a:off x="1766888" y="2349500"/>
            <a:ext cx="357187" cy="22225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98" name="Rectangle 18"/>
          <p:cNvSpPr>
            <a:spLocks noChangeArrowheads="1"/>
          </p:cNvSpPr>
          <p:nvPr/>
        </p:nvSpPr>
        <p:spPr bwMode="auto">
          <a:xfrm>
            <a:off x="684213" y="2636838"/>
            <a:ext cx="2382837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CN" sz="1800" b="1">
                <a:latin typeface="宋体" pitchFamily="2" charset="-122"/>
              </a:rPr>
              <a:t>t4   t3    t2    t1</a:t>
            </a:r>
          </a:p>
        </p:txBody>
      </p:sp>
      <p:sp>
        <p:nvSpPr>
          <p:cNvPr id="46099" name="Line 19"/>
          <p:cNvSpPr>
            <a:spLocks noChangeShapeType="1"/>
          </p:cNvSpPr>
          <p:nvPr/>
        </p:nvSpPr>
        <p:spPr bwMode="auto">
          <a:xfrm>
            <a:off x="2968625" y="2176463"/>
            <a:ext cx="450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00" name="Line 20"/>
          <p:cNvSpPr>
            <a:spLocks noChangeShapeType="1"/>
          </p:cNvSpPr>
          <p:nvPr/>
        </p:nvSpPr>
        <p:spPr bwMode="auto">
          <a:xfrm>
            <a:off x="2692400" y="1476375"/>
            <a:ext cx="263525" cy="693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01" name="Rectangle 21"/>
          <p:cNvSpPr>
            <a:spLocks noChangeArrowheads="1"/>
          </p:cNvSpPr>
          <p:nvPr/>
        </p:nvSpPr>
        <p:spPr bwMode="auto">
          <a:xfrm>
            <a:off x="4906963" y="1646238"/>
            <a:ext cx="2025650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CN" sz="1800" b="1">
                <a:latin typeface="宋体" pitchFamily="2" charset="-122"/>
              </a:rPr>
              <a:t>a)  </a:t>
            </a:r>
            <a:r>
              <a:rPr lang="zh-CN" altLang="en-US" sz="1800" b="1">
                <a:latin typeface="宋体" pitchFamily="2" charset="-122"/>
              </a:rPr>
              <a:t>多路复用传输</a:t>
            </a:r>
          </a:p>
        </p:txBody>
      </p:sp>
      <p:sp>
        <p:nvSpPr>
          <p:cNvPr id="46102" name="Rectangle 22"/>
          <p:cNvSpPr>
            <a:spLocks noChangeArrowheads="1"/>
          </p:cNvSpPr>
          <p:nvPr/>
        </p:nvSpPr>
        <p:spPr bwMode="auto">
          <a:xfrm>
            <a:off x="5508625" y="1989138"/>
            <a:ext cx="2266950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CN" sz="1800" b="1">
                <a:latin typeface="宋体" pitchFamily="2" charset="-122"/>
              </a:rPr>
              <a:t> C3 A3 B2 A2 D1 A1</a:t>
            </a:r>
          </a:p>
        </p:txBody>
      </p:sp>
      <p:sp>
        <p:nvSpPr>
          <p:cNvPr id="46103" name="Line 23"/>
          <p:cNvSpPr>
            <a:spLocks noChangeShapeType="1"/>
          </p:cNvSpPr>
          <p:nvPr/>
        </p:nvSpPr>
        <p:spPr bwMode="auto">
          <a:xfrm>
            <a:off x="3246438" y="1587500"/>
            <a:ext cx="49831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04" name="Line 24"/>
          <p:cNvSpPr>
            <a:spLocks noChangeShapeType="1"/>
          </p:cNvSpPr>
          <p:nvPr/>
        </p:nvSpPr>
        <p:spPr bwMode="auto">
          <a:xfrm>
            <a:off x="4186238" y="2557463"/>
            <a:ext cx="4057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05" name="Rectangle 25"/>
          <p:cNvSpPr>
            <a:spLocks noChangeArrowheads="1"/>
          </p:cNvSpPr>
          <p:nvPr/>
        </p:nvSpPr>
        <p:spPr bwMode="auto">
          <a:xfrm>
            <a:off x="5592763" y="2589213"/>
            <a:ext cx="15652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CN" sz="1800" b="1">
                <a:latin typeface="宋体" pitchFamily="2" charset="-122"/>
              </a:rPr>
              <a:t>b)  </a:t>
            </a:r>
            <a:r>
              <a:rPr lang="zh-CN" altLang="en-US" sz="1800" b="1">
                <a:latin typeface="宋体" pitchFamily="2" charset="-122"/>
              </a:rPr>
              <a:t>集中传输</a:t>
            </a:r>
          </a:p>
        </p:txBody>
      </p:sp>
      <p:sp>
        <p:nvSpPr>
          <p:cNvPr id="46106" name="Rectangle 26"/>
          <p:cNvSpPr>
            <a:spLocks noChangeArrowheads="1"/>
          </p:cNvSpPr>
          <p:nvPr/>
        </p:nvSpPr>
        <p:spPr bwMode="auto">
          <a:xfrm>
            <a:off x="2598738" y="1357313"/>
            <a:ext cx="80962" cy="1063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07" name="Rectangle 27"/>
          <p:cNvSpPr>
            <a:spLocks noChangeArrowheads="1"/>
          </p:cNvSpPr>
          <p:nvPr/>
        </p:nvSpPr>
        <p:spPr bwMode="auto">
          <a:xfrm>
            <a:off x="2320925" y="1668463"/>
            <a:ext cx="80963" cy="104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08" name="Rectangle 28"/>
          <p:cNvSpPr>
            <a:spLocks noChangeArrowheads="1"/>
          </p:cNvSpPr>
          <p:nvPr/>
        </p:nvSpPr>
        <p:spPr bwMode="auto">
          <a:xfrm>
            <a:off x="2320925" y="2100263"/>
            <a:ext cx="80963" cy="104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09" name="Rectangle 29"/>
          <p:cNvSpPr>
            <a:spLocks noChangeArrowheads="1"/>
          </p:cNvSpPr>
          <p:nvPr/>
        </p:nvSpPr>
        <p:spPr bwMode="auto">
          <a:xfrm>
            <a:off x="2598738" y="2492375"/>
            <a:ext cx="80962" cy="104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10" name="Arc 30"/>
          <p:cNvSpPr>
            <a:spLocks/>
          </p:cNvSpPr>
          <p:nvPr/>
        </p:nvSpPr>
        <p:spPr bwMode="auto">
          <a:xfrm>
            <a:off x="2693988" y="1949450"/>
            <a:ext cx="85725" cy="465138"/>
          </a:xfrm>
          <a:custGeom>
            <a:avLst/>
            <a:gdLst>
              <a:gd name="T0" fmla="*/ 0 w 21600"/>
              <a:gd name="T1" fmla="*/ 465138 h 21596"/>
              <a:gd name="T2" fmla="*/ 84138 w 21600"/>
              <a:gd name="T3" fmla="*/ 0 h 21596"/>
              <a:gd name="T4" fmla="*/ 85725 w 21600"/>
              <a:gd name="T5" fmla="*/ 465138 h 21596"/>
              <a:gd name="T6" fmla="*/ 0 60000 65536"/>
              <a:gd name="T7" fmla="*/ 0 60000 65536"/>
              <a:gd name="T8" fmla="*/ 0 60000 65536"/>
              <a:gd name="T9" fmla="*/ 0 w 21600"/>
              <a:gd name="T10" fmla="*/ 0 h 21596"/>
              <a:gd name="T11" fmla="*/ 21600 w 21600"/>
              <a:gd name="T12" fmla="*/ 21596 h 215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596" fill="none" extrusionOk="0">
                <a:moveTo>
                  <a:pt x="0" y="21596"/>
                </a:moveTo>
                <a:cubicBezTo>
                  <a:pt x="0" y="9822"/>
                  <a:pt x="9428" y="217"/>
                  <a:pt x="21199" y="-1"/>
                </a:cubicBezTo>
              </a:path>
              <a:path w="21600" h="21596" stroke="0" extrusionOk="0">
                <a:moveTo>
                  <a:pt x="0" y="21596"/>
                </a:moveTo>
                <a:cubicBezTo>
                  <a:pt x="0" y="9822"/>
                  <a:pt x="9428" y="217"/>
                  <a:pt x="21199" y="-1"/>
                </a:cubicBezTo>
                <a:lnTo>
                  <a:pt x="21600" y="21596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11" name="Rectangle 31"/>
          <p:cNvSpPr>
            <a:spLocks noChangeArrowheads="1"/>
          </p:cNvSpPr>
          <p:nvPr/>
        </p:nvSpPr>
        <p:spPr bwMode="auto">
          <a:xfrm>
            <a:off x="2501900" y="2309813"/>
            <a:ext cx="525463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CN" sz="1800" b="1">
                <a:latin typeface="宋体" pitchFamily="2" charset="-122"/>
              </a:rPr>
              <a:t> ↓</a:t>
            </a:r>
          </a:p>
        </p:txBody>
      </p:sp>
      <p:sp>
        <p:nvSpPr>
          <p:cNvPr id="46112" name="Rectangle 32"/>
          <p:cNvSpPr>
            <a:spLocks noChangeArrowheads="1"/>
          </p:cNvSpPr>
          <p:nvPr/>
        </p:nvSpPr>
        <p:spPr bwMode="auto">
          <a:xfrm>
            <a:off x="468313" y="1055688"/>
            <a:ext cx="3460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CN" sz="1800" b="1"/>
              <a:t>A</a:t>
            </a:r>
          </a:p>
        </p:txBody>
      </p:sp>
      <p:sp>
        <p:nvSpPr>
          <p:cNvPr id="46113" name="Rectangle 33"/>
          <p:cNvSpPr>
            <a:spLocks noChangeArrowheads="1"/>
          </p:cNvSpPr>
          <p:nvPr/>
        </p:nvSpPr>
        <p:spPr bwMode="auto">
          <a:xfrm>
            <a:off x="468313" y="1481138"/>
            <a:ext cx="3333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CN" sz="1800" b="1"/>
              <a:t>B</a:t>
            </a:r>
          </a:p>
        </p:txBody>
      </p:sp>
      <p:sp>
        <p:nvSpPr>
          <p:cNvPr id="46114" name="Rectangle 34"/>
          <p:cNvSpPr>
            <a:spLocks noChangeArrowheads="1"/>
          </p:cNvSpPr>
          <p:nvPr/>
        </p:nvSpPr>
        <p:spPr bwMode="auto">
          <a:xfrm>
            <a:off x="468313" y="1916113"/>
            <a:ext cx="3460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CN" sz="1800" b="1"/>
              <a:t>C</a:t>
            </a:r>
          </a:p>
        </p:txBody>
      </p:sp>
      <p:sp>
        <p:nvSpPr>
          <p:cNvPr id="46115" name="Rectangle 35"/>
          <p:cNvSpPr>
            <a:spLocks noChangeArrowheads="1"/>
          </p:cNvSpPr>
          <p:nvPr/>
        </p:nvSpPr>
        <p:spPr bwMode="auto">
          <a:xfrm>
            <a:off x="468313" y="2276475"/>
            <a:ext cx="3460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CN" sz="1800" b="1"/>
              <a:t>D</a:t>
            </a:r>
          </a:p>
        </p:txBody>
      </p:sp>
      <p:sp>
        <p:nvSpPr>
          <p:cNvPr id="46116" name="Rectangle 36"/>
          <p:cNvSpPr>
            <a:spLocks noChangeArrowheads="1"/>
          </p:cNvSpPr>
          <p:nvPr/>
        </p:nvSpPr>
        <p:spPr bwMode="auto">
          <a:xfrm>
            <a:off x="3605213" y="1381125"/>
            <a:ext cx="357187" cy="2222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17" name="Rectangle 37"/>
          <p:cNvSpPr>
            <a:spLocks noChangeArrowheads="1"/>
          </p:cNvSpPr>
          <p:nvPr/>
        </p:nvSpPr>
        <p:spPr bwMode="auto">
          <a:xfrm>
            <a:off x="3986213" y="1381125"/>
            <a:ext cx="357187" cy="22225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18" name="Rectangle 38"/>
          <p:cNvSpPr>
            <a:spLocks noChangeArrowheads="1"/>
          </p:cNvSpPr>
          <p:nvPr/>
        </p:nvSpPr>
        <p:spPr bwMode="auto">
          <a:xfrm>
            <a:off x="4367213" y="1381125"/>
            <a:ext cx="357187" cy="2222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19" name="Rectangle 39"/>
          <p:cNvSpPr>
            <a:spLocks noChangeArrowheads="1"/>
          </p:cNvSpPr>
          <p:nvPr/>
        </p:nvSpPr>
        <p:spPr bwMode="auto">
          <a:xfrm>
            <a:off x="4724400" y="1381125"/>
            <a:ext cx="357188" cy="22225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20" name="Rectangle 40"/>
          <p:cNvSpPr>
            <a:spLocks noChangeArrowheads="1"/>
          </p:cNvSpPr>
          <p:nvPr/>
        </p:nvSpPr>
        <p:spPr bwMode="auto">
          <a:xfrm>
            <a:off x="5081588" y="1381125"/>
            <a:ext cx="357187" cy="2222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21" name="Rectangle 41"/>
          <p:cNvSpPr>
            <a:spLocks noChangeArrowheads="1"/>
          </p:cNvSpPr>
          <p:nvPr/>
        </p:nvSpPr>
        <p:spPr bwMode="auto">
          <a:xfrm>
            <a:off x="5410200" y="1381125"/>
            <a:ext cx="357188" cy="2222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22" name="Rectangle 42"/>
          <p:cNvSpPr>
            <a:spLocks noChangeArrowheads="1"/>
          </p:cNvSpPr>
          <p:nvPr/>
        </p:nvSpPr>
        <p:spPr bwMode="auto">
          <a:xfrm>
            <a:off x="5738813" y="1381125"/>
            <a:ext cx="357187" cy="2222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23" name="Rectangle 43"/>
          <p:cNvSpPr>
            <a:spLocks noChangeArrowheads="1"/>
          </p:cNvSpPr>
          <p:nvPr/>
        </p:nvSpPr>
        <p:spPr bwMode="auto">
          <a:xfrm>
            <a:off x="6096000" y="1381125"/>
            <a:ext cx="357188" cy="22225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24" name="Rectangle 44"/>
          <p:cNvSpPr>
            <a:spLocks noChangeArrowheads="1"/>
          </p:cNvSpPr>
          <p:nvPr/>
        </p:nvSpPr>
        <p:spPr bwMode="auto">
          <a:xfrm>
            <a:off x="6424613" y="1381125"/>
            <a:ext cx="357187" cy="22225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25" name="Rectangle 45"/>
          <p:cNvSpPr>
            <a:spLocks noChangeArrowheads="1"/>
          </p:cNvSpPr>
          <p:nvPr/>
        </p:nvSpPr>
        <p:spPr bwMode="auto">
          <a:xfrm>
            <a:off x="6805613" y="1381125"/>
            <a:ext cx="357187" cy="2222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26" name="Rectangle 46"/>
          <p:cNvSpPr>
            <a:spLocks noChangeArrowheads="1"/>
          </p:cNvSpPr>
          <p:nvPr/>
        </p:nvSpPr>
        <p:spPr bwMode="auto">
          <a:xfrm>
            <a:off x="7162800" y="1381125"/>
            <a:ext cx="357188" cy="2222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27" name="Rectangle 47"/>
          <p:cNvSpPr>
            <a:spLocks noChangeArrowheads="1"/>
          </p:cNvSpPr>
          <p:nvPr/>
        </p:nvSpPr>
        <p:spPr bwMode="auto">
          <a:xfrm>
            <a:off x="7491413" y="1381125"/>
            <a:ext cx="357187" cy="22225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28" name="Rectangle 48"/>
          <p:cNvSpPr>
            <a:spLocks noChangeArrowheads="1"/>
          </p:cNvSpPr>
          <p:nvPr/>
        </p:nvSpPr>
        <p:spPr bwMode="auto">
          <a:xfrm>
            <a:off x="3605213" y="1069975"/>
            <a:ext cx="357187" cy="222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b="1">
                <a:latin typeface="楷体" pitchFamily="18" charset="-122"/>
                <a:ea typeface="楷体" pitchFamily="18" charset="-122"/>
              </a:rPr>
              <a:t>D3</a:t>
            </a:r>
          </a:p>
        </p:txBody>
      </p:sp>
      <p:sp>
        <p:nvSpPr>
          <p:cNvPr id="46129" name="Rectangle 49"/>
          <p:cNvSpPr>
            <a:spLocks noChangeArrowheads="1"/>
          </p:cNvSpPr>
          <p:nvPr/>
        </p:nvSpPr>
        <p:spPr bwMode="auto">
          <a:xfrm>
            <a:off x="3986213" y="1069975"/>
            <a:ext cx="357187" cy="222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b="1">
                <a:latin typeface="楷体" pitchFamily="18" charset="-122"/>
                <a:ea typeface="楷体" pitchFamily="18" charset="-122"/>
              </a:rPr>
              <a:t>C3</a:t>
            </a:r>
          </a:p>
        </p:txBody>
      </p:sp>
      <p:sp>
        <p:nvSpPr>
          <p:cNvPr id="46130" name="Rectangle 50"/>
          <p:cNvSpPr>
            <a:spLocks noChangeArrowheads="1"/>
          </p:cNvSpPr>
          <p:nvPr/>
        </p:nvSpPr>
        <p:spPr bwMode="auto">
          <a:xfrm>
            <a:off x="4367213" y="1069975"/>
            <a:ext cx="357187" cy="222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b="1">
                <a:latin typeface="楷体" pitchFamily="18" charset="-122"/>
                <a:ea typeface="楷体" pitchFamily="18" charset="-122"/>
              </a:rPr>
              <a:t>B3</a:t>
            </a:r>
          </a:p>
        </p:txBody>
      </p:sp>
      <p:sp>
        <p:nvSpPr>
          <p:cNvPr id="46131" name="Rectangle 51"/>
          <p:cNvSpPr>
            <a:spLocks noChangeArrowheads="1"/>
          </p:cNvSpPr>
          <p:nvPr/>
        </p:nvSpPr>
        <p:spPr bwMode="auto">
          <a:xfrm>
            <a:off x="4724400" y="1069975"/>
            <a:ext cx="357188" cy="222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b="1">
                <a:latin typeface="楷体" pitchFamily="18" charset="-122"/>
                <a:ea typeface="楷体" pitchFamily="18" charset="-122"/>
              </a:rPr>
              <a:t>A3</a:t>
            </a:r>
          </a:p>
        </p:txBody>
      </p:sp>
      <p:sp>
        <p:nvSpPr>
          <p:cNvPr id="46132" name="Rectangle 52"/>
          <p:cNvSpPr>
            <a:spLocks noChangeArrowheads="1"/>
          </p:cNvSpPr>
          <p:nvPr/>
        </p:nvSpPr>
        <p:spPr bwMode="auto">
          <a:xfrm>
            <a:off x="5081588" y="1069975"/>
            <a:ext cx="357187" cy="222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b="1">
                <a:latin typeface="楷体" pitchFamily="18" charset="-122"/>
                <a:ea typeface="楷体" pitchFamily="18" charset="-122"/>
              </a:rPr>
              <a:t>D2</a:t>
            </a:r>
          </a:p>
        </p:txBody>
      </p:sp>
      <p:sp>
        <p:nvSpPr>
          <p:cNvPr id="46133" name="Rectangle 53"/>
          <p:cNvSpPr>
            <a:spLocks noChangeArrowheads="1"/>
          </p:cNvSpPr>
          <p:nvPr/>
        </p:nvSpPr>
        <p:spPr bwMode="auto">
          <a:xfrm>
            <a:off x="5410200" y="1069975"/>
            <a:ext cx="357188" cy="222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b="1">
                <a:latin typeface="楷体" pitchFamily="18" charset="-122"/>
                <a:ea typeface="楷体" pitchFamily="18" charset="-122"/>
              </a:rPr>
              <a:t>C2</a:t>
            </a:r>
          </a:p>
        </p:txBody>
      </p:sp>
      <p:sp>
        <p:nvSpPr>
          <p:cNvPr id="46134" name="Rectangle 54"/>
          <p:cNvSpPr>
            <a:spLocks noChangeArrowheads="1"/>
          </p:cNvSpPr>
          <p:nvPr/>
        </p:nvSpPr>
        <p:spPr bwMode="auto">
          <a:xfrm>
            <a:off x="5738813" y="1069975"/>
            <a:ext cx="357187" cy="222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b="1">
                <a:latin typeface="楷体" pitchFamily="18" charset="-122"/>
                <a:ea typeface="楷体" pitchFamily="18" charset="-122"/>
              </a:rPr>
              <a:t>B2</a:t>
            </a:r>
          </a:p>
        </p:txBody>
      </p:sp>
      <p:sp>
        <p:nvSpPr>
          <p:cNvPr id="46135" name="Rectangle 55"/>
          <p:cNvSpPr>
            <a:spLocks noChangeArrowheads="1"/>
          </p:cNvSpPr>
          <p:nvPr/>
        </p:nvSpPr>
        <p:spPr bwMode="auto">
          <a:xfrm>
            <a:off x="6096000" y="1069975"/>
            <a:ext cx="357188" cy="222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b="1">
                <a:latin typeface="楷体" pitchFamily="18" charset="-122"/>
                <a:ea typeface="楷体" pitchFamily="18" charset="-122"/>
              </a:rPr>
              <a:t>A2</a:t>
            </a:r>
          </a:p>
        </p:txBody>
      </p:sp>
      <p:sp>
        <p:nvSpPr>
          <p:cNvPr id="46136" name="Rectangle 56"/>
          <p:cNvSpPr>
            <a:spLocks noChangeArrowheads="1"/>
          </p:cNvSpPr>
          <p:nvPr/>
        </p:nvSpPr>
        <p:spPr bwMode="auto">
          <a:xfrm>
            <a:off x="6424613" y="1069975"/>
            <a:ext cx="357187" cy="222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b="1">
                <a:latin typeface="楷体" pitchFamily="18" charset="-122"/>
                <a:ea typeface="楷体" pitchFamily="18" charset="-122"/>
              </a:rPr>
              <a:t>D1</a:t>
            </a:r>
          </a:p>
        </p:txBody>
      </p:sp>
      <p:sp>
        <p:nvSpPr>
          <p:cNvPr id="46137" name="Rectangle 57"/>
          <p:cNvSpPr>
            <a:spLocks noChangeArrowheads="1"/>
          </p:cNvSpPr>
          <p:nvPr/>
        </p:nvSpPr>
        <p:spPr bwMode="auto">
          <a:xfrm>
            <a:off x="6805613" y="1069975"/>
            <a:ext cx="357187" cy="222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b="1">
                <a:latin typeface="楷体" pitchFamily="18" charset="-122"/>
                <a:ea typeface="楷体" pitchFamily="18" charset="-122"/>
              </a:rPr>
              <a:t>C1</a:t>
            </a:r>
          </a:p>
        </p:txBody>
      </p:sp>
      <p:sp>
        <p:nvSpPr>
          <p:cNvPr id="46138" name="Rectangle 58"/>
          <p:cNvSpPr>
            <a:spLocks noChangeArrowheads="1"/>
          </p:cNvSpPr>
          <p:nvPr/>
        </p:nvSpPr>
        <p:spPr bwMode="auto">
          <a:xfrm>
            <a:off x="7162800" y="1069975"/>
            <a:ext cx="357188" cy="222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b="1">
                <a:latin typeface="楷体" pitchFamily="18" charset="-122"/>
                <a:ea typeface="楷体" pitchFamily="18" charset="-122"/>
              </a:rPr>
              <a:t>B1</a:t>
            </a:r>
          </a:p>
        </p:txBody>
      </p:sp>
      <p:sp>
        <p:nvSpPr>
          <p:cNvPr id="46139" name="Rectangle 59"/>
          <p:cNvSpPr>
            <a:spLocks noChangeArrowheads="1"/>
          </p:cNvSpPr>
          <p:nvPr/>
        </p:nvSpPr>
        <p:spPr bwMode="auto">
          <a:xfrm>
            <a:off x="7467600" y="1069975"/>
            <a:ext cx="357188" cy="222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b="1">
                <a:latin typeface="楷体" pitchFamily="18" charset="-122"/>
                <a:ea typeface="楷体" pitchFamily="18" charset="-122"/>
              </a:rPr>
              <a:t>A1</a:t>
            </a:r>
          </a:p>
        </p:txBody>
      </p:sp>
      <p:sp>
        <p:nvSpPr>
          <p:cNvPr id="46140" name="Line 60"/>
          <p:cNvSpPr>
            <a:spLocks noChangeShapeType="1"/>
          </p:cNvSpPr>
          <p:nvPr/>
        </p:nvSpPr>
        <p:spPr bwMode="auto">
          <a:xfrm>
            <a:off x="3581400" y="917575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141" name="Line 61"/>
          <p:cNvSpPr>
            <a:spLocks noChangeShapeType="1"/>
          </p:cNvSpPr>
          <p:nvPr/>
        </p:nvSpPr>
        <p:spPr bwMode="auto">
          <a:xfrm>
            <a:off x="5105400" y="917575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142" name="Line 62"/>
          <p:cNvSpPr>
            <a:spLocks noChangeShapeType="1"/>
          </p:cNvSpPr>
          <p:nvPr/>
        </p:nvSpPr>
        <p:spPr bwMode="auto">
          <a:xfrm>
            <a:off x="6400800" y="917575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143" name="Line 63"/>
          <p:cNvSpPr>
            <a:spLocks noChangeShapeType="1"/>
          </p:cNvSpPr>
          <p:nvPr/>
        </p:nvSpPr>
        <p:spPr bwMode="auto">
          <a:xfrm>
            <a:off x="7848600" y="917575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144" name="Text Box 64"/>
          <p:cNvSpPr txBox="1">
            <a:spLocks noChangeArrowheads="1"/>
          </p:cNvSpPr>
          <p:nvPr/>
        </p:nvSpPr>
        <p:spPr bwMode="auto">
          <a:xfrm>
            <a:off x="4138613" y="765175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000" b="1">
                <a:latin typeface="楷体" pitchFamily="18" charset="-122"/>
                <a:ea typeface="楷体" pitchFamily="18" charset="-122"/>
              </a:rPr>
              <a:t>帧</a:t>
            </a:r>
          </a:p>
        </p:txBody>
      </p:sp>
      <p:sp>
        <p:nvSpPr>
          <p:cNvPr id="46145" name="Line 65"/>
          <p:cNvSpPr>
            <a:spLocks noChangeShapeType="1"/>
          </p:cNvSpPr>
          <p:nvPr/>
        </p:nvSpPr>
        <p:spPr bwMode="auto">
          <a:xfrm flipH="1">
            <a:off x="3581400" y="91757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146" name="Line 66"/>
          <p:cNvSpPr>
            <a:spLocks noChangeShapeType="1"/>
          </p:cNvSpPr>
          <p:nvPr/>
        </p:nvSpPr>
        <p:spPr bwMode="auto">
          <a:xfrm>
            <a:off x="4572000" y="917575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147" name="Text Box 67"/>
          <p:cNvSpPr txBox="1">
            <a:spLocks noChangeArrowheads="1"/>
          </p:cNvSpPr>
          <p:nvPr/>
        </p:nvSpPr>
        <p:spPr bwMode="auto">
          <a:xfrm>
            <a:off x="5510213" y="765175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000" b="1">
                <a:latin typeface="楷体" pitchFamily="18" charset="-122"/>
                <a:ea typeface="楷体" pitchFamily="18" charset="-122"/>
              </a:rPr>
              <a:t>帧</a:t>
            </a:r>
          </a:p>
        </p:txBody>
      </p:sp>
      <p:sp>
        <p:nvSpPr>
          <p:cNvPr id="46148" name="Line 68"/>
          <p:cNvSpPr>
            <a:spLocks noChangeShapeType="1"/>
          </p:cNvSpPr>
          <p:nvPr/>
        </p:nvSpPr>
        <p:spPr bwMode="auto">
          <a:xfrm flipH="1">
            <a:off x="4953000" y="91757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149" name="Line 69"/>
          <p:cNvSpPr>
            <a:spLocks noChangeShapeType="1"/>
          </p:cNvSpPr>
          <p:nvPr/>
        </p:nvSpPr>
        <p:spPr bwMode="auto">
          <a:xfrm>
            <a:off x="5943600" y="917575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150" name="Text Box 70"/>
          <p:cNvSpPr txBox="1">
            <a:spLocks noChangeArrowheads="1"/>
          </p:cNvSpPr>
          <p:nvPr/>
        </p:nvSpPr>
        <p:spPr bwMode="auto">
          <a:xfrm>
            <a:off x="6958013" y="765175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000" b="1">
                <a:latin typeface="楷体" pitchFamily="18" charset="-122"/>
                <a:ea typeface="楷体" pitchFamily="18" charset="-122"/>
              </a:rPr>
              <a:t>帧</a:t>
            </a:r>
          </a:p>
        </p:txBody>
      </p:sp>
      <p:sp>
        <p:nvSpPr>
          <p:cNvPr id="46151" name="Line 71"/>
          <p:cNvSpPr>
            <a:spLocks noChangeShapeType="1"/>
          </p:cNvSpPr>
          <p:nvPr/>
        </p:nvSpPr>
        <p:spPr bwMode="auto">
          <a:xfrm flipH="1">
            <a:off x="6400800" y="91757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152" name="Line 72"/>
          <p:cNvSpPr>
            <a:spLocks noChangeShapeType="1"/>
          </p:cNvSpPr>
          <p:nvPr/>
        </p:nvSpPr>
        <p:spPr bwMode="auto">
          <a:xfrm>
            <a:off x="7391400" y="917575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153" name="Oval 73"/>
          <p:cNvSpPr>
            <a:spLocks noChangeArrowheads="1"/>
          </p:cNvSpPr>
          <p:nvPr/>
        </p:nvSpPr>
        <p:spPr bwMode="auto">
          <a:xfrm>
            <a:off x="2895600" y="2060575"/>
            <a:ext cx="228600" cy="228600"/>
          </a:xfrm>
          <a:prstGeom prst="ellipse">
            <a:avLst/>
          </a:prstGeom>
          <a:solidFill>
            <a:srgbClr val="FF66FF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54" name="Text Box 74"/>
          <p:cNvSpPr txBox="1">
            <a:spLocks noChangeArrowheads="1"/>
          </p:cNvSpPr>
          <p:nvPr/>
        </p:nvSpPr>
        <p:spPr bwMode="auto">
          <a:xfrm>
            <a:off x="8604250" y="44450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/>
              <a:t>16</a:t>
            </a:r>
          </a:p>
        </p:txBody>
      </p:sp>
      <p:sp>
        <p:nvSpPr>
          <p:cNvPr id="46155" name="Text Box 75"/>
          <p:cNvSpPr txBox="1">
            <a:spLocks noChangeArrowheads="1"/>
          </p:cNvSpPr>
          <p:nvPr/>
        </p:nvSpPr>
        <p:spPr bwMode="auto">
          <a:xfrm>
            <a:off x="250825" y="44450"/>
            <a:ext cx="51847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>
                <a:latin typeface="宋体" pitchFamily="2" charset="-122"/>
              </a:rPr>
              <a:t>集中传输：</a:t>
            </a:r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</a:rPr>
              <a:t>动态按需分配子信道</a:t>
            </a:r>
            <a:endParaRPr lang="zh-CN" altLang="en-US" b="1">
              <a:latin typeface="宋体" pitchFamily="2" charset="-122"/>
            </a:endParaRPr>
          </a:p>
        </p:txBody>
      </p:sp>
      <p:sp>
        <p:nvSpPr>
          <p:cNvPr id="46156" name="Line 76"/>
          <p:cNvSpPr>
            <a:spLocks noChangeShapeType="1"/>
          </p:cNvSpPr>
          <p:nvPr/>
        </p:nvSpPr>
        <p:spPr bwMode="auto">
          <a:xfrm>
            <a:off x="749300" y="4722813"/>
            <a:ext cx="15589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57" name="Line 77"/>
          <p:cNvSpPr>
            <a:spLocks noChangeShapeType="1"/>
          </p:cNvSpPr>
          <p:nvPr/>
        </p:nvSpPr>
        <p:spPr bwMode="auto">
          <a:xfrm>
            <a:off x="749300" y="5154613"/>
            <a:ext cx="15589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58" name="Line 78"/>
          <p:cNvSpPr>
            <a:spLocks noChangeShapeType="1"/>
          </p:cNvSpPr>
          <p:nvPr/>
        </p:nvSpPr>
        <p:spPr bwMode="auto">
          <a:xfrm>
            <a:off x="749300" y="5516563"/>
            <a:ext cx="1930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59" name="Line 79"/>
          <p:cNvSpPr>
            <a:spLocks noChangeShapeType="1"/>
          </p:cNvSpPr>
          <p:nvPr/>
        </p:nvSpPr>
        <p:spPr bwMode="auto">
          <a:xfrm>
            <a:off x="749300" y="4362450"/>
            <a:ext cx="18367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60" name="Rectangle 80"/>
          <p:cNvSpPr>
            <a:spLocks noChangeArrowheads="1"/>
          </p:cNvSpPr>
          <p:nvPr/>
        </p:nvSpPr>
        <p:spPr bwMode="auto">
          <a:xfrm>
            <a:off x="1027113" y="4140200"/>
            <a:ext cx="1096962" cy="22225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61" name="Line 81"/>
          <p:cNvSpPr>
            <a:spLocks noChangeShapeType="1"/>
          </p:cNvSpPr>
          <p:nvPr/>
        </p:nvSpPr>
        <p:spPr bwMode="auto">
          <a:xfrm>
            <a:off x="1760538" y="4140200"/>
            <a:ext cx="0" cy="222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62" name="Line 82"/>
          <p:cNvSpPr>
            <a:spLocks noChangeShapeType="1"/>
          </p:cNvSpPr>
          <p:nvPr/>
        </p:nvSpPr>
        <p:spPr bwMode="auto">
          <a:xfrm>
            <a:off x="1390650" y="4140200"/>
            <a:ext cx="0" cy="222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63" name="Line 83"/>
          <p:cNvSpPr>
            <a:spLocks noChangeShapeType="1"/>
          </p:cNvSpPr>
          <p:nvPr/>
        </p:nvSpPr>
        <p:spPr bwMode="auto">
          <a:xfrm flipH="1">
            <a:off x="1760538" y="4291013"/>
            <a:ext cx="3175" cy="12319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64" name="Line 84"/>
          <p:cNvSpPr>
            <a:spLocks noChangeShapeType="1"/>
          </p:cNvSpPr>
          <p:nvPr/>
        </p:nvSpPr>
        <p:spPr bwMode="auto">
          <a:xfrm>
            <a:off x="1390650" y="4306888"/>
            <a:ext cx="12700" cy="120808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65" name="Line 85"/>
          <p:cNvSpPr>
            <a:spLocks noChangeShapeType="1"/>
          </p:cNvSpPr>
          <p:nvPr/>
        </p:nvSpPr>
        <p:spPr bwMode="auto">
          <a:xfrm flipH="1">
            <a:off x="2124075" y="4306888"/>
            <a:ext cx="6350" cy="120808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66" name="Line 86"/>
          <p:cNvSpPr>
            <a:spLocks noChangeShapeType="1"/>
          </p:cNvSpPr>
          <p:nvPr/>
        </p:nvSpPr>
        <p:spPr bwMode="auto">
          <a:xfrm>
            <a:off x="1042988" y="4291013"/>
            <a:ext cx="0" cy="1223962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67" name="Rectangle 87"/>
          <p:cNvSpPr>
            <a:spLocks noChangeArrowheads="1"/>
          </p:cNvSpPr>
          <p:nvPr/>
        </p:nvSpPr>
        <p:spPr bwMode="auto">
          <a:xfrm>
            <a:off x="1397000" y="4498975"/>
            <a:ext cx="357188" cy="2238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68" name="Rectangle 88"/>
          <p:cNvSpPr>
            <a:spLocks noChangeArrowheads="1"/>
          </p:cNvSpPr>
          <p:nvPr/>
        </p:nvSpPr>
        <p:spPr bwMode="auto">
          <a:xfrm>
            <a:off x="1027113" y="4932363"/>
            <a:ext cx="357187" cy="22225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69" name="Rectangle 89"/>
          <p:cNvSpPr>
            <a:spLocks noChangeArrowheads="1"/>
          </p:cNvSpPr>
          <p:nvPr/>
        </p:nvSpPr>
        <p:spPr bwMode="auto">
          <a:xfrm>
            <a:off x="1766888" y="5299075"/>
            <a:ext cx="357187" cy="22225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70" name="Rectangle 90"/>
          <p:cNvSpPr>
            <a:spLocks noChangeArrowheads="1"/>
          </p:cNvSpPr>
          <p:nvPr/>
        </p:nvSpPr>
        <p:spPr bwMode="auto">
          <a:xfrm>
            <a:off x="684213" y="6234113"/>
            <a:ext cx="2382837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CN" sz="1800" b="1">
                <a:latin typeface="宋体" pitchFamily="2" charset="-122"/>
              </a:rPr>
              <a:t>t4   t3    t2    t1</a:t>
            </a:r>
          </a:p>
        </p:txBody>
      </p:sp>
      <p:sp>
        <p:nvSpPr>
          <p:cNvPr id="46171" name="Line 91"/>
          <p:cNvSpPr>
            <a:spLocks noChangeShapeType="1"/>
          </p:cNvSpPr>
          <p:nvPr/>
        </p:nvSpPr>
        <p:spPr bwMode="auto">
          <a:xfrm>
            <a:off x="2968625" y="5332413"/>
            <a:ext cx="450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72" name="Line 92"/>
          <p:cNvSpPr>
            <a:spLocks noChangeShapeType="1"/>
          </p:cNvSpPr>
          <p:nvPr/>
        </p:nvSpPr>
        <p:spPr bwMode="auto">
          <a:xfrm>
            <a:off x="2692400" y="4425950"/>
            <a:ext cx="223838" cy="803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73" name="Rectangle 93"/>
          <p:cNvSpPr>
            <a:spLocks noChangeArrowheads="1"/>
          </p:cNvSpPr>
          <p:nvPr/>
        </p:nvSpPr>
        <p:spPr bwMode="auto">
          <a:xfrm>
            <a:off x="2598738" y="4306888"/>
            <a:ext cx="80962" cy="1063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74" name="Rectangle 94"/>
          <p:cNvSpPr>
            <a:spLocks noChangeArrowheads="1"/>
          </p:cNvSpPr>
          <p:nvPr/>
        </p:nvSpPr>
        <p:spPr bwMode="auto">
          <a:xfrm>
            <a:off x="2474913" y="4618038"/>
            <a:ext cx="80962" cy="104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75" name="Rectangle 95"/>
          <p:cNvSpPr>
            <a:spLocks noChangeArrowheads="1"/>
          </p:cNvSpPr>
          <p:nvPr/>
        </p:nvSpPr>
        <p:spPr bwMode="auto">
          <a:xfrm>
            <a:off x="2403475" y="5049838"/>
            <a:ext cx="80963" cy="104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76" name="Rectangle 96"/>
          <p:cNvSpPr>
            <a:spLocks noChangeArrowheads="1"/>
          </p:cNvSpPr>
          <p:nvPr/>
        </p:nvSpPr>
        <p:spPr bwMode="auto">
          <a:xfrm>
            <a:off x="2411413" y="5441950"/>
            <a:ext cx="80962" cy="104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77" name="Arc 97"/>
          <p:cNvSpPr>
            <a:spLocks/>
          </p:cNvSpPr>
          <p:nvPr/>
        </p:nvSpPr>
        <p:spPr bwMode="auto">
          <a:xfrm>
            <a:off x="2555875" y="4941888"/>
            <a:ext cx="115888" cy="930275"/>
          </a:xfrm>
          <a:custGeom>
            <a:avLst/>
            <a:gdLst>
              <a:gd name="T0" fmla="*/ 115888 w 29014"/>
              <a:gd name="T1" fmla="*/ 902020 h 43196"/>
              <a:gd name="T2" fmla="*/ 84677 w 29014"/>
              <a:gd name="T3" fmla="*/ 0 h 43196"/>
              <a:gd name="T4" fmla="*/ 86275 w 29014"/>
              <a:gd name="T5" fmla="*/ 465094 h 43196"/>
              <a:gd name="T6" fmla="*/ 0 60000 65536"/>
              <a:gd name="T7" fmla="*/ 0 60000 65536"/>
              <a:gd name="T8" fmla="*/ 0 60000 65536"/>
              <a:gd name="T9" fmla="*/ 0 w 29014"/>
              <a:gd name="T10" fmla="*/ 0 h 43196"/>
              <a:gd name="T11" fmla="*/ 29014 w 29014"/>
              <a:gd name="T12" fmla="*/ 43196 h 431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9014" h="43196" fill="none" extrusionOk="0">
                <a:moveTo>
                  <a:pt x="29013" y="41883"/>
                </a:moveTo>
                <a:cubicBezTo>
                  <a:pt x="26638" y="42751"/>
                  <a:pt x="24129" y="43195"/>
                  <a:pt x="21600" y="43196"/>
                </a:cubicBezTo>
                <a:cubicBezTo>
                  <a:pt x="9670" y="43196"/>
                  <a:pt x="0" y="33525"/>
                  <a:pt x="0" y="21596"/>
                </a:cubicBezTo>
                <a:cubicBezTo>
                  <a:pt x="-1" y="9822"/>
                  <a:pt x="9428" y="217"/>
                  <a:pt x="21199" y="-1"/>
                </a:cubicBezTo>
              </a:path>
              <a:path w="29014" h="43196" stroke="0" extrusionOk="0">
                <a:moveTo>
                  <a:pt x="29013" y="41883"/>
                </a:moveTo>
                <a:cubicBezTo>
                  <a:pt x="26638" y="42751"/>
                  <a:pt x="24129" y="43195"/>
                  <a:pt x="21600" y="43196"/>
                </a:cubicBezTo>
                <a:cubicBezTo>
                  <a:pt x="9670" y="43196"/>
                  <a:pt x="0" y="33525"/>
                  <a:pt x="0" y="21596"/>
                </a:cubicBezTo>
                <a:cubicBezTo>
                  <a:pt x="-1" y="9822"/>
                  <a:pt x="9428" y="217"/>
                  <a:pt x="21199" y="-1"/>
                </a:cubicBezTo>
                <a:lnTo>
                  <a:pt x="21600" y="21596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78" name="Rectangle 98"/>
          <p:cNvSpPr>
            <a:spLocks noChangeArrowheads="1"/>
          </p:cNvSpPr>
          <p:nvPr/>
        </p:nvSpPr>
        <p:spPr bwMode="auto">
          <a:xfrm>
            <a:off x="2501900" y="5513388"/>
            <a:ext cx="525463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CN" sz="1800" b="1">
                <a:latin typeface="宋体" pitchFamily="2" charset="-122"/>
              </a:rPr>
              <a:t> ↓</a:t>
            </a:r>
          </a:p>
        </p:txBody>
      </p:sp>
      <p:sp>
        <p:nvSpPr>
          <p:cNvPr id="46179" name="Rectangle 99"/>
          <p:cNvSpPr>
            <a:spLocks noChangeArrowheads="1"/>
          </p:cNvSpPr>
          <p:nvPr/>
        </p:nvSpPr>
        <p:spPr bwMode="auto">
          <a:xfrm>
            <a:off x="468313" y="4005263"/>
            <a:ext cx="3460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CN" sz="1800" b="1"/>
              <a:t>A</a:t>
            </a:r>
          </a:p>
        </p:txBody>
      </p:sp>
      <p:sp>
        <p:nvSpPr>
          <p:cNvPr id="46180" name="Rectangle 100"/>
          <p:cNvSpPr>
            <a:spLocks noChangeArrowheads="1"/>
          </p:cNvSpPr>
          <p:nvPr/>
        </p:nvSpPr>
        <p:spPr bwMode="auto">
          <a:xfrm>
            <a:off x="468313" y="4437063"/>
            <a:ext cx="3333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CN" sz="1800" b="1"/>
              <a:t>B</a:t>
            </a:r>
          </a:p>
        </p:txBody>
      </p:sp>
      <p:sp>
        <p:nvSpPr>
          <p:cNvPr id="46181" name="Rectangle 101"/>
          <p:cNvSpPr>
            <a:spLocks noChangeArrowheads="1"/>
          </p:cNvSpPr>
          <p:nvPr/>
        </p:nvSpPr>
        <p:spPr bwMode="auto">
          <a:xfrm>
            <a:off x="468313" y="4865688"/>
            <a:ext cx="3460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CN" sz="1800" b="1"/>
              <a:t>C</a:t>
            </a:r>
          </a:p>
        </p:txBody>
      </p:sp>
      <p:sp>
        <p:nvSpPr>
          <p:cNvPr id="46182" name="Rectangle 102"/>
          <p:cNvSpPr>
            <a:spLocks noChangeArrowheads="1"/>
          </p:cNvSpPr>
          <p:nvPr/>
        </p:nvSpPr>
        <p:spPr bwMode="auto">
          <a:xfrm>
            <a:off x="468313" y="5229225"/>
            <a:ext cx="3460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CN" sz="1800" b="1"/>
              <a:t>D</a:t>
            </a:r>
          </a:p>
        </p:txBody>
      </p:sp>
      <p:sp>
        <p:nvSpPr>
          <p:cNvPr id="46183" name="Oval 103"/>
          <p:cNvSpPr>
            <a:spLocks noChangeArrowheads="1"/>
          </p:cNvSpPr>
          <p:nvPr/>
        </p:nvSpPr>
        <p:spPr bwMode="auto">
          <a:xfrm>
            <a:off x="2895600" y="5216525"/>
            <a:ext cx="228600" cy="228600"/>
          </a:xfrm>
          <a:prstGeom prst="ellipse">
            <a:avLst/>
          </a:prstGeom>
          <a:solidFill>
            <a:srgbClr val="FF66FF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84" name="Line 104"/>
          <p:cNvSpPr>
            <a:spLocks noChangeShapeType="1"/>
          </p:cNvSpPr>
          <p:nvPr/>
        </p:nvSpPr>
        <p:spPr bwMode="auto">
          <a:xfrm>
            <a:off x="755650" y="5876925"/>
            <a:ext cx="1930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85" name="Line 105"/>
          <p:cNvSpPr>
            <a:spLocks noChangeShapeType="1"/>
          </p:cNvSpPr>
          <p:nvPr/>
        </p:nvSpPr>
        <p:spPr bwMode="auto">
          <a:xfrm>
            <a:off x="749300" y="6237288"/>
            <a:ext cx="1930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86" name="Rectangle 106"/>
          <p:cNvSpPr>
            <a:spLocks noChangeArrowheads="1"/>
          </p:cNvSpPr>
          <p:nvPr/>
        </p:nvSpPr>
        <p:spPr bwMode="auto">
          <a:xfrm>
            <a:off x="1403350" y="5661025"/>
            <a:ext cx="357188" cy="222250"/>
          </a:xfrm>
          <a:prstGeom prst="rect">
            <a:avLst/>
          </a:prstGeom>
          <a:solidFill>
            <a:srgbClr val="FF66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87" name="Rectangle 107"/>
          <p:cNvSpPr>
            <a:spLocks noChangeArrowheads="1"/>
          </p:cNvSpPr>
          <p:nvPr/>
        </p:nvSpPr>
        <p:spPr bwMode="auto">
          <a:xfrm>
            <a:off x="1042988" y="6015038"/>
            <a:ext cx="357187" cy="22225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88" name="Rectangle 108"/>
          <p:cNvSpPr>
            <a:spLocks noChangeArrowheads="1"/>
          </p:cNvSpPr>
          <p:nvPr/>
        </p:nvSpPr>
        <p:spPr bwMode="auto">
          <a:xfrm>
            <a:off x="1766888" y="6021388"/>
            <a:ext cx="357187" cy="22225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89" name="Rectangle 109"/>
          <p:cNvSpPr>
            <a:spLocks noChangeArrowheads="1"/>
          </p:cNvSpPr>
          <p:nvPr/>
        </p:nvSpPr>
        <p:spPr bwMode="auto">
          <a:xfrm>
            <a:off x="2555875" y="5805488"/>
            <a:ext cx="80963" cy="104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90" name="Rectangle 110"/>
          <p:cNvSpPr>
            <a:spLocks noChangeArrowheads="1"/>
          </p:cNvSpPr>
          <p:nvPr/>
        </p:nvSpPr>
        <p:spPr bwMode="auto">
          <a:xfrm>
            <a:off x="2627313" y="6132513"/>
            <a:ext cx="80962" cy="104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91" name="Line 111"/>
          <p:cNvSpPr>
            <a:spLocks noChangeShapeType="1"/>
          </p:cNvSpPr>
          <p:nvPr/>
        </p:nvSpPr>
        <p:spPr bwMode="auto">
          <a:xfrm>
            <a:off x="4186238" y="5307013"/>
            <a:ext cx="4057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92" name="Rectangle 112"/>
          <p:cNvSpPr>
            <a:spLocks noChangeArrowheads="1"/>
          </p:cNvSpPr>
          <p:nvPr/>
        </p:nvSpPr>
        <p:spPr bwMode="auto">
          <a:xfrm>
            <a:off x="5194300" y="5084763"/>
            <a:ext cx="357188" cy="22225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93" name="Rectangle 113"/>
          <p:cNvSpPr>
            <a:spLocks noChangeArrowheads="1"/>
          </p:cNvSpPr>
          <p:nvPr/>
        </p:nvSpPr>
        <p:spPr bwMode="auto">
          <a:xfrm>
            <a:off x="5554663" y="5084763"/>
            <a:ext cx="357187" cy="222250"/>
          </a:xfrm>
          <a:prstGeom prst="rect">
            <a:avLst/>
          </a:prstGeom>
          <a:solidFill>
            <a:srgbClr val="FF66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94" name="Rectangle 114"/>
          <p:cNvSpPr>
            <a:spLocks noChangeArrowheads="1"/>
          </p:cNvSpPr>
          <p:nvPr/>
        </p:nvSpPr>
        <p:spPr bwMode="auto">
          <a:xfrm>
            <a:off x="5916613" y="5084763"/>
            <a:ext cx="357187" cy="2222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95" name="Rectangle 115"/>
          <p:cNvSpPr>
            <a:spLocks noChangeArrowheads="1"/>
          </p:cNvSpPr>
          <p:nvPr/>
        </p:nvSpPr>
        <p:spPr bwMode="auto">
          <a:xfrm>
            <a:off x="6276975" y="5084763"/>
            <a:ext cx="357188" cy="22225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96" name="Rectangle 116"/>
          <p:cNvSpPr>
            <a:spLocks noChangeArrowheads="1"/>
          </p:cNvSpPr>
          <p:nvPr/>
        </p:nvSpPr>
        <p:spPr bwMode="auto">
          <a:xfrm>
            <a:off x="6634163" y="5091113"/>
            <a:ext cx="357187" cy="22225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97" name="Rectangle 117"/>
          <p:cNvSpPr>
            <a:spLocks noChangeArrowheads="1"/>
          </p:cNvSpPr>
          <p:nvPr/>
        </p:nvSpPr>
        <p:spPr bwMode="auto">
          <a:xfrm>
            <a:off x="6994525" y="5091113"/>
            <a:ext cx="357188" cy="22225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98" name="Rectangle 118"/>
          <p:cNvSpPr>
            <a:spLocks noChangeArrowheads="1"/>
          </p:cNvSpPr>
          <p:nvPr/>
        </p:nvSpPr>
        <p:spPr bwMode="auto">
          <a:xfrm>
            <a:off x="7354888" y="5091113"/>
            <a:ext cx="357187" cy="22225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99" name="Rectangle 119"/>
          <p:cNvSpPr>
            <a:spLocks noChangeArrowheads="1"/>
          </p:cNvSpPr>
          <p:nvPr/>
        </p:nvSpPr>
        <p:spPr bwMode="auto">
          <a:xfrm>
            <a:off x="4475163" y="5084763"/>
            <a:ext cx="357187" cy="22225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200" name="Rectangle 120"/>
          <p:cNvSpPr>
            <a:spLocks noChangeArrowheads="1"/>
          </p:cNvSpPr>
          <p:nvPr/>
        </p:nvSpPr>
        <p:spPr bwMode="auto">
          <a:xfrm>
            <a:off x="4835525" y="5084763"/>
            <a:ext cx="357188" cy="22225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201" name="Rectangle 121"/>
          <p:cNvSpPr>
            <a:spLocks noChangeArrowheads="1"/>
          </p:cNvSpPr>
          <p:nvPr/>
        </p:nvSpPr>
        <p:spPr bwMode="auto">
          <a:xfrm>
            <a:off x="6010275" y="2336800"/>
            <a:ext cx="357188" cy="22225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202" name="Rectangle 122"/>
          <p:cNvSpPr>
            <a:spLocks noChangeArrowheads="1"/>
          </p:cNvSpPr>
          <p:nvPr/>
        </p:nvSpPr>
        <p:spPr bwMode="auto">
          <a:xfrm>
            <a:off x="6369050" y="2336800"/>
            <a:ext cx="357188" cy="2222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203" name="Rectangle 123"/>
          <p:cNvSpPr>
            <a:spLocks noChangeArrowheads="1"/>
          </p:cNvSpPr>
          <p:nvPr/>
        </p:nvSpPr>
        <p:spPr bwMode="auto">
          <a:xfrm>
            <a:off x="6729413" y="2336800"/>
            <a:ext cx="357187" cy="22225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204" name="Rectangle 124"/>
          <p:cNvSpPr>
            <a:spLocks noChangeArrowheads="1"/>
          </p:cNvSpPr>
          <p:nvPr/>
        </p:nvSpPr>
        <p:spPr bwMode="auto">
          <a:xfrm>
            <a:off x="7086600" y="2343150"/>
            <a:ext cx="357188" cy="22225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205" name="Rectangle 125"/>
          <p:cNvSpPr>
            <a:spLocks noChangeArrowheads="1"/>
          </p:cNvSpPr>
          <p:nvPr/>
        </p:nvSpPr>
        <p:spPr bwMode="auto">
          <a:xfrm>
            <a:off x="7446963" y="2343150"/>
            <a:ext cx="357187" cy="22225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206" name="Rectangle 126"/>
          <p:cNvSpPr>
            <a:spLocks noChangeArrowheads="1"/>
          </p:cNvSpPr>
          <p:nvPr/>
        </p:nvSpPr>
        <p:spPr bwMode="auto">
          <a:xfrm>
            <a:off x="5651500" y="2330450"/>
            <a:ext cx="357188" cy="22225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207" name="Text Box 127"/>
          <p:cNvSpPr txBox="1">
            <a:spLocks noChangeArrowheads="1"/>
          </p:cNvSpPr>
          <p:nvPr/>
        </p:nvSpPr>
        <p:spPr bwMode="auto">
          <a:xfrm>
            <a:off x="4264025" y="5661025"/>
            <a:ext cx="4195763" cy="82232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具有更高的信道利用率，可以支持更多路用户信号传输。</a:t>
            </a:r>
          </a:p>
        </p:txBody>
      </p:sp>
      <p:sp>
        <p:nvSpPr>
          <p:cNvPr id="46208" name="Text Box 128"/>
          <p:cNvSpPr txBox="1">
            <a:spLocks noChangeArrowheads="1"/>
          </p:cNvSpPr>
          <p:nvPr/>
        </p:nvSpPr>
        <p:spPr bwMode="auto">
          <a:xfrm>
            <a:off x="468313" y="3476625"/>
            <a:ext cx="6464300" cy="457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b="1"/>
              <a:t>称呼：</a:t>
            </a:r>
            <a:r>
              <a:rPr lang="zh-CN" altLang="en-US" b="1">
                <a:solidFill>
                  <a:srgbClr val="FF0000"/>
                </a:solidFill>
              </a:rPr>
              <a:t>异步</a:t>
            </a:r>
            <a:r>
              <a:rPr lang="zh-CN" altLang="en-US" b="1"/>
              <a:t>多路复用 或者 </a:t>
            </a:r>
            <a:r>
              <a:rPr lang="zh-CN" altLang="en-US" b="1">
                <a:solidFill>
                  <a:srgbClr val="FF0000"/>
                </a:solidFill>
              </a:rPr>
              <a:t>统计</a:t>
            </a:r>
            <a:r>
              <a:rPr lang="zh-CN" altLang="en-US" b="1"/>
              <a:t>多路复用技术；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864428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034" name="Rectangle 2"/>
          <p:cNvSpPr>
            <a:spLocks noChangeArrowheads="1"/>
          </p:cNvSpPr>
          <p:nvPr/>
        </p:nvSpPr>
        <p:spPr bwMode="auto">
          <a:xfrm>
            <a:off x="228600" y="5334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7107" name="Line 3"/>
          <p:cNvSpPr>
            <a:spLocks noChangeShapeType="1"/>
          </p:cNvSpPr>
          <p:nvPr/>
        </p:nvSpPr>
        <p:spPr bwMode="auto">
          <a:xfrm>
            <a:off x="749300" y="4170363"/>
            <a:ext cx="15589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08" name="Line 4"/>
          <p:cNvSpPr>
            <a:spLocks noChangeShapeType="1"/>
          </p:cNvSpPr>
          <p:nvPr/>
        </p:nvSpPr>
        <p:spPr bwMode="auto">
          <a:xfrm>
            <a:off x="749300" y="4640263"/>
            <a:ext cx="15589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09" name="Line 5"/>
          <p:cNvSpPr>
            <a:spLocks noChangeShapeType="1"/>
          </p:cNvSpPr>
          <p:nvPr/>
        </p:nvSpPr>
        <p:spPr bwMode="auto">
          <a:xfrm>
            <a:off x="749300" y="5113338"/>
            <a:ext cx="1930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0" name="Line 6"/>
          <p:cNvSpPr>
            <a:spLocks noChangeShapeType="1"/>
          </p:cNvSpPr>
          <p:nvPr/>
        </p:nvSpPr>
        <p:spPr bwMode="auto">
          <a:xfrm>
            <a:off x="749300" y="3698875"/>
            <a:ext cx="18367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1027113" y="3351213"/>
            <a:ext cx="1096962" cy="22225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2" name="Line 8"/>
          <p:cNvSpPr>
            <a:spLocks noChangeShapeType="1"/>
          </p:cNvSpPr>
          <p:nvPr/>
        </p:nvSpPr>
        <p:spPr bwMode="auto">
          <a:xfrm>
            <a:off x="1760538" y="3351213"/>
            <a:ext cx="0" cy="222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3" name="Line 9"/>
          <p:cNvSpPr>
            <a:spLocks noChangeShapeType="1"/>
          </p:cNvSpPr>
          <p:nvPr/>
        </p:nvSpPr>
        <p:spPr bwMode="auto">
          <a:xfrm>
            <a:off x="1390650" y="3351213"/>
            <a:ext cx="0" cy="222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4" name="Line 10"/>
          <p:cNvSpPr>
            <a:spLocks noChangeShapeType="1"/>
          </p:cNvSpPr>
          <p:nvPr/>
        </p:nvSpPr>
        <p:spPr bwMode="auto">
          <a:xfrm>
            <a:off x="1760538" y="3586163"/>
            <a:ext cx="0" cy="15208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5" name="Line 11"/>
          <p:cNvSpPr>
            <a:spLocks noChangeShapeType="1"/>
          </p:cNvSpPr>
          <p:nvPr/>
        </p:nvSpPr>
        <p:spPr bwMode="auto">
          <a:xfrm>
            <a:off x="1390650" y="3586163"/>
            <a:ext cx="0" cy="15208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6" name="Line 12"/>
          <p:cNvSpPr>
            <a:spLocks noChangeShapeType="1"/>
          </p:cNvSpPr>
          <p:nvPr/>
        </p:nvSpPr>
        <p:spPr bwMode="auto">
          <a:xfrm>
            <a:off x="2130425" y="3586163"/>
            <a:ext cx="0" cy="15208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7" name="Line 13"/>
          <p:cNvSpPr>
            <a:spLocks noChangeShapeType="1"/>
          </p:cNvSpPr>
          <p:nvPr/>
        </p:nvSpPr>
        <p:spPr bwMode="auto">
          <a:xfrm>
            <a:off x="1020763" y="3586163"/>
            <a:ext cx="0" cy="15208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8" name="Rectangle 14"/>
          <p:cNvSpPr>
            <a:spLocks noChangeArrowheads="1"/>
          </p:cNvSpPr>
          <p:nvPr/>
        </p:nvSpPr>
        <p:spPr bwMode="auto">
          <a:xfrm>
            <a:off x="1397000" y="3822700"/>
            <a:ext cx="357188" cy="2238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9" name="Rectangle 15"/>
          <p:cNvSpPr>
            <a:spLocks noChangeArrowheads="1"/>
          </p:cNvSpPr>
          <p:nvPr/>
        </p:nvSpPr>
        <p:spPr bwMode="auto">
          <a:xfrm>
            <a:off x="1027113" y="4294188"/>
            <a:ext cx="357187" cy="22225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20" name="Rectangle 16"/>
          <p:cNvSpPr>
            <a:spLocks noChangeArrowheads="1"/>
          </p:cNvSpPr>
          <p:nvPr/>
        </p:nvSpPr>
        <p:spPr bwMode="auto">
          <a:xfrm>
            <a:off x="1766888" y="4767263"/>
            <a:ext cx="357187" cy="22225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21" name="Rectangle 17"/>
          <p:cNvSpPr>
            <a:spLocks noChangeArrowheads="1"/>
          </p:cNvSpPr>
          <p:nvPr/>
        </p:nvSpPr>
        <p:spPr bwMode="auto">
          <a:xfrm>
            <a:off x="684213" y="5143500"/>
            <a:ext cx="2382837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CN" sz="1800" b="1">
                <a:latin typeface="宋体" pitchFamily="2" charset="-122"/>
              </a:rPr>
              <a:t>t4   t3    t2    t1</a:t>
            </a:r>
          </a:p>
        </p:txBody>
      </p:sp>
      <p:sp>
        <p:nvSpPr>
          <p:cNvPr id="47122" name="Line 18"/>
          <p:cNvSpPr>
            <a:spLocks noChangeShapeType="1"/>
          </p:cNvSpPr>
          <p:nvPr/>
        </p:nvSpPr>
        <p:spPr bwMode="auto">
          <a:xfrm>
            <a:off x="2968625" y="4405313"/>
            <a:ext cx="450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23" name="Line 19"/>
          <p:cNvSpPr>
            <a:spLocks noChangeShapeType="1"/>
          </p:cNvSpPr>
          <p:nvPr/>
        </p:nvSpPr>
        <p:spPr bwMode="auto">
          <a:xfrm>
            <a:off x="2692400" y="3705225"/>
            <a:ext cx="263525" cy="693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24" name="Rectangle 20"/>
          <p:cNvSpPr>
            <a:spLocks noChangeArrowheads="1"/>
          </p:cNvSpPr>
          <p:nvPr/>
        </p:nvSpPr>
        <p:spPr bwMode="auto">
          <a:xfrm>
            <a:off x="3509963" y="3940175"/>
            <a:ext cx="2846387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CN" sz="1800" b="1">
                <a:latin typeface="宋体" pitchFamily="2" charset="-122"/>
              </a:rPr>
              <a:t> C3  A3  B2  A2  D1  A1</a:t>
            </a:r>
          </a:p>
        </p:txBody>
      </p:sp>
      <p:sp>
        <p:nvSpPr>
          <p:cNvPr id="47125" name="Line 21"/>
          <p:cNvSpPr>
            <a:spLocks noChangeShapeType="1"/>
          </p:cNvSpPr>
          <p:nvPr/>
        </p:nvSpPr>
        <p:spPr bwMode="auto">
          <a:xfrm flipV="1">
            <a:off x="3419475" y="4471988"/>
            <a:ext cx="3114675" cy="36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26" name="Rectangle 22"/>
          <p:cNvSpPr>
            <a:spLocks noChangeArrowheads="1"/>
          </p:cNvSpPr>
          <p:nvPr/>
        </p:nvSpPr>
        <p:spPr bwMode="auto">
          <a:xfrm>
            <a:off x="2598738" y="3586163"/>
            <a:ext cx="80962" cy="1063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27" name="Rectangle 23"/>
          <p:cNvSpPr>
            <a:spLocks noChangeArrowheads="1"/>
          </p:cNvSpPr>
          <p:nvPr/>
        </p:nvSpPr>
        <p:spPr bwMode="auto">
          <a:xfrm>
            <a:off x="2320925" y="4059238"/>
            <a:ext cx="80963" cy="104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28" name="Rectangle 24"/>
          <p:cNvSpPr>
            <a:spLocks noChangeArrowheads="1"/>
          </p:cNvSpPr>
          <p:nvPr/>
        </p:nvSpPr>
        <p:spPr bwMode="auto">
          <a:xfrm>
            <a:off x="2320925" y="4529138"/>
            <a:ext cx="80963" cy="104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29" name="Rectangle 25"/>
          <p:cNvSpPr>
            <a:spLocks noChangeArrowheads="1"/>
          </p:cNvSpPr>
          <p:nvPr/>
        </p:nvSpPr>
        <p:spPr bwMode="auto">
          <a:xfrm>
            <a:off x="2598738" y="5002213"/>
            <a:ext cx="80962" cy="104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30" name="Arc 26"/>
          <p:cNvSpPr>
            <a:spLocks/>
          </p:cNvSpPr>
          <p:nvPr/>
        </p:nvSpPr>
        <p:spPr bwMode="auto">
          <a:xfrm>
            <a:off x="2693988" y="4178300"/>
            <a:ext cx="85725" cy="465138"/>
          </a:xfrm>
          <a:custGeom>
            <a:avLst/>
            <a:gdLst>
              <a:gd name="T0" fmla="*/ 0 w 21600"/>
              <a:gd name="T1" fmla="*/ 465138 h 21596"/>
              <a:gd name="T2" fmla="*/ 84138 w 21600"/>
              <a:gd name="T3" fmla="*/ 0 h 21596"/>
              <a:gd name="T4" fmla="*/ 85725 w 21600"/>
              <a:gd name="T5" fmla="*/ 465138 h 21596"/>
              <a:gd name="T6" fmla="*/ 0 60000 65536"/>
              <a:gd name="T7" fmla="*/ 0 60000 65536"/>
              <a:gd name="T8" fmla="*/ 0 60000 65536"/>
              <a:gd name="T9" fmla="*/ 0 w 21600"/>
              <a:gd name="T10" fmla="*/ 0 h 21596"/>
              <a:gd name="T11" fmla="*/ 21600 w 21600"/>
              <a:gd name="T12" fmla="*/ 21596 h 215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596" fill="none" extrusionOk="0">
                <a:moveTo>
                  <a:pt x="0" y="21596"/>
                </a:moveTo>
                <a:cubicBezTo>
                  <a:pt x="0" y="9822"/>
                  <a:pt x="9428" y="217"/>
                  <a:pt x="21199" y="-1"/>
                </a:cubicBezTo>
              </a:path>
              <a:path w="21600" h="21596" stroke="0" extrusionOk="0">
                <a:moveTo>
                  <a:pt x="0" y="21596"/>
                </a:moveTo>
                <a:cubicBezTo>
                  <a:pt x="0" y="9822"/>
                  <a:pt x="9428" y="217"/>
                  <a:pt x="21199" y="-1"/>
                </a:cubicBezTo>
                <a:lnTo>
                  <a:pt x="21600" y="21596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31" name="Rectangle 27"/>
          <p:cNvSpPr>
            <a:spLocks noChangeArrowheads="1"/>
          </p:cNvSpPr>
          <p:nvPr/>
        </p:nvSpPr>
        <p:spPr bwMode="auto">
          <a:xfrm>
            <a:off x="2501900" y="4538663"/>
            <a:ext cx="525463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CN" sz="1800" b="1">
                <a:latin typeface="宋体" pitchFamily="2" charset="-122"/>
              </a:rPr>
              <a:t> ↓</a:t>
            </a:r>
          </a:p>
        </p:txBody>
      </p:sp>
      <p:sp>
        <p:nvSpPr>
          <p:cNvPr id="47132" name="Rectangle 28"/>
          <p:cNvSpPr>
            <a:spLocks noChangeArrowheads="1"/>
          </p:cNvSpPr>
          <p:nvPr/>
        </p:nvSpPr>
        <p:spPr bwMode="auto">
          <a:xfrm>
            <a:off x="468313" y="3284538"/>
            <a:ext cx="3460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CN" sz="1800" b="1"/>
              <a:t>A</a:t>
            </a:r>
          </a:p>
        </p:txBody>
      </p:sp>
      <p:sp>
        <p:nvSpPr>
          <p:cNvPr id="47133" name="Rectangle 29"/>
          <p:cNvSpPr>
            <a:spLocks noChangeArrowheads="1"/>
          </p:cNvSpPr>
          <p:nvPr/>
        </p:nvSpPr>
        <p:spPr bwMode="auto">
          <a:xfrm>
            <a:off x="468313" y="3757613"/>
            <a:ext cx="3333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CN" sz="1800" b="1"/>
              <a:t>B</a:t>
            </a:r>
          </a:p>
        </p:txBody>
      </p:sp>
      <p:sp>
        <p:nvSpPr>
          <p:cNvPr id="47134" name="Rectangle 30"/>
          <p:cNvSpPr>
            <a:spLocks noChangeArrowheads="1"/>
          </p:cNvSpPr>
          <p:nvPr/>
        </p:nvSpPr>
        <p:spPr bwMode="auto">
          <a:xfrm>
            <a:off x="468313" y="4229100"/>
            <a:ext cx="3460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CN" sz="1800" b="1"/>
              <a:t>C</a:t>
            </a:r>
          </a:p>
        </p:txBody>
      </p:sp>
      <p:sp>
        <p:nvSpPr>
          <p:cNvPr id="47135" name="Rectangle 31"/>
          <p:cNvSpPr>
            <a:spLocks noChangeArrowheads="1"/>
          </p:cNvSpPr>
          <p:nvPr/>
        </p:nvSpPr>
        <p:spPr bwMode="auto">
          <a:xfrm>
            <a:off x="468313" y="4699000"/>
            <a:ext cx="3460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CN" sz="1800" b="1"/>
              <a:t>D</a:t>
            </a:r>
          </a:p>
        </p:txBody>
      </p:sp>
      <p:sp>
        <p:nvSpPr>
          <p:cNvPr id="47136" name="Rectangle 32"/>
          <p:cNvSpPr>
            <a:spLocks noChangeArrowheads="1"/>
          </p:cNvSpPr>
          <p:nvPr/>
        </p:nvSpPr>
        <p:spPr bwMode="auto">
          <a:xfrm>
            <a:off x="5899150" y="4259263"/>
            <a:ext cx="357188" cy="22225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37" name="Rectangle 33"/>
          <p:cNvSpPr>
            <a:spLocks noChangeArrowheads="1"/>
          </p:cNvSpPr>
          <p:nvPr/>
        </p:nvSpPr>
        <p:spPr bwMode="auto">
          <a:xfrm>
            <a:off x="6256338" y="4259263"/>
            <a:ext cx="76200" cy="2286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38" name="Rectangle 34"/>
          <p:cNvSpPr>
            <a:spLocks noChangeArrowheads="1"/>
          </p:cNvSpPr>
          <p:nvPr/>
        </p:nvSpPr>
        <p:spPr bwMode="auto">
          <a:xfrm>
            <a:off x="5441950" y="4259263"/>
            <a:ext cx="357188" cy="22225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39" name="Rectangle 35"/>
          <p:cNvSpPr>
            <a:spLocks noChangeArrowheads="1"/>
          </p:cNvSpPr>
          <p:nvPr/>
        </p:nvSpPr>
        <p:spPr bwMode="auto">
          <a:xfrm>
            <a:off x="5799138" y="4259263"/>
            <a:ext cx="76200" cy="2286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40" name="Rectangle 36"/>
          <p:cNvSpPr>
            <a:spLocks noChangeArrowheads="1"/>
          </p:cNvSpPr>
          <p:nvPr/>
        </p:nvSpPr>
        <p:spPr bwMode="auto">
          <a:xfrm>
            <a:off x="4984750" y="4259263"/>
            <a:ext cx="357188" cy="22225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41" name="Rectangle 37"/>
          <p:cNvSpPr>
            <a:spLocks noChangeArrowheads="1"/>
          </p:cNvSpPr>
          <p:nvPr/>
        </p:nvSpPr>
        <p:spPr bwMode="auto">
          <a:xfrm>
            <a:off x="5341938" y="4259263"/>
            <a:ext cx="76200" cy="2286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42" name="Rectangle 38"/>
          <p:cNvSpPr>
            <a:spLocks noChangeArrowheads="1"/>
          </p:cNvSpPr>
          <p:nvPr/>
        </p:nvSpPr>
        <p:spPr bwMode="auto">
          <a:xfrm>
            <a:off x="4527550" y="4259263"/>
            <a:ext cx="357188" cy="2222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43" name="Rectangle 39"/>
          <p:cNvSpPr>
            <a:spLocks noChangeArrowheads="1"/>
          </p:cNvSpPr>
          <p:nvPr/>
        </p:nvSpPr>
        <p:spPr bwMode="auto">
          <a:xfrm>
            <a:off x="4884738" y="4259263"/>
            <a:ext cx="76200" cy="2286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44" name="Rectangle 40"/>
          <p:cNvSpPr>
            <a:spLocks noChangeArrowheads="1"/>
          </p:cNvSpPr>
          <p:nvPr/>
        </p:nvSpPr>
        <p:spPr bwMode="auto">
          <a:xfrm>
            <a:off x="4070350" y="4259263"/>
            <a:ext cx="357188" cy="22225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45" name="Rectangle 41"/>
          <p:cNvSpPr>
            <a:spLocks noChangeArrowheads="1"/>
          </p:cNvSpPr>
          <p:nvPr/>
        </p:nvSpPr>
        <p:spPr bwMode="auto">
          <a:xfrm>
            <a:off x="4427538" y="4259263"/>
            <a:ext cx="76200" cy="2286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46" name="Rectangle 42"/>
          <p:cNvSpPr>
            <a:spLocks noChangeArrowheads="1"/>
          </p:cNvSpPr>
          <p:nvPr/>
        </p:nvSpPr>
        <p:spPr bwMode="auto">
          <a:xfrm>
            <a:off x="3613150" y="4259263"/>
            <a:ext cx="357188" cy="22225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47" name="Rectangle 43"/>
          <p:cNvSpPr>
            <a:spLocks noChangeArrowheads="1"/>
          </p:cNvSpPr>
          <p:nvPr/>
        </p:nvSpPr>
        <p:spPr bwMode="auto">
          <a:xfrm>
            <a:off x="3970338" y="4259263"/>
            <a:ext cx="76200" cy="2286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48" name="Oval 44"/>
          <p:cNvSpPr>
            <a:spLocks noChangeArrowheads="1"/>
          </p:cNvSpPr>
          <p:nvPr/>
        </p:nvSpPr>
        <p:spPr bwMode="auto">
          <a:xfrm>
            <a:off x="2895600" y="4289425"/>
            <a:ext cx="228600" cy="228600"/>
          </a:xfrm>
          <a:prstGeom prst="ellipse">
            <a:avLst/>
          </a:prstGeom>
          <a:solidFill>
            <a:srgbClr val="FF66FF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49" name="Text Box 45"/>
          <p:cNvSpPr txBox="1">
            <a:spLocks noChangeArrowheads="1"/>
          </p:cNvSpPr>
          <p:nvPr/>
        </p:nvSpPr>
        <p:spPr bwMode="auto">
          <a:xfrm>
            <a:off x="8604250" y="44450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/>
              <a:t>17</a:t>
            </a:r>
          </a:p>
        </p:txBody>
      </p:sp>
      <p:sp>
        <p:nvSpPr>
          <p:cNvPr id="47150" name="Text Box 46"/>
          <p:cNvSpPr txBox="1">
            <a:spLocks noChangeArrowheads="1"/>
          </p:cNvSpPr>
          <p:nvPr/>
        </p:nvSpPr>
        <p:spPr bwMode="auto">
          <a:xfrm>
            <a:off x="250825" y="809625"/>
            <a:ext cx="720090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问题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1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：</a:t>
            </a:r>
            <a:r>
              <a:rPr lang="zh-CN" altLang="en-US" b="1">
                <a:latin typeface="宋体" pitchFamily="2" charset="-122"/>
              </a:rPr>
              <a:t>如何区分子信道的数据？</a:t>
            </a:r>
          </a:p>
          <a:p>
            <a:pPr>
              <a:spcBef>
                <a:spcPct val="20000"/>
              </a:spcBef>
            </a:pPr>
            <a:r>
              <a:rPr lang="zh-CN" altLang="en-US" b="1">
                <a:latin typeface="宋体" pitchFamily="2" charset="-122"/>
              </a:rPr>
              <a:t>解决方法：数据块前缀地址标识（子信道号）；</a:t>
            </a:r>
          </a:p>
        </p:txBody>
      </p:sp>
      <p:sp>
        <p:nvSpPr>
          <p:cNvPr id="47151" name="Text Box 47"/>
          <p:cNvSpPr txBox="1">
            <a:spLocks noChangeArrowheads="1"/>
          </p:cNvSpPr>
          <p:nvPr/>
        </p:nvSpPr>
        <p:spPr bwMode="auto">
          <a:xfrm>
            <a:off x="250825" y="44450"/>
            <a:ext cx="51847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>
                <a:latin typeface="宋体" pitchFamily="2" charset="-122"/>
              </a:rPr>
              <a:t>集中传输：</a:t>
            </a:r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</a:rPr>
              <a:t>动态按需分配子信道</a:t>
            </a:r>
            <a:endParaRPr lang="zh-CN" altLang="en-US" b="1">
              <a:latin typeface="宋体" pitchFamily="2" charset="-122"/>
            </a:endParaRPr>
          </a:p>
        </p:txBody>
      </p:sp>
      <p:sp>
        <p:nvSpPr>
          <p:cNvPr id="47152" name="Oval 48"/>
          <p:cNvSpPr>
            <a:spLocks noChangeArrowheads="1"/>
          </p:cNvSpPr>
          <p:nvPr/>
        </p:nvSpPr>
        <p:spPr bwMode="auto">
          <a:xfrm>
            <a:off x="6732588" y="4292600"/>
            <a:ext cx="228600" cy="228600"/>
          </a:xfrm>
          <a:prstGeom prst="ellipse">
            <a:avLst/>
          </a:prstGeom>
          <a:solidFill>
            <a:srgbClr val="FF66FF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53" name="Line 49"/>
          <p:cNvSpPr>
            <a:spLocks noChangeShapeType="1"/>
          </p:cNvSpPr>
          <p:nvPr/>
        </p:nvSpPr>
        <p:spPr bwMode="auto">
          <a:xfrm flipH="1">
            <a:off x="6923088" y="3573463"/>
            <a:ext cx="241300" cy="719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54" name="Freeform 50"/>
          <p:cNvSpPr>
            <a:spLocks/>
          </p:cNvSpPr>
          <p:nvPr/>
        </p:nvSpPr>
        <p:spPr bwMode="auto">
          <a:xfrm>
            <a:off x="7235825" y="3860800"/>
            <a:ext cx="168275" cy="1008063"/>
          </a:xfrm>
          <a:custGeom>
            <a:avLst/>
            <a:gdLst>
              <a:gd name="T0" fmla="*/ 0 w 106"/>
              <a:gd name="T1" fmla="*/ 0 h 635"/>
              <a:gd name="T2" fmla="*/ 91 w 106"/>
              <a:gd name="T3" fmla="*/ 182 h 635"/>
              <a:gd name="T4" fmla="*/ 91 w 106"/>
              <a:gd name="T5" fmla="*/ 408 h 635"/>
              <a:gd name="T6" fmla="*/ 0 w 106"/>
              <a:gd name="T7" fmla="*/ 635 h 635"/>
              <a:gd name="T8" fmla="*/ 0 60000 65536"/>
              <a:gd name="T9" fmla="*/ 0 60000 65536"/>
              <a:gd name="T10" fmla="*/ 0 60000 65536"/>
              <a:gd name="T11" fmla="*/ 0 60000 65536"/>
              <a:gd name="T12" fmla="*/ 0 w 106"/>
              <a:gd name="T13" fmla="*/ 0 h 635"/>
              <a:gd name="T14" fmla="*/ 106 w 106"/>
              <a:gd name="T15" fmla="*/ 635 h 63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6" h="635">
                <a:moveTo>
                  <a:pt x="0" y="0"/>
                </a:moveTo>
                <a:cubicBezTo>
                  <a:pt x="38" y="57"/>
                  <a:pt x="76" y="114"/>
                  <a:pt x="91" y="182"/>
                </a:cubicBezTo>
                <a:cubicBezTo>
                  <a:pt x="106" y="250"/>
                  <a:pt x="106" y="333"/>
                  <a:pt x="91" y="408"/>
                </a:cubicBezTo>
                <a:cubicBezTo>
                  <a:pt x="76" y="483"/>
                  <a:pt x="15" y="597"/>
                  <a:pt x="0" y="635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155" name="Line 51"/>
          <p:cNvSpPr>
            <a:spLocks noChangeShapeType="1"/>
          </p:cNvSpPr>
          <p:nvPr/>
        </p:nvSpPr>
        <p:spPr bwMode="auto">
          <a:xfrm>
            <a:off x="7235825" y="3716338"/>
            <a:ext cx="936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56" name="Line 52"/>
          <p:cNvSpPr>
            <a:spLocks noChangeShapeType="1"/>
          </p:cNvSpPr>
          <p:nvPr/>
        </p:nvSpPr>
        <p:spPr bwMode="auto">
          <a:xfrm>
            <a:off x="7380288" y="4149725"/>
            <a:ext cx="7921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57" name="Line 53"/>
          <p:cNvSpPr>
            <a:spLocks noChangeShapeType="1"/>
          </p:cNvSpPr>
          <p:nvPr/>
        </p:nvSpPr>
        <p:spPr bwMode="auto">
          <a:xfrm>
            <a:off x="7380288" y="4581525"/>
            <a:ext cx="7921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58" name="Line 54"/>
          <p:cNvSpPr>
            <a:spLocks noChangeShapeType="1"/>
          </p:cNvSpPr>
          <p:nvPr/>
        </p:nvSpPr>
        <p:spPr bwMode="auto">
          <a:xfrm>
            <a:off x="7235825" y="5013325"/>
            <a:ext cx="936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59" name="Text Box 55"/>
          <p:cNvSpPr txBox="1">
            <a:spLocks noChangeArrowheads="1"/>
          </p:cNvSpPr>
          <p:nvPr/>
        </p:nvSpPr>
        <p:spPr bwMode="auto">
          <a:xfrm>
            <a:off x="4284663" y="3500438"/>
            <a:ext cx="1206500" cy="39687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/>
              <a:t>地址标识</a:t>
            </a:r>
          </a:p>
        </p:txBody>
      </p:sp>
      <p:sp>
        <p:nvSpPr>
          <p:cNvPr id="47160" name="Line 56"/>
          <p:cNvSpPr>
            <a:spLocks noChangeShapeType="1"/>
          </p:cNvSpPr>
          <p:nvPr/>
        </p:nvSpPr>
        <p:spPr bwMode="auto">
          <a:xfrm flipH="1">
            <a:off x="4067175" y="3644900"/>
            <a:ext cx="217488" cy="431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161" name="Text Box 57"/>
          <p:cNvSpPr txBox="1">
            <a:spLocks noChangeArrowheads="1"/>
          </p:cNvSpPr>
          <p:nvPr/>
        </p:nvSpPr>
        <p:spPr bwMode="auto">
          <a:xfrm>
            <a:off x="3203575" y="5229225"/>
            <a:ext cx="5392738" cy="457200"/>
          </a:xfrm>
          <a:prstGeom prst="rect">
            <a:avLst/>
          </a:prstGeom>
          <a:solidFill>
            <a:srgbClr val="FF66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/>
              <a:t>根据地址标识将数据发往不同子信道；</a:t>
            </a:r>
          </a:p>
        </p:txBody>
      </p:sp>
      <p:sp>
        <p:nvSpPr>
          <p:cNvPr id="47162" name="Line 58"/>
          <p:cNvSpPr>
            <a:spLocks noChangeShapeType="1"/>
          </p:cNvSpPr>
          <p:nvPr/>
        </p:nvSpPr>
        <p:spPr bwMode="auto">
          <a:xfrm flipV="1">
            <a:off x="6443663" y="4581525"/>
            <a:ext cx="288925" cy="5762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163" name="Text Box 59"/>
          <p:cNvSpPr txBox="1">
            <a:spLocks noChangeArrowheads="1"/>
          </p:cNvSpPr>
          <p:nvPr/>
        </p:nvSpPr>
        <p:spPr bwMode="auto">
          <a:xfrm>
            <a:off x="1979613" y="2708275"/>
            <a:ext cx="3860800" cy="457200"/>
          </a:xfrm>
          <a:prstGeom prst="rect">
            <a:avLst/>
          </a:prstGeom>
          <a:solidFill>
            <a:srgbClr val="FF66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/>
              <a:t>根据子信道增加地址标识；</a:t>
            </a:r>
          </a:p>
        </p:txBody>
      </p:sp>
      <p:sp>
        <p:nvSpPr>
          <p:cNvPr id="47164" name="Line 60"/>
          <p:cNvSpPr>
            <a:spLocks noChangeShapeType="1"/>
          </p:cNvSpPr>
          <p:nvPr/>
        </p:nvSpPr>
        <p:spPr bwMode="auto">
          <a:xfrm flipH="1">
            <a:off x="3059113" y="3284538"/>
            <a:ext cx="360362" cy="8651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760062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58" name="Rectangle 2"/>
          <p:cNvSpPr>
            <a:spLocks noChangeArrowheads="1"/>
          </p:cNvSpPr>
          <p:nvPr/>
        </p:nvSpPr>
        <p:spPr bwMode="auto">
          <a:xfrm>
            <a:off x="228600" y="5334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8604250" y="44450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/>
              <a:t>41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250825" y="809625"/>
            <a:ext cx="738505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问题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2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：</a:t>
            </a:r>
            <a:r>
              <a:rPr lang="zh-CN" altLang="en-US" b="1">
                <a:latin typeface="宋体" pitchFamily="2" charset="-122"/>
              </a:rPr>
              <a:t>瞬时输入可能大于总的输出，产生信息丢失；</a:t>
            </a:r>
          </a:p>
          <a:p>
            <a:pPr>
              <a:spcBef>
                <a:spcPct val="20000"/>
              </a:spcBef>
            </a:pPr>
            <a:r>
              <a:rPr lang="zh-CN" altLang="en-US" b="1">
                <a:latin typeface="宋体" pitchFamily="2" charset="-122"/>
              </a:rPr>
              <a:t>改进： 集中传输设备具有缓冲存储的能力，</a:t>
            </a:r>
          </a:p>
          <a:p>
            <a:pPr>
              <a:spcBef>
                <a:spcPct val="20000"/>
              </a:spcBef>
            </a:pPr>
            <a:r>
              <a:rPr lang="zh-CN" altLang="en-US" b="1">
                <a:latin typeface="宋体" pitchFamily="2" charset="-122"/>
              </a:rPr>
              <a:t>       临时保存输入的信息，并等待空闲的信道。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250825" y="44450"/>
            <a:ext cx="51847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>
                <a:latin typeface="宋体" pitchFamily="2" charset="-122"/>
              </a:rPr>
              <a:t>集中传输：</a:t>
            </a:r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</a:rPr>
              <a:t>动态按需分配子信道</a:t>
            </a:r>
            <a:endParaRPr lang="zh-CN" altLang="en-US" b="1">
              <a:latin typeface="宋体" pitchFamily="2" charset="-122"/>
            </a:endParaRPr>
          </a:p>
        </p:txBody>
      </p:sp>
      <p:sp>
        <p:nvSpPr>
          <p:cNvPr id="48134" name="Line 6"/>
          <p:cNvSpPr>
            <a:spLocks noChangeShapeType="1"/>
          </p:cNvSpPr>
          <p:nvPr/>
        </p:nvSpPr>
        <p:spPr bwMode="auto">
          <a:xfrm>
            <a:off x="893763" y="3859213"/>
            <a:ext cx="15589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5" name="Line 7"/>
          <p:cNvSpPr>
            <a:spLocks noChangeShapeType="1"/>
          </p:cNvSpPr>
          <p:nvPr/>
        </p:nvSpPr>
        <p:spPr bwMode="auto">
          <a:xfrm>
            <a:off x="893763" y="4291013"/>
            <a:ext cx="15589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6" name="Line 8"/>
          <p:cNvSpPr>
            <a:spLocks noChangeShapeType="1"/>
          </p:cNvSpPr>
          <p:nvPr/>
        </p:nvSpPr>
        <p:spPr bwMode="auto">
          <a:xfrm>
            <a:off x="893763" y="4652963"/>
            <a:ext cx="1930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7" name="Line 9"/>
          <p:cNvSpPr>
            <a:spLocks noChangeShapeType="1"/>
          </p:cNvSpPr>
          <p:nvPr/>
        </p:nvSpPr>
        <p:spPr bwMode="auto">
          <a:xfrm>
            <a:off x="893763" y="3498850"/>
            <a:ext cx="18367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8" name="Rectangle 10"/>
          <p:cNvSpPr>
            <a:spLocks noChangeArrowheads="1"/>
          </p:cNvSpPr>
          <p:nvPr/>
        </p:nvSpPr>
        <p:spPr bwMode="auto">
          <a:xfrm>
            <a:off x="1171575" y="3276600"/>
            <a:ext cx="1096963" cy="22225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9" name="Line 11"/>
          <p:cNvSpPr>
            <a:spLocks noChangeShapeType="1"/>
          </p:cNvSpPr>
          <p:nvPr/>
        </p:nvSpPr>
        <p:spPr bwMode="auto">
          <a:xfrm>
            <a:off x="1905000" y="3276600"/>
            <a:ext cx="0" cy="222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40" name="Line 12"/>
          <p:cNvSpPr>
            <a:spLocks noChangeShapeType="1"/>
          </p:cNvSpPr>
          <p:nvPr/>
        </p:nvSpPr>
        <p:spPr bwMode="auto">
          <a:xfrm>
            <a:off x="1535113" y="3276600"/>
            <a:ext cx="0" cy="222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41" name="Line 13"/>
          <p:cNvSpPr>
            <a:spLocks noChangeShapeType="1"/>
          </p:cNvSpPr>
          <p:nvPr/>
        </p:nvSpPr>
        <p:spPr bwMode="auto">
          <a:xfrm flipH="1">
            <a:off x="1905000" y="3427413"/>
            <a:ext cx="3175" cy="12319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42" name="Line 14"/>
          <p:cNvSpPr>
            <a:spLocks noChangeShapeType="1"/>
          </p:cNvSpPr>
          <p:nvPr/>
        </p:nvSpPr>
        <p:spPr bwMode="auto">
          <a:xfrm>
            <a:off x="1535113" y="3443288"/>
            <a:ext cx="12700" cy="120808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43" name="Line 15"/>
          <p:cNvSpPr>
            <a:spLocks noChangeShapeType="1"/>
          </p:cNvSpPr>
          <p:nvPr/>
        </p:nvSpPr>
        <p:spPr bwMode="auto">
          <a:xfrm flipH="1">
            <a:off x="2268538" y="3443288"/>
            <a:ext cx="6350" cy="120808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44" name="Line 16"/>
          <p:cNvSpPr>
            <a:spLocks noChangeShapeType="1"/>
          </p:cNvSpPr>
          <p:nvPr/>
        </p:nvSpPr>
        <p:spPr bwMode="auto">
          <a:xfrm>
            <a:off x="1187450" y="3427413"/>
            <a:ext cx="0" cy="1223962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45" name="Rectangle 17"/>
          <p:cNvSpPr>
            <a:spLocks noChangeArrowheads="1"/>
          </p:cNvSpPr>
          <p:nvPr/>
        </p:nvSpPr>
        <p:spPr bwMode="auto">
          <a:xfrm>
            <a:off x="1541463" y="3635375"/>
            <a:ext cx="357187" cy="2238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46" name="Rectangle 18"/>
          <p:cNvSpPr>
            <a:spLocks noChangeArrowheads="1"/>
          </p:cNvSpPr>
          <p:nvPr/>
        </p:nvSpPr>
        <p:spPr bwMode="auto">
          <a:xfrm>
            <a:off x="1171575" y="4068763"/>
            <a:ext cx="357188" cy="22225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47" name="Rectangle 19"/>
          <p:cNvSpPr>
            <a:spLocks noChangeArrowheads="1"/>
          </p:cNvSpPr>
          <p:nvPr/>
        </p:nvSpPr>
        <p:spPr bwMode="auto">
          <a:xfrm>
            <a:off x="1911350" y="4435475"/>
            <a:ext cx="357188" cy="22225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48" name="Rectangle 20"/>
          <p:cNvSpPr>
            <a:spLocks noChangeArrowheads="1"/>
          </p:cNvSpPr>
          <p:nvPr/>
        </p:nvSpPr>
        <p:spPr bwMode="auto">
          <a:xfrm>
            <a:off x="828675" y="5370513"/>
            <a:ext cx="2382838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CN" sz="1800" b="1">
                <a:latin typeface="宋体" pitchFamily="2" charset="-122"/>
              </a:rPr>
              <a:t>t4   t3    t2    t1</a:t>
            </a:r>
          </a:p>
        </p:txBody>
      </p:sp>
      <p:sp>
        <p:nvSpPr>
          <p:cNvPr id="48149" name="Line 21"/>
          <p:cNvSpPr>
            <a:spLocks noChangeShapeType="1"/>
          </p:cNvSpPr>
          <p:nvPr/>
        </p:nvSpPr>
        <p:spPr bwMode="auto">
          <a:xfrm>
            <a:off x="3113088" y="4468813"/>
            <a:ext cx="450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50" name="Line 22"/>
          <p:cNvSpPr>
            <a:spLocks noChangeShapeType="1"/>
          </p:cNvSpPr>
          <p:nvPr/>
        </p:nvSpPr>
        <p:spPr bwMode="auto">
          <a:xfrm>
            <a:off x="2836863" y="3562350"/>
            <a:ext cx="223837" cy="803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51" name="Rectangle 23"/>
          <p:cNvSpPr>
            <a:spLocks noChangeArrowheads="1"/>
          </p:cNvSpPr>
          <p:nvPr/>
        </p:nvSpPr>
        <p:spPr bwMode="auto">
          <a:xfrm>
            <a:off x="2743200" y="3443288"/>
            <a:ext cx="80963" cy="1063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52" name="Rectangle 24"/>
          <p:cNvSpPr>
            <a:spLocks noChangeArrowheads="1"/>
          </p:cNvSpPr>
          <p:nvPr/>
        </p:nvSpPr>
        <p:spPr bwMode="auto">
          <a:xfrm>
            <a:off x="2619375" y="3754438"/>
            <a:ext cx="80963" cy="104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53" name="Rectangle 25"/>
          <p:cNvSpPr>
            <a:spLocks noChangeArrowheads="1"/>
          </p:cNvSpPr>
          <p:nvPr/>
        </p:nvSpPr>
        <p:spPr bwMode="auto">
          <a:xfrm>
            <a:off x="2547938" y="4186238"/>
            <a:ext cx="80962" cy="104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54" name="Rectangle 26"/>
          <p:cNvSpPr>
            <a:spLocks noChangeArrowheads="1"/>
          </p:cNvSpPr>
          <p:nvPr/>
        </p:nvSpPr>
        <p:spPr bwMode="auto">
          <a:xfrm>
            <a:off x="2555875" y="4578350"/>
            <a:ext cx="80963" cy="104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55" name="Arc 27"/>
          <p:cNvSpPr>
            <a:spLocks/>
          </p:cNvSpPr>
          <p:nvPr/>
        </p:nvSpPr>
        <p:spPr bwMode="auto">
          <a:xfrm>
            <a:off x="2700338" y="4078288"/>
            <a:ext cx="115887" cy="930275"/>
          </a:xfrm>
          <a:custGeom>
            <a:avLst/>
            <a:gdLst>
              <a:gd name="T0" fmla="*/ 115887 w 29014"/>
              <a:gd name="T1" fmla="*/ 902020 h 43196"/>
              <a:gd name="T2" fmla="*/ 84677 w 29014"/>
              <a:gd name="T3" fmla="*/ 0 h 43196"/>
              <a:gd name="T4" fmla="*/ 86274 w 29014"/>
              <a:gd name="T5" fmla="*/ 465094 h 43196"/>
              <a:gd name="T6" fmla="*/ 0 60000 65536"/>
              <a:gd name="T7" fmla="*/ 0 60000 65536"/>
              <a:gd name="T8" fmla="*/ 0 60000 65536"/>
              <a:gd name="T9" fmla="*/ 0 w 29014"/>
              <a:gd name="T10" fmla="*/ 0 h 43196"/>
              <a:gd name="T11" fmla="*/ 29014 w 29014"/>
              <a:gd name="T12" fmla="*/ 43196 h 431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9014" h="43196" fill="none" extrusionOk="0">
                <a:moveTo>
                  <a:pt x="29013" y="41883"/>
                </a:moveTo>
                <a:cubicBezTo>
                  <a:pt x="26638" y="42751"/>
                  <a:pt x="24129" y="43195"/>
                  <a:pt x="21600" y="43196"/>
                </a:cubicBezTo>
                <a:cubicBezTo>
                  <a:pt x="9670" y="43196"/>
                  <a:pt x="0" y="33525"/>
                  <a:pt x="0" y="21596"/>
                </a:cubicBezTo>
                <a:cubicBezTo>
                  <a:pt x="-1" y="9822"/>
                  <a:pt x="9428" y="217"/>
                  <a:pt x="21199" y="-1"/>
                </a:cubicBezTo>
              </a:path>
              <a:path w="29014" h="43196" stroke="0" extrusionOk="0">
                <a:moveTo>
                  <a:pt x="29013" y="41883"/>
                </a:moveTo>
                <a:cubicBezTo>
                  <a:pt x="26638" y="42751"/>
                  <a:pt x="24129" y="43195"/>
                  <a:pt x="21600" y="43196"/>
                </a:cubicBezTo>
                <a:cubicBezTo>
                  <a:pt x="9670" y="43196"/>
                  <a:pt x="0" y="33525"/>
                  <a:pt x="0" y="21596"/>
                </a:cubicBezTo>
                <a:cubicBezTo>
                  <a:pt x="-1" y="9822"/>
                  <a:pt x="9428" y="217"/>
                  <a:pt x="21199" y="-1"/>
                </a:cubicBezTo>
                <a:lnTo>
                  <a:pt x="21600" y="21596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56" name="Rectangle 28"/>
          <p:cNvSpPr>
            <a:spLocks noChangeArrowheads="1"/>
          </p:cNvSpPr>
          <p:nvPr/>
        </p:nvSpPr>
        <p:spPr bwMode="auto">
          <a:xfrm>
            <a:off x="2646363" y="4649788"/>
            <a:ext cx="525462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CN" sz="1800" b="1">
                <a:latin typeface="宋体" pitchFamily="2" charset="-122"/>
              </a:rPr>
              <a:t> ↓</a:t>
            </a:r>
          </a:p>
        </p:txBody>
      </p:sp>
      <p:sp>
        <p:nvSpPr>
          <p:cNvPr id="48157" name="Rectangle 29"/>
          <p:cNvSpPr>
            <a:spLocks noChangeArrowheads="1"/>
          </p:cNvSpPr>
          <p:nvPr/>
        </p:nvSpPr>
        <p:spPr bwMode="auto">
          <a:xfrm>
            <a:off x="612775" y="3141663"/>
            <a:ext cx="3460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CN" sz="1800" b="1"/>
              <a:t>A</a:t>
            </a:r>
          </a:p>
        </p:txBody>
      </p:sp>
      <p:sp>
        <p:nvSpPr>
          <p:cNvPr id="48158" name="Rectangle 30"/>
          <p:cNvSpPr>
            <a:spLocks noChangeArrowheads="1"/>
          </p:cNvSpPr>
          <p:nvPr/>
        </p:nvSpPr>
        <p:spPr bwMode="auto">
          <a:xfrm>
            <a:off x="612775" y="3573463"/>
            <a:ext cx="3333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CN" sz="1800" b="1"/>
              <a:t>B</a:t>
            </a:r>
          </a:p>
        </p:txBody>
      </p:sp>
      <p:sp>
        <p:nvSpPr>
          <p:cNvPr id="48159" name="Rectangle 31"/>
          <p:cNvSpPr>
            <a:spLocks noChangeArrowheads="1"/>
          </p:cNvSpPr>
          <p:nvPr/>
        </p:nvSpPr>
        <p:spPr bwMode="auto">
          <a:xfrm>
            <a:off x="612775" y="4002088"/>
            <a:ext cx="3460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CN" sz="1800" b="1"/>
              <a:t>C</a:t>
            </a:r>
          </a:p>
        </p:txBody>
      </p:sp>
      <p:sp>
        <p:nvSpPr>
          <p:cNvPr id="48160" name="Rectangle 32"/>
          <p:cNvSpPr>
            <a:spLocks noChangeArrowheads="1"/>
          </p:cNvSpPr>
          <p:nvPr/>
        </p:nvSpPr>
        <p:spPr bwMode="auto">
          <a:xfrm>
            <a:off x="612775" y="4365625"/>
            <a:ext cx="3460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CN" sz="1800" b="1"/>
              <a:t>D</a:t>
            </a:r>
          </a:p>
        </p:txBody>
      </p:sp>
      <p:sp>
        <p:nvSpPr>
          <p:cNvPr id="48161" name="Oval 33"/>
          <p:cNvSpPr>
            <a:spLocks noChangeArrowheads="1"/>
          </p:cNvSpPr>
          <p:nvPr/>
        </p:nvSpPr>
        <p:spPr bwMode="auto">
          <a:xfrm>
            <a:off x="3040063" y="4352925"/>
            <a:ext cx="228600" cy="228600"/>
          </a:xfrm>
          <a:prstGeom prst="ellipse">
            <a:avLst/>
          </a:prstGeom>
          <a:solidFill>
            <a:srgbClr val="FF66FF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62" name="Line 34"/>
          <p:cNvSpPr>
            <a:spLocks noChangeShapeType="1"/>
          </p:cNvSpPr>
          <p:nvPr/>
        </p:nvSpPr>
        <p:spPr bwMode="auto">
          <a:xfrm>
            <a:off x="900113" y="5013325"/>
            <a:ext cx="1930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63" name="Line 35"/>
          <p:cNvSpPr>
            <a:spLocks noChangeShapeType="1"/>
          </p:cNvSpPr>
          <p:nvPr/>
        </p:nvSpPr>
        <p:spPr bwMode="auto">
          <a:xfrm>
            <a:off x="893763" y="5373688"/>
            <a:ext cx="1930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64" name="Rectangle 36"/>
          <p:cNvSpPr>
            <a:spLocks noChangeArrowheads="1"/>
          </p:cNvSpPr>
          <p:nvPr/>
        </p:nvSpPr>
        <p:spPr bwMode="auto">
          <a:xfrm>
            <a:off x="1547813" y="4797425"/>
            <a:ext cx="357187" cy="222250"/>
          </a:xfrm>
          <a:prstGeom prst="rect">
            <a:avLst/>
          </a:prstGeom>
          <a:solidFill>
            <a:srgbClr val="FF66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65" name="Rectangle 37"/>
          <p:cNvSpPr>
            <a:spLocks noChangeArrowheads="1"/>
          </p:cNvSpPr>
          <p:nvPr/>
        </p:nvSpPr>
        <p:spPr bwMode="auto">
          <a:xfrm>
            <a:off x="1187450" y="5151438"/>
            <a:ext cx="357188" cy="22225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66" name="Rectangle 38"/>
          <p:cNvSpPr>
            <a:spLocks noChangeArrowheads="1"/>
          </p:cNvSpPr>
          <p:nvPr/>
        </p:nvSpPr>
        <p:spPr bwMode="auto">
          <a:xfrm>
            <a:off x="1911350" y="5157788"/>
            <a:ext cx="357188" cy="22225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67" name="Rectangle 39"/>
          <p:cNvSpPr>
            <a:spLocks noChangeArrowheads="1"/>
          </p:cNvSpPr>
          <p:nvPr/>
        </p:nvSpPr>
        <p:spPr bwMode="auto">
          <a:xfrm>
            <a:off x="2700338" y="4941888"/>
            <a:ext cx="80962" cy="104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68" name="Rectangle 40"/>
          <p:cNvSpPr>
            <a:spLocks noChangeArrowheads="1"/>
          </p:cNvSpPr>
          <p:nvPr/>
        </p:nvSpPr>
        <p:spPr bwMode="auto">
          <a:xfrm>
            <a:off x="2771775" y="5268913"/>
            <a:ext cx="80963" cy="104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69" name="Line 41"/>
          <p:cNvSpPr>
            <a:spLocks noChangeShapeType="1"/>
          </p:cNvSpPr>
          <p:nvPr/>
        </p:nvSpPr>
        <p:spPr bwMode="auto">
          <a:xfrm>
            <a:off x="3995738" y="4437063"/>
            <a:ext cx="3600450" cy="6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70" name="Rectangle 42"/>
          <p:cNvSpPr>
            <a:spLocks noChangeArrowheads="1"/>
          </p:cNvSpPr>
          <p:nvPr/>
        </p:nvSpPr>
        <p:spPr bwMode="auto">
          <a:xfrm>
            <a:off x="4138613" y="4221163"/>
            <a:ext cx="357187" cy="22225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71" name="Rectangle 43"/>
          <p:cNvSpPr>
            <a:spLocks noChangeArrowheads="1"/>
          </p:cNvSpPr>
          <p:nvPr/>
        </p:nvSpPr>
        <p:spPr bwMode="auto">
          <a:xfrm>
            <a:off x="4572000" y="4221163"/>
            <a:ext cx="357188" cy="222250"/>
          </a:xfrm>
          <a:prstGeom prst="rect">
            <a:avLst/>
          </a:prstGeom>
          <a:solidFill>
            <a:srgbClr val="FF66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72" name="Rectangle 44"/>
          <p:cNvSpPr>
            <a:spLocks noChangeArrowheads="1"/>
          </p:cNvSpPr>
          <p:nvPr/>
        </p:nvSpPr>
        <p:spPr bwMode="auto">
          <a:xfrm>
            <a:off x="5005388" y="4221163"/>
            <a:ext cx="357187" cy="2222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73" name="Rectangle 45"/>
          <p:cNvSpPr>
            <a:spLocks noChangeArrowheads="1"/>
          </p:cNvSpPr>
          <p:nvPr/>
        </p:nvSpPr>
        <p:spPr bwMode="auto">
          <a:xfrm>
            <a:off x="5438775" y="4221163"/>
            <a:ext cx="357188" cy="22225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74" name="Rectangle 46"/>
          <p:cNvSpPr>
            <a:spLocks noChangeArrowheads="1"/>
          </p:cNvSpPr>
          <p:nvPr/>
        </p:nvSpPr>
        <p:spPr bwMode="auto">
          <a:xfrm>
            <a:off x="5867400" y="4227513"/>
            <a:ext cx="357188" cy="22225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75" name="Rectangle 47"/>
          <p:cNvSpPr>
            <a:spLocks noChangeArrowheads="1"/>
          </p:cNvSpPr>
          <p:nvPr/>
        </p:nvSpPr>
        <p:spPr bwMode="auto">
          <a:xfrm>
            <a:off x="6303963" y="4227513"/>
            <a:ext cx="357187" cy="22225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76" name="Rectangle 48"/>
          <p:cNvSpPr>
            <a:spLocks noChangeArrowheads="1"/>
          </p:cNvSpPr>
          <p:nvPr/>
        </p:nvSpPr>
        <p:spPr bwMode="auto">
          <a:xfrm>
            <a:off x="6735763" y="4227513"/>
            <a:ext cx="357187" cy="22225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77" name="Rectangle 49"/>
          <p:cNvSpPr>
            <a:spLocks noChangeArrowheads="1"/>
          </p:cNvSpPr>
          <p:nvPr/>
        </p:nvSpPr>
        <p:spPr bwMode="auto">
          <a:xfrm>
            <a:off x="2987675" y="3873500"/>
            <a:ext cx="357188" cy="22225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78" name="Rectangle 50"/>
          <p:cNvSpPr>
            <a:spLocks noChangeArrowheads="1"/>
          </p:cNvSpPr>
          <p:nvPr/>
        </p:nvSpPr>
        <p:spPr bwMode="auto">
          <a:xfrm>
            <a:off x="3419475" y="3873500"/>
            <a:ext cx="357188" cy="22225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79" name="Text Box 51"/>
          <p:cNvSpPr txBox="1">
            <a:spLocks noChangeArrowheads="1"/>
          </p:cNvSpPr>
          <p:nvPr/>
        </p:nvSpPr>
        <p:spPr bwMode="auto">
          <a:xfrm>
            <a:off x="3708400" y="5059363"/>
            <a:ext cx="4608513" cy="457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可以支持更多路用户信号传输。</a:t>
            </a:r>
          </a:p>
        </p:txBody>
      </p:sp>
      <p:sp>
        <p:nvSpPr>
          <p:cNvPr id="48180" name="Rectangle 52"/>
          <p:cNvSpPr>
            <a:spLocks noChangeArrowheads="1"/>
          </p:cNvSpPr>
          <p:nvPr/>
        </p:nvSpPr>
        <p:spPr bwMode="auto">
          <a:xfrm>
            <a:off x="7092950" y="4221163"/>
            <a:ext cx="76200" cy="2286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81" name="Rectangle 53"/>
          <p:cNvSpPr>
            <a:spLocks noChangeArrowheads="1"/>
          </p:cNvSpPr>
          <p:nvPr/>
        </p:nvSpPr>
        <p:spPr bwMode="auto">
          <a:xfrm>
            <a:off x="5360988" y="4208463"/>
            <a:ext cx="76200" cy="2286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82" name="Rectangle 54"/>
          <p:cNvSpPr>
            <a:spLocks noChangeArrowheads="1"/>
          </p:cNvSpPr>
          <p:nvPr/>
        </p:nvSpPr>
        <p:spPr bwMode="auto">
          <a:xfrm>
            <a:off x="5792788" y="4208463"/>
            <a:ext cx="76200" cy="2286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83" name="Rectangle 55"/>
          <p:cNvSpPr>
            <a:spLocks noChangeArrowheads="1"/>
          </p:cNvSpPr>
          <p:nvPr/>
        </p:nvSpPr>
        <p:spPr bwMode="auto">
          <a:xfrm>
            <a:off x="6229350" y="4208463"/>
            <a:ext cx="76200" cy="2286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84" name="Rectangle 56"/>
          <p:cNvSpPr>
            <a:spLocks noChangeArrowheads="1"/>
          </p:cNvSpPr>
          <p:nvPr/>
        </p:nvSpPr>
        <p:spPr bwMode="auto">
          <a:xfrm>
            <a:off x="6661150" y="4208463"/>
            <a:ext cx="76200" cy="2286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85" name="Rectangle 57"/>
          <p:cNvSpPr>
            <a:spLocks noChangeArrowheads="1"/>
          </p:cNvSpPr>
          <p:nvPr/>
        </p:nvSpPr>
        <p:spPr bwMode="auto">
          <a:xfrm>
            <a:off x="4932363" y="4208463"/>
            <a:ext cx="76200" cy="2286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86" name="Rectangle 58"/>
          <p:cNvSpPr>
            <a:spLocks noChangeArrowheads="1"/>
          </p:cNvSpPr>
          <p:nvPr/>
        </p:nvSpPr>
        <p:spPr bwMode="auto">
          <a:xfrm>
            <a:off x="4500563" y="4208463"/>
            <a:ext cx="76200" cy="2286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87" name="Rectangle 59"/>
          <p:cNvSpPr>
            <a:spLocks noChangeArrowheads="1"/>
          </p:cNvSpPr>
          <p:nvPr/>
        </p:nvSpPr>
        <p:spPr bwMode="auto">
          <a:xfrm>
            <a:off x="3779838" y="3860800"/>
            <a:ext cx="76200" cy="2286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88" name="Rectangle 60"/>
          <p:cNvSpPr>
            <a:spLocks noChangeArrowheads="1"/>
          </p:cNvSpPr>
          <p:nvPr/>
        </p:nvSpPr>
        <p:spPr bwMode="auto">
          <a:xfrm>
            <a:off x="3343275" y="3860800"/>
            <a:ext cx="76200" cy="2286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89" name="Line 61"/>
          <p:cNvSpPr>
            <a:spLocks noChangeShapeType="1"/>
          </p:cNvSpPr>
          <p:nvPr/>
        </p:nvSpPr>
        <p:spPr bwMode="auto">
          <a:xfrm flipH="1">
            <a:off x="3203575" y="4149725"/>
            <a:ext cx="144463" cy="2159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190" name="Text Box 62"/>
          <p:cNvSpPr txBox="1">
            <a:spLocks noChangeArrowheads="1"/>
          </p:cNvSpPr>
          <p:nvPr/>
        </p:nvSpPr>
        <p:spPr bwMode="auto">
          <a:xfrm>
            <a:off x="3184525" y="3462338"/>
            <a:ext cx="593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rgbClr val="FF0000"/>
                </a:solidFill>
              </a:rPr>
              <a:t>缓存</a:t>
            </a:r>
          </a:p>
        </p:txBody>
      </p:sp>
      <p:sp>
        <p:nvSpPr>
          <p:cNvPr id="48191" name="Oval 63"/>
          <p:cNvSpPr>
            <a:spLocks noChangeArrowheads="1"/>
          </p:cNvSpPr>
          <p:nvPr/>
        </p:nvSpPr>
        <p:spPr bwMode="auto">
          <a:xfrm>
            <a:off x="7524750" y="4292600"/>
            <a:ext cx="228600" cy="228600"/>
          </a:xfrm>
          <a:prstGeom prst="ellipse">
            <a:avLst/>
          </a:prstGeom>
          <a:solidFill>
            <a:srgbClr val="FF66FF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92" name="Line 64"/>
          <p:cNvSpPr>
            <a:spLocks noChangeShapeType="1"/>
          </p:cNvSpPr>
          <p:nvPr/>
        </p:nvSpPr>
        <p:spPr bwMode="auto">
          <a:xfrm flipH="1">
            <a:off x="7715250" y="3573463"/>
            <a:ext cx="241300" cy="719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93" name="Freeform 65"/>
          <p:cNvSpPr>
            <a:spLocks/>
          </p:cNvSpPr>
          <p:nvPr/>
        </p:nvSpPr>
        <p:spPr bwMode="auto">
          <a:xfrm>
            <a:off x="8027988" y="3860800"/>
            <a:ext cx="168275" cy="1008063"/>
          </a:xfrm>
          <a:custGeom>
            <a:avLst/>
            <a:gdLst>
              <a:gd name="T0" fmla="*/ 0 w 106"/>
              <a:gd name="T1" fmla="*/ 0 h 635"/>
              <a:gd name="T2" fmla="*/ 91 w 106"/>
              <a:gd name="T3" fmla="*/ 182 h 635"/>
              <a:gd name="T4" fmla="*/ 91 w 106"/>
              <a:gd name="T5" fmla="*/ 408 h 635"/>
              <a:gd name="T6" fmla="*/ 0 w 106"/>
              <a:gd name="T7" fmla="*/ 635 h 635"/>
              <a:gd name="T8" fmla="*/ 0 60000 65536"/>
              <a:gd name="T9" fmla="*/ 0 60000 65536"/>
              <a:gd name="T10" fmla="*/ 0 60000 65536"/>
              <a:gd name="T11" fmla="*/ 0 60000 65536"/>
              <a:gd name="T12" fmla="*/ 0 w 106"/>
              <a:gd name="T13" fmla="*/ 0 h 635"/>
              <a:gd name="T14" fmla="*/ 106 w 106"/>
              <a:gd name="T15" fmla="*/ 635 h 63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6" h="635">
                <a:moveTo>
                  <a:pt x="0" y="0"/>
                </a:moveTo>
                <a:cubicBezTo>
                  <a:pt x="38" y="57"/>
                  <a:pt x="76" y="114"/>
                  <a:pt x="91" y="182"/>
                </a:cubicBezTo>
                <a:cubicBezTo>
                  <a:pt x="106" y="250"/>
                  <a:pt x="106" y="333"/>
                  <a:pt x="91" y="408"/>
                </a:cubicBezTo>
                <a:cubicBezTo>
                  <a:pt x="76" y="483"/>
                  <a:pt x="15" y="597"/>
                  <a:pt x="0" y="635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194" name="Line 66"/>
          <p:cNvSpPr>
            <a:spLocks noChangeShapeType="1"/>
          </p:cNvSpPr>
          <p:nvPr/>
        </p:nvSpPr>
        <p:spPr bwMode="auto">
          <a:xfrm>
            <a:off x="8027988" y="3716338"/>
            <a:ext cx="936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95" name="Line 67"/>
          <p:cNvSpPr>
            <a:spLocks noChangeShapeType="1"/>
          </p:cNvSpPr>
          <p:nvPr/>
        </p:nvSpPr>
        <p:spPr bwMode="auto">
          <a:xfrm>
            <a:off x="8172450" y="4149725"/>
            <a:ext cx="7921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96" name="Line 68"/>
          <p:cNvSpPr>
            <a:spLocks noChangeShapeType="1"/>
          </p:cNvSpPr>
          <p:nvPr/>
        </p:nvSpPr>
        <p:spPr bwMode="auto">
          <a:xfrm>
            <a:off x="8172450" y="4581525"/>
            <a:ext cx="7921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97" name="Line 69"/>
          <p:cNvSpPr>
            <a:spLocks noChangeShapeType="1"/>
          </p:cNvSpPr>
          <p:nvPr/>
        </p:nvSpPr>
        <p:spPr bwMode="auto">
          <a:xfrm>
            <a:off x="8027988" y="5013325"/>
            <a:ext cx="936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050647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854575" y="763588"/>
            <a:ext cx="3070225" cy="2360612"/>
            <a:chOff x="3058" y="481"/>
            <a:chExt cx="1934" cy="1487"/>
          </a:xfrm>
        </p:grpSpPr>
        <p:sp>
          <p:nvSpPr>
            <p:cNvPr id="49160" name="Rectangle 3"/>
            <p:cNvSpPr>
              <a:spLocks noChangeArrowheads="1"/>
            </p:cNvSpPr>
            <p:nvPr/>
          </p:nvSpPr>
          <p:spPr bwMode="auto">
            <a:xfrm>
              <a:off x="3459" y="903"/>
              <a:ext cx="184" cy="1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1" name="Rectangle 4"/>
            <p:cNvSpPr>
              <a:spLocks noChangeArrowheads="1"/>
            </p:cNvSpPr>
            <p:nvPr/>
          </p:nvSpPr>
          <p:spPr bwMode="auto">
            <a:xfrm>
              <a:off x="3507" y="1379"/>
              <a:ext cx="184" cy="1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2" name="Rectangle 5"/>
            <p:cNvSpPr>
              <a:spLocks noChangeArrowheads="1"/>
            </p:cNvSpPr>
            <p:nvPr/>
          </p:nvSpPr>
          <p:spPr bwMode="auto">
            <a:xfrm>
              <a:off x="4419" y="1143"/>
              <a:ext cx="184" cy="1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3" name="Rectangle 6"/>
            <p:cNvSpPr>
              <a:spLocks noChangeArrowheads="1"/>
            </p:cNvSpPr>
            <p:nvPr/>
          </p:nvSpPr>
          <p:spPr bwMode="auto">
            <a:xfrm>
              <a:off x="4035" y="1335"/>
              <a:ext cx="184" cy="1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4" name="Rectangle 7"/>
            <p:cNvSpPr>
              <a:spLocks noChangeArrowheads="1"/>
            </p:cNvSpPr>
            <p:nvPr/>
          </p:nvSpPr>
          <p:spPr bwMode="auto">
            <a:xfrm>
              <a:off x="4035" y="903"/>
              <a:ext cx="184" cy="1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5" name="Line 8"/>
            <p:cNvSpPr>
              <a:spLocks noChangeShapeType="1"/>
            </p:cNvSpPr>
            <p:nvPr/>
          </p:nvSpPr>
          <p:spPr bwMode="auto">
            <a:xfrm>
              <a:off x="3599" y="959"/>
              <a:ext cx="0" cy="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6" name="Line 9"/>
            <p:cNvSpPr>
              <a:spLocks noChangeShapeType="1"/>
            </p:cNvSpPr>
            <p:nvPr/>
          </p:nvSpPr>
          <p:spPr bwMode="auto">
            <a:xfrm>
              <a:off x="3659" y="947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7" name="Line 10"/>
            <p:cNvSpPr>
              <a:spLocks noChangeShapeType="1"/>
            </p:cNvSpPr>
            <p:nvPr/>
          </p:nvSpPr>
          <p:spPr bwMode="auto">
            <a:xfrm>
              <a:off x="3707" y="1475"/>
              <a:ext cx="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8" name="Line 11"/>
            <p:cNvSpPr>
              <a:spLocks noChangeShapeType="1"/>
            </p:cNvSpPr>
            <p:nvPr/>
          </p:nvSpPr>
          <p:spPr bwMode="auto">
            <a:xfrm>
              <a:off x="3659" y="959"/>
              <a:ext cx="360" cy="456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9" name="Line 12"/>
            <p:cNvSpPr>
              <a:spLocks noChangeShapeType="1"/>
            </p:cNvSpPr>
            <p:nvPr/>
          </p:nvSpPr>
          <p:spPr bwMode="auto">
            <a:xfrm flipH="1">
              <a:off x="3259" y="995"/>
              <a:ext cx="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0" name="Line 13"/>
            <p:cNvSpPr>
              <a:spLocks noChangeShapeType="1"/>
            </p:cNvSpPr>
            <p:nvPr/>
          </p:nvSpPr>
          <p:spPr bwMode="auto">
            <a:xfrm flipH="1" flipV="1">
              <a:off x="3403" y="703"/>
              <a:ext cx="200" cy="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1" name="Line 14"/>
            <p:cNvSpPr>
              <a:spLocks noChangeShapeType="1"/>
            </p:cNvSpPr>
            <p:nvPr/>
          </p:nvSpPr>
          <p:spPr bwMode="auto">
            <a:xfrm flipV="1">
              <a:off x="4079" y="655"/>
              <a:ext cx="0" cy="2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2" name="Line 15"/>
            <p:cNvSpPr>
              <a:spLocks noChangeShapeType="1"/>
            </p:cNvSpPr>
            <p:nvPr/>
          </p:nvSpPr>
          <p:spPr bwMode="auto">
            <a:xfrm flipV="1">
              <a:off x="4179" y="751"/>
              <a:ext cx="184" cy="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3" name="Line 16"/>
            <p:cNvSpPr>
              <a:spLocks noChangeShapeType="1"/>
            </p:cNvSpPr>
            <p:nvPr/>
          </p:nvSpPr>
          <p:spPr bwMode="auto">
            <a:xfrm flipV="1">
              <a:off x="4127" y="1079"/>
              <a:ext cx="0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4" name="Line 17"/>
            <p:cNvSpPr>
              <a:spLocks noChangeShapeType="1"/>
            </p:cNvSpPr>
            <p:nvPr/>
          </p:nvSpPr>
          <p:spPr bwMode="auto">
            <a:xfrm flipV="1">
              <a:off x="4611" y="1135"/>
              <a:ext cx="136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5" name="Line 18"/>
            <p:cNvSpPr>
              <a:spLocks noChangeShapeType="1"/>
            </p:cNvSpPr>
            <p:nvPr/>
          </p:nvSpPr>
          <p:spPr bwMode="auto">
            <a:xfrm>
              <a:off x="4611" y="1335"/>
              <a:ext cx="184" cy="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6" name="Line 19"/>
            <p:cNvSpPr>
              <a:spLocks noChangeShapeType="1"/>
            </p:cNvSpPr>
            <p:nvPr/>
          </p:nvSpPr>
          <p:spPr bwMode="auto">
            <a:xfrm flipH="1">
              <a:off x="3259" y="1523"/>
              <a:ext cx="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7" name="Line 20"/>
            <p:cNvSpPr>
              <a:spLocks noChangeShapeType="1"/>
            </p:cNvSpPr>
            <p:nvPr/>
          </p:nvSpPr>
          <p:spPr bwMode="auto">
            <a:xfrm flipH="1">
              <a:off x="3499" y="1571"/>
              <a:ext cx="53" cy="1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8" name="Line 21"/>
            <p:cNvSpPr>
              <a:spLocks noChangeShapeType="1"/>
            </p:cNvSpPr>
            <p:nvPr/>
          </p:nvSpPr>
          <p:spPr bwMode="auto">
            <a:xfrm flipH="1">
              <a:off x="4027" y="1527"/>
              <a:ext cx="56" cy="1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9" name="Line 22"/>
            <p:cNvSpPr>
              <a:spLocks noChangeShapeType="1"/>
            </p:cNvSpPr>
            <p:nvPr/>
          </p:nvSpPr>
          <p:spPr bwMode="auto">
            <a:xfrm>
              <a:off x="4131" y="1575"/>
              <a:ext cx="88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80" name="Line 23"/>
            <p:cNvSpPr>
              <a:spLocks noChangeShapeType="1"/>
            </p:cNvSpPr>
            <p:nvPr/>
          </p:nvSpPr>
          <p:spPr bwMode="auto">
            <a:xfrm flipV="1">
              <a:off x="4187" y="1271"/>
              <a:ext cx="216" cy="216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49181" name="Picture 24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38" y="1393"/>
              <a:ext cx="206" cy="239"/>
            </a:xfrm>
            <a:prstGeom prst="rect">
              <a:avLst/>
            </a:prstGeom>
            <a:solidFill>
              <a:srgbClr val="FF66FF"/>
            </a:solidFill>
            <a:ln w="12700">
              <a:noFill/>
              <a:miter lim="800000"/>
              <a:headEnd/>
              <a:tailEnd/>
            </a:ln>
          </p:spPr>
        </p:pic>
        <p:pic>
          <p:nvPicPr>
            <p:cNvPr id="49182" name="Picture 25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22" y="1729"/>
              <a:ext cx="206" cy="23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49183" name="Picture 26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94" y="1729"/>
              <a:ext cx="206" cy="23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49184" name="Picture 27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210" y="1681"/>
              <a:ext cx="206" cy="23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49185" name="Picture 28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58" y="817"/>
              <a:ext cx="206" cy="23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49186" name="Picture 29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22" y="481"/>
              <a:ext cx="206" cy="23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49187" name="Picture 30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06" y="1393"/>
              <a:ext cx="206" cy="23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49188" name="Picture 31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98" y="529"/>
              <a:ext cx="206" cy="239"/>
            </a:xfrm>
            <a:prstGeom prst="rect">
              <a:avLst/>
            </a:prstGeom>
            <a:solidFill>
              <a:srgbClr val="FF66FF"/>
            </a:solidFill>
            <a:ln w="12700">
              <a:noFill/>
              <a:miter lim="800000"/>
              <a:headEnd/>
              <a:tailEnd/>
            </a:ln>
          </p:spPr>
        </p:pic>
        <p:pic>
          <p:nvPicPr>
            <p:cNvPr id="49189" name="Picture 32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6" y="1009"/>
              <a:ext cx="206" cy="23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49190" name="Picture 33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4" y="577"/>
              <a:ext cx="206" cy="23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49191" name="Line 34"/>
            <p:cNvSpPr>
              <a:spLocks noChangeShapeType="1"/>
            </p:cNvSpPr>
            <p:nvPr/>
          </p:nvSpPr>
          <p:spPr bwMode="auto">
            <a:xfrm>
              <a:off x="4235" y="1007"/>
              <a:ext cx="168" cy="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92" name="Line 35"/>
            <p:cNvSpPr>
              <a:spLocks noChangeShapeType="1"/>
            </p:cNvSpPr>
            <p:nvPr/>
          </p:nvSpPr>
          <p:spPr bwMode="auto">
            <a:xfrm>
              <a:off x="3459" y="663"/>
              <a:ext cx="1240" cy="85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9155" name="Text Box 36"/>
          <p:cNvSpPr txBox="1">
            <a:spLocks noChangeArrowheads="1"/>
          </p:cNvSpPr>
          <p:nvPr/>
        </p:nvSpPr>
        <p:spPr bwMode="auto">
          <a:xfrm>
            <a:off x="228600" y="93663"/>
            <a:ext cx="2830513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800" b="1">
                <a:latin typeface="宋体" pitchFamily="2" charset="-122"/>
              </a:rPr>
              <a:t>2.11  </a:t>
            </a:r>
            <a:r>
              <a:rPr lang="zh-CN" altLang="en-US" sz="2800" b="1">
                <a:latin typeface="宋体" pitchFamily="2" charset="-122"/>
              </a:rPr>
              <a:t>数据交换</a:t>
            </a:r>
            <a:endParaRPr lang="zh-CN" altLang="en-US" b="1">
              <a:latin typeface="楷体" pitchFamily="18" charset="-122"/>
              <a:ea typeface="楷体" pitchFamily="18" charset="-122"/>
            </a:endParaRPr>
          </a:p>
        </p:txBody>
      </p:sp>
      <p:sp>
        <p:nvSpPr>
          <p:cNvPr id="722981" name="Rectangle 37"/>
          <p:cNvSpPr>
            <a:spLocks noChangeArrowheads="1"/>
          </p:cNvSpPr>
          <p:nvPr/>
        </p:nvSpPr>
        <p:spPr bwMode="auto">
          <a:xfrm>
            <a:off x="228600" y="5334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9157" name="Text Box 38"/>
          <p:cNvSpPr txBox="1">
            <a:spLocks noChangeArrowheads="1"/>
          </p:cNvSpPr>
          <p:nvPr/>
        </p:nvSpPr>
        <p:spPr bwMode="auto">
          <a:xfrm>
            <a:off x="8610600" y="44450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/>
              <a:t>18</a:t>
            </a:r>
          </a:p>
        </p:txBody>
      </p:sp>
      <p:sp>
        <p:nvSpPr>
          <p:cNvPr id="49158" name="Text Box 39"/>
          <p:cNvSpPr txBox="1">
            <a:spLocks noChangeArrowheads="1"/>
          </p:cNvSpPr>
          <p:nvPr/>
        </p:nvSpPr>
        <p:spPr bwMode="auto">
          <a:xfrm>
            <a:off x="60325" y="3384550"/>
            <a:ext cx="8975725" cy="294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b="1" u="sng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中间结点</a:t>
            </a:r>
            <a:r>
              <a:rPr lang="zh-CN" altLang="en-US" b="1">
                <a:latin typeface="楷体" pitchFamily="18" charset="-122"/>
                <a:ea typeface="楷体" pitchFamily="18" charset="-122"/>
              </a:rPr>
              <a:t>（交换设备）：不关心被传输的数据内容，仅执行数据交换的动作，将数据从一个端口</a:t>
            </a:r>
            <a:r>
              <a:rPr lang="zh-CN" altLang="en-US" b="1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交换</a:t>
            </a:r>
            <a:r>
              <a:rPr lang="zh-CN" altLang="en-US" b="1">
                <a:latin typeface="楷体" pitchFamily="18" charset="-122"/>
                <a:ea typeface="楷体" pitchFamily="18" charset="-122"/>
              </a:rPr>
              <a:t>到另一端口，继而传输到另一台中间结点，直至目的地。</a:t>
            </a:r>
          </a:p>
          <a:p>
            <a:pPr>
              <a:spcBef>
                <a:spcPct val="20000"/>
              </a:spcBef>
            </a:pPr>
            <a:r>
              <a:rPr lang="zh-CN" altLang="en-US" b="1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  数据传输的过程实质上是数据交换的过程。</a:t>
            </a:r>
          </a:p>
          <a:p>
            <a:pPr>
              <a:spcBef>
                <a:spcPct val="20000"/>
              </a:spcBef>
            </a:pPr>
            <a:r>
              <a:rPr lang="zh-CN" altLang="en-US" b="1">
                <a:solidFill>
                  <a:schemeClr val="hlink"/>
                </a:solidFill>
                <a:latin typeface="楷体" pitchFamily="18" charset="-122"/>
                <a:ea typeface="楷体" pitchFamily="18" charset="-122"/>
              </a:rPr>
              <a:t>  </a:t>
            </a:r>
            <a:r>
              <a:rPr lang="zh-CN" altLang="en-US" b="1" u="sng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结点</a:t>
            </a:r>
            <a:r>
              <a:rPr lang="zh-CN" altLang="en-US" b="1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：</a:t>
            </a:r>
            <a:r>
              <a:rPr lang="zh-CN" altLang="en-US" b="1">
                <a:latin typeface="楷体" pitchFamily="18" charset="-122"/>
                <a:ea typeface="楷体" pitchFamily="18" charset="-122"/>
              </a:rPr>
              <a:t>用于数据交换的中间设备，       </a:t>
            </a:r>
          </a:p>
          <a:p>
            <a:pPr>
              <a:spcBef>
                <a:spcPct val="20000"/>
              </a:spcBef>
            </a:pPr>
            <a:r>
              <a:rPr lang="zh-CN" altLang="en-US" b="1">
                <a:latin typeface="楷体" pitchFamily="18" charset="-122"/>
                <a:ea typeface="楷体" pitchFamily="18" charset="-122"/>
              </a:rPr>
              <a:t>  </a:t>
            </a:r>
            <a:r>
              <a:rPr lang="zh-CN" altLang="en-US" b="1" u="sng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站点</a:t>
            </a:r>
            <a:r>
              <a:rPr lang="zh-CN" altLang="en-US" b="1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：</a:t>
            </a:r>
            <a:r>
              <a:rPr lang="zh-CN" altLang="en-US" b="1">
                <a:latin typeface="楷体" pitchFamily="18" charset="-122"/>
                <a:ea typeface="楷体" pitchFamily="18" charset="-122"/>
              </a:rPr>
              <a:t>发送和接收数据的终端设备。</a:t>
            </a:r>
          </a:p>
          <a:p>
            <a:pPr>
              <a:spcBef>
                <a:spcPct val="20000"/>
              </a:spcBef>
            </a:pPr>
            <a:r>
              <a:rPr lang="zh-CN" altLang="en-US" b="1">
                <a:latin typeface="楷体" pitchFamily="18" charset="-122"/>
                <a:ea typeface="楷体" pitchFamily="18" charset="-122"/>
              </a:rPr>
              <a:t>  数据交换方式：线路交换、存储交换（报文交换和分组交换）</a:t>
            </a:r>
          </a:p>
        </p:txBody>
      </p:sp>
      <p:sp>
        <p:nvSpPr>
          <p:cNvPr id="49159" name="Text Box 40"/>
          <p:cNvSpPr txBox="1">
            <a:spLocks noChangeArrowheads="1"/>
          </p:cNvSpPr>
          <p:nvPr/>
        </p:nvSpPr>
        <p:spPr bwMode="auto">
          <a:xfrm>
            <a:off x="250825" y="863600"/>
            <a:ext cx="4114800" cy="191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b="1">
                <a:latin typeface="楷体" pitchFamily="18" charset="-122"/>
                <a:ea typeface="楷体" pitchFamily="18" charset="-122"/>
              </a:rPr>
              <a:t>限于媒体的长度和成本限制，为容纳更多的用户，实际通信采用多点接续方式进行，中间结点执行数据交换的过程。</a:t>
            </a:r>
          </a:p>
        </p:txBody>
      </p:sp>
    </p:spTree>
    <p:extLst>
      <p:ext uri="{BB962C8B-B14F-4D97-AF65-F5344CB8AC3E}">
        <p14:creationId xmlns:p14="http://schemas.microsoft.com/office/powerpoint/2010/main" val="208873506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/>
          <p:cNvSpPr>
            <a:spLocks noChangeArrowheads="1"/>
          </p:cNvSpPr>
          <p:nvPr/>
        </p:nvSpPr>
        <p:spPr bwMode="auto">
          <a:xfrm>
            <a:off x="228600" y="5334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8604250" y="44450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/>
              <a:t>19</a:t>
            </a: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76200" y="0"/>
            <a:ext cx="4351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（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1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） 线路交换</a:t>
            </a:r>
            <a:r>
              <a:rPr lang="zh-CN" altLang="en-US" b="1">
                <a:latin typeface="宋体" pitchFamily="2" charset="-122"/>
              </a:rPr>
              <a:t> （电路交换）</a:t>
            </a:r>
            <a:endParaRPr lang="zh-CN" altLang="en-US"/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107950" y="687388"/>
            <a:ext cx="9007475" cy="617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zh-CN" altLang="en-US" b="1" dirty="0">
                <a:latin typeface="宋体" pitchFamily="2" charset="-122"/>
              </a:rPr>
              <a:t>物理连接工作方式，无存储能力，原理类似于电话系统；</a:t>
            </a:r>
          </a:p>
          <a:p>
            <a:pPr>
              <a:spcBef>
                <a:spcPct val="20000"/>
              </a:spcBef>
            </a:pPr>
            <a:r>
              <a:rPr lang="zh-CN" altLang="en-US" b="1" dirty="0">
                <a:latin typeface="宋体" pitchFamily="2" charset="-122"/>
              </a:rPr>
              <a:t> 过程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zh-CN" altLang="en-US" b="1" dirty="0">
                <a:latin typeface="宋体" pitchFamily="2" charset="-122"/>
              </a:rPr>
              <a:t>三阶段</a:t>
            </a:r>
            <a:r>
              <a:rPr lang="en-US" altLang="zh-CN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： 建立线路、占用线路并传输数据、释放线路。</a:t>
            </a:r>
          </a:p>
          <a:p>
            <a:pPr>
              <a:spcBef>
                <a:spcPct val="20000"/>
              </a:spcBef>
            </a:pPr>
            <a:endParaRPr lang="zh-CN" altLang="en-US" sz="1000" b="1" u="sng" dirty="0">
              <a:solidFill>
                <a:schemeClr val="hlink"/>
              </a:solidFill>
              <a:latin typeface="宋体" pitchFamily="2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b="1" u="sng" dirty="0">
                <a:solidFill>
                  <a:srgbClr val="FF0000"/>
                </a:solidFill>
                <a:latin typeface="宋体" pitchFamily="2" charset="-122"/>
              </a:rPr>
              <a:t>建立线路</a:t>
            </a:r>
            <a:r>
              <a:rPr lang="zh-CN" altLang="en-US" b="1" dirty="0">
                <a:latin typeface="宋体" pitchFamily="2" charset="-122"/>
              </a:rPr>
              <a:t>：发起方站点向接收方站点发送请求，该请求将通过中间结点传输至终点；</a:t>
            </a:r>
          </a:p>
          <a:p>
            <a:pPr>
              <a:spcBef>
                <a:spcPct val="20000"/>
              </a:spcBef>
            </a:pPr>
            <a:r>
              <a:rPr lang="zh-CN" altLang="en-US" b="1" dirty="0">
                <a:latin typeface="宋体" pitchFamily="2" charset="-122"/>
              </a:rPr>
              <a:t>      如果中间结点有空闲的输出线路（端口），分配线路，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接</a:t>
            </a:r>
          </a:p>
          <a:p>
            <a:pPr>
              <a:spcBef>
                <a:spcPct val="2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  受并下传请求</a:t>
            </a:r>
            <a:r>
              <a:rPr lang="zh-CN" altLang="en-US" b="1" dirty="0">
                <a:latin typeface="宋体" pitchFamily="2" charset="-122"/>
              </a:rPr>
              <a:t>，直至终点。否则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拒绝请求</a:t>
            </a:r>
            <a:r>
              <a:rPr lang="zh-CN" altLang="en-US" b="1" dirty="0">
                <a:latin typeface="宋体" pitchFamily="2" charset="-122"/>
              </a:rPr>
              <a:t>，并释放已建线路。</a:t>
            </a:r>
          </a:p>
          <a:p>
            <a:pPr>
              <a:spcBef>
                <a:spcPct val="20000"/>
              </a:spcBef>
            </a:pPr>
            <a:r>
              <a:rPr lang="zh-CN" altLang="en-US" b="1" dirty="0">
                <a:latin typeface="宋体" pitchFamily="2" charset="-122"/>
              </a:rPr>
              <a:t>      线路一旦分配，在未释放前，将不能被其它站点所使用，   </a:t>
            </a:r>
          </a:p>
          <a:p>
            <a:pPr>
              <a:spcBef>
                <a:spcPct val="20000"/>
              </a:spcBef>
            </a:pPr>
            <a:r>
              <a:rPr lang="zh-CN" altLang="en-US" b="1" dirty="0">
                <a:latin typeface="宋体" pitchFamily="2" charset="-122"/>
              </a:rPr>
              <a:t>  即使线路上并没有数据传输。</a:t>
            </a:r>
          </a:p>
          <a:p>
            <a:pPr>
              <a:spcBef>
                <a:spcPct val="20000"/>
              </a:spcBef>
            </a:pPr>
            <a:endParaRPr lang="zh-CN" altLang="en-US" sz="900" b="1" u="sng" dirty="0">
              <a:solidFill>
                <a:schemeClr val="hlink"/>
              </a:solidFill>
              <a:latin typeface="宋体" pitchFamily="2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b="1" u="sng" dirty="0">
                <a:solidFill>
                  <a:srgbClr val="FF0000"/>
                </a:solidFill>
                <a:latin typeface="宋体" pitchFamily="2" charset="-122"/>
              </a:rPr>
              <a:t>数据传输：</a:t>
            </a:r>
            <a:r>
              <a:rPr lang="zh-CN" altLang="en-US" b="1" dirty="0">
                <a:latin typeface="宋体" pitchFamily="2" charset="-122"/>
              </a:rPr>
              <a:t>物理线路建立后，站点之间进行数据传输。             </a:t>
            </a:r>
          </a:p>
          <a:p>
            <a:pPr>
              <a:spcBef>
                <a:spcPct val="20000"/>
              </a:spcBef>
            </a:pPr>
            <a:endParaRPr lang="zh-CN" altLang="en-US" sz="1000" b="1" u="sng" dirty="0">
              <a:solidFill>
                <a:schemeClr val="hlink"/>
              </a:solidFill>
              <a:latin typeface="宋体" pitchFamily="2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b="1" u="sng" dirty="0">
                <a:solidFill>
                  <a:srgbClr val="FF0000"/>
                </a:solidFill>
                <a:latin typeface="宋体" pitchFamily="2" charset="-122"/>
              </a:rPr>
              <a:t>释放线路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：</a:t>
            </a:r>
            <a:r>
              <a:rPr lang="zh-CN" altLang="en-US" b="1" dirty="0">
                <a:latin typeface="宋体" pitchFamily="2" charset="-122"/>
              </a:rPr>
              <a:t>站点之间的数据传输完毕，执行释放线路的动作。</a:t>
            </a:r>
          </a:p>
          <a:p>
            <a:pPr>
              <a:spcBef>
                <a:spcPct val="20000"/>
              </a:spcBef>
            </a:pPr>
            <a:r>
              <a:rPr lang="zh-CN" altLang="en-US" b="1" dirty="0">
                <a:latin typeface="宋体" pitchFamily="2" charset="-122"/>
              </a:rPr>
              <a:t>      可以由任一站点发起，释放线路请求通过途径的中间结点</a:t>
            </a:r>
          </a:p>
          <a:p>
            <a:pPr>
              <a:spcBef>
                <a:spcPct val="20000"/>
              </a:spcBef>
            </a:pPr>
            <a:r>
              <a:rPr lang="zh-CN" altLang="en-US" b="1" dirty="0">
                <a:latin typeface="宋体" pitchFamily="2" charset="-122"/>
              </a:rPr>
              <a:t>  送往对方，释放线路资源。</a:t>
            </a:r>
          </a:p>
          <a:p>
            <a:pPr>
              <a:spcBef>
                <a:spcPct val="20000"/>
              </a:spcBef>
            </a:pPr>
            <a:r>
              <a:rPr lang="zh-CN" altLang="en-US" b="1" dirty="0">
                <a:latin typeface="宋体" pitchFamily="2" charset="-122"/>
              </a:rPr>
              <a:t>     线路被释放之后，进入空闲状态，可由其它站点通信所用。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0590259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20650" y="228600"/>
            <a:ext cx="8794750" cy="4038600"/>
            <a:chOff x="48" y="48"/>
            <a:chExt cx="5540" cy="2544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624" y="48"/>
              <a:ext cx="4964" cy="2544"/>
              <a:chOff x="624" y="48"/>
              <a:chExt cx="4964" cy="2544"/>
            </a:xfrm>
          </p:grpSpPr>
          <p:sp>
            <p:nvSpPr>
              <p:cNvPr id="51251" name="Rectangle 4"/>
              <p:cNvSpPr>
                <a:spLocks noChangeArrowheads="1"/>
              </p:cNvSpPr>
              <p:nvPr/>
            </p:nvSpPr>
            <p:spPr bwMode="auto">
              <a:xfrm>
                <a:off x="1680" y="720"/>
                <a:ext cx="319" cy="345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b="1">
                    <a:latin typeface="楷体" pitchFamily="18" charset="-122"/>
                    <a:ea typeface="楷体" pitchFamily="18" charset="-122"/>
                  </a:rPr>
                  <a:t>0</a:t>
                </a:r>
              </a:p>
            </p:txBody>
          </p:sp>
          <p:sp>
            <p:nvSpPr>
              <p:cNvPr id="51252" name="Line 5"/>
              <p:cNvSpPr>
                <a:spLocks noChangeShapeType="1"/>
              </p:cNvSpPr>
              <p:nvPr/>
            </p:nvSpPr>
            <p:spPr bwMode="auto">
              <a:xfrm>
                <a:off x="1824" y="1056"/>
                <a:ext cx="0" cy="624"/>
              </a:xfrm>
              <a:prstGeom prst="line">
                <a:avLst/>
              </a:prstGeom>
              <a:noFill/>
              <a:ln w="38100" cmpd="dbl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53" name="Line 6"/>
              <p:cNvSpPr>
                <a:spLocks noChangeShapeType="1"/>
              </p:cNvSpPr>
              <p:nvPr/>
            </p:nvSpPr>
            <p:spPr bwMode="auto">
              <a:xfrm>
                <a:off x="2016" y="864"/>
                <a:ext cx="1056" cy="0"/>
              </a:xfrm>
              <a:prstGeom prst="line">
                <a:avLst/>
              </a:prstGeom>
              <a:noFill/>
              <a:ln w="38100" cmpd="dbl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54" name="Line 7"/>
              <p:cNvSpPr>
                <a:spLocks noChangeShapeType="1"/>
              </p:cNvSpPr>
              <p:nvPr/>
            </p:nvSpPr>
            <p:spPr bwMode="auto">
              <a:xfrm>
                <a:off x="2016" y="1872"/>
                <a:ext cx="1008" cy="0"/>
              </a:xfrm>
              <a:prstGeom prst="line">
                <a:avLst/>
              </a:prstGeom>
              <a:noFill/>
              <a:ln w="38100" cmpd="dbl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55" name="Line 8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1104" cy="624"/>
              </a:xfrm>
              <a:prstGeom prst="line">
                <a:avLst/>
              </a:prstGeom>
              <a:noFill/>
              <a:ln w="38100" cmpd="dbl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56" name="Line 9"/>
              <p:cNvSpPr>
                <a:spLocks noChangeShapeType="1"/>
              </p:cNvSpPr>
              <p:nvPr/>
            </p:nvSpPr>
            <p:spPr bwMode="auto">
              <a:xfrm flipH="1">
                <a:off x="1056" y="864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57" name="Line 10"/>
              <p:cNvSpPr>
                <a:spLocks noChangeShapeType="1"/>
              </p:cNvSpPr>
              <p:nvPr/>
            </p:nvSpPr>
            <p:spPr bwMode="auto">
              <a:xfrm flipH="1" flipV="1">
                <a:off x="1728" y="336"/>
                <a:ext cx="96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58" name="Line 11"/>
              <p:cNvSpPr>
                <a:spLocks noChangeShapeType="1"/>
              </p:cNvSpPr>
              <p:nvPr/>
            </p:nvSpPr>
            <p:spPr bwMode="auto">
              <a:xfrm flipV="1">
                <a:off x="3168" y="336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59" name="Line 12"/>
              <p:cNvSpPr>
                <a:spLocks noChangeShapeType="1"/>
              </p:cNvSpPr>
              <p:nvPr/>
            </p:nvSpPr>
            <p:spPr bwMode="auto">
              <a:xfrm flipV="1">
                <a:off x="3360" y="432"/>
                <a:ext cx="616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60" name="Line 13"/>
              <p:cNvSpPr>
                <a:spLocks noChangeShapeType="1"/>
              </p:cNvSpPr>
              <p:nvPr/>
            </p:nvSpPr>
            <p:spPr bwMode="auto">
              <a:xfrm flipV="1">
                <a:off x="3264" y="1056"/>
                <a:ext cx="0" cy="624"/>
              </a:xfrm>
              <a:prstGeom prst="line">
                <a:avLst/>
              </a:prstGeom>
              <a:noFill/>
              <a:ln w="38100" cmpd="dbl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61" name="Line 14"/>
              <p:cNvSpPr>
                <a:spLocks noChangeShapeType="1"/>
              </p:cNvSpPr>
              <p:nvPr/>
            </p:nvSpPr>
            <p:spPr bwMode="auto">
              <a:xfrm flipV="1">
                <a:off x="4656" y="912"/>
                <a:ext cx="576" cy="2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62" name="Line 15"/>
              <p:cNvSpPr>
                <a:spLocks noChangeShapeType="1"/>
              </p:cNvSpPr>
              <p:nvPr/>
            </p:nvSpPr>
            <p:spPr bwMode="auto">
              <a:xfrm>
                <a:off x="4656" y="1488"/>
                <a:ext cx="48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63" name="Line 16"/>
              <p:cNvSpPr>
                <a:spLocks noChangeShapeType="1"/>
              </p:cNvSpPr>
              <p:nvPr/>
            </p:nvSpPr>
            <p:spPr bwMode="auto">
              <a:xfrm flipH="1">
                <a:off x="1056" y="1872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64" name="Line 17"/>
              <p:cNvSpPr>
                <a:spLocks noChangeShapeType="1"/>
              </p:cNvSpPr>
              <p:nvPr/>
            </p:nvSpPr>
            <p:spPr bwMode="auto">
              <a:xfrm flipH="1">
                <a:off x="1392" y="2064"/>
                <a:ext cx="392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65" name="Line 18"/>
              <p:cNvSpPr>
                <a:spLocks noChangeShapeType="1"/>
              </p:cNvSpPr>
              <p:nvPr/>
            </p:nvSpPr>
            <p:spPr bwMode="auto">
              <a:xfrm flipH="1">
                <a:off x="3168" y="2016"/>
                <a:ext cx="48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66" name="Line 19"/>
              <p:cNvSpPr>
                <a:spLocks noChangeShapeType="1"/>
              </p:cNvSpPr>
              <p:nvPr/>
            </p:nvSpPr>
            <p:spPr bwMode="auto">
              <a:xfrm flipV="1">
                <a:off x="3408" y="1536"/>
                <a:ext cx="960" cy="360"/>
              </a:xfrm>
              <a:prstGeom prst="line">
                <a:avLst/>
              </a:prstGeom>
              <a:noFill/>
              <a:ln w="38100" cmpd="dbl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51267" name="Picture 20"/>
              <p:cNvPicPr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200" y="2256"/>
                <a:ext cx="302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sp>
            <p:nvSpPr>
              <p:cNvPr id="51268" name="Line 21"/>
              <p:cNvSpPr>
                <a:spLocks noChangeShapeType="1"/>
              </p:cNvSpPr>
              <p:nvPr/>
            </p:nvSpPr>
            <p:spPr bwMode="auto">
              <a:xfrm>
                <a:off x="3360" y="864"/>
                <a:ext cx="960" cy="336"/>
              </a:xfrm>
              <a:prstGeom prst="line">
                <a:avLst/>
              </a:prstGeom>
              <a:noFill/>
              <a:ln w="38100" cmpd="dbl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69" name="Text Box 22"/>
              <p:cNvSpPr txBox="1">
                <a:spLocks noChangeArrowheads="1"/>
              </p:cNvSpPr>
              <p:nvPr/>
            </p:nvSpPr>
            <p:spPr bwMode="auto">
              <a:xfrm>
                <a:off x="1824" y="48"/>
                <a:ext cx="212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b="1">
                    <a:latin typeface="楷体" pitchFamily="18" charset="-122"/>
                    <a:ea typeface="楷体" pitchFamily="18" charset="-122"/>
                  </a:rPr>
                  <a:t>A</a:t>
                </a:r>
              </a:p>
            </p:txBody>
          </p:sp>
          <p:sp>
            <p:nvSpPr>
              <p:cNvPr id="51270" name="Text Box 23"/>
              <p:cNvSpPr txBox="1">
                <a:spLocks noChangeArrowheads="1"/>
              </p:cNvSpPr>
              <p:nvPr/>
            </p:nvSpPr>
            <p:spPr bwMode="auto">
              <a:xfrm>
                <a:off x="5376" y="1728"/>
                <a:ext cx="212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b="1">
                    <a:latin typeface="楷体" pitchFamily="18" charset="-122"/>
                    <a:ea typeface="楷体" pitchFamily="18" charset="-122"/>
                  </a:rPr>
                  <a:t>G</a:t>
                </a:r>
              </a:p>
            </p:txBody>
          </p:sp>
          <p:pic>
            <p:nvPicPr>
              <p:cNvPr id="51271" name="Picture 24"/>
              <p:cNvPicPr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584" y="96"/>
                <a:ext cx="302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51272" name="Picture 25"/>
              <p:cNvPicPr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864" y="672"/>
                <a:ext cx="302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51273" name="Picture 26"/>
              <p:cNvPicPr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912" y="1728"/>
                <a:ext cx="302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51274" name="Picture 27"/>
              <p:cNvPicPr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36" y="2256"/>
                <a:ext cx="302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51275" name="Picture 28"/>
              <p:cNvPicPr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136" y="864"/>
                <a:ext cx="302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51276" name="Picture 29"/>
              <p:cNvPicPr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888" y="240"/>
                <a:ext cx="302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51277" name="Picture 30"/>
              <p:cNvPicPr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072" y="96"/>
                <a:ext cx="302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51278" name="Picture 31"/>
              <p:cNvPicPr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088" y="1728"/>
                <a:ext cx="302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51279" name="Picture 32"/>
              <p:cNvPicPr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072" y="2304"/>
                <a:ext cx="302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sp>
            <p:nvSpPr>
              <p:cNvPr id="51280" name="Rectangle 33"/>
              <p:cNvSpPr>
                <a:spLocks noChangeArrowheads="1"/>
              </p:cNvSpPr>
              <p:nvPr/>
            </p:nvSpPr>
            <p:spPr bwMode="auto">
              <a:xfrm>
                <a:off x="4337" y="1200"/>
                <a:ext cx="319" cy="345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b="1">
                    <a:latin typeface="楷体" pitchFamily="18" charset="-122"/>
                    <a:ea typeface="楷体" pitchFamily="18" charset="-122"/>
                  </a:rPr>
                  <a:t>4</a:t>
                </a:r>
              </a:p>
            </p:txBody>
          </p:sp>
          <p:sp>
            <p:nvSpPr>
              <p:cNvPr id="51281" name="Rectangle 34"/>
              <p:cNvSpPr>
                <a:spLocks noChangeArrowheads="1"/>
              </p:cNvSpPr>
              <p:nvPr/>
            </p:nvSpPr>
            <p:spPr bwMode="auto">
              <a:xfrm>
                <a:off x="1680" y="1680"/>
                <a:ext cx="319" cy="345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b="1">
                    <a:latin typeface="楷体" pitchFamily="18" charset="-122"/>
                    <a:ea typeface="楷体" pitchFamily="18" charset="-122"/>
                  </a:rPr>
                  <a:t>1</a:t>
                </a:r>
              </a:p>
            </p:txBody>
          </p:sp>
          <p:sp>
            <p:nvSpPr>
              <p:cNvPr id="51282" name="Rectangle 35"/>
              <p:cNvSpPr>
                <a:spLocks noChangeArrowheads="1"/>
              </p:cNvSpPr>
              <p:nvPr/>
            </p:nvSpPr>
            <p:spPr bwMode="auto">
              <a:xfrm>
                <a:off x="3072" y="1680"/>
                <a:ext cx="319" cy="345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b="1">
                    <a:latin typeface="楷体" pitchFamily="18" charset="-122"/>
                    <a:ea typeface="楷体" pitchFamily="18" charset="-122"/>
                  </a:rPr>
                  <a:t>3</a:t>
                </a:r>
              </a:p>
            </p:txBody>
          </p:sp>
          <p:sp>
            <p:nvSpPr>
              <p:cNvPr id="51283" name="Rectangle 36"/>
              <p:cNvSpPr>
                <a:spLocks noChangeArrowheads="1"/>
              </p:cNvSpPr>
              <p:nvPr/>
            </p:nvSpPr>
            <p:spPr bwMode="auto">
              <a:xfrm>
                <a:off x="3072" y="720"/>
                <a:ext cx="319" cy="345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b="1">
                    <a:latin typeface="楷体" pitchFamily="18" charset="-122"/>
                    <a:ea typeface="楷体" pitchFamily="18" charset="-122"/>
                  </a:rPr>
                  <a:t>2</a:t>
                </a:r>
              </a:p>
            </p:txBody>
          </p:sp>
          <p:sp>
            <p:nvSpPr>
              <p:cNvPr id="51284" name="Line 37"/>
              <p:cNvSpPr>
                <a:spLocks noChangeShapeType="1"/>
              </p:cNvSpPr>
              <p:nvPr/>
            </p:nvSpPr>
            <p:spPr bwMode="auto">
              <a:xfrm>
                <a:off x="3360" y="2016"/>
                <a:ext cx="624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85" name="Text Box 38"/>
              <p:cNvSpPr txBox="1">
                <a:spLocks noChangeArrowheads="1"/>
              </p:cNvSpPr>
              <p:nvPr/>
            </p:nvSpPr>
            <p:spPr bwMode="auto">
              <a:xfrm>
                <a:off x="4224" y="2256"/>
                <a:ext cx="212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b="1">
                    <a:latin typeface="楷体" pitchFamily="18" charset="-122"/>
                    <a:ea typeface="楷体" pitchFamily="18" charset="-122"/>
                  </a:rPr>
                  <a:t>J</a:t>
                </a:r>
              </a:p>
            </p:txBody>
          </p:sp>
          <p:sp>
            <p:nvSpPr>
              <p:cNvPr id="51286" name="Text Box 39"/>
              <p:cNvSpPr txBox="1">
                <a:spLocks noChangeArrowheads="1"/>
              </p:cNvSpPr>
              <p:nvPr/>
            </p:nvSpPr>
            <p:spPr bwMode="auto">
              <a:xfrm>
                <a:off x="5376" y="816"/>
                <a:ext cx="212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b="1">
                    <a:latin typeface="楷体" pitchFamily="18" charset="-122"/>
                    <a:ea typeface="楷体" pitchFamily="18" charset="-122"/>
                  </a:rPr>
                  <a:t>E</a:t>
                </a:r>
              </a:p>
            </p:txBody>
          </p:sp>
          <p:sp>
            <p:nvSpPr>
              <p:cNvPr id="51287" name="Text Box 40"/>
              <p:cNvSpPr txBox="1">
                <a:spLocks noChangeArrowheads="1"/>
              </p:cNvSpPr>
              <p:nvPr/>
            </p:nvSpPr>
            <p:spPr bwMode="auto">
              <a:xfrm>
                <a:off x="2832" y="2256"/>
                <a:ext cx="212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b="1">
                    <a:latin typeface="楷体" pitchFamily="18" charset="-122"/>
                    <a:ea typeface="楷体" pitchFamily="18" charset="-122"/>
                  </a:rPr>
                  <a:t>I</a:t>
                </a:r>
              </a:p>
            </p:txBody>
          </p:sp>
          <p:sp>
            <p:nvSpPr>
              <p:cNvPr id="51288" name="Text Box 41"/>
              <p:cNvSpPr txBox="1">
                <a:spLocks noChangeArrowheads="1"/>
              </p:cNvSpPr>
              <p:nvPr/>
            </p:nvSpPr>
            <p:spPr bwMode="auto">
              <a:xfrm>
                <a:off x="960" y="2208"/>
                <a:ext cx="212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b="1">
                    <a:latin typeface="楷体" pitchFamily="18" charset="-122"/>
                    <a:ea typeface="楷体" pitchFamily="18" charset="-122"/>
                  </a:rPr>
                  <a:t>H</a:t>
                </a:r>
              </a:p>
            </p:txBody>
          </p:sp>
          <p:sp>
            <p:nvSpPr>
              <p:cNvPr id="51289" name="Text Box 42"/>
              <p:cNvSpPr txBox="1">
                <a:spLocks noChangeArrowheads="1"/>
              </p:cNvSpPr>
              <p:nvPr/>
            </p:nvSpPr>
            <p:spPr bwMode="auto">
              <a:xfrm>
                <a:off x="672" y="1680"/>
                <a:ext cx="212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b="1">
                    <a:latin typeface="楷体" pitchFamily="18" charset="-122"/>
                    <a:ea typeface="楷体" pitchFamily="18" charset="-122"/>
                  </a:rPr>
                  <a:t>F</a:t>
                </a:r>
              </a:p>
            </p:txBody>
          </p:sp>
          <p:sp>
            <p:nvSpPr>
              <p:cNvPr id="51290" name="Text Box 43"/>
              <p:cNvSpPr txBox="1">
                <a:spLocks noChangeArrowheads="1"/>
              </p:cNvSpPr>
              <p:nvPr/>
            </p:nvSpPr>
            <p:spPr bwMode="auto">
              <a:xfrm>
                <a:off x="624" y="672"/>
                <a:ext cx="212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b="1">
                    <a:latin typeface="楷体" pitchFamily="18" charset="-122"/>
                    <a:ea typeface="楷体" pitchFamily="18" charset="-122"/>
                  </a:rPr>
                  <a:t>D</a:t>
                </a:r>
              </a:p>
            </p:txBody>
          </p:sp>
          <p:sp>
            <p:nvSpPr>
              <p:cNvPr id="51291" name="Text Box 44"/>
              <p:cNvSpPr txBox="1">
                <a:spLocks noChangeArrowheads="1"/>
              </p:cNvSpPr>
              <p:nvPr/>
            </p:nvSpPr>
            <p:spPr bwMode="auto">
              <a:xfrm>
                <a:off x="4176" y="192"/>
                <a:ext cx="212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b="1">
                    <a:latin typeface="楷体" pitchFamily="18" charset="-122"/>
                    <a:ea typeface="楷体" pitchFamily="18" charset="-122"/>
                  </a:rPr>
                  <a:t>C</a:t>
                </a:r>
              </a:p>
            </p:txBody>
          </p:sp>
          <p:sp>
            <p:nvSpPr>
              <p:cNvPr id="51292" name="Text Box 45"/>
              <p:cNvSpPr txBox="1">
                <a:spLocks noChangeArrowheads="1"/>
              </p:cNvSpPr>
              <p:nvPr/>
            </p:nvSpPr>
            <p:spPr bwMode="auto">
              <a:xfrm>
                <a:off x="3360" y="144"/>
                <a:ext cx="212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b="1">
                    <a:latin typeface="楷体" pitchFamily="18" charset="-122"/>
                    <a:ea typeface="楷体" pitchFamily="18" charset="-122"/>
                  </a:rPr>
                  <a:t>B</a:t>
                </a:r>
              </a:p>
            </p:txBody>
          </p:sp>
        </p:grpSp>
        <p:sp>
          <p:nvSpPr>
            <p:cNvPr id="51250" name="Text Box 46"/>
            <p:cNvSpPr txBox="1">
              <a:spLocks noChangeArrowheads="1"/>
            </p:cNvSpPr>
            <p:nvPr/>
          </p:nvSpPr>
          <p:spPr bwMode="auto">
            <a:xfrm>
              <a:off x="48" y="61"/>
              <a:ext cx="1268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b="1">
                  <a:solidFill>
                    <a:srgbClr val="FF0000"/>
                  </a:solidFill>
                  <a:latin typeface="楷体" pitchFamily="18" charset="-122"/>
                  <a:ea typeface="楷体" pitchFamily="18" charset="-122"/>
                </a:rPr>
                <a:t>线路交换举例</a:t>
              </a:r>
            </a:p>
          </p:txBody>
        </p:sp>
      </p:grp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2438400" y="381000"/>
            <a:ext cx="6096000" cy="3048000"/>
            <a:chOff x="1536" y="240"/>
            <a:chExt cx="3840" cy="1920"/>
          </a:xfrm>
        </p:grpSpPr>
        <p:pic>
          <p:nvPicPr>
            <p:cNvPr id="51247" name="Picture 48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36" y="240"/>
              <a:ext cx="302" cy="288"/>
            </a:xfrm>
            <a:prstGeom prst="rect">
              <a:avLst/>
            </a:prstGeom>
            <a:solidFill>
              <a:srgbClr val="FF0000"/>
            </a:solidFill>
            <a:ln w="12700">
              <a:noFill/>
              <a:miter lim="800000"/>
              <a:headEnd/>
              <a:tailEnd/>
            </a:ln>
          </p:spPr>
        </p:pic>
        <p:pic>
          <p:nvPicPr>
            <p:cNvPr id="51248" name="Picture 49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74" y="1872"/>
              <a:ext cx="302" cy="288"/>
            </a:xfrm>
            <a:prstGeom prst="rect">
              <a:avLst/>
            </a:prstGeom>
            <a:solidFill>
              <a:srgbClr val="FF0000"/>
            </a:solidFill>
            <a:ln w="12700">
              <a:noFill/>
              <a:miter lim="800000"/>
              <a:headEnd/>
              <a:tailEnd/>
            </a:ln>
          </p:spPr>
        </p:pic>
      </p:grpSp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2895600" y="914400"/>
            <a:ext cx="701675" cy="388938"/>
            <a:chOff x="1824" y="576"/>
            <a:chExt cx="442" cy="245"/>
          </a:xfrm>
        </p:grpSpPr>
        <p:sp>
          <p:nvSpPr>
            <p:cNvPr id="51245" name="Line 51"/>
            <p:cNvSpPr>
              <a:spLocks noChangeShapeType="1"/>
            </p:cNvSpPr>
            <p:nvPr/>
          </p:nvSpPr>
          <p:spPr bwMode="auto">
            <a:xfrm>
              <a:off x="1824" y="576"/>
              <a:ext cx="48" cy="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46" name="Text Box 52"/>
            <p:cNvSpPr txBox="1">
              <a:spLocks noChangeArrowheads="1"/>
            </p:cNvSpPr>
            <p:nvPr/>
          </p:nvSpPr>
          <p:spPr bwMode="auto">
            <a:xfrm>
              <a:off x="1862" y="590"/>
              <a:ext cx="40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1800" b="1">
                  <a:solidFill>
                    <a:srgbClr val="FF0000"/>
                  </a:solidFill>
                  <a:latin typeface="楷体" pitchFamily="18" charset="-122"/>
                  <a:ea typeface="楷体" pitchFamily="18" charset="-122"/>
                </a:rPr>
                <a:t>请求</a:t>
              </a:r>
            </a:p>
          </p:txBody>
        </p:sp>
      </p:grpSp>
      <p:grpSp>
        <p:nvGrpSpPr>
          <p:cNvPr id="6" name="Group 53"/>
          <p:cNvGrpSpPr>
            <a:grpSpLocks/>
          </p:cNvGrpSpPr>
          <p:nvPr/>
        </p:nvGrpSpPr>
        <p:grpSpPr bwMode="auto">
          <a:xfrm>
            <a:off x="2971800" y="2201863"/>
            <a:ext cx="701675" cy="388937"/>
            <a:chOff x="1872" y="1387"/>
            <a:chExt cx="442" cy="245"/>
          </a:xfrm>
        </p:grpSpPr>
        <p:sp>
          <p:nvSpPr>
            <p:cNvPr id="51243" name="Line 54"/>
            <p:cNvSpPr>
              <a:spLocks noChangeShapeType="1"/>
            </p:cNvSpPr>
            <p:nvPr/>
          </p:nvSpPr>
          <p:spPr bwMode="auto">
            <a:xfrm>
              <a:off x="1872" y="1387"/>
              <a:ext cx="0" cy="24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44" name="Text Box 55"/>
            <p:cNvSpPr txBox="1">
              <a:spLocks noChangeArrowheads="1"/>
            </p:cNvSpPr>
            <p:nvPr/>
          </p:nvSpPr>
          <p:spPr bwMode="auto">
            <a:xfrm>
              <a:off x="1910" y="1401"/>
              <a:ext cx="40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1800" b="1">
                  <a:solidFill>
                    <a:srgbClr val="FF0000"/>
                  </a:solidFill>
                  <a:latin typeface="楷体" pitchFamily="18" charset="-122"/>
                  <a:ea typeface="楷体" pitchFamily="18" charset="-122"/>
                </a:rPr>
                <a:t>请求</a:t>
              </a:r>
            </a:p>
          </p:txBody>
        </p:sp>
      </p:grpSp>
      <p:sp>
        <p:nvSpPr>
          <p:cNvPr id="725048" name="Line 56"/>
          <p:cNvSpPr>
            <a:spLocks noChangeShapeType="1"/>
          </p:cNvSpPr>
          <p:nvPr/>
        </p:nvSpPr>
        <p:spPr bwMode="auto">
          <a:xfrm>
            <a:off x="2743200" y="762000"/>
            <a:ext cx="1524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" name="Group 57"/>
          <p:cNvGrpSpPr>
            <a:grpSpLocks/>
          </p:cNvGrpSpPr>
          <p:nvPr/>
        </p:nvGrpSpPr>
        <p:grpSpPr bwMode="auto">
          <a:xfrm>
            <a:off x="3352800" y="2743200"/>
            <a:ext cx="919163" cy="366713"/>
            <a:chOff x="2112" y="1728"/>
            <a:chExt cx="579" cy="231"/>
          </a:xfrm>
        </p:grpSpPr>
        <p:sp>
          <p:nvSpPr>
            <p:cNvPr id="51241" name="Line 58"/>
            <p:cNvSpPr>
              <a:spLocks noChangeShapeType="1"/>
            </p:cNvSpPr>
            <p:nvPr/>
          </p:nvSpPr>
          <p:spPr bwMode="auto">
            <a:xfrm>
              <a:off x="2112" y="1863"/>
              <a:ext cx="19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42" name="Text Box 59"/>
            <p:cNvSpPr txBox="1">
              <a:spLocks noChangeArrowheads="1"/>
            </p:cNvSpPr>
            <p:nvPr/>
          </p:nvSpPr>
          <p:spPr bwMode="auto">
            <a:xfrm>
              <a:off x="2287" y="1728"/>
              <a:ext cx="40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1800" b="1">
                  <a:solidFill>
                    <a:srgbClr val="FF0000"/>
                  </a:solidFill>
                  <a:latin typeface="楷体" pitchFamily="18" charset="-122"/>
                  <a:ea typeface="楷体" pitchFamily="18" charset="-122"/>
                </a:rPr>
                <a:t>请求</a:t>
              </a:r>
            </a:p>
          </p:txBody>
        </p:sp>
      </p:grpSp>
      <p:sp>
        <p:nvSpPr>
          <p:cNvPr id="725052" name="Line 60"/>
          <p:cNvSpPr>
            <a:spLocks noChangeShapeType="1"/>
          </p:cNvSpPr>
          <p:nvPr/>
        </p:nvSpPr>
        <p:spPr bwMode="auto">
          <a:xfrm>
            <a:off x="2895600" y="1905000"/>
            <a:ext cx="0" cy="990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5053" name="Line 61"/>
          <p:cNvSpPr>
            <a:spLocks noChangeShapeType="1"/>
          </p:cNvSpPr>
          <p:nvPr/>
        </p:nvSpPr>
        <p:spPr bwMode="auto">
          <a:xfrm>
            <a:off x="3124200" y="3200400"/>
            <a:ext cx="1752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" name="Group 62"/>
          <p:cNvGrpSpPr>
            <a:grpSpLocks/>
          </p:cNvGrpSpPr>
          <p:nvPr/>
        </p:nvGrpSpPr>
        <p:grpSpPr bwMode="auto">
          <a:xfrm>
            <a:off x="5867400" y="2895600"/>
            <a:ext cx="919163" cy="381000"/>
            <a:chOff x="3696" y="1824"/>
            <a:chExt cx="579" cy="240"/>
          </a:xfrm>
        </p:grpSpPr>
        <p:sp>
          <p:nvSpPr>
            <p:cNvPr id="51239" name="Line 63"/>
            <p:cNvSpPr>
              <a:spLocks noChangeShapeType="1"/>
            </p:cNvSpPr>
            <p:nvPr/>
          </p:nvSpPr>
          <p:spPr bwMode="auto">
            <a:xfrm flipV="1">
              <a:off x="3696" y="1959"/>
              <a:ext cx="192" cy="10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40" name="Text Box 64"/>
            <p:cNvSpPr txBox="1">
              <a:spLocks noChangeArrowheads="1"/>
            </p:cNvSpPr>
            <p:nvPr/>
          </p:nvSpPr>
          <p:spPr bwMode="auto">
            <a:xfrm>
              <a:off x="3871" y="1824"/>
              <a:ext cx="40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1800" b="1">
                  <a:solidFill>
                    <a:srgbClr val="FF0000"/>
                  </a:solidFill>
                  <a:latin typeface="楷体" pitchFamily="18" charset="-122"/>
                  <a:ea typeface="楷体" pitchFamily="18" charset="-122"/>
                </a:rPr>
                <a:t>请求</a:t>
              </a:r>
            </a:p>
          </p:txBody>
        </p:sp>
      </p:grpSp>
      <p:sp>
        <p:nvSpPr>
          <p:cNvPr id="725057" name="Line 65"/>
          <p:cNvSpPr>
            <a:spLocks noChangeShapeType="1"/>
          </p:cNvSpPr>
          <p:nvPr/>
        </p:nvSpPr>
        <p:spPr bwMode="auto">
          <a:xfrm flipV="1">
            <a:off x="5334000" y="2667000"/>
            <a:ext cx="15240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" name="Group 66"/>
          <p:cNvGrpSpPr>
            <a:grpSpLocks/>
          </p:cNvGrpSpPr>
          <p:nvPr/>
        </p:nvGrpSpPr>
        <p:grpSpPr bwMode="auto">
          <a:xfrm>
            <a:off x="7315200" y="2590800"/>
            <a:ext cx="919163" cy="457200"/>
            <a:chOff x="4608" y="1632"/>
            <a:chExt cx="579" cy="288"/>
          </a:xfrm>
        </p:grpSpPr>
        <p:sp>
          <p:nvSpPr>
            <p:cNvPr id="51237" name="Line 67"/>
            <p:cNvSpPr>
              <a:spLocks noChangeShapeType="1"/>
            </p:cNvSpPr>
            <p:nvPr/>
          </p:nvSpPr>
          <p:spPr bwMode="auto">
            <a:xfrm>
              <a:off x="4608" y="1767"/>
              <a:ext cx="240" cy="15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38" name="Text Box 68"/>
            <p:cNvSpPr txBox="1">
              <a:spLocks noChangeArrowheads="1"/>
            </p:cNvSpPr>
            <p:nvPr/>
          </p:nvSpPr>
          <p:spPr bwMode="auto">
            <a:xfrm>
              <a:off x="4783" y="1632"/>
              <a:ext cx="40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1800" b="1">
                  <a:solidFill>
                    <a:srgbClr val="FF0000"/>
                  </a:solidFill>
                  <a:latin typeface="楷体" pitchFamily="18" charset="-122"/>
                  <a:ea typeface="楷体" pitchFamily="18" charset="-122"/>
                </a:rPr>
                <a:t>请求</a:t>
              </a:r>
            </a:p>
          </p:txBody>
        </p:sp>
      </p:grpSp>
      <p:grpSp>
        <p:nvGrpSpPr>
          <p:cNvPr id="10" name="Group 69"/>
          <p:cNvGrpSpPr>
            <a:grpSpLocks/>
          </p:cNvGrpSpPr>
          <p:nvPr/>
        </p:nvGrpSpPr>
        <p:grpSpPr bwMode="auto">
          <a:xfrm>
            <a:off x="3505200" y="1219200"/>
            <a:ext cx="919163" cy="366713"/>
            <a:chOff x="2208" y="624"/>
            <a:chExt cx="579" cy="231"/>
          </a:xfrm>
        </p:grpSpPr>
        <p:sp>
          <p:nvSpPr>
            <p:cNvPr id="51235" name="Line 70"/>
            <p:cNvSpPr>
              <a:spLocks noChangeShapeType="1"/>
            </p:cNvSpPr>
            <p:nvPr/>
          </p:nvSpPr>
          <p:spPr bwMode="auto">
            <a:xfrm flipV="1">
              <a:off x="2208" y="759"/>
              <a:ext cx="192" cy="9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36" name="Text Box 71"/>
            <p:cNvSpPr txBox="1">
              <a:spLocks noChangeArrowheads="1"/>
            </p:cNvSpPr>
            <p:nvPr/>
          </p:nvSpPr>
          <p:spPr bwMode="auto">
            <a:xfrm>
              <a:off x="2383" y="624"/>
              <a:ext cx="40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1800" b="1">
                  <a:solidFill>
                    <a:schemeClr val="accent2"/>
                  </a:solidFill>
                  <a:latin typeface="楷体" pitchFamily="18" charset="-122"/>
                  <a:ea typeface="楷体" pitchFamily="18" charset="-122"/>
                </a:rPr>
                <a:t>请求</a:t>
              </a:r>
            </a:p>
          </p:txBody>
        </p:sp>
      </p:grpSp>
      <p:grpSp>
        <p:nvGrpSpPr>
          <p:cNvPr id="11" name="Group 72"/>
          <p:cNvGrpSpPr>
            <a:grpSpLocks/>
          </p:cNvGrpSpPr>
          <p:nvPr/>
        </p:nvGrpSpPr>
        <p:grpSpPr bwMode="auto">
          <a:xfrm>
            <a:off x="5322888" y="2286000"/>
            <a:ext cx="701675" cy="388938"/>
            <a:chOff x="3353" y="1296"/>
            <a:chExt cx="442" cy="245"/>
          </a:xfrm>
        </p:grpSpPr>
        <p:sp>
          <p:nvSpPr>
            <p:cNvPr id="51233" name="Line 73"/>
            <p:cNvSpPr>
              <a:spLocks noChangeShapeType="1"/>
            </p:cNvSpPr>
            <p:nvPr/>
          </p:nvSpPr>
          <p:spPr bwMode="auto">
            <a:xfrm>
              <a:off x="3353" y="1296"/>
              <a:ext cx="0" cy="245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34" name="Text Box 74"/>
            <p:cNvSpPr txBox="1">
              <a:spLocks noChangeArrowheads="1"/>
            </p:cNvSpPr>
            <p:nvPr/>
          </p:nvSpPr>
          <p:spPr bwMode="auto">
            <a:xfrm>
              <a:off x="3391" y="1310"/>
              <a:ext cx="40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1800" b="1">
                  <a:solidFill>
                    <a:schemeClr val="accent2"/>
                  </a:solidFill>
                  <a:latin typeface="楷体" pitchFamily="18" charset="-122"/>
                  <a:ea typeface="楷体" pitchFamily="18" charset="-122"/>
                </a:rPr>
                <a:t>请求</a:t>
              </a:r>
            </a:p>
          </p:txBody>
        </p:sp>
      </p:grpSp>
      <p:grpSp>
        <p:nvGrpSpPr>
          <p:cNvPr id="12" name="Group 75"/>
          <p:cNvGrpSpPr>
            <a:grpSpLocks/>
          </p:cNvGrpSpPr>
          <p:nvPr/>
        </p:nvGrpSpPr>
        <p:grpSpPr bwMode="auto">
          <a:xfrm>
            <a:off x="1905000" y="609600"/>
            <a:ext cx="4670425" cy="3657600"/>
            <a:chOff x="1200" y="240"/>
            <a:chExt cx="2942" cy="2304"/>
          </a:xfrm>
        </p:grpSpPr>
        <p:pic>
          <p:nvPicPr>
            <p:cNvPr id="51230" name="Picture 76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00" y="2256"/>
              <a:ext cx="302" cy="288"/>
            </a:xfrm>
            <a:prstGeom prst="rect">
              <a:avLst/>
            </a:prstGeom>
            <a:solidFill>
              <a:schemeClr val="accent2"/>
            </a:solidFill>
            <a:ln w="12700">
              <a:noFill/>
              <a:miter lim="800000"/>
              <a:headEnd/>
              <a:tailEnd/>
            </a:ln>
          </p:spPr>
        </p:pic>
        <p:pic>
          <p:nvPicPr>
            <p:cNvPr id="51231" name="Picture 77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40" y="240"/>
              <a:ext cx="302" cy="288"/>
            </a:xfrm>
            <a:prstGeom prst="rect">
              <a:avLst/>
            </a:prstGeom>
            <a:solidFill>
              <a:schemeClr val="accent2"/>
            </a:solidFill>
            <a:ln w="12700">
              <a:noFill/>
              <a:miter lim="800000"/>
              <a:headEnd/>
              <a:tailEnd/>
            </a:ln>
          </p:spPr>
        </p:pic>
        <p:sp>
          <p:nvSpPr>
            <p:cNvPr id="51232" name="Line 78"/>
            <p:cNvSpPr>
              <a:spLocks noChangeShapeType="1"/>
            </p:cNvSpPr>
            <p:nvPr/>
          </p:nvSpPr>
          <p:spPr bwMode="auto">
            <a:xfrm flipV="1">
              <a:off x="3360" y="480"/>
              <a:ext cx="48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25071" name="Line 79"/>
          <p:cNvSpPr>
            <a:spLocks noChangeShapeType="1"/>
          </p:cNvSpPr>
          <p:nvPr/>
        </p:nvSpPr>
        <p:spPr bwMode="auto">
          <a:xfrm>
            <a:off x="7391400" y="2590800"/>
            <a:ext cx="6096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" name="Group 80"/>
          <p:cNvGrpSpPr>
            <a:grpSpLocks/>
          </p:cNvGrpSpPr>
          <p:nvPr/>
        </p:nvGrpSpPr>
        <p:grpSpPr bwMode="auto">
          <a:xfrm>
            <a:off x="2971800" y="762000"/>
            <a:ext cx="4800600" cy="2514600"/>
            <a:chOff x="1872" y="480"/>
            <a:chExt cx="3024" cy="1584"/>
          </a:xfrm>
        </p:grpSpPr>
        <p:sp>
          <p:nvSpPr>
            <p:cNvPr id="51228" name="Line 81"/>
            <p:cNvSpPr>
              <a:spLocks noChangeShapeType="1"/>
            </p:cNvSpPr>
            <p:nvPr/>
          </p:nvSpPr>
          <p:spPr bwMode="auto">
            <a:xfrm>
              <a:off x="1872" y="480"/>
              <a:ext cx="3024" cy="158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9" name="Text Box 82"/>
            <p:cNvSpPr txBox="1">
              <a:spLocks noChangeArrowheads="1"/>
            </p:cNvSpPr>
            <p:nvPr/>
          </p:nvSpPr>
          <p:spPr bwMode="auto">
            <a:xfrm>
              <a:off x="2496" y="1200"/>
              <a:ext cx="769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1800" b="1">
                  <a:solidFill>
                    <a:srgbClr val="FF0000"/>
                  </a:solidFill>
                  <a:latin typeface="宋体" pitchFamily="2" charset="-122"/>
                </a:rPr>
                <a:t>数据传输 </a:t>
              </a:r>
            </a:p>
          </p:txBody>
        </p:sp>
      </p:grpSp>
      <p:grpSp>
        <p:nvGrpSpPr>
          <p:cNvPr id="14" name="Group 83"/>
          <p:cNvGrpSpPr>
            <a:grpSpLocks/>
          </p:cNvGrpSpPr>
          <p:nvPr/>
        </p:nvGrpSpPr>
        <p:grpSpPr bwMode="auto">
          <a:xfrm>
            <a:off x="5562600" y="1066800"/>
            <a:ext cx="228600" cy="304800"/>
            <a:chOff x="3504" y="528"/>
            <a:chExt cx="144" cy="192"/>
          </a:xfrm>
        </p:grpSpPr>
        <p:sp>
          <p:nvSpPr>
            <p:cNvPr id="51226" name="Line 84"/>
            <p:cNvSpPr>
              <a:spLocks noChangeShapeType="1"/>
            </p:cNvSpPr>
            <p:nvPr/>
          </p:nvSpPr>
          <p:spPr bwMode="auto">
            <a:xfrm flipH="1">
              <a:off x="3504" y="528"/>
              <a:ext cx="14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7" name="Line 85"/>
            <p:cNvSpPr>
              <a:spLocks noChangeShapeType="1"/>
            </p:cNvSpPr>
            <p:nvPr/>
          </p:nvSpPr>
          <p:spPr bwMode="auto">
            <a:xfrm>
              <a:off x="3504" y="528"/>
              <a:ext cx="14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" name="Group 86"/>
          <p:cNvGrpSpPr>
            <a:grpSpLocks/>
          </p:cNvGrpSpPr>
          <p:nvPr/>
        </p:nvGrpSpPr>
        <p:grpSpPr bwMode="auto">
          <a:xfrm>
            <a:off x="3124200" y="1600200"/>
            <a:ext cx="1985963" cy="1219200"/>
            <a:chOff x="1968" y="864"/>
            <a:chExt cx="1251" cy="768"/>
          </a:xfrm>
        </p:grpSpPr>
        <p:sp>
          <p:nvSpPr>
            <p:cNvPr id="51222" name="Line 87"/>
            <p:cNvSpPr>
              <a:spLocks noChangeShapeType="1"/>
            </p:cNvSpPr>
            <p:nvPr/>
          </p:nvSpPr>
          <p:spPr bwMode="auto">
            <a:xfrm>
              <a:off x="1968" y="864"/>
              <a:ext cx="110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6" name="Group 88"/>
            <p:cNvGrpSpPr>
              <a:grpSpLocks/>
            </p:cNvGrpSpPr>
            <p:nvPr/>
          </p:nvGrpSpPr>
          <p:grpSpPr bwMode="auto">
            <a:xfrm>
              <a:off x="2640" y="1344"/>
              <a:ext cx="579" cy="288"/>
              <a:chOff x="2640" y="1344"/>
              <a:chExt cx="579" cy="288"/>
            </a:xfrm>
          </p:grpSpPr>
          <p:sp>
            <p:nvSpPr>
              <p:cNvPr id="51224" name="Line 89"/>
              <p:cNvSpPr>
                <a:spLocks noChangeShapeType="1"/>
              </p:cNvSpPr>
              <p:nvPr/>
            </p:nvSpPr>
            <p:spPr bwMode="auto">
              <a:xfrm>
                <a:off x="2640" y="1479"/>
                <a:ext cx="240" cy="153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25" name="Text Box 90"/>
              <p:cNvSpPr txBox="1">
                <a:spLocks noChangeArrowheads="1"/>
              </p:cNvSpPr>
              <p:nvPr/>
            </p:nvSpPr>
            <p:spPr bwMode="auto">
              <a:xfrm>
                <a:off x="2815" y="1344"/>
                <a:ext cx="404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zh-CN" altLang="en-US" sz="1800" b="1">
                    <a:solidFill>
                      <a:schemeClr val="accent2"/>
                    </a:solidFill>
                    <a:latin typeface="楷体" pitchFamily="18" charset="-122"/>
                    <a:ea typeface="楷体" pitchFamily="18" charset="-122"/>
                  </a:rPr>
                  <a:t>请求</a:t>
                </a:r>
              </a:p>
            </p:txBody>
          </p:sp>
        </p:grpSp>
      </p:grpSp>
      <p:sp>
        <p:nvSpPr>
          <p:cNvPr id="51220" name="Text Box 91"/>
          <p:cNvSpPr txBox="1">
            <a:spLocks noChangeArrowheads="1"/>
          </p:cNvSpPr>
          <p:nvPr/>
        </p:nvSpPr>
        <p:spPr bwMode="auto">
          <a:xfrm>
            <a:off x="8610600" y="44450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/>
              <a:t>20</a:t>
            </a:r>
          </a:p>
        </p:txBody>
      </p:sp>
      <p:sp>
        <p:nvSpPr>
          <p:cNvPr id="725084" name="Text Box 92"/>
          <p:cNvSpPr txBox="1">
            <a:spLocks noChangeArrowheads="1"/>
          </p:cNvSpPr>
          <p:nvPr/>
        </p:nvSpPr>
        <p:spPr bwMode="auto">
          <a:xfrm>
            <a:off x="304800" y="4419600"/>
            <a:ext cx="8456613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FF0000"/>
              </a:buClr>
            </a:pPr>
            <a:r>
              <a:rPr lang="zh-CN" altLang="en-US" b="1" u="sng">
                <a:solidFill>
                  <a:srgbClr val="FF0000"/>
                </a:solidFill>
                <a:latin typeface="宋体" pitchFamily="2" charset="-122"/>
              </a:rPr>
              <a:t>线路交换的特点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：</a:t>
            </a:r>
          </a:p>
          <a:p>
            <a:pPr>
              <a:spcBef>
                <a:spcPct val="20000"/>
              </a:spcBef>
              <a:buClr>
                <a:srgbClr val="FF0000"/>
              </a:buClr>
              <a:buFont typeface="宋体" pitchFamily="2" charset="-122"/>
              <a:buChar char="★"/>
            </a:pP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 </a:t>
            </a:r>
            <a:r>
              <a:rPr lang="zh-CN" altLang="en-US" b="1">
                <a:latin typeface="宋体" pitchFamily="2" charset="-122"/>
              </a:rPr>
              <a:t>独占性，线路的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利用率较低</a:t>
            </a:r>
            <a:r>
              <a:rPr lang="zh-CN" altLang="en-US" b="1">
                <a:latin typeface="宋体" pitchFamily="2" charset="-122"/>
              </a:rPr>
              <a:t>，易于引起建链时的拥塞；</a:t>
            </a:r>
          </a:p>
          <a:p>
            <a:pPr>
              <a:spcBef>
                <a:spcPct val="20000"/>
              </a:spcBef>
              <a:buClr>
                <a:srgbClr val="FF0000"/>
              </a:buClr>
              <a:buFont typeface="宋体" pitchFamily="2" charset="-122"/>
              <a:buChar char="★"/>
            </a:pPr>
            <a:r>
              <a:rPr lang="zh-CN" altLang="en-US" b="1">
                <a:latin typeface="宋体" pitchFamily="2" charset="-122"/>
              </a:rPr>
              <a:t> 实时性好，传输延迟小（近似线速</a:t>
            </a:r>
            <a:r>
              <a:rPr lang="en-US" altLang="zh-CN" b="1">
                <a:latin typeface="宋体" pitchFamily="2" charset="-122"/>
              </a:rPr>
              <a:t>,</a:t>
            </a:r>
            <a:r>
              <a:rPr lang="zh-CN" altLang="en-US" b="1">
                <a:latin typeface="宋体" pitchFamily="2" charset="-122"/>
              </a:rPr>
              <a:t>使用整个线路资源）；</a:t>
            </a:r>
          </a:p>
          <a:p>
            <a:pPr>
              <a:spcBef>
                <a:spcPct val="20000"/>
              </a:spcBef>
              <a:buClr>
                <a:srgbClr val="FF0000"/>
              </a:buClr>
              <a:buFont typeface="宋体" pitchFamily="2" charset="-122"/>
              <a:buChar char="★"/>
            </a:pPr>
            <a:r>
              <a:rPr lang="zh-CN" altLang="en-US" b="1">
                <a:latin typeface="宋体" pitchFamily="2" charset="-122"/>
              </a:rPr>
              <a:t> 线路交换不提供任何缓存装置，数据透明且按序传输；</a:t>
            </a:r>
          </a:p>
          <a:p>
            <a:pPr>
              <a:spcBef>
                <a:spcPct val="20000"/>
              </a:spcBef>
              <a:buClr>
                <a:srgbClr val="FF0000"/>
              </a:buClr>
              <a:buFont typeface="宋体" pitchFamily="2" charset="-122"/>
              <a:buChar char="★"/>
            </a:pPr>
            <a:r>
              <a:rPr lang="zh-CN" altLang="en-US" b="1">
                <a:latin typeface="宋体" pitchFamily="2" charset="-122"/>
              </a:rPr>
              <a:t> 收发双方自动进行速率匹配（交换机设备比较简单）。</a:t>
            </a:r>
          </a:p>
        </p:txBody>
      </p:sp>
    </p:spTree>
    <p:extLst>
      <p:ext uri="{BB962C8B-B14F-4D97-AF65-F5344CB8AC3E}">
        <p14:creationId xmlns:p14="http://schemas.microsoft.com/office/powerpoint/2010/main" val="41283908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5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5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5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5048" grpId="0" animBg="1"/>
      <p:bldP spid="725052" grpId="0" animBg="1"/>
      <p:bldP spid="725053" grpId="0" animBg="1"/>
      <p:bldP spid="725057" grpId="0" animBg="1"/>
      <p:bldP spid="725071" grpId="0" animBg="1"/>
      <p:bldP spid="72508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082" name="Rectangle 2"/>
          <p:cNvSpPr>
            <a:spLocks noChangeArrowheads="1"/>
          </p:cNvSpPr>
          <p:nvPr/>
        </p:nvSpPr>
        <p:spPr bwMode="auto">
          <a:xfrm>
            <a:off x="228600" y="5334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8610600" y="44450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/>
              <a:t>21</a:t>
            </a: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152400" y="96838"/>
            <a:ext cx="7948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FF0000"/>
              </a:buClr>
            </a:pP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（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2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）  存储交换</a:t>
            </a:r>
            <a:r>
              <a:rPr lang="en-US" altLang="zh-CN" b="1">
                <a:solidFill>
                  <a:srgbClr val="FF0000"/>
                </a:solidFill>
                <a:latin typeface="楷体" pitchFamily="18" charset="-122"/>
              </a:rPr>
              <a:t>—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报文交换</a:t>
            </a:r>
            <a:r>
              <a:rPr lang="zh-CN" altLang="en-US" b="1">
                <a:solidFill>
                  <a:schemeClr val="hlink"/>
                </a:solidFill>
                <a:latin typeface="宋体" pitchFamily="2" charset="-122"/>
              </a:rPr>
              <a:t>   </a:t>
            </a:r>
            <a:r>
              <a:rPr lang="zh-CN" altLang="en-US" b="1">
                <a:latin typeface="宋体" pitchFamily="2" charset="-122"/>
              </a:rPr>
              <a:t>（存储－转发报文交换）</a:t>
            </a: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179388" y="701675"/>
            <a:ext cx="8855075" cy="213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FF0000"/>
              </a:buClr>
            </a:pP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指导思想：利用结点的存储能力来提高线路利用率；</a:t>
            </a:r>
          </a:p>
          <a:p>
            <a:pPr>
              <a:spcBef>
                <a:spcPct val="20000"/>
              </a:spcBef>
              <a:buClr>
                <a:srgbClr val="FF0000"/>
              </a:buClr>
            </a:pPr>
            <a:r>
              <a:rPr lang="zh-CN" altLang="en-US" b="1" dirty="0">
                <a:solidFill>
                  <a:schemeClr val="hlink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latin typeface="宋体" pitchFamily="2" charset="-122"/>
              </a:rPr>
              <a:t>中间结点由具有存储能力的计算机承担；</a:t>
            </a:r>
          </a:p>
          <a:p>
            <a:pPr>
              <a:spcBef>
                <a:spcPct val="20000"/>
              </a:spcBef>
              <a:buClr>
                <a:srgbClr val="FF0000"/>
              </a:buClr>
            </a:pPr>
            <a:r>
              <a:rPr lang="zh-CN" altLang="en-US" b="1" dirty="0">
                <a:latin typeface="宋体" pitchFamily="2" charset="-122"/>
              </a:rPr>
              <a:t>  用户信息（报文）附加目的地地址，并传递给中间结点；</a:t>
            </a:r>
          </a:p>
          <a:p>
            <a:pPr>
              <a:spcBef>
                <a:spcPct val="20000"/>
              </a:spcBef>
              <a:buClr>
                <a:srgbClr val="FF0000"/>
              </a:buClr>
            </a:pPr>
            <a:r>
              <a:rPr lang="zh-CN" altLang="en-US" b="1" dirty="0">
                <a:latin typeface="宋体" pitchFamily="2" charset="-122"/>
              </a:rPr>
              <a:t>  中间结点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暂存报文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zh-CN" altLang="en-US" b="1" u="sng" dirty="0">
                <a:solidFill>
                  <a:srgbClr val="FF0000"/>
                </a:solidFill>
                <a:latin typeface="宋体" pitchFamily="2" charset="-122"/>
              </a:rPr>
              <a:t>根据地址确定输出端口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zh-CN" altLang="en-US" b="1" u="sng" dirty="0">
                <a:solidFill>
                  <a:srgbClr val="FF0000"/>
                </a:solidFill>
                <a:latin typeface="宋体" pitchFamily="2" charset="-122"/>
              </a:rPr>
              <a:t>排队等待线路空闲</a:t>
            </a:r>
            <a:r>
              <a:rPr lang="zh-CN" altLang="en-US" b="1" dirty="0">
                <a:latin typeface="宋体" pitchFamily="2" charset="-122"/>
              </a:rPr>
              <a:t>时再转发给下一结点，直至终点。</a:t>
            </a:r>
            <a:endParaRPr lang="zh-CN" altLang="en-US" sz="1000" b="1" dirty="0">
              <a:latin typeface="宋体" pitchFamily="2" charset="-122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139825" y="4230688"/>
            <a:ext cx="7032625" cy="2438400"/>
            <a:chOff x="672" y="1536"/>
            <a:chExt cx="4430" cy="1536"/>
          </a:xfrm>
        </p:grpSpPr>
        <p:sp>
          <p:nvSpPr>
            <p:cNvPr id="52278" name="Rectangle 7"/>
            <p:cNvSpPr>
              <a:spLocks noChangeArrowheads="1"/>
            </p:cNvSpPr>
            <p:nvPr/>
          </p:nvSpPr>
          <p:spPr bwMode="auto">
            <a:xfrm>
              <a:off x="1536" y="1584"/>
              <a:ext cx="1200" cy="144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b="1">
                  <a:latin typeface="楷体" pitchFamily="18" charset="-122"/>
                  <a:ea typeface="楷体" pitchFamily="18" charset="-122"/>
                </a:rPr>
                <a:t>结点机</a:t>
              </a:r>
            </a:p>
            <a:p>
              <a:pPr algn="ctr" eaLnBrk="0" hangingPunct="0"/>
              <a:endParaRPr lang="zh-CN" altLang="en-US" b="1">
                <a:latin typeface="楷体" pitchFamily="18" charset="-122"/>
                <a:ea typeface="楷体" pitchFamily="18" charset="-122"/>
              </a:endParaRPr>
            </a:p>
            <a:p>
              <a:pPr algn="ctr" eaLnBrk="0" hangingPunct="0"/>
              <a:endParaRPr lang="zh-CN" altLang="en-US" b="1">
                <a:latin typeface="楷体" pitchFamily="18" charset="-122"/>
                <a:ea typeface="楷体" pitchFamily="18" charset="-122"/>
              </a:endParaRPr>
            </a:p>
            <a:p>
              <a:pPr algn="ctr" eaLnBrk="0" hangingPunct="0"/>
              <a:endParaRPr lang="zh-CN" altLang="en-US" b="1">
                <a:latin typeface="楷体" pitchFamily="18" charset="-122"/>
                <a:ea typeface="楷体" pitchFamily="18" charset="-122"/>
              </a:endParaRPr>
            </a:p>
            <a:p>
              <a:pPr algn="ctr" eaLnBrk="0" hangingPunct="0"/>
              <a:endParaRPr lang="zh-CN" altLang="en-US" b="1">
                <a:latin typeface="楷体" pitchFamily="18" charset="-122"/>
                <a:ea typeface="楷体" pitchFamily="18" charset="-122"/>
              </a:endParaRPr>
            </a:p>
            <a:p>
              <a:pPr algn="ctr" eaLnBrk="0" hangingPunct="0"/>
              <a:endParaRPr lang="en-US" altLang="zh-CN" b="1">
                <a:latin typeface="楷体" pitchFamily="18" charset="-122"/>
                <a:ea typeface="楷体" pitchFamily="18" charset="-122"/>
              </a:endParaRPr>
            </a:p>
          </p:txBody>
        </p:sp>
        <p:sp>
          <p:nvSpPr>
            <p:cNvPr id="52279" name="Line 8"/>
            <p:cNvSpPr>
              <a:spLocks noChangeShapeType="1"/>
            </p:cNvSpPr>
            <p:nvPr/>
          </p:nvSpPr>
          <p:spPr bwMode="auto">
            <a:xfrm>
              <a:off x="2736" y="2448"/>
              <a:ext cx="1056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80" name="Line 9"/>
            <p:cNvSpPr>
              <a:spLocks noChangeShapeType="1"/>
            </p:cNvSpPr>
            <p:nvPr/>
          </p:nvSpPr>
          <p:spPr bwMode="auto">
            <a:xfrm flipH="1">
              <a:off x="912" y="1728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81" name="Line 10"/>
            <p:cNvSpPr>
              <a:spLocks noChangeShapeType="1"/>
            </p:cNvSpPr>
            <p:nvPr/>
          </p:nvSpPr>
          <p:spPr bwMode="auto">
            <a:xfrm flipH="1" flipV="1">
              <a:off x="1008" y="2304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82" name="Line 11"/>
            <p:cNvSpPr>
              <a:spLocks noChangeShapeType="1"/>
            </p:cNvSpPr>
            <p:nvPr/>
          </p:nvSpPr>
          <p:spPr bwMode="auto">
            <a:xfrm flipH="1" flipV="1">
              <a:off x="1008" y="29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83" name="Line 12"/>
            <p:cNvSpPr>
              <a:spLocks noChangeShapeType="1"/>
            </p:cNvSpPr>
            <p:nvPr/>
          </p:nvSpPr>
          <p:spPr bwMode="auto">
            <a:xfrm flipV="1">
              <a:off x="2736" y="1728"/>
              <a:ext cx="616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52284" name="Picture 13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2" y="2112"/>
              <a:ext cx="302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52285" name="Picture 14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20" y="1536"/>
              <a:ext cx="302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52286" name="Picture 15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2" y="2784"/>
              <a:ext cx="302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52287" name="Rectangle 16"/>
            <p:cNvSpPr>
              <a:spLocks noChangeArrowheads="1"/>
            </p:cNvSpPr>
            <p:nvPr/>
          </p:nvSpPr>
          <p:spPr bwMode="auto">
            <a:xfrm>
              <a:off x="3792" y="2016"/>
              <a:ext cx="703" cy="633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b="1">
                  <a:latin typeface="楷体" pitchFamily="18" charset="-122"/>
                  <a:ea typeface="楷体" pitchFamily="18" charset="-122"/>
                </a:rPr>
                <a:t>结点机</a:t>
              </a:r>
            </a:p>
          </p:txBody>
        </p:sp>
        <p:sp>
          <p:nvSpPr>
            <p:cNvPr id="52288" name="Line 17"/>
            <p:cNvSpPr>
              <a:spLocks noChangeShapeType="1"/>
            </p:cNvSpPr>
            <p:nvPr/>
          </p:nvSpPr>
          <p:spPr bwMode="auto">
            <a:xfrm>
              <a:off x="2736" y="2784"/>
              <a:ext cx="528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89" name="Line 18"/>
            <p:cNvSpPr>
              <a:spLocks noChangeShapeType="1"/>
            </p:cNvSpPr>
            <p:nvPr/>
          </p:nvSpPr>
          <p:spPr bwMode="auto">
            <a:xfrm flipV="1">
              <a:off x="4512" y="1872"/>
              <a:ext cx="288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90" name="Line 19"/>
            <p:cNvSpPr>
              <a:spLocks noChangeShapeType="1"/>
            </p:cNvSpPr>
            <p:nvPr/>
          </p:nvSpPr>
          <p:spPr bwMode="auto">
            <a:xfrm>
              <a:off x="4464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91" name="Line 20"/>
            <p:cNvSpPr>
              <a:spLocks noChangeShapeType="1"/>
            </p:cNvSpPr>
            <p:nvPr/>
          </p:nvSpPr>
          <p:spPr bwMode="auto">
            <a:xfrm>
              <a:off x="4512" y="2592"/>
              <a:ext cx="288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92" name="Rectangle 21"/>
            <p:cNvSpPr>
              <a:spLocks noChangeArrowheads="1"/>
            </p:cNvSpPr>
            <p:nvPr/>
          </p:nvSpPr>
          <p:spPr bwMode="auto">
            <a:xfrm>
              <a:off x="1008" y="1536"/>
              <a:ext cx="144" cy="144"/>
            </a:xfrm>
            <a:prstGeom prst="rect">
              <a:avLst/>
            </a:prstGeom>
            <a:solidFill>
              <a:srgbClr val="9900F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93" name="Rectangle 22"/>
            <p:cNvSpPr>
              <a:spLocks noChangeArrowheads="1"/>
            </p:cNvSpPr>
            <p:nvPr/>
          </p:nvSpPr>
          <p:spPr bwMode="auto">
            <a:xfrm>
              <a:off x="1152" y="1536"/>
              <a:ext cx="144" cy="144"/>
            </a:xfrm>
            <a:prstGeom prst="rect">
              <a:avLst/>
            </a:prstGeom>
            <a:solidFill>
              <a:srgbClr val="9900F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94" name="Rectangle 23"/>
            <p:cNvSpPr>
              <a:spLocks noChangeArrowheads="1"/>
            </p:cNvSpPr>
            <p:nvPr/>
          </p:nvSpPr>
          <p:spPr bwMode="auto">
            <a:xfrm>
              <a:off x="1296" y="1536"/>
              <a:ext cx="144" cy="144"/>
            </a:xfrm>
            <a:prstGeom prst="rect">
              <a:avLst/>
            </a:prstGeom>
            <a:solidFill>
              <a:srgbClr val="9900F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52295" name="Picture 24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00" y="2736"/>
              <a:ext cx="302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52296" name="Rectangle 25"/>
            <p:cNvSpPr>
              <a:spLocks noChangeArrowheads="1"/>
            </p:cNvSpPr>
            <p:nvPr/>
          </p:nvSpPr>
          <p:spPr bwMode="auto">
            <a:xfrm>
              <a:off x="1296" y="2112"/>
              <a:ext cx="144" cy="144"/>
            </a:xfrm>
            <a:prstGeom prst="rect">
              <a:avLst/>
            </a:prstGeom>
            <a:solidFill>
              <a:srgbClr val="FF000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97" name="Rectangle 26"/>
            <p:cNvSpPr>
              <a:spLocks noChangeArrowheads="1"/>
            </p:cNvSpPr>
            <p:nvPr/>
          </p:nvSpPr>
          <p:spPr bwMode="auto">
            <a:xfrm>
              <a:off x="1248" y="2736"/>
              <a:ext cx="144" cy="144"/>
            </a:xfrm>
            <a:prstGeom prst="rect">
              <a:avLst/>
            </a:prstGeom>
            <a:solidFill>
              <a:srgbClr val="00800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98" name="Rectangle 27"/>
            <p:cNvSpPr>
              <a:spLocks noChangeArrowheads="1"/>
            </p:cNvSpPr>
            <p:nvPr/>
          </p:nvSpPr>
          <p:spPr bwMode="auto">
            <a:xfrm>
              <a:off x="1008" y="2112"/>
              <a:ext cx="144" cy="144"/>
            </a:xfrm>
            <a:prstGeom prst="rect">
              <a:avLst/>
            </a:prstGeom>
            <a:solidFill>
              <a:srgbClr val="FF000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99" name="Rectangle 28"/>
            <p:cNvSpPr>
              <a:spLocks noChangeArrowheads="1"/>
            </p:cNvSpPr>
            <p:nvPr/>
          </p:nvSpPr>
          <p:spPr bwMode="auto">
            <a:xfrm>
              <a:off x="1152" y="2112"/>
              <a:ext cx="144" cy="144"/>
            </a:xfrm>
            <a:prstGeom prst="rect">
              <a:avLst/>
            </a:prstGeom>
            <a:solidFill>
              <a:srgbClr val="FF000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1673225" y="3392488"/>
            <a:ext cx="5302250" cy="2438400"/>
            <a:chOff x="1008" y="1008"/>
            <a:chExt cx="3340" cy="1536"/>
          </a:xfrm>
        </p:grpSpPr>
        <p:sp>
          <p:nvSpPr>
            <p:cNvPr id="52267" name="Text Box 30"/>
            <p:cNvSpPr txBox="1">
              <a:spLocks noChangeArrowheads="1"/>
            </p:cNvSpPr>
            <p:nvPr/>
          </p:nvSpPr>
          <p:spPr bwMode="auto">
            <a:xfrm>
              <a:off x="2112" y="1008"/>
              <a:ext cx="2236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b="1">
                  <a:latin typeface="楷体" pitchFamily="18" charset="-122"/>
                  <a:ea typeface="楷体" pitchFamily="18" charset="-122"/>
                </a:rPr>
                <a:t>收取完整报文后，再交换</a:t>
              </a:r>
            </a:p>
          </p:txBody>
        </p:sp>
        <p:grpSp>
          <p:nvGrpSpPr>
            <p:cNvPr id="4" name="Group 31"/>
            <p:cNvGrpSpPr>
              <a:grpSpLocks/>
            </p:cNvGrpSpPr>
            <p:nvPr/>
          </p:nvGrpSpPr>
          <p:grpSpPr bwMode="auto">
            <a:xfrm>
              <a:off x="1008" y="1536"/>
              <a:ext cx="1536" cy="1008"/>
              <a:chOff x="3984" y="288"/>
              <a:chExt cx="1536" cy="1008"/>
            </a:xfrm>
          </p:grpSpPr>
          <p:grpSp>
            <p:nvGrpSpPr>
              <p:cNvPr id="5" name="Group 32"/>
              <p:cNvGrpSpPr>
                <a:grpSpLocks/>
              </p:cNvGrpSpPr>
              <p:nvPr/>
            </p:nvGrpSpPr>
            <p:grpSpPr bwMode="auto">
              <a:xfrm>
                <a:off x="5376" y="864"/>
                <a:ext cx="144" cy="432"/>
                <a:chOff x="2832" y="2784"/>
                <a:chExt cx="144" cy="432"/>
              </a:xfrm>
            </p:grpSpPr>
            <p:sp>
              <p:nvSpPr>
                <p:cNvPr id="52275" name="Rectangle 33"/>
                <p:cNvSpPr>
                  <a:spLocks noChangeArrowheads="1"/>
                </p:cNvSpPr>
                <p:nvPr/>
              </p:nvSpPr>
              <p:spPr bwMode="auto">
                <a:xfrm>
                  <a:off x="2832" y="2928"/>
                  <a:ext cx="144" cy="144"/>
                </a:xfrm>
                <a:prstGeom prst="rect">
                  <a:avLst/>
                </a:prstGeom>
                <a:solidFill>
                  <a:srgbClr val="9900FF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2276" name="Rectangle 34"/>
                <p:cNvSpPr>
                  <a:spLocks noChangeArrowheads="1"/>
                </p:cNvSpPr>
                <p:nvPr/>
              </p:nvSpPr>
              <p:spPr bwMode="auto">
                <a:xfrm>
                  <a:off x="2832" y="2784"/>
                  <a:ext cx="144" cy="144"/>
                </a:xfrm>
                <a:prstGeom prst="rect">
                  <a:avLst/>
                </a:prstGeom>
                <a:solidFill>
                  <a:srgbClr val="9900FF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2277" name="Rectangle 35"/>
                <p:cNvSpPr>
                  <a:spLocks noChangeArrowheads="1"/>
                </p:cNvSpPr>
                <p:nvPr/>
              </p:nvSpPr>
              <p:spPr bwMode="auto">
                <a:xfrm>
                  <a:off x="2832" y="3072"/>
                  <a:ext cx="144" cy="144"/>
                </a:xfrm>
                <a:prstGeom prst="rect">
                  <a:avLst/>
                </a:prstGeom>
                <a:solidFill>
                  <a:srgbClr val="9900FF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" name="Group 36"/>
              <p:cNvGrpSpPr>
                <a:grpSpLocks/>
              </p:cNvGrpSpPr>
              <p:nvPr/>
            </p:nvGrpSpPr>
            <p:grpSpPr bwMode="auto">
              <a:xfrm>
                <a:off x="3984" y="288"/>
                <a:ext cx="432" cy="144"/>
                <a:chOff x="240" y="672"/>
                <a:chExt cx="432" cy="144"/>
              </a:xfrm>
            </p:grpSpPr>
            <p:sp>
              <p:nvSpPr>
                <p:cNvPr id="52272" name="Rectangle 37"/>
                <p:cNvSpPr>
                  <a:spLocks noChangeArrowheads="1"/>
                </p:cNvSpPr>
                <p:nvPr/>
              </p:nvSpPr>
              <p:spPr bwMode="auto">
                <a:xfrm>
                  <a:off x="528" y="672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2273" name="Rectangle 38"/>
                <p:cNvSpPr>
                  <a:spLocks noChangeArrowheads="1"/>
                </p:cNvSpPr>
                <p:nvPr/>
              </p:nvSpPr>
              <p:spPr bwMode="auto">
                <a:xfrm>
                  <a:off x="384" y="672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2274" name="Rectangle 39"/>
                <p:cNvSpPr>
                  <a:spLocks noChangeArrowheads="1"/>
                </p:cNvSpPr>
                <p:nvPr/>
              </p:nvSpPr>
              <p:spPr bwMode="auto">
                <a:xfrm>
                  <a:off x="240" y="672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52269" name="Line 40"/>
            <p:cNvSpPr>
              <a:spLocks noChangeShapeType="1"/>
            </p:cNvSpPr>
            <p:nvPr/>
          </p:nvSpPr>
          <p:spPr bwMode="auto">
            <a:xfrm flipH="1">
              <a:off x="2544" y="1248"/>
              <a:ext cx="528" cy="11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41"/>
          <p:cNvGrpSpPr>
            <a:grpSpLocks/>
          </p:cNvGrpSpPr>
          <p:nvPr/>
        </p:nvGrpSpPr>
        <p:grpSpPr bwMode="auto">
          <a:xfrm>
            <a:off x="2130425" y="5145088"/>
            <a:ext cx="3429000" cy="685800"/>
            <a:chOff x="1296" y="2112"/>
            <a:chExt cx="2160" cy="432"/>
          </a:xfrm>
        </p:grpSpPr>
        <p:sp>
          <p:nvSpPr>
            <p:cNvPr id="52263" name="Rectangle 42"/>
            <p:cNvSpPr>
              <a:spLocks noChangeArrowheads="1"/>
            </p:cNvSpPr>
            <p:nvPr/>
          </p:nvSpPr>
          <p:spPr bwMode="auto">
            <a:xfrm>
              <a:off x="2400" y="2112"/>
              <a:ext cx="144" cy="144"/>
            </a:xfrm>
            <a:prstGeom prst="rect">
              <a:avLst/>
            </a:prstGeom>
            <a:solidFill>
              <a:schemeClr val="fol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64" name="Rectangle 43"/>
            <p:cNvSpPr>
              <a:spLocks noChangeArrowheads="1"/>
            </p:cNvSpPr>
            <p:nvPr/>
          </p:nvSpPr>
          <p:spPr bwMode="auto">
            <a:xfrm>
              <a:off x="1296" y="211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65" name="Rectangle 44"/>
            <p:cNvSpPr>
              <a:spLocks noChangeArrowheads="1"/>
            </p:cNvSpPr>
            <p:nvPr/>
          </p:nvSpPr>
          <p:spPr bwMode="auto">
            <a:xfrm>
              <a:off x="3312" y="2256"/>
              <a:ext cx="144" cy="144"/>
            </a:xfrm>
            <a:prstGeom prst="rect">
              <a:avLst/>
            </a:prstGeom>
            <a:solidFill>
              <a:srgbClr val="9900F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66" name="Rectangle 45"/>
            <p:cNvSpPr>
              <a:spLocks noChangeArrowheads="1"/>
            </p:cNvSpPr>
            <p:nvPr/>
          </p:nvSpPr>
          <p:spPr bwMode="auto">
            <a:xfrm>
              <a:off x="2208" y="2400"/>
              <a:ext cx="144" cy="144"/>
            </a:xfrm>
            <a:prstGeom prst="rect">
              <a:avLst/>
            </a:prstGeom>
            <a:solidFill>
              <a:srgbClr val="FF000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46"/>
          <p:cNvGrpSpPr>
            <a:grpSpLocks/>
          </p:cNvGrpSpPr>
          <p:nvPr/>
        </p:nvGrpSpPr>
        <p:grpSpPr bwMode="auto">
          <a:xfrm>
            <a:off x="447675" y="3011488"/>
            <a:ext cx="4883150" cy="2590800"/>
            <a:chOff x="236" y="768"/>
            <a:chExt cx="3076" cy="1632"/>
          </a:xfrm>
        </p:grpSpPr>
        <p:sp>
          <p:nvSpPr>
            <p:cNvPr id="52252" name="Text Box 47"/>
            <p:cNvSpPr txBox="1">
              <a:spLocks noChangeArrowheads="1"/>
            </p:cNvSpPr>
            <p:nvPr/>
          </p:nvSpPr>
          <p:spPr bwMode="auto">
            <a:xfrm>
              <a:off x="236" y="768"/>
              <a:ext cx="1660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b="1">
                  <a:latin typeface="楷体" pitchFamily="18" charset="-122"/>
                  <a:ea typeface="楷体" pitchFamily="18" charset="-122"/>
                </a:rPr>
                <a:t>排队等待线路空闲</a:t>
              </a:r>
            </a:p>
          </p:txBody>
        </p:sp>
        <p:sp>
          <p:nvSpPr>
            <p:cNvPr id="52253" name="Line 48"/>
            <p:cNvSpPr>
              <a:spLocks noChangeShapeType="1"/>
            </p:cNvSpPr>
            <p:nvPr/>
          </p:nvSpPr>
          <p:spPr bwMode="auto">
            <a:xfrm>
              <a:off x="1392" y="1056"/>
              <a:ext cx="768" cy="12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" name="Group 49"/>
            <p:cNvGrpSpPr>
              <a:grpSpLocks/>
            </p:cNvGrpSpPr>
            <p:nvPr/>
          </p:nvGrpSpPr>
          <p:grpSpPr bwMode="auto">
            <a:xfrm>
              <a:off x="1008" y="2112"/>
              <a:ext cx="2304" cy="288"/>
              <a:chOff x="1008" y="2112"/>
              <a:chExt cx="2304" cy="288"/>
            </a:xfrm>
          </p:grpSpPr>
          <p:grpSp>
            <p:nvGrpSpPr>
              <p:cNvPr id="10" name="Group 50"/>
              <p:cNvGrpSpPr>
                <a:grpSpLocks/>
              </p:cNvGrpSpPr>
              <p:nvPr/>
            </p:nvGrpSpPr>
            <p:grpSpPr bwMode="auto">
              <a:xfrm>
                <a:off x="1008" y="2112"/>
                <a:ext cx="288" cy="144"/>
                <a:chOff x="3552" y="2736"/>
                <a:chExt cx="288" cy="144"/>
              </a:xfrm>
            </p:grpSpPr>
            <p:sp>
              <p:nvSpPr>
                <p:cNvPr id="52261" name="Rectangle 51"/>
                <p:cNvSpPr>
                  <a:spLocks noChangeArrowheads="1"/>
                </p:cNvSpPr>
                <p:nvPr/>
              </p:nvSpPr>
              <p:spPr bwMode="auto">
                <a:xfrm>
                  <a:off x="3696" y="2736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2262" name="Rectangle 52"/>
                <p:cNvSpPr>
                  <a:spLocks noChangeArrowheads="1"/>
                </p:cNvSpPr>
                <p:nvPr/>
              </p:nvSpPr>
              <p:spPr bwMode="auto">
                <a:xfrm>
                  <a:off x="3552" y="2736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52256" name="Rectangle 53"/>
              <p:cNvSpPr>
                <a:spLocks noChangeArrowheads="1"/>
              </p:cNvSpPr>
              <p:nvPr/>
            </p:nvSpPr>
            <p:spPr bwMode="auto">
              <a:xfrm>
                <a:off x="2400" y="2256"/>
                <a:ext cx="144" cy="144"/>
              </a:xfrm>
              <a:prstGeom prst="rect">
                <a:avLst/>
              </a:prstGeom>
              <a:solidFill>
                <a:schemeClr val="fol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1" name="Group 54"/>
              <p:cNvGrpSpPr>
                <a:grpSpLocks/>
              </p:cNvGrpSpPr>
              <p:nvPr/>
            </p:nvGrpSpPr>
            <p:grpSpPr bwMode="auto">
              <a:xfrm>
                <a:off x="2208" y="2112"/>
                <a:ext cx="144" cy="288"/>
                <a:chOff x="2544" y="3120"/>
                <a:chExt cx="144" cy="288"/>
              </a:xfrm>
            </p:grpSpPr>
            <p:sp>
              <p:nvSpPr>
                <p:cNvPr id="52259" name="Rectangle 55"/>
                <p:cNvSpPr>
                  <a:spLocks noChangeArrowheads="1"/>
                </p:cNvSpPr>
                <p:nvPr/>
              </p:nvSpPr>
              <p:spPr bwMode="auto">
                <a:xfrm>
                  <a:off x="2544" y="3120"/>
                  <a:ext cx="144" cy="144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2260" name="Rectangle 56"/>
                <p:cNvSpPr>
                  <a:spLocks noChangeArrowheads="1"/>
                </p:cNvSpPr>
                <p:nvPr/>
              </p:nvSpPr>
              <p:spPr bwMode="auto">
                <a:xfrm>
                  <a:off x="2544" y="3264"/>
                  <a:ext cx="144" cy="144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52258" name="Rectangle 57"/>
              <p:cNvSpPr>
                <a:spLocks noChangeArrowheads="1"/>
              </p:cNvSpPr>
              <p:nvPr/>
            </p:nvSpPr>
            <p:spPr bwMode="auto">
              <a:xfrm>
                <a:off x="3168" y="2256"/>
                <a:ext cx="144" cy="144"/>
              </a:xfrm>
              <a:prstGeom prst="rect">
                <a:avLst/>
              </a:prstGeom>
              <a:solidFill>
                <a:srgbClr val="9900FF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2" name="Group 58"/>
          <p:cNvGrpSpPr>
            <a:grpSpLocks/>
          </p:cNvGrpSpPr>
          <p:nvPr/>
        </p:nvGrpSpPr>
        <p:grpSpPr bwMode="auto">
          <a:xfrm>
            <a:off x="2054225" y="5373688"/>
            <a:ext cx="3048000" cy="990600"/>
            <a:chOff x="1248" y="2256"/>
            <a:chExt cx="1920" cy="624"/>
          </a:xfrm>
        </p:grpSpPr>
        <p:sp>
          <p:nvSpPr>
            <p:cNvPr id="52248" name="Rectangle 59"/>
            <p:cNvSpPr>
              <a:spLocks noChangeArrowheads="1"/>
            </p:cNvSpPr>
            <p:nvPr/>
          </p:nvSpPr>
          <p:spPr bwMode="auto">
            <a:xfrm>
              <a:off x="1968" y="2400"/>
              <a:ext cx="144" cy="144"/>
            </a:xfrm>
            <a:prstGeom prst="rect">
              <a:avLst/>
            </a:prstGeom>
            <a:solidFill>
              <a:srgbClr val="00800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9" name="Rectangle 60"/>
            <p:cNvSpPr>
              <a:spLocks noChangeArrowheads="1"/>
            </p:cNvSpPr>
            <p:nvPr/>
          </p:nvSpPr>
          <p:spPr bwMode="auto">
            <a:xfrm>
              <a:off x="3024" y="2256"/>
              <a:ext cx="144" cy="144"/>
            </a:xfrm>
            <a:prstGeom prst="rect">
              <a:avLst/>
            </a:prstGeom>
            <a:solidFill>
              <a:srgbClr val="9900F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0" name="Rectangle 61"/>
            <p:cNvSpPr>
              <a:spLocks noChangeArrowheads="1"/>
            </p:cNvSpPr>
            <p:nvPr/>
          </p:nvSpPr>
          <p:spPr bwMode="auto">
            <a:xfrm>
              <a:off x="2400" y="2400"/>
              <a:ext cx="144" cy="144"/>
            </a:xfrm>
            <a:prstGeom prst="rect">
              <a:avLst/>
            </a:prstGeom>
            <a:solidFill>
              <a:schemeClr val="fol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1" name="Rectangle 62"/>
            <p:cNvSpPr>
              <a:spLocks noChangeArrowheads="1"/>
            </p:cNvSpPr>
            <p:nvPr/>
          </p:nvSpPr>
          <p:spPr bwMode="auto">
            <a:xfrm>
              <a:off x="1248" y="273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" name="Group 63"/>
          <p:cNvGrpSpPr>
            <a:grpSpLocks/>
          </p:cNvGrpSpPr>
          <p:nvPr/>
        </p:nvGrpSpPr>
        <p:grpSpPr bwMode="auto">
          <a:xfrm>
            <a:off x="3197225" y="5145088"/>
            <a:ext cx="3886200" cy="685800"/>
            <a:chOff x="1968" y="2112"/>
            <a:chExt cx="2448" cy="432"/>
          </a:xfrm>
        </p:grpSpPr>
        <p:sp>
          <p:nvSpPr>
            <p:cNvPr id="52236" name="Rectangle 64"/>
            <p:cNvSpPr>
              <a:spLocks noChangeArrowheads="1"/>
            </p:cNvSpPr>
            <p:nvPr/>
          </p:nvSpPr>
          <p:spPr bwMode="auto">
            <a:xfrm>
              <a:off x="4272" y="2112"/>
              <a:ext cx="144" cy="144"/>
            </a:xfrm>
            <a:prstGeom prst="rect">
              <a:avLst/>
            </a:prstGeom>
            <a:solidFill>
              <a:srgbClr val="9900F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37" name="Rectangle 65"/>
            <p:cNvSpPr>
              <a:spLocks noChangeArrowheads="1"/>
            </p:cNvSpPr>
            <p:nvPr/>
          </p:nvSpPr>
          <p:spPr bwMode="auto">
            <a:xfrm>
              <a:off x="4272" y="2256"/>
              <a:ext cx="144" cy="144"/>
            </a:xfrm>
            <a:prstGeom prst="rect">
              <a:avLst/>
            </a:prstGeom>
            <a:solidFill>
              <a:srgbClr val="9900F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38" name="Rectangle 66"/>
            <p:cNvSpPr>
              <a:spLocks noChangeArrowheads="1"/>
            </p:cNvSpPr>
            <p:nvPr/>
          </p:nvSpPr>
          <p:spPr bwMode="auto">
            <a:xfrm>
              <a:off x="4272" y="2400"/>
              <a:ext cx="144" cy="144"/>
            </a:xfrm>
            <a:prstGeom prst="rect">
              <a:avLst/>
            </a:prstGeom>
            <a:solidFill>
              <a:srgbClr val="9900F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39" name="Rectangle 67"/>
            <p:cNvSpPr>
              <a:spLocks noChangeArrowheads="1"/>
            </p:cNvSpPr>
            <p:nvPr/>
          </p:nvSpPr>
          <p:spPr bwMode="auto">
            <a:xfrm>
              <a:off x="2976" y="225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0" name="Rectangle 68"/>
            <p:cNvSpPr>
              <a:spLocks noChangeArrowheads="1"/>
            </p:cNvSpPr>
            <p:nvPr/>
          </p:nvSpPr>
          <p:spPr bwMode="auto">
            <a:xfrm>
              <a:off x="3264" y="2256"/>
              <a:ext cx="144" cy="144"/>
            </a:xfrm>
            <a:prstGeom prst="rect">
              <a:avLst/>
            </a:prstGeom>
            <a:solidFill>
              <a:srgbClr val="FF000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1" name="Rectangle 69"/>
            <p:cNvSpPr>
              <a:spLocks noChangeArrowheads="1"/>
            </p:cNvSpPr>
            <p:nvPr/>
          </p:nvSpPr>
          <p:spPr bwMode="auto">
            <a:xfrm>
              <a:off x="3408" y="2256"/>
              <a:ext cx="144" cy="144"/>
            </a:xfrm>
            <a:prstGeom prst="rect">
              <a:avLst/>
            </a:prstGeom>
            <a:solidFill>
              <a:srgbClr val="FF000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2" name="Rectangle 70"/>
            <p:cNvSpPr>
              <a:spLocks noChangeArrowheads="1"/>
            </p:cNvSpPr>
            <p:nvPr/>
          </p:nvSpPr>
          <p:spPr bwMode="auto">
            <a:xfrm>
              <a:off x="3120" y="2256"/>
              <a:ext cx="144" cy="144"/>
            </a:xfrm>
            <a:prstGeom prst="rect">
              <a:avLst/>
            </a:prstGeom>
            <a:solidFill>
              <a:srgbClr val="FF000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3" name="Rectangle 71"/>
            <p:cNvSpPr>
              <a:spLocks noChangeArrowheads="1"/>
            </p:cNvSpPr>
            <p:nvPr/>
          </p:nvSpPr>
          <p:spPr bwMode="auto">
            <a:xfrm>
              <a:off x="2832" y="2256"/>
              <a:ext cx="144" cy="144"/>
            </a:xfrm>
            <a:prstGeom prst="rect">
              <a:avLst/>
            </a:prstGeom>
            <a:solidFill>
              <a:srgbClr val="00800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4" name="Rectangle 72"/>
            <p:cNvSpPr>
              <a:spLocks noChangeArrowheads="1"/>
            </p:cNvSpPr>
            <p:nvPr/>
          </p:nvSpPr>
          <p:spPr bwMode="auto">
            <a:xfrm>
              <a:off x="2208" y="2400"/>
              <a:ext cx="144" cy="144"/>
            </a:xfrm>
            <a:prstGeom prst="rect">
              <a:avLst/>
            </a:prstGeom>
            <a:solidFill>
              <a:schemeClr val="fol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5" name="Rectangle 73"/>
            <p:cNvSpPr>
              <a:spLocks noChangeArrowheads="1"/>
            </p:cNvSpPr>
            <p:nvPr/>
          </p:nvSpPr>
          <p:spPr bwMode="auto">
            <a:xfrm>
              <a:off x="2208" y="2256"/>
              <a:ext cx="144" cy="144"/>
            </a:xfrm>
            <a:prstGeom prst="rect">
              <a:avLst/>
            </a:prstGeom>
            <a:solidFill>
              <a:schemeClr val="fol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6" name="Rectangle 74"/>
            <p:cNvSpPr>
              <a:spLocks noChangeArrowheads="1"/>
            </p:cNvSpPr>
            <p:nvPr/>
          </p:nvSpPr>
          <p:spPr bwMode="auto">
            <a:xfrm>
              <a:off x="2208" y="2112"/>
              <a:ext cx="144" cy="144"/>
            </a:xfrm>
            <a:prstGeom prst="rect">
              <a:avLst/>
            </a:prstGeom>
            <a:solidFill>
              <a:schemeClr val="fol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7" name="Rectangle 75"/>
            <p:cNvSpPr>
              <a:spLocks noChangeArrowheads="1"/>
            </p:cNvSpPr>
            <p:nvPr/>
          </p:nvSpPr>
          <p:spPr bwMode="auto">
            <a:xfrm>
              <a:off x="1968" y="2400"/>
              <a:ext cx="144" cy="144"/>
            </a:xfrm>
            <a:prstGeom prst="rect">
              <a:avLst/>
            </a:prstGeom>
            <a:solidFill>
              <a:schemeClr val="fol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70714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106" name="Rectangle 2"/>
          <p:cNvSpPr>
            <a:spLocks noChangeArrowheads="1"/>
          </p:cNvSpPr>
          <p:nvPr/>
        </p:nvSpPr>
        <p:spPr bwMode="auto">
          <a:xfrm>
            <a:off x="228600" y="5334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8610600" y="44450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/>
              <a:t>22</a:t>
            </a: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152400" y="96838"/>
            <a:ext cx="7948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FF0000"/>
              </a:buClr>
            </a:pP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（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2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）  存储交换</a:t>
            </a:r>
            <a:r>
              <a:rPr lang="en-US" altLang="zh-CN" b="1">
                <a:solidFill>
                  <a:srgbClr val="FF0000"/>
                </a:solidFill>
                <a:latin typeface="楷体" pitchFamily="18" charset="-122"/>
              </a:rPr>
              <a:t>—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报文交换</a:t>
            </a:r>
            <a:r>
              <a:rPr lang="zh-CN" altLang="en-US" b="1">
                <a:solidFill>
                  <a:schemeClr val="hlink"/>
                </a:solidFill>
                <a:latin typeface="宋体" pitchFamily="2" charset="-122"/>
              </a:rPr>
              <a:t>   </a:t>
            </a:r>
            <a:r>
              <a:rPr lang="zh-CN" altLang="en-US" b="1">
                <a:latin typeface="宋体" pitchFamily="2" charset="-122"/>
              </a:rPr>
              <a:t>（存储－转发报文交换）</a:t>
            </a:r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179388" y="701675"/>
            <a:ext cx="8855075" cy="575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FF0000"/>
              </a:buClr>
            </a:pP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指导思想：利用结点的存储能力来提高线路利用率；</a:t>
            </a:r>
          </a:p>
          <a:p>
            <a:pPr>
              <a:spcBef>
                <a:spcPct val="20000"/>
              </a:spcBef>
              <a:buClr>
                <a:srgbClr val="FF0000"/>
              </a:buClr>
            </a:pPr>
            <a:r>
              <a:rPr lang="zh-CN" altLang="en-US" b="1">
                <a:solidFill>
                  <a:schemeClr val="hlink"/>
                </a:solidFill>
                <a:latin typeface="宋体" pitchFamily="2" charset="-122"/>
              </a:rPr>
              <a:t>  </a:t>
            </a:r>
            <a:r>
              <a:rPr lang="zh-CN" altLang="en-US" b="1">
                <a:latin typeface="宋体" pitchFamily="2" charset="-122"/>
              </a:rPr>
              <a:t>中间结点由具有存储能力的计算机承担；</a:t>
            </a:r>
          </a:p>
          <a:p>
            <a:pPr>
              <a:spcBef>
                <a:spcPct val="20000"/>
              </a:spcBef>
              <a:buClr>
                <a:srgbClr val="FF0000"/>
              </a:buClr>
            </a:pPr>
            <a:r>
              <a:rPr lang="zh-CN" altLang="en-US" b="1">
                <a:latin typeface="宋体" pitchFamily="2" charset="-122"/>
              </a:rPr>
              <a:t>  用户信息（报文）附加目的地地址，并传递给中间结点；</a:t>
            </a:r>
          </a:p>
          <a:p>
            <a:pPr>
              <a:spcBef>
                <a:spcPct val="20000"/>
              </a:spcBef>
              <a:buClr>
                <a:srgbClr val="FF0000"/>
              </a:buClr>
            </a:pPr>
            <a:r>
              <a:rPr lang="zh-CN" altLang="en-US" b="1">
                <a:latin typeface="宋体" pitchFamily="2" charset="-122"/>
              </a:rPr>
              <a:t>  中间结点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暂存报文</a:t>
            </a:r>
            <a:r>
              <a:rPr lang="zh-CN" altLang="en-US" b="1">
                <a:latin typeface="宋体" pitchFamily="2" charset="-122"/>
              </a:rPr>
              <a:t>，</a:t>
            </a:r>
            <a:r>
              <a:rPr lang="zh-CN" altLang="en-US" b="1" u="sng">
                <a:solidFill>
                  <a:srgbClr val="FF0000"/>
                </a:solidFill>
                <a:latin typeface="宋体" pitchFamily="2" charset="-122"/>
              </a:rPr>
              <a:t>根据地址确定输出端口</a:t>
            </a:r>
            <a:r>
              <a:rPr lang="zh-CN" altLang="en-US" b="1">
                <a:latin typeface="宋体" pitchFamily="2" charset="-122"/>
              </a:rPr>
              <a:t>，</a:t>
            </a:r>
            <a:r>
              <a:rPr lang="zh-CN" altLang="en-US" b="1" u="sng">
                <a:solidFill>
                  <a:srgbClr val="FF0000"/>
                </a:solidFill>
                <a:latin typeface="宋体" pitchFamily="2" charset="-122"/>
              </a:rPr>
              <a:t>排队等待线路空闲</a:t>
            </a:r>
            <a:r>
              <a:rPr lang="zh-CN" altLang="en-US" b="1">
                <a:latin typeface="宋体" pitchFamily="2" charset="-122"/>
              </a:rPr>
              <a:t>时再转发给下一结点，直至终点。</a:t>
            </a:r>
          </a:p>
          <a:p>
            <a:pPr>
              <a:spcBef>
                <a:spcPct val="20000"/>
              </a:spcBef>
              <a:buClr>
                <a:srgbClr val="FF0000"/>
              </a:buClr>
            </a:pPr>
            <a:endParaRPr lang="zh-CN" altLang="en-US" sz="1000" b="1">
              <a:latin typeface="宋体" pitchFamily="2" charset="-122"/>
            </a:endParaRPr>
          </a:p>
          <a:p>
            <a:pPr>
              <a:spcBef>
                <a:spcPct val="20000"/>
              </a:spcBef>
              <a:buClr>
                <a:srgbClr val="FF0000"/>
              </a:buClr>
            </a:pP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特点</a:t>
            </a:r>
            <a:r>
              <a:rPr lang="zh-CN" altLang="en-US" b="1">
                <a:latin typeface="宋体" pitchFamily="2" charset="-122"/>
              </a:rPr>
              <a:t>：</a:t>
            </a:r>
            <a:r>
              <a:rPr lang="zh-CN" altLang="en-US" b="1"/>
              <a:t>“</a:t>
            </a:r>
            <a:r>
              <a:rPr lang="zh-CN" altLang="en-US" b="1">
                <a:latin typeface="宋体" pitchFamily="2" charset="-122"/>
              </a:rPr>
              <a:t>存储－转发</a:t>
            </a:r>
            <a:r>
              <a:rPr lang="zh-CN" altLang="en-US" b="1"/>
              <a:t>”</a:t>
            </a:r>
            <a:r>
              <a:rPr lang="zh-CN" altLang="en-US" b="1">
                <a:latin typeface="宋体" pitchFamily="2" charset="-122"/>
              </a:rPr>
              <a:t>。      </a:t>
            </a:r>
          </a:p>
          <a:p>
            <a:pPr>
              <a:spcBef>
                <a:spcPct val="20000"/>
              </a:spcBef>
              <a:buClr>
                <a:srgbClr val="FF0000"/>
              </a:buClr>
              <a:buFont typeface="宋体" pitchFamily="2" charset="-122"/>
              <a:buChar char="★"/>
            </a:pPr>
            <a:r>
              <a:rPr lang="zh-CN" altLang="en-US" b="1">
                <a:latin typeface="宋体" pitchFamily="2" charset="-122"/>
              </a:rPr>
              <a:t> 不独占线路，</a:t>
            </a:r>
          </a:p>
          <a:p>
            <a:pPr>
              <a:spcBef>
                <a:spcPct val="20000"/>
              </a:spcBef>
              <a:buClr>
                <a:srgbClr val="FF0000"/>
              </a:buClr>
              <a:buFont typeface="宋体" pitchFamily="2" charset="-122"/>
              <a:buChar char="★"/>
            </a:pPr>
            <a:r>
              <a:rPr lang="zh-CN" altLang="en-US" b="1">
                <a:latin typeface="宋体" pitchFamily="2" charset="-122"/>
              </a:rPr>
              <a:t> 多个用户的数据可以通过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存储和排队</a:t>
            </a:r>
            <a:r>
              <a:rPr lang="zh-CN" altLang="en-US" b="1">
                <a:latin typeface="宋体" pitchFamily="2" charset="-122"/>
              </a:rPr>
              <a:t>共享一条线路，</a:t>
            </a:r>
          </a:p>
          <a:p>
            <a:pPr>
              <a:spcBef>
                <a:spcPct val="20000"/>
              </a:spcBef>
              <a:buClr>
                <a:srgbClr val="FF0000"/>
              </a:buClr>
              <a:buFont typeface="宋体" pitchFamily="2" charset="-122"/>
              <a:buChar char="★"/>
            </a:pPr>
            <a:r>
              <a:rPr lang="zh-CN" altLang="en-US" b="1">
                <a:latin typeface="宋体" pitchFamily="2" charset="-122"/>
              </a:rPr>
              <a:t> 无线路建立的过程，提高了线路的利用率；</a:t>
            </a:r>
          </a:p>
          <a:p>
            <a:pPr>
              <a:spcBef>
                <a:spcPct val="20000"/>
              </a:spcBef>
              <a:buClr>
                <a:srgbClr val="FF0000"/>
              </a:buClr>
              <a:buFont typeface="宋体" pitchFamily="2" charset="-122"/>
              <a:buChar char="★"/>
            </a:pPr>
            <a:r>
              <a:rPr lang="zh-CN" altLang="en-US" b="1">
                <a:latin typeface="宋体" pitchFamily="2" charset="-122"/>
              </a:rPr>
              <a:t> 报文中增加地址字段，结点根据地址字段进行复制和转发；</a:t>
            </a:r>
          </a:p>
          <a:p>
            <a:pPr>
              <a:spcBef>
                <a:spcPct val="20000"/>
              </a:spcBef>
              <a:buClr>
                <a:srgbClr val="FF0000"/>
              </a:buClr>
              <a:buFont typeface="宋体" pitchFamily="2" charset="-122"/>
              <a:buChar char="★"/>
            </a:pPr>
            <a:r>
              <a:rPr lang="zh-CN" altLang="en-US" b="1">
                <a:latin typeface="宋体" pitchFamily="2" charset="-122"/>
              </a:rPr>
              <a:t> 可以支持多点传输（一个报文传输给多个用户）；</a:t>
            </a:r>
          </a:p>
          <a:p>
            <a:pPr>
              <a:spcBef>
                <a:spcPct val="20000"/>
              </a:spcBef>
              <a:buClr>
                <a:srgbClr val="FF0000"/>
              </a:buClr>
              <a:buFont typeface="宋体" pitchFamily="2" charset="-122"/>
              <a:buChar char="★"/>
            </a:pPr>
            <a:r>
              <a:rPr lang="zh-CN" altLang="en-US" b="1">
                <a:latin typeface="宋体" pitchFamily="2" charset="-122"/>
              </a:rPr>
              <a:t> 中间结点可进行数据格式的转换，方便接收站点的收取；增加差错检测功能，避免出错数据的无谓传输等。</a:t>
            </a:r>
          </a:p>
        </p:txBody>
      </p:sp>
    </p:spTree>
    <p:extLst>
      <p:ext uri="{BB962C8B-B14F-4D97-AF65-F5344CB8AC3E}">
        <p14:creationId xmlns:p14="http://schemas.microsoft.com/office/powerpoint/2010/main" val="1178930240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2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8604250" y="44450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/>
              <a:t>23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212725" y="136525"/>
            <a:ext cx="1982788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5000"/>
              </a:lnSpc>
              <a:spcBef>
                <a:spcPct val="2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</a:rPr>
              <a:t>不足之处</a:t>
            </a:r>
            <a:r>
              <a:rPr lang="zh-CN" altLang="en-US" sz="2800" b="1">
                <a:latin typeface="宋体" pitchFamily="2" charset="-122"/>
              </a:rPr>
              <a:t>：</a:t>
            </a:r>
            <a:endParaRPr lang="zh-CN" altLang="en-US" sz="2800" b="1">
              <a:solidFill>
                <a:srgbClr val="FF0000"/>
              </a:solidFill>
              <a:latin typeface="宋体" pitchFamily="2" charset="-122"/>
            </a:endParaRP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179388" y="908050"/>
            <a:ext cx="8702675" cy="553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5000"/>
              </a:lnSpc>
              <a:spcBef>
                <a:spcPct val="20000"/>
              </a:spcBef>
            </a:pPr>
            <a:r>
              <a:rPr lang="en-US" altLang="zh-CN" sz="2800" b="1">
                <a:latin typeface="宋体" pitchFamily="2" charset="-122"/>
              </a:rPr>
              <a:t>1 </a:t>
            </a:r>
            <a:r>
              <a:rPr lang="en-US" altLang="zh-CN" sz="2800" b="1"/>
              <a:t>“</a:t>
            </a:r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</a:rPr>
              <a:t>存储</a:t>
            </a:r>
            <a:r>
              <a:rPr lang="en-US" altLang="zh-CN" sz="2800" b="1">
                <a:solidFill>
                  <a:srgbClr val="FF0000"/>
                </a:solidFill>
              </a:rPr>
              <a:t>—</a:t>
            </a:r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</a:rPr>
              <a:t>转发</a:t>
            </a:r>
            <a:r>
              <a:rPr lang="zh-CN" altLang="en-US" sz="2800" b="1"/>
              <a:t>”</a:t>
            </a:r>
            <a:r>
              <a:rPr lang="zh-CN" altLang="en-US" sz="2800" b="1">
                <a:latin typeface="宋体" pitchFamily="2" charset="-122"/>
              </a:rPr>
              <a:t>可能浪费后续线路资源（等待完整报文的接收）；</a:t>
            </a:r>
          </a:p>
          <a:p>
            <a:pPr>
              <a:lnSpc>
                <a:spcPct val="135000"/>
              </a:lnSpc>
              <a:spcBef>
                <a:spcPct val="20000"/>
              </a:spcBef>
            </a:pPr>
            <a:r>
              <a:rPr lang="en-US" altLang="zh-CN" sz="2800" b="1">
                <a:latin typeface="宋体" pitchFamily="2" charset="-122"/>
              </a:rPr>
              <a:t>2 </a:t>
            </a:r>
            <a:r>
              <a:rPr lang="zh-CN" altLang="en-US" sz="2800" b="1">
                <a:latin typeface="宋体" pitchFamily="2" charset="-122"/>
              </a:rPr>
              <a:t>报文长度未作规定，</a:t>
            </a:r>
            <a:r>
              <a:rPr lang="zh-CN" altLang="en-US" sz="2800" b="1" u="sng">
                <a:solidFill>
                  <a:srgbClr val="FF0000"/>
                </a:solidFill>
                <a:latin typeface="宋体" pitchFamily="2" charset="-122"/>
              </a:rPr>
              <a:t>报文只能暂存在磁盘上，读取磁盘占用了额外的时间</a:t>
            </a:r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</a:rPr>
              <a:t>；</a:t>
            </a:r>
          </a:p>
          <a:p>
            <a:pPr>
              <a:lnSpc>
                <a:spcPct val="135000"/>
              </a:lnSpc>
              <a:spcBef>
                <a:spcPct val="20000"/>
              </a:spcBef>
            </a:pPr>
            <a:r>
              <a:rPr lang="en-US" altLang="zh-CN" sz="2800" b="1">
                <a:latin typeface="宋体" pitchFamily="2" charset="-122"/>
              </a:rPr>
              <a:t>3 </a:t>
            </a:r>
            <a:r>
              <a:rPr lang="zh-CN" altLang="en-US" sz="2800" b="1" u="sng">
                <a:solidFill>
                  <a:srgbClr val="FF0000"/>
                </a:solidFill>
                <a:latin typeface="宋体" pitchFamily="2" charset="-122"/>
              </a:rPr>
              <a:t>任何报文都必须排队等待（</a:t>
            </a:r>
            <a:r>
              <a:rPr lang="en-US" altLang="zh-CN" sz="2800" b="1" u="sng">
                <a:solidFill>
                  <a:srgbClr val="FF0000"/>
                </a:solidFill>
                <a:latin typeface="宋体" pitchFamily="2" charset="-122"/>
              </a:rPr>
              <a:t>FIFO,</a:t>
            </a:r>
            <a:r>
              <a:rPr lang="zh-CN" altLang="en-US" sz="2800" b="1" u="sng">
                <a:solidFill>
                  <a:srgbClr val="FF0000"/>
                </a:solidFill>
                <a:latin typeface="宋体" pitchFamily="2" charset="-122"/>
              </a:rPr>
              <a:t>公平性不足）：</a:t>
            </a:r>
            <a:r>
              <a:rPr lang="zh-CN" altLang="en-US" sz="2800" b="1">
                <a:latin typeface="宋体" pitchFamily="2" charset="-122"/>
              </a:rPr>
              <a:t>不同长度的报文要求不同长度的处理和传输时间，即使非常短小的报文（如：交互式通信中的会话信息），也难以预测延迟；</a:t>
            </a:r>
          </a:p>
          <a:p>
            <a:pPr>
              <a:lnSpc>
                <a:spcPct val="135000"/>
              </a:lnSpc>
              <a:spcBef>
                <a:spcPct val="20000"/>
              </a:spcBef>
            </a:pPr>
            <a:r>
              <a:rPr lang="en-US" altLang="zh-CN" sz="2800" b="1">
                <a:latin typeface="宋体" pitchFamily="2" charset="-122"/>
              </a:rPr>
              <a:t>4 </a:t>
            </a:r>
            <a:r>
              <a:rPr lang="zh-CN" altLang="en-US" sz="2800" b="1">
                <a:latin typeface="宋体" pitchFamily="2" charset="-122"/>
              </a:rPr>
              <a:t>报文交换</a:t>
            </a:r>
            <a:r>
              <a:rPr lang="zh-CN" altLang="en-US" sz="2800" b="1" u="sng">
                <a:solidFill>
                  <a:srgbClr val="FF0000"/>
                </a:solidFill>
                <a:latin typeface="宋体" pitchFamily="2" charset="-122"/>
              </a:rPr>
              <a:t>难以支持实时通信和交互式通信要求</a:t>
            </a:r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01424355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8" name="Rectangle 2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269875" y="69850"/>
            <a:ext cx="531018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spcAft>
                <a:spcPct val="50000"/>
              </a:spcAft>
            </a:pPr>
            <a:r>
              <a:rPr lang="zh-CN" altLang="en-US" sz="3200" b="1" dirty="0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前期内容回顾（</a:t>
            </a:r>
            <a:r>
              <a:rPr lang="en-US" altLang="zh-CN" sz="3200" b="1" dirty="0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3</a:t>
            </a:r>
            <a:r>
              <a:rPr lang="zh-CN" altLang="en-US" sz="3200" b="1" dirty="0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月</a:t>
            </a:r>
            <a:r>
              <a:rPr lang="en-US" altLang="zh-CN" sz="3200" b="1" dirty="0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5</a:t>
            </a:r>
            <a:r>
              <a:rPr lang="zh-CN" altLang="en-US" sz="3200" b="1" dirty="0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日）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85720" y="857232"/>
            <a:ext cx="8747125" cy="5201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zh-CN" altLang="en-US" sz="2800" b="1" dirty="0"/>
              <a:t>面向比特型的传输控制规程（滑动窗口机制，以帧中字段的位置来体现传输对象的语义，</a:t>
            </a:r>
            <a:r>
              <a:rPr lang="en-US" altLang="zh-CN" sz="2800" b="1" dirty="0"/>
              <a:t>Ns</a:t>
            </a:r>
            <a:r>
              <a:rPr lang="zh-CN" altLang="en-US" sz="2800" b="1" dirty="0"/>
              <a:t>和</a:t>
            </a:r>
            <a:r>
              <a:rPr lang="en-US" altLang="zh-CN" sz="2800" b="1" dirty="0"/>
              <a:t>Nr</a:t>
            </a:r>
            <a:r>
              <a:rPr lang="zh-CN" altLang="en-US" sz="2800" b="1" dirty="0"/>
              <a:t>的使用）。</a:t>
            </a:r>
          </a:p>
          <a:p>
            <a:pPr>
              <a:spcBef>
                <a:spcPct val="3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☆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zh-CN" altLang="en-US" b="1" dirty="0"/>
              <a:t>支持任意比特串传输，传输对象为帧，由帧间隔符（</a:t>
            </a:r>
            <a:r>
              <a:rPr lang="en-US" altLang="zh-CN" b="1" dirty="0"/>
              <a:t>01111110</a:t>
            </a:r>
            <a:r>
              <a:rPr lang="zh-CN" altLang="en-US" b="1" dirty="0"/>
              <a:t>）界定；</a:t>
            </a:r>
            <a:endParaRPr lang="en-US" altLang="zh-CN" b="1" dirty="0"/>
          </a:p>
          <a:p>
            <a:pPr>
              <a:spcBef>
                <a:spcPct val="3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☆</a:t>
            </a:r>
            <a:r>
              <a:rPr lang="zh-CN" altLang="en-US" b="1" dirty="0"/>
              <a:t>  采用‘</a:t>
            </a:r>
            <a:r>
              <a:rPr lang="en-US" altLang="zh-CN" b="1" dirty="0"/>
              <a:t>0</a:t>
            </a:r>
            <a:r>
              <a:rPr lang="zh-CN" altLang="en-US" b="1" dirty="0"/>
              <a:t>’比特插入来解决被传字段中出现帧间隔符（</a:t>
            </a:r>
            <a:r>
              <a:rPr lang="en-US" altLang="zh-CN" b="1" dirty="0"/>
              <a:t>01111110</a:t>
            </a:r>
            <a:r>
              <a:rPr lang="zh-CN" altLang="en-US" b="1" dirty="0"/>
              <a:t>）发生的歧义；</a:t>
            </a:r>
            <a:endParaRPr lang="en-US" altLang="zh-CN" b="1" dirty="0"/>
          </a:p>
          <a:p>
            <a:pPr>
              <a:spcBef>
                <a:spcPct val="3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☆</a:t>
            </a:r>
            <a:r>
              <a:rPr lang="zh-CN" altLang="en-US" b="1" dirty="0">
                <a:solidFill>
                  <a:srgbClr val="FF0000"/>
                </a:solidFill>
              </a:rPr>
              <a:t>  </a:t>
            </a:r>
            <a:r>
              <a:rPr lang="zh-CN" altLang="en-US" b="1" dirty="0"/>
              <a:t>使用占</a:t>
            </a:r>
            <a:r>
              <a:rPr lang="en-US" altLang="zh-CN" b="1" dirty="0"/>
              <a:t>3</a:t>
            </a:r>
            <a:r>
              <a:rPr lang="zh-CN" altLang="en-US" b="1" dirty="0"/>
              <a:t>位的</a:t>
            </a:r>
            <a:r>
              <a:rPr lang="en-US" altLang="zh-CN" b="1" dirty="0"/>
              <a:t>Ns</a:t>
            </a:r>
            <a:r>
              <a:rPr lang="zh-CN" altLang="en-US" b="1" dirty="0"/>
              <a:t>（</a:t>
            </a:r>
            <a:r>
              <a:rPr lang="en-US" altLang="zh-CN" b="1" dirty="0"/>
              <a:t>Nr</a:t>
            </a:r>
            <a:r>
              <a:rPr lang="zh-CN" altLang="en-US" b="1" dirty="0"/>
              <a:t>）表示发出（期望收取）的帧序号；</a:t>
            </a:r>
            <a:r>
              <a:rPr lang="en-US" altLang="zh-CN" b="1" dirty="0"/>
              <a:t>Nr</a:t>
            </a:r>
            <a:r>
              <a:rPr lang="zh-CN" altLang="en-US" b="1" dirty="0"/>
              <a:t>表示希望接收序号为</a:t>
            </a:r>
            <a:r>
              <a:rPr lang="en-US" altLang="zh-CN" b="1" dirty="0"/>
              <a:t>Nr</a:t>
            </a:r>
            <a:r>
              <a:rPr lang="zh-CN" altLang="en-US" b="1" dirty="0"/>
              <a:t>的帧（</a:t>
            </a:r>
            <a:r>
              <a:rPr lang="en-US" altLang="zh-CN" b="1" dirty="0"/>
              <a:t>Nr</a:t>
            </a:r>
            <a:r>
              <a:rPr lang="zh-CN" altLang="en-US" b="1" dirty="0"/>
              <a:t>之前帧已收取）</a:t>
            </a:r>
            <a:endParaRPr lang="en-US" altLang="zh-CN" b="1" dirty="0"/>
          </a:p>
          <a:p>
            <a:pPr>
              <a:spcBef>
                <a:spcPct val="3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☆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zh-CN" altLang="en-US" b="1" dirty="0"/>
              <a:t>容许连续发送</a:t>
            </a:r>
            <a:r>
              <a:rPr lang="en-US" altLang="zh-CN" b="1" dirty="0"/>
              <a:t>2</a:t>
            </a:r>
            <a:r>
              <a:rPr lang="en-US" altLang="zh-CN" b="1" baseline="30000" dirty="0"/>
              <a:t>3</a:t>
            </a:r>
            <a:r>
              <a:rPr lang="en-US" altLang="zh-CN" b="1" dirty="0"/>
              <a:t>-1=7</a:t>
            </a:r>
            <a:r>
              <a:rPr lang="zh-CN" altLang="en-US" b="1" dirty="0"/>
              <a:t>个未被确认的帧（窗口），容许在数据帧中捎带应答（</a:t>
            </a:r>
            <a:r>
              <a:rPr lang="en-US" altLang="zh-CN" b="1" dirty="0"/>
              <a:t>Nr</a:t>
            </a:r>
            <a:r>
              <a:rPr lang="zh-CN" altLang="en-US" b="1" dirty="0"/>
              <a:t>）；</a:t>
            </a:r>
            <a:endParaRPr lang="en-US" altLang="zh-CN" b="1" dirty="0"/>
          </a:p>
          <a:p>
            <a:pPr>
              <a:spcBef>
                <a:spcPct val="3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☆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zh-CN" altLang="en-US" b="1" dirty="0"/>
              <a:t>确认或拒认的依据是</a:t>
            </a:r>
            <a:r>
              <a:rPr lang="en-US" altLang="zh-CN" b="1" dirty="0"/>
              <a:t>CRC</a:t>
            </a:r>
            <a:r>
              <a:rPr lang="zh-CN" altLang="en-US" b="1" dirty="0"/>
              <a:t>校验，未被确认（或超时）的帧应当重传（</a:t>
            </a:r>
            <a:r>
              <a:rPr lang="en-US" altLang="zh-CN" b="1" dirty="0"/>
              <a:t>GBN</a:t>
            </a:r>
            <a:r>
              <a:rPr lang="zh-CN" altLang="en-US" b="1" dirty="0"/>
              <a:t>或者</a:t>
            </a:r>
            <a:r>
              <a:rPr lang="en-US" altLang="zh-CN" b="1" dirty="0"/>
              <a:t>SB</a:t>
            </a:r>
            <a:r>
              <a:rPr lang="zh-CN" altLang="en-US" b="1" dirty="0"/>
              <a:t>）；</a:t>
            </a:r>
            <a:endParaRPr lang="en-US" altLang="zh-CN" b="1" dirty="0"/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214282" y="4687211"/>
            <a:ext cx="8747125" cy="138499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面向比特型的传输控制规程（</a:t>
            </a:r>
            <a:r>
              <a:rPr lang="en-US" altLang="zh-CN" sz="2800" b="1" dirty="0">
                <a:solidFill>
                  <a:srgbClr val="FF0000"/>
                </a:solidFill>
              </a:rPr>
              <a:t>HDLC）</a:t>
            </a:r>
            <a:r>
              <a:rPr lang="zh-CN" altLang="en-US" sz="2800" b="1" dirty="0">
                <a:solidFill>
                  <a:srgbClr val="FF0000"/>
                </a:solidFill>
              </a:rPr>
              <a:t>一直作为广域网的底层，支持计算机和计算机之间经过传输线路的直接且可靠地通信。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130" name="Rectangle 2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8610600" y="44450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/>
              <a:t>24</a:t>
            </a: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212725" y="144463"/>
            <a:ext cx="53673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10000"/>
              </a:spcBef>
              <a:spcAft>
                <a:spcPts val="300"/>
              </a:spcAft>
            </a:pPr>
            <a:r>
              <a:rPr lang="zh-CN" altLang="en-US" sz="3200" b="1">
                <a:solidFill>
                  <a:srgbClr val="FF0000"/>
                </a:solidFill>
                <a:latin typeface="宋体" pitchFamily="2" charset="-122"/>
              </a:rPr>
              <a:t>（</a:t>
            </a:r>
            <a:r>
              <a:rPr lang="en-US" altLang="zh-CN" sz="3200" b="1">
                <a:solidFill>
                  <a:srgbClr val="FF0000"/>
                </a:solidFill>
                <a:latin typeface="宋体" pitchFamily="2" charset="-122"/>
              </a:rPr>
              <a:t>3</a:t>
            </a:r>
            <a:r>
              <a:rPr lang="zh-CN" altLang="en-US" sz="3200" b="1">
                <a:solidFill>
                  <a:srgbClr val="FF0000"/>
                </a:solidFill>
                <a:latin typeface="宋体" pitchFamily="2" charset="-122"/>
              </a:rPr>
              <a:t>） 存储交换</a:t>
            </a:r>
            <a:r>
              <a:rPr lang="en-US" altLang="zh-CN" sz="3200" b="1">
                <a:solidFill>
                  <a:srgbClr val="FF0000"/>
                </a:solidFill>
              </a:rPr>
              <a:t>—</a:t>
            </a:r>
            <a:r>
              <a:rPr lang="zh-CN" altLang="en-US" sz="3200" b="1">
                <a:solidFill>
                  <a:srgbClr val="FF0000"/>
                </a:solidFill>
                <a:latin typeface="宋体" pitchFamily="2" charset="-122"/>
              </a:rPr>
              <a:t>分组交换</a:t>
            </a:r>
            <a:r>
              <a:rPr lang="zh-CN" altLang="en-US" b="1">
                <a:latin typeface="宋体" pitchFamily="2" charset="-122"/>
              </a:rPr>
              <a:t>  </a:t>
            </a:r>
            <a:endParaRPr lang="zh-CN" altLang="en-US" sz="2800" b="1">
              <a:latin typeface="宋体" pitchFamily="2" charset="-122"/>
            </a:endParaRP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190500" y="836613"/>
            <a:ext cx="8702675" cy="299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10000"/>
              </a:spcBef>
              <a:spcAft>
                <a:spcPts val="300"/>
              </a:spcAft>
            </a:pPr>
            <a:r>
              <a:rPr lang="en-US" altLang="zh-CN" sz="2800" b="1">
                <a:latin typeface="宋体" pitchFamily="2" charset="-122"/>
              </a:rPr>
              <a:t>  </a:t>
            </a:r>
            <a:r>
              <a:rPr lang="zh-CN" altLang="en-US" sz="2800" b="1">
                <a:latin typeface="宋体" pitchFamily="2" charset="-122"/>
              </a:rPr>
              <a:t>结合线路交换和报文交换两者的优点，优化性能；</a:t>
            </a:r>
          </a:p>
          <a:p>
            <a:pPr>
              <a:lnSpc>
                <a:spcPct val="130000"/>
              </a:lnSpc>
              <a:spcBef>
                <a:spcPct val="50000"/>
              </a:spcBef>
              <a:spcAft>
                <a:spcPts val="700"/>
              </a:spcAft>
            </a:pPr>
            <a:r>
              <a:rPr lang="zh-CN" altLang="en-US" sz="2800" b="1">
                <a:latin typeface="宋体" pitchFamily="2" charset="-122"/>
              </a:rPr>
              <a:t>  类似报文交换，只是它</a:t>
            </a:r>
            <a:r>
              <a:rPr lang="zh-CN" altLang="en-US" sz="2800" b="1" u="sng">
                <a:solidFill>
                  <a:srgbClr val="FF0000"/>
                </a:solidFill>
                <a:latin typeface="宋体" pitchFamily="2" charset="-122"/>
              </a:rPr>
              <a:t>规定了交换设备处理和传输的数据长度</a:t>
            </a:r>
            <a:r>
              <a:rPr lang="zh-CN" altLang="en-US" sz="2800" b="1">
                <a:latin typeface="宋体" pitchFamily="2" charset="-122"/>
              </a:rPr>
              <a:t>（称之为分组），</a:t>
            </a:r>
            <a:r>
              <a:rPr lang="zh-CN" altLang="en-US" sz="2800" b="1" u="sng">
                <a:solidFill>
                  <a:srgbClr val="FF0000"/>
                </a:solidFill>
                <a:latin typeface="宋体" pitchFamily="2" charset="-122"/>
              </a:rPr>
              <a:t>将长报文分成若干个小分组进行传输</a:t>
            </a:r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</a:rPr>
              <a:t>。</a:t>
            </a:r>
            <a:r>
              <a:rPr lang="zh-CN" altLang="en-US" sz="2800" b="1">
                <a:latin typeface="宋体" pitchFamily="2" charset="-122"/>
              </a:rPr>
              <a:t>不同站点的数据分组可以交织在同一线路上传输，提高了线路的利用率。</a:t>
            </a:r>
          </a:p>
        </p:txBody>
      </p:sp>
      <p:sp>
        <p:nvSpPr>
          <p:cNvPr id="55302" name="Line 6"/>
          <p:cNvSpPr>
            <a:spLocks noChangeShapeType="1"/>
          </p:cNvSpPr>
          <p:nvPr/>
        </p:nvSpPr>
        <p:spPr bwMode="auto">
          <a:xfrm>
            <a:off x="4211638" y="5661025"/>
            <a:ext cx="1881187" cy="17463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3" name="Line 7"/>
          <p:cNvSpPr>
            <a:spLocks noChangeShapeType="1"/>
          </p:cNvSpPr>
          <p:nvPr/>
        </p:nvSpPr>
        <p:spPr bwMode="auto">
          <a:xfrm flipH="1">
            <a:off x="1520825" y="4535488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4" name="Line 8"/>
          <p:cNvSpPr>
            <a:spLocks noChangeShapeType="1"/>
          </p:cNvSpPr>
          <p:nvPr/>
        </p:nvSpPr>
        <p:spPr bwMode="auto">
          <a:xfrm flipH="1">
            <a:off x="1673225" y="5445125"/>
            <a:ext cx="131445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5" name="Line 9"/>
          <p:cNvSpPr>
            <a:spLocks noChangeShapeType="1"/>
          </p:cNvSpPr>
          <p:nvPr/>
        </p:nvSpPr>
        <p:spPr bwMode="auto">
          <a:xfrm flipH="1" flipV="1">
            <a:off x="1673225" y="6440488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6" name="Line 10"/>
          <p:cNvSpPr>
            <a:spLocks noChangeShapeType="1"/>
          </p:cNvSpPr>
          <p:nvPr/>
        </p:nvSpPr>
        <p:spPr bwMode="auto">
          <a:xfrm flipV="1">
            <a:off x="4211638" y="4535488"/>
            <a:ext cx="1182687" cy="549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5307" name="Picture 11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9825" y="5145088"/>
            <a:ext cx="4794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55308" name="Picture 1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6025" y="4230688"/>
            <a:ext cx="4794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55309" name="Picture 1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9825" y="6211888"/>
            <a:ext cx="4794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5310" name="Rectangle 14"/>
          <p:cNvSpPr>
            <a:spLocks noChangeArrowheads="1"/>
          </p:cNvSpPr>
          <p:nvPr/>
        </p:nvSpPr>
        <p:spPr bwMode="auto">
          <a:xfrm>
            <a:off x="6092825" y="4992688"/>
            <a:ext cx="1116013" cy="100488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zh-CN" altLang="en-US" b="1">
                <a:latin typeface="楷体" pitchFamily="18" charset="-122"/>
                <a:ea typeface="楷体" pitchFamily="18" charset="-122"/>
              </a:rPr>
              <a:t>结点机</a:t>
            </a:r>
          </a:p>
        </p:txBody>
      </p:sp>
      <p:sp>
        <p:nvSpPr>
          <p:cNvPr id="55311" name="Line 15"/>
          <p:cNvSpPr>
            <a:spLocks noChangeShapeType="1"/>
          </p:cNvSpPr>
          <p:nvPr/>
        </p:nvSpPr>
        <p:spPr bwMode="auto">
          <a:xfrm>
            <a:off x="4140200" y="5949950"/>
            <a:ext cx="1114425" cy="642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312" name="Line 16"/>
          <p:cNvSpPr>
            <a:spLocks noChangeShapeType="1"/>
          </p:cNvSpPr>
          <p:nvPr/>
        </p:nvSpPr>
        <p:spPr bwMode="auto">
          <a:xfrm flipV="1">
            <a:off x="7235825" y="4764088"/>
            <a:ext cx="457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313" name="Line 17"/>
          <p:cNvSpPr>
            <a:spLocks noChangeShapeType="1"/>
          </p:cNvSpPr>
          <p:nvPr/>
        </p:nvSpPr>
        <p:spPr bwMode="auto">
          <a:xfrm>
            <a:off x="7159625" y="5526088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314" name="Line 18"/>
          <p:cNvSpPr>
            <a:spLocks noChangeShapeType="1"/>
          </p:cNvSpPr>
          <p:nvPr/>
        </p:nvSpPr>
        <p:spPr bwMode="auto">
          <a:xfrm>
            <a:off x="7235825" y="5907088"/>
            <a:ext cx="457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315" name="Rectangle 19"/>
          <p:cNvSpPr>
            <a:spLocks noChangeArrowheads="1"/>
          </p:cNvSpPr>
          <p:nvPr/>
        </p:nvSpPr>
        <p:spPr bwMode="auto">
          <a:xfrm>
            <a:off x="1673225" y="4230688"/>
            <a:ext cx="228600" cy="228600"/>
          </a:xfrm>
          <a:prstGeom prst="rect">
            <a:avLst/>
          </a:prstGeom>
          <a:solidFill>
            <a:srgbClr val="9900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16" name="Rectangle 20"/>
          <p:cNvSpPr>
            <a:spLocks noChangeArrowheads="1"/>
          </p:cNvSpPr>
          <p:nvPr/>
        </p:nvSpPr>
        <p:spPr bwMode="auto">
          <a:xfrm>
            <a:off x="1901825" y="4230688"/>
            <a:ext cx="228600" cy="228600"/>
          </a:xfrm>
          <a:prstGeom prst="rect">
            <a:avLst/>
          </a:prstGeom>
          <a:solidFill>
            <a:srgbClr val="9900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17" name="Rectangle 21"/>
          <p:cNvSpPr>
            <a:spLocks noChangeArrowheads="1"/>
          </p:cNvSpPr>
          <p:nvPr/>
        </p:nvSpPr>
        <p:spPr bwMode="auto">
          <a:xfrm>
            <a:off x="2130425" y="4230688"/>
            <a:ext cx="228600" cy="228600"/>
          </a:xfrm>
          <a:prstGeom prst="rect">
            <a:avLst/>
          </a:prstGeom>
          <a:solidFill>
            <a:srgbClr val="9900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5318" name="Picture 2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3025" y="6135688"/>
            <a:ext cx="4794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5319" name="Rectangle 23"/>
          <p:cNvSpPr>
            <a:spLocks noChangeArrowheads="1"/>
          </p:cNvSpPr>
          <p:nvPr/>
        </p:nvSpPr>
        <p:spPr bwMode="auto">
          <a:xfrm>
            <a:off x="2130425" y="5145088"/>
            <a:ext cx="228600" cy="228600"/>
          </a:xfrm>
          <a:prstGeom prst="rect">
            <a:avLst/>
          </a:prstGeom>
          <a:solidFill>
            <a:srgbClr val="FF00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20" name="Rectangle 24"/>
          <p:cNvSpPr>
            <a:spLocks noChangeArrowheads="1"/>
          </p:cNvSpPr>
          <p:nvPr/>
        </p:nvSpPr>
        <p:spPr bwMode="auto">
          <a:xfrm>
            <a:off x="2054225" y="6135688"/>
            <a:ext cx="228600" cy="228600"/>
          </a:xfrm>
          <a:prstGeom prst="rect">
            <a:avLst/>
          </a:prstGeom>
          <a:solidFill>
            <a:srgbClr val="0080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21" name="Rectangle 25"/>
          <p:cNvSpPr>
            <a:spLocks noChangeArrowheads="1"/>
          </p:cNvSpPr>
          <p:nvPr/>
        </p:nvSpPr>
        <p:spPr bwMode="auto">
          <a:xfrm>
            <a:off x="1673225" y="5145088"/>
            <a:ext cx="228600" cy="228600"/>
          </a:xfrm>
          <a:prstGeom prst="rect">
            <a:avLst/>
          </a:prstGeom>
          <a:solidFill>
            <a:srgbClr val="FF00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22" name="Rectangle 26"/>
          <p:cNvSpPr>
            <a:spLocks noChangeArrowheads="1"/>
          </p:cNvSpPr>
          <p:nvPr/>
        </p:nvSpPr>
        <p:spPr bwMode="auto">
          <a:xfrm>
            <a:off x="1901825" y="5145088"/>
            <a:ext cx="228600" cy="228600"/>
          </a:xfrm>
          <a:prstGeom prst="rect">
            <a:avLst/>
          </a:prstGeom>
          <a:solidFill>
            <a:srgbClr val="FF00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23" name="Rectangle 27"/>
          <p:cNvSpPr>
            <a:spLocks noChangeArrowheads="1"/>
          </p:cNvSpPr>
          <p:nvPr/>
        </p:nvSpPr>
        <p:spPr bwMode="auto">
          <a:xfrm>
            <a:off x="3095625" y="5016500"/>
            <a:ext cx="1116013" cy="1004888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zh-CN" altLang="en-US" b="1">
                <a:latin typeface="楷体" pitchFamily="18" charset="-122"/>
                <a:ea typeface="楷体" pitchFamily="18" charset="-122"/>
              </a:rPr>
              <a:t>结点机</a:t>
            </a:r>
          </a:p>
        </p:txBody>
      </p:sp>
      <p:sp>
        <p:nvSpPr>
          <p:cNvPr id="55324" name="Line 28"/>
          <p:cNvSpPr>
            <a:spLocks noChangeShapeType="1"/>
          </p:cNvSpPr>
          <p:nvPr/>
        </p:nvSpPr>
        <p:spPr bwMode="auto">
          <a:xfrm>
            <a:off x="2484438" y="4508500"/>
            <a:ext cx="574675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325" name="Line 29"/>
          <p:cNvSpPr>
            <a:spLocks noChangeShapeType="1"/>
          </p:cNvSpPr>
          <p:nvPr/>
        </p:nvSpPr>
        <p:spPr bwMode="auto">
          <a:xfrm flipV="1">
            <a:off x="2484438" y="5876925"/>
            <a:ext cx="574675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4790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154" name="Rectangle 2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8610600" y="44450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/>
              <a:t>24</a:t>
            </a: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212725" y="144463"/>
            <a:ext cx="53673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10000"/>
              </a:spcBef>
              <a:spcAft>
                <a:spcPts val="300"/>
              </a:spcAft>
            </a:pPr>
            <a:r>
              <a:rPr lang="zh-CN" altLang="en-US" sz="3200" b="1">
                <a:solidFill>
                  <a:srgbClr val="FF0000"/>
                </a:solidFill>
                <a:latin typeface="宋体" pitchFamily="2" charset="-122"/>
              </a:rPr>
              <a:t>（</a:t>
            </a:r>
            <a:r>
              <a:rPr lang="en-US" altLang="zh-CN" sz="3200" b="1">
                <a:solidFill>
                  <a:srgbClr val="FF0000"/>
                </a:solidFill>
                <a:latin typeface="宋体" pitchFamily="2" charset="-122"/>
              </a:rPr>
              <a:t>3</a:t>
            </a:r>
            <a:r>
              <a:rPr lang="zh-CN" altLang="en-US" sz="3200" b="1">
                <a:solidFill>
                  <a:srgbClr val="FF0000"/>
                </a:solidFill>
                <a:latin typeface="宋体" pitchFamily="2" charset="-122"/>
              </a:rPr>
              <a:t>） 存储交换</a:t>
            </a:r>
            <a:r>
              <a:rPr lang="en-US" altLang="zh-CN" sz="3200" b="1">
                <a:solidFill>
                  <a:srgbClr val="FF0000"/>
                </a:solidFill>
              </a:rPr>
              <a:t>—</a:t>
            </a:r>
            <a:r>
              <a:rPr lang="zh-CN" altLang="en-US" sz="3200" b="1">
                <a:solidFill>
                  <a:srgbClr val="FF0000"/>
                </a:solidFill>
                <a:latin typeface="宋体" pitchFamily="2" charset="-122"/>
              </a:rPr>
              <a:t>分组交换</a:t>
            </a:r>
            <a:r>
              <a:rPr lang="zh-CN" altLang="en-US" b="1">
                <a:latin typeface="宋体" pitchFamily="2" charset="-122"/>
              </a:rPr>
              <a:t>  </a:t>
            </a:r>
            <a:endParaRPr lang="zh-CN" altLang="en-US" sz="2800" b="1">
              <a:latin typeface="宋体" pitchFamily="2" charset="-122"/>
            </a:endParaRPr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190500" y="836613"/>
            <a:ext cx="8702675" cy="299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10000"/>
              </a:spcBef>
              <a:spcAft>
                <a:spcPts val="300"/>
              </a:spcAft>
            </a:pPr>
            <a:r>
              <a:rPr lang="en-US" altLang="zh-CN" sz="2800" b="1">
                <a:latin typeface="宋体" pitchFamily="2" charset="-122"/>
              </a:rPr>
              <a:t>  </a:t>
            </a:r>
            <a:r>
              <a:rPr lang="zh-CN" altLang="en-US" sz="2800" b="1">
                <a:latin typeface="宋体" pitchFamily="2" charset="-122"/>
              </a:rPr>
              <a:t>结合线路交换和报文交换两者的优点，优化性能；</a:t>
            </a:r>
          </a:p>
          <a:p>
            <a:pPr>
              <a:lnSpc>
                <a:spcPct val="130000"/>
              </a:lnSpc>
              <a:spcBef>
                <a:spcPct val="50000"/>
              </a:spcBef>
              <a:spcAft>
                <a:spcPts val="700"/>
              </a:spcAft>
            </a:pPr>
            <a:r>
              <a:rPr lang="zh-CN" altLang="en-US" sz="2800" b="1">
                <a:latin typeface="宋体" pitchFamily="2" charset="-122"/>
              </a:rPr>
              <a:t>  类似报文交换，只是它</a:t>
            </a:r>
            <a:r>
              <a:rPr lang="zh-CN" altLang="en-US" sz="2800" b="1" u="sng">
                <a:solidFill>
                  <a:srgbClr val="FF0000"/>
                </a:solidFill>
                <a:latin typeface="宋体" pitchFamily="2" charset="-122"/>
              </a:rPr>
              <a:t>规定了交换设备处理和传输的数据长度</a:t>
            </a:r>
            <a:r>
              <a:rPr lang="zh-CN" altLang="en-US" sz="2800" b="1">
                <a:latin typeface="宋体" pitchFamily="2" charset="-122"/>
              </a:rPr>
              <a:t>（称之为分组），</a:t>
            </a:r>
            <a:r>
              <a:rPr lang="zh-CN" altLang="en-US" sz="2800" b="1" u="sng">
                <a:solidFill>
                  <a:srgbClr val="FF0000"/>
                </a:solidFill>
                <a:latin typeface="宋体" pitchFamily="2" charset="-122"/>
              </a:rPr>
              <a:t>将长报文分成若干个小分组进行传输</a:t>
            </a:r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</a:rPr>
              <a:t>。</a:t>
            </a:r>
            <a:r>
              <a:rPr lang="zh-CN" altLang="en-US" sz="2800" b="1">
                <a:latin typeface="宋体" pitchFamily="2" charset="-122"/>
              </a:rPr>
              <a:t>不同站点的数据分组可以交织在同一线路上传输，提高了线路的利用率。</a:t>
            </a:r>
          </a:p>
        </p:txBody>
      </p:sp>
      <p:sp>
        <p:nvSpPr>
          <p:cNvPr id="56326" name="Line 6"/>
          <p:cNvSpPr>
            <a:spLocks noChangeShapeType="1"/>
          </p:cNvSpPr>
          <p:nvPr/>
        </p:nvSpPr>
        <p:spPr bwMode="auto">
          <a:xfrm>
            <a:off x="4211638" y="5661025"/>
            <a:ext cx="1881187" cy="17463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7" name="Line 7"/>
          <p:cNvSpPr>
            <a:spLocks noChangeShapeType="1"/>
          </p:cNvSpPr>
          <p:nvPr/>
        </p:nvSpPr>
        <p:spPr bwMode="auto">
          <a:xfrm flipH="1">
            <a:off x="1520825" y="4535488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8" name="Line 8"/>
          <p:cNvSpPr>
            <a:spLocks noChangeShapeType="1"/>
          </p:cNvSpPr>
          <p:nvPr/>
        </p:nvSpPr>
        <p:spPr bwMode="auto">
          <a:xfrm flipH="1">
            <a:off x="1673225" y="5445125"/>
            <a:ext cx="131445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9" name="Line 9"/>
          <p:cNvSpPr>
            <a:spLocks noChangeShapeType="1"/>
          </p:cNvSpPr>
          <p:nvPr/>
        </p:nvSpPr>
        <p:spPr bwMode="auto">
          <a:xfrm flipH="1" flipV="1">
            <a:off x="1673225" y="6440488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30" name="Line 10"/>
          <p:cNvSpPr>
            <a:spLocks noChangeShapeType="1"/>
          </p:cNvSpPr>
          <p:nvPr/>
        </p:nvSpPr>
        <p:spPr bwMode="auto">
          <a:xfrm flipV="1">
            <a:off x="4211638" y="4535488"/>
            <a:ext cx="1182687" cy="549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6331" name="Picture 11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9825" y="5145088"/>
            <a:ext cx="4794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56332" name="Picture 1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6025" y="4230688"/>
            <a:ext cx="4794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56333" name="Picture 1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9825" y="6211888"/>
            <a:ext cx="4794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6334" name="Rectangle 14"/>
          <p:cNvSpPr>
            <a:spLocks noChangeArrowheads="1"/>
          </p:cNvSpPr>
          <p:nvPr/>
        </p:nvSpPr>
        <p:spPr bwMode="auto">
          <a:xfrm>
            <a:off x="6092825" y="4992688"/>
            <a:ext cx="1116013" cy="100488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zh-CN" altLang="en-US" b="1">
                <a:latin typeface="楷体" pitchFamily="18" charset="-122"/>
                <a:ea typeface="楷体" pitchFamily="18" charset="-122"/>
              </a:rPr>
              <a:t>结点机</a:t>
            </a:r>
          </a:p>
        </p:txBody>
      </p:sp>
      <p:sp>
        <p:nvSpPr>
          <p:cNvPr id="56335" name="Line 15"/>
          <p:cNvSpPr>
            <a:spLocks noChangeShapeType="1"/>
          </p:cNvSpPr>
          <p:nvPr/>
        </p:nvSpPr>
        <p:spPr bwMode="auto">
          <a:xfrm>
            <a:off x="4140200" y="5949950"/>
            <a:ext cx="1114425" cy="642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336" name="Line 16"/>
          <p:cNvSpPr>
            <a:spLocks noChangeShapeType="1"/>
          </p:cNvSpPr>
          <p:nvPr/>
        </p:nvSpPr>
        <p:spPr bwMode="auto">
          <a:xfrm flipV="1">
            <a:off x="7235825" y="4764088"/>
            <a:ext cx="457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337" name="Line 17"/>
          <p:cNvSpPr>
            <a:spLocks noChangeShapeType="1"/>
          </p:cNvSpPr>
          <p:nvPr/>
        </p:nvSpPr>
        <p:spPr bwMode="auto">
          <a:xfrm>
            <a:off x="7159625" y="5526088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338" name="Line 18"/>
          <p:cNvSpPr>
            <a:spLocks noChangeShapeType="1"/>
          </p:cNvSpPr>
          <p:nvPr/>
        </p:nvSpPr>
        <p:spPr bwMode="auto">
          <a:xfrm>
            <a:off x="7235825" y="5907088"/>
            <a:ext cx="457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339" name="Rectangle 19"/>
          <p:cNvSpPr>
            <a:spLocks noChangeArrowheads="1"/>
          </p:cNvSpPr>
          <p:nvPr/>
        </p:nvSpPr>
        <p:spPr bwMode="auto">
          <a:xfrm>
            <a:off x="1901825" y="4230688"/>
            <a:ext cx="228600" cy="228600"/>
          </a:xfrm>
          <a:prstGeom prst="rect">
            <a:avLst/>
          </a:prstGeom>
          <a:solidFill>
            <a:srgbClr val="9900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40" name="Rectangle 20"/>
          <p:cNvSpPr>
            <a:spLocks noChangeArrowheads="1"/>
          </p:cNvSpPr>
          <p:nvPr/>
        </p:nvSpPr>
        <p:spPr bwMode="auto">
          <a:xfrm>
            <a:off x="2130425" y="4230688"/>
            <a:ext cx="228600" cy="228600"/>
          </a:xfrm>
          <a:prstGeom prst="rect">
            <a:avLst/>
          </a:prstGeom>
          <a:solidFill>
            <a:srgbClr val="9900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6341" name="Picture 21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3025" y="6135688"/>
            <a:ext cx="4794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6342" name="Rectangle 22"/>
          <p:cNvSpPr>
            <a:spLocks noChangeArrowheads="1"/>
          </p:cNvSpPr>
          <p:nvPr/>
        </p:nvSpPr>
        <p:spPr bwMode="auto">
          <a:xfrm>
            <a:off x="2130425" y="5145088"/>
            <a:ext cx="228600" cy="228600"/>
          </a:xfrm>
          <a:prstGeom prst="rect">
            <a:avLst/>
          </a:prstGeom>
          <a:solidFill>
            <a:srgbClr val="FF00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43" name="Rectangle 23"/>
          <p:cNvSpPr>
            <a:spLocks noChangeArrowheads="1"/>
          </p:cNvSpPr>
          <p:nvPr/>
        </p:nvSpPr>
        <p:spPr bwMode="auto">
          <a:xfrm>
            <a:off x="2054225" y="6135688"/>
            <a:ext cx="228600" cy="228600"/>
          </a:xfrm>
          <a:prstGeom prst="rect">
            <a:avLst/>
          </a:prstGeom>
          <a:solidFill>
            <a:srgbClr val="0080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44" name="Rectangle 24"/>
          <p:cNvSpPr>
            <a:spLocks noChangeArrowheads="1"/>
          </p:cNvSpPr>
          <p:nvPr/>
        </p:nvSpPr>
        <p:spPr bwMode="auto">
          <a:xfrm>
            <a:off x="1673225" y="5145088"/>
            <a:ext cx="228600" cy="228600"/>
          </a:xfrm>
          <a:prstGeom prst="rect">
            <a:avLst/>
          </a:prstGeom>
          <a:solidFill>
            <a:srgbClr val="FF00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45" name="Rectangle 25"/>
          <p:cNvSpPr>
            <a:spLocks noChangeArrowheads="1"/>
          </p:cNvSpPr>
          <p:nvPr/>
        </p:nvSpPr>
        <p:spPr bwMode="auto">
          <a:xfrm>
            <a:off x="1901825" y="5145088"/>
            <a:ext cx="228600" cy="228600"/>
          </a:xfrm>
          <a:prstGeom prst="rect">
            <a:avLst/>
          </a:prstGeom>
          <a:solidFill>
            <a:srgbClr val="FF00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46" name="Rectangle 26"/>
          <p:cNvSpPr>
            <a:spLocks noChangeArrowheads="1"/>
          </p:cNvSpPr>
          <p:nvPr/>
        </p:nvSpPr>
        <p:spPr bwMode="auto">
          <a:xfrm>
            <a:off x="3095625" y="5016500"/>
            <a:ext cx="1116013" cy="1004888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zh-CN" altLang="en-US" b="1">
                <a:latin typeface="楷体" pitchFamily="18" charset="-122"/>
                <a:ea typeface="楷体" pitchFamily="18" charset="-122"/>
              </a:rPr>
              <a:t>结点机</a:t>
            </a:r>
          </a:p>
        </p:txBody>
      </p:sp>
      <p:sp>
        <p:nvSpPr>
          <p:cNvPr id="56347" name="Line 27"/>
          <p:cNvSpPr>
            <a:spLocks noChangeShapeType="1"/>
          </p:cNvSpPr>
          <p:nvPr/>
        </p:nvSpPr>
        <p:spPr bwMode="auto">
          <a:xfrm>
            <a:off x="2484438" y="4508500"/>
            <a:ext cx="574675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348" name="Line 28"/>
          <p:cNvSpPr>
            <a:spLocks noChangeShapeType="1"/>
          </p:cNvSpPr>
          <p:nvPr/>
        </p:nvSpPr>
        <p:spPr bwMode="auto">
          <a:xfrm flipV="1">
            <a:off x="2484438" y="5876925"/>
            <a:ext cx="574675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349" name="Rectangle 29"/>
          <p:cNvSpPr>
            <a:spLocks noChangeArrowheads="1"/>
          </p:cNvSpPr>
          <p:nvPr/>
        </p:nvSpPr>
        <p:spPr bwMode="auto">
          <a:xfrm>
            <a:off x="3492500" y="5373688"/>
            <a:ext cx="228600" cy="228600"/>
          </a:xfrm>
          <a:prstGeom prst="rect">
            <a:avLst/>
          </a:prstGeom>
          <a:solidFill>
            <a:srgbClr val="9900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2144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178" name="Rectangle 2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8610600" y="44450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/>
              <a:t>24</a:t>
            </a: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212725" y="144463"/>
            <a:ext cx="53673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10000"/>
              </a:spcBef>
              <a:spcAft>
                <a:spcPts val="300"/>
              </a:spcAft>
            </a:pPr>
            <a:r>
              <a:rPr lang="zh-CN" altLang="en-US" sz="3200" b="1">
                <a:solidFill>
                  <a:srgbClr val="FF0000"/>
                </a:solidFill>
                <a:latin typeface="宋体" pitchFamily="2" charset="-122"/>
              </a:rPr>
              <a:t>（</a:t>
            </a:r>
            <a:r>
              <a:rPr lang="en-US" altLang="zh-CN" sz="3200" b="1">
                <a:solidFill>
                  <a:srgbClr val="FF0000"/>
                </a:solidFill>
                <a:latin typeface="宋体" pitchFamily="2" charset="-122"/>
              </a:rPr>
              <a:t>3</a:t>
            </a:r>
            <a:r>
              <a:rPr lang="zh-CN" altLang="en-US" sz="3200" b="1">
                <a:solidFill>
                  <a:srgbClr val="FF0000"/>
                </a:solidFill>
                <a:latin typeface="宋体" pitchFamily="2" charset="-122"/>
              </a:rPr>
              <a:t>） 存储交换</a:t>
            </a:r>
            <a:r>
              <a:rPr lang="en-US" altLang="zh-CN" sz="3200" b="1">
                <a:solidFill>
                  <a:srgbClr val="FF0000"/>
                </a:solidFill>
              </a:rPr>
              <a:t>—</a:t>
            </a:r>
            <a:r>
              <a:rPr lang="zh-CN" altLang="en-US" sz="3200" b="1">
                <a:solidFill>
                  <a:srgbClr val="FF0000"/>
                </a:solidFill>
                <a:latin typeface="宋体" pitchFamily="2" charset="-122"/>
              </a:rPr>
              <a:t>分组交换</a:t>
            </a:r>
            <a:r>
              <a:rPr lang="zh-CN" altLang="en-US" b="1">
                <a:latin typeface="宋体" pitchFamily="2" charset="-122"/>
              </a:rPr>
              <a:t>  </a:t>
            </a:r>
            <a:endParaRPr lang="zh-CN" altLang="en-US" sz="2800" b="1">
              <a:latin typeface="宋体" pitchFamily="2" charset="-122"/>
            </a:endParaRPr>
          </a:p>
        </p:txBody>
      </p: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190500" y="836613"/>
            <a:ext cx="8702675" cy="299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10000"/>
              </a:spcBef>
              <a:spcAft>
                <a:spcPts val="300"/>
              </a:spcAft>
            </a:pPr>
            <a:r>
              <a:rPr lang="en-US" altLang="zh-CN" sz="2800" b="1">
                <a:latin typeface="宋体" pitchFamily="2" charset="-122"/>
              </a:rPr>
              <a:t>  </a:t>
            </a:r>
            <a:r>
              <a:rPr lang="zh-CN" altLang="en-US" sz="2800" b="1">
                <a:latin typeface="宋体" pitchFamily="2" charset="-122"/>
              </a:rPr>
              <a:t>结合线路交换和报文交换两者的优点，优化性能；</a:t>
            </a:r>
          </a:p>
          <a:p>
            <a:pPr>
              <a:lnSpc>
                <a:spcPct val="130000"/>
              </a:lnSpc>
              <a:spcBef>
                <a:spcPct val="50000"/>
              </a:spcBef>
              <a:spcAft>
                <a:spcPts val="700"/>
              </a:spcAft>
            </a:pPr>
            <a:r>
              <a:rPr lang="zh-CN" altLang="en-US" sz="2800" b="1">
                <a:latin typeface="宋体" pitchFamily="2" charset="-122"/>
              </a:rPr>
              <a:t>  类似报文交换，只是它</a:t>
            </a:r>
            <a:r>
              <a:rPr lang="zh-CN" altLang="en-US" sz="2800" b="1" u="sng">
                <a:solidFill>
                  <a:srgbClr val="FF0000"/>
                </a:solidFill>
                <a:latin typeface="宋体" pitchFamily="2" charset="-122"/>
              </a:rPr>
              <a:t>规定了交换设备处理和传输的数据长度</a:t>
            </a:r>
            <a:r>
              <a:rPr lang="zh-CN" altLang="en-US" sz="2800" b="1">
                <a:latin typeface="宋体" pitchFamily="2" charset="-122"/>
              </a:rPr>
              <a:t>（称之为分组），</a:t>
            </a:r>
            <a:r>
              <a:rPr lang="zh-CN" altLang="en-US" sz="2800" b="1" u="sng">
                <a:solidFill>
                  <a:srgbClr val="FF0000"/>
                </a:solidFill>
                <a:latin typeface="宋体" pitchFamily="2" charset="-122"/>
              </a:rPr>
              <a:t>将长报文分成若干个小分组进行传输</a:t>
            </a:r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</a:rPr>
              <a:t>。</a:t>
            </a:r>
            <a:r>
              <a:rPr lang="zh-CN" altLang="en-US" sz="2800" b="1">
                <a:latin typeface="宋体" pitchFamily="2" charset="-122"/>
              </a:rPr>
              <a:t>不同站点的数据分组可以交织在同一线路上传输，提高了线路的利用率。</a:t>
            </a:r>
          </a:p>
        </p:txBody>
      </p:sp>
      <p:sp>
        <p:nvSpPr>
          <p:cNvPr id="57350" name="Line 6"/>
          <p:cNvSpPr>
            <a:spLocks noChangeShapeType="1"/>
          </p:cNvSpPr>
          <p:nvPr/>
        </p:nvSpPr>
        <p:spPr bwMode="auto">
          <a:xfrm>
            <a:off x="4211638" y="5661025"/>
            <a:ext cx="1881187" cy="17463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1" name="Line 7"/>
          <p:cNvSpPr>
            <a:spLocks noChangeShapeType="1"/>
          </p:cNvSpPr>
          <p:nvPr/>
        </p:nvSpPr>
        <p:spPr bwMode="auto">
          <a:xfrm flipH="1">
            <a:off x="1520825" y="4535488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2" name="Line 8"/>
          <p:cNvSpPr>
            <a:spLocks noChangeShapeType="1"/>
          </p:cNvSpPr>
          <p:nvPr/>
        </p:nvSpPr>
        <p:spPr bwMode="auto">
          <a:xfrm flipH="1">
            <a:off x="1673225" y="5445125"/>
            <a:ext cx="131445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 flipH="1" flipV="1">
            <a:off x="1673225" y="6440488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4" name="Line 10"/>
          <p:cNvSpPr>
            <a:spLocks noChangeShapeType="1"/>
          </p:cNvSpPr>
          <p:nvPr/>
        </p:nvSpPr>
        <p:spPr bwMode="auto">
          <a:xfrm flipV="1">
            <a:off x="4211638" y="4535488"/>
            <a:ext cx="1182687" cy="549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7355" name="Picture 11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9825" y="5145088"/>
            <a:ext cx="4794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57356" name="Picture 1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6025" y="4230688"/>
            <a:ext cx="4794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57357" name="Picture 1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9825" y="6211888"/>
            <a:ext cx="4794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7358" name="Rectangle 14"/>
          <p:cNvSpPr>
            <a:spLocks noChangeArrowheads="1"/>
          </p:cNvSpPr>
          <p:nvPr/>
        </p:nvSpPr>
        <p:spPr bwMode="auto">
          <a:xfrm>
            <a:off x="6092825" y="4992688"/>
            <a:ext cx="1116013" cy="100488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zh-CN" altLang="en-US" b="1">
                <a:latin typeface="楷体" pitchFamily="18" charset="-122"/>
                <a:ea typeface="楷体" pitchFamily="18" charset="-122"/>
              </a:rPr>
              <a:t>结点机</a:t>
            </a:r>
          </a:p>
        </p:txBody>
      </p:sp>
      <p:sp>
        <p:nvSpPr>
          <p:cNvPr id="57359" name="Line 15"/>
          <p:cNvSpPr>
            <a:spLocks noChangeShapeType="1"/>
          </p:cNvSpPr>
          <p:nvPr/>
        </p:nvSpPr>
        <p:spPr bwMode="auto">
          <a:xfrm>
            <a:off x="4140200" y="5949950"/>
            <a:ext cx="1114425" cy="642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360" name="Line 16"/>
          <p:cNvSpPr>
            <a:spLocks noChangeShapeType="1"/>
          </p:cNvSpPr>
          <p:nvPr/>
        </p:nvSpPr>
        <p:spPr bwMode="auto">
          <a:xfrm flipV="1">
            <a:off x="7235825" y="4764088"/>
            <a:ext cx="457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361" name="Line 17"/>
          <p:cNvSpPr>
            <a:spLocks noChangeShapeType="1"/>
          </p:cNvSpPr>
          <p:nvPr/>
        </p:nvSpPr>
        <p:spPr bwMode="auto">
          <a:xfrm>
            <a:off x="7159625" y="5526088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362" name="Line 18"/>
          <p:cNvSpPr>
            <a:spLocks noChangeShapeType="1"/>
          </p:cNvSpPr>
          <p:nvPr/>
        </p:nvSpPr>
        <p:spPr bwMode="auto">
          <a:xfrm>
            <a:off x="7235825" y="5907088"/>
            <a:ext cx="457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363" name="Rectangle 19"/>
          <p:cNvSpPr>
            <a:spLocks noChangeArrowheads="1"/>
          </p:cNvSpPr>
          <p:nvPr/>
        </p:nvSpPr>
        <p:spPr bwMode="auto">
          <a:xfrm>
            <a:off x="1901825" y="4230688"/>
            <a:ext cx="228600" cy="228600"/>
          </a:xfrm>
          <a:prstGeom prst="rect">
            <a:avLst/>
          </a:prstGeom>
          <a:solidFill>
            <a:srgbClr val="9900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64" name="Rectangle 20"/>
          <p:cNvSpPr>
            <a:spLocks noChangeArrowheads="1"/>
          </p:cNvSpPr>
          <p:nvPr/>
        </p:nvSpPr>
        <p:spPr bwMode="auto">
          <a:xfrm>
            <a:off x="2130425" y="4230688"/>
            <a:ext cx="228600" cy="228600"/>
          </a:xfrm>
          <a:prstGeom prst="rect">
            <a:avLst/>
          </a:prstGeom>
          <a:solidFill>
            <a:srgbClr val="9900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7365" name="Picture 21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3025" y="6135688"/>
            <a:ext cx="4794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7366" name="Rectangle 22"/>
          <p:cNvSpPr>
            <a:spLocks noChangeArrowheads="1"/>
          </p:cNvSpPr>
          <p:nvPr/>
        </p:nvSpPr>
        <p:spPr bwMode="auto">
          <a:xfrm>
            <a:off x="2130425" y="5145088"/>
            <a:ext cx="228600" cy="228600"/>
          </a:xfrm>
          <a:prstGeom prst="rect">
            <a:avLst/>
          </a:prstGeom>
          <a:solidFill>
            <a:srgbClr val="FF00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67" name="Rectangle 23"/>
          <p:cNvSpPr>
            <a:spLocks noChangeArrowheads="1"/>
          </p:cNvSpPr>
          <p:nvPr/>
        </p:nvSpPr>
        <p:spPr bwMode="auto">
          <a:xfrm>
            <a:off x="2054225" y="6135688"/>
            <a:ext cx="228600" cy="228600"/>
          </a:xfrm>
          <a:prstGeom prst="rect">
            <a:avLst/>
          </a:prstGeom>
          <a:solidFill>
            <a:srgbClr val="0080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68" name="Rectangle 24"/>
          <p:cNvSpPr>
            <a:spLocks noChangeArrowheads="1"/>
          </p:cNvSpPr>
          <p:nvPr/>
        </p:nvSpPr>
        <p:spPr bwMode="auto">
          <a:xfrm>
            <a:off x="1901825" y="5145088"/>
            <a:ext cx="228600" cy="228600"/>
          </a:xfrm>
          <a:prstGeom prst="rect">
            <a:avLst/>
          </a:prstGeom>
          <a:solidFill>
            <a:srgbClr val="FF00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69" name="Rectangle 25"/>
          <p:cNvSpPr>
            <a:spLocks noChangeArrowheads="1"/>
          </p:cNvSpPr>
          <p:nvPr/>
        </p:nvSpPr>
        <p:spPr bwMode="auto">
          <a:xfrm>
            <a:off x="3095625" y="5016500"/>
            <a:ext cx="1116013" cy="1004888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zh-CN" altLang="en-US" b="1">
                <a:latin typeface="楷体" pitchFamily="18" charset="-122"/>
                <a:ea typeface="楷体" pitchFamily="18" charset="-122"/>
              </a:rPr>
              <a:t>结点机</a:t>
            </a:r>
          </a:p>
        </p:txBody>
      </p:sp>
      <p:sp>
        <p:nvSpPr>
          <p:cNvPr id="57370" name="Line 26"/>
          <p:cNvSpPr>
            <a:spLocks noChangeShapeType="1"/>
          </p:cNvSpPr>
          <p:nvPr/>
        </p:nvSpPr>
        <p:spPr bwMode="auto">
          <a:xfrm>
            <a:off x="2484438" y="4508500"/>
            <a:ext cx="574675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371" name="Line 27"/>
          <p:cNvSpPr>
            <a:spLocks noChangeShapeType="1"/>
          </p:cNvSpPr>
          <p:nvPr/>
        </p:nvSpPr>
        <p:spPr bwMode="auto">
          <a:xfrm flipV="1">
            <a:off x="2484438" y="5876925"/>
            <a:ext cx="574675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372" name="Rectangle 28"/>
          <p:cNvSpPr>
            <a:spLocks noChangeArrowheads="1"/>
          </p:cNvSpPr>
          <p:nvPr/>
        </p:nvSpPr>
        <p:spPr bwMode="auto">
          <a:xfrm>
            <a:off x="5003800" y="5373688"/>
            <a:ext cx="228600" cy="228600"/>
          </a:xfrm>
          <a:prstGeom prst="rect">
            <a:avLst/>
          </a:prstGeom>
          <a:solidFill>
            <a:srgbClr val="9900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73" name="Rectangle 29"/>
          <p:cNvSpPr>
            <a:spLocks noChangeArrowheads="1"/>
          </p:cNvSpPr>
          <p:nvPr/>
        </p:nvSpPr>
        <p:spPr bwMode="auto">
          <a:xfrm>
            <a:off x="3563938" y="5373688"/>
            <a:ext cx="228600" cy="228600"/>
          </a:xfrm>
          <a:prstGeom prst="rect">
            <a:avLst/>
          </a:prstGeom>
          <a:solidFill>
            <a:srgbClr val="FF00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4702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3095625" y="5016500"/>
            <a:ext cx="1116013" cy="1004888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zh-CN" altLang="en-US" b="1">
                <a:latin typeface="楷体" pitchFamily="18" charset="-122"/>
                <a:ea typeface="楷体" pitchFamily="18" charset="-122"/>
              </a:rPr>
              <a:t>结点机</a:t>
            </a:r>
          </a:p>
        </p:txBody>
      </p:sp>
      <p:sp>
        <p:nvSpPr>
          <p:cNvPr id="819203" name="Rectangle 3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8610600" y="44450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/>
              <a:t>24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212725" y="144463"/>
            <a:ext cx="53673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10000"/>
              </a:spcBef>
              <a:spcAft>
                <a:spcPts val="300"/>
              </a:spcAft>
            </a:pPr>
            <a:r>
              <a:rPr lang="zh-CN" altLang="en-US" sz="3200" b="1">
                <a:solidFill>
                  <a:srgbClr val="FF0000"/>
                </a:solidFill>
                <a:latin typeface="宋体" pitchFamily="2" charset="-122"/>
              </a:rPr>
              <a:t>（</a:t>
            </a:r>
            <a:r>
              <a:rPr lang="en-US" altLang="zh-CN" sz="3200" b="1">
                <a:solidFill>
                  <a:srgbClr val="FF0000"/>
                </a:solidFill>
                <a:latin typeface="宋体" pitchFamily="2" charset="-122"/>
              </a:rPr>
              <a:t>3</a:t>
            </a:r>
            <a:r>
              <a:rPr lang="zh-CN" altLang="en-US" sz="3200" b="1">
                <a:solidFill>
                  <a:srgbClr val="FF0000"/>
                </a:solidFill>
                <a:latin typeface="宋体" pitchFamily="2" charset="-122"/>
              </a:rPr>
              <a:t>） 存储交换</a:t>
            </a:r>
            <a:r>
              <a:rPr lang="en-US" altLang="zh-CN" sz="3200" b="1">
                <a:solidFill>
                  <a:srgbClr val="FF0000"/>
                </a:solidFill>
              </a:rPr>
              <a:t>—</a:t>
            </a:r>
            <a:r>
              <a:rPr lang="zh-CN" altLang="en-US" sz="3200" b="1">
                <a:solidFill>
                  <a:srgbClr val="FF0000"/>
                </a:solidFill>
                <a:latin typeface="宋体" pitchFamily="2" charset="-122"/>
              </a:rPr>
              <a:t>分组交换</a:t>
            </a:r>
            <a:r>
              <a:rPr lang="zh-CN" altLang="en-US" b="1">
                <a:latin typeface="宋体" pitchFamily="2" charset="-122"/>
              </a:rPr>
              <a:t>  </a:t>
            </a:r>
            <a:endParaRPr lang="zh-CN" altLang="en-US" sz="2800" b="1">
              <a:latin typeface="宋体" pitchFamily="2" charset="-122"/>
            </a:endParaRP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190500" y="836613"/>
            <a:ext cx="8702675" cy="299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10000"/>
              </a:spcBef>
              <a:spcAft>
                <a:spcPts val="300"/>
              </a:spcAft>
            </a:pPr>
            <a:r>
              <a:rPr lang="en-US" altLang="zh-CN" sz="2800" b="1">
                <a:latin typeface="宋体" pitchFamily="2" charset="-122"/>
              </a:rPr>
              <a:t>  </a:t>
            </a:r>
            <a:r>
              <a:rPr lang="zh-CN" altLang="en-US" sz="2800" b="1">
                <a:latin typeface="宋体" pitchFamily="2" charset="-122"/>
              </a:rPr>
              <a:t>结合线路交换和报文交换两者的优点，优化性能；</a:t>
            </a:r>
          </a:p>
          <a:p>
            <a:pPr>
              <a:lnSpc>
                <a:spcPct val="130000"/>
              </a:lnSpc>
              <a:spcBef>
                <a:spcPct val="50000"/>
              </a:spcBef>
              <a:spcAft>
                <a:spcPts val="700"/>
              </a:spcAft>
            </a:pPr>
            <a:r>
              <a:rPr lang="zh-CN" altLang="en-US" sz="2800" b="1">
                <a:latin typeface="宋体" pitchFamily="2" charset="-122"/>
              </a:rPr>
              <a:t>  类似报文交换，只是它</a:t>
            </a:r>
            <a:r>
              <a:rPr lang="zh-CN" altLang="en-US" sz="2800" b="1" u="sng">
                <a:solidFill>
                  <a:srgbClr val="FF0000"/>
                </a:solidFill>
                <a:latin typeface="宋体" pitchFamily="2" charset="-122"/>
              </a:rPr>
              <a:t>规定了交换设备处理和传输的数据长度</a:t>
            </a:r>
            <a:r>
              <a:rPr lang="zh-CN" altLang="en-US" sz="2800" b="1">
                <a:latin typeface="宋体" pitchFamily="2" charset="-122"/>
              </a:rPr>
              <a:t>（称之为分组），</a:t>
            </a:r>
            <a:r>
              <a:rPr lang="zh-CN" altLang="en-US" sz="2800" b="1" u="sng">
                <a:solidFill>
                  <a:srgbClr val="FF0000"/>
                </a:solidFill>
                <a:latin typeface="宋体" pitchFamily="2" charset="-122"/>
              </a:rPr>
              <a:t>将长报文分成若干个小分组进行传输</a:t>
            </a:r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</a:rPr>
              <a:t>。</a:t>
            </a:r>
            <a:r>
              <a:rPr lang="zh-CN" altLang="en-US" sz="2800" b="1">
                <a:latin typeface="宋体" pitchFamily="2" charset="-122"/>
              </a:rPr>
              <a:t>不同站点的数据分组可以交织在同一线路上传输，提高了线路的利用率。</a:t>
            </a:r>
          </a:p>
        </p:txBody>
      </p:sp>
      <p:sp>
        <p:nvSpPr>
          <p:cNvPr id="58375" name="Line 7"/>
          <p:cNvSpPr>
            <a:spLocks noChangeShapeType="1"/>
          </p:cNvSpPr>
          <p:nvPr/>
        </p:nvSpPr>
        <p:spPr bwMode="auto">
          <a:xfrm>
            <a:off x="4211638" y="5661025"/>
            <a:ext cx="1881187" cy="17463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6" name="Line 8"/>
          <p:cNvSpPr>
            <a:spLocks noChangeShapeType="1"/>
          </p:cNvSpPr>
          <p:nvPr/>
        </p:nvSpPr>
        <p:spPr bwMode="auto">
          <a:xfrm flipH="1">
            <a:off x="1520825" y="4535488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7" name="Line 9"/>
          <p:cNvSpPr>
            <a:spLocks noChangeShapeType="1"/>
          </p:cNvSpPr>
          <p:nvPr/>
        </p:nvSpPr>
        <p:spPr bwMode="auto">
          <a:xfrm flipH="1">
            <a:off x="1673225" y="5445125"/>
            <a:ext cx="131445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8" name="Line 10"/>
          <p:cNvSpPr>
            <a:spLocks noChangeShapeType="1"/>
          </p:cNvSpPr>
          <p:nvPr/>
        </p:nvSpPr>
        <p:spPr bwMode="auto">
          <a:xfrm flipH="1" flipV="1">
            <a:off x="1673225" y="6440488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9" name="Line 11"/>
          <p:cNvSpPr>
            <a:spLocks noChangeShapeType="1"/>
          </p:cNvSpPr>
          <p:nvPr/>
        </p:nvSpPr>
        <p:spPr bwMode="auto">
          <a:xfrm flipV="1">
            <a:off x="4211638" y="4535488"/>
            <a:ext cx="1182687" cy="549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8380" name="Picture 1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9825" y="5145088"/>
            <a:ext cx="4794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58381" name="Picture 1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6025" y="4230688"/>
            <a:ext cx="4794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58382" name="Picture 14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9825" y="6211888"/>
            <a:ext cx="4794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8383" name="Rectangle 15"/>
          <p:cNvSpPr>
            <a:spLocks noChangeArrowheads="1"/>
          </p:cNvSpPr>
          <p:nvPr/>
        </p:nvSpPr>
        <p:spPr bwMode="auto">
          <a:xfrm>
            <a:off x="6092825" y="4992688"/>
            <a:ext cx="1116013" cy="100488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zh-CN" altLang="en-US" b="1">
                <a:latin typeface="楷体" pitchFamily="18" charset="-122"/>
                <a:ea typeface="楷体" pitchFamily="18" charset="-122"/>
              </a:rPr>
              <a:t>结点机</a:t>
            </a:r>
          </a:p>
        </p:txBody>
      </p:sp>
      <p:sp>
        <p:nvSpPr>
          <p:cNvPr id="58384" name="Line 16"/>
          <p:cNvSpPr>
            <a:spLocks noChangeShapeType="1"/>
          </p:cNvSpPr>
          <p:nvPr/>
        </p:nvSpPr>
        <p:spPr bwMode="auto">
          <a:xfrm>
            <a:off x="4140200" y="5949950"/>
            <a:ext cx="1114425" cy="642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8385" name="Line 17"/>
          <p:cNvSpPr>
            <a:spLocks noChangeShapeType="1"/>
          </p:cNvSpPr>
          <p:nvPr/>
        </p:nvSpPr>
        <p:spPr bwMode="auto">
          <a:xfrm flipV="1">
            <a:off x="7235825" y="4764088"/>
            <a:ext cx="457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8386" name="Line 18"/>
          <p:cNvSpPr>
            <a:spLocks noChangeShapeType="1"/>
          </p:cNvSpPr>
          <p:nvPr/>
        </p:nvSpPr>
        <p:spPr bwMode="auto">
          <a:xfrm>
            <a:off x="7159625" y="5526088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8387" name="Line 19"/>
          <p:cNvSpPr>
            <a:spLocks noChangeShapeType="1"/>
          </p:cNvSpPr>
          <p:nvPr/>
        </p:nvSpPr>
        <p:spPr bwMode="auto">
          <a:xfrm>
            <a:off x="7235825" y="5907088"/>
            <a:ext cx="457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8388" name="Rectangle 20"/>
          <p:cNvSpPr>
            <a:spLocks noChangeArrowheads="1"/>
          </p:cNvSpPr>
          <p:nvPr/>
        </p:nvSpPr>
        <p:spPr bwMode="auto">
          <a:xfrm>
            <a:off x="1901825" y="4230688"/>
            <a:ext cx="228600" cy="228600"/>
          </a:xfrm>
          <a:prstGeom prst="rect">
            <a:avLst/>
          </a:prstGeom>
          <a:solidFill>
            <a:srgbClr val="9900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89" name="Rectangle 21"/>
          <p:cNvSpPr>
            <a:spLocks noChangeArrowheads="1"/>
          </p:cNvSpPr>
          <p:nvPr/>
        </p:nvSpPr>
        <p:spPr bwMode="auto">
          <a:xfrm>
            <a:off x="2130425" y="4230688"/>
            <a:ext cx="228600" cy="228600"/>
          </a:xfrm>
          <a:prstGeom prst="rect">
            <a:avLst/>
          </a:prstGeom>
          <a:solidFill>
            <a:srgbClr val="9900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8390" name="Picture 2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3025" y="6135688"/>
            <a:ext cx="4794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8391" name="Rectangle 23"/>
          <p:cNvSpPr>
            <a:spLocks noChangeArrowheads="1"/>
          </p:cNvSpPr>
          <p:nvPr/>
        </p:nvSpPr>
        <p:spPr bwMode="auto">
          <a:xfrm>
            <a:off x="2130425" y="5145088"/>
            <a:ext cx="228600" cy="228600"/>
          </a:xfrm>
          <a:prstGeom prst="rect">
            <a:avLst/>
          </a:prstGeom>
          <a:solidFill>
            <a:srgbClr val="FF00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92" name="Rectangle 24"/>
          <p:cNvSpPr>
            <a:spLocks noChangeArrowheads="1"/>
          </p:cNvSpPr>
          <p:nvPr/>
        </p:nvSpPr>
        <p:spPr bwMode="auto">
          <a:xfrm>
            <a:off x="3563938" y="5373688"/>
            <a:ext cx="228600" cy="228600"/>
          </a:xfrm>
          <a:prstGeom prst="rect">
            <a:avLst/>
          </a:prstGeom>
          <a:solidFill>
            <a:srgbClr val="0080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93" name="Rectangle 25"/>
          <p:cNvSpPr>
            <a:spLocks noChangeArrowheads="1"/>
          </p:cNvSpPr>
          <p:nvPr/>
        </p:nvSpPr>
        <p:spPr bwMode="auto">
          <a:xfrm>
            <a:off x="1901825" y="5145088"/>
            <a:ext cx="228600" cy="228600"/>
          </a:xfrm>
          <a:prstGeom prst="rect">
            <a:avLst/>
          </a:prstGeom>
          <a:solidFill>
            <a:srgbClr val="FF00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94" name="Line 26"/>
          <p:cNvSpPr>
            <a:spLocks noChangeShapeType="1"/>
          </p:cNvSpPr>
          <p:nvPr/>
        </p:nvSpPr>
        <p:spPr bwMode="auto">
          <a:xfrm>
            <a:off x="2484438" y="4508500"/>
            <a:ext cx="574675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8395" name="Line 27"/>
          <p:cNvSpPr>
            <a:spLocks noChangeShapeType="1"/>
          </p:cNvSpPr>
          <p:nvPr/>
        </p:nvSpPr>
        <p:spPr bwMode="auto">
          <a:xfrm flipV="1">
            <a:off x="2484438" y="5876925"/>
            <a:ext cx="574675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8396" name="Rectangle 28"/>
          <p:cNvSpPr>
            <a:spLocks noChangeArrowheads="1"/>
          </p:cNvSpPr>
          <p:nvPr/>
        </p:nvSpPr>
        <p:spPr bwMode="auto">
          <a:xfrm>
            <a:off x="6516688" y="5373688"/>
            <a:ext cx="228600" cy="228600"/>
          </a:xfrm>
          <a:prstGeom prst="rect">
            <a:avLst/>
          </a:prstGeom>
          <a:solidFill>
            <a:srgbClr val="9900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97" name="Rectangle 29"/>
          <p:cNvSpPr>
            <a:spLocks noChangeArrowheads="1"/>
          </p:cNvSpPr>
          <p:nvPr/>
        </p:nvSpPr>
        <p:spPr bwMode="auto">
          <a:xfrm>
            <a:off x="4859338" y="5373688"/>
            <a:ext cx="228600" cy="228600"/>
          </a:xfrm>
          <a:prstGeom prst="rect">
            <a:avLst/>
          </a:prstGeom>
          <a:solidFill>
            <a:srgbClr val="FF00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2599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3095625" y="5016500"/>
            <a:ext cx="1116013" cy="1004888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zh-CN" altLang="en-US" b="1">
                <a:latin typeface="楷体" pitchFamily="18" charset="-122"/>
                <a:ea typeface="楷体" pitchFamily="18" charset="-122"/>
              </a:rPr>
              <a:t>结点机</a:t>
            </a:r>
          </a:p>
        </p:txBody>
      </p:sp>
      <p:sp>
        <p:nvSpPr>
          <p:cNvPr id="820227" name="Rectangle 3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8610600" y="44450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/>
              <a:t>24</a:t>
            </a:r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212725" y="144463"/>
            <a:ext cx="53673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10000"/>
              </a:spcBef>
              <a:spcAft>
                <a:spcPts val="300"/>
              </a:spcAft>
            </a:pPr>
            <a:r>
              <a:rPr lang="zh-CN" altLang="en-US" sz="3200" b="1">
                <a:solidFill>
                  <a:srgbClr val="FF0000"/>
                </a:solidFill>
                <a:latin typeface="宋体" pitchFamily="2" charset="-122"/>
              </a:rPr>
              <a:t>（</a:t>
            </a:r>
            <a:r>
              <a:rPr lang="en-US" altLang="zh-CN" sz="3200" b="1">
                <a:solidFill>
                  <a:srgbClr val="FF0000"/>
                </a:solidFill>
                <a:latin typeface="宋体" pitchFamily="2" charset="-122"/>
              </a:rPr>
              <a:t>3</a:t>
            </a:r>
            <a:r>
              <a:rPr lang="zh-CN" altLang="en-US" sz="3200" b="1">
                <a:solidFill>
                  <a:srgbClr val="FF0000"/>
                </a:solidFill>
                <a:latin typeface="宋体" pitchFamily="2" charset="-122"/>
              </a:rPr>
              <a:t>） 存储交换</a:t>
            </a:r>
            <a:r>
              <a:rPr lang="en-US" altLang="zh-CN" sz="3200" b="1">
                <a:solidFill>
                  <a:srgbClr val="FF0000"/>
                </a:solidFill>
              </a:rPr>
              <a:t>—</a:t>
            </a:r>
            <a:r>
              <a:rPr lang="zh-CN" altLang="en-US" sz="3200" b="1">
                <a:solidFill>
                  <a:srgbClr val="FF0000"/>
                </a:solidFill>
                <a:latin typeface="宋体" pitchFamily="2" charset="-122"/>
              </a:rPr>
              <a:t>分组交换</a:t>
            </a:r>
            <a:r>
              <a:rPr lang="zh-CN" altLang="en-US" b="1">
                <a:latin typeface="宋体" pitchFamily="2" charset="-122"/>
              </a:rPr>
              <a:t>  </a:t>
            </a:r>
            <a:endParaRPr lang="zh-CN" altLang="en-US" sz="2800" b="1">
              <a:latin typeface="宋体" pitchFamily="2" charset="-122"/>
            </a:endParaRPr>
          </a:p>
        </p:txBody>
      </p:sp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190500" y="836613"/>
            <a:ext cx="8702675" cy="299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10000"/>
              </a:spcBef>
              <a:spcAft>
                <a:spcPts val="300"/>
              </a:spcAft>
            </a:pPr>
            <a:r>
              <a:rPr lang="en-US" altLang="zh-CN" sz="2800" b="1">
                <a:latin typeface="宋体" pitchFamily="2" charset="-122"/>
              </a:rPr>
              <a:t>  </a:t>
            </a:r>
            <a:r>
              <a:rPr lang="zh-CN" altLang="en-US" sz="2800" b="1">
                <a:latin typeface="宋体" pitchFamily="2" charset="-122"/>
              </a:rPr>
              <a:t>结合线路交换和报文交换两者的优点，优化性能；</a:t>
            </a:r>
          </a:p>
          <a:p>
            <a:pPr>
              <a:lnSpc>
                <a:spcPct val="130000"/>
              </a:lnSpc>
              <a:spcBef>
                <a:spcPct val="50000"/>
              </a:spcBef>
              <a:spcAft>
                <a:spcPts val="700"/>
              </a:spcAft>
            </a:pPr>
            <a:r>
              <a:rPr lang="zh-CN" altLang="en-US" sz="2800" b="1">
                <a:latin typeface="宋体" pitchFamily="2" charset="-122"/>
              </a:rPr>
              <a:t>  类似报文交换，只是它</a:t>
            </a:r>
            <a:r>
              <a:rPr lang="zh-CN" altLang="en-US" sz="2800" b="1" u="sng">
                <a:solidFill>
                  <a:srgbClr val="FF0000"/>
                </a:solidFill>
                <a:latin typeface="宋体" pitchFamily="2" charset="-122"/>
              </a:rPr>
              <a:t>规定了交换设备处理和传输的数据长度</a:t>
            </a:r>
            <a:r>
              <a:rPr lang="zh-CN" altLang="en-US" sz="2800" b="1">
                <a:latin typeface="宋体" pitchFamily="2" charset="-122"/>
              </a:rPr>
              <a:t>（称之为分组），</a:t>
            </a:r>
            <a:r>
              <a:rPr lang="zh-CN" altLang="en-US" sz="2800" b="1" u="sng">
                <a:solidFill>
                  <a:srgbClr val="FF0000"/>
                </a:solidFill>
                <a:latin typeface="宋体" pitchFamily="2" charset="-122"/>
              </a:rPr>
              <a:t>将长报文分成若干个小分组进行传输</a:t>
            </a:r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</a:rPr>
              <a:t>。</a:t>
            </a:r>
            <a:r>
              <a:rPr lang="zh-CN" altLang="en-US" sz="2800" b="1">
                <a:latin typeface="宋体" pitchFamily="2" charset="-122"/>
              </a:rPr>
              <a:t>不同站点的数据分组可以交织在同一线路上传输，提高了线路的利用率。</a:t>
            </a:r>
          </a:p>
        </p:txBody>
      </p:sp>
      <p:sp>
        <p:nvSpPr>
          <p:cNvPr id="59399" name="Line 7"/>
          <p:cNvSpPr>
            <a:spLocks noChangeShapeType="1"/>
          </p:cNvSpPr>
          <p:nvPr/>
        </p:nvSpPr>
        <p:spPr bwMode="auto">
          <a:xfrm>
            <a:off x="4211638" y="5661025"/>
            <a:ext cx="1881187" cy="17463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00" name="Line 8"/>
          <p:cNvSpPr>
            <a:spLocks noChangeShapeType="1"/>
          </p:cNvSpPr>
          <p:nvPr/>
        </p:nvSpPr>
        <p:spPr bwMode="auto">
          <a:xfrm flipH="1">
            <a:off x="1520825" y="4535488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01" name="Line 9"/>
          <p:cNvSpPr>
            <a:spLocks noChangeShapeType="1"/>
          </p:cNvSpPr>
          <p:nvPr/>
        </p:nvSpPr>
        <p:spPr bwMode="auto">
          <a:xfrm flipH="1">
            <a:off x="1673225" y="5445125"/>
            <a:ext cx="131445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02" name="Line 10"/>
          <p:cNvSpPr>
            <a:spLocks noChangeShapeType="1"/>
          </p:cNvSpPr>
          <p:nvPr/>
        </p:nvSpPr>
        <p:spPr bwMode="auto">
          <a:xfrm flipH="1" flipV="1">
            <a:off x="1673225" y="6440488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03" name="Line 11"/>
          <p:cNvSpPr>
            <a:spLocks noChangeShapeType="1"/>
          </p:cNvSpPr>
          <p:nvPr/>
        </p:nvSpPr>
        <p:spPr bwMode="auto">
          <a:xfrm flipV="1">
            <a:off x="4211638" y="4535488"/>
            <a:ext cx="1182687" cy="549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9404" name="Picture 1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9825" y="5145088"/>
            <a:ext cx="4794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59405" name="Picture 1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6025" y="4230688"/>
            <a:ext cx="4794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59406" name="Picture 14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9825" y="6211888"/>
            <a:ext cx="4794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9407" name="Rectangle 15"/>
          <p:cNvSpPr>
            <a:spLocks noChangeArrowheads="1"/>
          </p:cNvSpPr>
          <p:nvPr/>
        </p:nvSpPr>
        <p:spPr bwMode="auto">
          <a:xfrm>
            <a:off x="6092825" y="4992688"/>
            <a:ext cx="1116013" cy="100488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zh-CN" altLang="en-US" b="1">
                <a:latin typeface="楷体" pitchFamily="18" charset="-122"/>
                <a:ea typeface="楷体" pitchFamily="18" charset="-122"/>
              </a:rPr>
              <a:t>结点机</a:t>
            </a:r>
          </a:p>
        </p:txBody>
      </p:sp>
      <p:sp>
        <p:nvSpPr>
          <p:cNvPr id="59408" name="Line 16"/>
          <p:cNvSpPr>
            <a:spLocks noChangeShapeType="1"/>
          </p:cNvSpPr>
          <p:nvPr/>
        </p:nvSpPr>
        <p:spPr bwMode="auto">
          <a:xfrm>
            <a:off x="4140200" y="5949950"/>
            <a:ext cx="1114425" cy="642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409" name="Line 17"/>
          <p:cNvSpPr>
            <a:spLocks noChangeShapeType="1"/>
          </p:cNvSpPr>
          <p:nvPr/>
        </p:nvSpPr>
        <p:spPr bwMode="auto">
          <a:xfrm flipV="1">
            <a:off x="7235825" y="4764088"/>
            <a:ext cx="457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410" name="Line 18"/>
          <p:cNvSpPr>
            <a:spLocks noChangeShapeType="1"/>
          </p:cNvSpPr>
          <p:nvPr/>
        </p:nvSpPr>
        <p:spPr bwMode="auto">
          <a:xfrm>
            <a:off x="7159625" y="5526088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411" name="Line 19"/>
          <p:cNvSpPr>
            <a:spLocks noChangeShapeType="1"/>
          </p:cNvSpPr>
          <p:nvPr/>
        </p:nvSpPr>
        <p:spPr bwMode="auto">
          <a:xfrm>
            <a:off x="7235825" y="5907088"/>
            <a:ext cx="457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412" name="Rectangle 20"/>
          <p:cNvSpPr>
            <a:spLocks noChangeArrowheads="1"/>
          </p:cNvSpPr>
          <p:nvPr/>
        </p:nvSpPr>
        <p:spPr bwMode="auto">
          <a:xfrm>
            <a:off x="3563938" y="5373688"/>
            <a:ext cx="228600" cy="228600"/>
          </a:xfrm>
          <a:prstGeom prst="rect">
            <a:avLst/>
          </a:prstGeom>
          <a:solidFill>
            <a:srgbClr val="9900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13" name="Rectangle 21"/>
          <p:cNvSpPr>
            <a:spLocks noChangeArrowheads="1"/>
          </p:cNvSpPr>
          <p:nvPr/>
        </p:nvSpPr>
        <p:spPr bwMode="auto">
          <a:xfrm>
            <a:off x="2130425" y="4230688"/>
            <a:ext cx="228600" cy="228600"/>
          </a:xfrm>
          <a:prstGeom prst="rect">
            <a:avLst/>
          </a:prstGeom>
          <a:solidFill>
            <a:srgbClr val="9900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9414" name="Picture 2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3025" y="6135688"/>
            <a:ext cx="4794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9415" name="Rectangle 23"/>
          <p:cNvSpPr>
            <a:spLocks noChangeArrowheads="1"/>
          </p:cNvSpPr>
          <p:nvPr/>
        </p:nvSpPr>
        <p:spPr bwMode="auto">
          <a:xfrm>
            <a:off x="2130425" y="5145088"/>
            <a:ext cx="228600" cy="228600"/>
          </a:xfrm>
          <a:prstGeom prst="rect">
            <a:avLst/>
          </a:prstGeom>
          <a:solidFill>
            <a:srgbClr val="FF00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16" name="Rectangle 24"/>
          <p:cNvSpPr>
            <a:spLocks noChangeArrowheads="1"/>
          </p:cNvSpPr>
          <p:nvPr/>
        </p:nvSpPr>
        <p:spPr bwMode="auto">
          <a:xfrm>
            <a:off x="4859338" y="5373688"/>
            <a:ext cx="228600" cy="228600"/>
          </a:xfrm>
          <a:prstGeom prst="rect">
            <a:avLst/>
          </a:prstGeom>
          <a:solidFill>
            <a:srgbClr val="0080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17" name="Rectangle 25"/>
          <p:cNvSpPr>
            <a:spLocks noChangeArrowheads="1"/>
          </p:cNvSpPr>
          <p:nvPr/>
        </p:nvSpPr>
        <p:spPr bwMode="auto">
          <a:xfrm>
            <a:off x="1901825" y="5145088"/>
            <a:ext cx="228600" cy="228600"/>
          </a:xfrm>
          <a:prstGeom prst="rect">
            <a:avLst/>
          </a:prstGeom>
          <a:solidFill>
            <a:srgbClr val="FF00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18" name="Line 26"/>
          <p:cNvSpPr>
            <a:spLocks noChangeShapeType="1"/>
          </p:cNvSpPr>
          <p:nvPr/>
        </p:nvSpPr>
        <p:spPr bwMode="auto">
          <a:xfrm>
            <a:off x="2484438" y="4508500"/>
            <a:ext cx="574675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419" name="Line 27"/>
          <p:cNvSpPr>
            <a:spLocks noChangeShapeType="1"/>
          </p:cNvSpPr>
          <p:nvPr/>
        </p:nvSpPr>
        <p:spPr bwMode="auto">
          <a:xfrm flipV="1">
            <a:off x="2484438" y="5876925"/>
            <a:ext cx="574675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420" name="Rectangle 28"/>
          <p:cNvSpPr>
            <a:spLocks noChangeArrowheads="1"/>
          </p:cNvSpPr>
          <p:nvPr/>
        </p:nvSpPr>
        <p:spPr bwMode="auto">
          <a:xfrm>
            <a:off x="7524750" y="4365625"/>
            <a:ext cx="228600" cy="228600"/>
          </a:xfrm>
          <a:prstGeom prst="rect">
            <a:avLst/>
          </a:prstGeom>
          <a:solidFill>
            <a:srgbClr val="9900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21" name="Rectangle 29"/>
          <p:cNvSpPr>
            <a:spLocks noChangeArrowheads="1"/>
          </p:cNvSpPr>
          <p:nvPr/>
        </p:nvSpPr>
        <p:spPr bwMode="auto">
          <a:xfrm>
            <a:off x="6516688" y="5373688"/>
            <a:ext cx="228600" cy="228600"/>
          </a:xfrm>
          <a:prstGeom prst="rect">
            <a:avLst/>
          </a:prstGeom>
          <a:solidFill>
            <a:srgbClr val="FF00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4616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3095625" y="5016500"/>
            <a:ext cx="1116013" cy="1004888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zh-CN" altLang="en-US" b="1">
                <a:latin typeface="楷体" pitchFamily="18" charset="-122"/>
                <a:ea typeface="楷体" pitchFamily="18" charset="-122"/>
              </a:rPr>
              <a:t>结点机</a:t>
            </a:r>
          </a:p>
        </p:txBody>
      </p:sp>
      <p:sp>
        <p:nvSpPr>
          <p:cNvPr id="821251" name="Rectangle 3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8610600" y="44450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/>
              <a:t>24</a:t>
            </a:r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212725" y="144463"/>
            <a:ext cx="53673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10000"/>
              </a:spcBef>
              <a:spcAft>
                <a:spcPts val="300"/>
              </a:spcAft>
            </a:pPr>
            <a:r>
              <a:rPr lang="zh-CN" altLang="en-US" sz="3200" b="1">
                <a:solidFill>
                  <a:srgbClr val="FF0000"/>
                </a:solidFill>
                <a:latin typeface="宋体" pitchFamily="2" charset="-122"/>
              </a:rPr>
              <a:t>（</a:t>
            </a:r>
            <a:r>
              <a:rPr lang="en-US" altLang="zh-CN" sz="3200" b="1">
                <a:solidFill>
                  <a:srgbClr val="FF0000"/>
                </a:solidFill>
                <a:latin typeface="宋体" pitchFamily="2" charset="-122"/>
              </a:rPr>
              <a:t>3</a:t>
            </a:r>
            <a:r>
              <a:rPr lang="zh-CN" altLang="en-US" sz="3200" b="1">
                <a:solidFill>
                  <a:srgbClr val="FF0000"/>
                </a:solidFill>
                <a:latin typeface="宋体" pitchFamily="2" charset="-122"/>
              </a:rPr>
              <a:t>） 存储交换</a:t>
            </a:r>
            <a:r>
              <a:rPr lang="en-US" altLang="zh-CN" sz="3200" b="1">
                <a:solidFill>
                  <a:srgbClr val="FF0000"/>
                </a:solidFill>
              </a:rPr>
              <a:t>—</a:t>
            </a:r>
            <a:r>
              <a:rPr lang="zh-CN" altLang="en-US" sz="3200" b="1">
                <a:solidFill>
                  <a:srgbClr val="FF0000"/>
                </a:solidFill>
                <a:latin typeface="宋体" pitchFamily="2" charset="-122"/>
              </a:rPr>
              <a:t>分组交换</a:t>
            </a:r>
            <a:r>
              <a:rPr lang="zh-CN" altLang="en-US" b="1">
                <a:latin typeface="宋体" pitchFamily="2" charset="-122"/>
              </a:rPr>
              <a:t>  </a:t>
            </a:r>
            <a:endParaRPr lang="zh-CN" altLang="en-US" sz="2800" b="1">
              <a:latin typeface="宋体" pitchFamily="2" charset="-122"/>
            </a:endParaRPr>
          </a:p>
        </p:txBody>
      </p:sp>
      <p:sp>
        <p:nvSpPr>
          <p:cNvPr id="60422" name="Text Box 6"/>
          <p:cNvSpPr txBox="1">
            <a:spLocks noChangeArrowheads="1"/>
          </p:cNvSpPr>
          <p:nvPr/>
        </p:nvSpPr>
        <p:spPr bwMode="auto">
          <a:xfrm>
            <a:off x="190500" y="836613"/>
            <a:ext cx="8702675" cy="299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10000"/>
              </a:spcBef>
              <a:spcAft>
                <a:spcPts val="300"/>
              </a:spcAft>
            </a:pPr>
            <a:r>
              <a:rPr lang="en-US" altLang="zh-CN" sz="2800" b="1">
                <a:latin typeface="宋体" pitchFamily="2" charset="-122"/>
              </a:rPr>
              <a:t>  </a:t>
            </a:r>
            <a:r>
              <a:rPr lang="zh-CN" altLang="en-US" sz="2800" b="1">
                <a:latin typeface="宋体" pitchFamily="2" charset="-122"/>
              </a:rPr>
              <a:t>结合线路交换和报文交换两者的优点，优化性能；</a:t>
            </a:r>
          </a:p>
          <a:p>
            <a:pPr>
              <a:lnSpc>
                <a:spcPct val="130000"/>
              </a:lnSpc>
              <a:spcBef>
                <a:spcPct val="50000"/>
              </a:spcBef>
              <a:spcAft>
                <a:spcPts val="700"/>
              </a:spcAft>
            </a:pPr>
            <a:r>
              <a:rPr lang="zh-CN" altLang="en-US" sz="2800" b="1">
                <a:latin typeface="宋体" pitchFamily="2" charset="-122"/>
              </a:rPr>
              <a:t>  类似报文交换，只是它</a:t>
            </a:r>
            <a:r>
              <a:rPr lang="zh-CN" altLang="en-US" sz="2800" b="1" u="sng">
                <a:solidFill>
                  <a:srgbClr val="FF0000"/>
                </a:solidFill>
                <a:latin typeface="宋体" pitchFamily="2" charset="-122"/>
              </a:rPr>
              <a:t>规定了交换设备处理和传输的数据长度</a:t>
            </a:r>
            <a:r>
              <a:rPr lang="zh-CN" altLang="en-US" sz="2800" b="1">
                <a:latin typeface="宋体" pitchFamily="2" charset="-122"/>
              </a:rPr>
              <a:t>（称之为分组），</a:t>
            </a:r>
            <a:r>
              <a:rPr lang="zh-CN" altLang="en-US" sz="2800" b="1" u="sng">
                <a:solidFill>
                  <a:srgbClr val="FF0000"/>
                </a:solidFill>
                <a:latin typeface="宋体" pitchFamily="2" charset="-122"/>
              </a:rPr>
              <a:t>将长报文分成若干个小分组进行传输</a:t>
            </a:r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</a:rPr>
              <a:t>。</a:t>
            </a:r>
            <a:r>
              <a:rPr lang="zh-CN" altLang="en-US" sz="2800" b="1">
                <a:latin typeface="宋体" pitchFamily="2" charset="-122"/>
              </a:rPr>
              <a:t>不同站点的数据分组可以交织在同一线路上传输，提高了线路的利用率。</a:t>
            </a:r>
          </a:p>
        </p:txBody>
      </p:sp>
      <p:sp>
        <p:nvSpPr>
          <p:cNvPr id="60423" name="Line 7"/>
          <p:cNvSpPr>
            <a:spLocks noChangeShapeType="1"/>
          </p:cNvSpPr>
          <p:nvPr/>
        </p:nvSpPr>
        <p:spPr bwMode="auto">
          <a:xfrm>
            <a:off x="4211638" y="5661025"/>
            <a:ext cx="1881187" cy="17463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4" name="Line 8"/>
          <p:cNvSpPr>
            <a:spLocks noChangeShapeType="1"/>
          </p:cNvSpPr>
          <p:nvPr/>
        </p:nvSpPr>
        <p:spPr bwMode="auto">
          <a:xfrm flipH="1">
            <a:off x="1520825" y="4535488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5" name="Line 9"/>
          <p:cNvSpPr>
            <a:spLocks noChangeShapeType="1"/>
          </p:cNvSpPr>
          <p:nvPr/>
        </p:nvSpPr>
        <p:spPr bwMode="auto">
          <a:xfrm flipH="1">
            <a:off x="1673225" y="5445125"/>
            <a:ext cx="131445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6" name="Line 10"/>
          <p:cNvSpPr>
            <a:spLocks noChangeShapeType="1"/>
          </p:cNvSpPr>
          <p:nvPr/>
        </p:nvSpPr>
        <p:spPr bwMode="auto">
          <a:xfrm flipH="1" flipV="1">
            <a:off x="1673225" y="6440488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7" name="Line 11"/>
          <p:cNvSpPr>
            <a:spLocks noChangeShapeType="1"/>
          </p:cNvSpPr>
          <p:nvPr/>
        </p:nvSpPr>
        <p:spPr bwMode="auto">
          <a:xfrm flipV="1">
            <a:off x="4211638" y="4535488"/>
            <a:ext cx="1182687" cy="549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0428" name="Picture 1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9825" y="5145088"/>
            <a:ext cx="4794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60429" name="Picture 1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6025" y="4230688"/>
            <a:ext cx="4794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60430" name="Picture 14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9825" y="6211888"/>
            <a:ext cx="4794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60431" name="Rectangle 15"/>
          <p:cNvSpPr>
            <a:spLocks noChangeArrowheads="1"/>
          </p:cNvSpPr>
          <p:nvPr/>
        </p:nvSpPr>
        <p:spPr bwMode="auto">
          <a:xfrm>
            <a:off x="6092825" y="4992688"/>
            <a:ext cx="1116013" cy="100488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zh-CN" altLang="en-US" b="1">
                <a:latin typeface="楷体" pitchFamily="18" charset="-122"/>
                <a:ea typeface="楷体" pitchFamily="18" charset="-122"/>
              </a:rPr>
              <a:t>结点机</a:t>
            </a:r>
          </a:p>
        </p:txBody>
      </p:sp>
      <p:sp>
        <p:nvSpPr>
          <p:cNvPr id="60432" name="Line 16"/>
          <p:cNvSpPr>
            <a:spLocks noChangeShapeType="1"/>
          </p:cNvSpPr>
          <p:nvPr/>
        </p:nvSpPr>
        <p:spPr bwMode="auto">
          <a:xfrm>
            <a:off x="4140200" y="5949950"/>
            <a:ext cx="1114425" cy="642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33" name="Line 17"/>
          <p:cNvSpPr>
            <a:spLocks noChangeShapeType="1"/>
          </p:cNvSpPr>
          <p:nvPr/>
        </p:nvSpPr>
        <p:spPr bwMode="auto">
          <a:xfrm flipV="1">
            <a:off x="7235825" y="4764088"/>
            <a:ext cx="457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34" name="Line 18"/>
          <p:cNvSpPr>
            <a:spLocks noChangeShapeType="1"/>
          </p:cNvSpPr>
          <p:nvPr/>
        </p:nvSpPr>
        <p:spPr bwMode="auto">
          <a:xfrm>
            <a:off x="7159625" y="5526088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35" name="Line 19"/>
          <p:cNvSpPr>
            <a:spLocks noChangeShapeType="1"/>
          </p:cNvSpPr>
          <p:nvPr/>
        </p:nvSpPr>
        <p:spPr bwMode="auto">
          <a:xfrm>
            <a:off x="7235825" y="5907088"/>
            <a:ext cx="457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36" name="Rectangle 20"/>
          <p:cNvSpPr>
            <a:spLocks noChangeArrowheads="1"/>
          </p:cNvSpPr>
          <p:nvPr/>
        </p:nvSpPr>
        <p:spPr bwMode="auto">
          <a:xfrm>
            <a:off x="4859338" y="5373688"/>
            <a:ext cx="228600" cy="228600"/>
          </a:xfrm>
          <a:prstGeom prst="rect">
            <a:avLst/>
          </a:prstGeom>
          <a:solidFill>
            <a:srgbClr val="9900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37" name="Rectangle 21"/>
          <p:cNvSpPr>
            <a:spLocks noChangeArrowheads="1"/>
          </p:cNvSpPr>
          <p:nvPr/>
        </p:nvSpPr>
        <p:spPr bwMode="auto">
          <a:xfrm>
            <a:off x="2130425" y="4230688"/>
            <a:ext cx="228600" cy="228600"/>
          </a:xfrm>
          <a:prstGeom prst="rect">
            <a:avLst/>
          </a:prstGeom>
          <a:solidFill>
            <a:srgbClr val="9900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0438" name="Picture 2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3025" y="6135688"/>
            <a:ext cx="4794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60439" name="Rectangle 23"/>
          <p:cNvSpPr>
            <a:spLocks noChangeArrowheads="1"/>
          </p:cNvSpPr>
          <p:nvPr/>
        </p:nvSpPr>
        <p:spPr bwMode="auto">
          <a:xfrm>
            <a:off x="2130425" y="5145088"/>
            <a:ext cx="228600" cy="228600"/>
          </a:xfrm>
          <a:prstGeom prst="rect">
            <a:avLst/>
          </a:prstGeom>
          <a:solidFill>
            <a:srgbClr val="FF00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40" name="Rectangle 24"/>
          <p:cNvSpPr>
            <a:spLocks noChangeArrowheads="1"/>
          </p:cNvSpPr>
          <p:nvPr/>
        </p:nvSpPr>
        <p:spPr bwMode="auto">
          <a:xfrm>
            <a:off x="6516688" y="5300663"/>
            <a:ext cx="228600" cy="228600"/>
          </a:xfrm>
          <a:prstGeom prst="rect">
            <a:avLst/>
          </a:prstGeom>
          <a:solidFill>
            <a:srgbClr val="0080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41" name="Rectangle 25"/>
          <p:cNvSpPr>
            <a:spLocks noChangeArrowheads="1"/>
          </p:cNvSpPr>
          <p:nvPr/>
        </p:nvSpPr>
        <p:spPr bwMode="auto">
          <a:xfrm>
            <a:off x="3563938" y="5373688"/>
            <a:ext cx="228600" cy="228600"/>
          </a:xfrm>
          <a:prstGeom prst="rect">
            <a:avLst/>
          </a:prstGeom>
          <a:solidFill>
            <a:srgbClr val="FF00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42" name="Line 26"/>
          <p:cNvSpPr>
            <a:spLocks noChangeShapeType="1"/>
          </p:cNvSpPr>
          <p:nvPr/>
        </p:nvSpPr>
        <p:spPr bwMode="auto">
          <a:xfrm>
            <a:off x="2484438" y="4508500"/>
            <a:ext cx="574675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43" name="Line 27"/>
          <p:cNvSpPr>
            <a:spLocks noChangeShapeType="1"/>
          </p:cNvSpPr>
          <p:nvPr/>
        </p:nvSpPr>
        <p:spPr bwMode="auto">
          <a:xfrm flipV="1">
            <a:off x="2484438" y="5876925"/>
            <a:ext cx="574675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44" name="Rectangle 28"/>
          <p:cNvSpPr>
            <a:spLocks noChangeArrowheads="1"/>
          </p:cNvSpPr>
          <p:nvPr/>
        </p:nvSpPr>
        <p:spPr bwMode="auto">
          <a:xfrm>
            <a:off x="7524750" y="4365625"/>
            <a:ext cx="228600" cy="228600"/>
          </a:xfrm>
          <a:prstGeom prst="rect">
            <a:avLst/>
          </a:prstGeom>
          <a:solidFill>
            <a:srgbClr val="9900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45" name="Rectangle 29"/>
          <p:cNvSpPr>
            <a:spLocks noChangeArrowheads="1"/>
          </p:cNvSpPr>
          <p:nvPr/>
        </p:nvSpPr>
        <p:spPr bwMode="auto">
          <a:xfrm>
            <a:off x="7596188" y="5229225"/>
            <a:ext cx="228600" cy="228600"/>
          </a:xfrm>
          <a:prstGeom prst="rect">
            <a:avLst/>
          </a:prstGeom>
          <a:solidFill>
            <a:srgbClr val="FF00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3258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3095625" y="5016500"/>
            <a:ext cx="1116013" cy="1004888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zh-CN" altLang="en-US" b="1">
                <a:latin typeface="楷体" pitchFamily="18" charset="-122"/>
                <a:ea typeface="楷体" pitchFamily="18" charset="-122"/>
              </a:rPr>
              <a:t>结点机</a:t>
            </a:r>
          </a:p>
        </p:txBody>
      </p:sp>
      <p:sp>
        <p:nvSpPr>
          <p:cNvPr id="822275" name="Rectangle 3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8610600" y="44450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/>
              <a:t>24</a:t>
            </a:r>
          </a:p>
        </p:txBody>
      </p:sp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212725" y="144463"/>
            <a:ext cx="53673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10000"/>
              </a:spcBef>
              <a:spcAft>
                <a:spcPts val="300"/>
              </a:spcAft>
            </a:pPr>
            <a:r>
              <a:rPr lang="zh-CN" altLang="en-US" sz="3200" b="1">
                <a:solidFill>
                  <a:srgbClr val="FF0000"/>
                </a:solidFill>
                <a:latin typeface="宋体" pitchFamily="2" charset="-122"/>
              </a:rPr>
              <a:t>（</a:t>
            </a:r>
            <a:r>
              <a:rPr lang="en-US" altLang="zh-CN" sz="3200" b="1">
                <a:solidFill>
                  <a:srgbClr val="FF0000"/>
                </a:solidFill>
                <a:latin typeface="宋体" pitchFamily="2" charset="-122"/>
              </a:rPr>
              <a:t>3</a:t>
            </a:r>
            <a:r>
              <a:rPr lang="zh-CN" altLang="en-US" sz="3200" b="1">
                <a:solidFill>
                  <a:srgbClr val="FF0000"/>
                </a:solidFill>
                <a:latin typeface="宋体" pitchFamily="2" charset="-122"/>
              </a:rPr>
              <a:t>） 存储交换</a:t>
            </a:r>
            <a:r>
              <a:rPr lang="en-US" altLang="zh-CN" sz="3200" b="1">
                <a:solidFill>
                  <a:srgbClr val="FF0000"/>
                </a:solidFill>
              </a:rPr>
              <a:t>—</a:t>
            </a:r>
            <a:r>
              <a:rPr lang="zh-CN" altLang="en-US" sz="3200" b="1">
                <a:solidFill>
                  <a:srgbClr val="FF0000"/>
                </a:solidFill>
                <a:latin typeface="宋体" pitchFamily="2" charset="-122"/>
              </a:rPr>
              <a:t>分组交换</a:t>
            </a:r>
            <a:r>
              <a:rPr lang="zh-CN" altLang="en-US" b="1">
                <a:latin typeface="宋体" pitchFamily="2" charset="-122"/>
              </a:rPr>
              <a:t>  </a:t>
            </a:r>
            <a:endParaRPr lang="zh-CN" altLang="en-US" sz="2800" b="1">
              <a:latin typeface="宋体" pitchFamily="2" charset="-122"/>
            </a:endParaRPr>
          </a:p>
        </p:txBody>
      </p:sp>
      <p:sp>
        <p:nvSpPr>
          <p:cNvPr id="61446" name="Text Box 6"/>
          <p:cNvSpPr txBox="1">
            <a:spLocks noChangeArrowheads="1"/>
          </p:cNvSpPr>
          <p:nvPr/>
        </p:nvSpPr>
        <p:spPr bwMode="auto">
          <a:xfrm>
            <a:off x="190500" y="836613"/>
            <a:ext cx="8702675" cy="299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10000"/>
              </a:spcBef>
              <a:spcAft>
                <a:spcPts val="300"/>
              </a:spcAft>
            </a:pPr>
            <a:r>
              <a:rPr lang="en-US" altLang="zh-CN" sz="2800" b="1">
                <a:latin typeface="宋体" pitchFamily="2" charset="-122"/>
              </a:rPr>
              <a:t>  </a:t>
            </a:r>
            <a:r>
              <a:rPr lang="zh-CN" altLang="en-US" sz="2800" b="1">
                <a:latin typeface="宋体" pitchFamily="2" charset="-122"/>
              </a:rPr>
              <a:t>结合线路交换和报文交换两者的优点，优化性能；</a:t>
            </a:r>
          </a:p>
          <a:p>
            <a:pPr>
              <a:lnSpc>
                <a:spcPct val="130000"/>
              </a:lnSpc>
              <a:spcBef>
                <a:spcPct val="50000"/>
              </a:spcBef>
              <a:spcAft>
                <a:spcPts val="700"/>
              </a:spcAft>
            </a:pPr>
            <a:r>
              <a:rPr lang="zh-CN" altLang="en-US" sz="2800" b="1">
                <a:latin typeface="宋体" pitchFamily="2" charset="-122"/>
              </a:rPr>
              <a:t>  类似报文交换，只是它</a:t>
            </a:r>
            <a:r>
              <a:rPr lang="zh-CN" altLang="en-US" sz="2800" b="1" u="sng">
                <a:solidFill>
                  <a:srgbClr val="FF0000"/>
                </a:solidFill>
                <a:latin typeface="宋体" pitchFamily="2" charset="-122"/>
              </a:rPr>
              <a:t>规定了交换设备处理和传输的数据长度</a:t>
            </a:r>
            <a:r>
              <a:rPr lang="zh-CN" altLang="en-US" sz="2800" b="1">
                <a:latin typeface="宋体" pitchFamily="2" charset="-122"/>
              </a:rPr>
              <a:t>（称之为分组），</a:t>
            </a:r>
            <a:r>
              <a:rPr lang="zh-CN" altLang="en-US" sz="2800" b="1" u="sng">
                <a:solidFill>
                  <a:srgbClr val="FF0000"/>
                </a:solidFill>
                <a:latin typeface="宋体" pitchFamily="2" charset="-122"/>
              </a:rPr>
              <a:t>将长报文分成若干个小分组进行传输</a:t>
            </a:r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</a:rPr>
              <a:t>。</a:t>
            </a:r>
            <a:r>
              <a:rPr lang="zh-CN" altLang="en-US" sz="2800" b="1">
                <a:latin typeface="宋体" pitchFamily="2" charset="-122"/>
              </a:rPr>
              <a:t>不同站点的数据分组可以交织在同一线路上传输，提高了线路的利用率。</a:t>
            </a:r>
          </a:p>
        </p:txBody>
      </p:sp>
      <p:sp>
        <p:nvSpPr>
          <p:cNvPr id="61447" name="Line 7"/>
          <p:cNvSpPr>
            <a:spLocks noChangeShapeType="1"/>
          </p:cNvSpPr>
          <p:nvPr/>
        </p:nvSpPr>
        <p:spPr bwMode="auto">
          <a:xfrm>
            <a:off x="4211638" y="5661025"/>
            <a:ext cx="1881187" cy="17463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8" name="Line 8"/>
          <p:cNvSpPr>
            <a:spLocks noChangeShapeType="1"/>
          </p:cNvSpPr>
          <p:nvPr/>
        </p:nvSpPr>
        <p:spPr bwMode="auto">
          <a:xfrm flipH="1">
            <a:off x="1520825" y="4535488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9" name="Line 9"/>
          <p:cNvSpPr>
            <a:spLocks noChangeShapeType="1"/>
          </p:cNvSpPr>
          <p:nvPr/>
        </p:nvSpPr>
        <p:spPr bwMode="auto">
          <a:xfrm flipH="1">
            <a:off x="1673225" y="5445125"/>
            <a:ext cx="131445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50" name="Line 10"/>
          <p:cNvSpPr>
            <a:spLocks noChangeShapeType="1"/>
          </p:cNvSpPr>
          <p:nvPr/>
        </p:nvSpPr>
        <p:spPr bwMode="auto">
          <a:xfrm flipH="1" flipV="1">
            <a:off x="1673225" y="6440488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51" name="Line 11"/>
          <p:cNvSpPr>
            <a:spLocks noChangeShapeType="1"/>
          </p:cNvSpPr>
          <p:nvPr/>
        </p:nvSpPr>
        <p:spPr bwMode="auto">
          <a:xfrm flipV="1">
            <a:off x="4211638" y="4535488"/>
            <a:ext cx="1182687" cy="549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1452" name="Picture 1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9825" y="5145088"/>
            <a:ext cx="4794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61453" name="Picture 1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6025" y="4230688"/>
            <a:ext cx="4794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61454" name="Picture 14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9825" y="6211888"/>
            <a:ext cx="4794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61455" name="Rectangle 15"/>
          <p:cNvSpPr>
            <a:spLocks noChangeArrowheads="1"/>
          </p:cNvSpPr>
          <p:nvPr/>
        </p:nvSpPr>
        <p:spPr bwMode="auto">
          <a:xfrm>
            <a:off x="6092825" y="4992688"/>
            <a:ext cx="1116013" cy="100488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zh-CN" altLang="en-US" b="1">
                <a:latin typeface="楷体" pitchFamily="18" charset="-122"/>
                <a:ea typeface="楷体" pitchFamily="18" charset="-122"/>
              </a:rPr>
              <a:t>结点机</a:t>
            </a:r>
          </a:p>
        </p:txBody>
      </p:sp>
      <p:sp>
        <p:nvSpPr>
          <p:cNvPr id="61456" name="Line 16"/>
          <p:cNvSpPr>
            <a:spLocks noChangeShapeType="1"/>
          </p:cNvSpPr>
          <p:nvPr/>
        </p:nvSpPr>
        <p:spPr bwMode="auto">
          <a:xfrm>
            <a:off x="4140200" y="5949950"/>
            <a:ext cx="1114425" cy="642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57" name="Line 17"/>
          <p:cNvSpPr>
            <a:spLocks noChangeShapeType="1"/>
          </p:cNvSpPr>
          <p:nvPr/>
        </p:nvSpPr>
        <p:spPr bwMode="auto">
          <a:xfrm flipV="1">
            <a:off x="7235825" y="4764088"/>
            <a:ext cx="457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58" name="Line 18"/>
          <p:cNvSpPr>
            <a:spLocks noChangeShapeType="1"/>
          </p:cNvSpPr>
          <p:nvPr/>
        </p:nvSpPr>
        <p:spPr bwMode="auto">
          <a:xfrm>
            <a:off x="7159625" y="5526088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59" name="Line 19"/>
          <p:cNvSpPr>
            <a:spLocks noChangeShapeType="1"/>
          </p:cNvSpPr>
          <p:nvPr/>
        </p:nvSpPr>
        <p:spPr bwMode="auto">
          <a:xfrm>
            <a:off x="7235825" y="5907088"/>
            <a:ext cx="457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60" name="Rectangle 20"/>
          <p:cNvSpPr>
            <a:spLocks noChangeArrowheads="1"/>
          </p:cNvSpPr>
          <p:nvPr/>
        </p:nvSpPr>
        <p:spPr bwMode="auto">
          <a:xfrm>
            <a:off x="6516688" y="5373688"/>
            <a:ext cx="228600" cy="228600"/>
          </a:xfrm>
          <a:prstGeom prst="rect">
            <a:avLst/>
          </a:prstGeom>
          <a:solidFill>
            <a:srgbClr val="9900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61" name="Rectangle 21"/>
          <p:cNvSpPr>
            <a:spLocks noChangeArrowheads="1"/>
          </p:cNvSpPr>
          <p:nvPr/>
        </p:nvSpPr>
        <p:spPr bwMode="auto">
          <a:xfrm>
            <a:off x="3563938" y="5373688"/>
            <a:ext cx="228600" cy="228600"/>
          </a:xfrm>
          <a:prstGeom prst="rect">
            <a:avLst/>
          </a:prstGeom>
          <a:solidFill>
            <a:srgbClr val="9900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1462" name="Picture 2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3025" y="6135688"/>
            <a:ext cx="4794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61463" name="Rectangle 23"/>
          <p:cNvSpPr>
            <a:spLocks noChangeArrowheads="1"/>
          </p:cNvSpPr>
          <p:nvPr/>
        </p:nvSpPr>
        <p:spPr bwMode="auto">
          <a:xfrm>
            <a:off x="2130425" y="5145088"/>
            <a:ext cx="228600" cy="228600"/>
          </a:xfrm>
          <a:prstGeom prst="rect">
            <a:avLst/>
          </a:prstGeom>
          <a:solidFill>
            <a:srgbClr val="FF00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64" name="Rectangle 24"/>
          <p:cNvSpPr>
            <a:spLocks noChangeArrowheads="1"/>
          </p:cNvSpPr>
          <p:nvPr/>
        </p:nvSpPr>
        <p:spPr bwMode="auto">
          <a:xfrm>
            <a:off x="7885113" y="5876925"/>
            <a:ext cx="228600" cy="228600"/>
          </a:xfrm>
          <a:prstGeom prst="rect">
            <a:avLst/>
          </a:prstGeom>
          <a:solidFill>
            <a:srgbClr val="0080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65" name="Rectangle 25"/>
          <p:cNvSpPr>
            <a:spLocks noChangeArrowheads="1"/>
          </p:cNvSpPr>
          <p:nvPr/>
        </p:nvSpPr>
        <p:spPr bwMode="auto">
          <a:xfrm>
            <a:off x="4932363" y="5373688"/>
            <a:ext cx="228600" cy="228600"/>
          </a:xfrm>
          <a:prstGeom prst="rect">
            <a:avLst/>
          </a:prstGeom>
          <a:solidFill>
            <a:srgbClr val="FF00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66" name="Line 26"/>
          <p:cNvSpPr>
            <a:spLocks noChangeShapeType="1"/>
          </p:cNvSpPr>
          <p:nvPr/>
        </p:nvSpPr>
        <p:spPr bwMode="auto">
          <a:xfrm>
            <a:off x="2484438" y="4508500"/>
            <a:ext cx="574675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67" name="Line 27"/>
          <p:cNvSpPr>
            <a:spLocks noChangeShapeType="1"/>
          </p:cNvSpPr>
          <p:nvPr/>
        </p:nvSpPr>
        <p:spPr bwMode="auto">
          <a:xfrm flipV="1">
            <a:off x="2484438" y="5876925"/>
            <a:ext cx="574675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68" name="Rectangle 28"/>
          <p:cNvSpPr>
            <a:spLocks noChangeArrowheads="1"/>
          </p:cNvSpPr>
          <p:nvPr/>
        </p:nvSpPr>
        <p:spPr bwMode="auto">
          <a:xfrm>
            <a:off x="7524750" y="4365625"/>
            <a:ext cx="228600" cy="228600"/>
          </a:xfrm>
          <a:prstGeom prst="rect">
            <a:avLst/>
          </a:prstGeom>
          <a:solidFill>
            <a:srgbClr val="9900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69" name="Rectangle 29"/>
          <p:cNvSpPr>
            <a:spLocks noChangeArrowheads="1"/>
          </p:cNvSpPr>
          <p:nvPr/>
        </p:nvSpPr>
        <p:spPr bwMode="auto">
          <a:xfrm>
            <a:off x="7596188" y="5229225"/>
            <a:ext cx="228600" cy="228600"/>
          </a:xfrm>
          <a:prstGeom prst="rect">
            <a:avLst/>
          </a:prstGeom>
          <a:solidFill>
            <a:srgbClr val="FF00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5143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3095625" y="5016500"/>
            <a:ext cx="1116013" cy="1004888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zh-CN" altLang="en-US" b="1">
                <a:latin typeface="楷体" pitchFamily="18" charset="-122"/>
                <a:ea typeface="楷体" pitchFamily="18" charset="-122"/>
              </a:rPr>
              <a:t>结点机</a:t>
            </a:r>
          </a:p>
        </p:txBody>
      </p:sp>
      <p:sp>
        <p:nvSpPr>
          <p:cNvPr id="823299" name="Rectangle 3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8610600" y="44450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/>
              <a:t>24</a:t>
            </a:r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212725" y="144463"/>
            <a:ext cx="53673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10000"/>
              </a:spcBef>
              <a:spcAft>
                <a:spcPts val="300"/>
              </a:spcAft>
            </a:pPr>
            <a:r>
              <a:rPr lang="zh-CN" altLang="en-US" sz="3200" b="1">
                <a:solidFill>
                  <a:srgbClr val="FF0000"/>
                </a:solidFill>
                <a:latin typeface="宋体" pitchFamily="2" charset="-122"/>
              </a:rPr>
              <a:t>（</a:t>
            </a:r>
            <a:r>
              <a:rPr lang="en-US" altLang="zh-CN" sz="3200" b="1">
                <a:solidFill>
                  <a:srgbClr val="FF0000"/>
                </a:solidFill>
                <a:latin typeface="宋体" pitchFamily="2" charset="-122"/>
              </a:rPr>
              <a:t>3</a:t>
            </a:r>
            <a:r>
              <a:rPr lang="zh-CN" altLang="en-US" sz="3200" b="1">
                <a:solidFill>
                  <a:srgbClr val="FF0000"/>
                </a:solidFill>
                <a:latin typeface="宋体" pitchFamily="2" charset="-122"/>
              </a:rPr>
              <a:t>） 存储交换</a:t>
            </a:r>
            <a:r>
              <a:rPr lang="en-US" altLang="zh-CN" sz="3200" b="1">
                <a:solidFill>
                  <a:srgbClr val="FF0000"/>
                </a:solidFill>
              </a:rPr>
              <a:t>—</a:t>
            </a:r>
            <a:r>
              <a:rPr lang="zh-CN" altLang="en-US" sz="3200" b="1">
                <a:solidFill>
                  <a:srgbClr val="FF0000"/>
                </a:solidFill>
                <a:latin typeface="宋体" pitchFamily="2" charset="-122"/>
              </a:rPr>
              <a:t>分组交换</a:t>
            </a:r>
            <a:r>
              <a:rPr lang="zh-CN" altLang="en-US" b="1">
                <a:latin typeface="宋体" pitchFamily="2" charset="-122"/>
              </a:rPr>
              <a:t>  </a:t>
            </a:r>
            <a:endParaRPr lang="zh-CN" altLang="en-US" sz="2800" b="1">
              <a:latin typeface="宋体" pitchFamily="2" charset="-122"/>
            </a:endParaRPr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190500" y="836613"/>
            <a:ext cx="8702675" cy="299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10000"/>
              </a:spcBef>
              <a:spcAft>
                <a:spcPts val="300"/>
              </a:spcAft>
            </a:pPr>
            <a:r>
              <a:rPr lang="en-US" altLang="zh-CN" sz="2800" b="1">
                <a:latin typeface="宋体" pitchFamily="2" charset="-122"/>
              </a:rPr>
              <a:t>  </a:t>
            </a:r>
            <a:r>
              <a:rPr lang="zh-CN" altLang="en-US" sz="2800" b="1">
                <a:latin typeface="宋体" pitchFamily="2" charset="-122"/>
              </a:rPr>
              <a:t>结合线路交换和报文交换两者的优点，优化性能；</a:t>
            </a:r>
          </a:p>
          <a:p>
            <a:pPr>
              <a:lnSpc>
                <a:spcPct val="130000"/>
              </a:lnSpc>
              <a:spcBef>
                <a:spcPct val="50000"/>
              </a:spcBef>
              <a:spcAft>
                <a:spcPts val="700"/>
              </a:spcAft>
            </a:pPr>
            <a:r>
              <a:rPr lang="zh-CN" altLang="en-US" sz="2800" b="1">
                <a:latin typeface="宋体" pitchFamily="2" charset="-122"/>
              </a:rPr>
              <a:t>  类似报文交换，只是它</a:t>
            </a:r>
            <a:r>
              <a:rPr lang="zh-CN" altLang="en-US" sz="2800" b="1" u="sng">
                <a:solidFill>
                  <a:srgbClr val="FF0000"/>
                </a:solidFill>
                <a:latin typeface="宋体" pitchFamily="2" charset="-122"/>
              </a:rPr>
              <a:t>规定了交换设备处理和传输的数据长度</a:t>
            </a:r>
            <a:r>
              <a:rPr lang="zh-CN" altLang="en-US" sz="2800" b="1">
                <a:latin typeface="宋体" pitchFamily="2" charset="-122"/>
              </a:rPr>
              <a:t>（称之为分组），</a:t>
            </a:r>
            <a:r>
              <a:rPr lang="zh-CN" altLang="en-US" sz="2800" b="1" u="sng">
                <a:solidFill>
                  <a:srgbClr val="FF0000"/>
                </a:solidFill>
                <a:latin typeface="宋体" pitchFamily="2" charset="-122"/>
              </a:rPr>
              <a:t>将长报文分成若干个小分组进行传输</a:t>
            </a:r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</a:rPr>
              <a:t>。</a:t>
            </a:r>
            <a:r>
              <a:rPr lang="zh-CN" altLang="en-US" sz="2800" b="1">
                <a:latin typeface="宋体" pitchFamily="2" charset="-122"/>
              </a:rPr>
              <a:t>不同站点的数据分组可以交织在同一线路上传输，提高了线路的利用率。</a:t>
            </a:r>
          </a:p>
        </p:txBody>
      </p:sp>
      <p:sp>
        <p:nvSpPr>
          <p:cNvPr id="62471" name="Line 7"/>
          <p:cNvSpPr>
            <a:spLocks noChangeShapeType="1"/>
          </p:cNvSpPr>
          <p:nvPr/>
        </p:nvSpPr>
        <p:spPr bwMode="auto">
          <a:xfrm>
            <a:off x="4211638" y="5661025"/>
            <a:ext cx="1881187" cy="17463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72" name="Line 8"/>
          <p:cNvSpPr>
            <a:spLocks noChangeShapeType="1"/>
          </p:cNvSpPr>
          <p:nvPr/>
        </p:nvSpPr>
        <p:spPr bwMode="auto">
          <a:xfrm flipH="1">
            <a:off x="1520825" y="4535488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73" name="Line 9"/>
          <p:cNvSpPr>
            <a:spLocks noChangeShapeType="1"/>
          </p:cNvSpPr>
          <p:nvPr/>
        </p:nvSpPr>
        <p:spPr bwMode="auto">
          <a:xfrm flipH="1">
            <a:off x="1673225" y="5445125"/>
            <a:ext cx="131445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74" name="Line 10"/>
          <p:cNvSpPr>
            <a:spLocks noChangeShapeType="1"/>
          </p:cNvSpPr>
          <p:nvPr/>
        </p:nvSpPr>
        <p:spPr bwMode="auto">
          <a:xfrm flipH="1" flipV="1">
            <a:off x="1673225" y="6440488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75" name="Line 11"/>
          <p:cNvSpPr>
            <a:spLocks noChangeShapeType="1"/>
          </p:cNvSpPr>
          <p:nvPr/>
        </p:nvSpPr>
        <p:spPr bwMode="auto">
          <a:xfrm flipV="1">
            <a:off x="4211638" y="4535488"/>
            <a:ext cx="1182687" cy="549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2476" name="Picture 1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9825" y="5145088"/>
            <a:ext cx="4794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62477" name="Picture 1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6025" y="4230688"/>
            <a:ext cx="4794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62478" name="Picture 14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9825" y="6211888"/>
            <a:ext cx="4794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62479" name="Rectangle 15"/>
          <p:cNvSpPr>
            <a:spLocks noChangeArrowheads="1"/>
          </p:cNvSpPr>
          <p:nvPr/>
        </p:nvSpPr>
        <p:spPr bwMode="auto">
          <a:xfrm>
            <a:off x="6092825" y="4992688"/>
            <a:ext cx="1116013" cy="100488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zh-CN" altLang="en-US" b="1">
                <a:latin typeface="楷体" pitchFamily="18" charset="-122"/>
                <a:ea typeface="楷体" pitchFamily="18" charset="-122"/>
              </a:rPr>
              <a:t>结点机</a:t>
            </a:r>
          </a:p>
        </p:txBody>
      </p:sp>
      <p:sp>
        <p:nvSpPr>
          <p:cNvPr id="62480" name="Line 16"/>
          <p:cNvSpPr>
            <a:spLocks noChangeShapeType="1"/>
          </p:cNvSpPr>
          <p:nvPr/>
        </p:nvSpPr>
        <p:spPr bwMode="auto">
          <a:xfrm>
            <a:off x="4140200" y="5949950"/>
            <a:ext cx="1114425" cy="642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481" name="Line 17"/>
          <p:cNvSpPr>
            <a:spLocks noChangeShapeType="1"/>
          </p:cNvSpPr>
          <p:nvPr/>
        </p:nvSpPr>
        <p:spPr bwMode="auto">
          <a:xfrm flipV="1">
            <a:off x="7235825" y="4764088"/>
            <a:ext cx="457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482" name="Line 18"/>
          <p:cNvSpPr>
            <a:spLocks noChangeShapeType="1"/>
          </p:cNvSpPr>
          <p:nvPr/>
        </p:nvSpPr>
        <p:spPr bwMode="auto">
          <a:xfrm>
            <a:off x="7159625" y="5526088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483" name="Line 19"/>
          <p:cNvSpPr>
            <a:spLocks noChangeShapeType="1"/>
          </p:cNvSpPr>
          <p:nvPr/>
        </p:nvSpPr>
        <p:spPr bwMode="auto">
          <a:xfrm>
            <a:off x="7235825" y="5907088"/>
            <a:ext cx="457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484" name="Rectangle 20"/>
          <p:cNvSpPr>
            <a:spLocks noChangeArrowheads="1"/>
          </p:cNvSpPr>
          <p:nvPr/>
        </p:nvSpPr>
        <p:spPr bwMode="auto">
          <a:xfrm>
            <a:off x="7740650" y="4365625"/>
            <a:ext cx="228600" cy="228600"/>
          </a:xfrm>
          <a:prstGeom prst="rect">
            <a:avLst/>
          </a:prstGeom>
          <a:solidFill>
            <a:srgbClr val="9900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85" name="Rectangle 21"/>
          <p:cNvSpPr>
            <a:spLocks noChangeArrowheads="1"/>
          </p:cNvSpPr>
          <p:nvPr/>
        </p:nvSpPr>
        <p:spPr bwMode="auto">
          <a:xfrm>
            <a:off x="4932363" y="5373688"/>
            <a:ext cx="228600" cy="228600"/>
          </a:xfrm>
          <a:prstGeom prst="rect">
            <a:avLst/>
          </a:prstGeom>
          <a:solidFill>
            <a:srgbClr val="9900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2486" name="Picture 2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3025" y="6135688"/>
            <a:ext cx="4794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62487" name="Rectangle 23"/>
          <p:cNvSpPr>
            <a:spLocks noChangeArrowheads="1"/>
          </p:cNvSpPr>
          <p:nvPr/>
        </p:nvSpPr>
        <p:spPr bwMode="auto">
          <a:xfrm>
            <a:off x="3563938" y="5373688"/>
            <a:ext cx="228600" cy="228600"/>
          </a:xfrm>
          <a:prstGeom prst="rect">
            <a:avLst/>
          </a:prstGeom>
          <a:solidFill>
            <a:srgbClr val="FF00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88" name="Rectangle 24"/>
          <p:cNvSpPr>
            <a:spLocks noChangeArrowheads="1"/>
          </p:cNvSpPr>
          <p:nvPr/>
        </p:nvSpPr>
        <p:spPr bwMode="auto">
          <a:xfrm>
            <a:off x="7885113" y="5876925"/>
            <a:ext cx="228600" cy="228600"/>
          </a:xfrm>
          <a:prstGeom prst="rect">
            <a:avLst/>
          </a:prstGeom>
          <a:solidFill>
            <a:srgbClr val="0080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89" name="Rectangle 25"/>
          <p:cNvSpPr>
            <a:spLocks noChangeArrowheads="1"/>
          </p:cNvSpPr>
          <p:nvPr/>
        </p:nvSpPr>
        <p:spPr bwMode="auto">
          <a:xfrm>
            <a:off x="6588125" y="5373688"/>
            <a:ext cx="228600" cy="228600"/>
          </a:xfrm>
          <a:prstGeom prst="rect">
            <a:avLst/>
          </a:prstGeom>
          <a:solidFill>
            <a:srgbClr val="FF00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90" name="Line 26"/>
          <p:cNvSpPr>
            <a:spLocks noChangeShapeType="1"/>
          </p:cNvSpPr>
          <p:nvPr/>
        </p:nvSpPr>
        <p:spPr bwMode="auto">
          <a:xfrm>
            <a:off x="2484438" y="4508500"/>
            <a:ext cx="574675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491" name="Line 27"/>
          <p:cNvSpPr>
            <a:spLocks noChangeShapeType="1"/>
          </p:cNvSpPr>
          <p:nvPr/>
        </p:nvSpPr>
        <p:spPr bwMode="auto">
          <a:xfrm flipV="1">
            <a:off x="2484438" y="5876925"/>
            <a:ext cx="574675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492" name="Rectangle 28"/>
          <p:cNvSpPr>
            <a:spLocks noChangeArrowheads="1"/>
          </p:cNvSpPr>
          <p:nvPr/>
        </p:nvSpPr>
        <p:spPr bwMode="auto">
          <a:xfrm>
            <a:off x="7524750" y="4365625"/>
            <a:ext cx="228600" cy="228600"/>
          </a:xfrm>
          <a:prstGeom prst="rect">
            <a:avLst/>
          </a:prstGeom>
          <a:solidFill>
            <a:srgbClr val="9900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93" name="Rectangle 29"/>
          <p:cNvSpPr>
            <a:spLocks noChangeArrowheads="1"/>
          </p:cNvSpPr>
          <p:nvPr/>
        </p:nvSpPr>
        <p:spPr bwMode="auto">
          <a:xfrm>
            <a:off x="7596188" y="5229225"/>
            <a:ext cx="228600" cy="228600"/>
          </a:xfrm>
          <a:prstGeom prst="rect">
            <a:avLst/>
          </a:prstGeom>
          <a:solidFill>
            <a:srgbClr val="FF00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3157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3095625" y="5016500"/>
            <a:ext cx="1116013" cy="1004888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zh-CN" altLang="en-US" b="1">
                <a:latin typeface="楷体" pitchFamily="18" charset="-122"/>
                <a:ea typeface="楷体" pitchFamily="18" charset="-122"/>
              </a:rPr>
              <a:t>结点机</a:t>
            </a:r>
          </a:p>
        </p:txBody>
      </p:sp>
      <p:sp>
        <p:nvSpPr>
          <p:cNvPr id="824323" name="Rectangle 3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8610600" y="44450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/>
              <a:t>24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212725" y="144463"/>
            <a:ext cx="53673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10000"/>
              </a:spcBef>
              <a:spcAft>
                <a:spcPts val="300"/>
              </a:spcAft>
            </a:pPr>
            <a:r>
              <a:rPr lang="zh-CN" altLang="en-US" sz="3200" b="1">
                <a:solidFill>
                  <a:srgbClr val="FF0000"/>
                </a:solidFill>
                <a:latin typeface="宋体" pitchFamily="2" charset="-122"/>
              </a:rPr>
              <a:t>（</a:t>
            </a:r>
            <a:r>
              <a:rPr lang="en-US" altLang="zh-CN" sz="3200" b="1">
                <a:solidFill>
                  <a:srgbClr val="FF0000"/>
                </a:solidFill>
                <a:latin typeface="宋体" pitchFamily="2" charset="-122"/>
              </a:rPr>
              <a:t>3</a:t>
            </a:r>
            <a:r>
              <a:rPr lang="zh-CN" altLang="en-US" sz="3200" b="1">
                <a:solidFill>
                  <a:srgbClr val="FF0000"/>
                </a:solidFill>
                <a:latin typeface="宋体" pitchFamily="2" charset="-122"/>
              </a:rPr>
              <a:t>） 存储交换</a:t>
            </a:r>
            <a:r>
              <a:rPr lang="en-US" altLang="zh-CN" sz="3200" b="1">
                <a:solidFill>
                  <a:srgbClr val="FF0000"/>
                </a:solidFill>
              </a:rPr>
              <a:t>—</a:t>
            </a:r>
            <a:r>
              <a:rPr lang="zh-CN" altLang="en-US" sz="3200" b="1">
                <a:solidFill>
                  <a:srgbClr val="FF0000"/>
                </a:solidFill>
                <a:latin typeface="宋体" pitchFamily="2" charset="-122"/>
              </a:rPr>
              <a:t>分组交换</a:t>
            </a:r>
            <a:r>
              <a:rPr lang="zh-CN" altLang="en-US" b="1">
                <a:latin typeface="宋体" pitchFamily="2" charset="-122"/>
              </a:rPr>
              <a:t>  </a:t>
            </a:r>
            <a:endParaRPr lang="zh-CN" altLang="en-US" sz="2800" b="1">
              <a:latin typeface="宋体" pitchFamily="2" charset="-122"/>
            </a:endParaRPr>
          </a:p>
        </p:txBody>
      </p:sp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190500" y="836613"/>
            <a:ext cx="8702675" cy="299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10000"/>
              </a:spcBef>
              <a:spcAft>
                <a:spcPts val="300"/>
              </a:spcAft>
            </a:pPr>
            <a:r>
              <a:rPr lang="en-US" altLang="zh-CN" sz="2800" b="1">
                <a:latin typeface="宋体" pitchFamily="2" charset="-122"/>
              </a:rPr>
              <a:t>  </a:t>
            </a:r>
            <a:r>
              <a:rPr lang="zh-CN" altLang="en-US" sz="2800" b="1">
                <a:latin typeface="宋体" pitchFamily="2" charset="-122"/>
              </a:rPr>
              <a:t>结合线路交换和报文交换两者的优点，优化性能；</a:t>
            </a:r>
          </a:p>
          <a:p>
            <a:pPr>
              <a:lnSpc>
                <a:spcPct val="130000"/>
              </a:lnSpc>
              <a:spcBef>
                <a:spcPct val="50000"/>
              </a:spcBef>
              <a:spcAft>
                <a:spcPts val="700"/>
              </a:spcAft>
            </a:pPr>
            <a:r>
              <a:rPr lang="zh-CN" altLang="en-US" sz="2800" b="1">
                <a:latin typeface="宋体" pitchFamily="2" charset="-122"/>
              </a:rPr>
              <a:t>  类似报文交换，只是它</a:t>
            </a:r>
            <a:r>
              <a:rPr lang="zh-CN" altLang="en-US" sz="2800" b="1" u="sng">
                <a:solidFill>
                  <a:srgbClr val="FF0000"/>
                </a:solidFill>
                <a:latin typeface="宋体" pitchFamily="2" charset="-122"/>
              </a:rPr>
              <a:t>规定了交换设备处理和传输的数据长度</a:t>
            </a:r>
            <a:r>
              <a:rPr lang="zh-CN" altLang="en-US" sz="2800" b="1">
                <a:latin typeface="宋体" pitchFamily="2" charset="-122"/>
              </a:rPr>
              <a:t>（称之为分组），</a:t>
            </a:r>
            <a:r>
              <a:rPr lang="zh-CN" altLang="en-US" sz="2800" b="1" u="sng">
                <a:solidFill>
                  <a:srgbClr val="FF0000"/>
                </a:solidFill>
                <a:latin typeface="宋体" pitchFamily="2" charset="-122"/>
              </a:rPr>
              <a:t>将长报文分成若干个小分组进行传输</a:t>
            </a:r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</a:rPr>
              <a:t>。</a:t>
            </a:r>
            <a:r>
              <a:rPr lang="zh-CN" altLang="en-US" sz="2800" b="1">
                <a:latin typeface="宋体" pitchFamily="2" charset="-122"/>
              </a:rPr>
              <a:t>不同站点的数据分组可以交织在同一线路上传输，提高了线路的利用率。</a:t>
            </a:r>
          </a:p>
        </p:txBody>
      </p:sp>
      <p:sp>
        <p:nvSpPr>
          <p:cNvPr id="63495" name="Line 7"/>
          <p:cNvSpPr>
            <a:spLocks noChangeShapeType="1"/>
          </p:cNvSpPr>
          <p:nvPr/>
        </p:nvSpPr>
        <p:spPr bwMode="auto">
          <a:xfrm>
            <a:off x="4211638" y="5661025"/>
            <a:ext cx="1881187" cy="17463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496" name="Line 8"/>
          <p:cNvSpPr>
            <a:spLocks noChangeShapeType="1"/>
          </p:cNvSpPr>
          <p:nvPr/>
        </p:nvSpPr>
        <p:spPr bwMode="auto">
          <a:xfrm flipH="1">
            <a:off x="1520825" y="4535488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497" name="Line 9"/>
          <p:cNvSpPr>
            <a:spLocks noChangeShapeType="1"/>
          </p:cNvSpPr>
          <p:nvPr/>
        </p:nvSpPr>
        <p:spPr bwMode="auto">
          <a:xfrm flipH="1">
            <a:off x="1673225" y="5445125"/>
            <a:ext cx="131445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H="1" flipV="1">
            <a:off x="1673225" y="6440488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499" name="Line 11"/>
          <p:cNvSpPr>
            <a:spLocks noChangeShapeType="1"/>
          </p:cNvSpPr>
          <p:nvPr/>
        </p:nvSpPr>
        <p:spPr bwMode="auto">
          <a:xfrm flipV="1">
            <a:off x="4211638" y="4535488"/>
            <a:ext cx="1182687" cy="549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3500" name="Picture 1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9825" y="5145088"/>
            <a:ext cx="4794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63501" name="Picture 1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6025" y="4230688"/>
            <a:ext cx="4794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63502" name="Picture 14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9825" y="6211888"/>
            <a:ext cx="4794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63503" name="Rectangle 15"/>
          <p:cNvSpPr>
            <a:spLocks noChangeArrowheads="1"/>
          </p:cNvSpPr>
          <p:nvPr/>
        </p:nvSpPr>
        <p:spPr bwMode="auto">
          <a:xfrm>
            <a:off x="6092825" y="4992688"/>
            <a:ext cx="1116013" cy="100488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zh-CN" altLang="en-US" b="1">
                <a:latin typeface="楷体" pitchFamily="18" charset="-122"/>
                <a:ea typeface="楷体" pitchFamily="18" charset="-122"/>
              </a:rPr>
              <a:t>结点机</a:t>
            </a:r>
          </a:p>
        </p:txBody>
      </p:sp>
      <p:sp>
        <p:nvSpPr>
          <p:cNvPr id="63504" name="Line 16"/>
          <p:cNvSpPr>
            <a:spLocks noChangeShapeType="1"/>
          </p:cNvSpPr>
          <p:nvPr/>
        </p:nvSpPr>
        <p:spPr bwMode="auto">
          <a:xfrm>
            <a:off x="4140200" y="5949950"/>
            <a:ext cx="1114425" cy="642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505" name="Line 17"/>
          <p:cNvSpPr>
            <a:spLocks noChangeShapeType="1"/>
          </p:cNvSpPr>
          <p:nvPr/>
        </p:nvSpPr>
        <p:spPr bwMode="auto">
          <a:xfrm flipV="1">
            <a:off x="7235825" y="4764088"/>
            <a:ext cx="457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506" name="Line 18"/>
          <p:cNvSpPr>
            <a:spLocks noChangeShapeType="1"/>
          </p:cNvSpPr>
          <p:nvPr/>
        </p:nvSpPr>
        <p:spPr bwMode="auto">
          <a:xfrm>
            <a:off x="7159625" y="5526088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507" name="Line 19"/>
          <p:cNvSpPr>
            <a:spLocks noChangeShapeType="1"/>
          </p:cNvSpPr>
          <p:nvPr/>
        </p:nvSpPr>
        <p:spPr bwMode="auto">
          <a:xfrm>
            <a:off x="7235825" y="5907088"/>
            <a:ext cx="457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508" name="Rectangle 20"/>
          <p:cNvSpPr>
            <a:spLocks noChangeArrowheads="1"/>
          </p:cNvSpPr>
          <p:nvPr/>
        </p:nvSpPr>
        <p:spPr bwMode="auto">
          <a:xfrm>
            <a:off x="7740650" y="4365625"/>
            <a:ext cx="228600" cy="228600"/>
          </a:xfrm>
          <a:prstGeom prst="rect">
            <a:avLst/>
          </a:prstGeom>
          <a:solidFill>
            <a:srgbClr val="9900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09" name="Rectangle 21"/>
          <p:cNvSpPr>
            <a:spLocks noChangeArrowheads="1"/>
          </p:cNvSpPr>
          <p:nvPr/>
        </p:nvSpPr>
        <p:spPr bwMode="auto">
          <a:xfrm>
            <a:off x="6588125" y="5373688"/>
            <a:ext cx="228600" cy="228600"/>
          </a:xfrm>
          <a:prstGeom prst="rect">
            <a:avLst/>
          </a:prstGeom>
          <a:solidFill>
            <a:srgbClr val="9900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3510" name="Picture 2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3025" y="6135688"/>
            <a:ext cx="4794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63511" name="Rectangle 23"/>
          <p:cNvSpPr>
            <a:spLocks noChangeArrowheads="1"/>
          </p:cNvSpPr>
          <p:nvPr/>
        </p:nvSpPr>
        <p:spPr bwMode="auto">
          <a:xfrm>
            <a:off x="5076825" y="5373688"/>
            <a:ext cx="228600" cy="228600"/>
          </a:xfrm>
          <a:prstGeom prst="rect">
            <a:avLst/>
          </a:prstGeom>
          <a:solidFill>
            <a:srgbClr val="FF00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12" name="Rectangle 24"/>
          <p:cNvSpPr>
            <a:spLocks noChangeArrowheads="1"/>
          </p:cNvSpPr>
          <p:nvPr/>
        </p:nvSpPr>
        <p:spPr bwMode="auto">
          <a:xfrm>
            <a:off x="7885113" y="5876925"/>
            <a:ext cx="228600" cy="228600"/>
          </a:xfrm>
          <a:prstGeom prst="rect">
            <a:avLst/>
          </a:prstGeom>
          <a:solidFill>
            <a:srgbClr val="0080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13" name="Rectangle 25"/>
          <p:cNvSpPr>
            <a:spLocks noChangeArrowheads="1"/>
          </p:cNvSpPr>
          <p:nvPr/>
        </p:nvSpPr>
        <p:spPr bwMode="auto">
          <a:xfrm>
            <a:off x="7812088" y="5229225"/>
            <a:ext cx="228600" cy="228600"/>
          </a:xfrm>
          <a:prstGeom prst="rect">
            <a:avLst/>
          </a:prstGeom>
          <a:solidFill>
            <a:srgbClr val="FF00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14" name="Line 26"/>
          <p:cNvSpPr>
            <a:spLocks noChangeShapeType="1"/>
          </p:cNvSpPr>
          <p:nvPr/>
        </p:nvSpPr>
        <p:spPr bwMode="auto">
          <a:xfrm>
            <a:off x="2484438" y="4508500"/>
            <a:ext cx="574675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515" name="Line 27"/>
          <p:cNvSpPr>
            <a:spLocks noChangeShapeType="1"/>
          </p:cNvSpPr>
          <p:nvPr/>
        </p:nvSpPr>
        <p:spPr bwMode="auto">
          <a:xfrm flipV="1">
            <a:off x="2484438" y="5876925"/>
            <a:ext cx="574675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516" name="Rectangle 28"/>
          <p:cNvSpPr>
            <a:spLocks noChangeArrowheads="1"/>
          </p:cNvSpPr>
          <p:nvPr/>
        </p:nvSpPr>
        <p:spPr bwMode="auto">
          <a:xfrm>
            <a:off x="7524750" y="4365625"/>
            <a:ext cx="228600" cy="228600"/>
          </a:xfrm>
          <a:prstGeom prst="rect">
            <a:avLst/>
          </a:prstGeom>
          <a:solidFill>
            <a:srgbClr val="9900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17" name="Rectangle 29"/>
          <p:cNvSpPr>
            <a:spLocks noChangeArrowheads="1"/>
          </p:cNvSpPr>
          <p:nvPr/>
        </p:nvSpPr>
        <p:spPr bwMode="auto">
          <a:xfrm>
            <a:off x="7596188" y="5229225"/>
            <a:ext cx="228600" cy="228600"/>
          </a:xfrm>
          <a:prstGeom prst="rect">
            <a:avLst/>
          </a:prstGeom>
          <a:solidFill>
            <a:srgbClr val="FF00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5974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346" name="Rectangle 2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8610600" y="44450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/>
              <a:t>25</a:t>
            </a:r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212725" y="144463"/>
            <a:ext cx="53673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10000"/>
              </a:spcBef>
              <a:spcAft>
                <a:spcPts val="300"/>
              </a:spcAft>
            </a:pPr>
            <a:r>
              <a:rPr lang="zh-CN" altLang="en-US" sz="3200" b="1">
                <a:solidFill>
                  <a:srgbClr val="FF0000"/>
                </a:solidFill>
                <a:latin typeface="宋体" pitchFamily="2" charset="-122"/>
              </a:rPr>
              <a:t>（</a:t>
            </a:r>
            <a:r>
              <a:rPr lang="en-US" altLang="zh-CN" sz="3200" b="1">
                <a:solidFill>
                  <a:srgbClr val="FF0000"/>
                </a:solidFill>
                <a:latin typeface="宋体" pitchFamily="2" charset="-122"/>
              </a:rPr>
              <a:t>3</a:t>
            </a:r>
            <a:r>
              <a:rPr lang="zh-CN" altLang="en-US" sz="3200" b="1">
                <a:solidFill>
                  <a:srgbClr val="FF0000"/>
                </a:solidFill>
                <a:latin typeface="宋体" pitchFamily="2" charset="-122"/>
              </a:rPr>
              <a:t>） 存储交换</a:t>
            </a:r>
            <a:r>
              <a:rPr lang="en-US" altLang="zh-CN" sz="3200" b="1">
                <a:solidFill>
                  <a:srgbClr val="FF0000"/>
                </a:solidFill>
              </a:rPr>
              <a:t>—</a:t>
            </a:r>
            <a:r>
              <a:rPr lang="zh-CN" altLang="en-US" sz="3200" b="1">
                <a:solidFill>
                  <a:srgbClr val="FF0000"/>
                </a:solidFill>
                <a:latin typeface="宋体" pitchFamily="2" charset="-122"/>
              </a:rPr>
              <a:t>分组交换</a:t>
            </a:r>
            <a:r>
              <a:rPr lang="zh-CN" altLang="en-US" b="1">
                <a:latin typeface="宋体" pitchFamily="2" charset="-122"/>
              </a:rPr>
              <a:t>  </a:t>
            </a:r>
            <a:endParaRPr lang="zh-CN" altLang="en-US" sz="2800" b="1">
              <a:latin typeface="宋体" pitchFamily="2" charset="-122"/>
            </a:endParaRPr>
          </a:p>
        </p:txBody>
      </p:sp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190500" y="836613"/>
            <a:ext cx="8702675" cy="521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10000"/>
              </a:spcBef>
              <a:spcAft>
                <a:spcPts val="300"/>
              </a:spcAft>
            </a:pPr>
            <a:r>
              <a:rPr lang="en-US" altLang="zh-CN" sz="2800" b="1">
                <a:latin typeface="宋体" pitchFamily="2" charset="-122"/>
              </a:rPr>
              <a:t>  </a:t>
            </a:r>
            <a:r>
              <a:rPr lang="zh-CN" altLang="en-US" sz="2800" b="1">
                <a:latin typeface="宋体" pitchFamily="2" charset="-122"/>
              </a:rPr>
              <a:t>结合线路交换和报文交换两者的优点，优化性能；</a:t>
            </a:r>
          </a:p>
          <a:p>
            <a:pPr>
              <a:lnSpc>
                <a:spcPct val="130000"/>
              </a:lnSpc>
              <a:spcBef>
                <a:spcPct val="50000"/>
              </a:spcBef>
              <a:spcAft>
                <a:spcPts val="700"/>
              </a:spcAft>
            </a:pPr>
            <a:r>
              <a:rPr lang="zh-CN" altLang="en-US" sz="2800" b="1">
                <a:latin typeface="宋体" pitchFamily="2" charset="-122"/>
              </a:rPr>
              <a:t>  类似报文交换，只是它</a:t>
            </a:r>
            <a:r>
              <a:rPr lang="zh-CN" altLang="en-US" sz="2800" b="1" u="sng">
                <a:solidFill>
                  <a:srgbClr val="FF0000"/>
                </a:solidFill>
                <a:latin typeface="宋体" pitchFamily="2" charset="-122"/>
              </a:rPr>
              <a:t>规定了交换设备处理和传输的数据长度</a:t>
            </a:r>
            <a:r>
              <a:rPr lang="zh-CN" altLang="en-US" sz="2800" b="1">
                <a:latin typeface="宋体" pitchFamily="2" charset="-122"/>
              </a:rPr>
              <a:t>（称之为分组），</a:t>
            </a:r>
            <a:r>
              <a:rPr lang="zh-CN" altLang="en-US" sz="2800" b="1" u="sng">
                <a:solidFill>
                  <a:srgbClr val="FF0000"/>
                </a:solidFill>
                <a:latin typeface="宋体" pitchFamily="2" charset="-122"/>
              </a:rPr>
              <a:t>将长报文分成若干个小分组进行传输</a:t>
            </a:r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</a:rPr>
              <a:t>。</a:t>
            </a:r>
            <a:r>
              <a:rPr lang="zh-CN" altLang="en-US" sz="2800" b="1">
                <a:latin typeface="宋体" pitchFamily="2" charset="-122"/>
              </a:rPr>
              <a:t>不同站点的数据分组可以交织在同一线路上传输，提高了线路的利用率。</a:t>
            </a:r>
          </a:p>
          <a:p>
            <a:pPr>
              <a:lnSpc>
                <a:spcPct val="130000"/>
              </a:lnSpc>
              <a:spcBef>
                <a:spcPct val="50000"/>
              </a:spcBef>
              <a:spcAft>
                <a:spcPts val="300"/>
              </a:spcAft>
            </a:pPr>
            <a:r>
              <a:rPr lang="zh-CN" altLang="en-US" sz="2800" b="1">
                <a:latin typeface="宋体" pitchFamily="2" charset="-122"/>
              </a:rPr>
              <a:t>  </a:t>
            </a:r>
            <a:r>
              <a:rPr lang="zh-CN" altLang="en-US" sz="2800" b="1" u="sng">
                <a:solidFill>
                  <a:srgbClr val="FF0000"/>
                </a:solidFill>
                <a:latin typeface="宋体" pitchFamily="2" charset="-122"/>
              </a:rPr>
              <a:t>分组长度固定</a:t>
            </a:r>
            <a:r>
              <a:rPr lang="zh-CN" altLang="en-US" sz="2800" b="1">
                <a:latin typeface="宋体" pitchFamily="2" charset="-122"/>
              </a:rPr>
              <a:t>，中间结点可以</a:t>
            </a:r>
            <a:r>
              <a:rPr lang="zh-CN" altLang="en-US" sz="2800" u="sng">
                <a:latin typeface="宋体" pitchFamily="2" charset="-122"/>
              </a:rPr>
              <a:t>采用</a:t>
            </a:r>
            <a:r>
              <a:rPr lang="zh-CN" altLang="en-US" sz="2800" b="1" u="sng">
                <a:solidFill>
                  <a:srgbClr val="FF0000"/>
                </a:solidFill>
                <a:latin typeface="宋体" pitchFamily="2" charset="-122"/>
              </a:rPr>
              <a:t>高速缓存</a:t>
            </a:r>
            <a:r>
              <a:rPr lang="zh-CN" altLang="en-US" sz="2800" b="1">
                <a:latin typeface="宋体" pitchFamily="2" charset="-122"/>
              </a:rPr>
              <a:t>技术来暂存分组，提高了转发的速度。</a:t>
            </a:r>
          </a:p>
          <a:p>
            <a:pPr>
              <a:lnSpc>
                <a:spcPct val="130000"/>
              </a:lnSpc>
              <a:spcBef>
                <a:spcPct val="50000"/>
              </a:spcBef>
              <a:spcAft>
                <a:spcPts val="300"/>
              </a:spcAft>
            </a:pPr>
            <a:r>
              <a:rPr lang="zh-CN" altLang="en-US" sz="2800" b="1">
                <a:latin typeface="宋体" pitchFamily="2" charset="-122"/>
              </a:rPr>
              <a:t>  </a:t>
            </a:r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</a:rPr>
              <a:t>分组长度有限</a:t>
            </a:r>
            <a:r>
              <a:rPr lang="zh-CN" altLang="en-US" sz="2800" b="1">
                <a:latin typeface="宋体" pitchFamily="2" charset="-122"/>
              </a:rPr>
              <a:t>，可以</a:t>
            </a:r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</a:rPr>
              <a:t>较早利用</a:t>
            </a:r>
            <a:r>
              <a:rPr lang="zh-CN" altLang="en-US" sz="2800" b="1">
                <a:latin typeface="宋体" pitchFamily="2" charset="-122"/>
              </a:rPr>
              <a:t>后继线路的资源。</a:t>
            </a:r>
          </a:p>
        </p:txBody>
      </p:sp>
    </p:spTree>
    <p:extLst>
      <p:ext uri="{BB962C8B-B14F-4D97-AF65-F5344CB8AC3E}">
        <p14:creationId xmlns:p14="http://schemas.microsoft.com/office/powerpoint/2010/main" val="821923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Rectangle 2"/>
          <p:cNvSpPr>
            <a:spLocks noChangeArrowheads="1"/>
          </p:cNvSpPr>
          <p:nvPr/>
        </p:nvSpPr>
        <p:spPr bwMode="auto">
          <a:xfrm>
            <a:off x="228600" y="8318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231775" y="1068388"/>
            <a:ext cx="8732838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/>
              <a:t>1</a:t>
            </a:r>
            <a:r>
              <a:rPr lang="zh-CN" altLang="en-US" sz="2800" b="1" dirty="0"/>
              <a:t>、试着分析面向字符型传输控制规程</a:t>
            </a:r>
            <a:r>
              <a:rPr lang="en-US" altLang="zh-CN" sz="2800" b="1" dirty="0"/>
              <a:t>BSC</a:t>
            </a:r>
            <a:r>
              <a:rPr lang="zh-CN" altLang="en-US" sz="2800" b="1" dirty="0"/>
              <a:t>利用转义字符</a:t>
            </a:r>
            <a:r>
              <a:rPr lang="en-US" altLang="zh-CN" sz="2800" b="1" dirty="0"/>
              <a:t>DLE</a:t>
            </a:r>
            <a:r>
              <a:rPr lang="zh-CN" altLang="en-US" sz="2800" b="1" dirty="0"/>
              <a:t>避免数据块中出现“假控制字符”的方法，能否体会其在编程实现过程中的优势？</a:t>
            </a:r>
            <a:endParaRPr lang="en-US" altLang="zh-CN" sz="2800" b="1" dirty="0"/>
          </a:p>
          <a:p>
            <a:endParaRPr lang="en-US" altLang="zh-CN" sz="2800" b="1" dirty="0"/>
          </a:p>
          <a:p>
            <a:r>
              <a:rPr lang="en-US" altLang="zh-CN" sz="2800" b="1" dirty="0"/>
              <a:t>2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HDLC</a:t>
            </a:r>
            <a:r>
              <a:rPr lang="zh-CN" altLang="en-US" sz="2800" b="1" dirty="0"/>
              <a:t>使用</a:t>
            </a:r>
            <a:r>
              <a:rPr lang="en-US" altLang="zh-CN" sz="2800" b="1" dirty="0"/>
              <a:t>GBN</a:t>
            </a:r>
            <a:r>
              <a:rPr lang="zh-CN" altLang="en-US" sz="2800" b="1" dirty="0"/>
              <a:t>机制的滑动窗口机制（后退</a:t>
            </a:r>
            <a:r>
              <a:rPr lang="en-US" altLang="zh-CN" sz="2800" b="1" dirty="0"/>
              <a:t>N</a:t>
            </a:r>
            <a:r>
              <a:rPr lang="zh-CN" altLang="en-US" sz="2800" b="1" dirty="0"/>
              <a:t>帧）协议，发方已发</a:t>
            </a:r>
            <a:r>
              <a:rPr lang="en-US" altLang="zh-CN" sz="2800" b="1" dirty="0"/>
              <a:t>0-7</a:t>
            </a:r>
            <a:r>
              <a:rPr lang="zh-CN" altLang="en-US" sz="2800" b="1" dirty="0"/>
              <a:t>帧，当计时器超时时，若发方只收到</a:t>
            </a:r>
            <a:r>
              <a:rPr lang="en-US" altLang="zh-CN" sz="2800" b="1" dirty="0"/>
              <a:t>0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3</a:t>
            </a:r>
            <a:r>
              <a:rPr lang="zh-CN" altLang="en-US" sz="2800" b="1" dirty="0"/>
              <a:t>号帧（</a:t>
            </a:r>
            <a:r>
              <a:rPr lang="en-US" altLang="zh-CN" sz="2800" b="1" dirty="0"/>
              <a:t>Nr=4</a:t>
            </a:r>
            <a:r>
              <a:rPr lang="zh-CN" altLang="en-US" sz="2800" b="1" dirty="0"/>
              <a:t>）的确认，则发方可重发多少帧？可发的帧序号是</a:t>
            </a:r>
            <a:r>
              <a:rPr lang="en-US" altLang="zh-CN" sz="2800" b="1" dirty="0"/>
              <a:t>…</a:t>
            </a:r>
            <a:r>
              <a:rPr lang="zh-CN" altLang="en-US" sz="2800" b="1" dirty="0"/>
              <a:t>？</a:t>
            </a:r>
            <a:endParaRPr lang="en-US" altLang="zh-CN" sz="2800" b="1" dirty="0"/>
          </a:p>
          <a:p>
            <a:endParaRPr lang="en-US" altLang="zh-CN" sz="2800" b="1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69875" y="69850"/>
            <a:ext cx="53101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spcAft>
                <a:spcPct val="50000"/>
              </a:spcAft>
            </a:pPr>
            <a:r>
              <a:rPr lang="zh-CN" altLang="en-US" sz="3200" b="1" dirty="0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前期思考题</a:t>
            </a:r>
            <a:r>
              <a:rPr lang="en-US" altLang="zh-CN" sz="3200" b="1" dirty="0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(20200305)</a:t>
            </a:r>
            <a:endParaRPr lang="zh-CN" altLang="en-US" sz="3200" b="1" dirty="0">
              <a:solidFill>
                <a:srgbClr val="FF0000"/>
              </a:solidFill>
              <a:latin typeface="楷体" pitchFamily="18" charset="-122"/>
              <a:ea typeface="楷体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66700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8610600" y="44450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/>
              <a:t>26</a:t>
            </a:r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136525" y="173038"/>
            <a:ext cx="63801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spcAft>
                <a:spcPct val="50000"/>
              </a:spcAft>
            </a:pPr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</a:rPr>
              <a:t>分组交换实现的关键</a:t>
            </a:r>
            <a:r>
              <a:rPr lang="zh-CN" altLang="en-US" sz="2800" b="1">
                <a:latin typeface="宋体" pitchFamily="2" charset="-122"/>
              </a:rPr>
              <a:t>：</a:t>
            </a:r>
            <a:r>
              <a:rPr lang="zh-CN" altLang="en-US" sz="2800" b="1" u="sng">
                <a:latin typeface="宋体" pitchFamily="2" charset="-122"/>
              </a:rPr>
              <a:t>分组长度的选择</a:t>
            </a:r>
            <a:endParaRPr lang="zh-CN" altLang="en-US" sz="2800" b="1">
              <a:latin typeface="宋体" pitchFamily="2" charset="-122"/>
            </a:endParaRPr>
          </a:p>
        </p:txBody>
      </p:sp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179388" y="765175"/>
            <a:ext cx="8778875" cy="586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spcAft>
                <a:spcPct val="50000"/>
              </a:spcAft>
            </a:pPr>
            <a:r>
              <a:rPr lang="en-US" altLang="zh-CN" sz="2800" b="1">
                <a:latin typeface="宋体" pitchFamily="2" charset="-122"/>
              </a:rPr>
              <a:t>  </a:t>
            </a:r>
            <a:r>
              <a:rPr lang="zh-CN" altLang="en-US" sz="2800" b="1">
                <a:latin typeface="宋体" pitchFamily="2" charset="-122"/>
              </a:rPr>
              <a:t>分组越小，冗余量（分组中的控制信息等）在整个分组中所占的比例越大，影响用户数据传输的效率；</a:t>
            </a:r>
          </a:p>
          <a:p>
            <a:pPr>
              <a:spcBef>
                <a:spcPct val="20000"/>
              </a:spcBef>
              <a:spcAft>
                <a:spcPct val="50000"/>
              </a:spcAft>
            </a:pPr>
            <a:r>
              <a:rPr lang="zh-CN" altLang="en-US" sz="2800" b="1">
                <a:latin typeface="宋体" pitchFamily="2" charset="-122"/>
              </a:rPr>
              <a:t>  分组越大，数据传输出错的概率越大，增加重传的次数，影响用户数据传输的效率。</a:t>
            </a:r>
          </a:p>
          <a:p>
            <a:pPr>
              <a:spcBef>
                <a:spcPct val="20000"/>
              </a:spcBef>
              <a:spcAft>
                <a:spcPct val="50000"/>
              </a:spcAft>
            </a:pPr>
            <a:r>
              <a:rPr lang="zh-CN" altLang="en-US" sz="2800" b="1">
                <a:latin typeface="宋体" pitchFamily="2" charset="-122"/>
              </a:rPr>
              <a:t>  线路质量越好，可支持的分组长度越长。</a:t>
            </a:r>
          </a:p>
          <a:p>
            <a:pPr>
              <a:spcBef>
                <a:spcPct val="20000"/>
              </a:spcBef>
              <a:spcAft>
                <a:spcPct val="50000"/>
              </a:spcAft>
            </a:pPr>
            <a:r>
              <a:rPr lang="en-US" altLang="zh-CN" sz="2800" b="1">
                <a:solidFill>
                  <a:srgbClr val="FF0000"/>
                </a:solidFill>
                <a:latin typeface="宋体" pitchFamily="2" charset="-122"/>
              </a:rPr>
              <a:t>X.25</a:t>
            </a:r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</a:rPr>
              <a:t>分组交换网</a:t>
            </a:r>
            <a:r>
              <a:rPr lang="zh-CN" altLang="en-US" sz="2800" b="1">
                <a:latin typeface="宋体" pitchFamily="2" charset="-122"/>
              </a:rPr>
              <a:t>： 分组长度定义为</a:t>
            </a:r>
            <a:r>
              <a:rPr lang="en-US" altLang="zh-CN" sz="2800" b="1">
                <a:latin typeface="宋体" pitchFamily="2" charset="-122"/>
              </a:rPr>
              <a:t>131</a:t>
            </a:r>
            <a:r>
              <a:rPr lang="zh-CN" altLang="en-US" sz="2800" b="1">
                <a:latin typeface="宋体" pitchFamily="2" charset="-122"/>
              </a:rPr>
              <a:t>字节，（包括</a:t>
            </a:r>
            <a:r>
              <a:rPr lang="en-US" altLang="zh-CN" sz="2800" b="1">
                <a:latin typeface="宋体" pitchFamily="2" charset="-122"/>
              </a:rPr>
              <a:t>128</a:t>
            </a:r>
            <a:r>
              <a:rPr lang="zh-CN" altLang="en-US" sz="2800" b="1">
                <a:latin typeface="宋体" pitchFamily="2" charset="-122"/>
              </a:rPr>
              <a:t>字节的用户数据和</a:t>
            </a:r>
            <a:r>
              <a:rPr lang="en-US" altLang="zh-CN" sz="2800" b="1">
                <a:latin typeface="宋体" pitchFamily="2" charset="-122"/>
              </a:rPr>
              <a:t>3</a:t>
            </a:r>
            <a:r>
              <a:rPr lang="zh-CN" altLang="en-US" sz="2800" b="1">
                <a:latin typeface="宋体" pitchFamily="2" charset="-122"/>
              </a:rPr>
              <a:t>字节的控制信息）；</a:t>
            </a:r>
          </a:p>
          <a:p>
            <a:pPr>
              <a:spcBef>
                <a:spcPct val="20000"/>
              </a:spcBef>
              <a:spcAft>
                <a:spcPct val="50000"/>
              </a:spcAft>
            </a:pPr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</a:rPr>
              <a:t>以太网</a:t>
            </a:r>
            <a:r>
              <a:rPr lang="zh-CN" altLang="en-US" sz="2800" b="1">
                <a:latin typeface="宋体" pitchFamily="2" charset="-122"/>
              </a:rPr>
              <a:t>： 分组长度定义为</a:t>
            </a:r>
            <a:r>
              <a:rPr lang="en-US" altLang="zh-CN" sz="2800" b="1">
                <a:latin typeface="宋体" pitchFamily="2" charset="-122"/>
              </a:rPr>
              <a:t>1500</a:t>
            </a:r>
            <a:r>
              <a:rPr lang="zh-CN" altLang="en-US" sz="2800" b="1">
                <a:latin typeface="宋体" pitchFamily="2" charset="-122"/>
              </a:rPr>
              <a:t>字节左右（较好的线路质量和较高的传输速率）；</a:t>
            </a:r>
          </a:p>
          <a:p>
            <a:pPr>
              <a:spcBef>
                <a:spcPct val="20000"/>
              </a:spcBef>
              <a:spcAft>
                <a:spcPct val="50000"/>
              </a:spcAft>
            </a:pPr>
            <a:r>
              <a:rPr lang="en-US" altLang="zh-CN" sz="2800" b="1">
                <a:solidFill>
                  <a:srgbClr val="FF0000"/>
                </a:solidFill>
                <a:latin typeface="宋体" pitchFamily="2" charset="-122"/>
              </a:rPr>
              <a:t>FDDI</a:t>
            </a:r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</a:rPr>
              <a:t>网络</a:t>
            </a:r>
            <a:r>
              <a:rPr lang="zh-CN" altLang="en-US" sz="2800" b="1">
                <a:latin typeface="宋体" pitchFamily="2" charset="-122"/>
              </a:rPr>
              <a:t>：约为</a:t>
            </a:r>
            <a:r>
              <a:rPr lang="en-US" altLang="zh-CN" sz="2800" b="1">
                <a:latin typeface="宋体" pitchFamily="2" charset="-122"/>
              </a:rPr>
              <a:t>4800</a:t>
            </a:r>
            <a:r>
              <a:rPr lang="zh-CN" altLang="en-US" sz="2800" b="1">
                <a:latin typeface="宋体" pitchFamily="2" charset="-122"/>
              </a:rPr>
              <a:t>字节（光纤）。</a:t>
            </a:r>
          </a:p>
        </p:txBody>
      </p:sp>
    </p:spTree>
    <p:extLst>
      <p:ext uri="{BB962C8B-B14F-4D97-AF65-F5344CB8AC3E}">
        <p14:creationId xmlns:p14="http://schemas.microsoft.com/office/powerpoint/2010/main" val="2137387063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228600" y="1143000"/>
            <a:ext cx="0" cy="487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63" name="Line 3"/>
          <p:cNvSpPr>
            <a:spLocks noChangeShapeType="1"/>
          </p:cNvSpPr>
          <p:nvPr/>
        </p:nvSpPr>
        <p:spPr bwMode="auto">
          <a:xfrm>
            <a:off x="1752600" y="1143000"/>
            <a:ext cx="0" cy="487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64" name="Line 4"/>
          <p:cNvSpPr>
            <a:spLocks noChangeShapeType="1"/>
          </p:cNvSpPr>
          <p:nvPr/>
        </p:nvSpPr>
        <p:spPr bwMode="auto">
          <a:xfrm>
            <a:off x="2514600" y="1143000"/>
            <a:ext cx="0" cy="487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65" name="Line 5"/>
          <p:cNvSpPr>
            <a:spLocks noChangeShapeType="1"/>
          </p:cNvSpPr>
          <p:nvPr/>
        </p:nvSpPr>
        <p:spPr bwMode="auto">
          <a:xfrm>
            <a:off x="990600" y="1143000"/>
            <a:ext cx="0" cy="487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66" name="AutoShape 6"/>
          <p:cNvSpPr>
            <a:spLocks noChangeArrowheads="1"/>
          </p:cNvSpPr>
          <p:nvPr/>
        </p:nvSpPr>
        <p:spPr bwMode="auto">
          <a:xfrm rot="5447948">
            <a:off x="454025" y="1065213"/>
            <a:ext cx="306387" cy="763588"/>
          </a:xfrm>
          <a:prstGeom prst="parallelogram">
            <a:avLst>
              <a:gd name="adj" fmla="val 57120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 eaLnBrk="0" hangingPunct="0"/>
            <a:r>
              <a:rPr lang="zh-CN" altLang="en-US" sz="1600" b="1">
                <a:latin typeface="宋体" pitchFamily="2" charset="-122"/>
              </a:rPr>
              <a:t>呼叫请求 </a:t>
            </a:r>
          </a:p>
        </p:txBody>
      </p:sp>
      <p:sp>
        <p:nvSpPr>
          <p:cNvPr id="66567" name="AutoShape 7"/>
          <p:cNvSpPr>
            <a:spLocks noChangeArrowheads="1"/>
          </p:cNvSpPr>
          <p:nvPr/>
        </p:nvSpPr>
        <p:spPr bwMode="auto">
          <a:xfrm rot="5447948">
            <a:off x="1217613" y="1371600"/>
            <a:ext cx="306388" cy="763587"/>
          </a:xfrm>
          <a:prstGeom prst="parallelogram">
            <a:avLst>
              <a:gd name="adj" fmla="val 57120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 eaLnBrk="0" hangingPunct="0"/>
            <a:r>
              <a:rPr lang="zh-CN" altLang="en-US" sz="1600" b="1">
                <a:latin typeface="宋体" pitchFamily="2" charset="-122"/>
              </a:rPr>
              <a:t>呼叫请求 </a:t>
            </a:r>
          </a:p>
        </p:txBody>
      </p:sp>
      <p:sp>
        <p:nvSpPr>
          <p:cNvPr id="66568" name="AutoShape 8"/>
          <p:cNvSpPr>
            <a:spLocks noChangeArrowheads="1"/>
          </p:cNvSpPr>
          <p:nvPr/>
        </p:nvSpPr>
        <p:spPr bwMode="auto">
          <a:xfrm rot="5447948">
            <a:off x="1979613" y="1674813"/>
            <a:ext cx="306387" cy="763587"/>
          </a:xfrm>
          <a:prstGeom prst="parallelogram">
            <a:avLst>
              <a:gd name="adj" fmla="val 57120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 eaLnBrk="0" hangingPunct="0"/>
            <a:r>
              <a:rPr lang="zh-CN" altLang="en-US" sz="1600" b="1">
                <a:latin typeface="宋体" pitchFamily="2" charset="-122"/>
              </a:rPr>
              <a:t>呼叫请求 </a:t>
            </a:r>
          </a:p>
        </p:txBody>
      </p:sp>
      <p:sp>
        <p:nvSpPr>
          <p:cNvPr id="66569" name="AutoShape 9"/>
          <p:cNvSpPr>
            <a:spLocks noChangeArrowheads="1"/>
          </p:cNvSpPr>
          <p:nvPr/>
        </p:nvSpPr>
        <p:spPr bwMode="auto">
          <a:xfrm rot="16152052" flipH="1">
            <a:off x="1212057" y="1366043"/>
            <a:ext cx="393700" cy="2208213"/>
          </a:xfrm>
          <a:prstGeom prst="parallelogram">
            <a:avLst>
              <a:gd name="adj" fmla="val 57120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eaLnBrk="0" hangingPunct="0"/>
            <a:r>
              <a:rPr lang="zh-CN" altLang="en-US" sz="1600" b="1">
                <a:latin typeface="宋体" pitchFamily="2" charset="-122"/>
              </a:rPr>
              <a:t>呼叫确认 </a:t>
            </a:r>
          </a:p>
        </p:txBody>
      </p:sp>
      <p:sp>
        <p:nvSpPr>
          <p:cNvPr id="66570" name="AutoShape 10"/>
          <p:cNvSpPr>
            <a:spLocks noChangeArrowheads="1"/>
          </p:cNvSpPr>
          <p:nvPr/>
        </p:nvSpPr>
        <p:spPr bwMode="auto">
          <a:xfrm rot="5447948">
            <a:off x="258763" y="2778125"/>
            <a:ext cx="2203450" cy="2295525"/>
          </a:xfrm>
          <a:prstGeom prst="parallelogram">
            <a:avLst>
              <a:gd name="adj" fmla="val 29398"/>
            </a:avLst>
          </a:prstGeom>
          <a:solidFill>
            <a:srgbClr val="FF66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 eaLnBrk="0" hangingPunct="0"/>
            <a:r>
              <a:rPr lang="zh-CN" altLang="en-US" sz="1600" b="1">
                <a:latin typeface="宋体" pitchFamily="2" charset="-122"/>
              </a:rPr>
              <a:t>数据传输 </a:t>
            </a:r>
          </a:p>
        </p:txBody>
      </p:sp>
      <p:sp>
        <p:nvSpPr>
          <p:cNvPr id="66571" name="Line 11"/>
          <p:cNvSpPr>
            <a:spLocks noChangeShapeType="1"/>
          </p:cNvSpPr>
          <p:nvPr/>
        </p:nvSpPr>
        <p:spPr bwMode="auto">
          <a:xfrm>
            <a:off x="3200400" y="1143000"/>
            <a:ext cx="0" cy="487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72" name="Line 12"/>
          <p:cNvSpPr>
            <a:spLocks noChangeShapeType="1"/>
          </p:cNvSpPr>
          <p:nvPr/>
        </p:nvSpPr>
        <p:spPr bwMode="auto">
          <a:xfrm>
            <a:off x="4724400" y="1143000"/>
            <a:ext cx="0" cy="487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73" name="Line 13"/>
          <p:cNvSpPr>
            <a:spLocks noChangeShapeType="1"/>
          </p:cNvSpPr>
          <p:nvPr/>
        </p:nvSpPr>
        <p:spPr bwMode="auto">
          <a:xfrm>
            <a:off x="5486400" y="1143000"/>
            <a:ext cx="0" cy="487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74" name="Line 14"/>
          <p:cNvSpPr>
            <a:spLocks noChangeShapeType="1"/>
          </p:cNvSpPr>
          <p:nvPr/>
        </p:nvSpPr>
        <p:spPr bwMode="auto">
          <a:xfrm>
            <a:off x="3962400" y="1143000"/>
            <a:ext cx="0" cy="487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75" name="AutoShape 15"/>
          <p:cNvSpPr>
            <a:spLocks noChangeArrowheads="1"/>
          </p:cNvSpPr>
          <p:nvPr/>
        </p:nvSpPr>
        <p:spPr bwMode="auto">
          <a:xfrm rot="5447948">
            <a:off x="2704307" y="1789906"/>
            <a:ext cx="1752600" cy="763587"/>
          </a:xfrm>
          <a:prstGeom prst="parallelogram">
            <a:avLst>
              <a:gd name="adj" fmla="val 26321"/>
            </a:avLst>
          </a:prstGeom>
          <a:solidFill>
            <a:srgbClr val="FF66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 eaLnBrk="0" hangingPunct="0"/>
            <a:r>
              <a:rPr lang="zh-CN" altLang="en-US" sz="1600" b="1">
                <a:latin typeface="宋体" pitchFamily="2" charset="-122"/>
              </a:rPr>
              <a:t>报文 </a:t>
            </a:r>
          </a:p>
        </p:txBody>
      </p:sp>
      <p:sp>
        <p:nvSpPr>
          <p:cNvPr id="66576" name="AutoShape 16"/>
          <p:cNvSpPr>
            <a:spLocks noChangeArrowheads="1"/>
          </p:cNvSpPr>
          <p:nvPr/>
        </p:nvSpPr>
        <p:spPr bwMode="auto">
          <a:xfrm rot="5447948">
            <a:off x="3466307" y="3542506"/>
            <a:ext cx="1752600" cy="763587"/>
          </a:xfrm>
          <a:prstGeom prst="parallelogram">
            <a:avLst>
              <a:gd name="adj" fmla="val 26321"/>
            </a:avLst>
          </a:prstGeom>
          <a:solidFill>
            <a:srgbClr val="FF66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 eaLnBrk="0" hangingPunct="0"/>
            <a:r>
              <a:rPr lang="zh-CN" altLang="en-US" sz="1600" b="1">
                <a:latin typeface="宋体" pitchFamily="2" charset="-122"/>
              </a:rPr>
              <a:t>报文 </a:t>
            </a:r>
          </a:p>
        </p:txBody>
      </p:sp>
      <p:sp>
        <p:nvSpPr>
          <p:cNvPr id="66577" name="AutoShape 17"/>
          <p:cNvSpPr>
            <a:spLocks noChangeArrowheads="1"/>
          </p:cNvSpPr>
          <p:nvPr/>
        </p:nvSpPr>
        <p:spPr bwMode="auto">
          <a:xfrm rot="5447948">
            <a:off x="4228307" y="5295106"/>
            <a:ext cx="1752600" cy="763587"/>
          </a:xfrm>
          <a:prstGeom prst="parallelogram">
            <a:avLst>
              <a:gd name="adj" fmla="val 26321"/>
            </a:avLst>
          </a:prstGeom>
          <a:solidFill>
            <a:srgbClr val="FF66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 eaLnBrk="0" hangingPunct="0"/>
            <a:r>
              <a:rPr lang="zh-CN" altLang="en-US" sz="1600" b="1">
                <a:latin typeface="宋体" pitchFamily="2" charset="-122"/>
              </a:rPr>
              <a:t>报文 </a:t>
            </a:r>
          </a:p>
        </p:txBody>
      </p:sp>
      <p:sp>
        <p:nvSpPr>
          <p:cNvPr id="66578" name="Line 18"/>
          <p:cNvSpPr>
            <a:spLocks noChangeShapeType="1"/>
          </p:cNvSpPr>
          <p:nvPr/>
        </p:nvSpPr>
        <p:spPr bwMode="auto">
          <a:xfrm>
            <a:off x="6478588" y="1143000"/>
            <a:ext cx="0" cy="487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79" name="Line 19"/>
          <p:cNvSpPr>
            <a:spLocks noChangeShapeType="1"/>
          </p:cNvSpPr>
          <p:nvPr/>
        </p:nvSpPr>
        <p:spPr bwMode="auto">
          <a:xfrm>
            <a:off x="8002588" y="1143000"/>
            <a:ext cx="0" cy="487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80" name="Line 20"/>
          <p:cNvSpPr>
            <a:spLocks noChangeShapeType="1"/>
          </p:cNvSpPr>
          <p:nvPr/>
        </p:nvSpPr>
        <p:spPr bwMode="auto">
          <a:xfrm>
            <a:off x="8764588" y="1143000"/>
            <a:ext cx="0" cy="487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81" name="Line 21"/>
          <p:cNvSpPr>
            <a:spLocks noChangeShapeType="1"/>
          </p:cNvSpPr>
          <p:nvPr/>
        </p:nvSpPr>
        <p:spPr bwMode="auto">
          <a:xfrm>
            <a:off x="7240588" y="1143000"/>
            <a:ext cx="0" cy="487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82" name="AutoShape 22"/>
          <p:cNvSpPr>
            <a:spLocks noChangeArrowheads="1"/>
          </p:cNvSpPr>
          <p:nvPr/>
        </p:nvSpPr>
        <p:spPr bwMode="auto">
          <a:xfrm rot="5447948">
            <a:off x="6638132" y="1142206"/>
            <a:ext cx="457200" cy="763587"/>
          </a:xfrm>
          <a:prstGeom prst="parallelogram">
            <a:avLst>
              <a:gd name="adj" fmla="val 32977"/>
            </a:avLst>
          </a:prstGeom>
          <a:solidFill>
            <a:srgbClr val="FF66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 eaLnBrk="0" hangingPunct="0"/>
            <a:r>
              <a:rPr lang="zh-CN" altLang="en-US" sz="1600" b="1">
                <a:latin typeface="宋体" pitchFamily="2" charset="-122"/>
              </a:rPr>
              <a:t>分组</a:t>
            </a:r>
            <a:r>
              <a:rPr lang="en-US" altLang="zh-CN" sz="1600" b="1">
                <a:latin typeface="宋体" pitchFamily="2" charset="-122"/>
              </a:rPr>
              <a:t>1</a:t>
            </a:r>
          </a:p>
        </p:txBody>
      </p:sp>
      <p:sp>
        <p:nvSpPr>
          <p:cNvPr id="66583" name="AutoShape 23"/>
          <p:cNvSpPr>
            <a:spLocks noChangeArrowheads="1"/>
          </p:cNvSpPr>
          <p:nvPr/>
        </p:nvSpPr>
        <p:spPr bwMode="auto">
          <a:xfrm rot="5447948">
            <a:off x="6630194" y="1523206"/>
            <a:ext cx="457200" cy="763588"/>
          </a:xfrm>
          <a:prstGeom prst="parallelogram">
            <a:avLst>
              <a:gd name="adj" fmla="val 32977"/>
            </a:avLst>
          </a:prstGeom>
          <a:solidFill>
            <a:srgbClr val="FF66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 eaLnBrk="0" hangingPunct="0"/>
            <a:r>
              <a:rPr lang="zh-CN" altLang="en-US" sz="1600" b="1">
                <a:latin typeface="宋体" pitchFamily="2" charset="-122"/>
              </a:rPr>
              <a:t>分组</a:t>
            </a:r>
            <a:r>
              <a:rPr lang="en-US" altLang="zh-CN" sz="1600" b="1">
                <a:latin typeface="宋体" pitchFamily="2" charset="-122"/>
              </a:rPr>
              <a:t>2</a:t>
            </a:r>
          </a:p>
        </p:txBody>
      </p:sp>
      <p:sp>
        <p:nvSpPr>
          <p:cNvPr id="66584" name="AutoShape 24"/>
          <p:cNvSpPr>
            <a:spLocks noChangeArrowheads="1"/>
          </p:cNvSpPr>
          <p:nvPr/>
        </p:nvSpPr>
        <p:spPr bwMode="auto">
          <a:xfrm rot="5447948">
            <a:off x="6630194" y="1904206"/>
            <a:ext cx="457200" cy="763588"/>
          </a:xfrm>
          <a:prstGeom prst="parallelogram">
            <a:avLst>
              <a:gd name="adj" fmla="val 32977"/>
            </a:avLst>
          </a:prstGeom>
          <a:solidFill>
            <a:srgbClr val="FF66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 eaLnBrk="0" hangingPunct="0"/>
            <a:r>
              <a:rPr lang="zh-CN" altLang="en-US" sz="1600" b="1">
                <a:latin typeface="宋体" pitchFamily="2" charset="-122"/>
              </a:rPr>
              <a:t>分组</a:t>
            </a:r>
            <a:r>
              <a:rPr lang="en-US" altLang="zh-CN" sz="1600" b="1">
                <a:latin typeface="宋体" pitchFamily="2" charset="-122"/>
              </a:rPr>
              <a:t>3</a:t>
            </a:r>
          </a:p>
        </p:txBody>
      </p:sp>
      <p:sp>
        <p:nvSpPr>
          <p:cNvPr id="66585" name="AutoShape 25"/>
          <p:cNvSpPr>
            <a:spLocks noChangeArrowheads="1"/>
          </p:cNvSpPr>
          <p:nvPr/>
        </p:nvSpPr>
        <p:spPr bwMode="auto">
          <a:xfrm rot="5447948">
            <a:off x="6630194" y="2285206"/>
            <a:ext cx="457200" cy="763588"/>
          </a:xfrm>
          <a:prstGeom prst="parallelogram">
            <a:avLst>
              <a:gd name="adj" fmla="val 32977"/>
            </a:avLst>
          </a:prstGeom>
          <a:solidFill>
            <a:srgbClr val="FF66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 eaLnBrk="0" hangingPunct="0"/>
            <a:r>
              <a:rPr lang="zh-CN" altLang="en-US" sz="1600" b="1">
                <a:latin typeface="宋体" pitchFamily="2" charset="-122"/>
              </a:rPr>
              <a:t>分组</a:t>
            </a:r>
            <a:r>
              <a:rPr lang="en-US" altLang="zh-CN" sz="1600" b="1">
                <a:latin typeface="宋体" pitchFamily="2" charset="-122"/>
              </a:rPr>
              <a:t>4</a:t>
            </a:r>
          </a:p>
        </p:txBody>
      </p:sp>
      <p:sp>
        <p:nvSpPr>
          <p:cNvPr id="66586" name="AutoShape 26"/>
          <p:cNvSpPr>
            <a:spLocks noChangeArrowheads="1"/>
          </p:cNvSpPr>
          <p:nvPr/>
        </p:nvSpPr>
        <p:spPr bwMode="auto">
          <a:xfrm rot="5447948">
            <a:off x="6630194" y="2666206"/>
            <a:ext cx="457200" cy="763588"/>
          </a:xfrm>
          <a:prstGeom prst="parallelogram">
            <a:avLst>
              <a:gd name="adj" fmla="val 32977"/>
            </a:avLst>
          </a:prstGeom>
          <a:solidFill>
            <a:srgbClr val="FF66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 eaLnBrk="0" hangingPunct="0"/>
            <a:r>
              <a:rPr lang="zh-CN" altLang="en-US" sz="1600" b="1">
                <a:latin typeface="宋体" pitchFamily="2" charset="-122"/>
              </a:rPr>
              <a:t>分组</a:t>
            </a:r>
            <a:r>
              <a:rPr lang="en-US" altLang="zh-CN" sz="1600" b="1">
                <a:latin typeface="宋体" pitchFamily="2" charset="-122"/>
              </a:rPr>
              <a:t>5</a:t>
            </a:r>
          </a:p>
        </p:txBody>
      </p:sp>
      <p:sp>
        <p:nvSpPr>
          <p:cNvPr id="66587" name="AutoShape 27"/>
          <p:cNvSpPr>
            <a:spLocks noChangeArrowheads="1"/>
          </p:cNvSpPr>
          <p:nvPr/>
        </p:nvSpPr>
        <p:spPr bwMode="auto">
          <a:xfrm rot="5447948">
            <a:off x="7400132" y="1675606"/>
            <a:ext cx="457200" cy="763587"/>
          </a:xfrm>
          <a:prstGeom prst="parallelogram">
            <a:avLst>
              <a:gd name="adj" fmla="val 32977"/>
            </a:avLst>
          </a:prstGeom>
          <a:solidFill>
            <a:srgbClr val="FF66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 eaLnBrk="0" hangingPunct="0"/>
            <a:r>
              <a:rPr lang="zh-CN" altLang="en-US" sz="1600" b="1">
                <a:latin typeface="宋体" pitchFamily="2" charset="-122"/>
              </a:rPr>
              <a:t>分组</a:t>
            </a:r>
            <a:r>
              <a:rPr lang="en-US" altLang="zh-CN" sz="1600" b="1">
                <a:latin typeface="宋体" pitchFamily="2" charset="-122"/>
              </a:rPr>
              <a:t>1</a:t>
            </a:r>
          </a:p>
        </p:txBody>
      </p:sp>
      <p:sp>
        <p:nvSpPr>
          <p:cNvPr id="66588" name="AutoShape 28"/>
          <p:cNvSpPr>
            <a:spLocks noChangeArrowheads="1"/>
          </p:cNvSpPr>
          <p:nvPr/>
        </p:nvSpPr>
        <p:spPr bwMode="auto">
          <a:xfrm rot="5447948">
            <a:off x="7392194" y="2056606"/>
            <a:ext cx="457200" cy="763588"/>
          </a:xfrm>
          <a:prstGeom prst="parallelogram">
            <a:avLst>
              <a:gd name="adj" fmla="val 32977"/>
            </a:avLst>
          </a:prstGeom>
          <a:solidFill>
            <a:srgbClr val="FF66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 eaLnBrk="0" hangingPunct="0"/>
            <a:r>
              <a:rPr lang="zh-CN" altLang="en-US" sz="1600" b="1">
                <a:latin typeface="宋体" pitchFamily="2" charset="-122"/>
              </a:rPr>
              <a:t>分组</a:t>
            </a:r>
            <a:r>
              <a:rPr lang="en-US" altLang="zh-CN" sz="1600" b="1">
                <a:latin typeface="宋体" pitchFamily="2" charset="-122"/>
              </a:rPr>
              <a:t>2</a:t>
            </a:r>
          </a:p>
        </p:txBody>
      </p:sp>
      <p:sp>
        <p:nvSpPr>
          <p:cNvPr id="66589" name="AutoShape 29"/>
          <p:cNvSpPr>
            <a:spLocks noChangeArrowheads="1"/>
          </p:cNvSpPr>
          <p:nvPr/>
        </p:nvSpPr>
        <p:spPr bwMode="auto">
          <a:xfrm rot="5447948">
            <a:off x="7392194" y="2437606"/>
            <a:ext cx="457200" cy="763588"/>
          </a:xfrm>
          <a:prstGeom prst="parallelogram">
            <a:avLst>
              <a:gd name="adj" fmla="val 32977"/>
            </a:avLst>
          </a:prstGeom>
          <a:solidFill>
            <a:srgbClr val="FF66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 eaLnBrk="0" hangingPunct="0"/>
            <a:r>
              <a:rPr lang="zh-CN" altLang="en-US" sz="1600" b="1">
                <a:latin typeface="宋体" pitchFamily="2" charset="-122"/>
              </a:rPr>
              <a:t>分组</a:t>
            </a:r>
            <a:r>
              <a:rPr lang="en-US" altLang="zh-CN" sz="1600" b="1">
                <a:latin typeface="宋体" pitchFamily="2" charset="-122"/>
              </a:rPr>
              <a:t>3</a:t>
            </a:r>
          </a:p>
        </p:txBody>
      </p:sp>
      <p:sp>
        <p:nvSpPr>
          <p:cNvPr id="66590" name="AutoShape 30"/>
          <p:cNvSpPr>
            <a:spLocks noChangeArrowheads="1"/>
          </p:cNvSpPr>
          <p:nvPr/>
        </p:nvSpPr>
        <p:spPr bwMode="auto">
          <a:xfrm rot="5447948">
            <a:off x="7392194" y="2818606"/>
            <a:ext cx="457200" cy="763588"/>
          </a:xfrm>
          <a:prstGeom prst="parallelogram">
            <a:avLst>
              <a:gd name="adj" fmla="val 32977"/>
            </a:avLst>
          </a:prstGeom>
          <a:solidFill>
            <a:srgbClr val="FF66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 eaLnBrk="0" hangingPunct="0"/>
            <a:r>
              <a:rPr lang="zh-CN" altLang="en-US" sz="1600" b="1">
                <a:latin typeface="宋体" pitchFamily="2" charset="-122"/>
              </a:rPr>
              <a:t>分组</a:t>
            </a:r>
            <a:r>
              <a:rPr lang="en-US" altLang="zh-CN" sz="1600" b="1">
                <a:latin typeface="宋体" pitchFamily="2" charset="-122"/>
              </a:rPr>
              <a:t>4</a:t>
            </a:r>
          </a:p>
        </p:txBody>
      </p:sp>
      <p:sp>
        <p:nvSpPr>
          <p:cNvPr id="66591" name="AutoShape 31"/>
          <p:cNvSpPr>
            <a:spLocks noChangeArrowheads="1"/>
          </p:cNvSpPr>
          <p:nvPr/>
        </p:nvSpPr>
        <p:spPr bwMode="auto">
          <a:xfrm rot="5447948">
            <a:off x="7392194" y="3199606"/>
            <a:ext cx="457200" cy="763588"/>
          </a:xfrm>
          <a:prstGeom prst="parallelogram">
            <a:avLst>
              <a:gd name="adj" fmla="val 32977"/>
            </a:avLst>
          </a:prstGeom>
          <a:solidFill>
            <a:srgbClr val="FF66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 eaLnBrk="0" hangingPunct="0"/>
            <a:r>
              <a:rPr lang="zh-CN" altLang="en-US" sz="1600" b="1">
                <a:latin typeface="宋体" pitchFamily="2" charset="-122"/>
              </a:rPr>
              <a:t>分组</a:t>
            </a:r>
            <a:r>
              <a:rPr lang="en-US" altLang="zh-CN" sz="1600" b="1">
                <a:latin typeface="宋体" pitchFamily="2" charset="-122"/>
              </a:rPr>
              <a:t>5</a:t>
            </a:r>
          </a:p>
        </p:txBody>
      </p:sp>
      <p:sp>
        <p:nvSpPr>
          <p:cNvPr id="66592" name="AutoShape 32"/>
          <p:cNvSpPr>
            <a:spLocks noChangeArrowheads="1"/>
          </p:cNvSpPr>
          <p:nvPr/>
        </p:nvSpPr>
        <p:spPr bwMode="auto">
          <a:xfrm rot="5447948">
            <a:off x="8152607" y="2209006"/>
            <a:ext cx="457200" cy="763587"/>
          </a:xfrm>
          <a:prstGeom prst="parallelogram">
            <a:avLst>
              <a:gd name="adj" fmla="val 32977"/>
            </a:avLst>
          </a:prstGeom>
          <a:solidFill>
            <a:srgbClr val="FF66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 eaLnBrk="0" hangingPunct="0"/>
            <a:r>
              <a:rPr lang="zh-CN" altLang="en-US" sz="1600" b="1">
                <a:latin typeface="宋体" pitchFamily="2" charset="-122"/>
              </a:rPr>
              <a:t>分组</a:t>
            </a:r>
            <a:r>
              <a:rPr lang="en-US" altLang="zh-CN" sz="1600" b="1">
                <a:latin typeface="宋体" pitchFamily="2" charset="-122"/>
              </a:rPr>
              <a:t>1</a:t>
            </a:r>
          </a:p>
        </p:txBody>
      </p:sp>
      <p:sp>
        <p:nvSpPr>
          <p:cNvPr id="66593" name="AutoShape 33"/>
          <p:cNvSpPr>
            <a:spLocks noChangeArrowheads="1"/>
          </p:cNvSpPr>
          <p:nvPr/>
        </p:nvSpPr>
        <p:spPr bwMode="auto">
          <a:xfrm rot="5447948">
            <a:off x="8144669" y="2590006"/>
            <a:ext cx="457200" cy="763588"/>
          </a:xfrm>
          <a:prstGeom prst="parallelogram">
            <a:avLst>
              <a:gd name="adj" fmla="val 32977"/>
            </a:avLst>
          </a:prstGeom>
          <a:solidFill>
            <a:srgbClr val="FF66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 eaLnBrk="0" hangingPunct="0"/>
            <a:r>
              <a:rPr lang="zh-CN" altLang="en-US" sz="1600" b="1">
                <a:latin typeface="宋体" pitchFamily="2" charset="-122"/>
              </a:rPr>
              <a:t>分组</a:t>
            </a:r>
            <a:r>
              <a:rPr lang="en-US" altLang="zh-CN" sz="1600" b="1">
                <a:latin typeface="宋体" pitchFamily="2" charset="-122"/>
              </a:rPr>
              <a:t>2</a:t>
            </a:r>
          </a:p>
        </p:txBody>
      </p:sp>
      <p:sp>
        <p:nvSpPr>
          <p:cNvPr id="66594" name="AutoShape 34"/>
          <p:cNvSpPr>
            <a:spLocks noChangeArrowheads="1"/>
          </p:cNvSpPr>
          <p:nvPr/>
        </p:nvSpPr>
        <p:spPr bwMode="auto">
          <a:xfrm rot="5447948">
            <a:off x="8144669" y="2971006"/>
            <a:ext cx="457200" cy="763588"/>
          </a:xfrm>
          <a:prstGeom prst="parallelogram">
            <a:avLst>
              <a:gd name="adj" fmla="val 32977"/>
            </a:avLst>
          </a:prstGeom>
          <a:solidFill>
            <a:srgbClr val="FF66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 eaLnBrk="0" hangingPunct="0"/>
            <a:r>
              <a:rPr lang="zh-CN" altLang="en-US" sz="1600" b="1">
                <a:latin typeface="宋体" pitchFamily="2" charset="-122"/>
              </a:rPr>
              <a:t>分组</a:t>
            </a:r>
            <a:r>
              <a:rPr lang="en-US" altLang="zh-CN" sz="1600" b="1">
                <a:latin typeface="宋体" pitchFamily="2" charset="-122"/>
              </a:rPr>
              <a:t>3</a:t>
            </a:r>
          </a:p>
        </p:txBody>
      </p:sp>
      <p:sp>
        <p:nvSpPr>
          <p:cNvPr id="66595" name="AutoShape 35"/>
          <p:cNvSpPr>
            <a:spLocks noChangeArrowheads="1"/>
          </p:cNvSpPr>
          <p:nvPr/>
        </p:nvSpPr>
        <p:spPr bwMode="auto">
          <a:xfrm rot="5447948">
            <a:off x="8144669" y="3352006"/>
            <a:ext cx="457200" cy="763588"/>
          </a:xfrm>
          <a:prstGeom prst="parallelogram">
            <a:avLst>
              <a:gd name="adj" fmla="val 32977"/>
            </a:avLst>
          </a:prstGeom>
          <a:solidFill>
            <a:srgbClr val="FF66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 eaLnBrk="0" hangingPunct="0"/>
            <a:r>
              <a:rPr lang="zh-CN" altLang="en-US" sz="1600" b="1">
                <a:latin typeface="宋体" pitchFamily="2" charset="-122"/>
              </a:rPr>
              <a:t>分组</a:t>
            </a:r>
            <a:r>
              <a:rPr lang="en-US" altLang="zh-CN" sz="1600" b="1">
                <a:latin typeface="宋体" pitchFamily="2" charset="-122"/>
              </a:rPr>
              <a:t>4</a:t>
            </a:r>
          </a:p>
        </p:txBody>
      </p:sp>
      <p:sp>
        <p:nvSpPr>
          <p:cNvPr id="66596" name="AutoShape 36"/>
          <p:cNvSpPr>
            <a:spLocks noChangeArrowheads="1"/>
          </p:cNvSpPr>
          <p:nvPr/>
        </p:nvSpPr>
        <p:spPr bwMode="auto">
          <a:xfrm rot="5447948">
            <a:off x="8144669" y="3733006"/>
            <a:ext cx="457200" cy="763588"/>
          </a:xfrm>
          <a:prstGeom prst="parallelogram">
            <a:avLst>
              <a:gd name="adj" fmla="val 32977"/>
            </a:avLst>
          </a:prstGeom>
          <a:solidFill>
            <a:srgbClr val="FF66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 eaLnBrk="0" hangingPunct="0"/>
            <a:r>
              <a:rPr lang="zh-CN" altLang="en-US" sz="1600" b="1">
                <a:latin typeface="宋体" pitchFamily="2" charset="-122"/>
              </a:rPr>
              <a:t>分组</a:t>
            </a:r>
            <a:r>
              <a:rPr lang="en-US" altLang="zh-CN" sz="1600" b="1">
                <a:latin typeface="宋体" pitchFamily="2" charset="-122"/>
              </a:rPr>
              <a:t>5</a:t>
            </a:r>
          </a:p>
        </p:txBody>
      </p:sp>
      <p:sp>
        <p:nvSpPr>
          <p:cNvPr id="66597" name="Text Box 37"/>
          <p:cNvSpPr txBox="1">
            <a:spLocks noChangeArrowheads="1"/>
          </p:cNvSpPr>
          <p:nvPr/>
        </p:nvSpPr>
        <p:spPr bwMode="auto">
          <a:xfrm>
            <a:off x="4876800" y="4343400"/>
            <a:ext cx="10985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1800" b="1">
                <a:latin typeface="楷体" pitchFamily="18" charset="-122"/>
                <a:ea typeface="楷体" pitchFamily="18" charset="-122"/>
              </a:rPr>
              <a:t>存储转发</a:t>
            </a:r>
          </a:p>
        </p:txBody>
      </p:sp>
      <p:sp>
        <p:nvSpPr>
          <p:cNvPr id="66598" name="Text Box 38"/>
          <p:cNvSpPr txBox="1">
            <a:spLocks noChangeArrowheads="1"/>
          </p:cNvSpPr>
          <p:nvPr/>
        </p:nvSpPr>
        <p:spPr bwMode="auto">
          <a:xfrm>
            <a:off x="4038600" y="2743200"/>
            <a:ext cx="1093788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1800" b="1">
                <a:latin typeface="楷体" pitchFamily="18" charset="-122"/>
                <a:ea typeface="楷体" pitchFamily="18" charset="-122"/>
              </a:rPr>
              <a:t>存储转发</a:t>
            </a:r>
          </a:p>
        </p:txBody>
      </p:sp>
      <p:sp>
        <p:nvSpPr>
          <p:cNvPr id="66599" name="Text Box 39"/>
          <p:cNvSpPr txBox="1">
            <a:spLocks noChangeArrowheads="1"/>
          </p:cNvSpPr>
          <p:nvPr/>
        </p:nvSpPr>
        <p:spPr bwMode="auto">
          <a:xfrm>
            <a:off x="7212013" y="1524000"/>
            <a:ext cx="1546225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1800" b="1">
                <a:latin typeface="楷体" pitchFamily="18" charset="-122"/>
                <a:ea typeface="楷体" pitchFamily="18" charset="-122"/>
              </a:rPr>
              <a:t>高速缓存转发</a:t>
            </a:r>
          </a:p>
        </p:txBody>
      </p:sp>
      <p:sp>
        <p:nvSpPr>
          <p:cNvPr id="66600" name="Text Box 40"/>
          <p:cNvSpPr txBox="1">
            <a:spLocks noChangeArrowheads="1"/>
          </p:cNvSpPr>
          <p:nvPr/>
        </p:nvSpPr>
        <p:spPr bwMode="auto">
          <a:xfrm>
            <a:off x="7162800" y="4572000"/>
            <a:ext cx="1541463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1800" b="1">
                <a:latin typeface="楷体" pitchFamily="18" charset="-122"/>
                <a:ea typeface="楷体" pitchFamily="18" charset="-122"/>
              </a:rPr>
              <a:t>后继资源利用</a:t>
            </a:r>
          </a:p>
        </p:txBody>
      </p:sp>
      <p:sp>
        <p:nvSpPr>
          <p:cNvPr id="66601" name="Rectangle 41"/>
          <p:cNvSpPr>
            <a:spLocks noChangeArrowheads="1"/>
          </p:cNvSpPr>
          <p:nvPr/>
        </p:nvSpPr>
        <p:spPr bwMode="auto">
          <a:xfrm>
            <a:off x="0" y="838200"/>
            <a:ext cx="3810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02" name="Rectangle 42"/>
          <p:cNvSpPr>
            <a:spLocks noChangeArrowheads="1"/>
          </p:cNvSpPr>
          <p:nvPr/>
        </p:nvSpPr>
        <p:spPr bwMode="auto">
          <a:xfrm>
            <a:off x="838200" y="838200"/>
            <a:ext cx="3810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03" name="Rectangle 43"/>
          <p:cNvSpPr>
            <a:spLocks noChangeArrowheads="1"/>
          </p:cNvSpPr>
          <p:nvPr/>
        </p:nvSpPr>
        <p:spPr bwMode="auto">
          <a:xfrm>
            <a:off x="1600200" y="838200"/>
            <a:ext cx="3810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04" name="Rectangle 44"/>
          <p:cNvSpPr>
            <a:spLocks noChangeArrowheads="1"/>
          </p:cNvSpPr>
          <p:nvPr/>
        </p:nvSpPr>
        <p:spPr bwMode="auto">
          <a:xfrm>
            <a:off x="2362200" y="838200"/>
            <a:ext cx="3810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05" name="Line 45"/>
          <p:cNvSpPr>
            <a:spLocks noChangeShapeType="1"/>
          </p:cNvSpPr>
          <p:nvPr/>
        </p:nvSpPr>
        <p:spPr bwMode="auto">
          <a:xfrm>
            <a:off x="304800" y="9906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06" name="Line 46"/>
          <p:cNvSpPr>
            <a:spLocks noChangeShapeType="1"/>
          </p:cNvSpPr>
          <p:nvPr/>
        </p:nvSpPr>
        <p:spPr bwMode="auto">
          <a:xfrm>
            <a:off x="1143000" y="9906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07" name="Line 47"/>
          <p:cNvSpPr>
            <a:spLocks noChangeShapeType="1"/>
          </p:cNvSpPr>
          <p:nvPr/>
        </p:nvSpPr>
        <p:spPr bwMode="auto">
          <a:xfrm>
            <a:off x="1905000" y="9906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08" name="Rectangle 48"/>
          <p:cNvSpPr>
            <a:spLocks noChangeArrowheads="1"/>
          </p:cNvSpPr>
          <p:nvPr/>
        </p:nvSpPr>
        <p:spPr bwMode="auto">
          <a:xfrm>
            <a:off x="2971800" y="838200"/>
            <a:ext cx="3810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09" name="Rectangle 49"/>
          <p:cNvSpPr>
            <a:spLocks noChangeArrowheads="1"/>
          </p:cNvSpPr>
          <p:nvPr/>
        </p:nvSpPr>
        <p:spPr bwMode="auto">
          <a:xfrm>
            <a:off x="3810000" y="838200"/>
            <a:ext cx="3810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10" name="Rectangle 50"/>
          <p:cNvSpPr>
            <a:spLocks noChangeArrowheads="1"/>
          </p:cNvSpPr>
          <p:nvPr/>
        </p:nvSpPr>
        <p:spPr bwMode="auto">
          <a:xfrm>
            <a:off x="4572000" y="838200"/>
            <a:ext cx="3810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11" name="Rectangle 51"/>
          <p:cNvSpPr>
            <a:spLocks noChangeArrowheads="1"/>
          </p:cNvSpPr>
          <p:nvPr/>
        </p:nvSpPr>
        <p:spPr bwMode="auto">
          <a:xfrm>
            <a:off x="5334000" y="838200"/>
            <a:ext cx="3810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12" name="Line 52"/>
          <p:cNvSpPr>
            <a:spLocks noChangeShapeType="1"/>
          </p:cNvSpPr>
          <p:nvPr/>
        </p:nvSpPr>
        <p:spPr bwMode="auto">
          <a:xfrm>
            <a:off x="3276600" y="9906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13" name="Line 53"/>
          <p:cNvSpPr>
            <a:spLocks noChangeShapeType="1"/>
          </p:cNvSpPr>
          <p:nvPr/>
        </p:nvSpPr>
        <p:spPr bwMode="auto">
          <a:xfrm>
            <a:off x="4114800" y="9906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14" name="Line 54"/>
          <p:cNvSpPr>
            <a:spLocks noChangeShapeType="1"/>
          </p:cNvSpPr>
          <p:nvPr/>
        </p:nvSpPr>
        <p:spPr bwMode="auto">
          <a:xfrm>
            <a:off x="4876800" y="9906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15" name="Rectangle 55"/>
          <p:cNvSpPr>
            <a:spLocks noChangeArrowheads="1"/>
          </p:cNvSpPr>
          <p:nvPr/>
        </p:nvSpPr>
        <p:spPr bwMode="auto">
          <a:xfrm>
            <a:off x="6172200" y="838200"/>
            <a:ext cx="3810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16" name="Rectangle 56"/>
          <p:cNvSpPr>
            <a:spLocks noChangeArrowheads="1"/>
          </p:cNvSpPr>
          <p:nvPr/>
        </p:nvSpPr>
        <p:spPr bwMode="auto">
          <a:xfrm>
            <a:off x="7010400" y="838200"/>
            <a:ext cx="3810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17" name="Rectangle 57"/>
          <p:cNvSpPr>
            <a:spLocks noChangeArrowheads="1"/>
          </p:cNvSpPr>
          <p:nvPr/>
        </p:nvSpPr>
        <p:spPr bwMode="auto">
          <a:xfrm>
            <a:off x="7772400" y="838200"/>
            <a:ext cx="3810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18" name="Rectangle 58"/>
          <p:cNvSpPr>
            <a:spLocks noChangeArrowheads="1"/>
          </p:cNvSpPr>
          <p:nvPr/>
        </p:nvSpPr>
        <p:spPr bwMode="auto">
          <a:xfrm>
            <a:off x="8534400" y="838200"/>
            <a:ext cx="3810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19" name="Line 59"/>
          <p:cNvSpPr>
            <a:spLocks noChangeShapeType="1"/>
          </p:cNvSpPr>
          <p:nvPr/>
        </p:nvSpPr>
        <p:spPr bwMode="auto">
          <a:xfrm>
            <a:off x="6477000" y="9906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20" name="Line 60"/>
          <p:cNvSpPr>
            <a:spLocks noChangeShapeType="1"/>
          </p:cNvSpPr>
          <p:nvPr/>
        </p:nvSpPr>
        <p:spPr bwMode="auto">
          <a:xfrm>
            <a:off x="7315200" y="9906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21" name="Line 61"/>
          <p:cNvSpPr>
            <a:spLocks noChangeShapeType="1"/>
          </p:cNvSpPr>
          <p:nvPr/>
        </p:nvSpPr>
        <p:spPr bwMode="auto">
          <a:xfrm>
            <a:off x="8077200" y="9906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22" name="Text Box 62"/>
          <p:cNvSpPr txBox="1">
            <a:spLocks noChangeArrowheads="1"/>
          </p:cNvSpPr>
          <p:nvPr/>
        </p:nvSpPr>
        <p:spPr bwMode="auto">
          <a:xfrm>
            <a:off x="8610600" y="44450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/>
              <a:t>27</a:t>
            </a:r>
          </a:p>
        </p:txBody>
      </p:sp>
      <p:sp>
        <p:nvSpPr>
          <p:cNvPr id="66623" name="Text Box 63"/>
          <p:cNvSpPr txBox="1">
            <a:spLocks noChangeArrowheads="1"/>
          </p:cNvSpPr>
          <p:nvPr/>
        </p:nvSpPr>
        <p:spPr bwMode="auto">
          <a:xfrm>
            <a:off x="298450" y="171450"/>
            <a:ext cx="83121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/>
              <a:t>线路交换                 报文交换               分组交换</a:t>
            </a:r>
          </a:p>
        </p:txBody>
      </p:sp>
    </p:spTree>
    <p:extLst>
      <p:ext uri="{BB962C8B-B14F-4D97-AF65-F5344CB8AC3E}">
        <p14:creationId xmlns:p14="http://schemas.microsoft.com/office/powerpoint/2010/main" val="133429980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2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8620125" y="44450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/>
              <a:t>28</a:t>
            </a:r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330200" y="908050"/>
            <a:ext cx="8778875" cy="586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b="1" i="1" u="sng">
                <a:solidFill>
                  <a:srgbClr val="FF0000"/>
                </a:solidFill>
                <a:latin typeface="宋体" pitchFamily="2" charset="-122"/>
              </a:rPr>
              <a:t>1</a:t>
            </a:r>
            <a:r>
              <a:rPr lang="zh-CN" altLang="en-US" b="1" i="1" u="sng">
                <a:solidFill>
                  <a:srgbClr val="FF0000"/>
                </a:solidFill>
                <a:latin typeface="宋体" pitchFamily="2" charset="-122"/>
              </a:rPr>
              <a:t>、分配通信资源（主要是线路）的方式：</a:t>
            </a:r>
            <a:endParaRPr lang="zh-CN" altLang="en-US" b="1">
              <a:solidFill>
                <a:srgbClr val="FF0000"/>
              </a:solidFill>
              <a:latin typeface="宋体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b="1">
                <a:latin typeface="宋体" pitchFamily="2" charset="-122"/>
              </a:rPr>
              <a:t>线路交换：静态分配线路，线路资源浪费，接续困难；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b="1">
                <a:latin typeface="宋体" pitchFamily="2" charset="-122"/>
              </a:rPr>
              <a:t>分组交换：动态（按序）分配线路，提高线路利用率；使用缓存技术暂存分组；可能出现内存资源耗尽，而丢弃分组的现象。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b="1" i="1" u="sng">
                <a:solidFill>
                  <a:srgbClr val="FF0000"/>
                </a:solidFill>
                <a:latin typeface="宋体" pitchFamily="2" charset="-122"/>
              </a:rPr>
              <a:t>2</a:t>
            </a:r>
            <a:r>
              <a:rPr lang="zh-CN" altLang="en-US" b="1" i="1" u="sng">
                <a:solidFill>
                  <a:srgbClr val="FF0000"/>
                </a:solidFill>
                <a:latin typeface="宋体" pitchFamily="2" charset="-122"/>
              </a:rPr>
              <a:t>、用户的灵活性：</a:t>
            </a:r>
            <a:endParaRPr lang="zh-CN" altLang="en-US" b="1">
              <a:solidFill>
                <a:srgbClr val="FF0000"/>
              </a:solidFill>
              <a:latin typeface="宋体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b="1">
                <a:latin typeface="宋体" pitchFamily="2" charset="-122"/>
              </a:rPr>
              <a:t>线路交换：信息传输透明，用户自行定义传输信息内容、速率、体积、格式等，因此可以同时传输语音、数据、图像等；</a:t>
            </a:r>
          </a:p>
          <a:p>
            <a:pPr>
              <a:lnSpc>
                <a:spcPct val="90000"/>
              </a:lnSpc>
            </a:pPr>
            <a:r>
              <a:rPr lang="zh-CN" altLang="en-US" b="1">
                <a:latin typeface="宋体" pitchFamily="2" charset="-122"/>
              </a:rPr>
              <a:t>分组交换：半透明传输，按照分组设备的要求使用基本的参数</a:t>
            </a:r>
            <a:r>
              <a:rPr lang="zh-CN" altLang="en-US" sz="3200">
                <a:latin typeface="宋体" pitchFamily="2" charset="-122"/>
              </a:rPr>
              <a:t>。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b="1" i="1" u="sng">
                <a:solidFill>
                  <a:srgbClr val="FF0000"/>
                </a:solidFill>
                <a:latin typeface="宋体" pitchFamily="2" charset="-122"/>
              </a:rPr>
              <a:t>3</a:t>
            </a:r>
            <a:r>
              <a:rPr lang="zh-CN" altLang="en-US" b="1" i="1" u="sng">
                <a:solidFill>
                  <a:srgbClr val="FF0000"/>
                </a:solidFill>
                <a:latin typeface="宋体" pitchFamily="2" charset="-122"/>
              </a:rPr>
              <a:t>、数据传输实时性：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b="1">
                <a:latin typeface="宋体" pitchFamily="2" charset="-122"/>
              </a:rPr>
              <a:t>线路交换：接续难，传输快；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b="1">
                <a:latin typeface="宋体" pitchFamily="2" charset="-122"/>
              </a:rPr>
              <a:t>分组交换：基本满足要求。</a:t>
            </a:r>
            <a:r>
              <a:rPr lang="zh-CN" altLang="en-US" b="1" i="1" u="sng">
                <a:solidFill>
                  <a:schemeClr val="hlink"/>
                </a:solidFill>
                <a:latin typeface="宋体" pitchFamily="2" charset="-122"/>
              </a:rPr>
              <a:t> 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b="1" i="1" u="sng">
                <a:solidFill>
                  <a:srgbClr val="FF0000"/>
                </a:solidFill>
                <a:latin typeface="宋体" pitchFamily="2" charset="-122"/>
              </a:rPr>
              <a:t>4</a:t>
            </a:r>
            <a:r>
              <a:rPr lang="zh-CN" altLang="en-US" b="1" i="1" u="sng">
                <a:solidFill>
                  <a:srgbClr val="FF0000"/>
                </a:solidFill>
                <a:latin typeface="宋体" pitchFamily="2" charset="-122"/>
              </a:rPr>
              <a:t>、资费情况：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b="1">
                <a:latin typeface="宋体" pitchFamily="2" charset="-122"/>
              </a:rPr>
              <a:t>线路交换网络：依赖</a:t>
            </a:r>
            <a:r>
              <a:rPr lang="zh-CN" altLang="en-US" b="1" u="sng">
                <a:latin typeface="宋体" pitchFamily="2" charset="-122"/>
              </a:rPr>
              <a:t>通信的距离和使用的时间</a:t>
            </a:r>
            <a:r>
              <a:rPr lang="zh-CN" altLang="en-US" b="1">
                <a:latin typeface="宋体" pitchFamily="2" charset="-122"/>
              </a:rPr>
              <a:t>；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b="1">
                <a:latin typeface="宋体" pitchFamily="2" charset="-122"/>
              </a:rPr>
              <a:t>分组交换网络：传输的字节（或者分组）数和连接的时间。</a:t>
            </a:r>
          </a:p>
        </p:txBody>
      </p:sp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179388" y="188913"/>
            <a:ext cx="6408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3200" b="1">
                <a:latin typeface="宋体" pitchFamily="2" charset="-122"/>
              </a:rPr>
              <a:t>（</a:t>
            </a:r>
            <a:r>
              <a:rPr lang="en-US" altLang="zh-CN" sz="3200" b="1">
                <a:latin typeface="宋体" pitchFamily="2" charset="-122"/>
              </a:rPr>
              <a:t>4</a:t>
            </a:r>
            <a:r>
              <a:rPr lang="zh-CN" altLang="en-US" sz="3200" b="1">
                <a:latin typeface="宋体" pitchFamily="2" charset="-122"/>
              </a:rPr>
              <a:t>） 线路交换和分组交换的比较</a:t>
            </a:r>
            <a:endParaRPr lang="zh-CN" altLang="en-US" b="1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96022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42" name="Rectangle 2"/>
          <p:cNvSpPr>
            <a:spLocks noChangeArrowheads="1"/>
          </p:cNvSpPr>
          <p:nvPr/>
        </p:nvSpPr>
        <p:spPr bwMode="auto">
          <a:xfrm>
            <a:off x="228600" y="7620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8620125" y="44450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/>
              <a:t>29</a:t>
            </a:r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136525" y="228600"/>
            <a:ext cx="42195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zh-CN" sz="3200" b="1">
                <a:latin typeface="宋体" pitchFamily="2" charset="-122"/>
              </a:rPr>
              <a:t>2.12 </a:t>
            </a:r>
            <a:r>
              <a:rPr lang="zh-CN" altLang="en-US" sz="3200" b="1">
                <a:latin typeface="宋体" pitchFamily="2" charset="-122"/>
              </a:rPr>
              <a:t>数据报和虚电路</a:t>
            </a:r>
            <a:endParaRPr lang="zh-CN" altLang="en-US"/>
          </a:p>
        </p:txBody>
      </p:sp>
      <p:sp>
        <p:nvSpPr>
          <p:cNvPr id="68613" name="Text Box 5"/>
          <p:cNvSpPr txBox="1">
            <a:spLocks noChangeArrowheads="1"/>
          </p:cNvSpPr>
          <p:nvPr/>
        </p:nvSpPr>
        <p:spPr bwMode="auto">
          <a:xfrm>
            <a:off x="107950" y="909638"/>
            <a:ext cx="8855075" cy="553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b="1" dirty="0">
                <a:latin typeface="宋体" pitchFamily="2" charset="-122"/>
              </a:rPr>
              <a:t>分组交换技术应用－用户分解报文为分组，网络应解决用户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分组流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传输管理</a:t>
            </a:r>
            <a:r>
              <a:rPr lang="zh-CN" altLang="en-US" b="1" dirty="0">
                <a:latin typeface="宋体" pitchFamily="2" charset="-122"/>
              </a:rPr>
              <a:t>问题：数据报和虚电路。</a:t>
            </a:r>
            <a:r>
              <a:rPr lang="zh-CN" altLang="en-US" b="1" dirty="0">
                <a:solidFill>
                  <a:schemeClr val="hlink"/>
                </a:solidFill>
                <a:latin typeface="宋体" pitchFamily="2" charset="-122"/>
              </a:rPr>
              <a:t> </a:t>
            </a:r>
          </a:p>
          <a:p>
            <a:pPr>
              <a:spcBef>
                <a:spcPct val="20000"/>
              </a:spcBef>
            </a:pPr>
            <a:endParaRPr lang="zh-CN" altLang="en-US" sz="1000" b="1" dirty="0">
              <a:solidFill>
                <a:schemeClr val="hlink"/>
              </a:solidFill>
              <a:latin typeface="宋体" pitchFamily="2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） 数据报</a:t>
            </a:r>
            <a:r>
              <a:rPr lang="en-US" altLang="zh-CN" b="1" dirty="0">
                <a:solidFill>
                  <a:srgbClr val="FF0000"/>
                </a:solidFill>
              </a:rPr>
              <a:t>—</a:t>
            </a:r>
            <a:r>
              <a:rPr lang="en-US" altLang="zh-CN" b="1" dirty="0">
                <a:solidFill>
                  <a:schemeClr val="hlink"/>
                </a:solidFill>
                <a:latin typeface="宋体" pitchFamily="2" charset="-122"/>
              </a:rPr>
              <a:t> </a:t>
            </a:r>
            <a:r>
              <a:rPr lang="zh-CN" altLang="en-US" b="1" dirty="0">
                <a:latin typeface="宋体" pitchFamily="2" charset="-122"/>
              </a:rPr>
              <a:t>面向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无连接</a:t>
            </a:r>
            <a:r>
              <a:rPr lang="zh-CN" altLang="en-US" b="1" dirty="0">
                <a:latin typeface="宋体" pitchFamily="2" charset="-122"/>
              </a:rPr>
              <a:t>的数据传输</a:t>
            </a:r>
            <a:endParaRPr lang="zh-CN" altLang="en-US" b="1" dirty="0">
              <a:solidFill>
                <a:schemeClr val="hlink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ct val="40000"/>
              </a:spcBef>
            </a:pPr>
            <a:r>
              <a:rPr lang="zh-CN" altLang="en-US" b="1" dirty="0">
                <a:solidFill>
                  <a:schemeClr val="hlink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latin typeface="宋体" pitchFamily="2" charset="-122"/>
              </a:rPr>
              <a:t>借鉴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报文交换</a:t>
            </a:r>
            <a:r>
              <a:rPr lang="zh-CN" altLang="en-US" b="1" dirty="0">
                <a:latin typeface="宋体" pitchFamily="2" charset="-122"/>
              </a:rPr>
              <a:t>的思想。传输的分组称为数据报。</a:t>
            </a:r>
          </a:p>
          <a:p>
            <a:pPr>
              <a:lnSpc>
                <a:spcPct val="125000"/>
              </a:lnSpc>
              <a:spcBef>
                <a:spcPct val="40000"/>
              </a:spcBef>
            </a:pPr>
            <a:r>
              <a:rPr lang="zh-CN" altLang="en-US" b="1" dirty="0">
                <a:latin typeface="宋体" pitchFamily="2" charset="-122"/>
              </a:rPr>
              <a:t>  数据报的前部具有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地址信息字段</a:t>
            </a:r>
            <a:r>
              <a:rPr lang="zh-CN" altLang="en-US" b="1" dirty="0">
                <a:latin typeface="宋体" pitchFamily="2" charset="-122"/>
              </a:rPr>
              <a:t>。网络中的结点根据地址信息和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路由</a:t>
            </a:r>
            <a:r>
              <a:rPr lang="zh-CN" altLang="en-US" b="1" dirty="0">
                <a:latin typeface="宋体" pitchFamily="2" charset="-122"/>
              </a:rPr>
              <a:t>规则，独立的选择输出端口，暂存和排队数据报，并在传输媒体空闲时，发往相邻结点，直至最终站点</a:t>
            </a:r>
            <a:r>
              <a:rPr lang="zh-CN" altLang="en-US" dirty="0">
                <a:latin typeface="宋体" pitchFamily="2" charset="-122"/>
              </a:rPr>
              <a:t>。</a:t>
            </a:r>
          </a:p>
          <a:p>
            <a:pPr>
              <a:lnSpc>
                <a:spcPct val="125000"/>
              </a:lnSpc>
              <a:spcBef>
                <a:spcPct val="40000"/>
              </a:spcBef>
            </a:pPr>
            <a:r>
              <a:rPr lang="zh-CN" altLang="en-US" b="1" dirty="0">
                <a:latin typeface="宋体" pitchFamily="2" charset="-122"/>
              </a:rPr>
              <a:t>  当一对站点之间需要传输多个数据报时，由于每个</a:t>
            </a:r>
            <a:r>
              <a:rPr lang="zh-CN" altLang="en-US" b="1" u="sng" dirty="0">
                <a:latin typeface="宋体" pitchFamily="2" charset="-122"/>
              </a:rPr>
              <a:t>数据报均被</a:t>
            </a:r>
            <a:r>
              <a:rPr lang="zh-CN" altLang="en-US" b="1" u="sng" dirty="0">
                <a:solidFill>
                  <a:srgbClr val="FF0000"/>
                </a:solidFill>
                <a:latin typeface="宋体" pitchFamily="2" charset="-122"/>
              </a:rPr>
              <a:t>独立地路由、排队和传输</a:t>
            </a:r>
            <a:r>
              <a:rPr lang="zh-CN" altLang="en-US" b="1" dirty="0">
                <a:latin typeface="宋体" pitchFamily="2" charset="-122"/>
              </a:rPr>
              <a:t>，在网络中可能会走不同的路径，产生不同的时间延迟。</a:t>
            </a:r>
            <a:r>
              <a:rPr lang="zh-CN" altLang="en-US" b="1" u="sng" dirty="0">
                <a:solidFill>
                  <a:srgbClr val="FF0000"/>
                </a:solidFill>
                <a:latin typeface="宋体" pitchFamily="2" charset="-122"/>
              </a:rPr>
              <a:t>按序发送的多个数据报可能以不同的顺序达到终点。</a:t>
            </a:r>
            <a:r>
              <a:rPr lang="zh-CN" altLang="en-US" b="1" dirty="0">
                <a:latin typeface="宋体" pitchFamily="2" charset="-122"/>
              </a:rPr>
              <a:t>站点必须具有</a:t>
            </a:r>
            <a:r>
              <a:rPr lang="zh-CN" altLang="en-US" b="1" u="sng" dirty="0">
                <a:solidFill>
                  <a:srgbClr val="FF0000"/>
                </a:solidFill>
                <a:latin typeface="宋体" pitchFamily="2" charset="-122"/>
              </a:rPr>
              <a:t>存储和重新排序</a:t>
            </a:r>
            <a:r>
              <a:rPr lang="zh-CN" altLang="en-US" b="1" dirty="0">
                <a:latin typeface="宋体" pitchFamily="2" charset="-122"/>
              </a:rPr>
              <a:t>的能力。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9312411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228600" y="115888"/>
            <a:ext cx="26876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Aft>
                <a:spcPct val="30000"/>
              </a:spcAft>
            </a:pPr>
            <a:r>
              <a:rPr lang="zh-CN" altLang="en-US" b="1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数据报传输示意：</a:t>
            </a:r>
            <a:endParaRPr lang="zh-CN" altLang="en-US" b="1">
              <a:latin typeface="楷体" pitchFamily="18" charset="-122"/>
              <a:ea typeface="楷体" pitchFamily="18" charset="-122"/>
            </a:endParaRPr>
          </a:p>
        </p:txBody>
      </p:sp>
      <p:sp>
        <p:nvSpPr>
          <p:cNvPr id="830467" name="Rectangle 3"/>
          <p:cNvSpPr>
            <a:spLocks noChangeArrowheads="1"/>
          </p:cNvSpPr>
          <p:nvPr/>
        </p:nvSpPr>
        <p:spPr bwMode="auto">
          <a:xfrm>
            <a:off x="228600" y="6096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8610600" y="44450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/>
              <a:t>30</a:t>
            </a:r>
          </a:p>
        </p:txBody>
      </p:sp>
      <p:sp>
        <p:nvSpPr>
          <p:cNvPr id="69637" name="Text Box 5"/>
          <p:cNvSpPr txBox="1">
            <a:spLocks noChangeArrowheads="1"/>
          </p:cNvSpPr>
          <p:nvPr/>
        </p:nvSpPr>
        <p:spPr bwMode="auto">
          <a:xfrm>
            <a:off x="250825" y="735013"/>
            <a:ext cx="8474075" cy="968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zh-CN" altLang="en-US" b="1">
                <a:latin typeface="楷体" pitchFamily="18" charset="-122"/>
                <a:ea typeface="楷体" pitchFamily="18" charset="-122"/>
              </a:rPr>
              <a:t>不同站点发出的分组汇聚到网络，分组</a:t>
            </a:r>
            <a:r>
              <a:rPr lang="zh-CN" altLang="en-US" b="1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独立路由</a:t>
            </a:r>
            <a:r>
              <a:rPr lang="zh-CN" altLang="en-US" b="1">
                <a:latin typeface="楷体" pitchFamily="18" charset="-122"/>
                <a:ea typeface="楷体" pitchFamily="18" charset="-122"/>
              </a:rPr>
              <a:t>导致同一站点发出的分组（</a:t>
            </a:r>
            <a:r>
              <a:rPr lang="zh-CN" altLang="en-US" b="1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数据报</a:t>
            </a:r>
            <a:r>
              <a:rPr lang="zh-CN" altLang="en-US" b="1">
                <a:latin typeface="楷体" pitchFamily="18" charset="-122"/>
                <a:ea typeface="楷体" pitchFamily="18" charset="-122"/>
              </a:rPr>
              <a:t>）选择</a:t>
            </a:r>
            <a:r>
              <a:rPr lang="zh-CN" altLang="en-US" b="1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不同的路径</a:t>
            </a:r>
            <a:r>
              <a:rPr lang="zh-CN" altLang="en-US" b="1">
                <a:latin typeface="楷体" pitchFamily="18" charset="-122"/>
                <a:ea typeface="楷体" pitchFamily="18" charset="-122"/>
              </a:rPr>
              <a:t>和不同的投递顺序。</a:t>
            </a:r>
          </a:p>
        </p:txBody>
      </p:sp>
      <p:grpSp>
        <p:nvGrpSpPr>
          <p:cNvPr id="69638" name="Group 6"/>
          <p:cNvGrpSpPr>
            <a:grpSpLocks/>
          </p:cNvGrpSpPr>
          <p:nvPr/>
        </p:nvGrpSpPr>
        <p:grpSpPr bwMode="auto">
          <a:xfrm>
            <a:off x="609600" y="1892300"/>
            <a:ext cx="8194675" cy="4889500"/>
            <a:chOff x="384" y="1192"/>
            <a:chExt cx="5162" cy="3080"/>
          </a:xfrm>
        </p:grpSpPr>
        <p:sp>
          <p:nvSpPr>
            <p:cNvPr id="69639" name="Rectangle 7"/>
            <p:cNvSpPr>
              <a:spLocks noChangeArrowheads="1"/>
            </p:cNvSpPr>
            <p:nvPr/>
          </p:nvSpPr>
          <p:spPr bwMode="auto">
            <a:xfrm>
              <a:off x="1440" y="1791"/>
              <a:ext cx="310" cy="24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40" name="Rectangle 8"/>
            <p:cNvSpPr>
              <a:spLocks noChangeArrowheads="1"/>
            </p:cNvSpPr>
            <p:nvPr/>
          </p:nvSpPr>
          <p:spPr bwMode="auto">
            <a:xfrm>
              <a:off x="1440" y="2607"/>
              <a:ext cx="310" cy="24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41" name="Rectangle 9"/>
            <p:cNvSpPr>
              <a:spLocks noChangeArrowheads="1"/>
            </p:cNvSpPr>
            <p:nvPr/>
          </p:nvSpPr>
          <p:spPr bwMode="auto">
            <a:xfrm>
              <a:off x="3749" y="1797"/>
              <a:ext cx="310" cy="24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42" name="Rectangle 10"/>
            <p:cNvSpPr>
              <a:spLocks noChangeArrowheads="1"/>
            </p:cNvSpPr>
            <p:nvPr/>
          </p:nvSpPr>
          <p:spPr bwMode="auto">
            <a:xfrm>
              <a:off x="2640" y="2607"/>
              <a:ext cx="310" cy="24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43" name="Rectangle 11"/>
            <p:cNvSpPr>
              <a:spLocks noChangeArrowheads="1"/>
            </p:cNvSpPr>
            <p:nvPr/>
          </p:nvSpPr>
          <p:spPr bwMode="auto">
            <a:xfrm>
              <a:off x="2618" y="1791"/>
              <a:ext cx="310" cy="24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44" name="Line 12"/>
            <p:cNvSpPr>
              <a:spLocks noChangeShapeType="1"/>
            </p:cNvSpPr>
            <p:nvPr/>
          </p:nvSpPr>
          <p:spPr bwMode="auto">
            <a:xfrm>
              <a:off x="1610" y="1979"/>
              <a:ext cx="0" cy="635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45" name="Line 13"/>
            <p:cNvSpPr>
              <a:spLocks noChangeShapeType="1"/>
            </p:cNvSpPr>
            <p:nvPr/>
          </p:nvSpPr>
          <p:spPr bwMode="auto">
            <a:xfrm>
              <a:off x="1728" y="1935"/>
              <a:ext cx="912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46" name="Line 14"/>
            <p:cNvSpPr>
              <a:spLocks noChangeShapeType="1"/>
            </p:cNvSpPr>
            <p:nvPr/>
          </p:nvSpPr>
          <p:spPr bwMode="auto">
            <a:xfrm>
              <a:off x="1776" y="2751"/>
              <a:ext cx="864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47" name="Line 15"/>
            <p:cNvSpPr>
              <a:spLocks noChangeShapeType="1"/>
            </p:cNvSpPr>
            <p:nvPr/>
          </p:nvSpPr>
          <p:spPr bwMode="auto">
            <a:xfrm>
              <a:off x="2928" y="2847"/>
              <a:ext cx="864" cy="624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48" name="Line 16"/>
            <p:cNvSpPr>
              <a:spLocks noChangeShapeType="1"/>
            </p:cNvSpPr>
            <p:nvPr/>
          </p:nvSpPr>
          <p:spPr bwMode="auto">
            <a:xfrm flipH="1" flipV="1">
              <a:off x="960" y="1887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49" name="Line 17"/>
            <p:cNvSpPr>
              <a:spLocks noChangeShapeType="1"/>
            </p:cNvSpPr>
            <p:nvPr/>
          </p:nvSpPr>
          <p:spPr bwMode="auto">
            <a:xfrm flipV="1">
              <a:off x="1610" y="1525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50" name="Line 18"/>
            <p:cNvSpPr>
              <a:spLocks noChangeShapeType="1"/>
            </p:cNvSpPr>
            <p:nvPr/>
          </p:nvSpPr>
          <p:spPr bwMode="auto">
            <a:xfrm flipV="1">
              <a:off x="2744" y="1525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51" name="Line 19"/>
            <p:cNvSpPr>
              <a:spLocks noChangeShapeType="1"/>
            </p:cNvSpPr>
            <p:nvPr/>
          </p:nvSpPr>
          <p:spPr bwMode="auto">
            <a:xfrm flipH="1" flipV="1">
              <a:off x="3923" y="1480"/>
              <a:ext cx="0" cy="3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52" name="Line 20"/>
            <p:cNvSpPr>
              <a:spLocks noChangeShapeType="1"/>
            </p:cNvSpPr>
            <p:nvPr/>
          </p:nvSpPr>
          <p:spPr bwMode="auto">
            <a:xfrm flipV="1">
              <a:off x="2784" y="2031"/>
              <a:ext cx="0" cy="624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53" name="Line 21"/>
            <p:cNvSpPr>
              <a:spLocks noChangeShapeType="1"/>
            </p:cNvSpPr>
            <p:nvPr/>
          </p:nvSpPr>
          <p:spPr bwMode="auto">
            <a:xfrm>
              <a:off x="4059" y="1933"/>
              <a:ext cx="5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54" name="Line 22"/>
            <p:cNvSpPr>
              <a:spLocks noChangeShapeType="1"/>
            </p:cNvSpPr>
            <p:nvPr/>
          </p:nvSpPr>
          <p:spPr bwMode="auto">
            <a:xfrm>
              <a:off x="4128" y="2703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55" name="Line 23"/>
            <p:cNvSpPr>
              <a:spLocks noChangeShapeType="1"/>
            </p:cNvSpPr>
            <p:nvPr/>
          </p:nvSpPr>
          <p:spPr bwMode="auto">
            <a:xfrm flipH="1">
              <a:off x="960" y="2703"/>
              <a:ext cx="41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56" name="Line 24"/>
            <p:cNvSpPr>
              <a:spLocks noChangeShapeType="1"/>
            </p:cNvSpPr>
            <p:nvPr/>
          </p:nvSpPr>
          <p:spPr bwMode="auto">
            <a:xfrm flipH="1">
              <a:off x="1632" y="3711"/>
              <a:ext cx="48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57" name="Line 25"/>
            <p:cNvSpPr>
              <a:spLocks noChangeShapeType="1"/>
            </p:cNvSpPr>
            <p:nvPr/>
          </p:nvSpPr>
          <p:spPr bwMode="auto">
            <a:xfrm>
              <a:off x="2831" y="3615"/>
              <a:ext cx="1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58" name="Line 26"/>
            <p:cNvSpPr>
              <a:spLocks noChangeShapeType="1"/>
            </p:cNvSpPr>
            <p:nvPr/>
          </p:nvSpPr>
          <p:spPr bwMode="auto">
            <a:xfrm>
              <a:off x="3936" y="3759"/>
              <a:ext cx="4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59" name="Line 27"/>
            <p:cNvSpPr>
              <a:spLocks noChangeShapeType="1"/>
            </p:cNvSpPr>
            <p:nvPr/>
          </p:nvSpPr>
          <p:spPr bwMode="auto">
            <a:xfrm flipV="1">
              <a:off x="2976" y="2703"/>
              <a:ext cx="816" cy="2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69660" name="Picture 28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60" y="2559"/>
              <a:ext cx="348" cy="3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69661" name="Picture 29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36" y="3903"/>
              <a:ext cx="348" cy="3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69662" name="Picture 30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88" y="3951"/>
              <a:ext cx="348" cy="3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69663" name="Picture 31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840" y="3903"/>
              <a:ext cx="348" cy="3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69664" name="Picture 32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18" y="1743"/>
              <a:ext cx="348" cy="3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69665" name="Picture 33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92" y="1249"/>
              <a:ext cx="348" cy="3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69666" name="Picture 34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20" y="2607"/>
              <a:ext cx="348" cy="3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69667" name="Picture 35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488" y="1249"/>
              <a:ext cx="348" cy="3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69668" name="Picture 36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57" y="1249"/>
              <a:ext cx="348" cy="3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69669" name="Picture 37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60" y="1743"/>
              <a:ext cx="348" cy="3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69670" name="Line 38"/>
            <p:cNvSpPr>
              <a:spLocks noChangeShapeType="1"/>
            </p:cNvSpPr>
            <p:nvPr/>
          </p:nvSpPr>
          <p:spPr bwMode="auto">
            <a:xfrm>
              <a:off x="3936" y="2031"/>
              <a:ext cx="0" cy="576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71" name="Text Box 39"/>
            <p:cNvSpPr txBox="1">
              <a:spLocks noChangeArrowheads="1"/>
            </p:cNvSpPr>
            <p:nvPr/>
          </p:nvSpPr>
          <p:spPr bwMode="auto">
            <a:xfrm>
              <a:off x="768" y="1192"/>
              <a:ext cx="692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rgbClr val="FF0000"/>
                  </a:solidFill>
                  <a:latin typeface="楷体" pitchFamily="18" charset="-122"/>
                  <a:ea typeface="楷体" pitchFamily="18" charset="-122"/>
                </a:rPr>
                <a:t>fedcba</a:t>
              </a:r>
            </a:p>
          </p:txBody>
        </p:sp>
        <p:sp>
          <p:nvSpPr>
            <p:cNvPr id="69672" name="Text Box 40"/>
            <p:cNvSpPr txBox="1">
              <a:spLocks noChangeArrowheads="1"/>
            </p:cNvSpPr>
            <p:nvPr/>
          </p:nvSpPr>
          <p:spPr bwMode="auto">
            <a:xfrm>
              <a:off x="1872" y="1625"/>
              <a:ext cx="528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rgbClr val="FF0000"/>
                  </a:solidFill>
                  <a:latin typeface="楷体" pitchFamily="18" charset="-122"/>
                  <a:ea typeface="楷体" pitchFamily="18" charset="-122"/>
                </a:rPr>
                <a:t>eca</a:t>
              </a:r>
            </a:p>
          </p:txBody>
        </p:sp>
        <p:sp>
          <p:nvSpPr>
            <p:cNvPr id="69673" name="Text Box 41"/>
            <p:cNvSpPr txBox="1">
              <a:spLocks noChangeArrowheads="1"/>
            </p:cNvSpPr>
            <p:nvPr/>
          </p:nvSpPr>
          <p:spPr bwMode="auto">
            <a:xfrm>
              <a:off x="2016" y="2463"/>
              <a:ext cx="40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rgbClr val="FF0000"/>
                  </a:solidFill>
                  <a:latin typeface="楷体" pitchFamily="18" charset="-122"/>
                  <a:ea typeface="楷体" pitchFamily="18" charset="-122"/>
                </a:rPr>
                <a:t>f</a:t>
              </a:r>
              <a:r>
                <a:rPr lang="en-US" altLang="zh-CN" b="1">
                  <a:solidFill>
                    <a:schemeClr val="accent2"/>
                  </a:solidFill>
                  <a:latin typeface="楷体" pitchFamily="18" charset="-122"/>
                  <a:ea typeface="楷体" pitchFamily="18" charset="-122"/>
                </a:rPr>
                <a:t>zy</a:t>
              </a:r>
            </a:p>
          </p:txBody>
        </p:sp>
        <p:sp>
          <p:nvSpPr>
            <p:cNvPr id="69674" name="Text Box 42"/>
            <p:cNvSpPr txBox="1">
              <a:spLocks noChangeArrowheads="1"/>
            </p:cNvSpPr>
            <p:nvPr/>
          </p:nvSpPr>
          <p:spPr bwMode="auto">
            <a:xfrm>
              <a:off x="1579" y="2080"/>
              <a:ext cx="212" cy="54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70000"/>
                </a:lnSpc>
              </a:pPr>
              <a:r>
                <a:rPr lang="en-US" altLang="zh-CN" b="1">
                  <a:solidFill>
                    <a:srgbClr val="FF0000"/>
                  </a:solidFill>
                  <a:latin typeface="楷体" pitchFamily="18" charset="-122"/>
                  <a:ea typeface="楷体" pitchFamily="18" charset="-122"/>
                </a:rPr>
                <a:t>f</a:t>
              </a:r>
            </a:p>
            <a:p>
              <a:pPr eaLnBrk="0" hangingPunct="0">
                <a:lnSpc>
                  <a:spcPct val="70000"/>
                </a:lnSpc>
              </a:pPr>
              <a:r>
                <a:rPr lang="en-US" altLang="zh-CN" b="1">
                  <a:solidFill>
                    <a:srgbClr val="FF0000"/>
                  </a:solidFill>
                  <a:latin typeface="楷体" pitchFamily="18" charset="-122"/>
                  <a:ea typeface="楷体" pitchFamily="18" charset="-122"/>
                </a:rPr>
                <a:t>d</a:t>
              </a:r>
            </a:p>
            <a:p>
              <a:pPr eaLnBrk="0" hangingPunct="0">
                <a:lnSpc>
                  <a:spcPct val="70000"/>
                </a:lnSpc>
              </a:pPr>
              <a:r>
                <a:rPr lang="en-US" altLang="zh-CN" b="1">
                  <a:solidFill>
                    <a:srgbClr val="FF0000"/>
                  </a:solidFill>
                  <a:latin typeface="楷体" pitchFamily="18" charset="-122"/>
                  <a:ea typeface="楷体" pitchFamily="18" charset="-122"/>
                </a:rPr>
                <a:t>b</a:t>
              </a:r>
            </a:p>
          </p:txBody>
        </p:sp>
        <p:sp>
          <p:nvSpPr>
            <p:cNvPr id="69675" name="Text Box 43"/>
            <p:cNvSpPr txBox="1">
              <a:spLocks noChangeArrowheads="1"/>
            </p:cNvSpPr>
            <p:nvPr/>
          </p:nvSpPr>
          <p:spPr bwMode="auto">
            <a:xfrm>
              <a:off x="3216" y="1647"/>
              <a:ext cx="308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rgbClr val="FF0000"/>
                  </a:solidFill>
                  <a:latin typeface="楷体" pitchFamily="18" charset="-122"/>
                  <a:ea typeface="楷体" pitchFamily="18" charset="-122"/>
                </a:rPr>
                <a:t>ea</a:t>
              </a:r>
            </a:p>
          </p:txBody>
        </p:sp>
        <p:sp>
          <p:nvSpPr>
            <p:cNvPr id="69676" name="Text Box 44"/>
            <p:cNvSpPr txBox="1">
              <a:spLocks noChangeArrowheads="1"/>
            </p:cNvSpPr>
            <p:nvPr/>
          </p:nvSpPr>
          <p:spPr bwMode="auto">
            <a:xfrm>
              <a:off x="2784" y="2127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rgbClr val="FF0000"/>
                  </a:solidFill>
                  <a:latin typeface="楷体" pitchFamily="18" charset="-122"/>
                  <a:ea typeface="楷体" pitchFamily="18" charset="-122"/>
                </a:rPr>
                <a:t>c</a:t>
              </a:r>
            </a:p>
          </p:txBody>
        </p:sp>
        <p:sp>
          <p:nvSpPr>
            <p:cNvPr id="69677" name="Text Box 45"/>
            <p:cNvSpPr txBox="1">
              <a:spLocks noChangeArrowheads="1"/>
            </p:cNvSpPr>
            <p:nvPr/>
          </p:nvSpPr>
          <p:spPr bwMode="auto">
            <a:xfrm>
              <a:off x="1584" y="2931"/>
              <a:ext cx="343" cy="54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70000"/>
                </a:lnSpc>
              </a:pPr>
              <a:r>
                <a:rPr lang="en-US" altLang="zh-CN" b="1">
                  <a:solidFill>
                    <a:srgbClr val="FF0000"/>
                  </a:solidFill>
                  <a:latin typeface="楷体" pitchFamily="18" charset="-122"/>
                  <a:ea typeface="楷体" pitchFamily="18" charset="-122"/>
                </a:rPr>
                <a:t>d</a:t>
              </a:r>
            </a:p>
            <a:p>
              <a:pPr eaLnBrk="0" hangingPunct="0">
                <a:lnSpc>
                  <a:spcPct val="70000"/>
                </a:lnSpc>
              </a:pPr>
              <a:r>
                <a:rPr lang="en-US" altLang="zh-CN" b="1">
                  <a:solidFill>
                    <a:srgbClr val="FF0000"/>
                  </a:solidFill>
                  <a:latin typeface="楷体" pitchFamily="18" charset="-122"/>
                  <a:ea typeface="楷体" pitchFamily="18" charset="-122"/>
                </a:rPr>
                <a:t>b</a:t>
              </a:r>
            </a:p>
            <a:p>
              <a:pPr eaLnBrk="0" hangingPunct="0">
                <a:lnSpc>
                  <a:spcPct val="70000"/>
                </a:lnSpc>
              </a:pPr>
              <a:r>
                <a:rPr lang="en-US" altLang="zh-CN" b="1">
                  <a:solidFill>
                    <a:schemeClr val="accent2"/>
                  </a:solidFill>
                  <a:latin typeface="楷体" pitchFamily="18" charset="-122"/>
                  <a:ea typeface="楷体" pitchFamily="18" charset="-122"/>
                </a:rPr>
                <a:t>x</a:t>
              </a:r>
            </a:p>
          </p:txBody>
        </p:sp>
        <p:sp>
          <p:nvSpPr>
            <p:cNvPr id="69678" name="Text Box 46"/>
            <p:cNvSpPr txBox="1">
              <a:spLocks noChangeArrowheads="1"/>
            </p:cNvSpPr>
            <p:nvPr/>
          </p:nvSpPr>
          <p:spPr bwMode="auto">
            <a:xfrm>
              <a:off x="3273" y="2895"/>
              <a:ext cx="231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rgbClr val="FF0000"/>
                  </a:solidFill>
                  <a:latin typeface="楷体" pitchFamily="18" charset="-122"/>
                  <a:ea typeface="楷体" pitchFamily="18" charset="-122"/>
                </a:rPr>
                <a:t>c</a:t>
              </a:r>
            </a:p>
          </p:txBody>
        </p:sp>
        <p:sp>
          <p:nvSpPr>
            <p:cNvPr id="69679" name="Text Box 47"/>
            <p:cNvSpPr txBox="1">
              <a:spLocks noChangeArrowheads="1"/>
            </p:cNvSpPr>
            <p:nvPr/>
          </p:nvSpPr>
          <p:spPr bwMode="auto">
            <a:xfrm>
              <a:off x="3893" y="2160"/>
              <a:ext cx="212" cy="38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70000"/>
                </a:lnSpc>
              </a:pPr>
              <a:r>
                <a:rPr lang="en-US" altLang="zh-CN" b="1">
                  <a:solidFill>
                    <a:srgbClr val="FF0000"/>
                  </a:solidFill>
                  <a:latin typeface="楷体" pitchFamily="18" charset="-122"/>
                  <a:ea typeface="楷体" pitchFamily="18" charset="-122"/>
                </a:rPr>
                <a:t>e</a:t>
              </a:r>
            </a:p>
            <a:p>
              <a:pPr eaLnBrk="0" hangingPunct="0">
                <a:lnSpc>
                  <a:spcPct val="70000"/>
                </a:lnSpc>
              </a:pPr>
              <a:r>
                <a:rPr lang="en-US" altLang="zh-CN" b="1">
                  <a:solidFill>
                    <a:srgbClr val="FF0000"/>
                  </a:solidFill>
                  <a:latin typeface="楷体" pitchFamily="18" charset="-122"/>
                  <a:ea typeface="楷体" pitchFamily="18" charset="-122"/>
                </a:rPr>
                <a:t>a</a:t>
              </a:r>
            </a:p>
          </p:txBody>
        </p:sp>
        <p:sp>
          <p:nvSpPr>
            <p:cNvPr id="69680" name="Text Box 48"/>
            <p:cNvSpPr txBox="1">
              <a:spLocks noChangeArrowheads="1"/>
            </p:cNvSpPr>
            <p:nvPr/>
          </p:nvSpPr>
          <p:spPr bwMode="auto">
            <a:xfrm>
              <a:off x="4138" y="3924"/>
              <a:ext cx="692" cy="242"/>
            </a:xfrm>
            <a:prstGeom prst="rect">
              <a:avLst/>
            </a:prstGeom>
            <a:solidFill>
              <a:srgbClr val="FFFF00"/>
            </a:solidFill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80000"/>
                </a:lnSpc>
              </a:pPr>
              <a:r>
                <a:rPr lang="en-US" altLang="zh-CN" b="1">
                  <a:solidFill>
                    <a:srgbClr val="FF0000"/>
                  </a:solidFill>
                  <a:latin typeface="楷体" pitchFamily="18" charset="-122"/>
                  <a:ea typeface="楷体" pitchFamily="18" charset="-122"/>
                </a:rPr>
                <a:t>fedcba</a:t>
              </a:r>
            </a:p>
          </p:txBody>
        </p:sp>
        <p:sp>
          <p:nvSpPr>
            <p:cNvPr id="69681" name="Rectangle 49"/>
            <p:cNvSpPr>
              <a:spLocks noChangeArrowheads="1"/>
            </p:cNvSpPr>
            <p:nvPr/>
          </p:nvSpPr>
          <p:spPr bwMode="auto">
            <a:xfrm>
              <a:off x="3792" y="2559"/>
              <a:ext cx="310" cy="24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82" name="Rectangle 50"/>
            <p:cNvSpPr>
              <a:spLocks noChangeArrowheads="1"/>
            </p:cNvSpPr>
            <p:nvPr/>
          </p:nvSpPr>
          <p:spPr bwMode="auto">
            <a:xfrm>
              <a:off x="3792" y="3471"/>
              <a:ext cx="310" cy="24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83" name="Rectangle 51"/>
            <p:cNvSpPr>
              <a:spLocks noChangeArrowheads="1"/>
            </p:cNvSpPr>
            <p:nvPr/>
          </p:nvSpPr>
          <p:spPr bwMode="auto">
            <a:xfrm>
              <a:off x="2688" y="3471"/>
              <a:ext cx="310" cy="24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84" name="Rectangle 52"/>
            <p:cNvSpPr>
              <a:spLocks noChangeArrowheads="1"/>
            </p:cNvSpPr>
            <p:nvPr/>
          </p:nvSpPr>
          <p:spPr bwMode="auto">
            <a:xfrm>
              <a:off x="1488" y="3471"/>
              <a:ext cx="310" cy="24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85" name="Line 53"/>
            <p:cNvSpPr>
              <a:spLocks noChangeShapeType="1"/>
            </p:cNvSpPr>
            <p:nvPr/>
          </p:nvSpPr>
          <p:spPr bwMode="auto">
            <a:xfrm>
              <a:off x="1776" y="3615"/>
              <a:ext cx="912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86" name="Line 54"/>
            <p:cNvSpPr>
              <a:spLocks noChangeShapeType="1"/>
            </p:cNvSpPr>
            <p:nvPr/>
          </p:nvSpPr>
          <p:spPr bwMode="auto">
            <a:xfrm>
              <a:off x="2928" y="1935"/>
              <a:ext cx="912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87" name="Line 55"/>
            <p:cNvSpPr>
              <a:spLocks noChangeShapeType="1"/>
            </p:cNvSpPr>
            <p:nvPr/>
          </p:nvSpPr>
          <p:spPr bwMode="auto">
            <a:xfrm>
              <a:off x="2928" y="3615"/>
              <a:ext cx="912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88" name="Line 56"/>
            <p:cNvSpPr>
              <a:spLocks noChangeShapeType="1"/>
            </p:cNvSpPr>
            <p:nvPr/>
          </p:nvSpPr>
          <p:spPr bwMode="auto">
            <a:xfrm flipV="1">
              <a:off x="2832" y="2847"/>
              <a:ext cx="0" cy="624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89" name="Line 57"/>
            <p:cNvSpPr>
              <a:spLocks noChangeShapeType="1"/>
            </p:cNvSpPr>
            <p:nvPr/>
          </p:nvSpPr>
          <p:spPr bwMode="auto">
            <a:xfrm flipV="1">
              <a:off x="3936" y="2799"/>
              <a:ext cx="0" cy="624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90" name="Line 58"/>
            <p:cNvSpPr>
              <a:spLocks noChangeShapeType="1"/>
            </p:cNvSpPr>
            <p:nvPr/>
          </p:nvSpPr>
          <p:spPr bwMode="auto">
            <a:xfrm flipH="1" flipV="1">
              <a:off x="1610" y="2840"/>
              <a:ext cx="0" cy="635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91" name="Text Box 59"/>
            <p:cNvSpPr txBox="1">
              <a:spLocks noChangeArrowheads="1"/>
            </p:cNvSpPr>
            <p:nvPr/>
          </p:nvSpPr>
          <p:spPr bwMode="auto">
            <a:xfrm>
              <a:off x="2039" y="3375"/>
              <a:ext cx="409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rgbClr val="FF0000"/>
                  </a:solidFill>
                  <a:latin typeface="楷体" pitchFamily="18" charset="-122"/>
                  <a:ea typeface="楷体" pitchFamily="18" charset="-122"/>
                </a:rPr>
                <a:t>db</a:t>
              </a:r>
              <a:r>
                <a:rPr lang="en-US" altLang="zh-CN" b="1">
                  <a:solidFill>
                    <a:schemeClr val="accent2"/>
                  </a:solidFill>
                  <a:latin typeface="楷体" pitchFamily="18" charset="-122"/>
                  <a:ea typeface="楷体" pitchFamily="18" charset="-122"/>
                </a:rPr>
                <a:t>x</a:t>
              </a:r>
              <a:r>
                <a:rPr lang="en-US" altLang="zh-CN" b="1">
                  <a:latin typeface="楷体" pitchFamily="18" charset="-122"/>
                  <a:ea typeface="楷体" pitchFamily="18" charset="-122"/>
                </a:rPr>
                <a:t>   </a:t>
              </a:r>
            </a:p>
          </p:txBody>
        </p:sp>
        <p:sp>
          <p:nvSpPr>
            <p:cNvPr id="69692" name="Text Box 60"/>
            <p:cNvSpPr txBox="1">
              <a:spLocks noChangeArrowheads="1"/>
            </p:cNvSpPr>
            <p:nvPr/>
          </p:nvSpPr>
          <p:spPr bwMode="auto">
            <a:xfrm>
              <a:off x="3061" y="3375"/>
              <a:ext cx="539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rgbClr val="FF0000"/>
                  </a:solidFill>
                  <a:latin typeface="楷体" pitchFamily="18" charset="-122"/>
                  <a:ea typeface="楷体" pitchFamily="18" charset="-122"/>
                </a:rPr>
                <a:t>db</a:t>
              </a:r>
              <a:r>
                <a:rPr lang="en-US" altLang="zh-CN" b="1">
                  <a:solidFill>
                    <a:schemeClr val="accent2"/>
                  </a:solidFill>
                  <a:latin typeface="楷体" pitchFamily="18" charset="-122"/>
                  <a:ea typeface="楷体" pitchFamily="18" charset="-122"/>
                </a:rPr>
                <a:t>xz</a:t>
              </a:r>
              <a:r>
                <a:rPr lang="en-US" altLang="zh-CN" b="1">
                  <a:latin typeface="楷体" pitchFamily="18" charset="-122"/>
                  <a:ea typeface="楷体" pitchFamily="18" charset="-122"/>
                </a:rPr>
                <a:t>   </a:t>
              </a:r>
            </a:p>
          </p:txBody>
        </p:sp>
        <p:sp>
          <p:nvSpPr>
            <p:cNvPr id="69693" name="Text Box 61"/>
            <p:cNvSpPr txBox="1">
              <a:spLocks noChangeArrowheads="1"/>
            </p:cNvSpPr>
            <p:nvPr/>
          </p:nvSpPr>
          <p:spPr bwMode="auto">
            <a:xfrm>
              <a:off x="2653" y="3030"/>
              <a:ext cx="265" cy="21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70000"/>
                </a:lnSpc>
              </a:pPr>
              <a:r>
                <a:rPr lang="en-US" altLang="zh-CN" b="1">
                  <a:solidFill>
                    <a:schemeClr val="accent2"/>
                  </a:solidFill>
                  <a:latin typeface="楷体" pitchFamily="18" charset="-122"/>
                  <a:ea typeface="楷体" pitchFamily="18" charset="-122"/>
                </a:rPr>
                <a:t>z</a:t>
              </a:r>
              <a:r>
                <a:rPr lang="en-US" altLang="zh-CN" b="1">
                  <a:latin typeface="楷体" pitchFamily="18" charset="-122"/>
                  <a:ea typeface="楷体" pitchFamily="18" charset="-122"/>
                </a:rPr>
                <a:t>   </a:t>
              </a:r>
            </a:p>
          </p:txBody>
        </p:sp>
        <p:sp>
          <p:nvSpPr>
            <p:cNvPr id="69694" name="Text Box 62"/>
            <p:cNvSpPr txBox="1">
              <a:spLocks noChangeArrowheads="1"/>
            </p:cNvSpPr>
            <p:nvPr/>
          </p:nvSpPr>
          <p:spPr bwMode="auto">
            <a:xfrm>
              <a:off x="3239" y="2415"/>
              <a:ext cx="409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rgbClr val="FF0000"/>
                  </a:solidFill>
                  <a:latin typeface="楷体" pitchFamily="18" charset="-122"/>
                  <a:ea typeface="楷体" pitchFamily="18" charset="-122"/>
                </a:rPr>
                <a:t>f</a:t>
              </a:r>
              <a:r>
                <a:rPr lang="en-US" altLang="zh-CN" b="1">
                  <a:solidFill>
                    <a:schemeClr val="accent2"/>
                  </a:solidFill>
                  <a:latin typeface="楷体" pitchFamily="18" charset="-122"/>
                  <a:ea typeface="楷体" pitchFamily="18" charset="-122"/>
                </a:rPr>
                <a:t>y</a:t>
              </a:r>
              <a:r>
                <a:rPr lang="en-US" altLang="zh-CN" b="1">
                  <a:latin typeface="楷体" pitchFamily="18" charset="-122"/>
                  <a:ea typeface="楷体" pitchFamily="18" charset="-122"/>
                </a:rPr>
                <a:t>   </a:t>
              </a:r>
            </a:p>
          </p:txBody>
        </p:sp>
        <p:sp>
          <p:nvSpPr>
            <p:cNvPr id="69695" name="Text Box 63"/>
            <p:cNvSpPr txBox="1">
              <a:spLocks noChangeArrowheads="1"/>
            </p:cNvSpPr>
            <p:nvPr/>
          </p:nvSpPr>
          <p:spPr bwMode="auto">
            <a:xfrm>
              <a:off x="3911" y="2895"/>
              <a:ext cx="284" cy="51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50000"/>
                </a:lnSpc>
              </a:pPr>
              <a:r>
                <a:rPr lang="en-US" altLang="zh-CN" b="1">
                  <a:solidFill>
                    <a:srgbClr val="FF0000"/>
                  </a:solidFill>
                  <a:latin typeface="楷体" pitchFamily="18" charset="-122"/>
                  <a:ea typeface="楷体" pitchFamily="18" charset="-122"/>
                </a:rPr>
                <a:t>f</a:t>
              </a:r>
            </a:p>
            <a:p>
              <a:pPr eaLnBrk="0" hangingPunct="0">
                <a:lnSpc>
                  <a:spcPct val="50000"/>
                </a:lnSpc>
              </a:pPr>
              <a:r>
                <a:rPr lang="en-US" altLang="zh-CN" b="1">
                  <a:solidFill>
                    <a:srgbClr val="FF0000"/>
                  </a:solidFill>
                  <a:latin typeface="楷体" pitchFamily="18" charset="-122"/>
                  <a:ea typeface="楷体" pitchFamily="18" charset="-122"/>
                </a:rPr>
                <a:t>e</a:t>
              </a:r>
            </a:p>
            <a:p>
              <a:pPr eaLnBrk="0" hangingPunct="0">
                <a:lnSpc>
                  <a:spcPct val="50000"/>
                </a:lnSpc>
              </a:pPr>
              <a:r>
                <a:rPr lang="en-US" altLang="zh-CN" b="1">
                  <a:solidFill>
                    <a:schemeClr val="accent2"/>
                  </a:solidFill>
                  <a:latin typeface="楷体" pitchFamily="18" charset="-122"/>
                  <a:ea typeface="楷体" pitchFamily="18" charset="-122"/>
                </a:rPr>
                <a:t>y</a:t>
              </a:r>
            </a:p>
            <a:p>
              <a:pPr eaLnBrk="0" hangingPunct="0">
                <a:lnSpc>
                  <a:spcPct val="50000"/>
                </a:lnSpc>
              </a:pPr>
              <a:r>
                <a:rPr lang="en-US" altLang="zh-CN" b="1">
                  <a:solidFill>
                    <a:srgbClr val="FF0000"/>
                  </a:solidFill>
                  <a:latin typeface="楷体" pitchFamily="18" charset="-122"/>
                  <a:ea typeface="楷体" pitchFamily="18" charset="-122"/>
                </a:rPr>
                <a:t>a</a:t>
              </a:r>
              <a:r>
                <a:rPr lang="en-US" altLang="zh-CN" b="1">
                  <a:latin typeface="楷体" pitchFamily="18" charset="-122"/>
                  <a:ea typeface="楷体" pitchFamily="18" charset="-122"/>
                </a:rPr>
                <a:t>   </a:t>
              </a:r>
            </a:p>
          </p:txBody>
        </p:sp>
        <p:sp>
          <p:nvSpPr>
            <p:cNvPr id="69696" name="Text Box 64"/>
            <p:cNvSpPr txBox="1">
              <a:spLocks noChangeArrowheads="1"/>
            </p:cNvSpPr>
            <p:nvPr/>
          </p:nvSpPr>
          <p:spPr bwMode="auto">
            <a:xfrm>
              <a:off x="384" y="2559"/>
              <a:ext cx="40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chemeClr val="accent2"/>
                  </a:solidFill>
                  <a:latin typeface="楷体" pitchFamily="18" charset="-122"/>
                  <a:ea typeface="楷体" pitchFamily="18" charset="-122"/>
                </a:rPr>
                <a:t>zyx</a:t>
              </a:r>
            </a:p>
          </p:txBody>
        </p:sp>
        <p:sp>
          <p:nvSpPr>
            <p:cNvPr id="69697" name="Text Box 65"/>
            <p:cNvSpPr txBox="1">
              <a:spLocks noChangeArrowheads="1"/>
            </p:cNvSpPr>
            <p:nvPr/>
          </p:nvSpPr>
          <p:spPr bwMode="auto">
            <a:xfrm>
              <a:off x="4790" y="3694"/>
              <a:ext cx="75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000" b="1">
                  <a:latin typeface="楷体" pitchFamily="18" charset="-122"/>
                  <a:ea typeface="楷体" pitchFamily="18" charset="-122"/>
                </a:rPr>
                <a:t>重新排序</a:t>
              </a:r>
            </a:p>
          </p:txBody>
        </p:sp>
        <p:sp>
          <p:nvSpPr>
            <p:cNvPr id="69698" name="Text Box 66"/>
            <p:cNvSpPr txBox="1">
              <a:spLocks noChangeArrowheads="1"/>
            </p:cNvSpPr>
            <p:nvPr/>
          </p:nvSpPr>
          <p:spPr bwMode="auto">
            <a:xfrm>
              <a:off x="3338" y="3974"/>
              <a:ext cx="442" cy="242"/>
            </a:xfrm>
            <a:prstGeom prst="rect">
              <a:avLst/>
            </a:prstGeom>
            <a:solidFill>
              <a:srgbClr val="FFFF00"/>
            </a:solidFill>
            <a:ln w="127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b="1" dirty="0" err="1">
                  <a:solidFill>
                    <a:schemeClr val="accent2"/>
                  </a:solidFill>
                  <a:latin typeface="楷体" pitchFamily="18" charset="-122"/>
                  <a:ea typeface="楷体" pitchFamily="18" charset="-122"/>
                </a:rPr>
                <a:t>zyx</a:t>
              </a:r>
              <a:endParaRPr lang="en-US" altLang="zh-CN" b="1" dirty="0">
                <a:solidFill>
                  <a:schemeClr val="accent2"/>
                </a:solidFill>
                <a:latin typeface="楷体" pitchFamily="18" charset="-122"/>
                <a:ea typeface="楷体" pitchFamily="18" charset="-122"/>
              </a:endParaRPr>
            </a:p>
          </p:txBody>
        </p:sp>
        <p:sp>
          <p:nvSpPr>
            <p:cNvPr id="69699" name="Text Box 67"/>
            <p:cNvSpPr txBox="1">
              <a:spLocks noChangeArrowheads="1"/>
            </p:cNvSpPr>
            <p:nvPr/>
          </p:nvSpPr>
          <p:spPr bwMode="auto">
            <a:xfrm>
              <a:off x="3429" y="3657"/>
              <a:ext cx="40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b="1">
                  <a:solidFill>
                    <a:schemeClr val="accent2"/>
                  </a:solidFill>
                  <a:latin typeface="楷体" pitchFamily="18" charset="-122"/>
                  <a:ea typeface="楷体" pitchFamily="18" charset="-122"/>
                </a:rPr>
                <a:t>xzy</a:t>
              </a:r>
              <a:endParaRPr lang="en-US" altLang="zh-CN" b="1">
                <a:solidFill>
                  <a:srgbClr val="FF66FF"/>
                </a:solidFill>
                <a:latin typeface="楷体" pitchFamily="18" charset="-122"/>
                <a:ea typeface="楷体" pitchFamily="18" charset="-122"/>
              </a:endParaRPr>
            </a:p>
          </p:txBody>
        </p:sp>
        <p:sp>
          <p:nvSpPr>
            <p:cNvPr id="69700" name="Text Box 68"/>
            <p:cNvSpPr txBox="1">
              <a:spLocks noChangeArrowheads="1"/>
            </p:cNvSpPr>
            <p:nvPr/>
          </p:nvSpPr>
          <p:spPr bwMode="auto">
            <a:xfrm>
              <a:off x="4105" y="3521"/>
              <a:ext cx="692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rgbClr val="FF0000"/>
                  </a:solidFill>
                  <a:latin typeface="楷体" pitchFamily="18" charset="-122"/>
                  <a:ea typeface="楷体" pitchFamily="18" charset="-122"/>
                </a:rPr>
                <a:t>fdebca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56274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58" name="Group 2"/>
          <p:cNvGrpSpPr>
            <a:grpSpLocks/>
          </p:cNvGrpSpPr>
          <p:nvPr/>
        </p:nvGrpSpPr>
        <p:grpSpPr bwMode="auto">
          <a:xfrm>
            <a:off x="1924050" y="2176463"/>
            <a:ext cx="4090988" cy="3667125"/>
            <a:chOff x="2256" y="2386"/>
            <a:chExt cx="2147" cy="1919"/>
          </a:xfrm>
        </p:grpSpPr>
        <p:sp>
          <p:nvSpPr>
            <p:cNvPr id="70706" name="Oval 3"/>
            <p:cNvSpPr>
              <a:spLocks noChangeArrowheads="1"/>
            </p:cNvSpPr>
            <p:nvPr/>
          </p:nvSpPr>
          <p:spPr bwMode="auto">
            <a:xfrm rot="-1674972">
              <a:off x="2346" y="2526"/>
              <a:ext cx="1015" cy="6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07" name="Oval 4"/>
            <p:cNvSpPr>
              <a:spLocks noChangeArrowheads="1"/>
            </p:cNvSpPr>
            <p:nvPr/>
          </p:nvSpPr>
          <p:spPr bwMode="auto">
            <a:xfrm rot="-774972">
              <a:off x="3025" y="2386"/>
              <a:ext cx="887" cy="64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08" name="Oval 5"/>
            <p:cNvSpPr>
              <a:spLocks noChangeArrowheads="1"/>
            </p:cNvSpPr>
            <p:nvPr/>
          </p:nvSpPr>
          <p:spPr bwMode="auto">
            <a:xfrm rot="-174972">
              <a:off x="3673" y="2621"/>
              <a:ext cx="655" cy="8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09" name="Oval 6"/>
            <p:cNvSpPr>
              <a:spLocks noChangeArrowheads="1"/>
            </p:cNvSpPr>
            <p:nvPr/>
          </p:nvSpPr>
          <p:spPr bwMode="auto">
            <a:xfrm rot="-3234972">
              <a:off x="3754" y="3108"/>
              <a:ext cx="687" cy="610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10" name="Oval 7"/>
            <p:cNvSpPr>
              <a:spLocks noChangeArrowheads="1"/>
            </p:cNvSpPr>
            <p:nvPr/>
          </p:nvSpPr>
          <p:spPr bwMode="auto">
            <a:xfrm rot="-1674972">
              <a:off x="3052" y="3445"/>
              <a:ext cx="1110" cy="77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11" name="Oval 8"/>
            <p:cNvSpPr>
              <a:spLocks noChangeArrowheads="1"/>
            </p:cNvSpPr>
            <p:nvPr/>
          </p:nvSpPr>
          <p:spPr bwMode="auto">
            <a:xfrm rot="-594972">
              <a:off x="2616" y="3772"/>
              <a:ext cx="793" cy="533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12" name="Oval 9"/>
            <p:cNvSpPr>
              <a:spLocks noChangeArrowheads="1"/>
            </p:cNvSpPr>
            <p:nvPr/>
          </p:nvSpPr>
          <p:spPr bwMode="auto">
            <a:xfrm rot="-1674972">
              <a:off x="2311" y="3539"/>
              <a:ext cx="503" cy="631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13" name="Oval 10"/>
            <p:cNvSpPr>
              <a:spLocks noChangeArrowheads="1"/>
            </p:cNvSpPr>
            <p:nvPr/>
          </p:nvSpPr>
          <p:spPr bwMode="auto">
            <a:xfrm rot="-3534972">
              <a:off x="2160" y="3115"/>
              <a:ext cx="695" cy="504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14" name="Freeform 11"/>
            <p:cNvSpPr>
              <a:spLocks/>
            </p:cNvSpPr>
            <p:nvPr/>
          </p:nvSpPr>
          <p:spPr bwMode="auto">
            <a:xfrm>
              <a:off x="2358" y="2506"/>
              <a:ext cx="1931" cy="1684"/>
            </a:xfrm>
            <a:custGeom>
              <a:avLst/>
              <a:gdLst>
                <a:gd name="T0" fmla="*/ 579 w 1931"/>
                <a:gd name="T1" fmla="*/ 263 h 1684"/>
                <a:gd name="T2" fmla="*/ 632 w 1931"/>
                <a:gd name="T3" fmla="*/ 168 h 1684"/>
                <a:gd name="T4" fmla="*/ 695 w 1931"/>
                <a:gd name="T5" fmla="*/ 126 h 1684"/>
                <a:gd name="T6" fmla="*/ 916 w 1931"/>
                <a:gd name="T7" fmla="*/ 115 h 1684"/>
                <a:gd name="T8" fmla="*/ 1095 w 1931"/>
                <a:gd name="T9" fmla="*/ 52 h 1684"/>
                <a:gd name="T10" fmla="*/ 1158 w 1931"/>
                <a:gd name="T11" fmla="*/ 21 h 1684"/>
                <a:gd name="T12" fmla="*/ 1221 w 1931"/>
                <a:gd name="T13" fmla="*/ 0 h 1684"/>
                <a:gd name="T14" fmla="*/ 1337 w 1931"/>
                <a:gd name="T15" fmla="*/ 42 h 1684"/>
                <a:gd name="T16" fmla="*/ 1400 w 1931"/>
                <a:gd name="T17" fmla="*/ 84 h 1684"/>
                <a:gd name="T18" fmla="*/ 1432 w 1931"/>
                <a:gd name="T19" fmla="*/ 105 h 1684"/>
                <a:gd name="T20" fmla="*/ 1505 w 1931"/>
                <a:gd name="T21" fmla="*/ 158 h 1684"/>
                <a:gd name="T22" fmla="*/ 1526 w 1931"/>
                <a:gd name="T23" fmla="*/ 189 h 1684"/>
                <a:gd name="T24" fmla="*/ 1558 w 1931"/>
                <a:gd name="T25" fmla="*/ 210 h 1684"/>
                <a:gd name="T26" fmla="*/ 1653 w 1931"/>
                <a:gd name="T27" fmla="*/ 294 h 1684"/>
                <a:gd name="T28" fmla="*/ 1737 w 1931"/>
                <a:gd name="T29" fmla="*/ 368 h 1684"/>
                <a:gd name="T30" fmla="*/ 1800 w 1931"/>
                <a:gd name="T31" fmla="*/ 389 h 1684"/>
                <a:gd name="T32" fmla="*/ 1832 w 1931"/>
                <a:gd name="T33" fmla="*/ 410 h 1684"/>
                <a:gd name="T34" fmla="*/ 1916 w 1931"/>
                <a:gd name="T35" fmla="*/ 589 h 1684"/>
                <a:gd name="T36" fmla="*/ 1842 w 1931"/>
                <a:gd name="T37" fmla="*/ 1084 h 1684"/>
                <a:gd name="T38" fmla="*/ 1769 w 1931"/>
                <a:gd name="T39" fmla="*/ 1168 h 1684"/>
                <a:gd name="T40" fmla="*/ 1653 w 1931"/>
                <a:gd name="T41" fmla="*/ 1284 h 1684"/>
                <a:gd name="T42" fmla="*/ 1590 w 1931"/>
                <a:gd name="T43" fmla="*/ 1347 h 1684"/>
                <a:gd name="T44" fmla="*/ 1558 w 1931"/>
                <a:gd name="T45" fmla="*/ 1368 h 1684"/>
                <a:gd name="T46" fmla="*/ 1474 w 1931"/>
                <a:gd name="T47" fmla="*/ 1431 h 1684"/>
                <a:gd name="T48" fmla="*/ 1411 w 1931"/>
                <a:gd name="T49" fmla="*/ 1453 h 1684"/>
                <a:gd name="T50" fmla="*/ 1253 w 1931"/>
                <a:gd name="T51" fmla="*/ 1579 h 1684"/>
                <a:gd name="T52" fmla="*/ 1190 w 1931"/>
                <a:gd name="T53" fmla="*/ 1621 h 1684"/>
                <a:gd name="T54" fmla="*/ 1000 w 1931"/>
                <a:gd name="T55" fmla="*/ 1684 h 1684"/>
                <a:gd name="T56" fmla="*/ 432 w 1931"/>
                <a:gd name="T57" fmla="*/ 1653 h 1684"/>
                <a:gd name="T58" fmla="*/ 337 w 1931"/>
                <a:gd name="T59" fmla="*/ 1621 h 1684"/>
                <a:gd name="T60" fmla="*/ 242 w 1931"/>
                <a:gd name="T61" fmla="*/ 1558 h 1684"/>
                <a:gd name="T62" fmla="*/ 168 w 1931"/>
                <a:gd name="T63" fmla="*/ 1463 h 1684"/>
                <a:gd name="T64" fmla="*/ 126 w 1931"/>
                <a:gd name="T65" fmla="*/ 1400 h 1684"/>
                <a:gd name="T66" fmla="*/ 105 w 1931"/>
                <a:gd name="T67" fmla="*/ 1368 h 1684"/>
                <a:gd name="T68" fmla="*/ 21 w 1931"/>
                <a:gd name="T69" fmla="*/ 1242 h 1684"/>
                <a:gd name="T70" fmla="*/ 32 w 1931"/>
                <a:gd name="T71" fmla="*/ 1031 h 1684"/>
                <a:gd name="T72" fmla="*/ 42 w 1931"/>
                <a:gd name="T73" fmla="*/ 821 h 1684"/>
                <a:gd name="T74" fmla="*/ 84 w 1931"/>
                <a:gd name="T75" fmla="*/ 631 h 1684"/>
                <a:gd name="T76" fmla="*/ 200 w 1931"/>
                <a:gd name="T77" fmla="*/ 337 h 1684"/>
                <a:gd name="T78" fmla="*/ 242 w 1931"/>
                <a:gd name="T79" fmla="*/ 263 h 1684"/>
                <a:gd name="T80" fmla="*/ 305 w 1931"/>
                <a:gd name="T81" fmla="*/ 252 h 1684"/>
                <a:gd name="T82" fmla="*/ 326 w 1931"/>
                <a:gd name="T83" fmla="*/ 189 h 1684"/>
                <a:gd name="T84" fmla="*/ 400 w 1931"/>
                <a:gd name="T85" fmla="*/ 147 h 1684"/>
                <a:gd name="T86" fmla="*/ 432 w 1931"/>
                <a:gd name="T87" fmla="*/ 168 h 1684"/>
                <a:gd name="T88" fmla="*/ 453 w 1931"/>
                <a:gd name="T89" fmla="*/ 200 h 1684"/>
                <a:gd name="T90" fmla="*/ 537 w 1931"/>
                <a:gd name="T91" fmla="*/ 210 h 1684"/>
                <a:gd name="T92" fmla="*/ 558 w 1931"/>
                <a:gd name="T93" fmla="*/ 242 h 1684"/>
                <a:gd name="T94" fmla="*/ 579 w 1931"/>
                <a:gd name="T95" fmla="*/ 263 h 168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931"/>
                <a:gd name="T145" fmla="*/ 0 h 1684"/>
                <a:gd name="T146" fmla="*/ 1931 w 1931"/>
                <a:gd name="T147" fmla="*/ 1684 h 1684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931" h="1684">
                  <a:moveTo>
                    <a:pt x="579" y="263"/>
                  </a:moveTo>
                  <a:cubicBezTo>
                    <a:pt x="590" y="230"/>
                    <a:pt x="602" y="188"/>
                    <a:pt x="632" y="168"/>
                  </a:cubicBezTo>
                  <a:cubicBezTo>
                    <a:pt x="653" y="154"/>
                    <a:pt x="695" y="126"/>
                    <a:pt x="695" y="126"/>
                  </a:cubicBezTo>
                  <a:cubicBezTo>
                    <a:pt x="755" y="218"/>
                    <a:pt x="842" y="134"/>
                    <a:pt x="916" y="115"/>
                  </a:cubicBezTo>
                  <a:cubicBezTo>
                    <a:pt x="974" y="76"/>
                    <a:pt x="1024" y="61"/>
                    <a:pt x="1095" y="52"/>
                  </a:cubicBezTo>
                  <a:cubicBezTo>
                    <a:pt x="1201" y="18"/>
                    <a:pt x="1043" y="72"/>
                    <a:pt x="1158" y="21"/>
                  </a:cubicBezTo>
                  <a:cubicBezTo>
                    <a:pt x="1178" y="12"/>
                    <a:pt x="1221" y="0"/>
                    <a:pt x="1221" y="0"/>
                  </a:cubicBezTo>
                  <a:cubicBezTo>
                    <a:pt x="1260" y="14"/>
                    <a:pt x="1298" y="28"/>
                    <a:pt x="1337" y="42"/>
                  </a:cubicBezTo>
                  <a:cubicBezTo>
                    <a:pt x="1361" y="51"/>
                    <a:pt x="1379" y="70"/>
                    <a:pt x="1400" y="84"/>
                  </a:cubicBezTo>
                  <a:cubicBezTo>
                    <a:pt x="1411" y="91"/>
                    <a:pt x="1432" y="105"/>
                    <a:pt x="1432" y="105"/>
                  </a:cubicBezTo>
                  <a:cubicBezTo>
                    <a:pt x="1513" y="215"/>
                    <a:pt x="1412" y="96"/>
                    <a:pt x="1505" y="158"/>
                  </a:cubicBezTo>
                  <a:cubicBezTo>
                    <a:pt x="1515" y="165"/>
                    <a:pt x="1517" y="180"/>
                    <a:pt x="1526" y="189"/>
                  </a:cubicBezTo>
                  <a:cubicBezTo>
                    <a:pt x="1535" y="198"/>
                    <a:pt x="1547" y="203"/>
                    <a:pt x="1558" y="210"/>
                  </a:cubicBezTo>
                  <a:cubicBezTo>
                    <a:pt x="1591" y="261"/>
                    <a:pt x="1608" y="260"/>
                    <a:pt x="1653" y="294"/>
                  </a:cubicBezTo>
                  <a:cubicBezTo>
                    <a:pt x="1683" y="316"/>
                    <a:pt x="1706" y="348"/>
                    <a:pt x="1737" y="368"/>
                  </a:cubicBezTo>
                  <a:cubicBezTo>
                    <a:pt x="1756" y="380"/>
                    <a:pt x="1780" y="380"/>
                    <a:pt x="1800" y="389"/>
                  </a:cubicBezTo>
                  <a:cubicBezTo>
                    <a:pt x="1812" y="394"/>
                    <a:pt x="1821" y="403"/>
                    <a:pt x="1832" y="410"/>
                  </a:cubicBezTo>
                  <a:cubicBezTo>
                    <a:pt x="1848" y="477"/>
                    <a:pt x="1878" y="532"/>
                    <a:pt x="1916" y="589"/>
                  </a:cubicBezTo>
                  <a:cubicBezTo>
                    <a:pt x="1930" y="740"/>
                    <a:pt x="1931" y="949"/>
                    <a:pt x="1842" y="1084"/>
                  </a:cubicBezTo>
                  <a:cubicBezTo>
                    <a:pt x="1828" y="1130"/>
                    <a:pt x="1803" y="1134"/>
                    <a:pt x="1769" y="1168"/>
                  </a:cubicBezTo>
                  <a:cubicBezTo>
                    <a:pt x="1742" y="1246"/>
                    <a:pt x="1702" y="1245"/>
                    <a:pt x="1653" y="1284"/>
                  </a:cubicBezTo>
                  <a:cubicBezTo>
                    <a:pt x="1630" y="1303"/>
                    <a:pt x="1615" y="1331"/>
                    <a:pt x="1590" y="1347"/>
                  </a:cubicBezTo>
                  <a:cubicBezTo>
                    <a:pt x="1579" y="1354"/>
                    <a:pt x="1568" y="1361"/>
                    <a:pt x="1558" y="1368"/>
                  </a:cubicBezTo>
                  <a:cubicBezTo>
                    <a:pt x="1530" y="1389"/>
                    <a:pt x="1502" y="1410"/>
                    <a:pt x="1474" y="1431"/>
                  </a:cubicBezTo>
                  <a:cubicBezTo>
                    <a:pt x="1456" y="1444"/>
                    <a:pt x="1411" y="1453"/>
                    <a:pt x="1411" y="1453"/>
                  </a:cubicBezTo>
                  <a:cubicBezTo>
                    <a:pt x="1358" y="1505"/>
                    <a:pt x="1314" y="1538"/>
                    <a:pt x="1253" y="1579"/>
                  </a:cubicBezTo>
                  <a:cubicBezTo>
                    <a:pt x="1232" y="1593"/>
                    <a:pt x="1214" y="1613"/>
                    <a:pt x="1190" y="1621"/>
                  </a:cubicBezTo>
                  <a:cubicBezTo>
                    <a:pt x="1127" y="1642"/>
                    <a:pt x="1064" y="1664"/>
                    <a:pt x="1000" y="1684"/>
                  </a:cubicBezTo>
                  <a:cubicBezTo>
                    <a:pt x="808" y="1622"/>
                    <a:pt x="697" y="1658"/>
                    <a:pt x="432" y="1653"/>
                  </a:cubicBezTo>
                  <a:cubicBezTo>
                    <a:pt x="358" y="1629"/>
                    <a:pt x="389" y="1640"/>
                    <a:pt x="337" y="1621"/>
                  </a:cubicBezTo>
                  <a:cubicBezTo>
                    <a:pt x="296" y="1580"/>
                    <a:pt x="282" y="1591"/>
                    <a:pt x="242" y="1558"/>
                  </a:cubicBezTo>
                  <a:cubicBezTo>
                    <a:pt x="209" y="1530"/>
                    <a:pt x="193" y="1500"/>
                    <a:pt x="168" y="1463"/>
                  </a:cubicBezTo>
                  <a:cubicBezTo>
                    <a:pt x="154" y="1442"/>
                    <a:pt x="140" y="1421"/>
                    <a:pt x="126" y="1400"/>
                  </a:cubicBezTo>
                  <a:cubicBezTo>
                    <a:pt x="119" y="1389"/>
                    <a:pt x="105" y="1368"/>
                    <a:pt x="105" y="1368"/>
                  </a:cubicBezTo>
                  <a:cubicBezTo>
                    <a:pt x="88" y="1315"/>
                    <a:pt x="51" y="1287"/>
                    <a:pt x="21" y="1242"/>
                  </a:cubicBezTo>
                  <a:cubicBezTo>
                    <a:pt x="0" y="1175"/>
                    <a:pt x="23" y="1099"/>
                    <a:pt x="32" y="1031"/>
                  </a:cubicBezTo>
                  <a:cubicBezTo>
                    <a:pt x="35" y="961"/>
                    <a:pt x="36" y="891"/>
                    <a:pt x="42" y="821"/>
                  </a:cubicBezTo>
                  <a:cubicBezTo>
                    <a:pt x="47" y="760"/>
                    <a:pt x="75" y="693"/>
                    <a:pt x="84" y="631"/>
                  </a:cubicBezTo>
                  <a:cubicBezTo>
                    <a:pt x="99" y="528"/>
                    <a:pt x="112" y="402"/>
                    <a:pt x="200" y="337"/>
                  </a:cubicBezTo>
                  <a:cubicBezTo>
                    <a:pt x="214" y="312"/>
                    <a:pt x="220" y="281"/>
                    <a:pt x="242" y="263"/>
                  </a:cubicBezTo>
                  <a:cubicBezTo>
                    <a:pt x="259" y="250"/>
                    <a:pt x="289" y="266"/>
                    <a:pt x="305" y="252"/>
                  </a:cubicBezTo>
                  <a:cubicBezTo>
                    <a:pt x="322" y="237"/>
                    <a:pt x="313" y="207"/>
                    <a:pt x="326" y="189"/>
                  </a:cubicBezTo>
                  <a:cubicBezTo>
                    <a:pt x="343" y="166"/>
                    <a:pt x="376" y="163"/>
                    <a:pt x="400" y="147"/>
                  </a:cubicBezTo>
                  <a:cubicBezTo>
                    <a:pt x="411" y="154"/>
                    <a:pt x="423" y="159"/>
                    <a:pt x="432" y="168"/>
                  </a:cubicBezTo>
                  <a:cubicBezTo>
                    <a:pt x="441" y="177"/>
                    <a:pt x="441" y="195"/>
                    <a:pt x="453" y="200"/>
                  </a:cubicBezTo>
                  <a:cubicBezTo>
                    <a:pt x="479" y="210"/>
                    <a:pt x="509" y="207"/>
                    <a:pt x="537" y="210"/>
                  </a:cubicBezTo>
                  <a:cubicBezTo>
                    <a:pt x="544" y="221"/>
                    <a:pt x="550" y="232"/>
                    <a:pt x="558" y="242"/>
                  </a:cubicBezTo>
                  <a:cubicBezTo>
                    <a:pt x="566" y="251"/>
                    <a:pt x="610" y="291"/>
                    <a:pt x="579" y="263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0659" name="Line 12"/>
          <p:cNvSpPr>
            <a:spLocks noChangeShapeType="1"/>
          </p:cNvSpPr>
          <p:nvPr/>
        </p:nvSpPr>
        <p:spPr bwMode="auto">
          <a:xfrm flipV="1">
            <a:off x="3055938" y="2411413"/>
            <a:ext cx="1281112" cy="555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0" name="Line 13"/>
          <p:cNvSpPr>
            <a:spLocks noChangeShapeType="1"/>
          </p:cNvSpPr>
          <p:nvPr/>
        </p:nvSpPr>
        <p:spPr bwMode="auto">
          <a:xfrm>
            <a:off x="4494213" y="2486025"/>
            <a:ext cx="757237" cy="1398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1" name="Line 14"/>
          <p:cNvSpPr>
            <a:spLocks noChangeShapeType="1"/>
          </p:cNvSpPr>
          <p:nvPr/>
        </p:nvSpPr>
        <p:spPr bwMode="auto">
          <a:xfrm flipH="1">
            <a:off x="2300288" y="3059113"/>
            <a:ext cx="665162" cy="12557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2" name="Line 15"/>
          <p:cNvSpPr>
            <a:spLocks noChangeShapeType="1"/>
          </p:cNvSpPr>
          <p:nvPr/>
        </p:nvSpPr>
        <p:spPr bwMode="auto">
          <a:xfrm>
            <a:off x="2341563" y="4492625"/>
            <a:ext cx="1520825" cy="882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3" name="Line 16"/>
          <p:cNvSpPr>
            <a:spLocks noChangeShapeType="1"/>
          </p:cNvSpPr>
          <p:nvPr/>
        </p:nvSpPr>
        <p:spPr bwMode="auto">
          <a:xfrm flipV="1">
            <a:off x="3925888" y="4160838"/>
            <a:ext cx="1325562" cy="1306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4" name="Line 17"/>
          <p:cNvSpPr>
            <a:spLocks noChangeShapeType="1"/>
          </p:cNvSpPr>
          <p:nvPr/>
        </p:nvSpPr>
        <p:spPr bwMode="auto">
          <a:xfrm>
            <a:off x="3108325" y="3065463"/>
            <a:ext cx="2125663" cy="9461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5" name="Line 18"/>
          <p:cNvSpPr>
            <a:spLocks noChangeShapeType="1"/>
          </p:cNvSpPr>
          <p:nvPr/>
        </p:nvSpPr>
        <p:spPr bwMode="auto">
          <a:xfrm>
            <a:off x="3006725" y="2901950"/>
            <a:ext cx="1000125" cy="24717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6" name="Line 19"/>
          <p:cNvSpPr>
            <a:spLocks noChangeShapeType="1"/>
          </p:cNvSpPr>
          <p:nvPr/>
        </p:nvSpPr>
        <p:spPr bwMode="auto">
          <a:xfrm flipV="1">
            <a:off x="3330575" y="5445125"/>
            <a:ext cx="639763" cy="549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7" name="Line 20"/>
          <p:cNvSpPr>
            <a:spLocks noChangeShapeType="1"/>
          </p:cNvSpPr>
          <p:nvPr/>
        </p:nvSpPr>
        <p:spPr bwMode="auto">
          <a:xfrm rot="-5400000">
            <a:off x="4254500" y="2095500"/>
            <a:ext cx="3365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8" name="Line 21"/>
          <p:cNvSpPr>
            <a:spLocks noChangeShapeType="1"/>
          </p:cNvSpPr>
          <p:nvPr/>
        </p:nvSpPr>
        <p:spPr bwMode="auto">
          <a:xfrm>
            <a:off x="5343525" y="4160838"/>
            <a:ext cx="639763" cy="10080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9" name="Line 22"/>
          <p:cNvSpPr>
            <a:spLocks noChangeShapeType="1"/>
          </p:cNvSpPr>
          <p:nvPr/>
        </p:nvSpPr>
        <p:spPr bwMode="auto">
          <a:xfrm flipV="1">
            <a:off x="1422400" y="4418013"/>
            <a:ext cx="64452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70" name="Line 23"/>
          <p:cNvSpPr>
            <a:spLocks noChangeShapeType="1"/>
          </p:cNvSpPr>
          <p:nvPr/>
        </p:nvSpPr>
        <p:spPr bwMode="auto">
          <a:xfrm rot="5400000" flipH="1">
            <a:off x="2579688" y="2527300"/>
            <a:ext cx="773112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71" name="Text Box 24"/>
          <p:cNvSpPr txBox="1">
            <a:spLocks noChangeArrowheads="1"/>
          </p:cNvSpPr>
          <p:nvPr/>
        </p:nvSpPr>
        <p:spPr bwMode="auto">
          <a:xfrm>
            <a:off x="1077913" y="3783013"/>
            <a:ext cx="460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333399"/>
                </a:solidFill>
                <a:latin typeface="Arial" charset="0"/>
              </a:rPr>
              <a:t>H</a:t>
            </a:r>
            <a:r>
              <a:rPr lang="en-US" altLang="zh-CN" sz="2000" baseline="-25000">
                <a:solidFill>
                  <a:srgbClr val="333399"/>
                </a:solidFill>
                <a:latin typeface="Arial" charset="0"/>
              </a:rPr>
              <a:t>1</a:t>
            </a:r>
            <a:endParaRPr lang="en-US" altLang="zh-CN" sz="2000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70672" name="Oval 25"/>
          <p:cNvSpPr>
            <a:spLocks noChangeArrowheads="1"/>
          </p:cNvSpPr>
          <p:nvPr/>
        </p:nvSpPr>
        <p:spPr bwMode="auto">
          <a:xfrm>
            <a:off x="2051050" y="4160838"/>
            <a:ext cx="560388" cy="561975"/>
          </a:xfrm>
          <a:prstGeom prst="ellipse">
            <a:avLst/>
          </a:prstGeom>
          <a:solidFill>
            <a:srgbClr val="66FF33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zh-CN" sz="2000">
                <a:latin typeface="Arial" charset="0"/>
              </a:rPr>
              <a:t>A</a:t>
            </a:r>
          </a:p>
        </p:txBody>
      </p:sp>
      <p:sp>
        <p:nvSpPr>
          <p:cNvPr id="70673" name="Line 26"/>
          <p:cNvSpPr>
            <a:spLocks noChangeShapeType="1"/>
          </p:cNvSpPr>
          <p:nvPr/>
        </p:nvSpPr>
        <p:spPr bwMode="auto">
          <a:xfrm flipV="1">
            <a:off x="5343525" y="3563938"/>
            <a:ext cx="806450" cy="4127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74" name="AutoShape 27"/>
          <p:cNvSpPr>
            <a:spLocks noChangeArrowheads="1"/>
          </p:cNvSpPr>
          <p:nvPr/>
        </p:nvSpPr>
        <p:spPr bwMode="auto">
          <a:xfrm flipV="1">
            <a:off x="4895850" y="5849938"/>
            <a:ext cx="1079500" cy="387350"/>
          </a:xfrm>
          <a:prstGeom prst="wedgeRoundRectCallout">
            <a:avLst>
              <a:gd name="adj1" fmla="val -69269"/>
              <a:gd name="adj2" fmla="val 131963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endParaRPr lang="zh-CN" altLang="zh-CN"/>
          </a:p>
        </p:txBody>
      </p:sp>
      <p:sp>
        <p:nvSpPr>
          <p:cNvPr id="70675" name="Text Box 28"/>
          <p:cNvSpPr txBox="1">
            <a:spLocks noChangeArrowheads="1"/>
          </p:cNvSpPr>
          <p:nvPr/>
        </p:nvSpPr>
        <p:spPr bwMode="auto">
          <a:xfrm>
            <a:off x="4999038" y="5840413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>
                <a:ea typeface="黑体" pitchFamily="2" charset="-122"/>
              </a:rPr>
              <a:t>分组网</a:t>
            </a:r>
          </a:p>
        </p:txBody>
      </p:sp>
      <p:pic>
        <p:nvPicPr>
          <p:cNvPr id="70676" name="Picture 29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08450" y="1484313"/>
            <a:ext cx="585788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77" name="Picture 30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35675" y="3198813"/>
            <a:ext cx="587375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78" name="Picture 31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65450" y="5903913"/>
            <a:ext cx="585788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79" name="Picture 3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00725" y="4986338"/>
            <a:ext cx="585788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80" name="Picture 33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0813" y="1682750"/>
            <a:ext cx="587375" cy="59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681" name="Oval 34"/>
          <p:cNvSpPr>
            <a:spLocks noChangeArrowheads="1"/>
          </p:cNvSpPr>
          <p:nvPr/>
        </p:nvSpPr>
        <p:spPr bwMode="auto">
          <a:xfrm>
            <a:off x="2774950" y="2794000"/>
            <a:ext cx="528638" cy="530225"/>
          </a:xfrm>
          <a:prstGeom prst="ellipse">
            <a:avLst/>
          </a:prstGeom>
          <a:solidFill>
            <a:srgbClr val="66FF33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zh-CN" sz="2000">
                <a:latin typeface="Arial" charset="0"/>
              </a:rPr>
              <a:t>B</a:t>
            </a:r>
          </a:p>
        </p:txBody>
      </p:sp>
      <p:sp>
        <p:nvSpPr>
          <p:cNvPr id="70682" name="Oval 35"/>
          <p:cNvSpPr>
            <a:spLocks noChangeArrowheads="1"/>
          </p:cNvSpPr>
          <p:nvPr/>
        </p:nvSpPr>
        <p:spPr bwMode="auto">
          <a:xfrm>
            <a:off x="4195763" y="2182813"/>
            <a:ext cx="515937" cy="517525"/>
          </a:xfrm>
          <a:prstGeom prst="ellipse">
            <a:avLst/>
          </a:prstGeom>
          <a:solidFill>
            <a:srgbClr val="66FF33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zh-CN" sz="2000">
                <a:latin typeface="Arial" charset="0"/>
              </a:rPr>
              <a:t>D</a:t>
            </a:r>
          </a:p>
        </p:txBody>
      </p:sp>
      <p:sp>
        <p:nvSpPr>
          <p:cNvPr id="70683" name="Oval 36"/>
          <p:cNvSpPr>
            <a:spLocks noChangeArrowheads="1"/>
          </p:cNvSpPr>
          <p:nvPr/>
        </p:nvSpPr>
        <p:spPr bwMode="auto">
          <a:xfrm>
            <a:off x="5021263" y="3783013"/>
            <a:ext cx="574675" cy="576262"/>
          </a:xfrm>
          <a:prstGeom prst="ellipse">
            <a:avLst/>
          </a:prstGeom>
          <a:solidFill>
            <a:srgbClr val="66FF33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zh-CN" sz="2000">
                <a:latin typeface="Arial" charset="0"/>
              </a:rPr>
              <a:t>E</a:t>
            </a:r>
          </a:p>
        </p:txBody>
      </p:sp>
      <p:sp>
        <p:nvSpPr>
          <p:cNvPr id="70684" name="Oval 37"/>
          <p:cNvSpPr>
            <a:spLocks noChangeArrowheads="1"/>
          </p:cNvSpPr>
          <p:nvPr/>
        </p:nvSpPr>
        <p:spPr bwMode="auto">
          <a:xfrm>
            <a:off x="3741738" y="5130800"/>
            <a:ext cx="546100" cy="547688"/>
          </a:xfrm>
          <a:prstGeom prst="ellipse">
            <a:avLst/>
          </a:prstGeom>
          <a:solidFill>
            <a:srgbClr val="66FF33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zh-CN" sz="2000">
                <a:latin typeface="Arial" charset="0"/>
              </a:rPr>
              <a:t>C</a:t>
            </a:r>
          </a:p>
        </p:txBody>
      </p:sp>
      <p:sp>
        <p:nvSpPr>
          <p:cNvPr id="70685" name="Text Box 38"/>
          <p:cNvSpPr txBox="1">
            <a:spLocks noChangeArrowheads="1"/>
          </p:cNvSpPr>
          <p:nvPr/>
        </p:nvSpPr>
        <p:spPr bwMode="auto">
          <a:xfrm>
            <a:off x="5472113" y="4940300"/>
            <a:ext cx="460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333399"/>
                </a:solidFill>
                <a:latin typeface="Arial" charset="0"/>
              </a:rPr>
              <a:t>H</a:t>
            </a:r>
            <a:r>
              <a:rPr lang="en-US" altLang="zh-CN" sz="2000" baseline="-25000">
                <a:solidFill>
                  <a:srgbClr val="333399"/>
                </a:solidFill>
                <a:latin typeface="Arial" charset="0"/>
              </a:rPr>
              <a:t>5</a:t>
            </a:r>
            <a:endParaRPr lang="en-US" altLang="zh-CN" sz="2000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70686" name="Text Box 39"/>
          <p:cNvSpPr txBox="1">
            <a:spLocks noChangeArrowheads="1"/>
          </p:cNvSpPr>
          <p:nvPr/>
        </p:nvSpPr>
        <p:spPr bwMode="auto">
          <a:xfrm>
            <a:off x="6480175" y="3140075"/>
            <a:ext cx="460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333399"/>
                </a:solidFill>
                <a:latin typeface="Arial" charset="0"/>
              </a:rPr>
              <a:t>H</a:t>
            </a:r>
            <a:r>
              <a:rPr lang="en-US" altLang="zh-CN" sz="2000" baseline="-25000">
                <a:solidFill>
                  <a:srgbClr val="333399"/>
                </a:solidFill>
                <a:latin typeface="Arial" charset="0"/>
              </a:rPr>
              <a:t>6</a:t>
            </a:r>
            <a:endParaRPr lang="en-US" altLang="zh-CN" sz="2000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70687" name="Text Box 40"/>
          <p:cNvSpPr txBox="1">
            <a:spLocks noChangeArrowheads="1"/>
          </p:cNvSpPr>
          <p:nvPr/>
        </p:nvSpPr>
        <p:spPr bwMode="auto">
          <a:xfrm>
            <a:off x="3743325" y="1484313"/>
            <a:ext cx="460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333399"/>
                </a:solidFill>
                <a:latin typeface="Arial" charset="0"/>
              </a:rPr>
              <a:t>H</a:t>
            </a:r>
            <a:r>
              <a:rPr lang="en-US" altLang="zh-CN" sz="2000" baseline="-25000">
                <a:solidFill>
                  <a:srgbClr val="333399"/>
                </a:solidFill>
                <a:latin typeface="Arial" charset="0"/>
              </a:rPr>
              <a:t>4</a:t>
            </a:r>
            <a:endParaRPr lang="en-US" altLang="zh-CN" sz="2000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70688" name="Text Box 41"/>
          <p:cNvSpPr txBox="1">
            <a:spLocks noChangeArrowheads="1"/>
          </p:cNvSpPr>
          <p:nvPr/>
        </p:nvSpPr>
        <p:spPr bwMode="auto">
          <a:xfrm>
            <a:off x="2374900" y="1628775"/>
            <a:ext cx="460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333399"/>
                </a:solidFill>
                <a:latin typeface="Arial" charset="0"/>
              </a:rPr>
              <a:t>H</a:t>
            </a:r>
            <a:r>
              <a:rPr lang="en-US" altLang="zh-CN" sz="2000" baseline="-25000">
                <a:solidFill>
                  <a:srgbClr val="333399"/>
                </a:solidFill>
                <a:latin typeface="Arial" charset="0"/>
              </a:rPr>
              <a:t>2</a:t>
            </a:r>
            <a:endParaRPr lang="en-US" altLang="zh-CN" sz="2000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70689" name="Text Box 42"/>
          <p:cNvSpPr txBox="1">
            <a:spLocks noChangeArrowheads="1"/>
          </p:cNvSpPr>
          <p:nvPr/>
        </p:nvSpPr>
        <p:spPr bwMode="auto">
          <a:xfrm>
            <a:off x="2590800" y="5876925"/>
            <a:ext cx="460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333399"/>
                </a:solidFill>
                <a:latin typeface="Arial" charset="0"/>
              </a:rPr>
              <a:t>H</a:t>
            </a:r>
            <a:r>
              <a:rPr lang="en-US" altLang="zh-CN" sz="2000" baseline="-25000">
                <a:solidFill>
                  <a:srgbClr val="333399"/>
                </a:solidFill>
                <a:latin typeface="Arial" charset="0"/>
              </a:rPr>
              <a:t>3</a:t>
            </a:r>
            <a:endParaRPr lang="en-US" altLang="zh-CN" sz="2000">
              <a:solidFill>
                <a:srgbClr val="333399"/>
              </a:solidFill>
              <a:latin typeface="Arial" charset="0"/>
            </a:endParaRPr>
          </a:p>
        </p:txBody>
      </p:sp>
      <p:pic>
        <p:nvPicPr>
          <p:cNvPr id="70690" name="Picture 43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6475" y="4160838"/>
            <a:ext cx="587375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31532" name="Rectangle 44"/>
          <p:cNvSpPr>
            <a:spLocks noChangeArrowheads="1"/>
          </p:cNvSpPr>
          <p:nvPr/>
        </p:nvSpPr>
        <p:spPr bwMode="auto">
          <a:xfrm>
            <a:off x="1222375" y="4292600"/>
            <a:ext cx="158750" cy="158750"/>
          </a:xfrm>
          <a:prstGeom prst="rect">
            <a:avLst/>
          </a:prstGeom>
          <a:solidFill>
            <a:srgbClr val="FF0000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2" name="Text Box 45"/>
          <p:cNvSpPr txBox="1">
            <a:spLocks noChangeArrowheads="1"/>
          </p:cNvSpPr>
          <p:nvPr/>
        </p:nvSpPr>
        <p:spPr bwMode="auto">
          <a:xfrm>
            <a:off x="6102350" y="2657475"/>
            <a:ext cx="2936875" cy="557213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FF0000"/>
                </a:solidFill>
                <a:latin typeface="Arial" charset="0"/>
              </a:rPr>
              <a:t>H</a:t>
            </a:r>
            <a:r>
              <a:rPr lang="en-US" altLang="zh-CN" sz="2800" baseline="-2500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altLang="zh-CN" sz="1600" baseline="-25000">
                <a:solidFill>
                  <a:srgbClr val="FF0000"/>
                </a:solidFill>
                <a:latin typeface="Arial" charset="0"/>
              </a:rPr>
              <a:t> </a:t>
            </a:r>
            <a:r>
              <a:rPr lang="zh-CN" altLang="en-US" sz="280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向</a:t>
            </a:r>
            <a:r>
              <a:rPr lang="zh-CN" altLang="en-US" sz="160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 </a:t>
            </a:r>
            <a:r>
              <a:rPr lang="en-US" altLang="zh-CN" sz="280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H</a:t>
            </a:r>
            <a:r>
              <a:rPr lang="en-US" altLang="zh-CN" sz="2800" baseline="-2500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5</a:t>
            </a:r>
            <a:r>
              <a:rPr lang="en-US" altLang="zh-CN" sz="160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 sz="280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发送分组</a:t>
            </a:r>
          </a:p>
        </p:txBody>
      </p:sp>
      <p:sp>
        <p:nvSpPr>
          <p:cNvPr id="70693" name="Text Box 46"/>
          <p:cNvSpPr txBox="1">
            <a:spLocks noChangeArrowheads="1"/>
          </p:cNvSpPr>
          <p:nvPr/>
        </p:nvSpPr>
        <p:spPr bwMode="auto">
          <a:xfrm>
            <a:off x="1141413" y="2492375"/>
            <a:ext cx="692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333399"/>
                </a:solidFill>
                <a:ea typeface="黑体" pitchFamily="2" charset="-122"/>
              </a:rPr>
              <a:t>结点</a:t>
            </a:r>
          </a:p>
        </p:txBody>
      </p:sp>
      <p:sp>
        <p:nvSpPr>
          <p:cNvPr id="70694" name="Text Box 47"/>
          <p:cNvSpPr txBox="1">
            <a:spLocks noChangeArrowheads="1"/>
          </p:cNvSpPr>
          <p:nvPr/>
        </p:nvSpPr>
        <p:spPr bwMode="auto">
          <a:xfrm>
            <a:off x="395288" y="3284538"/>
            <a:ext cx="692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333399"/>
                </a:solidFill>
                <a:ea typeface="黑体" pitchFamily="2" charset="-122"/>
              </a:rPr>
              <a:t>主机</a:t>
            </a:r>
          </a:p>
        </p:txBody>
      </p:sp>
      <p:sp>
        <p:nvSpPr>
          <p:cNvPr id="70695" name="Line 48"/>
          <p:cNvSpPr>
            <a:spLocks noChangeShapeType="1"/>
          </p:cNvSpPr>
          <p:nvPr/>
        </p:nvSpPr>
        <p:spPr bwMode="auto">
          <a:xfrm>
            <a:off x="2014538" y="2708275"/>
            <a:ext cx="792162" cy="2159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696" name="Line 49"/>
          <p:cNvSpPr>
            <a:spLocks noChangeShapeType="1"/>
          </p:cNvSpPr>
          <p:nvPr/>
        </p:nvSpPr>
        <p:spPr bwMode="auto">
          <a:xfrm>
            <a:off x="790575" y="3644900"/>
            <a:ext cx="360363" cy="576263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31538" name="Rectangle 50"/>
          <p:cNvSpPr>
            <a:spLocks noChangeArrowheads="1"/>
          </p:cNvSpPr>
          <p:nvPr/>
        </p:nvSpPr>
        <p:spPr bwMode="auto">
          <a:xfrm>
            <a:off x="2085975" y="4292600"/>
            <a:ext cx="158750" cy="158750"/>
          </a:xfrm>
          <a:prstGeom prst="rect">
            <a:avLst/>
          </a:prstGeom>
          <a:solidFill>
            <a:srgbClr val="FF0000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1539" name="Rectangle 51"/>
          <p:cNvSpPr>
            <a:spLocks noChangeArrowheads="1"/>
          </p:cNvSpPr>
          <p:nvPr/>
        </p:nvSpPr>
        <p:spPr bwMode="auto">
          <a:xfrm>
            <a:off x="3887788" y="5300663"/>
            <a:ext cx="144462" cy="144462"/>
          </a:xfrm>
          <a:prstGeom prst="rect">
            <a:avLst/>
          </a:prstGeom>
          <a:solidFill>
            <a:srgbClr val="FF0000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1540" name="Text Box 52"/>
          <p:cNvSpPr txBox="1">
            <a:spLocks noChangeArrowheads="1"/>
          </p:cNvSpPr>
          <p:nvPr/>
        </p:nvSpPr>
        <p:spPr bwMode="auto">
          <a:xfrm>
            <a:off x="2014538" y="1763713"/>
            <a:ext cx="3671887" cy="1449387"/>
          </a:xfrm>
          <a:prstGeom prst="rect">
            <a:avLst/>
          </a:prstGeom>
          <a:solidFill>
            <a:srgbClr val="FFCCFF"/>
          </a:solidFill>
          <a:ln w="76200" cmpd="tri">
            <a:solidFill>
              <a:srgbClr val="333399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800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在结点</a:t>
            </a:r>
            <a:r>
              <a:rPr lang="zh-CN" altLang="en-US" sz="1000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8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E</a:t>
            </a:r>
            <a:r>
              <a:rPr lang="en-US" altLang="zh-CN" sz="1000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800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暂存</a:t>
            </a:r>
          </a:p>
          <a:p>
            <a:pPr algn="ctr"/>
            <a:r>
              <a:rPr lang="zh-CN" altLang="en-US" sz="2800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查找路由表</a:t>
            </a:r>
          </a:p>
          <a:p>
            <a:pPr algn="ctr"/>
            <a:r>
              <a:rPr lang="zh-CN" altLang="en-US" sz="2800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找到转发的端口</a:t>
            </a:r>
          </a:p>
        </p:txBody>
      </p:sp>
      <p:sp>
        <p:nvSpPr>
          <p:cNvPr id="831541" name="Rectangle 53"/>
          <p:cNvSpPr>
            <a:spLocks noChangeArrowheads="1"/>
          </p:cNvSpPr>
          <p:nvPr/>
        </p:nvSpPr>
        <p:spPr bwMode="auto">
          <a:xfrm>
            <a:off x="5183188" y="4148138"/>
            <a:ext cx="144462" cy="144462"/>
          </a:xfrm>
          <a:prstGeom prst="rect">
            <a:avLst/>
          </a:prstGeom>
          <a:solidFill>
            <a:srgbClr val="FF0000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1542" name="Text Box 54"/>
          <p:cNvSpPr txBox="1">
            <a:spLocks noChangeArrowheads="1"/>
          </p:cNvSpPr>
          <p:nvPr/>
        </p:nvSpPr>
        <p:spPr bwMode="auto">
          <a:xfrm>
            <a:off x="2230438" y="1844675"/>
            <a:ext cx="3816350" cy="595313"/>
          </a:xfrm>
          <a:prstGeom prst="rect">
            <a:avLst/>
          </a:prstGeom>
          <a:solidFill>
            <a:srgbClr val="FFCCFF"/>
          </a:solidFill>
          <a:ln w="76200" cmpd="tri">
            <a:solidFill>
              <a:srgbClr val="333399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800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最后到达目的主机</a:t>
            </a:r>
            <a:r>
              <a:rPr lang="zh-CN" altLang="en-US" sz="800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8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H</a:t>
            </a:r>
            <a:r>
              <a:rPr lang="en-US" altLang="zh-CN" sz="2800" baseline="-25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5</a:t>
            </a:r>
          </a:p>
        </p:txBody>
      </p:sp>
      <p:sp>
        <p:nvSpPr>
          <p:cNvPr id="831543" name="Text Box 55"/>
          <p:cNvSpPr txBox="1">
            <a:spLocks noChangeArrowheads="1"/>
          </p:cNvSpPr>
          <p:nvPr/>
        </p:nvSpPr>
        <p:spPr bwMode="auto">
          <a:xfrm flipH="1">
            <a:off x="1727200" y="1835150"/>
            <a:ext cx="3671888" cy="1449388"/>
          </a:xfrm>
          <a:prstGeom prst="rect">
            <a:avLst/>
          </a:prstGeom>
          <a:solidFill>
            <a:srgbClr val="FFCCFF"/>
          </a:solidFill>
          <a:ln w="76200" cmpd="tri">
            <a:solidFill>
              <a:srgbClr val="333399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800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在结点</a:t>
            </a:r>
            <a:r>
              <a:rPr lang="zh-CN" altLang="en-US" sz="1000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8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C</a:t>
            </a:r>
            <a:r>
              <a:rPr lang="en-US" altLang="zh-CN" sz="1000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800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暂存</a:t>
            </a:r>
          </a:p>
          <a:p>
            <a:pPr algn="ctr"/>
            <a:r>
              <a:rPr lang="zh-CN" altLang="en-US" sz="2800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查找路由表</a:t>
            </a:r>
          </a:p>
          <a:p>
            <a:pPr algn="ctr"/>
            <a:r>
              <a:rPr lang="zh-CN" altLang="en-US" sz="2800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找到转发的端口</a:t>
            </a:r>
          </a:p>
        </p:txBody>
      </p:sp>
      <p:sp>
        <p:nvSpPr>
          <p:cNvPr id="831544" name="Text Box 56"/>
          <p:cNvSpPr txBox="1">
            <a:spLocks noChangeArrowheads="1"/>
          </p:cNvSpPr>
          <p:nvPr/>
        </p:nvSpPr>
        <p:spPr bwMode="auto">
          <a:xfrm>
            <a:off x="1511300" y="1844675"/>
            <a:ext cx="3671888" cy="1449388"/>
          </a:xfrm>
          <a:prstGeom prst="rect">
            <a:avLst/>
          </a:prstGeom>
          <a:solidFill>
            <a:srgbClr val="FFCCFF"/>
          </a:solidFill>
          <a:ln w="76200" cmpd="tri">
            <a:solidFill>
              <a:srgbClr val="333399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800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在结点</a:t>
            </a:r>
            <a:r>
              <a:rPr lang="zh-CN" altLang="en-US" sz="1000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8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A</a:t>
            </a:r>
            <a:r>
              <a:rPr lang="en-US" altLang="zh-CN" sz="1000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800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暂存</a:t>
            </a:r>
          </a:p>
          <a:p>
            <a:pPr algn="ctr"/>
            <a:r>
              <a:rPr lang="zh-CN" altLang="en-US" sz="2800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查找路由表</a:t>
            </a:r>
          </a:p>
          <a:p>
            <a:pPr algn="ctr"/>
            <a:r>
              <a:rPr lang="zh-CN" altLang="en-US" sz="2800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找到转发的端口</a:t>
            </a:r>
          </a:p>
        </p:txBody>
      </p:sp>
      <p:sp>
        <p:nvSpPr>
          <p:cNvPr id="831545" name="Rectangle 57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0705" name="Text Box 58"/>
          <p:cNvSpPr txBox="1">
            <a:spLocks noChangeArrowheads="1"/>
          </p:cNvSpPr>
          <p:nvPr/>
        </p:nvSpPr>
        <p:spPr bwMode="auto">
          <a:xfrm>
            <a:off x="231775" y="163513"/>
            <a:ext cx="55641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分组（数据报）存储</a:t>
            </a:r>
            <a:r>
              <a:rPr lang="en-US" altLang="zh-CN" sz="2800" b="1"/>
              <a:t>-</a:t>
            </a:r>
            <a:r>
              <a:rPr lang="zh-CN" altLang="en-US" sz="2800" b="1"/>
              <a:t>转发示意</a:t>
            </a:r>
          </a:p>
        </p:txBody>
      </p:sp>
      <p:sp>
        <p:nvSpPr>
          <p:cNvPr id="59" name="Text Box 4"/>
          <p:cNvSpPr txBox="1">
            <a:spLocks noChangeArrowheads="1"/>
          </p:cNvSpPr>
          <p:nvPr/>
        </p:nvSpPr>
        <p:spPr bwMode="auto">
          <a:xfrm>
            <a:off x="8610600" y="44450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/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1518886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65 -0.0074 L 0.09445 7.51445E-7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8315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0" y="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6" presetClass="emph" presetSubtype="0" fill="hold" grpId="1" nodeType="after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5" dur="1000" fill="hold"/>
                                        <p:tgtEl>
                                          <p:spTgt spid="83154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300"/>
                            </p:stCondLst>
                            <p:childTnLst>
                              <p:par>
                                <p:cTn id="17" presetID="1" presetClass="exit" presetSubtype="0" fill="hold" grpId="2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300"/>
                            </p:stCondLst>
                            <p:childTnLst>
                              <p:par>
                                <p:cTn id="2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3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300"/>
                            </p:stCondLst>
                            <p:childTnLst>
                              <p:par>
                                <p:cTn id="26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1.44509E-6 L 0.18264 0.14381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8315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00" y="7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3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300"/>
                            </p:stCondLst>
                            <p:childTnLst>
                              <p:par>
                                <p:cTn id="32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1000" fill="hold"/>
                                        <p:tgtEl>
                                          <p:spTgt spid="83154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300"/>
                            </p:stCondLst>
                            <p:childTnLst>
                              <p:par>
                                <p:cTn id="35" presetID="1" presetClass="exit" presetSubtype="0" fill="hold" grpId="2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300"/>
                            </p:stCondLst>
                            <p:childTnLst>
                              <p:par>
                                <p:cTn id="3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3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300"/>
                            </p:stCondLst>
                            <p:childTnLst>
                              <p:par>
                                <p:cTn id="4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29 -0.00185 L 0.14166 -0.17803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8315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00" y="-8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23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300"/>
                            </p:stCondLst>
                            <p:childTnLst>
                              <p:par>
                                <p:cTn id="50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1" dur="1000" fill="hold"/>
                                        <p:tgtEl>
                                          <p:spTgt spid="83154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3300"/>
                            </p:stCondLst>
                            <p:childTnLst>
                              <p:par>
                                <p:cTn id="53" presetID="1" presetClass="exit" presetSubtype="0" fill="hold" grpId="2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300"/>
                            </p:stCondLst>
                            <p:childTnLst>
                              <p:par>
                                <p:cTn id="5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3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300"/>
                            </p:stCondLst>
                            <p:childTnLst>
                              <p:par>
                                <p:cTn id="62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205 0.00671 L 0.08664 0.14705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8315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00" y="7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3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7300"/>
                            </p:stCondLst>
                            <p:childTnLst>
                              <p:par>
                                <p:cTn id="68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9" dur="1000" fill="hold"/>
                                        <p:tgtEl>
                                          <p:spTgt spid="83154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1532" grpId="0" animBg="1"/>
      <p:bldP spid="831532" grpId="1" animBg="1"/>
      <p:bldP spid="831532" grpId="2" animBg="1"/>
      <p:bldP spid="831538" grpId="0" animBg="1"/>
      <p:bldP spid="831538" grpId="1" animBg="1"/>
      <p:bldP spid="831538" grpId="2" animBg="1"/>
      <p:bldP spid="831539" grpId="0" animBg="1"/>
      <p:bldP spid="831539" grpId="1" animBg="1"/>
      <p:bldP spid="831539" grpId="2" animBg="1"/>
      <p:bldP spid="831540" grpId="0" animBg="1"/>
      <p:bldP spid="831540" grpId="1" animBg="1"/>
      <p:bldP spid="831540" grpId="2" animBg="1"/>
      <p:bldP spid="831541" grpId="0" animBg="1"/>
      <p:bldP spid="831541" grpId="1" animBg="1"/>
      <p:bldP spid="831542" grpId="0" animBg="1"/>
      <p:bldP spid="831542" grpId="1" animBg="1"/>
      <p:bldP spid="831543" grpId="0" animBg="1"/>
      <p:bldP spid="831543" grpId="1" animBg="1"/>
      <p:bldP spid="831543" grpId="2" animBg="1"/>
      <p:bldP spid="831544" grpId="0" animBg="1"/>
      <p:bldP spid="831544" grpId="1" animBg="1"/>
      <p:bldP spid="831544" grpId="2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8620125" y="44450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/>
              <a:t>32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212725" y="188913"/>
            <a:ext cx="363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路由技术</a:t>
            </a:r>
            <a:r>
              <a:rPr lang="zh-CN" altLang="en-US" b="1">
                <a:latin typeface="宋体" pitchFamily="2" charset="-122"/>
              </a:rPr>
              <a:t>简介</a:t>
            </a:r>
            <a:r>
              <a:rPr lang="en-US" altLang="zh-CN" b="1"/>
              <a:t>—</a:t>
            </a:r>
            <a:r>
              <a:rPr lang="zh-CN" altLang="en-US" b="1">
                <a:latin typeface="宋体" pitchFamily="2" charset="-122"/>
              </a:rPr>
              <a:t>补充说明</a:t>
            </a:r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212725" y="4508500"/>
            <a:ext cx="8931275" cy="206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b="1">
                <a:latin typeface="宋体" pitchFamily="2" charset="-122"/>
              </a:rPr>
              <a:t>算法选择路由的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依据</a:t>
            </a:r>
            <a:r>
              <a:rPr lang="zh-CN" altLang="en-US" b="1">
                <a:latin typeface="宋体" pitchFamily="2" charset="-122"/>
              </a:rPr>
              <a:t>：</a:t>
            </a:r>
          </a:p>
          <a:p>
            <a:pPr>
              <a:spcBef>
                <a:spcPct val="20000"/>
              </a:spcBef>
            </a:pP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☆ </a:t>
            </a:r>
            <a:r>
              <a:rPr lang="zh-CN" altLang="en-US" b="1">
                <a:latin typeface="宋体" pitchFamily="2" charset="-122"/>
              </a:rPr>
              <a:t>基于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路径（距离向量）</a:t>
            </a:r>
            <a:r>
              <a:rPr lang="zh-CN" altLang="en-US" b="1">
                <a:latin typeface="宋体" pitchFamily="2" charset="-122"/>
              </a:rPr>
              <a:t>的算法：需要收集整个网络的拓扑信息，最短路径的计算。</a:t>
            </a:r>
          </a:p>
          <a:p>
            <a:pPr>
              <a:spcBef>
                <a:spcPct val="20000"/>
              </a:spcBef>
            </a:pP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☆ </a:t>
            </a:r>
            <a:r>
              <a:rPr lang="zh-CN" altLang="en-US" b="1">
                <a:latin typeface="宋体" pitchFamily="2" charset="-122"/>
              </a:rPr>
              <a:t>基于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队列（链路状态）</a:t>
            </a:r>
            <a:r>
              <a:rPr lang="zh-CN" altLang="en-US" b="1">
                <a:latin typeface="宋体" pitchFamily="2" charset="-122"/>
              </a:rPr>
              <a:t>的算法：需要收集线路信息，热土豆算法，尽快输出该结点。</a:t>
            </a:r>
          </a:p>
        </p:txBody>
      </p:sp>
      <p:sp>
        <p:nvSpPr>
          <p:cNvPr id="833541" name="Rectangle 5"/>
          <p:cNvSpPr>
            <a:spLocks noChangeArrowheads="1"/>
          </p:cNvSpPr>
          <p:nvPr/>
        </p:nvSpPr>
        <p:spPr bwMode="auto">
          <a:xfrm>
            <a:off x="228600" y="7620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71686" name="Group 6"/>
          <p:cNvGrpSpPr>
            <a:grpSpLocks/>
          </p:cNvGrpSpPr>
          <p:nvPr/>
        </p:nvGrpSpPr>
        <p:grpSpPr bwMode="auto">
          <a:xfrm>
            <a:off x="5435600" y="2708275"/>
            <a:ext cx="3455988" cy="1152525"/>
            <a:chOff x="2245" y="3475"/>
            <a:chExt cx="2177" cy="726"/>
          </a:xfrm>
        </p:grpSpPr>
        <p:sp>
          <p:nvSpPr>
            <p:cNvPr id="71689" name="Rectangle 7"/>
            <p:cNvSpPr>
              <a:spLocks noChangeArrowheads="1"/>
            </p:cNvSpPr>
            <p:nvPr/>
          </p:nvSpPr>
          <p:spPr bwMode="auto">
            <a:xfrm>
              <a:off x="2562" y="3475"/>
              <a:ext cx="1543" cy="7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690" name="Line 8"/>
            <p:cNvSpPr>
              <a:spLocks noChangeShapeType="1"/>
            </p:cNvSpPr>
            <p:nvPr/>
          </p:nvSpPr>
          <p:spPr bwMode="auto">
            <a:xfrm>
              <a:off x="2245" y="3612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1" name="Line 9"/>
            <p:cNvSpPr>
              <a:spLocks noChangeShapeType="1"/>
            </p:cNvSpPr>
            <p:nvPr/>
          </p:nvSpPr>
          <p:spPr bwMode="auto">
            <a:xfrm>
              <a:off x="2245" y="3838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2" name="Line 10"/>
            <p:cNvSpPr>
              <a:spLocks noChangeShapeType="1"/>
            </p:cNvSpPr>
            <p:nvPr/>
          </p:nvSpPr>
          <p:spPr bwMode="auto">
            <a:xfrm>
              <a:off x="2245" y="4065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3" name="Line 11"/>
            <p:cNvSpPr>
              <a:spLocks noChangeShapeType="1"/>
            </p:cNvSpPr>
            <p:nvPr/>
          </p:nvSpPr>
          <p:spPr bwMode="auto">
            <a:xfrm>
              <a:off x="4105" y="3612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4" name="Line 12"/>
            <p:cNvSpPr>
              <a:spLocks noChangeShapeType="1"/>
            </p:cNvSpPr>
            <p:nvPr/>
          </p:nvSpPr>
          <p:spPr bwMode="auto">
            <a:xfrm>
              <a:off x="4105" y="3838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5" name="Line 13"/>
            <p:cNvSpPr>
              <a:spLocks noChangeShapeType="1"/>
            </p:cNvSpPr>
            <p:nvPr/>
          </p:nvSpPr>
          <p:spPr bwMode="auto">
            <a:xfrm>
              <a:off x="4105" y="4065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6" name="Oval 14"/>
            <p:cNvSpPr>
              <a:spLocks noChangeArrowheads="1"/>
            </p:cNvSpPr>
            <p:nvPr/>
          </p:nvSpPr>
          <p:spPr bwMode="auto">
            <a:xfrm>
              <a:off x="3016" y="3566"/>
              <a:ext cx="635" cy="5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697" name="Rectangle 15"/>
            <p:cNvSpPr>
              <a:spLocks noChangeArrowheads="1"/>
            </p:cNvSpPr>
            <p:nvPr/>
          </p:nvSpPr>
          <p:spPr bwMode="auto">
            <a:xfrm>
              <a:off x="2608" y="3566"/>
              <a:ext cx="318" cy="4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698" name="Rectangle 16"/>
            <p:cNvSpPr>
              <a:spLocks noChangeArrowheads="1"/>
            </p:cNvSpPr>
            <p:nvPr/>
          </p:nvSpPr>
          <p:spPr bwMode="auto">
            <a:xfrm>
              <a:off x="2608" y="3792"/>
              <a:ext cx="318" cy="4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699" name="Rectangle 17"/>
            <p:cNvSpPr>
              <a:spLocks noChangeArrowheads="1"/>
            </p:cNvSpPr>
            <p:nvPr/>
          </p:nvSpPr>
          <p:spPr bwMode="auto">
            <a:xfrm>
              <a:off x="2608" y="4019"/>
              <a:ext cx="318" cy="4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00" name="Rectangle 18"/>
            <p:cNvSpPr>
              <a:spLocks noChangeArrowheads="1"/>
            </p:cNvSpPr>
            <p:nvPr/>
          </p:nvSpPr>
          <p:spPr bwMode="auto">
            <a:xfrm>
              <a:off x="3741" y="3566"/>
              <a:ext cx="318" cy="4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01" name="Rectangle 19"/>
            <p:cNvSpPr>
              <a:spLocks noChangeArrowheads="1"/>
            </p:cNvSpPr>
            <p:nvPr/>
          </p:nvSpPr>
          <p:spPr bwMode="auto">
            <a:xfrm>
              <a:off x="3741" y="3792"/>
              <a:ext cx="318" cy="4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02" name="Rectangle 20"/>
            <p:cNvSpPr>
              <a:spLocks noChangeArrowheads="1"/>
            </p:cNvSpPr>
            <p:nvPr/>
          </p:nvSpPr>
          <p:spPr bwMode="auto">
            <a:xfrm>
              <a:off x="3741" y="4019"/>
              <a:ext cx="318" cy="4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03" name="Line 21"/>
            <p:cNvSpPr>
              <a:spLocks noChangeShapeType="1"/>
            </p:cNvSpPr>
            <p:nvPr/>
          </p:nvSpPr>
          <p:spPr bwMode="auto">
            <a:xfrm>
              <a:off x="2925" y="3612"/>
              <a:ext cx="136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4" name="Line 22"/>
            <p:cNvSpPr>
              <a:spLocks noChangeShapeType="1"/>
            </p:cNvSpPr>
            <p:nvPr/>
          </p:nvSpPr>
          <p:spPr bwMode="auto">
            <a:xfrm>
              <a:off x="2925" y="3838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5" name="Line 23"/>
            <p:cNvSpPr>
              <a:spLocks noChangeShapeType="1"/>
            </p:cNvSpPr>
            <p:nvPr/>
          </p:nvSpPr>
          <p:spPr bwMode="auto">
            <a:xfrm flipV="1">
              <a:off x="2925" y="3974"/>
              <a:ext cx="13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6" name="Line 24"/>
            <p:cNvSpPr>
              <a:spLocks noChangeShapeType="1"/>
            </p:cNvSpPr>
            <p:nvPr/>
          </p:nvSpPr>
          <p:spPr bwMode="auto">
            <a:xfrm flipV="1">
              <a:off x="3606" y="3612"/>
              <a:ext cx="136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7" name="Line 25"/>
            <p:cNvSpPr>
              <a:spLocks noChangeShapeType="1"/>
            </p:cNvSpPr>
            <p:nvPr/>
          </p:nvSpPr>
          <p:spPr bwMode="auto">
            <a:xfrm>
              <a:off x="3651" y="3838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8" name="Line 26"/>
            <p:cNvSpPr>
              <a:spLocks noChangeShapeType="1"/>
            </p:cNvSpPr>
            <p:nvPr/>
          </p:nvSpPr>
          <p:spPr bwMode="auto">
            <a:xfrm>
              <a:off x="3606" y="3975"/>
              <a:ext cx="18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9" name="Text Box 27"/>
            <p:cNvSpPr txBox="1">
              <a:spLocks noChangeArrowheads="1"/>
            </p:cNvSpPr>
            <p:nvPr/>
          </p:nvSpPr>
          <p:spPr bwMode="auto">
            <a:xfrm>
              <a:off x="3141" y="3657"/>
              <a:ext cx="374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600" b="1"/>
                <a:t>路由</a:t>
              </a:r>
            </a:p>
            <a:p>
              <a:r>
                <a:rPr lang="zh-CN" altLang="en-US" sz="1600" b="1"/>
                <a:t>选择</a:t>
              </a:r>
            </a:p>
          </p:txBody>
        </p:sp>
      </p:grpSp>
      <p:sp>
        <p:nvSpPr>
          <p:cNvPr id="71687" name="Text Box 28"/>
          <p:cNvSpPr txBox="1">
            <a:spLocks noChangeArrowheads="1"/>
          </p:cNvSpPr>
          <p:nvPr/>
        </p:nvSpPr>
        <p:spPr bwMode="auto">
          <a:xfrm>
            <a:off x="249238" y="981075"/>
            <a:ext cx="8931275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b="1">
                <a:latin typeface="宋体" pitchFamily="2" charset="-122"/>
              </a:rPr>
              <a:t>  </a:t>
            </a:r>
            <a:r>
              <a:rPr lang="zh-CN" altLang="en-US" b="1">
                <a:latin typeface="宋体" pitchFamily="2" charset="-122"/>
              </a:rPr>
              <a:t>中间结点的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目的</a:t>
            </a:r>
            <a:r>
              <a:rPr lang="zh-CN" altLang="en-US" b="1">
                <a:latin typeface="宋体" pitchFamily="2" charset="-122"/>
              </a:rPr>
              <a:t>：对应输入的分组，寻找适合的出口路径予以转发，使该分组可以“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尽快</a:t>
            </a:r>
            <a:r>
              <a:rPr lang="zh-CN" altLang="en-US" b="1">
                <a:latin typeface="宋体" pitchFamily="2" charset="-122"/>
              </a:rPr>
              <a:t>”离开网络，到达接收站点。</a:t>
            </a:r>
          </a:p>
          <a:p>
            <a:pPr>
              <a:spcBef>
                <a:spcPct val="20000"/>
              </a:spcBef>
            </a:pPr>
            <a:r>
              <a:rPr lang="zh-CN" altLang="en-US" b="1">
                <a:latin typeface="宋体" pitchFamily="2" charset="-122"/>
              </a:rPr>
              <a:t>  寻找出口的过程称之为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路由选择</a:t>
            </a:r>
            <a:r>
              <a:rPr lang="zh-CN" altLang="en-US" b="1">
                <a:latin typeface="宋体" pitchFamily="2" charset="-122"/>
              </a:rPr>
              <a:t>，对应算法为路由选择算法。</a:t>
            </a:r>
          </a:p>
        </p:txBody>
      </p:sp>
      <p:sp>
        <p:nvSpPr>
          <p:cNvPr id="71688" name="Text Box 29"/>
          <p:cNvSpPr txBox="1">
            <a:spLocks noChangeArrowheads="1"/>
          </p:cNvSpPr>
          <p:nvPr/>
        </p:nvSpPr>
        <p:spPr bwMode="auto">
          <a:xfrm>
            <a:off x="249238" y="2524125"/>
            <a:ext cx="4538662" cy="155257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b="1">
                <a:latin typeface="宋体" pitchFamily="2" charset="-122"/>
              </a:rPr>
              <a:t>  </a:t>
            </a:r>
            <a:r>
              <a:rPr lang="zh-CN" altLang="en-US" b="1">
                <a:latin typeface="宋体" pitchFamily="2" charset="-122"/>
              </a:rPr>
              <a:t>结点处理的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一般方法</a:t>
            </a:r>
            <a:r>
              <a:rPr lang="zh-CN" altLang="en-US" b="1">
                <a:latin typeface="宋体" pitchFamily="2" charset="-122"/>
              </a:rPr>
              <a:t>：对应端口，设置缓存区（队列），根据不同的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算法</a:t>
            </a:r>
            <a:r>
              <a:rPr lang="zh-CN" altLang="en-US" b="1">
                <a:latin typeface="宋体" pitchFamily="2" charset="-122"/>
              </a:rPr>
              <a:t>，将分组输出到不同的端口，排队等待输出。</a:t>
            </a:r>
            <a:endParaRPr lang="zh-CN" altLang="en-US" sz="1200" b="1"/>
          </a:p>
        </p:txBody>
      </p:sp>
    </p:spTree>
    <p:extLst>
      <p:ext uri="{BB962C8B-B14F-4D97-AF65-F5344CB8AC3E}">
        <p14:creationId xmlns:p14="http://schemas.microsoft.com/office/powerpoint/2010/main" val="1748628423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8620125" y="19050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/>
              <a:t>33</a:t>
            </a: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212725" y="188913"/>
            <a:ext cx="363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基于路径的路由选择算法</a:t>
            </a:r>
            <a:endParaRPr lang="zh-CN" altLang="en-US" b="1">
              <a:latin typeface="宋体" pitchFamily="2" charset="-122"/>
            </a:endParaRPr>
          </a:p>
        </p:txBody>
      </p:sp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212725" y="960438"/>
            <a:ext cx="8931275" cy="213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b="1">
                <a:latin typeface="宋体" pitchFamily="2" charset="-122"/>
              </a:rPr>
              <a:t>核心算法</a:t>
            </a:r>
            <a:r>
              <a:rPr lang="en-US" altLang="zh-CN" b="1"/>
              <a:t>—Dijkstra</a:t>
            </a:r>
            <a:r>
              <a:rPr lang="zh-CN" altLang="en-US" b="1">
                <a:latin typeface="宋体" pitchFamily="2" charset="-122"/>
              </a:rPr>
              <a:t>最短路径优先算法：</a:t>
            </a:r>
          </a:p>
          <a:p>
            <a:pPr>
              <a:spcBef>
                <a:spcPct val="20000"/>
              </a:spcBef>
            </a:pPr>
            <a:r>
              <a:rPr lang="zh-CN" altLang="en-US" b="1">
                <a:latin typeface="宋体" pitchFamily="2" charset="-122"/>
              </a:rPr>
              <a:t>  对于给定结点和边权（距离）的图，一定可以找出两个结点之间的最短路径。</a:t>
            </a:r>
          </a:p>
          <a:p>
            <a:pPr>
              <a:spcBef>
                <a:spcPct val="20000"/>
              </a:spcBef>
            </a:pPr>
            <a:r>
              <a:rPr lang="zh-CN" altLang="en-US" b="1">
                <a:latin typeface="宋体" pitchFamily="2" charset="-122"/>
              </a:rPr>
              <a:t>  优先选择距离</a:t>
            </a:r>
            <a:r>
              <a:rPr lang="zh-CN" altLang="en-US" b="1"/>
              <a:t>“</a:t>
            </a:r>
            <a:r>
              <a:rPr lang="zh-CN" altLang="en-US" b="1">
                <a:latin typeface="宋体" pitchFamily="2" charset="-122"/>
              </a:rPr>
              <a:t>源点</a:t>
            </a:r>
            <a:r>
              <a:rPr lang="zh-CN" altLang="en-US" b="1"/>
              <a:t>”</a:t>
            </a:r>
            <a:r>
              <a:rPr lang="zh-CN" altLang="en-US" b="1">
                <a:latin typeface="宋体" pitchFamily="2" charset="-122"/>
              </a:rPr>
              <a:t>最近的</a:t>
            </a:r>
            <a:r>
              <a:rPr lang="zh-CN" altLang="en-US" b="1"/>
              <a:t>集外</a:t>
            </a:r>
            <a:r>
              <a:rPr lang="zh-CN" altLang="en-US" b="1">
                <a:latin typeface="宋体" pitchFamily="2" charset="-122"/>
              </a:rPr>
              <a:t>结点加入</a:t>
            </a:r>
            <a:r>
              <a:rPr lang="zh-CN" altLang="en-US" b="1"/>
              <a:t>“</a:t>
            </a:r>
            <a:r>
              <a:rPr lang="zh-CN" altLang="en-US" b="1">
                <a:latin typeface="宋体" pitchFamily="2" charset="-122"/>
              </a:rPr>
              <a:t>最短路径集</a:t>
            </a:r>
            <a:r>
              <a:rPr lang="zh-CN" altLang="en-US" b="1"/>
              <a:t>”</a:t>
            </a:r>
            <a:r>
              <a:rPr lang="zh-CN" altLang="en-US" b="1">
                <a:latin typeface="宋体" pitchFamily="2" charset="-122"/>
              </a:rPr>
              <a:t>。</a:t>
            </a:r>
          </a:p>
          <a:p>
            <a:pPr>
              <a:spcBef>
                <a:spcPct val="20000"/>
              </a:spcBef>
            </a:pPr>
            <a:r>
              <a:rPr lang="zh-CN" altLang="en-US" b="1">
                <a:latin typeface="宋体" pitchFamily="2" charset="-122"/>
              </a:rPr>
              <a:t>    </a:t>
            </a:r>
            <a:r>
              <a:rPr lang="en-US" altLang="zh-CN" b="1">
                <a:latin typeface="宋体" pitchFamily="2" charset="-122"/>
              </a:rPr>
              <a:t>{</a:t>
            </a:r>
            <a:r>
              <a:rPr lang="en-US" altLang="zh-CN" b="1"/>
              <a:t>A</a:t>
            </a:r>
            <a:r>
              <a:rPr lang="en-US" altLang="zh-CN" b="1">
                <a:latin typeface="宋体" pitchFamily="2" charset="-122"/>
              </a:rPr>
              <a:t>}</a:t>
            </a:r>
            <a:r>
              <a:rPr lang="en-US" altLang="zh-CN" b="1"/>
              <a:t>← {B</a:t>
            </a:r>
            <a:r>
              <a:rPr lang="zh-CN" altLang="en-US" b="1"/>
              <a:t>，</a:t>
            </a:r>
            <a:r>
              <a:rPr lang="en-US" altLang="zh-CN" b="1"/>
              <a:t>C</a:t>
            </a:r>
            <a:r>
              <a:rPr lang="zh-CN" altLang="en-US" b="1"/>
              <a:t>，</a:t>
            </a:r>
            <a:r>
              <a:rPr lang="en-US" altLang="zh-CN" b="1"/>
              <a:t>D</a:t>
            </a:r>
            <a:r>
              <a:rPr lang="zh-CN" altLang="en-US" b="1"/>
              <a:t>，</a:t>
            </a:r>
            <a:r>
              <a:rPr lang="en-US" altLang="zh-CN" b="1"/>
              <a:t>E</a:t>
            </a:r>
            <a:r>
              <a:rPr lang="zh-CN" altLang="en-US" b="1"/>
              <a:t>，</a:t>
            </a:r>
            <a:r>
              <a:rPr lang="en-US" altLang="zh-CN" b="1"/>
              <a:t>F</a:t>
            </a:r>
            <a:r>
              <a:rPr lang="zh-CN" altLang="en-US" b="1"/>
              <a:t>，</a:t>
            </a:r>
            <a:r>
              <a:rPr lang="en-US" altLang="zh-CN" b="1"/>
              <a:t>G}</a:t>
            </a:r>
          </a:p>
        </p:txBody>
      </p:sp>
      <p:sp>
        <p:nvSpPr>
          <p:cNvPr id="834565" name="Rectangle 5"/>
          <p:cNvSpPr>
            <a:spLocks noChangeArrowheads="1"/>
          </p:cNvSpPr>
          <p:nvPr/>
        </p:nvSpPr>
        <p:spPr bwMode="auto">
          <a:xfrm>
            <a:off x="228600" y="7620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72710" name="Group 6"/>
          <p:cNvGrpSpPr>
            <a:grpSpLocks/>
          </p:cNvGrpSpPr>
          <p:nvPr/>
        </p:nvGrpSpPr>
        <p:grpSpPr bwMode="auto">
          <a:xfrm>
            <a:off x="4832350" y="3357563"/>
            <a:ext cx="2763838" cy="2519362"/>
            <a:chOff x="3061" y="1752"/>
            <a:chExt cx="1741" cy="1587"/>
          </a:xfrm>
        </p:grpSpPr>
        <p:sp>
          <p:nvSpPr>
            <p:cNvPr id="72727" name="Oval 7"/>
            <p:cNvSpPr>
              <a:spLocks noChangeArrowheads="1"/>
            </p:cNvSpPr>
            <p:nvPr/>
          </p:nvSpPr>
          <p:spPr bwMode="auto">
            <a:xfrm>
              <a:off x="3061" y="2432"/>
              <a:ext cx="272" cy="27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A</a:t>
              </a:r>
            </a:p>
          </p:txBody>
        </p:sp>
        <p:sp>
          <p:nvSpPr>
            <p:cNvPr id="72728" name="Oval 8"/>
            <p:cNvSpPr>
              <a:spLocks noChangeArrowheads="1"/>
            </p:cNvSpPr>
            <p:nvPr/>
          </p:nvSpPr>
          <p:spPr bwMode="auto">
            <a:xfrm>
              <a:off x="3378" y="3067"/>
              <a:ext cx="272" cy="2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C</a:t>
              </a:r>
            </a:p>
          </p:txBody>
        </p:sp>
        <p:sp>
          <p:nvSpPr>
            <p:cNvPr id="72729" name="Oval 9"/>
            <p:cNvSpPr>
              <a:spLocks noChangeArrowheads="1"/>
            </p:cNvSpPr>
            <p:nvPr/>
          </p:nvSpPr>
          <p:spPr bwMode="auto">
            <a:xfrm>
              <a:off x="3832" y="2432"/>
              <a:ext cx="272" cy="2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D</a:t>
              </a:r>
            </a:p>
          </p:txBody>
        </p:sp>
        <p:sp>
          <p:nvSpPr>
            <p:cNvPr id="72730" name="Oval 10"/>
            <p:cNvSpPr>
              <a:spLocks noChangeArrowheads="1"/>
            </p:cNvSpPr>
            <p:nvPr/>
          </p:nvSpPr>
          <p:spPr bwMode="auto">
            <a:xfrm>
              <a:off x="3378" y="1842"/>
              <a:ext cx="272" cy="2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B</a:t>
              </a:r>
            </a:p>
          </p:txBody>
        </p:sp>
        <p:sp>
          <p:nvSpPr>
            <p:cNvPr id="72731" name="Oval 11"/>
            <p:cNvSpPr>
              <a:spLocks noChangeArrowheads="1"/>
            </p:cNvSpPr>
            <p:nvPr/>
          </p:nvSpPr>
          <p:spPr bwMode="auto">
            <a:xfrm>
              <a:off x="4149" y="1842"/>
              <a:ext cx="272" cy="2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E</a:t>
              </a:r>
            </a:p>
          </p:txBody>
        </p:sp>
        <p:sp>
          <p:nvSpPr>
            <p:cNvPr id="72732" name="Oval 12"/>
            <p:cNvSpPr>
              <a:spLocks noChangeArrowheads="1"/>
            </p:cNvSpPr>
            <p:nvPr/>
          </p:nvSpPr>
          <p:spPr bwMode="auto">
            <a:xfrm>
              <a:off x="4285" y="3067"/>
              <a:ext cx="272" cy="2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F</a:t>
              </a:r>
            </a:p>
          </p:txBody>
        </p:sp>
        <p:sp>
          <p:nvSpPr>
            <p:cNvPr id="72733" name="Line 13"/>
            <p:cNvSpPr>
              <a:spLocks noChangeShapeType="1"/>
            </p:cNvSpPr>
            <p:nvPr/>
          </p:nvSpPr>
          <p:spPr bwMode="auto">
            <a:xfrm>
              <a:off x="3333" y="2568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34" name="Line 14"/>
            <p:cNvSpPr>
              <a:spLocks noChangeShapeType="1"/>
            </p:cNvSpPr>
            <p:nvPr/>
          </p:nvSpPr>
          <p:spPr bwMode="auto">
            <a:xfrm flipV="1">
              <a:off x="3197" y="2069"/>
              <a:ext cx="272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35" name="Line 15"/>
            <p:cNvSpPr>
              <a:spLocks noChangeShapeType="1"/>
            </p:cNvSpPr>
            <p:nvPr/>
          </p:nvSpPr>
          <p:spPr bwMode="auto">
            <a:xfrm>
              <a:off x="3242" y="2659"/>
              <a:ext cx="182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36" name="Line 16"/>
            <p:cNvSpPr>
              <a:spLocks noChangeShapeType="1"/>
            </p:cNvSpPr>
            <p:nvPr/>
          </p:nvSpPr>
          <p:spPr bwMode="auto">
            <a:xfrm>
              <a:off x="3650" y="3203"/>
              <a:ext cx="6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37" name="Line 17"/>
            <p:cNvSpPr>
              <a:spLocks noChangeShapeType="1"/>
            </p:cNvSpPr>
            <p:nvPr/>
          </p:nvSpPr>
          <p:spPr bwMode="auto">
            <a:xfrm>
              <a:off x="3605" y="2024"/>
              <a:ext cx="317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38" name="Line 18"/>
            <p:cNvSpPr>
              <a:spLocks noChangeShapeType="1"/>
            </p:cNvSpPr>
            <p:nvPr/>
          </p:nvSpPr>
          <p:spPr bwMode="auto">
            <a:xfrm>
              <a:off x="3650" y="1933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39" name="Line 19"/>
            <p:cNvSpPr>
              <a:spLocks noChangeShapeType="1"/>
            </p:cNvSpPr>
            <p:nvPr/>
          </p:nvSpPr>
          <p:spPr bwMode="auto">
            <a:xfrm>
              <a:off x="4060" y="2568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40" name="Text Box 20"/>
            <p:cNvSpPr txBox="1">
              <a:spLocks noChangeArrowheads="1"/>
            </p:cNvSpPr>
            <p:nvPr/>
          </p:nvSpPr>
          <p:spPr bwMode="auto">
            <a:xfrm>
              <a:off x="3198" y="2115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6</a:t>
              </a:r>
            </a:p>
          </p:txBody>
        </p:sp>
        <p:sp>
          <p:nvSpPr>
            <p:cNvPr id="72741" name="Text Box 21"/>
            <p:cNvSpPr txBox="1">
              <a:spLocks noChangeArrowheads="1"/>
            </p:cNvSpPr>
            <p:nvPr/>
          </p:nvSpPr>
          <p:spPr bwMode="auto">
            <a:xfrm>
              <a:off x="3335" y="2750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3</a:t>
              </a:r>
            </a:p>
          </p:txBody>
        </p:sp>
        <p:sp>
          <p:nvSpPr>
            <p:cNvPr id="72742" name="Text Box 22"/>
            <p:cNvSpPr txBox="1">
              <a:spLocks noChangeArrowheads="1"/>
            </p:cNvSpPr>
            <p:nvPr/>
          </p:nvSpPr>
          <p:spPr bwMode="auto">
            <a:xfrm>
              <a:off x="4468" y="2115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5</a:t>
              </a:r>
            </a:p>
          </p:txBody>
        </p:sp>
        <p:sp>
          <p:nvSpPr>
            <p:cNvPr id="72743" name="Text Box 23"/>
            <p:cNvSpPr txBox="1">
              <a:spLocks noChangeArrowheads="1"/>
            </p:cNvSpPr>
            <p:nvPr/>
          </p:nvSpPr>
          <p:spPr bwMode="auto">
            <a:xfrm>
              <a:off x="3743" y="2084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2</a:t>
              </a:r>
            </a:p>
          </p:txBody>
        </p:sp>
        <p:sp>
          <p:nvSpPr>
            <p:cNvPr id="72744" name="Text Box 24"/>
            <p:cNvSpPr txBox="1">
              <a:spLocks noChangeArrowheads="1"/>
            </p:cNvSpPr>
            <p:nvPr/>
          </p:nvSpPr>
          <p:spPr bwMode="auto">
            <a:xfrm>
              <a:off x="4558" y="2795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10</a:t>
              </a:r>
            </a:p>
          </p:txBody>
        </p:sp>
        <p:sp>
          <p:nvSpPr>
            <p:cNvPr id="72745" name="Text Box 25"/>
            <p:cNvSpPr txBox="1">
              <a:spLocks noChangeArrowheads="1"/>
            </p:cNvSpPr>
            <p:nvPr/>
          </p:nvSpPr>
          <p:spPr bwMode="auto">
            <a:xfrm>
              <a:off x="3833" y="1752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8</a:t>
              </a:r>
            </a:p>
          </p:txBody>
        </p:sp>
        <p:sp>
          <p:nvSpPr>
            <p:cNvPr id="72746" name="Text Box 26"/>
            <p:cNvSpPr txBox="1">
              <a:spLocks noChangeArrowheads="1"/>
            </p:cNvSpPr>
            <p:nvPr/>
          </p:nvSpPr>
          <p:spPr bwMode="auto">
            <a:xfrm>
              <a:off x="3471" y="2387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2</a:t>
              </a:r>
            </a:p>
          </p:txBody>
        </p:sp>
        <p:sp>
          <p:nvSpPr>
            <p:cNvPr id="72747" name="Text Box 27"/>
            <p:cNvSpPr txBox="1">
              <a:spLocks noChangeArrowheads="1"/>
            </p:cNvSpPr>
            <p:nvPr/>
          </p:nvSpPr>
          <p:spPr bwMode="auto">
            <a:xfrm>
              <a:off x="3833" y="3022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7</a:t>
              </a:r>
            </a:p>
          </p:txBody>
        </p:sp>
        <p:sp>
          <p:nvSpPr>
            <p:cNvPr id="72748" name="Text Box 28"/>
            <p:cNvSpPr txBox="1">
              <a:spLocks noChangeArrowheads="1"/>
            </p:cNvSpPr>
            <p:nvPr/>
          </p:nvSpPr>
          <p:spPr bwMode="auto">
            <a:xfrm>
              <a:off x="4195" y="2387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20</a:t>
              </a:r>
            </a:p>
          </p:txBody>
        </p:sp>
        <p:sp>
          <p:nvSpPr>
            <p:cNvPr id="72749" name="Oval 29"/>
            <p:cNvSpPr>
              <a:spLocks noChangeArrowheads="1"/>
            </p:cNvSpPr>
            <p:nvPr/>
          </p:nvSpPr>
          <p:spPr bwMode="auto">
            <a:xfrm>
              <a:off x="4513" y="2432"/>
              <a:ext cx="272" cy="2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G</a:t>
              </a:r>
            </a:p>
          </p:txBody>
        </p:sp>
        <p:sp>
          <p:nvSpPr>
            <p:cNvPr id="72750" name="Line 30"/>
            <p:cNvSpPr>
              <a:spLocks noChangeShapeType="1"/>
            </p:cNvSpPr>
            <p:nvPr/>
          </p:nvSpPr>
          <p:spPr bwMode="auto">
            <a:xfrm>
              <a:off x="4377" y="2069"/>
              <a:ext cx="227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51" name="Line 31"/>
            <p:cNvSpPr>
              <a:spLocks noChangeShapeType="1"/>
            </p:cNvSpPr>
            <p:nvPr/>
          </p:nvSpPr>
          <p:spPr bwMode="auto">
            <a:xfrm flipV="1">
              <a:off x="4468" y="2704"/>
              <a:ext cx="181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2711" name="Rectangle 32"/>
          <p:cNvSpPr>
            <a:spLocks noChangeArrowheads="1"/>
          </p:cNvSpPr>
          <p:nvPr/>
        </p:nvSpPr>
        <p:spPr bwMode="auto">
          <a:xfrm>
            <a:off x="1187450" y="3789363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A</a:t>
            </a:r>
          </a:p>
        </p:txBody>
      </p:sp>
      <p:sp>
        <p:nvSpPr>
          <p:cNvPr id="72712" name="Rectangle 33"/>
          <p:cNvSpPr>
            <a:spLocks noChangeArrowheads="1"/>
          </p:cNvSpPr>
          <p:nvPr/>
        </p:nvSpPr>
        <p:spPr bwMode="auto">
          <a:xfrm>
            <a:off x="1187450" y="4076700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B</a:t>
            </a:r>
          </a:p>
        </p:txBody>
      </p:sp>
      <p:sp>
        <p:nvSpPr>
          <p:cNvPr id="72713" name="Rectangle 34"/>
          <p:cNvSpPr>
            <a:spLocks noChangeArrowheads="1"/>
          </p:cNvSpPr>
          <p:nvPr/>
        </p:nvSpPr>
        <p:spPr bwMode="auto">
          <a:xfrm>
            <a:off x="1187450" y="4365625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C</a:t>
            </a:r>
          </a:p>
        </p:txBody>
      </p:sp>
      <p:sp>
        <p:nvSpPr>
          <p:cNvPr id="72714" name="Rectangle 35"/>
          <p:cNvSpPr>
            <a:spLocks noChangeArrowheads="1"/>
          </p:cNvSpPr>
          <p:nvPr/>
        </p:nvSpPr>
        <p:spPr bwMode="auto">
          <a:xfrm>
            <a:off x="1187450" y="4652963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D</a:t>
            </a:r>
          </a:p>
        </p:txBody>
      </p:sp>
      <p:sp>
        <p:nvSpPr>
          <p:cNvPr id="72715" name="Rectangle 36"/>
          <p:cNvSpPr>
            <a:spLocks noChangeArrowheads="1"/>
          </p:cNvSpPr>
          <p:nvPr/>
        </p:nvSpPr>
        <p:spPr bwMode="auto">
          <a:xfrm>
            <a:off x="1187450" y="4941888"/>
            <a:ext cx="431800" cy="28733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E</a:t>
            </a:r>
          </a:p>
        </p:txBody>
      </p:sp>
      <p:sp>
        <p:nvSpPr>
          <p:cNvPr id="72716" name="Rectangle 37"/>
          <p:cNvSpPr>
            <a:spLocks noChangeArrowheads="1"/>
          </p:cNvSpPr>
          <p:nvPr/>
        </p:nvSpPr>
        <p:spPr bwMode="auto">
          <a:xfrm>
            <a:off x="1187450" y="5229225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F</a:t>
            </a:r>
          </a:p>
        </p:txBody>
      </p:sp>
      <p:sp>
        <p:nvSpPr>
          <p:cNvPr id="72717" name="Rectangle 38"/>
          <p:cNvSpPr>
            <a:spLocks noChangeArrowheads="1"/>
          </p:cNvSpPr>
          <p:nvPr/>
        </p:nvSpPr>
        <p:spPr bwMode="auto">
          <a:xfrm>
            <a:off x="1187450" y="5518150"/>
            <a:ext cx="431800" cy="2873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G</a:t>
            </a:r>
          </a:p>
        </p:txBody>
      </p:sp>
      <p:sp>
        <p:nvSpPr>
          <p:cNvPr id="72718" name="Rectangle 39"/>
          <p:cNvSpPr>
            <a:spLocks noChangeArrowheads="1"/>
          </p:cNvSpPr>
          <p:nvPr/>
        </p:nvSpPr>
        <p:spPr bwMode="auto">
          <a:xfrm>
            <a:off x="1619250" y="3789363"/>
            <a:ext cx="504825" cy="288925"/>
          </a:xfrm>
          <a:prstGeom prst="rect">
            <a:avLst/>
          </a:prstGeom>
          <a:solidFill>
            <a:srgbClr val="FF99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0</a:t>
            </a:r>
          </a:p>
        </p:txBody>
      </p:sp>
      <p:sp>
        <p:nvSpPr>
          <p:cNvPr id="72719" name="Rectangle 40"/>
          <p:cNvSpPr>
            <a:spLocks noChangeArrowheads="1"/>
          </p:cNvSpPr>
          <p:nvPr/>
        </p:nvSpPr>
        <p:spPr bwMode="auto">
          <a:xfrm>
            <a:off x="1619250" y="4076700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6</a:t>
            </a:r>
          </a:p>
        </p:txBody>
      </p:sp>
      <p:sp>
        <p:nvSpPr>
          <p:cNvPr id="72720" name="Rectangle 41"/>
          <p:cNvSpPr>
            <a:spLocks noChangeArrowheads="1"/>
          </p:cNvSpPr>
          <p:nvPr/>
        </p:nvSpPr>
        <p:spPr bwMode="auto">
          <a:xfrm>
            <a:off x="1619250" y="4365625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3</a:t>
            </a:r>
          </a:p>
        </p:txBody>
      </p:sp>
      <p:sp>
        <p:nvSpPr>
          <p:cNvPr id="72721" name="Rectangle 42"/>
          <p:cNvSpPr>
            <a:spLocks noChangeArrowheads="1"/>
          </p:cNvSpPr>
          <p:nvPr/>
        </p:nvSpPr>
        <p:spPr bwMode="auto">
          <a:xfrm>
            <a:off x="1619250" y="4652963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2</a:t>
            </a:r>
          </a:p>
        </p:txBody>
      </p:sp>
      <p:sp>
        <p:nvSpPr>
          <p:cNvPr id="72722" name="Rectangle 43"/>
          <p:cNvSpPr>
            <a:spLocks noChangeArrowheads="1"/>
          </p:cNvSpPr>
          <p:nvPr/>
        </p:nvSpPr>
        <p:spPr bwMode="auto">
          <a:xfrm>
            <a:off x="1619250" y="4941888"/>
            <a:ext cx="504825" cy="28733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∞</a:t>
            </a:r>
          </a:p>
        </p:txBody>
      </p:sp>
      <p:sp>
        <p:nvSpPr>
          <p:cNvPr id="72723" name="Rectangle 44"/>
          <p:cNvSpPr>
            <a:spLocks noChangeArrowheads="1"/>
          </p:cNvSpPr>
          <p:nvPr/>
        </p:nvSpPr>
        <p:spPr bwMode="auto">
          <a:xfrm>
            <a:off x="1619250" y="5229225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∞</a:t>
            </a:r>
          </a:p>
        </p:txBody>
      </p:sp>
      <p:sp>
        <p:nvSpPr>
          <p:cNvPr id="72724" name="Rectangle 45"/>
          <p:cNvSpPr>
            <a:spLocks noChangeArrowheads="1"/>
          </p:cNvSpPr>
          <p:nvPr/>
        </p:nvSpPr>
        <p:spPr bwMode="auto">
          <a:xfrm>
            <a:off x="1619250" y="5518150"/>
            <a:ext cx="504825" cy="2873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∞</a:t>
            </a:r>
          </a:p>
        </p:txBody>
      </p:sp>
      <p:sp>
        <p:nvSpPr>
          <p:cNvPr id="72725" name="Rectangle 46"/>
          <p:cNvSpPr>
            <a:spLocks noChangeArrowheads="1"/>
          </p:cNvSpPr>
          <p:nvPr/>
        </p:nvSpPr>
        <p:spPr bwMode="auto">
          <a:xfrm>
            <a:off x="1619250" y="3500438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A</a:t>
            </a:r>
          </a:p>
        </p:txBody>
      </p:sp>
      <p:sp>
        <p:nvSpPr>
          <p:cNvPr id="834607" name="Oval 47"/>
          <p:cNvSpPr>
            <a:spLocks noChangeArrowheads="1"/>
          </p:cNvSpPr>
          <p:nvPr/>
        </p:nvSpPr>
        <p:spPr bwMode="auto">
          <a:xfrm>
            <a:off x="1692275" y="4652963"/>
            <a:ext cx="287338" cy="28892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1895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60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8620125" y="19050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/>
              <a:t>33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212725" y="188913"/>
            <a:ext cx="363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基于路径的路由选择算法</a:t>
            </a:r>
            <a:endParaRPr lang="zh-CN" altLang="en-US" b="1">
              <a:latin typeface="宋体" pitchFamily="2" charset="-122"/>
            </a:endParaRP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212725" y="960438"/>
            <a:ext cx="8931275" cy="213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b="1">
                <a:latin typeface="宋体" pitchFamily="2" charset="-122"/>
              </a:rPr>
              <a:t>核心算法</a:t>
            </a:r>
            <a:r>
              <a:rPr lang="en-US" altLang="zh-CN" b="1"/>
              <a:t>—Dijkstra</a:t>
            </a:r>
            <a:r>
              <a:rPr lang="zh-CN" altLang="en-US" b="1">
                <a:latin typeface="宋体" pitchFamily="2" charset="-122"/>
              </a:rPr>
              <a:t>最短路径优先算法：</a:t>
            </a:r>
          </a:p>
          <a:p>
            <a:pPr>
              <a:spcBef>
                <a:spcPct val="20000"/>
              </a:spcBef>
            </a:pPr>
            <a:r>
              <a:rPr lang="zh-CN" altLang="en-US" b="1">
                <a:latin typeface="宋体" pitchFamily="2" charset="-122"/>
              </a:rPr>
              <a:t>  对于给定结点和边权（距离）的图，一定可以找出两个结点之间的最短路径。</a:t>
            </a:r>
          </a:p>
          <a:p>
            <a:pPr>
              <a:spcBef>
                <a:spcPct val="20000"/>
              </a:spcBef>
            </a:pPr>
            <a:r>
              <a:rPr lang="zh-CN" altLang="en-US" b="1">
                <a:latin typeface="宋体" pitchFamily="2" charset="-122"/>
              </a:rPr>
              <a:t>  优先选择距离</a:t>
            </a:r>
            <a:r>
              <a:rPr lang="zh-CN" altLang="en-US" b="1"/>
              <a:t>“</a:t>
            </a:r>
            <a:r>
              <a:rPr lang="zh-CN" altLang="en-US" b="1">
                <a:latin typeface="宋体" pitchFamily="2" charset="-122"/>
              </a:rPr>
              <a:t>源点</a:t>
            </a:r>
            <a:r>
              <a:rPr lang="zh-CN" altLang="en-US" b="1"/>
              <a:t>”</a:t>
            </a:r>
            <a:r>
              <a:rPr lang="zh-CN" altLang="en-US" b="1">
                <a:latin typeface="宋体" pitchFamily="2" charset="-122"/>
              </a:rPr>
              <a:t>最近的</a:t>
            </a:r>
            <a:r>
              <a:rPr lang="zh-CN" altLang="en-US" b="1"/>
              <a:t>集外</a:t>
            </a:r>
            <a:r>
              <a:rPr lang="zh-CN" altLang="en-US" b="1">
                <a:latin typeface="宋体" pitchFamily="2" charset="-122"/>
              </a:rPr>
              <a:t>结点加入</a:t>
            </a:r>
            <a:r>
              <a:rPr lang="zh-CN" altLang="en-US" b="1"/>
              <a:t>“</a:t>
            </a:r>
            <a:r>
              <a:rPr lang="zh-CN" altLang="en-US" b="1">
                <a:latin typeface="宋体" pitchFamily="2" charset="-122"/>
              </a:rPr>
              <a:t>最短路径集</a:t>
            </a:r>
            <a:r>
              <a:rPr lang="zh-CN" altLang="en-US" b="1"/>
              <a:t>”</a:t>
            </a:r>
            <a:r>
              <a:rPr lang="zh-CN" altLang="en-US" b="1">
                <a:latin typeface="宋体" pitchFamily="2" charset="-122"/>
              </a:rPr>
              <a:t>。</a:t>
            </a:r>
          </a:p>
          <a:p>
            <a:pPr>
              <a:spcBef>
                <a:spcPct val="20000"/>
              </a:spcBef>
            </a:pPr>
            <a:r>
              <a:rPr lang="zh-CN" altLang="en-US" b="1">
                <a:latin typeface="宋体" pitchFamily="2" charset="-122"/>
              </a:rPr>
              <a:t>    </a:t>
            </a:r>
            <a:r>
              <a:rPr lang="en-US" altLang="zh-CN" b="1">
                <a:latin typeface="宋体" pitchFamily="2" charset="-122"/>
              </a:rPr>
              <a:t>{</a:t>
            </a:r>
            <a:r>
              <a:rPr lang="en-US" altLang="zh-CN" b="1"/>
              <a:t>A</a:t>
            </a:r>
            <a:r>
              <a:rPr lang="en-US" altLang="zh-CN" b="1">
                <a:latin typeface="宋体" pitchFamily="2" charset="-122"/>
              </a:rPr>
              <a:t> </a:t>
            </a:r>
            <a:r>
              <a:rPr lang="zh-CN" altLang="en-US" b="1"/>
              <a:t>，</a:t>
            </a:r>
            <a:r>
              <a:rPr lang="en-US" altLang="zh-CN" b="1"/>
              <a:t>D</a:t>
            </a:r>
            <a:r>
              <a:rPr lang="en-US" altLang="zh-CN" b="1">
                <a:latin typeface="宋体" pitchFamily="2" charset="-122"/>
              </a:rPr>
              <a:t>}</a:t>
            </a:r>
            <a:r>
              <a:rPr lang="en-US" altLang="zh-CN" b="1"/>
              <a:t>← {B</a:t>
            </a:r>
            <a:r>
              <a:rPr lang="zh-CN" altLang="en-US" b="1"/>
              <a:t>，</a:t>
            </a:r>
            <a:r>
              <a:rPr lang="en-US" altLang="zh-CN" b="1"/>
              <a:t>C</a:t>
            </a:r>
            <a:r>
              <a:rPr lang="zh-CN" altLang="en-US" b="1"/>
              <a:t>，</a:t>
            </a:r>
            <a:r>
              <a:rPr lang="en-US" altLang="zh-CN" b="1"/>
              <a:t>E</a:t>
            </a:r>
            <a:r>
              <a:rPr lang="zh-CN" altLang="en-US" b="1"/>
              <a:t>，</a:t>
            </a:r>
            <a:r>
              <a:rPr lang="en-US" altLang="zh-CN" b="1"/>
              <a:t>F</a:t>
            </a:r>
            <a:r>
              <a:rPr lang="zh-CN" altLang="en-US" b="1"/>
              <a:t>，</a:t>
            </a:r>
            <a:r>
              <a:rPr lang="en-US" altLang="zh-CN" b="1"/>
              <a:t>G}</a:t>
            </a:r>
          </a:p>
        </p:txBody>
      </p:sp>
      <p:sp>
        <p:nvSpPr>
          <p:cNvPr id="835589" name="Rectangle 5"/>
          <p:cNvSpPr>
            <a:spLocks noChangeArrowheads="1"/>
          </p:cNvSpPr>
          <p:nvPr/>
        </p:nvSpPr>
        <p:spPr bwMode="auto">
          <a:xfrm>
            <a:off x="228600" y="7620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73734" name="Group 6"/>
          <p:cNvGrpSpPr>
            <a:grpSpLocks/>
          </p:cNvGrpSpPr>
          <p:nvPr/>
        </p:nvGrpSpPr>
        <p:grpSpPr bwMode="auto">
          <a:xfrm>
            <a:off x="4832350" y="3357563"/>
            <a:ext cx="2763838" cy="2519362"/>
            <a:chOff x="3061" y="1752"/>
            <a:chExt cx="1741" cy="1587"/>
          </a:xfrm>
        </p:grpSpPr>
        <p:sp>
          <p:nvSpPr>
            <p:cNvPr id="73759" name="Oval 7"/>
            <p:cNvSpPr>
              <a:spLocks noChangeArrowheads="1"/>
            </p:cNvSpPr>
            <p:nvPr/>
          </p:nvSpPr>
          <p:spPr bwMode="auto">
            <a:xfrm>
              <a:off x="3061" y="2432"/>
              <a:ext cx="272" cy="27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A</a:t>
              </a:r>
            </a:p>
          </p:txBody>
        </p:sp>
        <p:sp>
          <p:nvSpPr>
            <p:cNvPr id="73760" name="Oval 8"/>
            <p:cNvSpPr>
              <a:spLocks noChangeArrowheads="1"/>
            </p:cNvSpPr>
            <p:nvPr/>
          </p:nvSpPr>
          <p:spPr bwMode="auto">
            <a:xfrm>
              <a:off x="3378" y="3067"/>
              <a:ext cx="272" cy="2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C</a:t>
              </a:r>
            </a:p>
          </p:txBody>
        </p:sp>
        <p:sp>
          <p:nvSpPr>
            <p:cNvPr id="73761" name="Oval 9"/>
            <p:cNvSpPr>
              <a:spLocks noChangeArrowheads="1"/>
            </p:cNvSpPr>
            <p:nvPr/>
          </p:nvSpPr>
          <p:spPr bwMode="auto">
            <a:xfrm>
              <a:off x="3832" y="2432"/>
              <a:ext cx="272" cy="27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D</a:t>
              </a:r>
            </a:p>
          </p:txBody>
        </p:sp>
        <p:sp>
          <p:nvSpPr>
            <p:cNvPr id="73762" name="Oval 10"/>
            <p:cNvSpPr>
              <a:spLocks noChangeArrowheads="1"/>
            </p:cNvSpPr>
            <p:nvPr/>
          </p:nvSpPr>
          <p:spPr bwMode="auto">
            <a:xfrm>
              <a:off x="3378" y="1842"/>
              <a:ext cx="272" cy="2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B</a:t>
              </a:r>
            </a:p>
          </p:txBody>
        </p:sp>
        <p:sp>
          <p:nvSpPr>
            <p:cNvPr id="73763" name="Oval 11"/>
            <p:cNvSpPr>
              <a:spLocks noChangeArrowheads="1"/>
            </p:cNvSpPr>
            <p:nvPr/>
          </p:nvSpPr>
          <p:spPr bwMode="auto">
            <a:xfrm>
              <a:off x="4149" y="1842"/>
              <a:ext cx="272" cy="2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E</a:t>
              </a:r>
            </a:p>
          </p:txBody>
        </p:sp>
        <p:sp>
          <p:nvSpPr>
            <p:cNvPr id="73764" name="Oval 12"/>
            <p:cNvSpPr>
              <a:spLocks noChangeArrowheads="1"/>
            </p:cNvSpPr>
            <p:nvPr/>
          </p:nvSpPr>
          <p:spPr bwMode="auto">
            <a:xfrm>
              <a:off x="4285" y="3067"/>
              <a:ext cx="272" cy="2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F</a:t>
              </a:r>
            </a:p>
          </p:txBody>
        </p:sp>
        <p:sp>
          <p:nvSpPr>
            <p:cNvPr id="73765" name="Line 13"/>
            <p:cNvSpPr>
              <a:spLocks noChangeShapeType="1"/>
            </p:cNvSpPr>
            <p:nvPr/>
          </p:nvSpPr>
          <p:spPr bwMode="auto">
            <a:xfrm>
              <a:off x="3333" y="2568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66" name="Line 14"/>
            <p:cNvSpPr>
              <a:spLocks noChangeShapeType="1"/>
            </p:cNvSpPr>
            <p:nvPr/>
          </p:nvSpPr>
          <p:spPr bwMode="auto">
            <a:xfrm flipV="1">
              <a:off x="3197" y="2069"/>
              <a:ext cx="272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67" name="Line 15"/>
            <p:cNvSpPr>
              <a:spLocks noChangeShapeType="1"/>
            </p:cNvSpPr>
            <p:nvPr/>
          </p:nvSpPr>
          <p:spPr bwMode="auto">
            <a:xfrm>
              <a:off x="3242" y="2659"/>
              <a:ext cx="182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68" name="Line 16"/>
            <p:cNvSpPr>
              <a:spLocks noChangeShapeType="1"/>
            </p:cNvSpPr>
            <p:nvPr/>
          </p:nvSpPr>
          <p:spPr bwMode="auto">
            <a:xfrm>
              <a:off x="3650" y="3203"/>
              <a:ext cx="6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69" name="Line 17"/>
            <p:cNvSpPr>
              <a:spLocks noChangeShapeType="1"/>
            </p:cNvSpPr>
            <p:nvPr/>
          </p:nvSpPr>
          <p:spPr bwMode="auto">
            <a:xfrm>
              <a:off x="3605" y="2024"/>
              <a:ext cx="317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70" name="Line 18"/>
            <p:cNvSpPr>
              <a:spLocks noChangeShapeType="1"/>
            </p:cNvSpPr>
            <p:nvPr/>
          </p:nvSpPr>
          <p:spPr bwMode="auto">
            <a:xfrm>
              <a:off x="3650" y="1933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71" name="Line 19"/>
            <p:cNvSpPr>
              <a:spLocks noChangeShapeType="1"/>
            </p:cNvSpPr>
            <p:nvPr/>
          </p:nvSpPr>
          <p:spPr bwMode="auto">
            <a:xfrm>
              <a:off x="4060" y="2568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72" name="Text Box 20"/>
            <p:cNvSpPr txBox="1">
              <a:spLocks noChangeArrowheads="1"/>
            </p:cNvSpPr>
            <p:nvPr/>
          </p:nvSpPr>
          <p:spPr bwMode="auto">
            <a:xfrm>
              <a:off x="3198" y="2115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6</a:t>
              </a:r>
            </a:p>
          </p:txBody>
        </p:sp>
        <p:sp>
          <p:nvSpPr>
            <p:cNvPr id="73773" name="Text Box 21"/>
            <p:cNvSpPr txBox="1">
              <a:spLocks noChangeArrowheads="1"/>
            </p:cNvSpPr>
            <p:nvPr/>
          </p:nvSpPr>
          <p:spPr bwMode="auto">
            <a:xfrm>
              <a:off x="3335" y="2750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3</a:t>
              </a:r>
            </a:p>
          </p:txBody>
        </p:sp>
        <p:sp>
          <p:nvSpPr>
            <p:cNvPr id="73774" name="Text Box 22"/>
            <p:cNvSpPr txBox="1">
              <a:spLocks noChangeArrowheads="1"/>
            </p:cNvSpPr>
            <p:nvPr/>
          </p:nvSpPr>
          <p:spPr bwMode="auto">
            <a:xfrm>
              <a:off x="4468" y="2115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5</a:t>
              </a:r>
            </a:p>
          </p:txBody>
        </p:sp>
        <p:sp>
          <p:nvSpPr>
            <p:cNvPr id="73775" name="Text Box 23"/>
            <p:cNvSpPr txBox="1">
              <a:spLocks noChangeArrowheads="1"/>
            </p:cNvSpPr>
            <p:nvPr/>
          </p:nvSpPr>
          <p:spPr bwMode="auto">
            <a:xfrm>
              <a:off x="3743" y="2084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2</a:t>
              </a:r>
            </a:p>
          </p:txBody>
        </p:sp>
        <p:sp>
          <p:nvSpPr>
            <p:cNvPr id="73776" name="Text Box 24"/>
            <p:cNvSpPr txBox="1">
              <a:spLocks noChangeArrowheads="1"/>
            </p:cNvSpPr>
            <p:nvPr/>
          </p:nvSpPr>
          <p:spPr bwMode="auto">
            <a:xfrm>
              <a:off x="4558" y="2795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10</a:t>
              </a:r>
            </a:p>
          </p:txBody>
        </p:sp>
        <p:sp>
          <p:nvSpPr>
            <p:cNvPr id="73777" name="Text Box 25"/>
            <p:cNvSpPr txBox="1">
              <a:spLocks noChangeArrowheads="1"/>
            </p:cNvSpPr>
            <p:nvPr/>
          </p:nvSpPr>
          <p:spPr bwMode="auto">
            <a:xfrm>
              <a:off x="3833" y="1752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8</a:t>
              </a:r>
            </a:p>
          </p:txBody>
        </p:sp>
        <p:sp>
          <p:nvSpPr>
            <p:cNvPr id="73778" name="Text Box 26"/>
            <p:cNvSpPr txBox="1">
              <a:spLocks noChangeArrowheads="1"/>
            </p:cNvSpPr>
            <p:nvPr/>
          </p:nvSpPr>
          <p:spPr bwMode="auto">
            <a:xfrm>
              <a:off x="3471" y="2387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2</a:t>
              </a:r>
            </a:p>
          </p:txBody>
        </p:sp>
        <p:sp>
          <p:nvSpPr>
            <p:cNvPr id="73779" name="Text Box 27"/>
            <p:cNvSpPr txBox="1">
              <a:spLocks noChangeArrowheads="1"/>
            </p:cNvSpPr>
            <p:nvPr/>
          </p:nvSpPr>
          <p:spPr bwMode="auto">
            <a:xfrm>
              <a:off x="3833" y="3022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7</a:t>
              </a:r>
            </a:p>
          </p:txBody>
        </p:sp>
        <p:sp>
          <p:nvSpPr>
            <p:cNvPr id="73780" name="Text Box 28"/>
            <p:cNvSpPr txBox="1">
              <a:spLocks noChangeArrowheads="1"/>
            </p:cNvSpPr>
            <p:nvPr/>
          </p:nvSpPr>
          <p:spPr bwMode="auto">
            <a:xfrm>
              <a:off x="4195" y="2387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20</a:t>
              </a:r>
            </a:p>
          </p:txBody>
        </p:sp>
        <p:sp>
          <p:nvSpPr>
            <p:cNvPr id="73781" name="Oval 29"/>
            <p:cNvSpPr>
              <a:spLocks noChangeArrowheads="1"/>
            </p:cNvSpPr>
            <p:nvPr/>
          </p:nvSpPr>
          <p:spPr bwMode="auto">
            <a:xfrm>
              <a:off x="4513" y="2432"/>
              <a:ext cx="272" cy="2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G</a:t>
              </a:r>
            </a:p>
          </p:txBody>
        </p:sp>
        <p:sp>
          <p:nvSpPr>
            <p:cNvPr id="73782" name="Line 30"/>
            <p:cNvSpPr>
              <a:spLocks noChangeShapeType="1"/>
            </p:cNvSpPr>
            <p:nvPr/>
          </p:nvSpPr>
          <p:spPr bwMode="auto">
            <a:xfrm>
              <a:off x="4377" y="2069"/>
              <a:ext cx="227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83" name="Line 31"/>
            <p:cNvSpPr>
              <a:spLocks noChangeShapeType="1"/>
            </p:cNvSpPr>
            <p:nvPr/>
          </p:nvSpPr>
          <p:spPr bwMode="auto">
            <a:xfrm flipV="1">
              <a:off x="4468" y="2704"/>
              <a:ext cx="181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3735" name="Rectangle 32"/>
          <p:cNvSpPr>
            <a:spLocks noChangeArrowheads="1"/>
          </p:cNvSpPr>
          <p:nvPr/>
        </p:nvSpPr>
        <p:spPr bwMode="auto">
          <a:xfrm>
            <a:off x="1187450" y="3789363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A</a:t>
            </a:r>
          </a:p>
        </p:txBody>
      </p:sp>
      <p:sp>
        <p:nvSpPr>
          <p:cNvPr id="73736" name="Rectangle 33"/>
          <p:cNvSpPr>
            <a:spLocks noChangeArrowheads="1"/>
          </p:cNvSpPr>
          <p:nvPr/>
        </p:nvSpPr>
        <p:spPr bwMode="auto">
          <a:xfrm>
            <a:off x="1187450" y="4076700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B</a:t>
            </a:r>
          </a:p>
        </p:txBody>
      </p:sp>
      <p:sp>
        <p:nvSpPr>
          <p:cNvPr id="73737" name="Rectangle 34"/>
          <p:cNvSpPr>
            <a:spLocks noChangeArrowheads="1"/>
          </p:cNvSpPr>
          <p:nvPr/>
        </p:nvSpPr>
        <p:spPr bwMode="auto">
          <a:xfrm>
            <a:off x="1187450" y="4365625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C</a:t>
            </a:r>
          </a:p>
        </p:txBody>
      </p:sp>
      <p:sp>
        <p:nvSpPr>
          <p:cNvPr id="73738" name="Rectangle 35"/>
          <p:cNvSpPr>
            <a:spLocks noChangeArrowheads="1"/>
          </p:cNvSpPr>
          <p:nvPr/>
        </p:nvSpPr>
        <p:spPr bwMode="auto">
          <a:xfrm>
            <a:off x="1187450" y="4652963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D</a:t>
            </a:r>
          </a:p>
        </p:txBody>
      </p:sp>
      <p:sp>
        <p:nvSpPr>
          <p:cNvPr id="73739" name="Rectangle 36"/>
          <p:cNvSpPr>
            <a:spLocks noChangeArrowheads="1"/>
          </p:cNvSpPr>
          <p:nvPr/>
        </p:nvSpPr>
        <p:spPr bwMode="auto">
          <a:xfrm>
            <a:off x="1187450" y="4941888"/>
            <a:ext cx="431800" cy="28733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E</a:t>
            </a:r>
          </a:p>
        </p:txBody>
      </p:sp>
      <p:sp>
        <p:nvSpPr>
          <p:cNvPr id="73740" name="Rectangle 37"/>
          <p:cNvSpPr>
            <a:spLocks noChangeArrowheads="1"/>
          </p:cNvSpPr>
          <p:nvPr/>
        </p:nvSpPr>
        <p:spPr bwMode="auto">
          <a:xfrm>
            <a:off x="1187450" y="5229225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F</a:t>
            </a:r>
          </a:p>
        </p:txBody>
      </p:sp>
      <p:sp>
        <p:nvSpPr>
          <p:cNvPr id="73741" name="Rectangle 38"/>
          <p:cNvSpPr>
            <a:spLocks noChangeArrowheads="1"/>
          </p:cNvSpPr>
          <p:nvPr/>
        </p:nvSpPr>
        <p:spPr bwMode="auto">
          <a:xfrm>
            <a:off x="1187450" y="5518150"/>
            <a:ext cx="431800" cy="2873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G</a:t>
            </a:r>
          </a:p>
        </p:txBody>
      </p:sp>
      <p:sp>
        <p:nvSpPr>
          <p:cNvPr id="73742" name="Rectangle 39"/>
          <p:cNvSpPr>
            <a:spLocks noChangeArrowheads="1"/>
          </p:cNvSpPr>
          <p:nvPr/>
        </p:nvSpPr>
        <p:spPr bwMode="auto">
          <a:xfrm>
            <a:off x="1619250" y="3789363"/>
            <a:ext cx="504825" cy="288925"/>
          </a:xfrm>
          <a:prstGeom prst="rect">
            <a:avLst/>
          </a:prstGeom>
          <a:solidFill>
            <a:srgbClr val="FF99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0</a:t>
            </a:r>
          </a:p>
        </p:txBody>
      </p:sp>
      <p:sp>
        <p:nvSpPr>
          <p:cNvPr id="73743" name="Rectangle 40"/>
          <p:cNvSpPr>
            <a:spLocks noChangeArrowheads="1"/>
          </p:cNvSpPr>
          <p:nvPr/>
        </p:nvSpPr>
        <p:spPr bwMode="auto">
          <a:xfrm>
            <a:off x="1619250" y="4076700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6</a:t>
            </a:r>
          </a:p>
        </p:txBody>
      </p:sp>
      <p:sp>
        <p:nvSpPr>
          <p:cNvPr id="73744" name="Rectangle 41"/>
          <p:cNvSpPr>
            <a:spLocks noChangeArrowheads="1"/>
          </p:cNvSpPr>
          <p:nvPr/>
        </p:nvSpPr>
        <p:spPr bwMode="auto">
          <a:xfrm>
            <a:off x="1619250" y="4365625"/>
            <a:ext cx="504825" cy="288925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3</a:t>
            </a:r>
          </a:p>
        </p:txBody>
      </p:sp>
      <p:sp>
        <p:nvSpPr>
          <p:cNvPr id="73745" name="Rectangle 42"/>
          <p:cNvSpPr>
            <a:spLocks noChangeArrowheads="1"/>
          </p:cNvSpPr>
          <p:nvPr/>
        </p:nvSpPr>
        <p:spPr bwMode="auto">
          <a:xfrm>
            <a:off x="1619250" y="4652963"/>
            <a:ext cx="504825" cy="288925"/>
          </a:xfrm>
          <a:prstGeom prst="rect">
            <a:avLst/>
          </a:prstGeom>
          <a:solidFill>
            <a:srgbClr val="FF99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2</a:t>
            </a:r>
          </a:p>
        </p:txBody>
      </p:sp>
      <p:sp>
        <p:nvSpPr>
          <p:cNvPr id="73746" name="Rectangle 43"/>
          <p:cNvSpPr>
            <a:spLocks noChangeArrowheads="1"/>
          </p:cNvSpPr>
          <p:nvPr/>
        </p:nvSpPr>
        <p:spPr bwMode="auto">
          <a:xfrm>
            <a:off x="1619250" y="4941888"/>
            <a:ext cx="504825" cy="28733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∞</a:t>
            </a:r>
          </a:p>
        </p:txBody>
      </p:sp>
      <p:sp>
        <p:nvSpPr>
          <p:cNvPr id="73747" name="Rectangle 44"/>
          <p:cNvSpPr>
            <a:spLocks noChangeArrowheads="1"/>
          </p:cNvSpPr>
          <p:nvPr/>
        </p:nvSpPr>
        <p:spPr bwMode="auto">
          <a:xfrm>
            <a:off x="1619250" y="5229225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∞</a:t>
            </a:r>
          </a:p>
        </p:txBody>
      </p:sp>
      <p:sp>
        <p:nvSpPr>
          <p:cNvPr id="73748" name="Rectangle 45"/>
          <p:cNvSpPr>
            <a:spLocks noChangeArrowheads="1"/>
          </p:cNvSpPr>
          <p:nvPr/>
        </p:nvSpPr>
        <p:spPr bwMode="auto">
          <a:xfrm>
            <a:off x="1619250" y="5518150"/>
            <a:ext cx="504825" cy="2873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∞</a:t>
            </a:r>
          </a:p>
        </p:txBody>
      </p:sp>
      <p:sp>
        <p:nvSpPr>
          <p:cNvPr id="73749" name="Rectangle 46"/>
          <p:cNvSpPr>
            <a:spLocks noChangeArrowheads="1"/>
          </p:cNvSpPr>
          <p:nvPr/>
        </p:nvSpPr>
        <p:spPr bwMode="auto">
          <a:xfrm>
            <a:off x="2124075" y="3789363"/>
            <a:ext cx="504825" cy="288925"/>
          </a:xfrm>
          <a:prstGeom prst="rect">
            <a:avLst/>
          </a:prstGeom>
          <a:solidFill>
            <a:srgbClr val="FF99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0</a:t>
            </a:r>
          </a:p>
        </p:txBody>
      </p:sp>
      <p:sp>
        <p:nvSpPr>
          <p:cNvPr id="73750" name="Rectangle 47"/>
          <p:cNvSpPr>
            <a:spLocks noChangeArrowheads="1"/>
          </p:cNvSpPr>
          <p:nvPr/>
        </p:nvSpPr>
        <p:spPr bwMode="auto">
          <a:xfrm>
            <a:off x="2124075" y="4076700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73751" name="Rectangle 48"/>
          <p:cNvSpPr>
            <a:spLocks noChangeArrowheads="1"/>
          </p:cNvSpPr>
          <p:nvPr/>
        </p:nvSpPr>
        <p:spPr bwMode="auto">
          <a:xfrm>
            <a:off x="2124075" y="4365625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3</a:t>
            </a:r>
          </a:p>
        </p:txBody>
      </p:sp>
      <p:sp>
        <p:nvSpPr>
          <p:cNvPr id="73752" name="Rectangle 49"/>
          <p:cNvSpPr>
            <a:spLocks noChangeArrowheads="1"/>
          </p:cNvSpPr>
          <p:nvPr/>
        </p:nvSpPr>
        <p:spPr bwMode="auto">
          <a:xfrm>
            <a:off x="2124075" y="4652963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2</a:t>
            </a:r>
          </a:p>
        </p:txBody>
      </p:sp>
      <p:sp>
        <p:nvSpPr>
          <p:cNvPr id="73753" name="Rectangle 50"/>
          <p:cNvSpPr>
            <a:spLocks noChangeArrowheads="1"/>
          </p:cNvSpPr>
          <p:nvPr/>
        </p:nvSpPr>
        <p:spPr bwMode="auto">
          <a:xfrm>
            <a:off x="2124075" y="4941888"/>
            <a:ext cx="504825" cy="28733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∞</a:t>
            </a:r>
          </a:p>
        </p:txBody>
      </p:sp>
      <p:sp>
        <p:nvSpPr>
          <p:cNvPr id="73754" name="Rectangle 51"/>
          <p:cNvSpPr>
            <a:spLocks noChangeArrowheads="1"/>
          </p:cNvSpPr>
          <p:nvPr/>
        </p:nvSpPr>
        <p:spPr bwMode="auto">
          <a:xfrm>
            <a:off x="2124075" y="5229225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∞</a:t>
            </a:r>
          </a:p>
        </p:txBody>
      </p:sp>
      <p:sp>
        <p:nvSpPr>
          <p:cNvPr id="73755" name="Rectangle 52"/>
          <p:cNvSpPr>
            <a:spLocks noChangeArrowheads="1"/>
          </p:cNvSpPr>
          <p:nvPr/>
        </p:nvSpPr>
        <p:spPr bwMode="auto">
          <a:xfrm>
            <a:off x="2124075" y="5518150"/>
            <a:ext cx="504825" cy="2873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FF0000"/>
                </a:solidFill>
              </a:rPr>
              <a:t>22</a:t>
            </a:r>
          </a:p>
        </p:txBody>
      </p:sp>
      <p:sp>
        <p:nvSpPr>
          <p:cNvPr id="73756" name="Rectangle 53"/>
          <p:cNvSpPr>
            <a:spLocks noChangeArrowheads="1"/>
          </p:cNvSpPr>
          <p:nvPr/>
        </p:nvSpPr>
        <p:spPr bwMode="auto">
          <a:xfrm>
            <a:off x="1619250" y="3500438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A</a:t>
            </a:r>
          </a:p>
        </p:txBody>
      </p:sp>
      <p:sp>
        <p:nvSpPr>
          <p:cNvPr id="73757" name="Rectangle 54"/>
          <p:cNvSpPr>
            <a:spLocks noChangeArrowheads="1"/>
          </p:cNvSpPr>
          <p:nvPr/>
        </p:nvSpPr>
        <p:spPr bwMode="auto">
          <a:xfrm>
            <a:off x="2124075" y="3500438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D=2</a:t>
            </a:r>
          </a:p>
        </p:txBody>
      </p:sp>
      <p:sp>
        <p:nvSpPr>
          <p:cNvPr id="835639" name="Oval 55"/>
          <p:cNvSpPr>
            <a:spLocks noChangeArrowheads="1"/>
          </p:cNvSpPr>
          <p:nvPr/>
        </p:nvSpPr>
        <p:spPr bwMode="auto">
          <a:xfrm>
            <a:off x="2195513" y="4365625"/>
            <a:ext cx="287337" cy="28892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2643174" y="4071942"/>
            <a:ext cx="968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A→D →B</a:t>
            </a:r>
            <a:endParaRPr lang="zh-CN" alt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2643174" y="5500702"/>
            <a:ext cx="978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A→D →G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4189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563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8620125" y="19050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/>
              <a:t>33</a:t>
            </a:r>
          </a:p>
        </p:txBody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212725" y="188913"/>
            <a:ext cx="363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基于路径的路由选择算法</a:t>
            </a:r>
            <a:endParaRPr lang="zh-CN" altLang="en-US" b="1">
              <a:latin typeface="宋体" pitchFamily="2" charset="-122"/>
            </a:endParaRP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212725" y="960438"/>
            <a:ext cx="8931275" cy="213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b="1">
                <a:latin typeface="宋体" pitchFamily="2" charset="-122"/>
              </a:rPr>
              <a:t>核心算法</a:t>
            </a:r>
            <a:r>
              <a:rPr lang="en-US" altLang="zh-CN" b="1"/>
              <a:t>—Dijkstra</a:t>
            </a:r>
            <a:r>
              <a:rPr lang="zh-CN" altLang="en-US" b="1">
                <a:latin typeface="宋体" pitchFamily="2" charset="-122"/>
              </a:rPr>
              <a:t>最短路径优先算法：</a:t>
            </a:r>
          </a:p>
          <a:p>
            <a:pPr>
              <a:spcBef>
                <a:spcPct val="20000"/>
              </a:spcBef>
            </a:pPr>
            <a:r>
              <a:rPr lang="zh-CN" altLang="en-US" b="1">
                <a:latin typeface="宋体" pitchFamily="2" charset="-122"/>
              </a:rPr>
              <a:t>  对于给定结点和边权（距离）的图，一定可以找出两个结点之间的最短路径。</a:t>
            </a:r>
          </a:p>
          <a:p>
            <a:pPr>
              <a:spcBef>
                <a:spcPct val="20000"/>
              </a:spcBef>
            </a:pPr>
            <a:r>
              <a:rPr lang="zh-CN" altLang="en-US" b="1">
                <a:latin typeface="宋体" pitchFamily="2" charset="-122"/>
              </a:rPr>
              <a:t>  优先选择距离</a:t>
            </a:r>
            <a:r>
              <a:rPr lang="zh-CN" altLang="en-US" b="1"/>
              <a:t>“</a:t>
            </a:r>
            <a:r>
              <a:rPr lang="zh-CN" altLang="en-US" b="1">
                <a:latin typeface="宋体" pitchFamily="2" charset="-122"/>
              </a:rPr>
              <a:t>源点</a:t>
            </a:r>
            <a:r>
              <a:rPr lang="zh-CN" altLang="en-US" b="1"/>
              <a:t>”</a:t>
            </a:r>
            <a:r>
              <a:rPr lang="zh-CN" altLang="en-US" b="1">
                <a:latin typeface="宋体" pitchFamily="2" charset="-122"/>
              </a:rPr>
              <a:t>最近的</a:t>
            </a:r>
            <a:r>
              <a:rPr lang="zh-CN" altLang="en-US" b="1"/>
              <a:t>集外</a:t>
            </a:r>
            <a:r>
              <a:rPr lang="zh-CN" altLang="en-US" b="1">
                <a:latin typeface="宋体" pitchFamily="2" charset="-122"/>
              </a:rPr>
              <a:t>结点加入</a:t>
            </a:r>
            <a:r>
              <a:rPr lang="zh-CN" altLang="en-US" b="1"/>
              <a:t>“</a:t>
            </a:r>
            <a:r>
              <a:rPr lang="zh-CN" altLang="en-US" b="1">
                <a:latin typeface="宋体" pitchFamily="2" charset="-122"/>
              </a:rPr>
              <a:t>最短路径集</a:t>
            </a:r>
            <a:r>
              <a:rPr lang="zh-CN" altLang="en-US" b="1"/>
              <a:t>”</a:t>
            </a:r>
            <a:r>
              <a:rPr lang="zh-CN" altLang="en-US" b="1">
                <a:latin typeface="宋体" pitchFamily="2" charset="-122"/>
              </a:rPr>
              <a:t>。</a:t>
            </a:r>
          </a:p>
          <a:p>
            <a:pPr>
              <a:spcBef>
                <a:spcPct val="20000"/>
              </a:spcBef>
            </a:pPr>
            <a:r>
              <a:rPr lang="zh-CN" altLang="en-US" b="1">
                <a:latin typeface="宋体" pitchFamily="2" charset="-122"/>
              </a:rPr>
              <a:t>    </a:t>
            </a:r>
            <a:r>
              <a:rPr lang="en-US" altLang="zh-CN" b="1">
                <a:latin typeface="宋体" pitchFamily="2" charset="-122"/>
              </a:rPr>
              <a:t>{</a:t>
            </a:r>
            <a:r>
              <a:rPr lang="en-US" altLang="zh-CN" b="1"/>
              <a:t>A</a:t>
            </a:r>
            <a:r>
              <a:rPr lang="en-US" altLang="zh-CN" b="1">
                <a:latin typeface="宋体" pitchFamily="2" charset="-122"/>
              </a:rPr>
              <a:t> </a:t>
            </a:r>
            <a:r>
              <a:rPr lang="zh-CN" altLang="en-US" b="1"/>
              <a:t>，</a:t>
            </a:r>
            <a:r>
              <a:rPr lang="en-US" altLang="zh-CN" b="1"/>
              <a:t>D </a:t>
            </a:r>
            <a:r>
              <a:rPr lang="zh-CN" altLang="en-US" b="1"/>
              <a:t>，</a:t>
            </a:r>
            <a:r>
              <a:rPr lang="en-US" altLang="zh-CN" b="1"/>
              <a:t>C</a:t>
            </a:r>
            <a:r>
              <a:rPr lang="en-US" altLang="zh-CN" b="1">
                <a:latin typeface="宋体" pitchFamily="2" charset="-122"/>
              </a:rPr>
              <a:t>}</a:t>
            </a:r>
            <a:r>
              <a:rPr lang="en-US" altLang="zh-CN" b="1"/>
              <a:t>← {B</a:t>
            </a:r>
            <a:r>
              <a:rPr lang="zh-CN" altLang="en-US" b="1"/>
              <a:t>，</a:t>
            </a:r>
            <a:r>
              <a:rPr lang="en-US" altLang="zh-CN" b="1"/>
              <a:t>E</a:t>
            </a:r>
            <a:r>
              <a:rPr lang="zh-CN" altLang="en-US" b="1"/>
              <a:t>，</a:t>
            </a:r>
            <a:r>
              <a:rPr lang="en-US" altLang="zh-CN" b="1"/>
              <a:t>F</a:t>
            </a:r>
            <a:r>
              <a:rPr lang="zh-CN" altLang="en-US" b="1"/>
              <a:t>，</a:t>
            </a:r>
            <a:r>
              <a:rPr lang="en-US" altLang="zh-CN" b="1"/>
              <a:t>G}</a:t>
            </a:r>
          </a:p>
        </p:txBody>
      </p:sp>
      <p:sp>
        <p:nvSpPr>
          <p:cNvPr id="836613" name="Rectangle 5"/>
          <p:cNvSpPr>
            <a:spLocks noChangeArrowheads="1"/>
          </p:cNvSpPr>
          <p:nvPr/>
        </p:nvSpPr>
        <p:spPr bwMode="auto">
          <a:xfrm>
            <a:off x="228600" y="7620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74758" name="Group 6"/>
          <p:cNvGrpSpPr>
            <a:grpSpLocks/>
          </p:cNvGrpSpPr>
          <p:nvPr/>
        </p:nvGrpSpPr>
        <p:grpSpPr bwMode="auto">
          <a:xfrm>
            <a:off x="4832350" y="3357563"/>
            <a:ext cx="2763838" cy="2519362"/>
            <a:chOff x="3061" y="1752"/>
            <a:chExt cx="1741" cy="1587"/>
          </a:xfrm>
        </p:grpSpPr>
        <p:sp>
          <p:nvSpPr>
            <p:cNvPr id="74791" name="Oval 7"/>
            <p:cNvSpPr>
              <a:spLocks noChangeArrowheads="1"/>
            </p:cNvSpPr>
            <p:nvPr/>
          </p:nvSpPr>
          <p:spPr bwMode="auto">
            <a:xfrm>
              <a:off x="3061" y="2432"/>
              <a:ext cx="272" cy="27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A</a:t>
              </a:r>
            </a:p>
          </p:txBody>
        </p:sp>
        <p:sp>
          <p:nvSpPr>
            <p:cNvPr id="74792" name="Oval 8"/>
            <p:cNvSpPr>
              <a:spLocks noChangeArrowheads="1"/>
            </p:cNvSpPr>
            <p:nvPr/>
          </p:nvSpPr>
          <p:spPr bwMode="auto">
            <a:xfrm>
              <a:off x="3378" y="3067"/>
              <a:ext cx="272" cy="27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C</a:t>
              </a:r>
            </a:p>
          </p:txBody>
        </p:sp>
        <p:sp>
          <p:nvSpPr>
            <p:cNvPr id="74793" name="Oval 9"/>
            <p:cNvSpPr>
              <a:spLocks noChangeArrowheads="1"/>
            </p:cNvSpPr>
            <p:nvPr/>
          </p:nvSpPr>
          <p:spPr bwMode="auto">
            <a:xfrm>
              <a:off x="3832" y="2432"/>
              <a:ext cx="272" cy="27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D</a:t>
              </a:r>
            </a:p>
          </p:txBody>
        </p:sp>
        <p:sp>
          <p:nvSpPr>
            <p:cNvPr id="74794" name="Oval 10"/>
            <p:cNvSpPr>
              <a:spLocks noChangeArrowheads="1"/>
            </p:cNvSpPr>
            <p:nvPr/>
          </p:nvSpPr>
          <p:spPr bwMode="auto">
            <a:xfrm>
              <a:off x="3378" y="1842"/>
              <a:ext cx="272" cy="2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B</a:t>
              </a:r>
            </a:p>
          </p:txBody>
        </p:sp>
        <p:sp>
          <p:nvSpPr>
            <p:cNvPr id="74795" name="Oval 11"/>
            <p:cNvSpPr>
              <a:spLocks noChangeArrowheads="1"/>
            </p:cNvSpPr>
            <p:nvPr/>
          </p:nvSpPr>
          <p:spPr bwMode="auto">
            <a:xfrm>
              <a:off x="4149" y="1842"/>
              <a:ext cx="272" cy="2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E</a:t>
              </a:r>
            </a:p>
          </p:txBody>
        </p:sp>
        <p:sp>
          <p:nvSpPr>
            <p:cNvPr id="74796" name="Oval 12"/>
            <p:cNvSpPr>
              <a:spLocks noChangeArrowheads="1"/>
            </p:cNvSpPr>
            <p:nvPr/>
          </p:nvSpPr>
          <p:spPr bwMode="auto">
            <a:xfrm>
              <a:off x="4285" y="3067"/>
              <a:ext cx="272" cy="2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F</a:t>
              </a:r>
            </a:p>
          </p:txBody>
        </p:sp>
        <p:sp>
          <p:nvSpPr>
            <p:cNvPr id="74797" name="Line 13"/>
            <p:cNvSpPr>
              <a:spLocks noChangeShapeType="1"/>
            </p:cNvSpPr>
            <p:nvPr/>
          </p:nvSpPr>
          <p:spPr bwMode="auto">
            <a:xfrm>
              <a:off x="3333" y="2568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98" name="Line 14"/>
            <p:cNvSpPr>
              <a:spLocks noChangeShapeType="1"/>
            </p:cNvSpPr>
            <p:nvPr/>
          </p:nvSpPr>
          <p:spPr bwMode="auto">
            <a:xfrm flipV="1">
              <a:off x="3197" y="2069"/>
              <a:ext cx="272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99" name="Line 15"/>
            <p:cNvSpPr>
              <a:spLocks noChangeShapeType="1"/>
            </p:cNvSpPr>
            <p:nvPr/>
          </p:nvSpPr>
          <p:spPr bwMode="auto">
            <a:xfrm>
              <a:off x="3242" y="2659"/>
              <a:ext cx="182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800" name="Line 16"/>
            <p:cNvSpPr>
              <a:spLocks noChangeShapeType="1"/>
            </p:cNvSpPr>
            <p:nvPr/>
          </p:nvSpPr>
          <p:spPr bwMode="auto">
            <a:xfrm>
              <a:off x="3650" y="3203"/>
              <a:ext cx="6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801" name="Line 17"/>
            <p:cNvSpPr>
              <a:spLocks noChangeShapeType="1"/>
            </p:cNvSpPr>
            <p:nvPr/>
          </p:nvSpPr>
          <p:spPr bwMode="auto">
            <a:xfrm>
              <a:off x="3605" y="2024"/>
              <a:ext cx="317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802" name="Line 18"/>
            <p:cNvSpPr>
              <a:spLocks noChangeShapeType="1"/>
            </p:cNvSpPr>
            <p:nvPr/>
          </p:nvSpPr>
          <p:spPr bwMode="auto">
            <a:xfrm>
              <a:off x="3650" y="1933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803" name="Line 19"/>
            <p:cNvSpPr>
              <a:spLocks noChangeShapeType="1"/>
            </p:cNvSpPr>
            <p:nvPr/>
          </p:nvSpPr>
          <p:spPr bwMode="auto">
            <a:xfrm>
              <a:off x="4060" y="2568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804" name="Text Box 20"/>
            <p:cNvSpPr txBox="1">
              <a:spLocks noChangeArrowheads="1"/>
            </p:cNvSpPr>
            <p:nvPr/>
          </p:nvSpPr>
          <p:spPr bwMode="auto">
            <a:xfrm>
              <a:off x="3198" y="2115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6</a:t>
              </a:r>
            </a:p>
          </p:txBody>
        </p:sp>
        <p:sp>
          <p:nvSpPr>
            <p:cNvPr id="74805" name="Text Box 21"/>
            <p:cNvSpPr txBox="1">
              <a:spLocks noChangeArrowheads="1"/>
            </p:cNvSpPr>
            <p:nvPr/>
          </p:nvSpPr>
          <p:spPr bwMode="auto">
            <a:xfrm>
              <a:off x="3335" y="2750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3</a:t>
              </a:r>
            </a:p>
          </p:txBody>
        </p:sp>
        <p:sp>
          <p:nvSpPr>
            <p:cNvPr id="74806" name="Text Box 22"/>
            <p:cNvSpPr txBox="1">
              <a:spLocks noChangeArrowheads="1"/>
            </p:cNvSpPr>
            <p:nvPr/>
          </p:nvSpPr>
          <p:spPr bwMode="auto">
            <a:xfrm>
              <a:off x="4468" y="2115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5</a:t>
              </a:r>
            </a:p>
          </p:txBody>
        </p:sp>
        <p:sp>
          <p:nvSpPr>
            <p:cNvPr id="74807" name="Text Box 23"/>
            <p:cNvSpPr txBox="1">
              <a:spLocks noChangeArrowheads="1"/>
            </p:cNvSpPr>
            <p:nvPr/>
          </p:nvSpPr>
          <p:spPr bwMode="auto">
            <a:xfrm>
              <a:off x="3743" y="2084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2</a:t>
              </a:r>
            </a:p>
          </p:txBody>
        </p:sp>
        <p:sp>
          <p:nvSpPr>
            <p:cNvPr id="74808" name="Text Box 24"/>
            <p:cNvSpPr txBox="1">
              <a:spLocks noChangeArrowheads="1"/>
            </p:cNvSpPr>
            <p:nvPr/>
          </p:nvSpPr>
          <p:spPr bwMode="auto">
            <a:xfrm>
              <a:off x="4558" y="2795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10</a:t>
              </a:r>
            </a:p>
          </p:txBody>
        </p:sp>
        <p:sp>
          <p:nvSpPr>
            <p:cNvPr id="74809" name="Text Box 25"/>
            <p:cNvSpPr txBox="1">
              <a:spLocks noChangeArrowheads="1"/>
            </p:cNvSpPr>
            <p:nvPr/>
          </p:nvSpPr>
          <p:spPr bwMode="auto">
            <a:xfrm>
              <a:off x="3833" y="1752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8</a:t>
              </a:r>
            </a:p>
          </p:txBody>
        </p:sp>
        <p:sp>
          <p:nvSpPr>
            <p:cNvPr id="74810" name="Text Box 26"/>
            <p:cNvSpPr txBox="1">
              <a:spLocks noChangeArrowheads="1"/>
            </p:cNvSpPr>
            <p:nvPr/>
          </p:nvSpPr>
          <p:spPr bwMode="auto">
            <a:xfrm>
              <a:off x="3471" y="2387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2</a:t>
              </a:r>
            </a:p>
          </p:txBody>
        </p:sp>
        <p:sp>
          <p:nvSpPr>
            <p:cNvPr id="74811" name="Text Box 27"/>
            <p:cNvSpPr txBox="1">
              <a:spLocks noChangeArrowheads="1"/>
            </p:cNvSpPr>
            <p:nvPr/>
          </p:nvSpPr>
          <p:spPr bwMode="auto">
            <a:xfrm>
              <a:off x="3833" y="3022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7</a:t>
              </a:r>
            </a:p>
          </p:txBody>
        </p:sp>
        <p:sp>
          <p:nvSpPr>
            <p:cNvPr id="74812" name="Text Box 28"/>
            <p:cNvSpPr txBox="1">
              <a:spLocks noChangeArrowheads="1"/>
            </p:cNvSpPr>
            <p:nvPr/>
          </p:nvSpPr>
          <p:spPr bwMode="auto">
            <a:xfrm>
              <a:off x="4195" y="2387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20</a:t>
              </a:r>
            </a:p>
          </p:txBody>
        </p:sp>
        <p:sp>
          <p:nvSpPr>
            <p:cNvPr id="74813" name="Oval 29"/>
            <p:cNvSpPr>
              <a:spLocks noChangeArrowheads="1"/>
            </p:cNvSpPr>
            <p:nvPr/>
          </p:nvSpPr>
          <p:spPr bwMode="auto">
            <a:xfrm>
              <a:off x="4513" y="2432"/>
              <a:ext cx="272" cy="2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G</a:t>
              </a:r>
            </a:p>
          </p:txBody>
        </p:sp>
        <p:sp>
          <p:nvSpPr>
            <p:cNvPr id="74814" name="Line 30"/>
            <p:cNvSpPr>
              <a:spLocks noChangeShapeType="1"/>
            </p:cNvSpPr>
            <p:nvPr/>
          </p:nvSpPr>
          <p:spPr bwMode="auto">
            <a:xfrm>
              <a:off x="4377" y="2069"/>
              <a:ext cx="227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815" name="Line 31"/>
            <p:cNvSpPr>
              <a:spLocks noChangeShapeType="1"/>
            </p:cNvSpPr>
            <p:nvPr/>
          </p:nvSpPr>
          <p:spPr bwMode="auto">
            <a:xfrm flipV="1">
              <a:off x="4468" y="2704"/>
              <a:ext cx="181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4759" name="Rectangle 32"/>
          <p:cNvSpPr>
            <a:spLocks noChangeArrowheads="1"/>
          </p:cNvSpPr>
          <p:nvPr/>
        </p:nvSpPr>
        <p:spPr bwMode="auto">
          <a:xfrm>
            <a:off x="1187450" y="3789363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A</a:t>
            </a:r>
          </a:p>
        </p:txBody>
      </p:sp>
      <p:sp>
        <p:nvSpPr>
          <p:cNvPr id="74760" name="Rectangle 33"/>
          <p:cNvSpPr>
            <a:spLocks noChangeArrowheads="1"/>
          </p:cNvSpPr>
          <p:nvPr/>
        </p:nvSpPr>
        <p:spPr bwMode="auto">
          <a:xfrm>
            <a:off x="1187450" y="4076700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B</a:t>
            </a:r>
          </a:p>
        </p:txBody>
      </p:sp>
      <p:sp>
        <p:nvSpPr>
          <p:cNvPr id="74761" name="Rectangle 34"/>
          <p:cNvSpPr>
            <a:spLocks noChangeArrowheads="1"/>
          </p:cNvSpPr>
          <p:nvPr/>
        </p:nvSpPr>
        <p:spPr bwMode="auto">
          <a:xfrm>
            <a:off x="1187450" y="4365625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C</a:t>
            </a:r>
          </a:p>
        </p:txBody>
      </p:sp>
      <p:sp>
        <p:nvSpPr>
          <p:cNvPr id="74762" name="Rectangle 35"/>
          <p:cNvSpPr>
            <a:spLocks noChangeArrowheads="1"/>
          </p:cNvSpPr>
          <p:nvPr/>
        </p:nvSpPr>
        <p:spPr bwMode="auto">
          <a:xfrm>
            <a:off x="1187450" y="4652963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D</a:t>
            </a:r>
          </a:p>
        </p:txBody>
      </p:sp>
      <p:sp>
        <p:nvSpPr>
          <p:cNvPr id="74763" name="Rectangle 36"/>
          <p:cNvSpPr>
            <a:spLocks noChangeArrowheads="1"/>
          </p:cNvSpPr>
          <p:nvPr/>
        </p:nvSpPr>
        <p:spPr bwMode="auto">
          <a:xfrm>
            <a:off x="1187450" y="4941888"/>
            <a:ext cx="431800" cy="28733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E</a:t>
            </a:r>
          </a:p>
        </p:txBody>
      </p:sp>
      <p:sp>
        <p:nvSpPr>
          <p:cNvPr id="74764" name="Rectangle 37"/>
          <p:cNvSpPr>
            <a:spLocks noChangeArrowheads="1"/>
          </p:cNvSpPr>
          <p:nvPr/>
        </p:nvSpPr>
        <p:spPr bwMode="auto">
          <a:xfrm>
            <a:off x="1187450" y="5229225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F</a:t>
            </a:r>
          </a:p>
        </p:txBody>
      </p:sp>
      <p:sp>
        <p:nvSpPr>
          <p:cNvPr id="74765" name="Rectangle 38"/>
          <p:cNvSpPr>
            <a:spLocks noChangeArrowheads="1"/>
          </p:cNvSpPr>
          <p:nvPr/>
        </p:nvSpPr>
        <p:spPr bwMode="auto">
          <a:xfrm>
            <a:off x="1187450" y="5518150"/>
            <a:ext cx="431800" cy="2873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G</a:t>
            </a:r>
          </a:p>
        </p:txBody>
      </p:sp>
      <p:sp>
        <p:nvSpPr>
          <p:cNvPr id="74766" name="Rectangle 39"/>
          <p:cNvSpPr>
            <a:spLocks noChangeArrowheads="1"/>
          </p:cNvSpPr>
          <p:nvPr/>
        </p:nvSpPr>
        <p:spPr bwMode="auto">
          <a:xfrm>
            <a:off x="1619250" y="3789363"/>
            <a:ext cx="504825" cy="288925"/>
          </a:xfrm>
          <a:prstGeom prst="rect">
            <a:avLst/>
          </a:prstGeom>
          <a:solidFill>
            <a:srgbClr val="FF99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0</a:t>
            </a:r>
          </a:p>
        </p:txBody>
      </p:sp>
      <p:sp>
        <p:nvSpPr>
          <p:cNvPr id="74767" name="Rectangle 40"/>
          <p:cNvSpPr>
            <a:spLocks noChangeArrowheads="1"/>
          </p:cNvSpPr>
          <p:nvPr/>
        </p:nvSpPr>
        <p:spPr bwMode="auto">
          <a:xfrm>
            <a:off x="1619250" y="4076700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6</a:t>
            </a:r>
          </a:p>
        </p:txBody>
      </p:sp>
      <p:sp>
        <p:nvSpPr>
          <p:cNvPr id="74768" name="Rectangle 41"/>
          <p:cNvSpPr>
            <a:spLocks noChangeArrowheads="1"/>
          </p:cNvSpPr>
          <p:nvPr/>
        </p:nvSpPr>
        <p:spPr bwMode="auto">
          <a:xfrm>
            <a:off x="1619250" y="4365625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3</a:t>
            </a:r>
          </a:p>
        </p:txBody>
      </p:sp>
      <p:sp>
        <p:nvSpPr>
          <p:cNvPr id="74769" name="Rectangle 42"/>
          <p:cNvSpPr>
            <a:spLocks noChangeArrowheads="1"/>
          </p:cNvSpPr>
          <p:nvPr/>
        </p:nvSpPr>
        <p:spPr bwMode="auto">
          <a:xfrm>
            <a:off x="1619250" y="4652963"/>
            <a:ext cx="504825" cy="288925"/>
          </a:xfrm>
          <a:prstGeom prst="rect">
            <a:avLst/>
          </a:prstGeom>
          <a:solidFill>
            <a:srgbClr val="FF99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2</a:t>
            </a:r>
          </a:p>
        </p:txBody>
      </p:sp>
      <p:sp>
        <p:nvSpPr>
          <p:cNvPr id="74770" name="Rectangle 43"/>
          <p:cNvSpPr>
            <a:spLocks noChangeArrowheads="1"/>
          </p:cNvSpPr>
          <p:nvPr/>
        </p:nvSpPr>
        <p:spPr bwMode="auto">
          <a:xfrm>
            <a:off x="1619250" y="4941888"/>
            <a:ext cx="504825" cy="28733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∞</a:t>
            </a:r>
          </a:p>
        </p:txBody>
      </p:sp>
      <p:sp>
        <p:nvSpPr>
          <p:cNvPr id="74771" name="Rectangle 44"/>
          <p:cNvSpPr>
            <a:spLocks noChangeArrowheads="1"/>
          </p:cNvSpPr>
          <p:nvPr/>
        </p:nvSpPr>
        <p:spPr bwMode="auto">
          <a:xfrm>
            <a:off x="1619250" y="5229225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∞</a:t>
            </a:r>
          </a:p>
        </p:txBody>
      </p:sp>
      <p:sp>
        <p:nvSpPr>
          <p:cNvPr id="74772" name="Rectangle 45"/>
          <p:cNvSpPr>
            <a:spLocks noChangeArrowheads="1"/>
          </p:cNvSpPr>
          <p:nvPr/>
        </p:nvSpPr>
        <p:spPr bwMode="auto">
          <a:xfrm>
            <a:off x="1619250" y="5518150"/>
            <a:ext cx="504825" cy="2873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∞</a:t>
            </a:r>
          </a:p>
        </p:txBody>
      </p:sp>
      <p:sp>
        <p:nvSpPr>
          <p:cNvPr id="74773" name="Rectangle 46"/>
          <p:cNvSpPr>
            <a:spLocks noChangeArrowheads="1"/>
          </p:cNvSpPr>
          <p:nvPr/>
        </p:nvSpPr>
        <p:spPr bwMode="auto">
          <a:xfrm>
            <a:off x="2124075" y="3789363"/>
            <a:ext cx="504825" cy="288925"/>
          </a:xfrm>
          <a:prstGeom prst="rect">
            <a:avLst/>
          </a:prstGeom>
          <a:solidFill>
            <a:srgbClr val="FF99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0</a:t>
            </a:r>
          </a:p>
        </p:txBody>
      </p:sp>
      <p:sp>
        <p:nvSpPr>
          <p:cNvPr id="74774" name="Rectangle 47"/>
          <p:cNvSpPr>
            <a:spLocks noChangeArrowheads="1"/>
          </p:cNvSpPr>
          <p:nvPr/>
        </p:nvSpPr>
        <p:spPr bwMode="auto">
          <a:xfrm>
            <a:off x="2124075" y="4076700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4</a:t>
            </a:r>
          </a:p>
        </p:txBody>
      </p:sp>
      <p:sp>
        <p:nvSpPr>
          <p:cNvPr id="74775" name="Rectangle 48"/>
          <p:cNvSpPr>
            <a:spLocks noChangeArrowheads="1"/>
          </p:cNvSpPr>
          <p:nvPr/>
        </p:nvSpPr>
        <p:spPr bwMode="auto">
          <a:xfrm>
            <a:off x="2124075" y="4365625"/>
            <a:ext cx="504825" cy="288925"/>
          </a:xfrm>
          <a:prstGeom prst="rect">
            <a:avLst/>
          </a:prstGeom>
          <a:solidFill>
            <a:srgbClr val="FF99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3</a:t>
            </a:r>
          </a:p>
        </p:txBody>
      </p:sp>
      <p:sp>
        <p:nvSpPr>
          <p:cNvPr id="74776" name="Rectangle 49"/>
          <p:cNvSpPr>
            <a:spLocks noChangeArrowheads="1"/>
          </p:cNvSpPr>
          <p:nvPr/>
        </p:nvSpPr>
        <p:spPr bwMode="auto">
          <a:xfrm>
            <a:off x="2124075" y="4652963"/>
            <a:ext cx="504825" cy="288925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2</a:t>
            </a:r>
          </a:p>
        </p:txBody>
      </p:sp>
      <p:sp>
        <p:nvSpPr>
          <p:cNvPr id="74777" name="Rectangle 50"/>
          <p:cNvSpPr>
            <a:spLocks noChangeArrowheads="1"/>
          </p:cNvSpPr>
          <p:nvPr/>
        </p:nvSpPr>
        <p:spPr bwMode="auto">
          <a:xfrm>
            <a:off x="2124075" y="4941888"/>
            <a:ext cx="504825" cy="28733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∞</a:t>
            </a:r>
          </a:p>
        </p:txBody>
      </p:sp>
      <p:sp>
        <p:nvSpPr>
          <p:cNvPr id="74778" name="Rectangle 51"/>
          <p:cNvSpPr>
            <a:spLocks noChangeArrowheads="1"/>
          </p:cNvSpPr>
          <p:nvPr/>
        </p:nvSpPr>
        <p:spPr bwMode="auto">
          <a:xfrm>
            <a:off x="2124075" y="5229225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∞</a:t>
            </a:r>
          </a:p>
        </p:txBody>
      </p:sp>
      <p:sp>
        <p:nvSpPr>
          <p:cNvPr id="74779" name="Rectangle 52"/>
          <p:cNvSpPr>
            <a:spLocks noChangeArrowheads="1"/>
          </p:cNvSpPr>
          <p:nvPr/>
        </p:nvSpPr>
        <p:spPr bwMode="auto">
          <a:xfrm>
            <a:off x="2124075" y="5518150"/>
            <a:ext cx="504825" cy="2873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22</a:t>
            </a:r>
          </a:p>
        </p:txBody>
      </p:sp>
      <p:sp>
        <p:nvSpPr>
          <p:cNvPr id="74780" name="Rectangle 53"/>
          <p:cNvSpPr>
            <a:spLocks noChangeArrowheads="1"/>
          </p:cNvSpPr>
          <p:nvPr/>
        </p:nvSpPr>
        <p:spPr bwMode="auto">
          <a:xfrm>
            <a:off x="1619250" y="3500438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A</a:t>
            </a:r>
          </a:p>
        </p:txBody>
      </p:sp>
      <p:sp>
        <p:nvSpPr>
          <p:cNvPr id="74781" name="Rectangle 54"/>
          <p:cNvSpPr>
            <a:spLocks noChangeArrowheads="1"/>
          </p:cNvSpPr>
          <p:nvPr/>
        </p:nvSpPr>
        <p:spPr bwMode="auto">
          <a:xfrm>
            <a:off x="2124075" y="3500438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D=2</a:t>
            </a:r>
          </a:p>
        </p:txBody>
      </p:sp>
      <p:sp>
        <p:nvSpPr>
          <p:cNvPr id="74782" name="Rectangle 55"/>
          <p:cNvSpPr>
            <a:spLocks noChangeArrowheads="1"/>
          </p:cNvSpPr>
          <p:nvPr/>
        </p:nvSpPr>
        <p:spPr bwMode="auto">
          <a:xfrm>
            <a:off x="2627313" y="3789363"/>
            <a:ext cx="504825" cy="288925"/>
          </a:xfrm>
          <a:prstGeom prst="rect">
            <a:avLst/>
          </a:prstGeom>
          <a:solidFill>
            <a:srgbClr val="FF99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0</a:t>
            </a:r>
          </a:p>
        </p:txBody>
      </p:sp>
      <p:sp>
        <p:nvSpPr>
          <p:cNvPr id="74783" name="Rectangle 56"/>
          <p:cNvSpPr>
            <a:spLocks noChangeArrowheads="1"/>
          </p:cNvSpPr>
          <p:nvPr/>
        </p:nvSpPr>
        <p:spPr bwMode="auto">
          <a:xfrm>
            <a:off x="2627313" y="4076700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4</a:t>
            </a:r>
          </a:p>
        </p:txBody>
      </p:sp>
      <p:sp>
        <p:nvSpPr>
          <p:cNvPr id="74784" name="Rectangle 57"/>
          <p:cNvSpPr>
            <a:spLocks noChangeArrowheads="1"/>
          </p:cNvSpPr>
          <p:nvPr/>
        </p:nvSpPr>
        <p:spPr bwMode="auto">
          <a:xfrm>
            <a:off x="2627313" y="4365625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3</a:t>
            </a:r>
          </a:p>
        </p:txBody>
      </p:sp>
      <p:sp>
        <p:nvSpPr>
          <p:cNvPr id="74785" name="Rectangle 58"/>
          <p:cNvSpPr>
            <a:spLocks noChangeArrowheads="1"/>
          </p:cNvSpPr>
          <p:nvPr/>
        </p:nvSpPr>
        <p:spPr bwMode="auto">
          <a:xfrm>
            <a:off x="2627313" y="4652963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2</a:t>
            </a:r>
          </a:p>
        </p:txBody>
      </p:sp>
      <p:sp>
        <p:nvSpPr>
          <p:cNvPr id="74786" name="Rectangle 59"/>
          <p:cNvSpPr>
            <a:spLocks noChangeArrowheads="1"/>
          </p:cNvSpPr>
          <p:nvPr/>
        </p:nvSpPr>
        <p:spPr bwMode="auto">
          <a:xfrm>
            <a:off x="2627313" y="4941888"/>
            <a:ext cx="504825" cy="28733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∞</a:t>
            </a:r>
          </a:p>
        </p:txBody>
      </p:sp>
      <p:sp>
        <p:nvSpPr>
          <p:cNvPr id="74787" name="Rectangle 60"/>
          <p:cNvSpPr>
            <a:spLocks noChangeArrowheads="1"/>
          </p:cNvSpPr>
          <p:nvPr/>
        </p:nvSpPr>
        <p:spPr bwMode="auto">
          <a:xfrm>
            <a:off x="2627313" y="5229225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74788" name="Rectangle 61"/>
          <p:cNvSpPr>
            <a:spLocks noChangeArrowheads="1"/>
          </p:cNvSpPr>
          <p:nvPr/>
        </p:nvSpPr>
        <p:spPr bwMode="auto">
          <a:xfrm>
            <a:off x="2627313" y="5518150"/>
            <a:ext cx="504825" cy="2873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22</a:t>
            </a:r>
          </a:p>
        </p:txBody>
      </p:sp>
      <p:sp>
        <p:nvSpPr>
          <p:cNvPr id="74789" name="Rectangle 62"/>
          <p:cNvSpPr>
            <a:spLocks noChangeArrowheads="1"/>
          </p:cNvSpPr>
          <p:nvPr/>
        </p:nvSpPr>
        <p:spPr bwMode="auto">
          <a:xfrm>
            <a:off x="2627313" y="3500438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C=3</a:t>
            </a:r>
          </a:p>
        </p:txBody>
      </p:sp>
      <p:sp>
        <p:nvSpPr>
          <p:cNvPr id="836671" name="Oval 63"/>
          <p:cNvSpPr>
            <a:spLocks noChangeArrowheads="1"/>
          </p:cNvSpPr>
          <p:nvPr/>
        </p:nvSpPr>
        <p:spPr bwMode="auto">
          <a:xfrm>
            <a:off x="2700338" y="4076700"/>
            <a:ext cx="287337" cy="28892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3143240" y="5192925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A→C →F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26509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667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Rectangle 2"/>
          <p:cNvSpPr>
            <a:spLocks noChangeArrowheads="1"/>
          </p:cNvSpPr>
          <p:nvPr/>
        </p:nvSpPr>
        <p:spPr bwMode="auto">
          <a:xfrm>
            <a:off x="228600" y="8318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231775" y="1068388"/>
            <a:ext cx="8732838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/>
              <a:t>1</a:t>
            </a:r>
            <a:r>
              <a:rPr lang="zh-CN" altLang="en-US" sz="2800" b="1" dirty="0"/>
              <a:t>、试着分析面向字符型传输控制规程</a:t>
            </a:r>
            <a:r>
              <a:rPr lang="en-US" altLang="zh-CN" sz="2800" b="1" dirty="0"/>
              <a:t>BSC</a:t>
            </a:r>
            <a:r>
              <a:rPr lang="zh-CN" altLang="en-US" sz="2800" b="1" dirty="0"/>
              <a:t>利用转义字符</a:t>
            </a:r>
            <a:r>
              <a:rPr lang="en-US" altLang="zh-CN" sz="2800" b="1" dirty="0"/>
              <a:t>DLE</a:t>
            </a:r>
            <a:r>
              <a:rPr lang="zh-CN" altLang="en-US" sz="2800" b="1" dirty="0"/>
              <a:t>避免数据块中出现“假控制字符”的方法，能否体会其在编程实现过程中的优势？</a:t>
            </a:r>
            <a:endParaRPr lang="en-US" altLang="zh-CN" sz="2800" b="1" dirty="0"/>
          </a:p>
          <a:p>
            <a:endParaRPr lang="en-US" altLang="zh-CN" sz="2800" b="1" dirty="0"/>
          </a:p>
          <a:p>
            <a:r>
              <a:rPr lang="zh-CN" altLang="en-US" sz="2800" b="1" dirty="0"/>
              <a:t>解答：</a:t>
            </a:r>
            <a:endParaRPr lang="en-US" altLang="zh-CN" sz="2800" b="1" dirty="0"/>
          </a:p>
          <a:p>
            <a:pPr>
              <a:buFont typeface="Wingdings" pitchFamily="2" charset="2"/>
              <a:buChar char="Ø"/>
            </a:pPr>
            <a:r>
              <a:rPr lang="zh-CN" altLang="en-US" sz="2800" b="1" dirty="0"/>
              <a:t>保证了数据的透明性，同时也避免了伪控制字符组导致控制的混乱；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800" b="1" dirty="0"/>
              <a:t>就像在一些编程语言中，如果输出字符等是关键字或控制字符，会在输出字符前加转义符，这是因为在编程语言中，关键字、控制字符出现的频率更高。</a:t>
            </a:r>
            <a:endParaRPr lang="en-US" altLang="zh-CN" sz="2800" b="1" dirty="0"/>
          </a:p>
          <a:p>
            <a:pPr>
              <a:buFont typeface="Wingdings" pitchFamily="2" charset="2"/>
              <a:buChar char="Ø"/>
            </a:pPr>
            <a:r>
              <a:rPr lang="zh-CN" altLang="en-US" sz="2800" b="1" dirty="0"/>
              <a:t>只对控制字符添加转义字符，能减少编程的工作量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>
              <a:buFont typeface="Wingdings" pitchFamily="2" charset="2"/>
              <a:buChar char="Ø"/>
            </a:pPr>
            <a:r>
              <a:rPr lang="zh-CN" altLang="en-US" sz="2800" b="1" dirty="0"/>
              <a:t>只需对</a:t>
            </a:r>
            <a:r>
              <a:rPr lang="en-US" altLang="zh-CN" sz="2800" b="1" dirty="0"/>
              <a:t>DLE</a:t>
            </a:r>
            <a:r>
              <a:rPr lang="zh-CN" altLang="en-US" sz="2800" b="1" dirty="0"/>
              <a:t>进行判断，减少</a:t>
            </a:r>
            <a:r>
              <a:rPr lang="zh-CN" altLang="en-US" sz="2800" b="1" dirty="0">
                <a:solidFill>
                  <a:srgbClr val="FF0000"/>
                </a:solidFill>
              </a:rPr>
              <a:t>编程的工作量。</a:t>
            </a:r>
            <a:endParaRPr lang="en-US" altLang="zh-CN" sz="2800" b="1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69875" y="69850"/>
            <a:ext cx="53101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spcAft>
                <a:spcPct val="50000"/>
              </a:spcAft>
            </a:pPr>
            <a:r>
              <a:rPr lang="zh-CN" altLang="en-US" sz="3200" b="1" dirty="0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前期思考题</a:t>
            </a:r>
            <a:r>
              <a:rPr lang="en-US" altLang="zh-CN" sz="3200" b="1" dirty="0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(20200305)</a:t>
            </a:r>
            <a:endParaRPr lang="zh-CN" altLang="en-US" sz="3200" b="1" dirty="0">
              <a:solidFill>
                <a:srgbClr val="FF0000"/>
              </a:solidFill>
              <a:latin typeface="楷体" pitchFamily="18" charset="-122"/>
              <a:ea typeface="楷体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66700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8620125" y="19050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/>
              <a:t>33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212725" y="188913"/>
            <a:ext cx="363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基于路径的路由选择算法</a:t>
            </a:r>
            <a:endParaRPr lang="zh-CN" altLang="en-US" b="1">
              <a:latin typeface="宋体" pitchFamily="2" charset="-122"/>
            </a:endParaRP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212725" y="960438"/>
            <a:ext cx="8931275" cy="213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b="1">
                <a:latin typeface="宋体" pitchFamily="2" charset="-122"/>
              </a:rPr>
              <a:t>核心算法</a:t>
            </a:r>
            <a:r>
              <a:rPr lang="en-US" altLang="zh-CN" b="1"/>
              <a:t>—Dijkstra</a:t>
            </a:r>
            <a:r>
              <a:rPr lang="zh-CN" altLang="en-US" b="1">
                <a:latin typeface="宋体" pitchFamily="2" charset="-122"/>
              </a:rPr>
              <a:t>最短路径优先算法：</a:t>
            </a:r>
          </a:p>
          <a:p>
            <a:pPr>
              <a:spcBef>
                <a:spcPct val="20000"/>
              </a:spcBef>
            </a:pPr>
            <a:r>
              <a:rPr lang="zh-CN" altLang="en-US" b="1">
                <a:latin typeface="宋体" pitchFamily="2" charset="-122"/>
              </a:rPr>
              <a:t>  对于给定结点和边权（距离）的图，一定可以找出两个结点之间的最短路径。</a:t>
            </a:r>
          </a:p>
          <a:p>
            <a:pPr>
              <a:spcBef>
                <a:spcPct val="20000"/>
              </a:spcBef>
            </a:pPr>
            <a:r>
              <a:rPr lang="zh-CN" altLang="en-US" b="1">
                <a:latin typeface="宋体" pitchFamily="2" charset="-122"/>
              </a:rPr>
              <a:t>  优先选择距离</a:t>
            </a:r>
            <a:r>
              <a:rPr lang="zh-CN" altLang="en-US" b="1"/>
              <a:t>“</a:t>
            </a:r>
            <a:r>
              <a:rPr lang="zh-CN" altLang="en-US" b="1">
                <a:latin typeface="宋体" pitchFamily="2" charset="-122"/>
              </a:rPr>
              <a:t>源点</a:t>
            </a:r>
            <a:r>
              <a:rPr lang="zh-CN" altLang="en-US" b="1"/>
              <a:t>”</a:t>
            </a:r>
            <a:r>
              <a:rPr lang="zh-CN" altLang="en-US" b="1">
                <a:latin typeface="宋体" pitchFamily="2" charset="-122"/>
              </a:rPr>
              <a:t>最近的集外结点加入</a:t>
            </a:r>
            <a:r>
              <a:rPr lang="zh-CN" altLang="en-US" b="1"/>
              <a:t>“</a:t>
            </a:r>
            <a:r>
              <a:rPr lang="zh-CN" altLang="en-US" b="1">
                <a:latin typeface="宋体" pitchFamily="2" charset="-122"/>
              </a:rPr>
              <a:t>最短路径集</a:t>
            </a:r>
            <a:r>
              <a:rPr lang="zh-CN" altLang="en-US" b="1"/>
              <a:t>”</a:t>
            </a:r>
            <a:r>
              <a:rPr lang="zh-CN" altLang="en-US" b="1">
                <a:latin typeface="宋体" pitchFamily="2" charset="-122"/>
              </a:rPr>
              <a:t>。</a:t>
            </a:r>
          </a:p>
          <a:p>
            <a:pPr>
              <a:spcBef>
                <a:spcPct val="20000"/>
              </a:spcBef>
            </a:pPr>
            <a:r>
              <a:rPr lang="zh-CN" altLang="en-US" b="1">
                <a:latin typeface="宋体" pitchFamily="2" charset="-122"/>
              </a:rPr>
              <a:t>    </a:t>
            </a:r>
            <a:r>
              <a:rPr lang="en-US" altLang="zh-CN" b="1">
                <a:latin typeface="宋体" pitchFamily="2" charset="-122"/>
              </a:rPr>
              <a:t>{</a:t>
            </a:r>
            <a:r>
              <a:rPr lang="en-US" altLang="zh-CN" b="1"/>
              <a:t>A</a:t>
            </a:r>
            <a:r>
              <a:rPr lang="en-US" altLang="zh-CN" b="1">
                <a:latin typeface="宋体" pitchFamily="2" charset="-122"/>
              </a:rPr>
              <a:t> </a:t>
            </a:r>
            <a:r>
              <a:rPr lang="zh-CN" altLang="en-US" b="1"/>
              <a:t>，</a:t>
            </a:r>
            <a:r>
              <a:rPr lang="en-US" altLang="zh-CN" b="1"/>
              <a:t>D </a:t>
            </a:r>
            <a:r>
              <a:rPr lang="zh-CN" altLang="en-US" b="1"/>
              <a:t>，</a:t>
            </a:r>
            <a:r>
              <a:rPr lang="en-US" altLang="zh-CN" b="1"/>
              <a:t>C </a:t>
            </a:r>
            <a:r>
              <a:rPr lang="zh-CN" altLang="en-US" b="1"/>
              <a:t>，</a:t>
            </a:r>
            <a:r>
              <a:rPr lang="en-US" altLang="zh-CN" b="1"/>
              <a:t>B</a:t>
            </a:r>
            <a:r>
              <a:rPr lang="en-US" altLang="zh-CN" b="1">
                <a:latin typeface="宋体" pitchFamily="2" charset="-122"/>
              </a:rPr>
              <a:t>}</a:t>
            </a:r>
            <a:r>
              <a:rPr lang="en-US" altLang="zh-CN" b="1"/>
              <a:t>← {E</a:t>
            </a:r>
            <a:r>
              <a:rPr lang="zh-CN" altLang="en-US" b="1"/>
              <a:t>，</a:t>
            </a:r>
            <a:r>
              <a:rPr lang="en-US" altLang="zh-CN" b="1"/>
              <a:t>F</a:t>
            </a:r>
            <a:r>
              <a:rPr lang="zh-CN" altLang="en-US" b="1"/>
              <a:t>，</a:t>
            </a:r>
            <a:r>
              <a:rPr lang="en-US" altLang="zh-CN" b="1"/>
              <a:t>G}</a:t>
            </a:r>
          </a:p>
        </p:txBody>
      </p:sp>
      <p:sp>
        <p:nvSpPr>
          <p:cNvPr id="837637" name="Rectangle 5"/>
          <p:cNvSpPr>
            <a:spLocks noChangeArrowheads="1"/>
          </p:cNvSpPr>
          <p:nvPr/>
        </p:nvSpPr>
        <p:spPr bwMode="auto">
          <a:xfrm>
            <a:off x="228600" y="7620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75782" name="Group 6"/>
          <p:cNvGrpSpPr>
            <a:grpSpLocks/>
          </p:cNvGrpSpPr>
          <p:nvPr/>
        </p:nvGrpSpPr>
        <p:grpSpPr bwMode="auto">
          <a:xfrm>
            <a:off x="4832350" y="3357563"/>
            <a:ext cx="2763838" cy="2519362"/>
            <a:chOff x="3061" y="1752"/>
            <a:chExt cx="1741" cy="1587"/>
          </a:xfrm>
        </p:grpSpPr>
        <p:sp>
          <p:nvSpPr>
            <p:cNvPr id="75823" name="Oval 7"/>
            <p:cNvSpPr>
              <a:spLocks noChangeArrowheads="1"/>
            </p:cNvSpPr>
            <p:nvPr/>
          </p:nvSpPr>
          <p:spPr bwMode="auto">
            <a:xfrm>
              <a:off x="3061" y="2432"/>
              <a:ext cx="272" cy="27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A</a:t>
              </a:r>
            </a:p>
          </p:txBody>
        </p:sp>
        <p:sp>
          <p:nvSpPr>
            <p:cNvPr id="75824" name="Oval 8"/>
            <p:cNvSpPr>
              <a:spLocks noChangeArrowheads="1"/>
            </p:cNvSpPr>
            <p:nvPr/>
          </p:nvSpPr>
          <p:spPr bwMode="auto">
            <a:xfrm>
              <a:off x="3378" y="3067"/>
              <a:ext cx="272" cy="27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C</a:t>
              </a:r>
            </a:p>
          </p:txBody>
        </p:sp>
        <p:sp>
          <p:nvSpPr>
            <p:cNvPr id="75825" name="Oval 9"/>
            <p:cNvSpPr>
              <a:spLocks noChangeArrowheads="1"/>
            </p:cNvSpPr>
            <p:nvPr/>
          </p:nvSpPr>
          <p:spPr bwMode="auto">
            <a:xfrm>
              <a:off x="3832" y="2432"/>
              <a:ext cx="272" cy="27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D</a:t>
              </a:r>
            </a:p>
          </p:txBody>
        </p:sp>
        <p:sp>
          <p:nvSpPr>
            <p:cNvPr id="75826" name="Oval 10"/>
            <p:cNvSpPr>
              <a:spLocks noChangeArrowheads="1"/>
            </p:cNvSpPr>
            <p:nvPr/>
          </p:nvSpPr>
          <p:spPr bwMode="auto">
            <a:xfrm>
              <a:off x="3378" y="1842"/>
              <a:ext cx="272" cy="27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B</a:t>
              </a:r>
            </a:p>
          </p:txBody>
        </p:sp>
        <p:sp>
          <p:nvSpPr>
            <p:cNvPr id="75827" name="Oval 11"/>
            <p:cNvSpPr>
              <a:spLocks noChangeArrowheads="1"/>
            </p:cNvSpPr>
            <p:nvPr/>
          </p:nvSpPr>
          <p:spPr bwMode="auto">
            <a:xfrm>
              <a:off x="4149" y="1842"/>
              <a:ext cx="272" cy="2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E</a:t>
              </a:r>
            </a:p>
          </p:txBody>
        </p:sp>
        <p:sp>
          <p:nvSpPr>
            <p:cNvPr id="75828" name="Oval 12"/>
            <p:cNvSpPr>
              <a:spLocks noChangeArrowheads="1"/>
            </p:cNvSpPr>
            <p:nvPr/>
          </p:nvSpPr>
          <p:spPr bwMode="auto">
            <a:xfrm>
              <a:off x="4285" y="3067"/>
              <a:ext cx="272" cy="2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F</a:t>
              </a:r>
            </a:p>
          </p:txBody>
        </p:sp>
        <p:sp>
          <p:nvSpPr>
            <p:cNvPr id="75829" name="Line 13"/>
            <p:cNvSpPr>
              <a:spLocks noChangeShapeType="1"/>
            </p:cNvSpPr>
            <p:nvPr/>
          </p:nvSpPr>
          <p:spPr bwMode="auto">
            <a:xfrm>
              <a:off x="3333" y="2568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30" name="Line 14"/>
            <p:cNvSpPr>
              <a:spLocks noChangeShapeType="1"/>
            </p:cNvSpPr>
            <p:nvPr/>
          </p:nvSpPr>
          <p:spPr bwMode="auto">
            <a:xfrm flipV="1">
              <a:off x="3197" y="2069"/>
              <a:ext cx="272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31" name="Line 15"/>
            <p:cNvSpPr>
              <a:spLocks noChangeShapeType="1"/>
            </p:cNvSpPr>
            <p:nvPr/>
          </p:nvSpPr>
          <p:spPr bwMode="auto">
            <a:xfrm>
              <a:off x="3242" y="2659"/>
              <a:ext cx="182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32" name="Line 16"/>
            <p:cNvSpPr>
              <a:spLocks noChangeShapeType="1"/>
            </p:cNvSpPr>
            <p:nvPr/>
          </p:nvSpPr>
          <p:spPr bwMode="auto">
            <a:xfrm>
              <a:off x="3650" y="3203"/>
              <a:ext cx="6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33" name="Line 17"/>
            <p:cNvSpPr>
              <a:spLocks noChangeShapeType="1"/>
            </p:cNvSpPr>
            <p:nvPr/>
          </p:nvSpPr>
          <p:spPr bwMode="auto">
            <a:xfrm>
              <a:off x="3605" y="2024"/>
              <a:ext cx="317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34" name="Line 18"/>
            <p:cNvSpPr>
              <a:spLocks noChangeShapeType="1"/>
            </p:cNvSpPr>
            <p:nvPr/>
          </p:nvSpPr>
          <p:spPr bwMode="auto">
            <a:xfrm>
              <a:off x="3650" y="1933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35" name="Line 19"/>
            <p:cNvSpPr>
              <a:spLocks noChangeShapeType="1"/>
            </p:cNvSpPr>
            <p:nvPr/>
          </p:nvSpPr>
          <p:spPr bwMode="auto">
            <a:xfrm>
              <a:off x="4060" y="2568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36" name="Text Box 20"/>
            <p:cNvSpPr txBox="1">
              <a:spLocks noChangeArrowheads="1"/>
            </p:cNvSpPr>
            <p:nvPr/>
          </p:nvSpPr>
          <p:spPr bwMode="auto">
            <a:xfrm>
              <a:off x="3198" y="2115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6</a:t>
              </a:r>
            </a:p>
          </p:txBody>
        </p:sp>
        <p:sp>
          <p:nvSpPr>
            <p:cNvPr id="75837" name="Text Box 21"/>
            <p:cNvSpPr txBox="1">
              <a:spLocks noChangeArrowheads="1"/>
            </p:cNvSpPr>
            <p:nvPr/>
          </p:nvSpPr>
          <p:spPr bwMode="auto">
            <a:xfrm>
              <a:off x="3335" y="2750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3</a:t>
              </a:r>
            </a:p>
          </p:txBody>
        </p:sp>
        <p:sp>
          <p:nvSpPr>
            <p:cNvPr id="75838" name="Text Box 22"/>
            <p:cNvSpPr txBox="1">
              <a:spLocks noChangeArrowheads="1"/>
            </p:cNvSpPr>
            <p:nvPr/>
          </p:nvSpPr>
          <p:spPr bwMode="auto">
            <a:xfrm>
              <a:off x="4468" y="2115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5</a:t>
              </a:r>
            </a:p>
          </p:txBody>
        </p:sp>
        <p:sp>
          <p:nvSpPr>
            <p:cNvPr id="75839" name="Text Box 23"/>
            <p:cNvSpPr txBox="1">
              <a:spLocks noChangeArrowheads="1"/>
            </p:cNvSpPr>
            <p:nvPr/>
          </p:nvSpPr>
          <p:spPr bwMode="auto">
            <a:xfrm>
              <a:off x="3743" y="2084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2</a:t>
              </a:r>
            </a:p>
          </p:txBody>
        </p:sp>
        <p:sp>
          <p:nvSpPr>
            <p:cNvPr id="75840" name="Text Box 24"/>
            <p:cNvSpPr txBox="1">
              <a:spLocks noChangeArrowheads="1"/>
            </p:cNvSpPr>
            <p:nvPr/>
          </p:nvSpPr>
          <p:spPr bwMode="auto">
            <a:xfrm>
              <a:off x="4558" y="2795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10</a:t>
              </a:r>
            </a:p>
          </p:txBody>
        </p:sp>
        <p:sp>
          <p:nvSpPr>
            <p:cNvPr id="75841" name="Text Box 25"/>
            <p:cNvSpPr txBox="1">
              <a:spLocks noChangeArrowheads="1"/>
            </p:cNvSpPr>
            <p:nvPr/>
          </p:nvSpPr>
          <p:spPr bwMode="auto">
            <a:xfrm>
              <a:off x="3833" y="1752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8</a:t>
              </a:r>
            </a:p>
          </p:txBody>
        </p:sp>
        <p:sp>
          <p:nvSpPr>
            <p:cNvPr id="75842" name="Text Box 26"/>
            <p:cNvSpPr txBox="1">
              <a:spLocks noChangeArrowheads="1"/>
            </p:cNvSpPr>
            <p:nvPr/>
          </p:nvSpPr>
          <p:spPr bwMode="auto">
            <a:xfrm>
              <a:off x="3471" y="2387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2</a:t>
              </a:r>
            </a:p>
          </p:txBody>
        </p:sp>
        <p:sp>
          <p:nvSpPr>
            <p:cNvPr id="75843" name="Text Box 27"/>
            <p:cNvSpPr txBox="1">
              <a:spLocks noChangeArrowheads="1"/>
            </p:cNvSpPr>
            <p:nvPr/>
          </p:nvSpPr>
          <p:spPr bwMode="auto">
            <a:xfrm>
              <a:off x="3833" y="3022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7</a:t>
              </a:r>
            </a:p>
          </p:txBody>
        </p:sp>
        <p:sp>
          <p:nvSpPr>
            <p:cNvPr id="75844" name="Text Box 28"/>
            <p:cNvSpPr txBox="1">
              <a:spLocks noChangeArrowheads="1"/>
            </p:cNvSpPr>
            <p:nvPr/>
          </p:nvSpPr>
          <p:spPr bwMode="auto">
            <a:xfrm>
              <a:off x="4195" y="2387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20</a:t>
              </a:r>
            </a:p>
          </p:txBody>
        </p:sp>
        <p:sp>
          <p:nvSpPr>
            <p:cNvPr id="75845" name="Oval 29"/>
            <p:cNvSpPr>
              <a:spLocks noChangeArrowheads="1"/>
            </p:cNvSpPr>
            <p:nvPr/>
          </p:nvSpPr>
          <p:spPr bwMode="auto">
            <a:xfrm>
              <a:off x="4513" y="2432"/>
              <a:ext cx="272" cy="2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G</a:t>
              </a:r>
            </a:p>
          </p:txBody>
        </p:sp>
        <p:sp>
          <p:nvSpPr>
            <p:cNvPr id="75846" name="Line 30"/>
            <p:cNvSpPr>
              <a:spLocks noChangeShapeType="1"/>
            </p:cNvSpPr>
            <p:nvPr/>
          </p:nvSpPr>
          <p:spPr bwMode="auto">
            <a:xfrm>
              <a:off x="4377" y="2069"/>
              <a:ext cx="227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47" name="Line 31"/>
            <p:cNvSpPr>
              <a:spLocks noChangeShapeType="1"/>
            </p:cNvSpPr>
            <p:nvPr/>
          </p:nvSpPr>
          <p:spPr bwMode="auto">
            <a:xfrm flipV="1">
              <a:off x="4468" y="2704"/>
              <a:ext cx="181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5783" name="Rectangle 32"/>
          <p:cNvSpPr>
            <a:spLocks noChangeArrowheads="1"/>
          </p:cNvSpPr>
          <p:nvPr/>
        </p:nvSpPr>
        <p:spPr bwMode="auto">
          <a:xfrm>
            <a:off x="1187450" y="3789363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A</a:t>
            </a:r>
          </a:p>
        </p:txBody>
      </p:sp>
      <p:sp>
        <p:nvSpPr>
          <p:cNvPr id="75784" name="Rectangle 33"/>
          <p:cNvSpPr>
            <a:spLocks noChangeArrowheads="1"/>
          </p:cNvSpPr>
          <p:nvPr/>
        </p:nvSpPr>
        <p:spPr bwMode="auto">
          <a:xfrm>
            <a:off x="1187450" y="4076700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B</a:t>
            </a:r>
          </a:p>
        </p:txBody>
      </p:sp>
      <p:sp>
        <p:nvSpPr>
          <p:cNvPr id="75785" name="Rectangle 34"/>
          <p:cNvSpPr>
            <a:spLocks noChangeArrowheads="1"/>
          </p:cNvSpPr>
          <p:nvPr/>
        </p:nvSpPr>
        <p:spPr bwMode="auto">
          <a:xfrm>
            <a:off x="1187450" y="4365625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C</a:t>
            </a:r>
          </a:p>
        </p:txBody>
      </p:sp>
      <p:sp>
        <p:nvSpPr>
          <p:cNvPr id="75786" name="Rectangle 35"/>
          <p:cNvSpPr>
            <a:spLocks noChangeArrowheads="1"/>
          </p:cNvSpPr>
          <p:nvPr/>
        </p:nvSpPr>
        <p:spPr bwMode="auto">
          <a:xfrm>
            <a:off x="1187450" y="4652963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D</a:t>
            </a:r>
          </a:p>
        </p:txBody>
      </p:sp>
      <p:sp>
        <p:nvSpPr>
          <p:cNvPr id="75787" name="Rectangle 36"/>
          <p:cNvSpPr>
            <a:spLocks noChangeArrowheads="1"/>
          </p:cNvSpPr>
          <p:nvPr/>
        </p:nvSpPr>
        <p:spPr bwMode="auto">
          <a:xfrm>
            <a:off x="1187450" y="4941888"/>
            <a:ext cx="431800" cy="28733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E</a:t>
            </a:r>
          </a:p>
        </p:txBody>
      </p:sp>
      <p:sp>
        <p:nvSpPr>
          <p:cNvPr id="75788" name="Rectangle 37"/>
          <p:cNvSpPr>
            <a:spLocks noChangeArrowheads="1"/>
          </p:cNvSpPr>
          <p:nvPr/>
        </p:nvSpPr>
        <p:spPr bwMode="auto">
          <a:xfrm>
            <a:off x="1187450" y="5229225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F</a:t>
            </a:r>
          </a:p>
        </p:txBody>
      </p:sp>
      <p:sp>
        <p:nvSpPr>
          <p:cNvPr id="75789" name="Rectangle 38"/>
          <p:cNvSpPr>
            <a:spLocks noChangeArrowheads="1"/>
          </p:cNvSpPr>
          <p:nvPr/>
        </p:nvSpPr>
        <p:spPr bwMode="auto">
          <a:xfrm>
            <a:off x="1187450" y="5518150"/>
            <a:ext cx="431800" cy="2873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G</a:t>
            </a:r>
          </a:p>
        </p:txBody>
      </p:sp>
      <p:sp>
        <p:nvSpPr>
          <p:cNvPr id="75790" name="Rectangle 39"/>
          <p:cNvSpPr>
            <a:spLocks noChangeArrowheads="1"/>
          </p:cNvSpPr>
          <p:nvPr/>
        </p:nvSpPr>
        <p:spPr bwMode="auto">
          <a:xfrm>
            <a:off x="1619250" y="3789363"/>
            <a:ext cx="504825" cy="288925"/>
          </a:xfrm>
          <a:prstGeom prst="rect">
            <a:avLst/>
          </a:prstGeom>
          <a:solidFill>
            <a:srgbClr val="FF99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0</a:t>
            </a:r>
          </a:p>
        </p:txBody>
      </p:sp>
      <p:sp>
        <p:nvSpPr>
          <p:cNvPr id="75791" name="Rectangle 40"/>
          <p:cNvSpPr>
            <a:spLocks noChangeArrowheads="1"/>
          </p:cNvSpPr>
          <p:nvPr/>
        </p:nvSpPr>
        <p:spPr bwMode="auto">
          <a:xfrm>
            <a:off x="1619250" y="4076700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6</a:t>
            </a:r>
          </a:p>
        </p:txBody>
      </p:sp>
      <p:sp>
        <p:nvSpPr>
          <p:cNvPr id="75792" name="Rectangle 41"/>
          <p:cNvSpPr>
            <a:spLocks noChangeArrowheads="1"/>
          </p:cNvSpPr>
          <p:nvPr/>
        </p:nvSpPr>
        <p:spPr bwMode="auto">
          <a:xfrm>
            <a:off x="1619250" y="4365625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3</a:t>
            </a:r>
          </a:p>
        </p:txBody>
      </p:sp>
      <p:sp>
        <p:nvSpPr>
          <p:cNvPr id="75793" name="Rectangle 42"/>
          <p:cNvSpPr>
            <a:spLocks noChangeArrowheads="1"/>
          </p:cNvSpPr>
          <p:nvPr/>
        </p:nvSpPr>
        <p:spPr bwMode="auto">
          <a:xfrm>
            <a:off x="1619250" y="4652963"/>
            <a:ext cx="504825" cy="288925"/>
          </a:xfrm>
          <a:prstGeom prst="rect">
            <a:avLst/>
          </a:prstGeom>
          <a:solidFill>
            <a:srgbClr val="FF99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2</a:t>
            </a:r>
          </a:p>
        </p:txBody>
      </p:sp>
      <p:sp>
        <p:nvSpPr>
          <p:cNvPr id="75794" name="Rectangle 43"/>
          <p:cNvSpPr>
            <a:spLocks noChangeArrowheads="1"/>
          </p:cNvSpPr>
          <p:nvPr/>
        </p:nvSpPr>
        <p:spPr bwMode="auto">
          <a:xfrm>
            <a:off x="1619250" y="4941888"/>
            <a:ext cx="504825" cy="28733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∞</a:t>
            </a:r>
          </a:p>
        </p:txBody>
      </p:sp>
      <p:sp>
        <p:nvSpPr>
          <p:cNvPr id="75795" name="Rectangle 44"/>
          <p:cNvSpPr>
            <a:spLocks noChangeArrowheads="1"/>
          </p:cNvSpPr>
          <p:nvPr/>
        </p:nvSpPr>
        <p:spPr bwMode="auto">
          <a:xfrm>
            <a:off x="1619250" y="5229225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∞</a:t>
            </a:r>
          </a:p>
        </p:txBody>
      </p:sp>
      <p:sp>
        <p:nvSpPr>
          <p:cNvPr id="75796" name="Rectangle 45"/>
          <p:cNvSpPr>
            <a:spLocks noChangeArrowheads="1"/>
          </p:cNvSpPr>
          <p:nvPr/>
        </p:nvSpPr>
        <p:spPr bwMode="auto">
          <a:xfrm>
            <a:off x="1619250" y="5518150"/>
            <a:ext cx="504825" cy="2873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∞</a:t>
            </a:r>
          </a:p>
        </p:txBody>
      </p:sp>
      <p:sp>
        <p:nvSpPr>
          <p:cNvPr id="75797" name="Rectangle 46"/>
          <p:cNvSpPr>
            <a:spLocks noChangeArrowheads="1"/>
          </p:cNvSpPr>
          <p:nvPr/>
        </p:nvSpPr>
        <p:spPr bwMode="auto">
          <a:xfrm>
            <a:off x="2124075" y="3789363"/>
            <a:ext cx="504825" cy="288925"/>
          </a:xfrm>
          <a:prstGeom prst="rect">
            <a:avLst/>
          </a:prstGeom>
          <a:solidFill>
            <a:srgbClr val="FF99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0</a:t>
            </a:r>
          </a:p>
        </p:txBody>
      </p:sp>
      <p:sp>
        <p:nvSpPr>
          <p:cNvPr id="75798" name="Rectangle 47"/>
          <p:cNvSpPr>
            <a:spLocks noChangeArrowheads="1"/>
          </p:cNvSpPr>
          <p:nvPr/>
        </p:nvSpPr>
        <p:spPr bwMode="auto">
          <a:xfrm>
            <a:off x="2124075" y="4076700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4</a:t>
            </a:r>
          </a:p>
        </p:txBody>
      </p:sp>
      <p:sp>
        <p:nvSpPr>
          <p:cNvPr id="75799" name="Rectangle 48"/>
          <p:cNvSpPr>
            <a:spLocks noChangeArrowheads="1"/>
          </p:cNvSpPr>
          <p:nvPr/>
        </p:nvSpPr>
        <p:spPr bwMode="auto">
          <a:xfrm>
            <a:off x="2124075" y="4365625"/>
            <a:ext cx="504825" cy="288925"/>
          </a:xfrm>
          <a:prstGeom prst="rect">
            <a:avLst/>
          </a:prstGeom>
          <a:solidFill>
            <a:srgbClr val="FF99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3</a:t>
            </a:r>
          </a:p>
        </p:txBody>
      </p:sp>
      <p:sp>
        <p:nvSpPr>
          <p:cNvPr id="75800" name="Rectangle 49"/>
          <p:cNvSpPr>
            <a:spLocks noChangeArrowheads="1"/>
          </p:cNvSpPr>
          <p:nvPr/>
        </p:nvSpPr>
        <p:spPr bwMode="auto">
          <a:xfrm>
            <a:off x="2124075" y="4652963"/>
            <a:ext cx="504825" cy="288925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2</a:t>
            </a:r>
          </a:p>
        </p:txBody>
      </p:sp>
      <p:sp>
        <p:nvSpPr>
          <p:cNvPr id="75801" name="Rectangle 50"/>
          <p:cNvSpPr>
            <a:spLocks noChangeArrowheads="1"/>
          </p:cNvSpPr>
          <p:nvPr/>
        </p:nvSpPr>
        <p:spPr bwMode="auto">
          <a:xfrm>
            <a:off x="2124075" y="4941888"/>
            <a:ext cx="504825" cy="28733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∞</a:t>
            </a:r>
          </a:p>
        </p:txBody>
      </p:sp>
      <p:sp>
        <p:nvSpPr>
          <p:cNvPr id="75802" name="Rectangle 51"/>
          <p:cNvSpPr>
            <a:spLocks noChangeArrowheads="1"/>
          </p:cNvSpPr>
          <p:nvPr/>
        </p:nvSpPr>
        <p:spPr bwMode="auto">
          <a:xfrm>
            <a:off x="2124075" y="5229225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∞</a:t>
            </a:r>
          </a:p>
        </p:txBody>
      </p:sp>
      <p:sp>
        <p:nvSpPr>
          <p:cNvPr id="75803" name="Rectangle 52"/>
          <p:cNvSpPr>
            <a:spLocks noChangeArrowheads="1"/>
          </p:cNvSpPr>
          <p:nvPr/>
        </p:nvSpPr>
        <p:spPr bwMode="auto">
          <a:xfrm>
            <a:off x="2124075" y="5518150"/>
            <a:ext cx="504825" cy="2873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22</a:t>
            </a:r>
          </a:p>
        </p:txBody>
      </p:sp>
      <p:sp>
        <p:nvSpPr>
          <p:cNvPr id="75804" name="Rectangle 53"/>
          <p:cNvSpPr>
            <a:spLocks noChangeArrowheads="1"/>
          </p:cNvSpPr>
          <p:nvPr/>
        </p:nvSpPr>
        <p:spPr bwMode="auto">
          <a:xfrm>
            <a:off x="1619250" y="3500438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A</a:t>
            </a:r>
          </a:p>
        </p:txBody>
      </p:sp>
      <p:sp>
        <p:nvSpPr>
          <p:cNvPr id="75805" name="Rectangle 54"/>
          <p:cNvSpPr>
            <a:spLocks noChangeArrowheads="1"/>
          </p:cNvSpPr>
          <p:nvPr/>
        </p:nvSpPr>
        <p:spPr bwMode="auto">
          <a:xfrm>
            <a:off x="2124075" y="3500438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D=2</a:t>
            </a:r>
          </a:p>
        </p:txBody>
      </p:sp>
      <p:sp>
        <p:nvSpPr>
          <p:cNvPr id="75806" name="Rectangle 55"/>
          <p:cNvSpPr>
            <a:spLocks noChangeArrowheads="1"/>
          </p:cNvSpPr>
          <p:nvPr/>
        </p:nvSpPr>
        <p:spPr bwMode="auto">
          <a:xfrm>
            <a:off x="2627313" y="3789363"/>
            <a:ext cx="504825" cy="288925"/>
          </a:xfrm>
          <a:prstGeom prst="rect">
            <a:avLst/>
          </a:prstGeom>
          <a:solidFill>
            <a:srgbClr val="FF99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0</a:t>
            </a:r>
          </a:p>
        </p:txBody>
      </p:sp>
      <p:sp>
        <p:nvSpPr>
          <p:cNvPr id="75807" name="Rectangle 56"/>
          <p:cNvSpPr>
            <a:spLocks noChangeArrowheads="1"/>
          </p:cNvSpPr>
          <p:nvPr/>
        </p:nvSpPr>
        <p:spPr bwMode="auto">
          <a:xfrm>
            <a:off x="2627313" y="4076700"/>
            <a:ext cx="504825" cy="288925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4</a:t>
            </a:r>
          </a:p>
        </p:txBody>
      </p:sp>
      <p:sp>
        <p:nvSpPr>
          <p:cNvPr id="75808" name="Rectangle 57"/>
          <p:cNvSpPr>
            <a:spLocks noChangeArrowheads="1"/>
          </p:cNvSpPr>
          <p:nvPr/>
        </p:nvSpPr>
        <p:spPr bwMode="auto">
          <a:xfrm>
            <a:off x="2627313" y="4365625"/>
            <a:ext cx="504825" cy="288925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3</a:t>
            </a:r>
          </a:p>
        </p:txBody>
      </p:sp>
      <p:sp>
        <p:nvSpPr>
          <p:cNvPr id="75809" name="Rectangle 58"/>
          <p:cNvSpPr>
            <a:spLocks noChangeArrowheads="1"/>
          </p:cNvSpPr>
          <p:nvPr/>
        </p:nvSpPr>
        <p:spPr bwMode="auto">
          <a:xfrm>
            <a:off x="2627313" y="4652963"/>
            <a:ext cx="504825" cy="288925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2</a:t>
            </a:r>
          </a:p>
        </p:txBody>
      </p:sp>
      <p:sp>
        <p:nvSpPr>
          <p:cNvPr id="75810" name="Rectangle 59"/>
          <p:cNvSpPr>
            <a:spLocks noChangeArrowheads="1"/>
          </p:cNvSpPr>
          <p:nvPr/>
        </p:nvSpPr>
        <p:spPr bwMode="auto">
          <a:xfrm>
            <a:off x="2627313" y="4941888"/>
            <a:ext cx="504825" cy="28733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∞</a:t>
            </a:r>
          </a:p>
        </p:txBody>
      </p:sp>
      <p:sp>
        <p:nvSpPr>
          <p:cNvPr id="75811" name="Rectangle 60"/>
          <p:cNvSpPr>
            <a:spLocks noChangeArrowheads="1"/>
          </p:cNvSpPr>
          <p:nvPr/>
        </p:nvSpPr>
        <p:spPr bwMode="auto">
          <a:xfrm>
            <a:off x="2627313" y="5229225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10</a:t>
            </a:r>
          </a:p>
        </p:txBody>
      </p:sp>
      <p:sp>
        <p:nvSpPr>
          <p:cNvPr id="75812" name="Rectangle 61"/>
          <p:cNvSpPr>
            <a:spLocks noChangeArrowheads="1"/>
          </p:cNvSpPr>
          <p:nvPr/>
        </p:nvSpPr>
        <p:spPr bwMode="auto">
          <a:xfrm>
            <a:off x="2627313" y="5518150"/>
            <a:ext cx="504825" cy="2873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22</a:t>
            </a:r>
          </a:p>
        </p:txBody>
      </p:sp>
      <p:sp>
        <p:nvSpPr>
          <p:cNvPr id="75813" name="Rectangle 62"/>
          <p:cNvSpPr>
            <a:spLocks noChangeArrowheads="1"/>
          </p:cNvSpPr>
          <p:nvPr/>
        </p:nvSpPr>
        <p:spPr bwMode="auto">
          <a:xfrm>
            <a:off x="2627313" y="3500438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C=3</a:t>
            </a:r>
          </a:p>
        </p:txBody>
      </p:sp>
      <p:sp>
        <p:nvSpPr>
          <p:cNvPr id="75814" name="Rectangle 63"/>
          <p:cNvSpPr>
            <a:spLocks noChangeArrowheads="1"/>
          </p:cNvSpPr>
          <p:nvPr/>
        </p:nvSpPr>
        <p:spPr bwMode="auto">
          <a:xfrm>
            <a:off x="3132138" y="3789363"/>
            <a:ext cx="504825" cy="288925"/>
          </a:xfrm>
          <a:prstGeom prst="rect">
            <a:avLst/>
          </a:prstGeom>
          <a:solidFill>
            <a:srgbClr val="FF99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0</a:t>
            </a:r>
          </a:p>
        </p:txBody>
      </p:sp>
      <p:sp>
        <p:nvSpPr>
          <p:cNvPr id="75815" name="Rectangle 64"/>
          <p:cNvSpPr>
            <a:spLocks noChangeArrowheads="1"/>
          </p:cNvSpPr>
          <p:nvPr/>
        </p:nvSpPr>
        <p:spPr bwMode="auto">
          <a:xfrm>
            <a:off x="3132138" y="4076700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4</a:t>
            </a:r>
          </a:p>
        </p:txBody>
      </p:sp>
      <p:sp>
        <p:nvSpPr>
          <p:cNvPr id="75816" name="Rectangle 65"/>
          <p:cNvSpPr>
            <a:spLocks noChangeArrowheads="1"/>
          </p:cNvSpPr>
          <p:nvPr/>
        </p:nvSpPr>
        <p:spPr bwMode="auto">
          <a:xfrm>
            <a:off x="3132138" y="4365625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3</a:t>
            </a:r>
          </a:p>
        </p:txBody>
      </p:sp>
      <p:sp>
        <p:nvSpPr>
          <p:cNvPr id="75817" name="Rectangle 66"/>
          <p:cNvSpPr>
            <a:spLocks noChangeArrowheads="1"/>
          </p:cNvSpPr>
          <p:nvPr/>
        </p:nvSpPr>
        <p:spPr bwMode="auto">
          <a:xfrm>
            <a:off x="3132138" y="4652963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2</a:t>
            </a:r>
          </a:p>
        </p:txBody>
      </p:sp>
      <p:sp>
        <p:nvSpPr>
          <p:cNvPr id="75818" name="Rectangle 67"/>
          <p:cNvSpPr>
            <a:spLocks noChangeArrowheads="1"/>
          </p:cNvSpPr>
          <p:nvPr/>
        </p:nvSpPr>
        <p:spPr bwMode="auto">
          <a:xfrm>
            <a:off x="3132138" y="4941888"/>
            <a:ext cx="504825" cy="28733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75819" name="Rectangle 68"/>
          <p:cNvSpPr>
            <a:spLocks noChangeArrowheads="1"/>
          </p:cNvSpPr>
          <p:nvPr/>
        </p:nvSpPr>
        <p:spPr bwMode="auto">
          <a:xfrm>
            <a:off x="3132138" y="5229225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10</a:t>
            </a:r>
          </a:p>
        </p:txBody>
      </p:sp>
      <p:sp>
        <p:nvSpPr>
          <p:cNvPr id="75820" name="Rectangle 69"/>
          <p:cNvSpPr>
            <a:spLocks noChangeArrowheads="1"/>
          </p:cNvSpPr>
          <p:nvPr/>
        </p:nvSpPr>
        <p:spPr bwMode="auto">
          <a:xfrm>
            <a:off x="3132138" y="5518150"/>
            <a:ext cx="504825" cy="2873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22</a:t>
            </a:r>
          </a:p>
        </p:txBody>
      </p:sp>
      <p:sp>
        <p:nvSpPr>
          <p:cNvPr id="75821" name="Rectangle 70"/>
          <p:cNvSpPr>
            <a:spLocks noChangeArrowheads="1"/>
          </p:cNvSpPr>
          <p:nvPr/>
        </p:nvSpPr>
        <p:spPr bwMode="auto">
          <a:xfrm>
            <a:off x="3132138" y="3500438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B=4</a:t>
            </a:r>
          </a:p>
        </p:txBody>
      </p:sp>
      <p:sp>
        <p:nvSpPr>
          <p:cNvPr id="837703" name="Oval 71"/>
          <p:cNvSpPr>
            <a:spLocks noChangeArrowheads="1"/>
          </p:cNvSpPr>
          <p:nvPr/>
        </p:nvSpPr>
        <p:spPr bwMode="auto">
          <a:xfrm>
            <a:off x="3276600" y="5229225"/>
            <a:ext cx="287338" cy="28892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3643306" y="4929198"/>
            <a:ext cx="947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A→B →E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195295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770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8620125" y="19050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/>
              <a:t>33</a:t>
            </a:r>
          </a:p>
        </p:txBody>
      </p:sp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212725" y="188913"/>
            <a:ext cx="363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基于路径的路由选择算法</a:t>
            </a:r>
            <a:endParaRPr lang="zh-CN" altLang="en-US" b="1">
              <a:latin typeface="宋体" pitchFamily="2" charset="-122"/>
            </a:endParaRPr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212725" y="960438"/>
            <a:ext cx="8931275" cy="213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b="1">
                <a:latin typeface="宋体" pitchFamily="2" charset="-122"/>
              </a:rPr>
              <a:t>核心算法</a:t>
            </a:r>
            <a:r>
              <a:rPr lang="en-US" altLang="zh-CN" b="1"/>
              <a:t>—Dijkstra</a:t>
            </a:r>
            <a:r>
              <a:rPr lang="zh-CN" altLang="en-US" b="1">
                <a:latin typeface="宋体" pitchFamily="2" charset="-122"/>
              </a:rPr>
              <a:t>最短路径优先算法：</a:t>
            </a:r>
          </a:p>
          <a:p>
            <a:pPr>
              <a:spcBef>
                <a:spcPct val="20000"/>
              </a:spcBef>
            </a:pPr>
            <a:r>
              <a:rPr lang="zh-CN" altLang="en-US" b="1">
                <a:latin typeface="宋体" pitchFamily="2" charset="-122"/>
              </a:rPr>
              <a:t>  对于给定结点和边权（距离）的图，一定可以找出两个结点之间的最短路径。</a:t>
            </a:r>
          </a:p>
          <a:p>
            <a:pPr>
              <a:spcBef>
                <a:spcPct val="20000"/>
              </a:spcBef>
            </a:pPr>
            <a:r>
              <a:rPr lang="zh-CN" altLang="en-US" b="1">
                <a:latin typeface="宋体" pitchFamily="2" charset="-122"/>
              </a:rPr>
              <a:t>  优先选择距离</a:t>
            </a:r>
            <a:r>
              <a:rPr lang="zh-CN" altLang="en-US" b="1"/>
              <a:t>“</a:t>
            </a:r>
            <a:r>
              <a:rPr lang="zh-CN" altLang="en-US" b="1">
                <a:latin typeface="宋体" pitchFamily="2" charset="-122"/>
              </a:rPr>
              <a:t>源点</a:t>
            </a:r>
            <a:r>
              <a:rPr lang="zh-CN" altLang="en-US" b="1"/>
              <a:t>”</a:t>
            </a:r>
            <a:r>
              <a:rPr lang="zh-CN" altLang="en-US" b="1">
                <a:latin typeface="宋体" pitchFamily="2" charset="-122"/>
              </a:rPr>
              <a:t>最近的</a:t>
            </a:r>
            <a:r>
              <a:rPr lang="zh-CN" altLang="en-US" b="1"/>
              <a:t>集外</a:t>
            </a:r>
            <a:r>
              <a:rPr lang="zh-CN" altLang="en-US" b="1">
                <a:latin typeface="宋体" pitchFamily="2" charset="-122"/>
              </a:rPr>
              <a:t>结点加入</a:t>
            </a:r>
            <a:r>
              <a:rPr lang="zh-CN" altLang="en-US" b="1"/>
              <a:t>“</a:t>
            </a:r>
            <a:r>
              <a:rPr lang="zh-CN" altLang="en-US" b="1">
                <a:latin typeface="宋体" pitchFamily="2" charset="-122"/>
              </a:rPr>
              <a:t>最短路径集</a:t>
            </a:r>
            <a:r>
              <a:rPr lang="zh-CN" altLang="en-US" b="1"/>
              <a:t>”</a:t>
            </a:r>
            <a:r>
              <a:rPr lang="zh-CN" altLang="en-US" b="1">
                <a:latin typeface="宋体" pitchFamily="2" charset="-122"/>
              </a:rPr>
              <a:t>。</a:t>
            </a:r>
          </a:p>
          <a:p>
            <a:pPr>
              <a:spcBef>
                <a:spcPct val="20000"/>
              </a:spcBef>
            </a:pPr>
            <a:r>
              <a:rPr lang="zh-CN" altLang="en-US" b="1">
                <a:latin typeface="宋体" pitchFamily="2" charset="-122"/>
              </a:rPr>
              <a:t>    </a:t>
            </a:r>
            <a:r>
              <a:rPr lang="en-US" altLang="zh-CN" b="1">
                <a:latin typeface="宋体" pitchFamily="2" charset="-122"/>
              </a:rPr>
              <a:t>{</a:t>
            </a:r>
            <a:r>
              <a:rPr lang="en-US" altLang="zh-CN" b="1"/>
              <a:t>A</a:t>
            </a:r>
            <a:r>
              <a:rPr lang="en-US" altLang="zh-CN" b="1">
                <a:latin typeface="宋体" pitchFamily="2" charset="-122"/>
              </a:rPr>
              <a:t> </a:t>
            </a:r>
            <a:r>
              <a:rPr lang="zh-CN" altLang="en-US" b="1"/>
              <a:t>，</a:t>
            </a:r>
            <a:r>
              <a:rPr lang="en-US" altLang="zh-CN" b="1"/>
              <a:t>D </a:t>
            </a:r>
            <a:r>
              <a:rPr lang="zh-CN" altLang="en-US" b="1"/>
              <a:t>，</a:t>
            </a:r>
            <a:r>
              <a:rPr lang="en-US" altLang="zh-CN" b="1"/>
              <a:t>C </a:t>
            </a:r>
            <a:r>
              <a:rPr lang="zh-CN" altLang="en-US" b="1"/>
              <a:t>，</a:t>
            </a:r>
            <a:r>
              <a:rPr lang="en-US" altLang="zh-CN" b="1"/>
              <a:t>B </a:t>
            </a:r>
            <a:r>
              <a:rPr lang="zh-CN" altLang="en-US" b="1"/>
              <a:t>，</a:t>
            </a:r>
            <a:r>
              <a:rPr lang="en-US" altLang="zh-CN" b="1"/>
              <a:t>F</a:t>
            </a:r>
            <a:r>
              <a:rPr lang="en-US" altLang="zh-CN" b="1">
                <a:latin typeface="宋体" pitchFamily="2" charset="-122"/>
              </a:rPr>
              <a:t>}</a:t>
            </a:r>
            <a:r>
              <a:rPr lang="en-US" altLang="zh-CN" b="1"/>
              <a:t>← {E</a:t>
            </a:r>
            <a:r>
              <a:rPr lang="zh-CN" altLang="en-US" b="1"/>
              <a:t>，</a:t>
            </a:r>
            <a:r>
              <a:rPr lang="en-US" altLang="zh-CN" b="1"/>
              <a:t>G}</a:t>
            </a:r>
          </a:p>
        </p:txBody>
      </p:sp>
      <p:sp>
        <p:nvSpPr>
          <p:cNvPr id="838661" name="Rectangle 5"/>
          <p:cNvSpPr>
            <a:spLocks noChangeArrowheads="1"/>
          </p:cNvSpPr>
          <p:nvPr/>
        </p:nvSpPr>
        <p:spPr bwMode="auto">
          <a:xfrm>
            <a:off x="228600" y="7620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76806" name="Group 6"/>
          <p:cNvGrpSpPr>
            <a:grpSpLocks/>
          </p:cNvGrpSpPr>
          <p:nvPr/>
        </p:nvGrpSpPr>
        <p:grpSpPr bwMode="auto">
          <a:xfrm>
            <a:off x="4832350" y="3357563"/>
            <a:ext cx="2763838" cy="2519362"/>
            <a:chOff x="3061" y="1752"/>
            <a:chExt cx="1741" cy="1587"/>
          </a:xfrm>
        </p:grpSpPr>
        <p:sp>
          <p:nvSpPr>
            <p:cNvPr id="76855" name="Oval 7"/>
            <p:cNvSpPr>
              <a:spLocks noChangeArrowheads="1"/>
            </p:cNvSpPr>
            <p:nvPr/>
          </p:nvSpPr>
          <p:spPr bwMode="auto">
            <a:xfrm>
              <a:off x="3061" y="2432"/>
              <a:ext cx="272" cy="27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A</a:t>
              </a:r>
            </a:p>
          </p:txBody>
        </p:sp>
        <p:sp>
          <p:nvSpPr>
            <p:cNvPr id="76856" name="Oval 8"/>
            <p:cNvSpPr>
              <a:spLocks noChangeArrowheads="1"/>
            </p:cNvSpPr>
            <p:nvPr/>
          </p:nvSpPr>
          <p:spPr bwMode="auto">
            <a:xfrm>
              <a:off x="3378" y="3067"/>
              <a:ext cx="272" cy="27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C</a:t>
              </a:r>
            </a:p>
          </p:txBody>
        </p:sp>
        <p:sp>
          <p:nvSpPr>
            <p:cNvPr id="76857" name="Oval 9"/>
            <p:cNvSpPr>
              <a:spLocks noChangeArrowheads="1"/>
            </p:cNvSpPr>
            <p:nvPr/>
          </p:nvSpPr>
          <p:spPr bwMode="auto">
            <a:xfrm>
              <a:off x="3832" y="2432"/>
              <a:ext cx="272" cy="27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D</a:t>
              </a:r>
            </a:p>
          </p:txBody>
        </p:sp>
        <p:sp>
          <p:nvSpPr>
            <p:cNvPr id="76858" name="Oval 10"/>
            <p:cNvSpPr>
              <a:spLocks noChangeArrowheads="1"/>
            </p:cNvSpPr>
            <p:nvPr/>
          </p:nvSpPr>
          <p:spPr bwMode="auto">
            <a:xfrm>
              <a:off x="3378" y="1842"/>
              <a:ext cx="272" cy="27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B</a:t>
              </a:r>
            </a:p>
          </p:txBody>
        </p:sp>
        <p:sp>
          <p:nvSpPr>
            <p:cNvPr id="76859" name="Oval 11"/>
            <p:cNvSpPr>
              <a:spLocks noChangeArrowheads="1"/>
            </p:cNvSpPr>
            <p:nvPr/>
          </p:nvSpPr>
          <p:spPr bwMode="auto">
            <a:xfrm>
              <a:off x="4149" y="1842"/>
              <a:ext cx="272" cy="2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E</a:t>
              </a:r>
            </a:p>
          </p:txBody>
        </p:sp>
        <p:sp>
          <p:nvSpPr>
            <p:cNvPr id="76860" name="Oval 12"/>
            <p:cNvSpPr>
              <a:spLocks noChangeArrowheads="1"/>
            </p:cNvSpPr>
            <p:nvPr/>
          </p:nvSpPr>
          <p:spPr bwMode="auto">
            <a:xfrm>
              <a:off x="4285" y="3067"/>
              <a:ext cx="272" cy="27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F</a:t>
              </a:r>
            </a:p>
          </p:txBody>
        </p:sp>
        <p:sp>
          <p:nvSpPr>
            <p:cNvPr id="76861" name="Line 13"/>
            <p:cNvSpPr>
              <a:spLocks noChangeShapeType="1"/>
            </p:cNvSpPr>
            <p:nvPr/>
          </p:nvSpPr>
          <p:spPr bwMode="auto">
            <a:xfrm>
              <a:off x="3333" y="2568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62" name="Line 14"/>
            <p:cNvSpPr>
              <a:spLocks noChangeShapeType="1"/>
            </p:cNvSpPr>
            <p:nvPr/>
          </p:nvSpPr>
          <p:spPr bwMode="auto">
            <a:xfrm flipV="1">
              <a:off x="3197" y="2069"/>
              <a:ext cx="272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63" name="Line 15"/>
            <p:cNvSpPr>
              <a:spLocks noChangeShapeType="1"/>
            </p:cNvSpPr>
            <p:nvPr/>
          </p:nvSpPr>
          <p:spPr bwMode="auto">
            <a:xfrm>
              <a:off x="3242" y="2659"/>
              <a:ext cx="182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64" name="Line 16"/>
            <p:cNvSpPr>
              <a:spLocks noChangeShapeType="1"/>
            </p:cNvSpPr>
            <p:nvPr/>
          </p:nvSpPr>
          <p:spPr bwMode="auto">
            <a:xfrm>
              <a:off x="3650" y="3203"/>
              <a:ext cx="6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65" name="Line 17"/>
            <p:cNvSpPr>
              <a:spLocks noChangeShapeType="1"/>
            </p:cNvSpPr>
            <p:nvPr/>
          </p:nvSpPr>
          <p:spPr bwMode="auto">
            <a:xfrm>
              <a:off x="3605" y="2024"/>
              <a:ext cx="317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66" name="Line 18"/>
            <p:cNvSpPr>
              <a:spLocks noChangeShapeType="1"/>
            </p:cNvSpPr>
            <p:nvPr/>
          </p:nvSpPr>
          <p:spPr bwMode="auto">
            <a:xfrm>
              <a:off x="3650" y="1933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67" name="Line 19"/>
            <p:cNvSpPr>
              <a:spLocks noChangeShapeType="1"/>
            </p:cNvSpPr>
            <p:nvPr/>
          </p:nvSpPr>
          <p:spPr bwMode="auto">
            <a:xfrm>
              <a:off x="4060" y="2568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68" name="Text Box 20"/>
            <p:cNvSpPr txBox="1">
              <a:spLocks noChangeArrowheads="1"/>
            </p:cNvSpPr>
            <p:nvPr/>
          </p:nvSpPr>
          <p:spPr bwMode="auto">
            <a:xfrm>
              <a:off x="3198" y="2115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6</a:t>
              </a:r>
            </a:p>
          </p:txBody>
        </p:sp>
        <p:sp>
          <p:nvSpPr>
            <p:cNvPr id="76869" name="Text Box 21"/>
            <p:cNvSpPr txBox="1">
              <a:spLocks noChangeArrowheads="1"/>
            </p:cNvSpPr>
            <p:nvPr/>
          </p:nvSpPr>
          <p:spPr bwMode="auto">
            <a:xfrm>
              <a:off x="3335" y="2750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3</a:t>
              </a:r>
            </a:p>
          </p:txBody>
        </p:sp>
        <p:sp>
          <p:nvSpPr>
            <p:cNvPr id="76870" name="Text Box 22"/>
            <p:cNvSpPr txBox="1">
              <a:spLocks noChangeArrowheads="1"/>
            </p:cNvSpPr>
            <p:nvPr/>
          </p:nvSpPr>
          <p:spPr bwMode="auto">
            <a:xfrm>
              <a:off x="4468" y="2115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5</a:t>
              </a:r>
            </a:p>
          </p:txBody>
        </p:sp>
        <p:sp>
          <p:nvSpPr>
            <p:cNvPr id="76871" name="Text Box 23"/>
            <p:cNvSpPr txBox="1">
              <a:spLocks noChangeArrowheads="1"/>
            </p:cNvSpPr>
            <p:nvPr/>
          </p:nvSpPr>
          <p:spPr bwMode="auto">
            <a:xfrm>
              <a:off x="3743" y="2084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2</a:t>
              </a:r>
            </a:p>
          </p:txBody>
        </p:sp>
        <p:sp>
          <p:nvSpPr>
            <p:cNvPr id="76872" name="Text Box 24"/>
            <p:cNvSpPr txBox="1">
              <a:spLocks noChangeArrowheads="1"/>
            </p:cNvSpPr>
            <p:nvPr/>
          </p:nvSpPr>
          <p:spPr bwMode="auto">
            <a:xfrm>
              <a:off x="4558" y="2795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10</a:t>
              </a:r>
            </a:p>
          </p:txBody>
        </p:sp>
        <p:sp>
          <p:nvSpPr>
            <p:cNvPr id="76873" name="Text Box 25"/>
            <p:cNvSpPr txBox="1">
              <a:spLocks noChangeArrowheads="1"/>
            </p:cNvSpPr>
            <p:nvPr/>
          </p:nvSpPr>
          <p:spPr bwMode="auto">
            <a:xfrm>
              <a:off x="3833" y="1752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8</a:t>
              </a:r>
            </a:p>
          </p:txBody>
        </p:sp>
        <p:sp>
          <p:nvSpPr>
            <p:cNvPr id="76874" name="Text Box 26"/>
            <p:cNvSpPr txBox="1">
              <a:spLocks noChangeArrowheads="1"/>
            </p:cNvSpPr>
            <p:nvPr/>
          </p:nvSpPr>
          <p:spPr bwMode="auto">
            <a:xfrm>
              <a:off x="3471" y="2387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2</a:t>
              </a:r>
            </a:p>
          </p:txBody>
        </p:sp>
        <p:sp>
          <p:nvSpPr>
            <p:cNvPr id="76875" name="Text Box 27"/>
            <p:cNvSpPr txBox="1">
              <a:spLocks noChangeArrowheads="1"/>
            </p:cNvSpPr>
            <p:nvPr/>
          </p:nvSpPr>
          <p:spPr bwMode="auto">
            <a:xfrm>
              <a:off x="3833" y="3022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7</a:t>
              </a:r>
            </a:p>
          </p:txBody>
        </p:sp>
        <p:sp>
          <p:nvSpPr>
            <p:cNvPr id="76876" name="Text Box 28"/>
            <p:cNvSpPr txBox="1">
              <a:spLocks noChangeArrowheads="1"/>
            </p:cNvSpPr>
            <p:nvPr/>
          </p:nvSpPr>
          <p:spPr bwMode="auto">
            <a:xfrm>
              <a:off x="4195" y="2387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20</a:t>
              </a:r>
            </a:p>
          </p:txBody>
        </p:sp>
        <p:sp>
          <p:nvSpPr>
            <p:cNvPr id="76877" name="Oval 29"/>
            <p:cNvSpPr>
              <a:spLocks noChangeArrowheads="1"/>
            </p:cNvSpPr>
            <p:nvPr/>
          </p:nvSpPr>
          <p:spPr bwMode="auto">
            <a:xfrm>
              <a:off x="4513" y="2432"/>
              <a:ext cx="272" cy="2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G</a:t>
              </a:r>
            </a:p>
          </p:txBody>
        </p:sp>
        <p:sp>
          <p:nvSpPr>
            <p:cNvPr id="76878" name="Line 30"/>
            <p:cNvSpPr>
              <a:spLocks noChangeShapeType="1"/>
            </p:cNvSpPr>
            <p:nvPr/>
          </p:nvSpPr>
          <p:spPr bwMode="auto">
            <a:xfrm>
              <a:off x="4377" y="2069"/>
              <a:ext cx="227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79" name="Line 31"/>
            <p:cNvSpPr>
              <a:spLocks noChangeShapeType="1"/>
            </p:cNvSpPr>
            <p:nvPr/>
          </p:nvSpPr>
          <p:spPr bwMode="auto">
            <a:xfrm flipV="1">
              <a:off x="4468" y="2704"/>
              <a:ext cx="181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6807" name="Rectangle 32"/>
          <p:cNvSpPr>
            <a:spLocks noChangeArrowheads="1"/>
          </p:cNvSpPr>
          <p:nvPr/>
        </p:nvSpPr>
        <p:spPr bwMode="auto">
          <a:xfrm>
            <a:off x="1187450" y="3789363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A</a:t>
            </a:r>
          </a:p>
        </p:txBody>
      </p:sp>
      <p:sp>
        <p:nvSpPr>
          <p:cNvPr id="76808" name="Rectangle 33"/>
          <p:cNvSpPr>
            <a:spLocks noChangeArrowheads="1"/>
          </p:cNvSpPr>
          <p:nvPr/>
        </p:nvSpPr>
        <p:spPr bwMode="auto">
          <a:xfrm>
            <a:off x="1187450" y="4076700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B</a:t>
            </a:r>
          </a:p>
        </p:txBody>
      </p:sp>
      <p:sp>
        <p:nvSpPr>
          <p:cNvPr id="76809" name="Rectangle 34"/>
          <p:cNvSpPr>
            <a:spLocks noChangeArrowheads="1"/>
          </p:cNvSpPr>
          <p:nvPr/>
        </p:nvSpPr>
        <p:spPr bwMode="auto">
          <a:xfrm>
            <a:off x="1187450" y="4365625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C</a:t>
            </a:r>
          </a:p>
        </p:txBody>
      </p:sp>
      <p:sp>
        <p:nvSpPr>
          <p:cNvPr id="76810" name="Rectangle 35"/>
          <p:cNvSpPr>
            <a:spLocks noChangeArrowheads="1"/>
          </p:cNvSpPr>
          <p:nvPr/>
        </p:nvSpPr>
        <p:spPr bwMode="auto">
          <a:xfrm>
            <a:off x="1187450" y="4652963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D</a:t>
            </a:r>
          </a:p>
        </p:txBody>
      </p:sp>
      <p:sp>
        <p:nvSpPr>
          <p:cNvPr id="76811" name="Rectangle 36"/>
          <p:cNvSpPr>
            <a:spLocks noChangeArrowheads="1"/>
          </p:cNvSpPr>
          <p:nvPr/>
        </p:nvSpPr>
        <p:spPr bwMode="auto">
          <a:xfrm>
            <a:off x="1187450" y="4941888"/>
            <a:ext cx="431800" cy="28733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E</a:t>
            </a:r>
          </a:p>
        </p:txBody>
      </p:sp>
      <p:sp>
        <p:nvSpPr>
          <p:cNvPr id="76812" name="Rectangle 37"/>
          <p:cNvSpPr>
            <a:spLocks noChangeArrowheads="1"/>
          </p:cNvSpPr>
          <p:nvPr/>
        </p:nvSpPr>
        <p:spPr bwMode="auto">
          <a:xfrm>
            <a:off x="1187450" y="5229225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F</a:t>
            </a:r>
          </a:p>
        </p:txBody>
      </p:sp>
      <p:sp>
        <p:nvSpPr>
          <p:cNvPr id="76813" name="Rectangle 38"/>
          <p:cNvSpPr>
            <a:spLocks noChangeArrowheads="1"/>
          </p:cNvSpPr>
          <p:nvPr/>
        </p:nvSpPr>
        <p:spPr bwMode="auto">
          <a:xfrm>
            <a:off x="1187450" y="5518150"/>
            <a:ext cx="431800" cy="2873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G</a:t>
            </a:r>
          </a:p>
        </p:txBody>
      </p:sp>
      <p:sp>
        <p:nvSpPr>
          <p:cNvPr id="76814" name="Rectangle 39"/>
          <p:cNvSpPr>
            <a:spLocks noChangeArrowheads="1"/>
          </p:cNvSpPr>
          <p:nvPr/>
        </p:nvSpPr>
        <p:spPr bwMode="auto">
          <a:xfrm>
            <a:off x="1619250" y="3789363"/>
            <a:ext cx="504825" cy="288925"/>
          </a:xfrm>
          <a:prstGeom prst="rect">
            <a:avLst/>
          </a:prstGeom>
          <a:solidFill>
            <a:srgbClr val="FF99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0</a:t>
            </a:r>
          </a:p>
        </p:txBody>
      </p:sp>
      <p:sp>
        <p:nvSpPr>
          <p:cNvPr id="76815" name="Rectangle 40"/>
          <p:cNvSpPr>
            <a:spLocks noChangeArrowheads="1"/>
          </p:cNvSpPr>
          <p:nvPr/>
        </p:nvSpPr>
        <p:spPr bwMode="auto">
          <a:xfrm>
            <a:off x="1619250" y="4076700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6</a:t>
            </a:r>
          </a:p>
        </p:txBody>
      </p:sp>
      <p:sp>
        <p:nvSpPr>
          <p:cNvPr id="76816" name="Rectangle 41"/>
          <p:cNvSpPr>
            <a:spLocks noChangeArrowheads="1"/>
          </p:cNvSpPr>
          <p:nvPr/>
        </p:nvSpPr>
        <p:spPr bwMode="auto">
          <a:xfrm>
            <a:off x="1619250" y="4365625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3</a:t>
            </a:r>
          </a:p>
        </p:txBody>
      </p:sp>
      <p:sp>
        <p:nvSpPr>
          <p:cNvPr id="76817" name="Rectangle 42"/>
          <p:cNvSpPr>
            <a:spLocks noChangeArrowheads="1"/>
          </p:cNvSpPr>
          <p:nvPr/>
        </p:nvSpPr>
        <p:spPr bwMode="auto">
          <a:xfrm>
            <a:off x="1619250" y="4652963"/>
            <a:ext cx="504825" cy="288925"/>
          </a:xfrm>
          <a:prstGeom prst="rect">
            <a:avLst/>
          </a:prstGeom>
          <a:solidFill>
            <a:srgbClr val="FF99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2</a:t>
            </a:r>
          </a:p>
        </p:txBody>
      </p:sp>
      <p:sp>
        <p:nvSpPr>
          <p:cNvPr id="76818" name="Rectangle 43"/>
          <p:cNvSpPr>
            <a:spLocks noChangeArrowheads="1"/>
          </p:cNvSpPr>
          <p:nvPr/>
        </p:nvSpPr>
        <p:spPr bwMode="auto">
          <a:xfrm>
            <a:off x="1619250" y="4941888"/>
            <a:ext cx="504825" cy="28733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∞</a:t>
            </a:r>
          </a:p>
        </p:txBody>
      </p:sp>
      <p:sp>
        <p:nvSpPr>
          <p:cNvPr id="76819" name="Rectangle 44"/>
          <p:cNvSpPr>
            <a:spLocks noChangeArrowheads="1"/>
          </p:cNvSpPr>
          <p:nvPr/>
        </p:nvSpPr>
        <p:spPr bwMode="auto">
          <a:xfrm>
            <a:off x="1619250" y="5229225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∞</a:t>
            </a:r>
          </a:p>
        </p:txBody>
      </p:sp>
      <p:sp>
        <p:nvSpPr>
          <p:cNvPr id="76820" name="Rectangle 45"/>
          <p:cNvSpPr>
            <a:spLocks noChangeArrowheads="1"/>
          </p:cNvSpPr>
          <p:nvPr/>
        </p:nvSpPr>
        <p:spPr bwMode="auto">
          <a:xfrm>
            <a:off x="1619250" y="5518150"/>
            <a:ext cx="504825" cy="2873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∞</a:t>
            </a:r>
          </a:p>
        </p:txBody>
      </p:sp>
      <p:sp>
        <p:nvSpPr>
          <p:cNvPr id="76821" name="Rectangle 46"/>
          <p:cNvSpPr>
            <a:spLocks noChangeArrowheads="1"/>
          </p:cNvSpPr>
          <p:nvPr/>
        </p:nvSpPr>
        <p:spPr bwMode="auto">
          <a:xfrm>
            <a:off x="2124075" y="3789363"/>
            <a:ext cx="504825" cy="288925"/>
          </a:xfrm>
          <a:prstGeom prst="rect">
            <a:avLst/>
          </a:prstGeom>
          <a:solidFill>
            <a:srgbClr val="FF99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0</a:t>
            </a:r>
          </a:p>
        </p:txBody>
      </p:sp>
      <p:sp>
        <p:nvSpPr>
          <p:cNvPr id="76822" name="Rectangle 47"/>
          <p:cNvSpPr>
            <a:spLocks noChangeArrowheads="1"/>
          </p:cNvSpPr>
          <p:nvPr/>
        </p:nvSpPr>
        <p:spPr bwMode="auto">
          <a:xfrm>
            <a:off x="2124075" y="4076700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4</a:t>
            </a:r>
          </a:p>
        </p:txBody>
      </p:sp>
      <p:sp>
        <p:nvSpPr>
          <p:cNvPr id="76823" name="Rectangle 48"/>
          <p:cNvSpPr>
            <a:spLocks noChangeArrowheads="1"/>
          </p:cNvSpPr>
          <p:nvPr/>
        </p:nvSpPr>
        <p:spPr bwMode="auto">
          <a:xfrm>
            <a:off x="2124075" y="4365625"/>
            <a:ext cx="504825" cy="288925"/>
          </a:xfrm>
          <a:prstGeom prst="rect">
            <a:avLst/>
          </a:prstGeom>
          <a:solidFill>
            <a:srgbClr val="FF99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3</a:t>
            </a:r>
          </a:p>
        </p:txBody>
      </p:sp>
      <p:sp>
        <p:nvSpPr>
          <p:cNvPr id="76824" name="Rectangle 49"/>
          <p:cNvSpPr>
            <a:spLocks noChangeArrowheads="1"/>
          </p:cNvSpPr>
          <p:nvPr/>
        </p:nvSpPr>
        <p:spPr bwMode="auto">
          <a:xfrm>
            <a:off x="2124075" y="4652963"/>
            <a:ext cx="504825" cy="288925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2</a:t>
            </a:r>
          </a:p>
        </p:txBody>
      </p:sp>
      <p:sp>
        <p:nvSpPr>
          <p:cNvPr id="76825" name="Rectangle 50"/>
          <p:cNvSpPr>
            <a:spLocks noChangeArrowheads="1"/>
          </p:cNvSpPr>
          <p:nvPr/>
        </p:nvSpPr>
        <p:spPr bwMode="auto">
          <a:xfrm>
            <a:off x="2124075" y="4941888"/>
            <a:ext cx="504825" cy="28733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∞</a:t>
            </a:r>
          </a:p>
        </p:txBody>
      </p:sp>
      <p:sp>
        <p:nvSpPr>
          <p:cNvPr id="76826" name="Rectangle 51"/>
          <p:cNvSpPr>
            <a:spLocks noChangeArrowheads="1"/>
          </p:cNvSpPr>
          <p:nvPr/>
        </p:nvSpPr>
        <p:spPr bwMode="auto">
          <a:xfrm>
            <a:off x="2124075" y="5229225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∞</a:t>
            </a:r>
          </a:p>
        </p:txBody>
      </p:sp>
      <p:sp>
        <p:nvSpPr>
          <p:cNvPr id="76827" name="Rectangle 52"/>
          <p:cNvSpPr>
            <a:spLocks noChangeArrowheads="1"/>
          </p:cNvSpPr>
          <p:nvPr/>
        </p:nvSpPr>
        <p:spPr bwMode="auto">
          <a:xfrm>
            <a:off x="2124075" y="5518150"/>
            <a:ext cx="504825" cy="2873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22</a:t>
            </a:r>
          </a:p>
        </p:txBody>
      </p:sp>
      <p:sp>
        <p:nvSpPr>
          <p:cNvPr id="76828" name="Rectangle 53"/>
          <p:cNvSpPr>
            <a:spLocks noChangeArrowheads="1"/>
          </p:cNvSpPr>
          <p:nvPr/>
        </p:nvSpPr>
        <p:spPr bwMode="auto">
          <a:xfrm>
            <a:off x="1619250" y="3500438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A</a:t>
            </a:r>
          </a:p>
        </p:txBody>
      </p:sp>
      <p:sp>
        <p:nvSpPr>
          <p:cNvPr id="76829" name="Rectangle 54"/>
          <p:cNvSpPr>
            <a:spLocks noChangeArrowheads="1"/>
          </p:cNvSpPr>
          <p:nvPr/>
        </p:nvSpPr>
        <p:spPr bwMode="auto">
          <a:xfrm>
            <a:off x="2124075" y="3500438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D=2</a:t>
            </a:r>
          </a:p>
        </p:txBody>
      </p:sp>
      <p:sp>
        <p:nvSpPr>
          <p:cNvPr id="76830" name="Rectangle 55"/>
          <p:cNvSpPr>
            <a:spLocks noChangeArrowheads="1"/>
          </p:cNvSpPr>
          <p:nvPr/>
        </p:nvSpPr>
        <p:spPr bwMode="auto">
          <a:xfrm>
            <a:off x="2627313" y="3789363"/>
            <a:ext cx="504825" cy="288925"/>
          </a:xfrm>
          <a:prstGeom prst="rect">
            <a:avLst/>
          </a:prstGeom>
          <a:solidFill>
            <a:srgbClr val="FF99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0</a:t>
            </a:r>
          </a:p>
        </p:txBody>
      </p:sp>
      <p:sp>
        <p:nvSpPr>
          <p:cNvPr id="76831" name="Rectangle 56"/>
          <p:cNvSpPr>
            <a:spLocks noChangeArrowheads="1"/>
          </p:cNvSpPr>
          <p:nvPr/>
        </p:nvSpPr>
        <p:spPr bwMode="auto">
          <a:xfrm>
            <a:off x="2627313" y="4076700"/>
            <a:ext cx="504825" cy="288925"/>
          </a:xfrm>
          <a:prstGeom prst="rect">
            <a:avLst/>
          </a:prstGeom>
          <a:solidFill>
            <a:srgbClr val="FF99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4</a:t>
            </a:r>
          </a:p>
        </p:txBody>
      </p:sp>
      <p:sp>
        <p:nvSpPr>
          <p:cNvPr id="76832" name="Rectangle 57"/>
          <p:cNvSpPr>
            <a:spLocks noChangeArrowheads="1"/>
          </p:cNvSpPr>
          <p:nvPr/>
        </p:nvSpPr>
        <p:spPr bwMode="auto">
          <a:xfrm>
            <a:off x="2627313" y="4365625"/>
            <a:ext cx="504825" cy="288925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3</a:t>
            </a:r>
          </a:p>
        </p:txBody>
      </p:sp>
      <p:sp>
        <p:nvSpPr>
          <p:cNvPr id="76833" name="Rectangle 58"/>
          <p:cNvSpPr>
            <a:spLocks noChangeArrowheads="1"/>
          </p:cNvSpPr>
          <p:nvPr/>
        </p:nvSpPr>
        <p:spPr bwMode="auto">
          <a:xfrm>
            <a:off x="2627313" y="4652963"/>
            <a:ext cx="504825" cy="288925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2</a:t>
            </a:r>
          </a:p>
        </p:txBody>
      </p:sp>
      <p:sp>
        <p:nvSpPr>
          <p:cNvPr id="76834" name="Rectangle 59"/>
          <p:cNvSpPr>
            <a:spLocks noChangeArrowheads="1"/>
          </p:cNvSpPr>
          <p:nvPr/>
        </p:nvSpPr>
        <p:spPr bwMode="auto">
          <a:xfrm>
            <a:off x="2627313" y="4941888"/>
            <a:ext cx="504825" cy="28733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∞</a:t>
            </a:r>
          </a:p>
        </p:txBody>
      </p:sp>
      <p:sp>
        <p:nvSpPr>
          <p:cNvPr id="76835" name="Rectangle 60"/>
          <p:cNvSpPr>
            <a:spLocks noChangeArrowheads="1"/>
          </p:cNvSpPr>
          <p:nvPr/>
        </p:nvSpPr>
        <p:spPr bwMode="auto">
          <a:xfrm>
            <a:off x="2627313" y="5229225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10</a:t>
            </a:r>
          </a:p>
        </p:txBody>
      </p:sp>
      <p:sp>
        <p:nvSpPr>
          <p:cNvPr id="76836" name="Rectangle 61"/>
          <p:cNvSpPr>
            <a:spLocks noChangeArrowheads="1"/>
          </p:cNvSpPr>
          <p:nvPr/>
        </p:nvSpPr>
        <p:spPr bwMode="auto">
          <a:xfrm>
            <a:off x="2627313" y="5518150"/>
            <a:ext cx="504825" cy="2873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22</a:t>
            </a:r>
          </a:p>
        </p:txBody>
      </p:sp>
      <p:sp>
        <p:nvSpPr>
          <p:cNvPr id="76837" name="Rectangle 62"/>
          <p:cNvSpPr>
            <a:spLocks noChangeArrowheads="1"/>
          </p:cNvSpPr>
          <p:nvPr/>
        </p:nvSpPr>
        <p:spPr bwMode="auto">
          <a:xfrm>
            <a:off x="2627313" y="3500438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C=3</a:t>
            </a:r>
          </a:p>
        </p:txBody>
      </p:sp>
      <p:sp>
        <p:nvSpPr>
          <p:cNvPr id="76838" name="Rectangle 63"/>
          <p:cNvSpPr>
            <a:spLocks noChangeArrowheads="1"/>
          </p:cNvSpPr>
          <p:nvPr/>
        </p:nvSpPr>
        <p:spPr bwMode="auto">
          <a:xfrm>
            <a:off x="3132138" y="3789363"/>
            <a:ext cx="504825" cy="288925"/>
          </a:xfrm>
          <a:prstGeom prst="rect">
            <a:avLst/>
          </a:prstGeom>
          <a:solidFill>
            <a:srgbClr val="FF99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0</a:t>
            </a:r>
          </a:p>
        </p:txBody>
      </p:sp>
      <p:sp>
        <p:nvSpPr>
          <p:cNvPr id="76839" name="Rectangle 64"/>
          <p:cNvSpPr>
            <a:spLocks noChangeArrowheads="1"/>
          </p:cNvSpPr>
          <p:nvPr/>
        </p:nvSpPr>
        <p:spPr bwMode="auto">
          <a:xfrm>
            <a:off x="3132138" y="4076700"/>
            <a:ext cx="504825" cy="288925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4</a:t>
            </a:r>
          </a:p>
        </p:txBody>
      </p:sp>
      <p:sp>
        <p:nvSpPr>
          <p:cNvPr id="76840" name="Rectangle 65"/>
          <p:cNvSpPr>
            <a:spLocks noChangeArrowheads="1"/>
          </p:cNvSpPr>
          <p:nvPr/>
        </p:nvSpPr>
        <p:spPr bwMode="auto">
          <a:xfrm>
            <a:off x="3132138" y="4365625"/>
            <a:ext cx="504825" cy="288925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3</a:t>
            </a:r>
          </a:p>
        </p:txBody>
      </p:sp>
      <p:sp>
        <p:nvSpPr>
          <p:cNvPr id="76841" name="Rectangle 66"/>
          <p:cNvSpPr>
            <a:spLocks noChangeArrowheads="1"/>
          </p:cNvSpPr>
          <p:nvPr/>
        </p:nvSpPr>
        <p:spPr bwMode="auto">
          <a:xfrm>
            <a:off x="3132138" y="4652963"/>
            <a:ext cx="504825" cy="288925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2</a:t>
            </a:r>
          </a:p>
        </p:txBody>
      </p:sp>
      <p:sp>
        <p:nvSpPr>
          <p:cNvPr id="76842" name="Rectangle 67"/>
          <p:cNvSpPr>
            <a:spLocks noChangeArrowheads="1"/>
          </p:cNvSpPr>
          <p:nvPr/>
        </p:nvSpPr>
        <p:spPr bwMode="auto">
          <a:xfrm>
            <a:off x="3132138" y="4941888"/>
            <a:ext cx="504825" cy="28733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12</a:t>
            </a:r>
          </a:p>
        </p:txBody>
      </p:sp>
      <p:sp>
        <p:nvSpPr>
          <p:cNvPr id="76843" name="Rectangle 68"/>
          <p:cNvSpPr>
            <a:spLocks noChangeArrowheads="1"/>
          </p:cNvSpPr>
          <p:nvPr/>
        </p:nvSpPr>
        <p:spPr bwMode="auto">
          <a:xfrm>
            <a:off x="3132138" y="5229225"/>
            <a:ext cx="504825" cy="288925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10</a:t>
            </a:r>
          </a:p>
        </p:txBody>
      </p:sp>
      <p:sp>
        <p:nvSpPr>
          <p:cNvPr id="76844" name="Rectangle 69"/>
          <p:cNvSpPr>
            <a:spLocks noChangeArrowheads="1"/>
          </p:cNvSpPr>
          <p:nvPr/>
        </p:nvSpPr>
        <p:spPr bwMode="auto">
          <a:xfrm>
            <a:off x="3132138" y="5518150"/>
            <a:ext cx="504825" cy="2873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22</a:t>
            </a:r>
          </a:p>
        </p:txBody>
      </p:sp>
      <p:sp>
        <p:nvSpPr>
          <p:cNvPr id="76845" name="Rectangle 70"/>
          <p:cNvSpPr>
            <a:spLocks noChangeArrowheads="1"/>
          </p:cNvSpPr>
          <p:nvPr/>
        </p:nvSpPr>
        <p:spPr bwMode="auto">
          <a:xfrm>
            <a:off x="3132138" y="3500438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B=4</a:t>
            </a:r>
          </a:p>
        </p:txBody>
      </p:sp>
      <p:sp>
        <p:nvSpPr>
          <p:cNvPr id="76846" name="Rectangle 71"/>
          <p:cNvSpPr>
            <a:spLocks noChangeArrowheads="1"/>
          </p:cNvSpPr>
          <p:nvPr/>
        </p:nvSpPr>
        <p:spPr bwMode="auto">
          <a:xfrm>
            <a:off x="3636963" y="3789363"/>
            <a:ext cx="503237" cy="288925"/>
          </a:xfrm>
          <a:prstGeom prst="rect">
            <a:avLst/>
          </a:prstGeom>
          <a:solidFill>
            <a:srgbClr val="FF99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0</a:t>
            </a:r>
          </a:p>
        </p:txBody>
      </p:sp>
      <p:sp>
        <p:nvSpPr>
          <p:cNvPr id="76847" name="Rectangle 72"/>
          <p:cNvSpPr>
            <a:spLocks noChangeArrowheads="1"/>
          </p:cNvSpPr>
          <p:nvPr/>
        </p:nvSpPr>
        <p:spPr bwMode="auto">
          <a:xfrm>
            <a:off x="3636963" y="4076700"/>
            <a:ext cx="503237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4</a:t>
            </a:r>
          </a:p>
        </p:txBody>
      </p:sp>
      <p:sp>
        <p:nvSpPr>
          <p:cNvPr id="76848" name="Rectangle 73"/>
          <p:cNvSpPr>
            <a:spLocks noChangeArrowheads="1"/>
          </p:cNvSpPr>
          <p:nvPr/>
        </p:nvSpPr>
        <p:spPr bwMode="auto">
          <a:xfrm>
            <a:off x="3636963" y="4365625"/>
            <a:ext cx="503237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3</a:t>
            </a:r>
          </a:p>
        </p:txBody>
      </p:sp>
      <p:sp>
        <p:nvSpPr>
          <p:cNvPr id="76849" name="Rectangle 74"/>
          <p:cNvSpPr>
            <a:spLocks noChangeArrowheads="1"/>
          </p:cNvSpPr>
          <p:nvPr/>
        </p:nvSpPr>
        <p:spPr bwMode="auto">
          <a:xfrm>
            <a:off x="3636963" y="4652963"/>
            <a:ext cx="503237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2</a:t>
            </a:r>
          </a:p>
        </p:txBody>
      </p:sp>
      <p:sp>
        <p:nvSpPr>
          <p:cNvPr id="76850" name="Rectangle 75"/>
          <p:cNvSpPr>
            <a:spLocks noChangeArrowheads="1"/>
          </p:cNvSpPr>
          <p:nvPr/>
        </p:nvSpPr>
        <p:spPr bwMode="auto">
          <a:xfrm>
            <a:off x="3636963" y="4941888"/>
            <a:ext cx="503237" cy="28733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12</a:t>
            </a:r>
          </a:p>
        </p:txBody>
      </p:sp>
      <p:sp>
        <p:nvSpPr>
          <p:cNvPr id="76851" name="Rectangle 76"/>
          <p:cNvSpPr>
            <a:spLocks noChangeArrowheads="1"/>
          </p:cNvSpPr>
          <p:nvPr/>
        </p:nvSpPr>
        <p:spPr bwMode="auto">
          <a:xfrm>
            <a:off x="3636963" y="5229225"/>
            <a:ext cx="503237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10</a:t>
            </a:r>
          </a:p>
        </p:txBody>
      </p:sp>
      <p:sp>
        <p:nvSpPr>
          <p:cNvPr id="76852" name="Rectangle 77"/>
          <p:cNvSpPr>
            <a:spLocks noChangeArrowheads="1"/>
          </p:cNvSpPr>
          <p:nvPr/>
        </p:nvSpPr>
        <p:spPr bwMode="auto">
          <a:xfrm>
            <a:off x="3636963" y="5518150"/>
            <a:ext cx="503237" cy="2873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76853" name="Rectangle 78"/>
          <p:cNvSpPr>
            <a:spLocks noChangeArrowheads="1"/>
          </p:cNvSpPr>
          <p:nvPr/>
        </p:nvSpPr>
        <p:spPr bwMode="auto">
          <a:xfrm>
            <a:off x="3636963" y="3500438"/>
            <a:ext cx="503237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F=10</a:t>
            </a:r>
          </a:p>
        </p:txBody>
      </p:sp>
      <p:sp>
        <p:nvSpPr>
          <p:cNvPr id="838735" name="Oval 79"/>
          <p:cNvSpPr>
            <a:spLocks noChangeArrowheads="1"/>
          </p:cNvSpPr>
          <p:nvPr/>
        </p:nvSpPr>
        <p:spPr bwMode="auto">
          <a:xfrm>
            <a:off x="3708400" y="4941888"/>
            <a:ext cx="287338" cy="28892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4071934" y="5500702"/>
            <a:ext cx="10679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A→CF →G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923980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873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8620125" y="19050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/>
              <a:t>33</a:t>
            </a:r>
          </a:p>
        </p:txBody>
      </p:sp>
      <p:sp>
        <p:nvSpPr>
          <p:cNvPr id="77827" name="Text Box 3"/>
          <p:cNvSpPr txBox="1">
            <a:spLocks noChangeArrowheads="1"/>
          </p:cNvSpPr>
          <p:nvPr/>
        </p:nvSpPr>
        <p:spPr bwMode="auto">
          <a:xfrm>
            <a:off x="212725" y="188913"/>
            <a:ext cx="363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基于路径的路由选择算法</a:t>
            </a:r>
            <a:endParaRPr lang="zh-CN" altLang="en-US" b="1">
              <a:latin typeface="宋体" pitchFamily="2" charset="-122"/>
            </a:endParaRPr>
          </a:p>
        </p:txBody>
      </p:sp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212725" y="960438"/>
            <a:ext cx="8931275" cy="213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b="1">
                <a:latin typeface="宋体" pitchFamily="2" charset="-122"/>
              </a:rPr>
              <a:t>核心算法</a:t>
            </a:r>
            <a:r>
              <a:rPr lang="en-US" altLang="zh-CN" b="1"/>
              <a:t>—Dijkstra</a:t>
            </a:r>
            <a:r>
              <a:rPr lang="zh-CN" altLang="en-US" b="1">
                <a:latin typeface="宋体" pitchFamily="2" charset="-122"/>
              </a:rPr>
              <a:t>最短路径优先算法：</a:t>
            </a:r>
          </a:p>
          <a:p>
            <a:pPr>
              <a:spcBef>
                <a:spcPct val="20000"/>
              </a:spcBef>
            </a:pPr>
            <a:r>
              <a:rPr lang="zh-CN" altLang="en-US" b="1">
                <a:latin typeface="宋体" pitchFamily="2" charset="-122"/>
              </a:rPr>
              <a:t>  对于给定结点和边权（距离）的图，一定可以找出两个结点之间的最短路径。</a:t>
            </a:r>
          </a:p>
          <a:p>
            <a:pPr>
              <a:spcBef>
                <a:spcPct val="20000"/>
              </a:spcBef>
            </a:pPr>
            <a:r>
              <a:rPr lang="zh-CN" altLang="en-US" b="1">
                <a:latin typeface="宋体" pitchFamily="2" charset="-122"/>
              </a:rPr>
              <a:t>  优先选择距离</a:t>
            </a:r>
            <a:r>
              <a:rPr lang="zh-CN" altLang="en-US" b="1"/>
              <a:t>“</a:t>
            </a:r>
            <a:r>
              <a:rPr lang="zh-CN" altLang="en-US" b="1">
                <a:latin typeface="宋体" pitchFamily="2" charset="-122"/>
              </a:rPr>
              <a:t>源点</a:t>
            </a:r>
            <a:r>
              <a:rPr lang="zh-CN" altLang="en-US" b="1"/>
              <a:t>”</a:t>
            </a:r>
            <a:r>
              <a:rPr lang="zh-CN" altLang="en-US" b="1">
                <a:latin typeface="宋体" pitchFamily="2" charset="-122"/>
              </a:rPr>
              <a:t>最近的</a:t>
            </a:r>
            <a:r>
              <a:rPr lang="zh-CN" altLang="en-US" b="1"/>
              <a:t>集外</a:t>
            </a:r>
            <a:r>
              <a:rPr lang="zh-CN" altLang="en-US" b="1">
                <a:latin typeface="宋体" pitchFamily="2" charset="-122"/>
              </a:rPr>
              <a:t>结点加入</a:t>
            </a:r>
            <a:r>
              <a:rPr lang="zh-CN" altLang="en-US" b="1"/>
              <a:t>“</a:t>
            </a:r>
            <a:r>
              <a:rPr lang="zh-CN" altLang="en-US" b="1">
                <a:latin typeface="宋体" pitchFamily="2" charset="-122"/>
              </a:rPr>
              <a:t>最短路径集</a:t>
            </a:r>
            <a:r>
              <a:rPr lang="zh-CN" altLang="en-US" b="1"/>
              <a:t>”</a:t>
            </a:r>
            <a:r>
              <a:rPr lang="zh-CN" altLang="en-US" b="1">
                <a:latin typeface="宋体" pitchFamily="2" charset="-122"/>
              </a:rPr>
              <a:t>。</a:t>
            </a:r>
          </a:p>
          <a:p>
            <a:pPr>
              <a:spcBef>
                <a:spcPct val="20000"/>
              </a:spcBef>
            </a:pPr>
            <a:r>
              <a:rPr lang="zh-CN" altLang="en-US" b="1">
                <a:latin typeface="宋体" pitchFamily="2" charset="-122"/>
              </a:rPr>
              <a:t>    </a:t>
            </a:r>
            <a:r>
              <a:rPr lang="en-US" altLang="zh-CN" b="1">
                <a:latin typeface="宋体" pitchFamily="2" charset="-122"/>
              </a:rPr>
              <a:t>{</a:t>
            </a:r>
            <a:r>
              <a:rPr lang="en-US" altLang="zh-CN" b="1"/>
              <a:t>A</a:t>
            </a:r>
            <a:r>
              <a:rPr lang="en-US" altLang="zh-CN" b="1">
                <a:latin typeface="宋体" pitchFamily="2" charset="-122"/>
              </a:rPr>
              <a:t> </a:t>
            </a:r>
            <a:r>
              <a:rPr lang="zh-CN" altLang="en-US" b="1"/>
              <a:t>，</a:t>
            </a:r>
            <a:r>
              <a:rPr lang="en-US" altLang="zh-CN" b="1"/>
              <a:t>D </a:t>
            </a:r>
            <a:r>
              <a:rPr lang="zh-CN" altLang="en-US" b="1"/>
              <a:t>，</a:t>
            </a:r>
            <a:r>
              <a:rPr lang="en-US" altLang="zh-CN" b="1"/>
              <a:t>C </a:t>
            </a:r>
            <a:r>
              <a:rPr lang="zh-CN" altLang="en-US" b="1"/>
              <a:t>，</a:t>
            </a:r>
            <a:r>
              <a:rPr lang="en-US" altLang="zh-CN" b="1"/>
              <a:t>B </a:t>
            </a:r>
            <a:r>
              <a:rPr lang="zh-CN" altLang="en-US" b="1"/>
              <a:t>，</a:t>
            </a:r>
            <a:r>
              <a:rPr lang="en-US" altLang="zh-CN" b="1"/>
              <a:t>F </a:t>
            </a:r>
            <a:r>
              <a:rPr lang="zh-CN" altLang="en-US" b="1"/>
              <a:t>，</a:t>
            </a:r>
            <a:r>
              <a:rPr lang="en-US" altLang="zh-CN" b="1"/>
              <a:t>E</a:t>
            </a:r>
            <a:r>
              <a:rPr lang="en-US" altLang="zh-CN" b="1">
                <a:latin typeface="宋体" pitchFamily="2" charset="-122"/>
              </a:rPr>
              <a:t>}</a:t>
            </a:r>
            <a:r>
              <a:rPr lang="en-US" altLang="zh-CN" b="1"/>
              <a:t>← {G}</a:t>
            </a:r>
          </a:p>
        </p:txBody>
      </p:sp>
      <p:sp>
        <p:nvSpPr>
          <p:cNvPr id="839685" name="Rectangle 5"/>
          <p:cNvSpPr>
            <a:spLocks noChangeArrowheads="1"/>
          </p:cNvSpPr>
          <p:nvPr/>
        </p:nvSpPr>
        <p:spPr bwMode="auto">
          <a:xfrm>
            <a:off x="228600" y="7620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7830" name="Text Box 6"/>
          <p:cNvSpPr txBox="1">
            <a:spLocks noChangeArrowheads="1"/>
          </p:cNvSpPr>
          <p:nvPr/>
        </p:nvSpPr>
        <p:spPr bwMode="auto">
          <a:xfrm>
            <a:off x="250825" y="6165850"/>
            <a:ext cx="8931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b="1">
                <a:latin typeface="宋体" pitchFamily="2" charset="-122"/>
              </a:rPr>
              <a:t>潜在问题：</a:t>
            </a:r>
            <a:r>
              <a:rPr lang="zh-CN" altLang="en-US" b="1"/>
              <a:t>如何收集整个网络的拓扑信息？</a:t>
            </a:r>
            <a:endParaRPr lang="zh-CN" altLang="en-US" b="1">
              <a:latin typeface="宋体" pitchFamily="2" charset="-122"/>
            </a:endParaRPr>
          </a:p>
        </p:txBody>
      </p:sp>
      <p:grpSp>
        <p:nvGrpSpPr>
          <p:cNvPr id="77831" name="Group 7"/>
          <p:cNvGrpSpPr>
            <a:grpSpLocks/>
          </p:cNvGrpSpPr>
          <p:nvPr/>
        </p:nvGrpSpPr>
        <p:grpSpPr bwMode="auto">
          <a:xfrm>
            <a:off x="4832350" y="3357563"/>
            <a:ext cx="2763838" cy="2519362"/>
            <a:chOff x="3061" y="1752"/>
            <a:chExt cx="1741" cy="1587"/>
          </a:xfrm>
        </p:grpSpPr>
        <p:sp>
          <p:nvSpPr>
            <p:cNvPr id="77888" name="Oval 8"/>
            <p:cNvSpPr>
              <a:spLocks noChangeArrowheads="1"/>
            </p:cNvSpPr>
            <p:nvPr/>
          </p:nvSpPr>
          <p:spPr bwMode="auto">
            <a:xfrm>
              <a:off x="3061" y="2432"/>
              <a:ext cx="272" cy="27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A</a:t>
              </a:r>
            </a:p>
          </p:txBody>
        </p:sp>
        <p:sp>
          <p:nvSpPr>
            <p:cNvPr id="77889" name="Oval 9"/>
            <p:cNvSpPr>
              <a:spLocks noChangeArrowheads="1"/>
            </p:cNvSpPr>
            <p:nvPr/>
          </p:nvSpPr>
          <p:spPr bwMode="auto">
            <a:xfrm>
              <a:off x="3378" y="3067"/>
              <a:ext cx="272" cy="27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C</a:t>
              </a:r>
            </a:p>
          </p:txBody>
        </p:sp>
        <p:sp>
          <p:nvSpPr>
            <p:cNvPr id="77890" name="Oval 10"/>
            <p:cNvSpPr>
              <a:spLocks noChangeArrowheads="1"/>
            </p:cNvSpPr>
            <p:nvPr/>
          </p:nvSpPr>
          <p:spPr bwMode="auto">
            <a:xfrm>
              <a:off x="3832" y="2432"/>
              <a:ext cx="272" cy="27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D</a:t>
              </a:r>
            </a:p>
          </p:txBody>
        </p:sp>
        <p:sp>
          <p:nvSpPr>
            <p:cNvPr id="77891" name="Oval 11"/>
            <p:cNvSpPr>
              <a:spLocks noChangeArrowheads="1"/>
            </p:cNvSpPr>
            <p:nvPr/>
          </p:nvSpPr>
          <p:spPr bwMode="auto">
            <a:xfrm>
              <a:off x="3378" y="1842"/>
              <a:ext cx="272" cy="27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B</a:t>
              </a:r>
            </a:p>
          </p:txBody>
        </p:sp>
        <p:sp>
          <p:nvSpPr>
            <p:cNvPr id="77892" name="Oval 12"/>
            <p:cNvSpPr>
              <a:spLocks noChangeArrowheads="1"/>
            </p:cNvSpPr>
            <p:nvPr/>
          </p:nvSpPr>
          <p:spPr bwMode="auto">
            <a:xfrm>
              <a:off x="4149" y="1842"/>
              <a:ext cx="272" cy="27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E</a:t>
              </a:r>
            </a:p>
          </p:txBody>
        </p:sp>
        <p:sp>
          <p:nvSpPr>
            <p:cNvPr id="77893" name="Oval 13"/>
            <p:cNvSpPr>
              <a:spLocks noChangeArrowheads="1"/>
            </p:cNvSpPr>
            <p:nvPr/>
          </p:nvSpPr>
          <p:spPr bwMode="auto">
            <a:xfrm>
              <a:off x="4285" y="3067"/>
              <a:ext cx="272" cy="27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F</a:t>
              </a:r>
            </a:p>
          </p:txBody>
        </p:sp>
        <p:sp>
          <p:nvSpPr>
            <p:cNvPr id="77894" name="Line 14"/>
            <p:cNvSpPr>
              <a:spLocks noChangeShapeType="1"/>
            </p:cNvSpPr>
            <p:nvPr/>
          </p:nvSpPr>
          <p:spPr bwMode="auto">
            <a:xfrm>
              <a:off x="3333" y="2568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95" name="Line 15"/>
            <p:cNvSpPr>
              <a:spLocks noChangeShapeType="1"/>
            </p:cNvSpPr>
            <p:nvPr/>
          </p:nvSpPr>
          <p:spPr bwMode="auto">
            <a:xfrm flipV="1">
              <a:off x="3197" y="2069"/>
              <a:ext cx="272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96" name="Line 16"/>
            <p:cNvSpPr>
              <a:spLocks noChangeShapeType="1"/>
            </p:cNvSpPr>
            <p:nvPr/>
          </p:nvSpPr>
          <p:spPr bwMode="auto">
            <a:xfrm>
              <a:off x="3242" y="2659"/>
              <a:ext cx="182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97" name="Line 17"/>
            <p:cNvSpPr>
              <a:spLocks noChangeShapeType="1"/>
            </p:cNvSpPr>
            <p:nvPr/>
          </p:nvSpPr>
          <p:spPr bwMode="auto">
            <a:xfrm>
              <a:off x="3650" y="3203"/>
              <a:ext cx="6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98" name="Line 18"/>
            <p:cNvSpPr>
              <a:spLocks noChangeShapeType="1"/>
            </p:cNvSpPr>
            <p:nvPr/>
          </p:nvSpPr>
          <p:spPr bwMode="auto">
            <a:xfrm>
              <a:off x="3605" y="2024"/>
              <a:ext cx="317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99" name="Line 19"/>
            <p:cNvSpPr>
              <a:spLocks noChangeShapeType="1"/>
            </p:cNvSpPr>
            <p:nvPr/>
          </p:nvSpPr>
          <p:spPr bwMode="auto">
            <a:xfrm>
              <a:off x="3650" y="1933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900" name="Line 20"/>
            <p:cNvSpPr>
              <a:spLocks noChangeShapeType="1"/>
            </p:cNvSpPr>
            <p:nvPr/>
          </p:nvSpPr>
          <p:spPr bwMode="auto">
            <a:xfrm>
              <a:off x="4060" y="2568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901" name="Text Box 21"/>
            <p:cNvSpPr txBox="1">
              <a:spLocks noChangeArrowheads="1"/>
            </p:cNvSpPr>
            <p:nvPr/>
          </p:nvSpPr>
          <p:spPr bwMode="auto">
            <a:xfrm>
              <a:off x="3198" y="2115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6</a:t>
              </a:r>
            </a:p>
          </p:txBody>
        </p:sp>
        <p:sp>
          <p:nvSpPr>
            <p:cNvPr id="77902" name="Text Box 22"/>
            <p:cNvSpPr txBox="1">
              <a:spLocks noChangeArrowheads="1"/>
            </p:cNvSpPr>
            <p:nvPr/>
          </p:nvSpPr>
          <p:spPr bwMode="auto">
            <a:xfrm>
              <a:off x="3335" y="2750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3</a:t>
              </a:r>
            </a:p>
          </p:txBody>
        </p:sp>
        <p:sp>
          <p:nvSpPr>
            <p:cNvPr id="77903" name="Text Box 23"/>
            <p:cNvSpPr txBox="1">
              <a:spLocks noChangeArrowheads="1"/>
            </p:cNvSpPr>
            <p:nvPr/>
          </p:nvSpPr>
          <p:spPr bwMode="auto">
            <a:xfrm>
              <a:off x="4468" y="2115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5</a:t>
              </a:r>
            </a:p>
          </p:txBody>
        </p:sp>
        <p:sp>
          <p:nvSpPr>
            <p:cNvPr id="77904" name="Text Box 24"/>
            <p:cNvSpPr txBox="1">
              <a:spLocks noChangeArrowheads="1"/>
            </p:cNvSpPr>
            <p:nvPr/>
          </p:nvSpPr>
          <p:spPr bwMode="auto">
            <a:xfrm>
              <a:off x="3743" y="2084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2</a:t>
              </a:r>
            </a:p>
          </p:txBody>
        </p:sp>
        <p:sp>
          <p:nvSpPr>
            <p:cNvPr id="77905" name="Text Box 25"/>
            <p:cNvSpPr txBox="1">
              <a:spLocks noChangeArrowheads="1"/>
            </p:cNvSpPr>
            <p:nvPr/>
          </p:nvSpPr>
          <p:spPr bwMode="auto">
            <a:xfrm>
              <a:off x="4558" y="2795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10</a:t>
              </a:r>
            </a:p>
          </p:txBody>
        </p:sp>
        <p:sp>
          <p:nvSpPr>
            <p:cNvPr id="77906" name="Text Box 26"/>
            <p:cNvSpPr txBox="1">
              <a:spLocks noChangeArrowheads="1"/>
            </p:cNvSpPr>
            <p:nvPr/>
          </p:nvSpPr>
          <p:spPr bwMode="auto">
            <a:xfrm>
              <a:off x="3833" y="1752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8</a:t>
              </a:r>
            </a:p>
          </p:txBody>
        </p:sp>
        <p:sp>
          <p:nvSpPr>
            <p:cNvPr id="77907" name="Text Box 27"/>
            <p:cNvSpPr txBox="1">
              <a:spLocks noChangeArrowheads="1"/>
            </p:cNvSpPr>
            <p:nvPr/>
          </p:nvSpPr>
          <p:spPr bwMode="auto">
            <a:xfrm>
              <a:off x="3471" y="2387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2</a:t>
              </a:r>
            </a:p>
          </p:txBody>
        </p:sp>
        <p:sp>
          <p:nvSpPr>
            <p:cNvPr id="77908" name="Text Box 28"/>
            <p:cNvSpPr txBox="1">
              <a:spLocks noChangeArrowheads="1"/>
            </p:cNvSpPr>
            <p:nvPr/>
          </p:nvSpPr>
          <p:spPr bwMode="auto">
            <a:xfrm>
              <a:off x="3833" y="3022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7</a:t>
              </a:r>
            </a:p>
          </p:txBody>
        </p:sp>
        <p:sp>
          <p:nvSpPr>
            <p:cNvPr id="77909" name="Text Box 29"/>
            <p:cNvSpPr txBox="1">
              <a:spLocks noChangeArrowheads="1"/>
            </p:cNvSpPr>
            <p:nvPr/>
          </p:nvSpPr>
          <p:spPr bwMode="auto">
            <a:xfrm>
              <a:off x="4195" y="2387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20</a:t>
              </a:r>
            </a:p>
          </p:txBody>
        </p:sp>
        <p:sp>
          <p:nvSpPr>
            <p:cNvPr id="77910" name="Oval 30"/>
            <p:cNvSpPr>
              <a:spLocks noChangeArrowheads="1"/>
            </p:cNvSpPr>
            <p:nvPr/>
          </p:nvSpPr>
          <p:spPr bwMode="auto">
            <a:xfrm>
              <a:off x="4513" y="2432"/>
              <a:ext cx="272" cy="2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G</a:t>
              </a:r>
            </a:p>
          </p:txBody>
        </p:sp>
        <p:sp>
          <p:nvSpPr>
            <p:cNvPr id="77911" name="Line 31"/>
            <p:cNvSpPr>
              <a:spLocks noChangeShapeType="1"/>
            </p:cNvSpPr>
            <p:nvPr/>
          </p:nvSpPr>
          <p:spPr bwMode="auto">
            <a:xfrm>
              <a:off x="4377" y="2069"/>
              <a:ext cx="227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912" name="Line 32"/>
            <p:cNvSpPr>
              <a:spLocks noChangeShapeType="1"/>
            </p:cNvSpPr>
            <p:nvPr/>
          </p:nvSpPr>
          <p:spPr bwMode="auto">
            <a:xfrm flipV="1">
              <a:off x="4468" y="2704"/>
              <a:ext cx="181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7832" name="Rectangle 33"/>
          <p:cNvSpPr>
            <a:spLocks noChangeArrowheads="1"/>
          </p:cNvSpPr>
          <p:nvPr/>
        </p:nvSpPr>
        <p:spPr bwMode="auto">
          <a:xfrm>
            <a:off x="1187450" y="3789363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A</a:t>
            </a:r>
          </a:p>
        </p:txBody>
      </p:sp>
      <p:sp>
        <p:nvSpPr>
          <p:cNvPr id="77833" name="Rectangle 34"/>
          <p:cNvSpPr>
            <a:spLocks noChangeArrowheads="1"/>
          </p:cNvSpPr>
          <p:nvPr/>
        </p:nvSpPr>
        <p:spPr bwMode="auto">
          <a:xfrm>
            <a:off x="1187450" y="4076700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B</a:t>
            </a:r>
          </a:p>
        </p:txBody>
      </p:sp>
      <p:sp>
        <p:nvSpPr>
          <p:cNvPr id="77834" name="Rectangle 35"/>
          <p:cNvSpPr>
            <a:spLocks noChangeArrowheads="1"/>
          </p:cNvSpPr>
          <p:nvPr/>
        </p:nvSpPr>
        <p:spPr bwMode="auto">
          <a:xfrm>
            <a:off x="1187450" y="4365625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C</a:t>
            </a:r>
          </a:p>
        </p:txBody>
      </p:sp>
      <p:sp>
        <p:nvSpPr>
          <p:cNvPr id="77835" name="Rectangle 36"/>
          <p:cNvSpPr>
            <a:spLocks noChangeArrowheads="1"/>
          </p:cNvSpPr>
          <p:nvPr/>
        </p:nvSpPr>
        <p:spPr bwMode="auto">
          <a:xfrm>
            <a:off x="1187450" y="4652963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D</a:t>
            </a:r>
          </a:p>
        </p:txBody>
      </p:sp>
      <p:sp>
        <p:nvSpPr>
          <p:cNvPr id="77836" name="Rectangle 37"/>
          <p:cNvSpPr>
            <a:spLocks noChangeArrowheads="1"/>
          </p:cNvSpPr>
          <p:nvPr/>
        </p:nvSpPr>
        <p:spPr bwMode="auto">
          <a:xfrm>
            <a:off x="1187450" y="4941888"/>
            <a:ext cx="431800" cy="28733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E</a:t>
            </a:r>
          </a:p>
        </p:txBody>
      </p:sp>
      <p:sp>
        <p:nvSpPr>
          <p:cNvPr id="77837" name="Rectangle 38"/>
          <p:cNvSpPr>
            <a:spLocks noChangeArrowheads="1"/>
          </p:cNvSpPr>
          <p:nvPr/>
        </p:nvSpPr>
        <p:spPr bwMode="auto">
          <a:xfrm>
            <a:off x="1187450" y="5229225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F</a:t>
            </a:r>
          </a:p>
        </p:txBody>
      </p:sp>
      <p:sp>
        <p:nvSpPr>
          <p:cNvPr id="77838" name="Rectangle 39"/>
          <p:cNvSpPr>
            <a:spLocks noChangeArrowheads="1"/>
          </p:cNvSpPr>
          <p:nvPr/>
        </p:nvSpPr>
        <p:spPr bwMode="auto">
          <a:xfrm>
            <a:off x="1187450" y="5518150"/>
            <a:ext cx="431800" cy="2873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G</a:t>
            </a:r>
          </a:p>
        </p:txBody>
      </p:sp>
      <p:sp>
        <p:nvSpPr>
          <p:cNvPr id="77839" name="Rectangle 40"/>
          <p:cNvSpPr>
            <a:spLocks noChangeArrowheads="1"/>
          </p:cNvSpPr>
          <p:nvPr/>
        </p:nvSpPr>
        <p:spPr bwMode="auto">
          <a:xfrm>
            <a:off x="1619250" y="3789363"/>
            <a:ext cx="504825" cy="288925"/>
          </a:xfrm>
          <a:prstGeom prst="rect">
            <a:avLst/>
          </a:prstGeom>
          <a:solidFill>
            <a:srgbClr val="FF99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0</a:t>
            </a:r>
          </a:p>
        </p:txBody>
      </p:sp>
      <p:sp>
        <p:nvSpPr>
          <p:cNvPr id="77840" name="Rectangle 41"/>
          <p:cNvSpPr>
            <a:spLocks noChangeArrowheads="1"/>
          </p:cNvSpPr>
          <p:nvPr/>
        </p:nvSpPr>
        <p:spPr bwMode="auto">
          <a:xfrm>
            <a:off x="1619250" y="4076700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6</a:t>
            </a:r>
          </a:p>
        </p:txBody>
      </p:sp>
      <p:sp>
        <p:nvSpPr>
          <p:cNvPr id="77841" name="Rectangle 42"/>
          <p:cNvSpPr>
            <a:spLocks noChangeArrowheads="1"/>
          </p:cNvSpPr>
          <p:nvPr/>
        </p:nvSpPr>
        <p:spPr bwMode="auto">
          <a:xfrm>
            <a:off x="1619250" y="4365625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3</a:t>
            </a:r>
          </a:p>
        </p:txBody>
      </p:sp>
      <p:sp>
        <p:nvSpPr>
          <p:cNvPr id="77842" name="Rectangle 43"/>
          <p:cNvSpPr>
            <a:spLocks noChangeArrowheads="1"/>
          </p:cNvSpPr>
          <p:nvPr/>
        </p:nvSpPr>
        <p:spPr bwMode="auto">
          <a:xfrm>
            <a:off x="1619250" y="4652963"/>
            <a:ext cx="504825" cy="288925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2</a:t>
            </a:r>
          </a:p>
        </p:txBody>
      </p:sp>
      <p:sp>
        <p:nvSpPr>
          <p:cNvPr id="77843" name="Rectangle 44"/>
          <p:cNvSpPr>
            <a:spLocks noChangeArrowheads="1"/>
          </p:cNvSpPr>
          <p:nvPr/>
        </p:nvSpPr>
        <p:spPr bwMode="auto">
          <a:xfrm>
            <a:off x="1619250" y="4941888"/>
            <a:ext cx="504825" cy="28733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∞</a:t>
            </a:r>
          </a:p>
        </p:txBody>
      </p:sp>
      <p:sp>
        <p:nvSpPr>
          <p:cNvPr id="77844" name="Rectangle 45"/>
          <p:cNvSpPr>
            <a:spLocks noChangeArrowheads="1"/>
          </p:cNvSpPr>
          <p:nvPr/>
        </p:nvSpPr>
        <p:spPr bwMode="auto">
          <a:xfrm>
            <a:off x="1619250" y="5229225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∞</a:t>
            </a:r>
          </a:p>
        </p:txBody>
      </p:sp>
      <p:sp>
        <p:nvSpPr>
          <p:cNvPr id="77845" name="Rectangle 46"/>
          <p:cNvSpPr>
            <a:spLocks noChangeArrowheads="1"/>
          </p:cNvSpPr>
          <p:nvPr/>
        </p:nvSpPr>
        <p:spPr bwMode="auto">
          <a:xfrm>
            <a:off x="1619250" y="5518150"/>
            <a:ext cx="504825" cy="2873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∞</a:t>
            </a:r>
          </a:p>
        </p:txBody>
      </p:sp>
      <p:sp>
        <p:nvSpPr>
          <p:cNvPr id="77846" name="Rectangle 47"/>
          <p:cNvSpPr>
            <a:spLocks noChangeArrowheads="1"/>
          </p:cNvSpPr>
          <p:nvPr/>
        </p:nvSpPr>
        <p:spPr bwMode="auto">
          <a:xfrm>
            <a:off x="2124075" y="3789363"/>
            <a:ext cx="504825" cy="288925"/>
          </a:xfrm>
          <a:prstGeom prst="rect">
            <a:avLst/>
          </a:prstGeom>
          <a:solidFill>
            <a:srgbClr val="FF99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0</a:t>
            </a:r>
          </a:p>
        </p:txBody>
      </p:sp>
      <p:sp>
        <p:nvSpPr>
          <p:cNvPr id="77847" name="Rectangle 48"/>
          <p:cNvSpPr>
            <a:spLocks noChangeArrowheads="1"/>
          </p:cNvSpPr>
          <p:nvPr/>
        </p:nvSpPr>
        <p:spPr bwMode="auto">
          <a:xfrm>
            <a:off x="2124075" y="4076700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4</a:t>
            </a:r>
          </a:p>
        </p:txBody>
      </p:sp>
      <p:sp>
        <p:nvSpPr>
          <p:cNvPr id="77848" name="Rectangle 49"/>
          <p:cNvSpPr>
            <a:spLocks noChangeArrowheads="1"/>
          </p:cNvSpPr>
          <p:nvPr/>
        </p:nvSpPr>
        <p:spPr bwMode="auto">
          <a:xfrm>
            <a:off x="2124075" y="4365625"/>
            <a:ext cx="504825" cy="288925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3</a:t>
            </a:r>
          </a:p>
        </p:txBody>
      </p:sp>
      <p:sp>
        <p:nvSpPr>
          <p:cNvPr id="77849" name="Rectangle 50"/>
          <p:cNvSpPr>
            <a:spLocks noChangeArrowheads="1"/>
          </p:cNvSpPr>
          <p:nvPr/>
        </p:nvSpPr>
        <p:spPr bwMode="auto">
          <a:xfrm>
            <a:off x="2124075" y="4652963"/>
            <a:ext cx="504825" cy="288925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2</a:t>
            </a:r>
          </a:p>
        </p:txBody>
      </p:sp>
      <p:sp>
        <p:nvSpPr>
          <p:cNvPr id="77850" name="Rectangle 51"/>
          <p:cNvSpPr>
            <a:spLocks noChangeArrowheads="1"/>
          </p:cNvSpPr>
          <p:nvPr/>
        </p:nvSpPr>
        <p:spPr bwMode="auto">
          <a:xfrm>
            <a:off x="2124075" y="4941888"/>
            <a:ext cx="504825" cy="28733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∞</a:t>
            </a:r>
          </a:p>
        </p:txBody>
      </p:sp>
      <p:sp>
        <p:nvSpPr>
          <p:cNvPr id="77851" name="Rectangle 52"/>
          <p:cNvSpPr>
            <a:spLocks noChangeArrowheads="1"/>
          </p:cNvSpPr>
          <p:nvPr/>
        </p:nvSpPr>
        <p:spPr bwMode="auto">
          <a:xfrm>
            <a:off x="2124075" y="5229225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∞</a:t>
            </a:r>
          </a:p>
        </p:txBody>
      </p:sp>
      <p:sp>
        <p:nvSpPr>
          <p:cNvPr id="77852" name="Rectangle 53"/>
          <p:cNvSpPr>
            <a:spLocks noChangeArrowheads="1"/>
          </p:cNvSpPr>
          <p:nvPr/>
        </p:nvSpPr>
        <p:spPr bwMode="auto">
          <a:xfrm>
            <a:off x="2124075" y="5518150"/>
            <a:ext cx="504825" cy="2873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22</a:t>
            </a:r>
          </a:p>
        </p:txBody>
      </p:sp>
      <p:sp>
        <p:nvSpPr>
          <p:cNvPr id="77853" name="Rectangle 54"/>
          <p:cNvSpPr>
            <a:spLocks noChangeArrowheads="1"/>
          </p:cNvSpPr>
          <p:nvPr/>
        </p:nvSpPr>
        <p:spPr bwMode="auto">
          <a:xfrm>
            <a:off x="1619250" y="3500438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A</a:t>
            </a:r>
          </a:p>
        </p:txBody>
      </p:sp>
      <p:sp>
        <p:nvSpPr>
          <p:cNvPr id="77854" name="Rectangle 55"/>
          <p:cNvSpPr>
            <a:spLocks noChangeArrowheads="1"/>
          </p:cNvSpPr>
          <p:nvPr/>
        </p:nvSpPr>
        <p:spPr bwMode="auto">
          <a:xfrm>
            <a:off x="2124075" y="3500438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D=2</a:t>
            </a:r>
          </a:p>
        </p:txBody>
      </p:sp>
      <p:sp>
        <p:nvSpPr>
          <p:cNvPr id="77855" name="Rectangle 56"/>
          <p:cNvSpPr>
            <a:spLocks noChangeArrowheads="1"/>
          </p:cNvSpPr>
          <p:nvPr/>
        </p:nvSpPr>
        <p:spPr bwMode="auto">
          <a:xfrm>
            <a:off x="2627313" y="3789363"/>
            <a:ext cx="504825" cy="288925"/>
          </a:xfrm>
          <a:prstGeom prst="rect">
            <a:avLst/>
          </a:prstGeom>
          <a:solidFill>
            <a:srgbClr val="FF99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0</a:t>
            </a:r>
          </a:p>
        </p:txBody>
      </p:sp>
      <p:sp>
        <p:nvSpPr>
          <p:cNvPr id="77856" name="Rectangle 57"/>
          <p:cNvSpPr>
            <a:spLocks noChangeArrowheads="1"/>
          </p:cNvSpPr>
          <p:nvPr/>
        </p:nvSpPr>
        <p:spPr bwMode="auto">
          <a:xfrm>
            <a:off x="2627313" y="4076700"/>
            <a:ext cx="504825" cy="288925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4</a:t>
            </a:r>
          </a:p>
        </p:txBody>
      </p:sp>
      <p:sp>
        <p:nvSpPr>
          <p:cNvPr id="77857" name="Rectangle 58"/>
          <p:cNvSpPr>
            <a:spLocks noChangeArrowheads="1"/>
          </p:cNvSpPr>
          <p:nvPr/>
        </p:nvSpPr>
        <p:spPr bwMode="auto">
          <a:xfrm>
            <a:off x="2627313" y="4365625"/>
            <a:ext cx="504825" cy="288925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3</a:t>
            </a:r>
          </a:p>
        </p:txBody>
      </p:sp>
      <p:sp>
        <p:nvSpPr>
          <p:cNvPr id="77858" name="Rectangle 59"/>
          <p:cNvSpPr>
            <a:spLocks noChangeArrowheads="1"/>
          </p:cNvSpPr>
          <p:nvPr/>
        </p:nvSpPr>
        <p:spPr bwMode="auto">
          <a:xfrm>
            <a:off x="2627313" y="4652963"/>
            <a:ext cx="504825" cy="288925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2</a:t>
            </a:r>
          </a:p>
        </p:txBody>
      </p:sp>
      <p:sp>
        <p:nvSpPr>
          <p:cNvPr id="77859" name="Rectangle 60"/>
          <p:cNvSpPr>
            <a:spLocks noChangeArrowheads="1"/>
          </p:cNvSpPr>
          <p:nvPr/>
        </p:nvSpPr>
        <p:spPr bwMode="auto">
          <a:xfrm>
            <a:off x="2627313" y="4941888"/>
            <a:ext cx="504825" cy="28733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∞</a:t>
            </a:r>
          </a:p>
        </p:txBody>
      </p:sp>
      <p:sp>
        <p:nvSpPr>
          <p:cNvPr id="77860" name="Rectangle 61"/>
          <p:cNvSpPr>
            <a:spLocks noChangeArrowheads="1"/>
          </p:cNvSpPr>
          <p:nvPr/>
        </p:nvSpPr>
        <p:spPr bwMode="auto">
          <a:xfrm>
            <a:off x="2627313" y="5229225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10</a:t>
            </a:r>
          </a:p>
        </p:txBody>
      </p:sp>
      <p:sp>
        <p:nvSpPr>
          <p:cNvPr id="77861" name="Rectangle 62"/>
          <p:cNvSpPr>
            <a:spLocks noChangeArrowheads="1"/>
          </p:cNvSpPr>
          <p:nvPr/>
        </p:nvSpPr>
        <p:spPr bwMode="auto">
          <a:xfrm>
            <a:off x="2627313" y="5518150"/>
            <a:ext cx="504825" cy="2873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22</a:t>
            </a:r>
          </a:p>
        </p:txBody>
      </p:sp>
      <p:sp>
        <p:nvSpPr>
          <p:cNvPr id="77862" name="Rectangle 63"/>
          <p:cNvSpPr>
            <a:spLocks noChangeArrowheads="1"/>
          </p:cNvSpPr>
          <p:nvPr/>
        </p:nvSpPr>
        <p:spPr bwMode="auto">
          <a:xfrm>
            <a:off x="2627313" y="3500438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C=3</a:t>
            </a:r>
          </a:p>
        </p:txBody>
      </p:sp>
      <p:sp>
        <p:nvSpPr>
          <p:cNvPr id="77863" name="Rectangle 64"/>
          <p:cNvSpPr>
            <a:spLocks noChangeArrowheads="1"/>
          </p:cNvSpPr>
          <p:nvPr/>
        </p:nvSpPr>
        <p:spPr bwMode="auto">
          <a:xfrm>
            <a:off x="3132138" y="3789363"/>
            <a:ext cx="504825" cy="288925"/>
          </a:xfrm>
          <a:prstGeom prst="rect">
            <a:avLst/>
          </a:prstGeom>
          <a:solidFill>
            <a:srgbClr val="FF99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0</a:t>
            </a:r>
          </a:p>
        </p:txBody>
      </p:sp>
      <p:sp>
        <p:nvSpPr>
          <p:cNvPr id="77864" name="Rectangle 65"/>
          <p:cNvSpPr>
            <a:spLocks noChangeArrowheads="1"/>
          </p:cNvSpPr>
          <p:nvPr/>
        </p:nvSpPr>
        <p:spPr bwMode="auto">
          <a:xfrm>
            <a:off x="3132138" y="4076700"/>
            <a:ext cx="504825" cy="288925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4</a:t>
            </a:r>
          </a:p>
        </p:txBody>
      </p:sp>
      <p:sp>
        <p:nvSpPr>
          <p:cNvPr id="77865" name="Rectangle 66"/>
          <p:cNvSpPr>
            <a:spLocks noChangeArrowheads="1"/>
          </p:cNvSpPr>
          <p:nvPr/>
        </p:nvSpPr>
        <p:spPr bwMode="auto">
          <a:xfrm>
            <a:off x="3132138" y="4365625"/>
            <a:ext cx="504825" cy="288925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3</a:t>
            </a:r>
          </a:p>
        </p:txBody>
      </p:sp>
      <p:sp>
        <p:nvSpPr>
          <p:cNvPr id="77866" name="Rectangle 67"/>
          <p:cNvSpPr>
            <a:spLocks noChangeArrowheads="1"/>
          </p:cNvSpPr>
          <p:nvPr/>
        </p:nvSpPr>
        <p:spPr bwMode="auto">
          <a:xfrm>
            <a:off x="3132138" y="4652963"/>
            <a:ext cx="504825" cy="288925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2</a:t>
            </a:r>
          </a:p>
        </p:txBody>
      </p:sp>
      <p:sp>
        <p:nvSpPr>
          <p:cNvPr id="77867" name="Rectangle 68"/>
          <p:cNvSpPr>
            <a:spLocks noChangeArrowheads="1"/>
          </p:cNvSpPr>
          <p:nvPr/>
        </p:nvSpPr>
        <p:spPr bwMode="auto">
          <a:xfrm>
            <a:off x="3132138" y="4941888"/>
            <a:ext cx="504825" cy="28733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12</a:t>
            </a:r>
          </a:p>
        </p:txBody>
      </p:sp>
      <p:sp>
        <p:nvSpPr>
          <p:cNvPr id="77868" name="Rectangle 69"/>
          <p:cNvSpPr>
            <a:spLocks noChangeArrowheads="1"/>
          </p:cNvSpPr>
          <p:nvPr/>
        </p:nvSpPr>
        <p:spPr bwMode="auto">
          <a:xfrm>
            <a:off x="3132138" y="5229225"/>
            <a:ext cx="504825" cy="288925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10</a:t>
            </a:r>
          </a:p>
        </p:txBody>
      </p:sp>
      <p:sp>
        <p:nvSpPr>
          <p:cNvPr id="77869" name="Rectangle 70"/>
          <p:cNvSpPr>
            <a:spLocks noChangeArrowheads="1"/>
          </p:cNvSpPr>
          <p:nvPr/>
        </p:nvSpPr>
        <p:spPr bwMode="auto">
          <a:xfrm>
            <a:off x="3132138" y="5518150"/>
            <a:ext cx="504825" cy="2873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22</a:t>
            </a:r>
          </a:p>
        </p:txBody>
      </p:sp>
      <p:sp>
        <p:nvSpPr>
          <p:cNvPr id="77870" name="Rectangle 71"/>
          <p:cNvSpPr>
            <a:spLocks noChangeArrowheads="1"/>
          </p:cNvSpPr>
          <p:nvPr/>
        </p:nvSpPr>
        <p:spPr bwMode="auto">
          <a:xfrm>
            <a:off x="3132138" y="3500438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B=4</a:t>
            </a:r>
          </a:p>
        </p:txBody>
      </p:sp>
      <p:sp>
        <p:nvSpPr>
          <p:cNvPr id="77871" name="Rectangle 72"/>
          <p:cNvSpPr>
            <a:spLocks noChangeArrowheads="1"/>
          </p:cNvSpPr>
          <p:nvPr/>
        </p:nvSpPr>
        <p:spPr bwMode="auto">
          <a:xfrm>
            <a:off x="3636963" y="3789363"/>
            <a:ext cx="503237" cy="288925"/>
          </a:xfrm>
          <a:prstGeom prst="rect">
            <a:avLst/>
          </a:prstGeom>
          <a:solidFill>
            <a:srgbClr val="FF99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0</a:t>
            </a:r>
          </a:p>
        </p:txBody>
      </p:sp>
      <p:sp>
        <p:nvSpPr>
          <p:cNvPr id="77872" name="Rectangle 73"/>
          <p:cNvSpPr>
            <a:spLocks noChangeArrowheads="1"/>
          </p:cNvSpPr>
          <p:nvPr/>
        </p:nvSpPr>
        <p:spPr bwMode="auto">
          <a:xfrm>
            <a:off x="3636963" y="4076700"/>
            <a:ext cx="503237" cy="288925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4</a:t>
            </a:r>
          </a:p>
        </p:txBody>
      </p:sp>
      <p:sp>
        <p:nvSpPr>
          <p:cNvPr id="77873" name="Rectangle 74"/>
          <p:cNvSpPr>
            <a:spLocks noChangeArrowheads="1"/>
          </p:cNvSpPr>
          <p:nvPr/>
        </p:nvSpPr>
        <p:spPr bwMode="auto">
          <a:xfrm>
            <a:off x="3636963" y="4365625"/>
            <a:ext cx="503237" cy="288925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3</a:t>
            </a:r>
          </a:p>
        </p:txBody>
      </p:sp>
      <p:sp>
        <p:nvSpPr>
          <p:cNvPr id="77874" name="Rectangle 75"/>
          <p:cNvSpPr>
            <a:spLocks noChangeArrowheads="1"/>
          </p:cNvSpPr>
          <p:nvPr/>
        </p:nvSpPr>
        <p:spPr bwMode="auto">
          <a:xfrm>
            <a:off x="3636963" y="4652963"/>
            <a:ext cx="503237" cy="288925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2</a:t>
            </a:r>
          </a:p>
        </p:txBody>
      </p:sp>
      <p:sp>
        <p:nvSpPr>
          <p:cNvPr id="77875" name="Rectangle 76"/>
          <p:cNvSpPr>
            <a:spLocks noChangeArrowheads="1"/>
          </p:cNvSpPr>
          <p:nvPr/>
        </p:nvSpPr>
        <p:spPr bwMode="auto">
          <a:xfrm>
            <a:off x="3636963" y="4941888"/>
            <a:ext cx="503237" cy="287337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12</a:t>
            </a:r>
          </a:p>
        </p:txBody>
      </p:sp>
      <p:sp>
        <p:nvSpPr>
          <p:cNvPr id="77876" name="Rectangle 77"/>
          <p:cNvSpPr>
            <a:spLocks noChangeArrowheads="1"/>
          </p:cNvSpPr>
          <p:nvPr/>
        </p:nvSpPr>
        <p:spPr bwMode="auto">
          <a:xfrm>
            <a:off x="3636963" y="5229225"/>
            <a:ext cx="503237" cy="288925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10</a:t>
            </a:r>
          </a:p>
        </p:txBody>
      </p:sp>
      <p:sp>
        <p:nvSpPr>
          <p:cNvPr id="77877" name="Rectangle 78"/>
          <p:cNvSpPr>
            <a:spLocks noChangeArrowheads="1"/>
          </p:cNvSpPr>
          <p:nvPr/>
        </p:nvSpPr>
        <p:spPr bwMode="auto">
          <a:xfrm>
            <a:off x="3636963" y="5518150"/>
            <a:ext cx="503237" cy="2873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20</a:t>
            </a:r>
          </a:p>
        </p:txBody>
      </p:sp>
      <p:sp>
        <p:nvSpPr>
          <p:cNvPr id="77878" name="Rectangle 79"/>
          <p:cNvSpPr>
            <a:spLocks noChangeArrowheads="1"/>
          </p:cNvSpPr>
          <p:nvPr/>
        </p:nvSpPr>
        <p:spPr bwMode="auto">
          <a:xfrm>
            <a:off x="3636963" y="3500438"/>
            <a:ext cx="503237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F=10</a:t>
            </a:r>
          </a:p>
        </p:txBody>
      </p:sp>
      <p:sp>
        <p:nvSpPr>
          <p:cNvPr id="77879" name="Rectangle 80"/>
          <p:cNvSpPr>
            <a:spLocks noChangeArrowheads="1"/>
          </p:cNvSpPr>
          <p:nvPr/>
        </p:nvSpPr>
        <p:spPr bwMode="auto">
          <a:xfrm>
            <a:off x="4140200" y="3789363"/>
            <a:ext cx="503238" cy="288925"/>
          </a:xfrm>
          <a:prstGeom prst="rect">
            <a:avLst/>
          </a:prstGeom>
          <a:solidFill>
            <a:srgbClr val="FF99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0</a:t>
            </a:r>
          </a:p>
        </p:txBody>
      </p:sp>
      <p:sp>
        <p:nvSpPr>
          <p:cNvPr id="77880" name="Rectangle 81"/>
          <p:cNvSpPr>
            <a:spLocks noChangeArrowheads="1"/>
          </p:cNvSpPr>
          <p:nvPr/>
        </p:nvSpPr>
        <p:spPr bwMode="auto">
          <a:xfrm>
            <a:off x="4140200" y="4076700"/>
            <a:ext cx="503238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4</a:t>
            </a:r>
          </a:p>
        </p:txBody>
      </p:sp>
      <p:sp>
        <p:nvSpPr>
          <p:cNvPr id="77881" name="Rectangle 82"/>
          <p:cNvSpPr>
            <a:spLocks noChangeArrowheads="1"/>
          </p:cNvSpPr>
          <p:nvPr/>
        </p:nvSpPr>
        <p:spPr bwMode="auto">
          <a:xfrm>
            <a:off x="4140200" y="4365625"/>
            <a:ext cx="503238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3</a:t>
            </a:r>
          </a:p>
        </p:txBody>
      </p:sp>
      <p:sp>
        <p:nvSpPr>
          <p:cNvPr id="77882" name="Rectangle 83"/>
          <p:cNvSpPr>
            <a:spLocks noChangeArrowheads="1"/>
          </p:cNvSpPr>
          <p:nvPr/>
        </p:nvSpPr>
        <p:spPr bwMode="auto">
          <a:xfrm>
            <a:off x="4140200" y="4652963"/>
            <a:ext cx="503238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2</a:t>
            </a:r>
          </a:p>
        </p:txBody>
      </p:sp>
      <p:sp>
        <p:nvSpPr>
          <p:cNvPr id="77883" name="Rectangle 84"/>
          <p:cNvSpPr>
            <a:spLocks noChangeArrowheads="1"/>
          </p:cNvSpPr>
          <p:nvPr/>
        </p:nvSpPr>
        <p:spPr bwMode="auto">
          <a:xfrm>
            <a:off x="4140200" y="4941888"/>
            <a:ext cx="503238" cy="28733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12</a:t>
            </a:r>
          </a:p>
        </p:txBody>
      </p:sp>
      <p:sp>
        <p:nvSpPr>
          <p:cNvPr id="77884" name="Rectangle 85"/>
          <p:cNvSpPr>
            <a:spLocks noChangeArrowheads="1"/>
          </p:cNvSpPr>
          <p:nvPr/>
        </p:nvSpPr>
        <p:spPr bwMode="auto">
          <a:xfrm>
            <a:off x="4140200" y="5229225"/>
            <a:ext cx="503238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10</a:t>
            </a:r>
          </a:p>
        </p:txBody>
      </p:sp>
      <p:sp>
        <p:nvSpPr>
          <p:cNvPr id="77885" name="Rectangle 86"/>
          <p:cNvSpPr>
            <a:spLocks noChangeArrowheads="1"/>
          </p:cNvSpPr>
          <p:nvPr/>
        </p:nvSpPr>
        <p:spPr bwMode="auto">
          <a:xfrm>
            <a:off x="4140200" y="5518150"/>
            <a:ext cx="503238" cy="2873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FF0000"/>
                </a:solidFill>
              </a:rPr>
              <a:t>17</a:t>
            </a:r>
          </a:p>
        </p:txBody>
      </p:sp>
      <p:sp>
        <p:nvSpPr>
          <p:cNvPr id="77886" name="Rectangle 87"/>
          <p:cNvSpPr>
            <a:spLocks noChangeArrowheads="1"/>
          </p:cNvSpPr>
          <p:nvPr/>
        </p:nvSpPr>
        <p:spPr bwMode="auto">
          <a:xfrm>
            <a:off x="4140200" y="3500438"/>
            <a:ext cx="503238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E=12</a:t>
            </a:r>
          </a:p>
        </p:txBody>
      </p:sp>
      <p:sp>
        <p:nvSpPr>
          <p:cNvPr id="839768" name="Oval 88"/>
          <p:cNvSpPr>
            <a:spLocks noChangeArrowheads="1"/>
          </p:cNvSpPr>
          <p:nvPr/>
        </p:nvSpPr>
        <p:spPr bwMode="auto">
          <a:xfrm>
            <a:off x="4284663" y="5516563"/>
            <a:ext cx="287337" cy="28892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4143372" y="5835867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A→DBE →G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131513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6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8620125" y="44450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/>
              <a:t>34</a:t>
            </a:r>
          </a:p>
        </p:txBody>
      </p:sp>
      <p:sp>
        <p:nvSpPr>
          <p:cNvPr id="78851" name="Text Box 3"/>
          <p:cNvSpPr txBox="1">
            <a:spLocks noChangeArrowheads="1"/>
          </p:cNvSpPr>
          <p:nvPr/>
        </p:nvSpPr>
        <p:spPr bwMode="auto">
          <a:xfrm>
            <a:off x="212725" y="188913"/>
            <a:ext cx="363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基于路径的路由选择算法</a:t>
            </a:r>
            <a:endParaRPr lang="zh-CN" altLang="en-US" b="1">
              <a:latin typeface="宋体" pitchFamily="2" charset="-122"/>
            </a:endParaRPr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212725" y="960438"/>
            <a:ext cx="8931275" cy="169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b="1">
                <a:latin typeface="宋体" pitchFamily="2" charset="-122"/>
              </a:rPr>
              <a:t>问题：如何收集整个网络的拓扑信息？</a:t>
            </a:r>
          </a:p>
          <a:p>
            <a:pPr>
              <a:spcBef>
                <a:spcPct val="20000"/>
              </a:spcBef>
            </a:pPr>
            <a:r>
              <a:rPr lang="zh-CN" altLang="en-US" b="1">
                <a:latin typeface="宋体" pitchFamily="2" charset="-122"/>
              </a:rPr>
              <a:t>方法</a:t>
            </a:r>
            <a:r>
              <a:rPr lang="en-US" altLang="zh-CN" b="1">
                <a:latin typeface="宋体" pitchFamily="2" charset="-122"/>
              </a:rPr>
              <a:t>1</a:t>
            </a:r>
            <a:r>
              <a:rPr lang="zh-CN" altLang="en-US" b="1">
                <a:latin typeface="宋体" pitchFamily="2" charset="-122"/>
              </a:rPr>
              <a:t>：结点静态维护路由表，指出到其它结点的距离（跳数）；</a:t>
            </a:r>
          </a:p>
          <a:p>
            <a:pPr>
              <a:spcBef>
                <a:spcPct val="20000"/>
              </a:spcBef>
            </a:pPr>
            <a:r>
              <a:rPr lang="zh-CN" altLang="en-US" b="1">
                <a:latin typeface="宋体" pitchFamily="2" charset="-122"/>
              </a:rPr>
              <a:t>方法</a:t>
            </a:r>
            <a:r>
              <a:rPr lang="en-US" altLang="zh-CN" b="1">
                <a:latin typeface="宋体" pitchFamily="2" charset="-122"/>
              </a:rPr>
              <a:t>2</a:t>
            </a:r>
            <a:r>
              <a:rPr lang="zh-CN" altLang="en-US" b="1">
                <a:latin typeface="宋体" pitchFamily="2" charset="-122"/>
              </a:rPr>
              <a:t>：相邻结点定时交换路由表，并根据邻居结点的路由表修正自己的路由表（修改出口和距离）。</a:t>
            </a:r>
          </a:p>
        </p:txBody>
      </p:sp>
      <p:sp>
        <p:nvSpPr>
          <p:cNvPr id="840709" name="Rectangle 5"/>
          <p:cNvSpPr>
            <a:spLocks noChangeArrowheads="1"/>
          </p:cNvSpPr>
          <p:nvPr/>
        </p:nvSpPr>
        <p:spPr bwMode="auto">
          <a:xfrm>
            <a:off x="228600" y="7620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8854" name="Oval 6"/>
          <p:cNvSpPr>
            <a:spLocks noChangeArrowheads="1"/>
          </p:cNvSpPr>
          <p:nvPr/>
        </p:nvSpPr>
        <p:spPr bwMode="auto">
          <a:xfrm>
            <a:off x="6056313" y="4221163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A</a:t>
            </a:r>
          </a:p>
        </p:txBody>
      </p:sp>
      <p:sp>
        <p:nvSpPr>
          <p:cNvPr id="78855" name="Oval 7"/>
          <p:cNvSpPr>
            <a:spLocks noChangeArrowheads="1"/>
          </p:cNvSpPr>
          <p:nvPr/>
        </p:nvSpPr>
        <p:spPr bwMode="auto">
          <a:xfrm>
            <a:off x="6559550" y="5229225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C</a:t>
            </a:r>
          </a:p>
        </p:txBody>
      </p:sp>
      <p:sp>
        <p:nvSpPr>
          <p:cNvPr id="78856" name="Oval 8"/>
          <p:cNvSpPr>
            <a:spLocks noChangeArrowheads="1"/>
          </p:cNvSpPr>
          <p:nvPr/>
        </p:nvSpPr>
        <p:spPr bwMode="auto">
          <a:xfrm>
            <a:off x="7280275" y="4221163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D</a:t>
            </a:r>
          </a:p>
        </p:txBody>
      </p:sp>
      <p:sp>
        <p:nvSpPr>
          <p:cNvPr id="78857" name="Oval 9"/>
          <p:cNvSpPr>
            <a:spLocks noChangeArrowheads="1"/>
          </p:cNvSpPr>
          <p:nvPr/>
        </p:nvSpPr>
        <p:spPr bwMode="auto">
          <a:xfrm>
            <a:off x="6559550" y="3284538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B</a:t>
            </a:r>
          </a:p>
        </p:txBody>
      </p:sp>
      <p:sp>
        <p:nvSpPr>
          <p:cNvPr id="78858" name="Oval 10"/>
          <p:cNvSpPr>
            <a:spLocks noChangeArrowheads="1"/>
          </p:cNvSpPr>
          <p:nvPr/>
        </p:nvSpPr>
        <p:spPr bwMode="auto">
          <a:xfrm>
            <a:off x="7783513" y="3284538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E</a:t>
            </a:r>
          </a:p>
        </p:txBody>
      </p:sp>
      <p:sp>
        <p:nvSpPr>
          <p:cNvPr id="78859" name="Oval 11"/>
          <p:cNvSpPr>
            <a:spLocks noChangeArrowheads="1"/>
          </p:cNvSpPr>
          <p:nvPr/>
        </p:nvSpPr>
        <p:spPr bwMode="auto">
          <a:xfrm>
            <a:off x="7999413" y="5229225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F</a:t>
            </a:r>
          </a:p>
        </p:txBody>
      </p:sp>
      <p:sp>
        <p:nvSpPr>
          <p:cNvPr id="78860" name="Line 12"/>
          <p:cNvSpPr>
            <a:spLocks noChangeShapeType="1"/>
          </p:cNvSpPr>
          <p:nvPr/>
        </p:nvSpPr>
        <p:spPr bwMode="auto">
          <a:xfrm>
            <a:off x="6488113" y="4437063"/>
            <a:ext cx="719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61" name="Line 13"/>
          <p:cNvSpPr>
            <a:spLocks noChangeShapeType="1"/>
          </p:cNvSpPr>
          <p:nvPr/>
        </p:nvSpPr>
        <p:spPr bwMode="auto">
          <a:xfrm flipV="1">
            <a:off x="6272213" y="3644900"/>
            <a:ext cx="43180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62" name="Line 14"/>
          <p:cNvSpPr>
            <a:spLocks noChangeShapeType="1"/>
          </p:cNvSpPr>
          <p:nvPr/>
        </p:nvSpPr>
        <p:spPr bwMode="auto">
          <a:xfrm>
            <a:off x="6343650" y="4581525"/>
            <a:ext cx="288925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63" name="Line 15"/>
          <p:cNvSpPr>
            <a:spLocks noChangeShapeType="1"/>
          </p:cNvSpPr>
          <p:nvPr/>
        </p:nvSpPr>
        <p:spPr bwMode="auto">
          <a:xfrm>
            <a:off x="6991350" y="5445125"/>
            <a:ext cx="10810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64" name="Line 16"/>
          <p:cNvSpPr>
            <a:spLocks noChangeShapeType="1"/>
          </p:cNvSpPr>
          <p:nvPr/>
        </p:nvSpPr>
        <p:spPr bwMode="auto">
          <a:xfrm>
            <a:off x="6919913" y="3573463"/>
            <a:ext cx="503237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65" name="Line 17"/>
          <p:cNvSpPr>
            <a:spLocks noChangeShapeType="1"/>
          </p:cNvSpPr>
          <p:nvPr/>
        </p:nvSpPr>
        <p:spPr bwMode="auto">
          <a:xfrm>
            <a:off x="6991350" y="3429000"/>
            <a:ext cx="792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66" name="Line 18"/>
          <p:cNvSpPr>
            <a:spLocks noChangeShapeType="1"/>
          </p:cNvSpPr>
          <p:nvPr/>
        </p:nvSpPr>
        <p:spPr bwMode="auto">
          <a:xfrm>
            <a:off x="7642225" y="4437063"/>
            <a:ext cx="790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67" name="Text Box 19"/>
          <p:cNvSpPr txBox="1">
            <a:spLocks noChangeArrowheads="1"/>
          </p:cNvSpPr>
          <p:nvPr/>
        </p:nvSpPr>
        <p:spPr bwMode="auto">
          <a:xfrm>
            <a:off x="6491288" y="4725988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 b="1"/>
              <a:t>3</a:t>
            </a:r>
          </a:p>
        </p:txBody>
      </p:sp>
      <p:sp>
        <p:nvSpPr>
          <p:cNvPr id="78868" name="Text Box 20"/>
          <p:cNvSpPr txBox="1">
            <a:spLocks noChangeArrowheads="1"/>
          </p:cNvSpPr>
          <p:nvPr/>
        </p:nvSpPr>
        <p:spPr bwMode="auto">
          <a:xfrm>
            <a:off x="8289925" y="3717925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 b="1"/>
              <a:t>5</a:t>
            </a:r>
          </a:p>
        </p:txBody>
      </p:sp>
      <p:sp>
        <p:nvSpPr>
          <p:cNvPr id="78869" name="Text Box 21"/>
          <p:cNvSpPr txBox="1">
            <a:spLocks noChangeArrowheads="1"/>
          </p:cNvSpPr>
          <p:nvPr/>
        </p:nvSpPr>
        <p:spPr bwMode="auto">
          <a:xfrm>
            <a:off x="7138988" y="36687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 b="1"/>
              <a:t>2</a:t>
            </a:r>
          </a:p>
        </p:txBody>
      </p:sp>
      <p:sp>
        <p:nvSpPr>
          <p:cNvPr id="78870" name="Text Box 22"/>
          <p:cNvSpPr txBox="1">
            <a:spLocks noChangeArrowheads="1"/>
          </p:cNvSpPr>
          <p:nvPr/>
        </p:nvSpPr>
        <p:spPr bwMode="auto">
          <a:xfrm>
            <a:off x="8432800" y="4797425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 b="1"/>
              <a:t>10</a:t>
            </a:r>
          </a:p>
        </p:txBody>
      </p:sp>
      <p:sp>
        <p:nvSpPr>
          <p:cNvPr id="78871" name="Text Box 23"/>
          <p:cNvSpPr txBox="1">
            <a:spLocks noChangeArrowheads="1"/>
          </p:cNvSpPr>
          <p:nvPr/>
        </p:nvSpPr>
        <p:spPr bwMode="auto">
          <a:xfrm>
            <a:off x="7281863" y="314166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 b="1"/>
              <a:t>8</a:t>
            </a:r>
          </a:p>
        </p:txBody>
      </p:sp>
      <p:sp>
        <p:nvSpPr>
          <p:cNvPr id="78872" name="Text Box 24"/>
          <p:cNvSpPr txBox="1">
            <a:spLocks noChangeArrowheads="1"/>
          </p:cNvSpPr>
          <p:nvPr/>
        </p:nvSpPr>
        <p:spPr bwMode="auto">
          <a:xfrm>
            <a:off x="6707188" y="4149725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 b="1"/>
              <a:t>2</a:t>
            </a:r>
          </a:p>
        </p:txBody>
      </p:sp>
      <p:sp>
        <p:nvSpPr>
          <p:cNvPr id="78873" name="Text Box 25"/>
          <p:cNvSpPr txBox="1">
            <a:spLocks noChangeArrowheads="1"/>
          </p:cNvSpPr>
          <p:nvPr/>
        </p:nvSpPr>
        <p:spPr bwMode="auto">
          <a:xfrm>
            <a:off x="7281863" y="5157788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 b="1"/>
              <a:t>7</a:t>
            </a:r>
          </a:p>
        </p:txBody>
      </p:sp>
      <p:sp>
        <p:nvSpPr>
          <p:cNvPr id="78874" name="Text Box 26"/>
          <p:cNvSpPr txBox="1">
            <a:spLocks noChangeArrowheads="1"/>
          </p:cNvSpPr>
          <p:nvPr/>
        </p:nvSpPr>
        <p:spPr bwMode="auto">
          <a:xfrm>
            <a:off x="7856538" y="4149725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 b="1"/>
              <a:t>20</a:t>
            </a:r>
          </a:p>
        </p:txBody>
      </p:sp>
      <p:sp>
        <p:nvSpPr>
          <p:cNvPr id="78875" name="Oval 27"/>
          <p:cNvSpPr>
            <a:spLocks noChangeArrowheads="1"/>
          </p:cNvSpPr>
          <p:nvPr/>
        </p:nvSpPr>
        <p:spPr bwMode="auto">
          <a:xfrm>
            <a:off x="8361363" y="4221163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G</a:t>
            </a:r>
          </a:p>
        </p:txBody>
      </p:sp>
      <p:sp>
        <p:nvSpPr>
          <p:cNvPr id="78876" name="Line 28"/>
          <p:cNvSpPr>
            <a:spLocks noChangeShapeType="1"/>
          </p:cNvSpPr>
          <p:nvPr/>
        </p:nvSpPr>
        <p:spPr bwMode="auto">
          <a:xfrm>
            <a:off x="8145463" y="3644900"/>
            <a:ext cx="360362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77" name="Line 29"/>
          <p:cNvSpPr>
            <a:spLocks noChangeShapeType="1"/>
          </p:cNvSpPr>
          <p:nvPr/>
        </p:nvSpPr>
        <p:spPr bwMode="auto">
          <a:xfrm flipV="1">
            <a:off x="8289925" y="4652963"/>
            <a:ext cx="287338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78" name="Rectangle 30"/>
          <p:cNvSpPr>
            <a:spLocks noChangeArrowheads="1"/>
          </p:cNvSpPr>
          <p:nvPr/>
        </p:nvSpPr>
        <p:spPr bwMode="auto">
          <a:xfrm>
            <a:off x="395288" y="2924175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A</a:t>
            </a:r>
          </a:p>
        </p:txBody>
      </p:sp>
      <p:sp>
        <p:nvSpPr>
          <p:cNvPr id="78879" name="Rectangle 31"/>
          <p:cNvSpPr>
            <a:spLocks noChangeArrowheads="1"/>
          </p:cNvSpPr>
          <p:nvPr/>
        </p:nvSpPr>
        <p:spPr bwMode="auto">
          <a:xfrm>
            <a:off x="395288" y="3211513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B</a:t>
            </a:r>
          </a:p>
        </p:txBody>
      </p:sp>
      <p:sp>
        <p:nvSpPr>
          <p:cNvPr id="78880" name="Rectangle 32"/>
          <p:cNvSpPr>
            <a:spLocks noChangeArrowheads="1"/>
          </p:cNvSpPr>
          <p:nvPr/>
        </p:nvSpPr>
        <p:spPr bwMode="auto">
          <a:xfrm>
            <a:off x="395288" y="3500438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C</a:t>
            </a:r>
          </a:p>
        </p:txBody>
      </p:sp>
      <p:sp>
        <p:nvSpPr>
          <p:cNvPr id="78881" name="Rectangle 33"/>
          <p:cNvSpPr>
            <a:spLocks noChangeArrowheads="1"/>
          </p:cNvSpPr>
          <p:nvPr/>
        </p:nvSpPr>
        <p:spPr bwMode="auto">
          <a:xfrm>
            <a:off x="395288" y="3787775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D</a:t>
            </a:r>
          </a:p>
        </p:txBody>
      </p:sp>
      <p:sp>
        <p:nvSpPr>
          <p:cNvPr id="78882" name="Rectangle 34"/>
          <p:cNvSpPr>
            <a:spLocks noChangeArrowheads="1"/>
          </p:cNvSpPr>
          <p:nvPr/>
        </p:nvSpPr>
        <p:spPr bwMode="auto">
          <a:xfrm>
            <a:off x="827088" y="2924175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0</a:t>
            </a:r>
          </a:p>
        </p:txBody>
      </p:sp>
      <p:sp>
        <p:nvSpPr>
          <p:cNvPr id="78883" name="Rectangle 35"/>
          <p:cNvSpPr>
            <a:spLocks noChangeArrowheads="1"/>
          </p:cNvSpPr>
          <p:nvPr/>
        </p:nvSpPr>
        <p:spPr bwMode="auto">
          <a:xfrm>
            <a:off x="827088" y="3211513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400" b="1"/>
              <a:t>直接</a:t>
            </a:r>
          </a:p>
        </p:txBody>
      </p:sp>
      <p:sp>
        <p:nvSpPr>
          <p:cNvPr id="78884" name="Rectangle 36"/>
          <p:cNvSpPr>
            <a:spLocks noChangeArrowheads="1"/>
          </p:cNvSpPr>
          <p:nvPr/>
        </p:nvSpPr>
        <p:spPr bwMode="auto">
          <a:xfrm>
            <a:off x="827088" y="3500438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400" b="1"/>
              <a:t>直接</a:t>
            </a:r>
          </a:p>
        </p:txBody>
      </p:sp>
      <p:sp>
        <p:nvSpPr>
          <p:cNvPr id="78885" name="Rectangle 37"/>
          <p:cNvSpPr>
            <a:spLocks noChangeArrowheads="1"/>
          </p:cNvSpPr>
          <p:nvPr/>
        </p:nvSpPr>
        <p:spPr bwMode="auto">
          <a:xfrm>
            <a:off x="827088" y="3787775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400" b="1"/>
              <a:t>直接</a:t>
            </a:r>
          </a:p>
        </p:txBody>
      </p:sp>
      <p:sp>
        <p:nvSpPr>
          <p:cNvPr id="78886" name="Rectangle 38"/>
          <p:cNvSpPr>
            <a:spLocks noChangeArrowheads="1"/>
          </p:cNvSpPr>
          <p:nvPr/>
        </p:nvSpPr>
        <p:spPr bwMode="auto">
          <a:xfrm>
            <a:off x="1331913" y="2924175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0</a:t>
            </a:r>
          </a:p>
        </p:txBody>
      </p:sp>
      <p:sp>
        <p:nvSpPr>
          <p:cNvPr id="78887" name="Rectangle 39"/>
          <p:cNvSpPr>
            <a:spLocks noChangeArrowheads="1"/>
          </p:cNvSpPr>
          <p:nvPr/>
        </p:nvSpPr>
        <p:spPr bwMode="auto">
          <a:xfrm>
            <a:off x="1331913" y="3211513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6</a:t>
            </a:r>
          </a:p>
        </p:txBody>
      </p:sp>
      <p:sp>
        <p:nvSpPr>
          <p:cNvPr id="78888" name="Rectangle 40"/>
          <p:cNvSpPr>
            <a:spLocks noChangeArrowheads="1"/>
          </p:cNvSpPr>
          <p:nvPr/>
        </p:nvSpPr>
        <p:spPr bwMode="auto">
          <a:xfrm>
            <a:off x="1331913" y="3500438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3</a:t>
            </a:r>
          </a:p>
        </p:txBody>
      </p:sp>
      <p:sp>
        <p:nvSpPr>
          <p:cNvPr id="78889" name="Rectangle 41"/>
          <p:cNvSpPr>
            <a:spLocks noChangeArrowheads="1"/>
          </p:cNvSpPr>
          <p:nvPr/>
        </p:nvSpPr>
        <p:spPr bwMode="auto">
          <a:xfrm>
            <a:off x="1331913" y="3787775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2</a:t>
            </a:r>
          </a:p>
        </p:txBody>
      </p:sp>
      <p:sp>
        <p:nvSpPr>
          <p:cNvPr id="78890" name="Rectangle 42"/>
          <p:cNvSpPr>
            <a:spLocks noChangeArrowheads="1"/>
          </p:cNvSpPr>
          <p:nvPr/>
        </p:nvSpPr>
        <p:spPr bwMode="auto">
          <a:xfrm>
            <a:off x="395288" y="2636838"/>
            <a:ext cx="1368425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A</a:t>
            </a:r>
            <a:r>
              <a:rPr lang="zh-CN" altLang="en-US" sz="1600" b="1"/>
              <a:t>表</a:t>
            </a:r>
          </a:p>
        </p:txBody>
      </p:sp>
      <p:sp>
        <p:nvSpPr>
          <p:cNvPr id="78891" name="Rectangle 43"/>
          <p:cNvSpPr>
            <a:spLocks noChangeArrowheads="1"/>
          </p:cNvSpPr>
          <p:nvPr/>
        </p:nvSpPr>
        <p:spPr bwMode="auto">
          <a:xfrm>
            <a:off x="1835150" y="2924175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B</a:t>
            </a:r>
          </a:p>
        </p:txBody>
      </p:sp>
      <p:sp>
        <p:nvSpPr>
          <p:cNvPr id="78892" name="Rectangle 44"/>
          <p:cNvSpPr>
            <a:spLocks noChangeArrowheads="1"/>
          </p:cNvSpPr>
          <p:nvPr/>
        </p:nvSpPr>
        <p:spPr bwMode="auto">
          <a:xfrm>
            <a:off x="1835150" y="3211513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A</a:t>
            </a:r>
          </a:p>
        </p:txBody>
      </p:sp>
      <p:sp>
        <p:nvSpPr>
          <p:cNvPr id="78893" name="Rectangle 45"/>
          <p:cNvSpPr>
            <a:spLocks noChangeArrowheads="1"/>
          </p:cNvSpPr>
          <p:nvPr/>
        </p:nvSpPr>
        <p:spPr bwMode="auto">
          <a:xfrm>
            <a:off x="1835150" y="3500438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D</a:t>
            </a:r>
          </a:p>
        </p:txBody>
      </p:sp>
      <p:sp>
        <p:nvSpPr>
          <p:cNvPr id="78894" name="Rectangle 46"/>
          <p:cNvSpPr>
            <a:spLocks noChangeArrowheads="1"/>
          </p:cNvSpPr>
          <p:nvPr/>
        </p:nvSpPr>
        <p:spPr bwMode="auto">
          <a:xfrm>
            <a:off x="1835150" y="3787775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E</a:t>
            </a:r>
          </a:p>
        </p:txBody>
      </p:sp>
      <p:sp>
        <p:nvSpPr>
          <p:cNvPr id="78895" name="Rectangle 47"/>
          <p:cNvSpPr>
            <a:spLocks noChangeArrowheads="1"/>
          </p:cNvSpPr>
          <p:nvPr/>
        </p:nvSpPr>
        <p:spPr bwMode="auto">
          <a:xfrm>
            <a:off x="2266950" y="2924175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0</a:t>
            </a:r>
          </a:p>
        </p:txBody>
      </p:sp>
      <p:sp>
        <p:nvSpPr>
          <p:cNvPr id="78896" name="Rectangle 48"/>
          <p:cNvSpPr>
            <a:spLocks noChangeArrowheads="1"/>
          </p:cNvSpPr>
          <p:nvPr/>
        </p:nvSpPr>
        <p:spPr bwMode="auto">
          <a:xfrm>
            <a:off x="2266950" y="3211513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400" b="1"/>
              <a:t>直接</a:t>
            </a:r>
          </a:p>
        </p:txBody>
      </p:sp>
      <p:sp>
        <p:nvSpPr>
          <p:cNvPr id="78897" name="Rectangle 49"/>
          <p:cNvSpPr>
            <a:spLocks noChangeArrowheads="1"/>
          </p:cNvSpPr>
          <p:nvPr/>
        </p:nvSpPr>
        <p:spPr bwMode="auto">
          <a:xfrm>
            <a:off x="2266950" y="3500438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400" b="1"/>
              <a:t>直接</a:t>
            </a:r>
          </a:p>
        </p:txBody>
      </p:sp>
      <p:sp>
        <p:nvSpPr>
          <p:cNvPr id="78898" name="Rectangle 50"/>
          <p:cNvSpPr>
            <a:spLocks noChangeArrowheads="1"/>
          </p:cNvSpPr>
          <p:nvPr/>
        </p:nvSpPr>
        <p:spPr bwMode="auto">
          <a:xfrm>
            <a:off x="2266950" y="3787775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400" b="1"/>
              <a:t>直接</a:t>
            </a:r>
          </a:p>
        </p:txBody>
      </p:sp>
      <p:sp>
        <p:nvSpPr>
          <p:cNvPr id="78899" name="Rectangle 51"/>
          <p:cNvSpPr>
            <a:spLocks noChangeArrowheads="1"/>
          </p:cNvSpPr>
          <p:nvPr/>
        </p:nvSpPr>
        <p:spPr bwMode="auto">
          <a:xfrm>
            <a:off x="1835150" y="2636838"/>
            <a:ext cx="1368425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B</a:t>
            </a:r>
            <a:r>
              <a:rPr lang="zh-CN" altLang="en-US" sz="1600" b="1"/>
              <a:t>表</a:t>
            </a:r>
          </a:p>
        </p:txBody>
      </p:sp>
      <p:sp>
        <p:nvSpPr>
          <p:cNvPr id="78900" name="Rectangle 52"/>
          <p:cNvSpPr>
            <a:spLocks noChangeArrowheads="1"/>
          </p:cNvSpPr>
          <p:nvPr/>
        </p:nvSpPr>
        <p:spPr bwMode="auto">
          <a:xfrm>
            <a:off x="3276600" y="2924175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C</a:t>
            </a:r>
          </a:p>
        </p:txBody>
      </p:sp>
      <p:sp>
        <p:nvSpPr>
          <p:cNvPr id="78901" name="Rectangle 53"/>
          <p:cNvSpPr>
            <a:spLocks noChangeArrowheads="1"/>
          </p:cNvSpPr>
          <p:nvPr/>
        </p:nvSpPr>
        <p:spPr bwMode="auto">
          <a:xfrm>
            <a:off x="3276600" y="3211513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A</a:t>
            </a:r>
          </a:p>
        </p:txBody>
      </p:sp>
      <p:sp>
        <p:nvSpPr>
          <p:cNvPr id="78902" name="Rectangle 54"/>
          <p:cNvSpPr>
            <a:spLocks noChangeArrowheads="1"/>
          </p:cNvSpPr>
          <p:nvPr/>
        </p:nvSpPr>
        <p:spPr bwMode="auto">
          <a:xfrm>
            <a:off x="3276600" y="3500438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F</a:t>
            </a:r>
          </a:p>
        </p:txBody>
      </p:sp>
      <p:sp>
        <p:nvSpPr>
          <p:cNvPr id="78903" name="Rectangle 55"/>
          <p:cNvSpPr>
            <a:spLocks noChangeArrowheads="1"/>
          </p:cNvSpPr>
          <p:nvPr/>
        </p:nvSpPr>
        <p:spPr bwMode="auto">
          <a:xfrm>
            <a:off x="3708400" y="2924175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0</a:t>
            </a:r>
          </a:p>
        </p:txBody>
      </p:sp>
      <p:sp>
        <p:nvSpPr>
          <p:cNvPr id="78904" name="Rectangle 56"/>
          <p:cNvSpPr>
            <a:spLocks noChangeArrowheads="1"/>
          </p:cNvSpPr>
          <p:nvPr/>
        </p:nvSpPr>
        <p:spPr bwMode="auto">
          <a:xfrm>
            <a:off x="3708400" y="3211513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400" b="1"/>
              <a:t>直接</a:t>
            </a:r>
          </a:p>
        </p:txBody>
      </p:sp>
      <p:sp>
        <p:nvSpPr>
          <p:cNvPr id="78905" name="Rectangle 57"/>
          <p:cNvSpPr>
            <a:spLocks noChangeArrowheads="1"/>
          </p:cNvSpPr>
          <p:nvPr/>
        </p:nvSpPr>
        <p:spPr bwMode="auto">
          <a:xfrm>
            <a:off x="3708400" y="3500438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400" b="1"/>
              <a:t>直接</a:t>
            </a:r>
          </a:p>
        </p:txBody>
      </p:sp>
      <p:sp>
        <p:nvSpPr>
          <p:cNvPr id="78906" name="Rectangle 58"/>
          <p:cNvSpPr>
            <a:spLocks noChangeArrowheads="1"/>
          </p:cNvSpPr>
          <p:nvPr/>
        </p:nvSpPr>
        <p:spPr bwMode="auto">
          <a:xfrm>
            <a:off x="3276600" y="2636838"/>
            <a:ext cx="1368425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C</a:t>
            </a:r>
            <a:r>
              <a:rPr lang="zh-CN" altLang="en-US" sz="1600" b="1"/>
              <a:t>表</a:t>
            </a:r>
          </a:p>
        </p:txBody>
      </p:sp>
      <p:sp>
        <p:nvSpPr>
          <p:cNvPr id="78907" name="Rectangle 59"/>
          <p:cNvSpPr>
            <a:spLocks noChangeArrowheads="1"/>
          </p:cNvSpPr>
          <p:nvPr/>
        </p:nvSpPr>
        <p:spPr bwMode="auto">
          <a:xfrm>
            <a:off x="4716463" y="2924175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D</a:t>
            </a:r>
          </a:p>
        </p:txBody>
      </p:sp>
      <p:sp>
        <p:nvSpPr>
          <p:cNvPr id="78908" name="Rectangle 60"/>
          <p:cNvSpPr>
            <a:spLocks noChangeArrowheads="1"/>
          </p:cNvSpPr>
          <p:nvPr/>
        </p:nvSpPr>
        <p:spPr bwMode="auto">
          <a:xfrm>
            <a:off x="4716463" y="3211513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A</a:t>
            </a:r>
          </a:p>
        </p:txBody>
      </p:sp>
      <p:sp>
        <p:nvSpPr>
          <p:cNvPr id="78909" name="Rectangle 61"/>
          <p:cNvSpPr>
            <a:spLocks noChangeArrowheads="1"/>
          </p:cNvSpPr>
          <p:nvPr/>
        </p:nvSpPr>
        <p:spPr bwMode="auto">
          <a:xfrm>
            <a:off x="4716463" y="3500438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B</a:t>
            </a:r>
          </a:p>
        </p:txBody>
      </p:sp>
      <p:sp>
        <p:nvSpPr>
          <p:cNvPr id="78910" name="Rectangle 62"/>
          <p:cNvSpPr>
            <a:spLocks noChangeArrowheads="1"/>
          </p:cNvSpPr>
          <p:nvPr/>
        </p:nvSpPr>
        <p:spPr bwMode="auto">
          <a:xfrm>
            <a:off x="4716463" y="3787775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G</a:t>
            </a:r>
          </a:p>
        </p:txBody>
      </p:sp>
      <p:sp>
        <p:nvSpPr>
          <p:cNvPr id="78911" name="Rectangle 63"/>
          <p:cNvSpPr>
            <a:spLocks noChangeArrowheads="1"/>
          </p:cNvSpPr>
          <p:nvPr/>
        </p:nvSpPr>
        <p:spPr bwMode="auto">
          <a:xfrm>
            <a:off x="5148263" y="2924175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400" b="1"/>
              <a:t>0</a:t>
            </a:r>
          </a:p>
        </p:txBody>
      </p:sp>
      <p:sp>
        <p:nvSpPr>
          <p:cNvPr id="78912" name="Rectangle 64"/>
          <p:cNvSpPr>
            <a:spLocks noChangeArrowheads="1"/>
          </p:cNvSpPr>
          <p:nvPr/>
        </p:nvSpPr>
        <p:spPr bwMode="auto">
          <a:xfrm>
            <a:off x="5148263" y="3211513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400" b="1"/>
              <a:t>直接</a:t>
            </a:r>
          </a:p>
        </p:txBody>
      </p:sp>
      <p:sp>
        <p:nvSpPr>
          <p:cNvPr id="78913" name="Rectangle 65"/>
          <p:cNvSpPr>
            <a:spLocks noChangeArrowheads="1"/>
          </p:cNvSpPr>
          <p:nvPr/>
        </p:nvSpPr>
        <p:spPr bwMode="auto">
          <a:xfrm>
            <a:off x="5148263" y="3500438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400" b="1"/>
              <a:t>直接</a:t>
            </a:r>
          </a:p>
        </p:txBody>
      </p:sp>
      <p:sp>
        <p:nvSpPr>
          <p:cNvPr id="78914" name="Rectangle 66"/>
          <p:cNvSpPr>
            <a:spLocks noChangeArrowheads="1"/>
          </p:cNvSpPr>
          <p:nvPr/>
        </p:nvSpPr>
        <p:spPr bwMode="auto">
          <a:xfrm>
            <a:off x="5148263" y="3787775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400" b="1"/>
              <a:t>直接</a:t>
            </a:r>
          </a:p>
        </p:txBody>
      </p:sp>
      <p:sp>
        <p:nvSpPr>
          <p:cNvPr id="78915" name="Rectangle 67"/>
          <p:cNvSpPr>
            <a:spLocks noChangeArrowheads="1"/>
          </p:cNvSpPr>
          <p:nvPr/>
        </p:nvSpPr>
        <p:spPr bwMode="auto">
          <a:xfrm>
            <a:off x="4716463" y="2636838"/>
            <a:ext cx="1370012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D</a:t>
            </a:r>
            <a:r>
              <a:rPr lang="zh-CN" altLang="en-US" sz="1600" b="1"/>
              <a:t>表</a:t>
            </a:r>
          </a:p>
        </p:txBody>
      </p:sp>
      <p:sp>
        <p:nvSpPr>
          <p:cNvPr id="78916" name="Rectangle 68"/>
          <p:cNvSpPr>
            <a:spLocks noChangeArrowheads="1"/>
          </p:cNvSpPr>
          <p:nvPr/>
        </p:nvSpPr>
        <p:spPr bwMode="auto">
          <a:xfrm>
            <a:off x="4213225" y="2924175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0</a:t>
            </a:r>
          </a:p>
        </p:txBody>
      </p:sp>
      <p:sp>
        <p:nvSpPr>
          <p:cNvPr id="78917" name="Rectangle 69"/>
          <p:cNvSpPr>
            <a:spLocks noChangeArrowheads="1"/>
          </p:cNvSpPr>
          <p:nvPr/>
        </p:nvSpPr>
        <p:spPr bwMode="auto">
          <a:xfrm>
            <a:off x="4213225" y="3211513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3</a:t>
            </a:r>
          </a:p>
        </p:txBody>
      </p:sp>
      <p:sp>
        <p:nvSpPr>
          <p:cNvPr id="78918" name="Rectangle 70"/>
          <p:cNvSpPr>
            <a:spLocks noChangeArrowheads="1"/>
          </p:cNvSpPr>
          <p:nvPr/>
        </p:nvSpPr>
        <p:spPr bwMode="auto">
          <a:xfrm>
            <a:off x="4213225" y="3500438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7</a:t>
            </a:r>
          </a:p>
        </p:txBody>
      </p:sp>
      <p:sp>
        <p:nvSpPr>
          <p:cNvPr id="78919" name="Rectangle 71"/>
          <p:cNvSpPr>
            <a:spLocks noChangeArrowheads="1"/>
          </p:cNvSpPr>
          <p:nvPr/>
        </p:nvSpPr>
        <p:spPr bwMode="auto">
          <a:xfrm>
            <a:off x="2771775" y="2924175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0</a:t>
            </a:r>
          </a:p>
        </p:txBody>
      </p:sp>
      <p:sp>
        <p:nvSpPr>
          <p:cNvPr id="78920" name="Rectangle 72"/>
          <p:cNvSpPr>
            <a:spLocks noChangeArrowheads="1"/>
          </p:cNvSpPr>
          <p:nvPr/>
        </p:nvSpPr>
        <p:spPr bwMode="auto">
          <a:xfrm>
            <a:off x="2771775" y="3211513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6</a:t>
            </a:r>
          </a:p>
        </p:txBody>
      </p:sp>
      <p:sp>
        <p:nvSpPr>
          <p:cNvPr id="78921" name="Rectangle 73"/>
          <p:cNvSpPr>
            <a:spLocks noChangeArrowheads="1"/>
          </p:cNvSpPr>
          <p:nvPr/>
        </p:nvSpPr>
        <p:spPr bwMode="auto">
          <a:xfrm>
            <a:off x="2771775" y="3500438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2</a:t>
            </a:r>
          </a:p>
        </p:txBody>
      </p:sp>
      <p:sp>
        <p:nvSpPr>
          <p:cNvPr id="78922" name="Rectangle 74"/>
          <p:cNvSpPr>
            <a:spLocks noChangeArrowheads="1"/>
          </p:cNvSpPr>
          <p:nvPr/>
        </p:nvSpPr>
        <p:spPr bwMode="auto">
          <a:xfrm>
            <a:off x="2771775" y="3787775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8</a:t>
            </a:r>
          </a:p>
        </p:txBody>
      </p:sp>
      <p:sp>
        <p:nvSpPr>
          <p:cNvPr id="78923" name="Rectangle 75"/>
          <p:cNvSpPr>
            <a:spLocks noChangeArrowheads="1"/>
          </p:cNvSpPr>
          <p:nvPr/>
        </p:nvSpPr>
        <p:spPr bwMode="auto">
          <a:xfrm>
            <a:off x="5653088" y="2924175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0</a:t>
            </a:r>
          </a:p>
        </p:txBody>
      </p:sp>
      <p:sp>
        <p:nvSpPr>
          <p:cNvPr id="78924" name="Rectangle 76"/>
          <p:cNvSpPr>
            <a:spLocks noChangeArrowheads="1"/>
          </p:cNvSpPr>
          <p:nvPr/>
        </p:nvSpPr>
        <p:spPr bwMode="auto">
          <a:xfrm>
            <a:off x="5653088" y="3211513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2</a:t>
            </a:r>
          </a:p>
        </p:txBody>
      </p:sp>
      <p:sp>
        <p:nvSpPr>
          <p:cNvPr id="78925" name="Rectangle 77"/>
          <p:cNvSpPr>
            <a:spLocks noChangeArrowheads="1"/>
          </p:cNvSpPr>
          <p:nvPr/>
        </p:nvSpPr>
        <p:spPr bwMode="auto">
          <a:xfrm>
            <a:off x="5653088" y="3500438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2</a:t>
            </a:r>
          </a:p>
        </p:txBody>
      </p:sp>
      <p:sp>
        <p:nvSpPr>
          <p:cNvPr id="78926" name="Rectangle 78"/>
          <p:cNvSpPr>
            <a:spLocks noChangeArrowheads="1"/>
          </p:cNvSpPr>
          <p:nvPr/>
        </p:nvSpPr>
        <p:spPr bwMode="auto">
          <a:xfrm>
            <a:off x="5653088" y="3787775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20</a:t>
            </a:r>
          </a:p>
        </p:txBody>
      </p:sp>
      <p:sp>
        <p:nvSpPr>
          <p:cNvPr id="78927" name="Text Box 79"/>
          <p:cNvSpPr txBox="1">
            <a:spLocks noChangeArrowheads="1"/>
          </p:cNvSpPr>
          <p:nvPr/>
        </p:nvSpPr>
        <p:spPr bwMode="auto">
          <a:xfrm>
            <a:off x="6230938" y="3716338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 b="1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875782401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212725" y="188913"/>
            <a:ext cx="363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基于路径的路由选择算法</a:t>
            </a:r>
            <a:endParaRPr lang="zh-CN" altLang="en-US" b="1">
              <a:latin typeface="宋体" pitchFamily="2" charset="-122"/>
            </a:endParaRPr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212725" y="960438"/>
            <a:ext cx="8931275" cy="169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b="1">
                <a:latin typeface="宋体" pitchFamily="2" charset="-122"/>
              </a:rPr>
              <a:t>问题：如何收集整个网络的拓扑信息？</a:t>
            </a:r>
          </a:p>
          <a:p>
            <a:pPr>
              <a:spcBef>
                <a:spcPct val="20000"/>
              </a:spcBef>
            </a:pPr>
            <a:r>
              <a:rPr lang="zh-CN" altLang="en-US" b="1">
                <a:latin typeface="宋体" pitchFamily="2" charset="-122"/>
              </a:rPr>
              <a:t>方法</a:t>
            </a:r>
            <a:r>
              <a:rPr lang="en-US" altLang="zh-CN" b="1">
                <a:latin typeface="宋体" pitchFamily="2" charset="-122"/>
              </a:rPr>
              <a:t>1</a:t>
            </a:r>
            <a:r>
              <a:rPr lang="zh-CN" altLang="en-US" b="1">
                <a:latin typeface="宋体" pitchFamily="2" charset="-122"/>
              </a:rPr>
              <a:t>：结点静态维护路由表，指出到其它结点的距离（跳数）；</a:t>
            </a:r>
          </a:p>
          <a:p>
            <a:pPr>
              <a:spcBef>
                <a:spcPct val="20000"/>
              </a:spcBef>
            </a:pPr>
            <a:r>
              <a:rPr lang="zh-CN" altLang="en-US" b="1">
                <a:latin typeface="宋体" pitchFamily="2" charset="-122"/>
              </a:rPr>
              <a:t>方法</a:t>
            </a:r>
            <a:r>
              <a:rPr lang="en-US" altLang="zh-CN" b="1">
                <a:latin typeface="宋体" pitchFamily="2" charset="-122"/>
              </a:rPr>
              <a:t>2</a:t>
            </a:r>
            <a:r>
              <a:rPr lang="zh-CN" altLang="en-US" b="1">
                <a:latin typeface="宋体" pitchFamily="2" charset="-122"/>
              </a:rPr>
              <a:t>：相邻结点定时交换路由表，并根据邻居结点的路由表修正自己的路由表（修改出口和距离）。</a:t>
            </a:r>
          </a:p>
        </p:txBody>
      </p:sp>
      <p:sp>
        <p:nvSpPr>
          <p:cNvPr id="841732" name="Rectangle 4"/>
          <p:cNvSpPr>
            <a:spLocks noChangeArrowheads="1"/>
          </p:cNvSpPr>
          <p:nvPr/>
        </p:nvSpPr>
        <p:spPr bwMode="auto">
          <a:xfrm>
            <a:off x="228600" y="7620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9877" name="Oval 5"/>
          <p:cNvSpPr>
            <a:spLocks noChangeArrowheads="1"/>
          </p:cNvSpPr>
          <p:nvPr/>
        </p:nvSpPr>
        <p:spPr bwMode="auto">
          <a:xfrm>
            <a:off x="6056313" y="4221163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A</a:t>
            </a:r>
          </a:p>
        </p:txBody>
      </p:sp>
      <p:sp>
        <p:nvSpPr>
          <p:cNvPr id="79878" name="Oval 6"/>
          <p:cNvSpPr>
            <a:spLocks noChangeArrowheads="1"/>
          </p:cNvSpPr>
          <p:nvPr/>
        </p:nvSpPr>
        <p:spPr bwMode="auto">
          <a:xfrm>
            <a:off x="6559550" y="5229225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C</a:t>
            </a:r>
          </a:p>
        </p:txBody>
      </p:sp>
      <p:sp>
        <p:nvSpPr>
          <p:cNvPr id="79879" name="Oval 7"/>
          <p:cNvSpPr>
            <a:spLocks noChangeArrowheads="1"/>
          </p:cNvSpPr>
          <p:nvPr/>
        </p:nvSpPr>
        <p:spPr bwMode="auto">
          <a:xfrm>
            <a:off x="7280275" y="4221163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D</a:t>
            </a:r>
          </a:p>
        </p:txBody>
      </p:sp>
      <p:sp>
        <p:nvSpPr>
          <p:cNvPr id="79880" name="Oval 8"/>
          <p:cNvSpPr>
            <a:spLocks noChangeArrowheads="1"/>
          </p:cNvSpPr>
          <p:nvPr/>
        </p:nvSpPr>
        <p:spPr bwMode="auto">
          <a:xfrm>
            <a:off x="6559550" y="3284538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B</a:t>
            </a:r>
          </a:p>
        </p:txBody>
      </p:sp>
      <p:sp>
        <p:nvSpPr>
          <p:cNvPr id="79881" name="Oval 9"/>
          <p:cNvSpPr>
            <a:spLocks noChangeArrowheads="1"/>
          </p:cNvSpPr>
          <p:nvPr/>
        </p:nvSpPr>
        <p:spPr bwMode="auto">
          <a:xfrm>
            <a:off x="7783513" y="3284538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E</a:t>
            </a:r>
          </a:p>
        </p:txBody>
      </p:sp>
      <p:sp>
        <p:nvSpPr>
          <p:cNvPr id="79882" name="Oval 10"/>
          <p:cNvSpPr>
            <a:spLocks noChangeArrowheads="1"/>
          </p:cNvSpPr>
          <p:nvPr/>
        </p:nvSpPr>
        <p:spPr bwMode="auto">
          <a:xfrm>
            <a:off x="7999413" y="5229225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F</a:t>
            </a:r>
          </a:p>
        </p:txBody>
      </p:sp>
      <p:sp>
        <p:nvSpPr>
          <p:cNvPr id="79883" name="Line 11"/>
          <p:cNvSpPr>
            <a:spLocks noChangeShapeType="1"/>
          </p:cNvSpPr>
          <p:nvPr/>
        </p:nvSpPr>
        <p:spPr bwMode="auto">
          <a:xfrm>
            <a:off x="6488113" y="4437063"/>
            <a:ext cx="719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884" name="Line 12"/>
          <p:cNvSpPr>
            <a:spLocks noChangeShapeType="1"/>
          </p:cNvSpPr>
          <p:nvPr/>
        </p:nvSpPr>
        <p:spPr bwMode="auto">
          <a:xfrm flipV="1">
            <a:off x="6272213" y="3644900"/>
            <a:ext cx="43180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885" name="Line 13"/>
          <p:cNvSpPr>
            <a:spLocks noChangeShapeType="1"/>
          </p:cNvSpPr>
          <p:nvPr/>
        </p:nvSpPr>
        <p:spPr bwMode="auto">
          <a:xfrm>
            <a:off x="6343650" y="4581525"/>
            <a:ext cx="288925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886" name="Line 14"/>
          <p:cNvSpPr>
            <a:spLocks noChangeShapeType="1"/>
          </p:cNvSpPr>
          <p:nvPr/>
        </p:nvSpPr>
        <p:spPr bwMode="auto">
          <a:xfrm>
            <a:off x="6991350" y="5445125"/>
            <a:ext cx="10810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887" name="Line 15"/>
          <p:cNvSpPr>
            <a:spLocks noChangeShapeType="1"/>
          </p:cNvSpPr>
          <p:nvPr/>
        </p:nvSpPr>
        <p:spPr bwMode="auto">
          <a:xfrm>
            <a:off x="6919913" y="3573463"/>
            <a:ext cx="503237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888" name="Line 16"/>
          <p:cNvSpPr>
            <a:spLocks noChangeShapeType="1"/>
          </p:cNvSpPr>
          <p:nvPr/>
        </p:nvSpPr>
        <p:spPr bwMode="auto">
          <a:xfrm>
            <a:off x="6991350" y="3429000"/>
            <a:ext cx="792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889" name="Line 17"/>
          <p:cNvSpPr>
            <a:spLocks noChangeShapeType="1"/>
          </p:cNvSpPr>
          <p:nvPr/>
        </p:nvSpPr>
        <p:spPr bwMode="auto">
          <a:xfrm>
            <a:off x="7642225" y="4437063"/>
            <a:ext cx="790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890" name="Text Box 18"/>
          <p:cNvSpPr txBox="1">
            <a:spLocks noChangeArrowheads="1"/>
          </p:cNvSpPr>
          <p:nvPr/>
        </p:nvSpPr>
        <p:spPr bwMode="auto">
          <a:xfrm>
            <a:off x="6491288" y="4725988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 b="1"/>
              <a:t>3</a:t>
            </a:r>
          </a:p>
        </p:txBody>
      </p:sp>
      <p:sp>
        <p:nvSpPr>
          <p:cNvPr id="79891" name="Text Box 19"/>
          <p:cNvSpPr txBox="1">
            <a:spLocks noChangeArrowheads="1"/>
          </p:cNvSpPr>
          <p:nvPr/>
        </p:nvSpPr>
        <p:spPr bwMode="auto">
          <a:xfrm>
            <a:off x="8289925" y="3717925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 b="1"/>
              <a:t>5</a:t>
            </a:r>
          </a:p>
        </p:txBody>
      </p:sp>
      <p:sp>
        <p:nvSpPr>
          <p:cNvPr id="79892" name="Text Box 20"/>
          <p:cNvSpPr txBox="1">
            <a:spLocks noChangeArrowheads="1"/>
          </p:cNvSpPr>
          <p:nvPr/>
        </p:nvSpPr>
        <p:spPr bwMode="auto">
          <a:xfrm>
            <a:off x="7138988" y="36687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 b="1"/>
              <a:t>2</a:t>
            </a:r>
          </a:p>
        </p:txBody>
      </p:sp>
      <p:sp>
        <p:nvSpPr>
          <p:cNvPr id="79893" name="Text Box 21"/>
          <p:cNvSpPr txBox="1">
            <a:spLocks noChangeArrowheads="1"/>
          </p:cNvSpPr>
          <p:nvPr/>
        </p:nvSpPr>
        <p:spPr bwMode="auto">
          <a:xfrm>
            <a:off x="8432800" y="4797425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 b="1"/>
              <a:t>10</a:t>
            </a:r>
          </a:p>
        </p:txBody>
      </p:sp>
      <p:sp>
        <p:nvSpPr>
          <p:cNvPr id="79894" name="Text Box 22"/>
          <p:cNvSpPr txBox="1">
            <a:spLocks noChangeArrowheads="1"/>
          </p:cNvSpPr>
          <p:nvPr/>
        </p:nvSpPr>
        <p:spPr bwMode="auto">
          <a:xfrm>
            <a:off x="7281863" y="314166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 b="1"/>
              <a:t>8</a:t>
            </a:r>
          </a:p>
        </p:txBody>
      </p:sp>
      <p:sp>
        <p:nvSpPr>
          <p:cNvPr id="79895" name="Text Box 23"/>
          <p:cNvSpPr txBox="1">
            <a:spLocks noChangeArrowheads="1"/>
          </p:cNvSpPr>
          <p:nvPr/>
        </p:nvSpPr>
        <p:spPr bwMode="auto">
          <a:xfrm>
            <a:off x="6707188" y="4149725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 b="1"/>
              <a:t>2</a:t>
            </a:r>
          </a:p>
        </p:txBody>
      </p:sp>
      <p:sp>
        <p:nvSpPr>
          <p:cNvPr id="79896" name="Text Box 24"/>
          <p:cNvSpPr txBox="1">
            <a:spLocks noChangeArrowheads="1"/>
          </p:cNvSpPr>
          <p:nvPr/>
        </p:nvSpPr>
        <p:spPr bwMode="auto">
          <a:xfrm>
            <a:off x="7281863" y="5157788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 b="1"/>
              <a:t>7</a:t>
            </a:r>
          </a:p>
        </p:txBody>
      </p:sp>
      <p:sp>
        <p:nvSpPr>
          <p:cNvPr id="79897" name="Text Box 25"/>
          <p:cNvSpPr txBox="1">
            <a:spLocks noChangeArrowheads="1"/>
          </p:cNvSpPr>
          <p:nvPr/>
        </p:nvSpPr>
        <p:spPr bwMode="auto">
          <a:xfrm>
            <a:off x="7856538" y="4149725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 b="1"/>
              <a:t>20</a:t>
            </a:r>
          </a:p>
        </p:txBody>
      </p:sp>
      <p:sp>
        <p:nvSpPr>
          <p:cNvPr id="79898" name="Oval 26"/>
          <p:cNvSpPr>
            <a:spLocks noChangeArrowheads="1"/>
          </p:cNvSpPr>
          <p:nvPr/>
        </p:nvSpPr>
        <p:spPr bwMode="auto">
          <a:xfrm>
            <a:off x="8361363" y="4221163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G</a:t>
            </a:r>
          </a:p>
        </p:txBody>
      </p:sp>
      <p:sp>
        <p:nvSpPr>
          <p:cNvPr id="79899" name="Line 27"/>
          <p:cNvSpPr>
            <a:spLocks noChangeShapeType="1"/>
          </p:cNvSpPr>
          <p:nvPr/>
        </p:nvSpPr>
        <p:spPr bwMode="auto">
          <a:xfrm>
            <a:off x="8145463" y="3644900"/>
            <a:ext cx="360362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00" name="Line 28"/>
          <p:cNvSpPr>
            <a:spLocks noChangeShapeType="1"/>
          </p:cNvSpPr>
          <p:nvPr/>
        </p:nvSpPr>
        <p:spPr bwMode="auto">
          <a:xfrm flipV="1">
            <a:off x="8289925" y="4652963"/>
            <a:ext cx="287338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01" name="Rectangle 29"/>
          <p:cNvSpPr>
            <a:spLocks noChangeArrowheads="1"/>
          </p:cNvSpPr>
          <p:nvPr/>
        </p:nvSpPr>
        <p:spPr bwMode="auto">
          <a:xfrm>
            <a:off x="395288" y="2924175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A</a:t>
            </a:r>
          </a:p>
        </p:txBody>
      </p:sp>
      <p:sp>
        <p:nvSpPr>
          <p:cNvPr id="79902" name="Rectangle 30"/>
          <p:cNvSpPr>
            <a:spLocks noChangeArrowheads="1"/>
          </p:cNvSpPr>
          <p:nvPr/>
        </p:nvSpPr>
        <p:spPr bwMode="auto">
          <a:xfrm>
            <a:off x="395288" y="3211513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B</a:t>
            </a:r>
          </a:p>
        </p:txBody>
      </p:sp>
      <p:sp>
        <p:nvSpPr>
          <p:cNvPr id="79903" name="Rectangle 31"/>
          <p:cNvSpPr>
            <a:spLocks noChangeArrowheads="1"/>
          </p:cNvSpPr>
          <p:nvPr/>
        </p:nvSpPr>
        <p:spPr bwMode="auto">
          <a:xfrm>
            <a:off x="395288" y="3500438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C</a:t>
            </a:r>
          </a:p>
        </p:txBody>
      </p:sp>
      <p:sp>
        <p:nvSpPr>
          <p:cNvPr id="79904" name="Rectangle 32"/>
          <p:cNvSpPr>
            <a:spLocks noChangeArrowheads="1"/>
          </p:cNvSpPr>
          <p:nvPr/>
        </p:nvSpPr>
        <p:spPr bwMode="auto">
          <a:xfrm>
            <a:off x="395288" y="3787775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D</a:t>
            </a:r>
          </a:p>
        </p:txBody>
      </p:sp>
      <p:sp>
        <p:nvSpPr>
          <p:cNvPr id="79905" name="Rectangle 33"/>
          <p:cNvSpPr>
            <a:spLocks noChangeArrowheads="1"/>
          </p:cNvSpPr>
          <p:nvPr/>
        </p:nvSpPr>
        <p:spPr bwMode="auto">
          <a:xfrm>
            <a:off x="827088" y="2924175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0</a:t>
            </a:r>
          </a:p>
        </p:txBody>
      </p:sp>
      <p:sp>
        <p:nvSpPr>
          <p:cNvPr id="79906" name="Rectangle 34"/>
          <p:cNvSpPr>
            <a:spLocks noChangeArrowheads="1"/>
          </p:cNvSpPr>
          <p:nvPr/>
        </p:nvSpPr>
        <p:spPr bwMode="auto">
          <a:xfrm>
            <a:off x="827088" y="3211513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400" b="1"/>
              <a:t>直接</a:t>
            </a:r>
          </a:p>
        </p:txBody>
      </p:sp>
      <p:sp>
        <p:nvSpPr>
          <p:cNvPr id="79907" name="Rectangle 35"/>
          <p:cNvSpPr>
            <a:spLocks noChangeArrowheads="1"/>
          </p:cNvSpPr>
          <p:nvPr/>
        </p:nvSpPr>
        <p:spPr bwMode="auto">
          <a:xfrm>
            <a:off x="827088" y="3500438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400" b="1"/>
              <a:t>直接</a:t>
            </a:r>
          </a:p>
        </p:txBody>
      </p:sp>
      <p:sp>
        <p:nvSpPr>
          <p:cNvPr id="79908" name="Rectangle 36"/>
          <p:cNvSpPr>
            <a:spLocks noChangeArrowheads="1"/>
          </p:cNvSpPr>
          <p:nvPr/>
        </p:nvSpPr>
        <p:spPr bwMode="auto">
          <a:xfrm>
            <a:off x="827088" y="3787775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400" b="1"/>
              <a:t>直接</a:t>
            </a:r>
          </a:p>
        </p:txBody>
      </p:sp>
      <p:sp>
        <p:nvSpPr>
          <p:cNvPr id="79909" name="Rectangle 37"/>
          <p:cNvSpPr>
            <a:spLocks noChangeArrowheads="1"/>
          </p:cNvSpPr>
          <p:nvPr/>
        </p:nvSpPr>
        <p:spPr bwMode="auto">
          <a:xfrm>
            <a:off x="1331913" y="2924175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0</a:t>
            </a:r>
          </a:p>
        </p:txBody>
      </p:sp>
      <p:sp>
        <p:nvSpPr>
          <p:cNvPr id="79910" name="Rectangle 38"/>
          <p:cNvSpPr>
            <a:spLocks noChangeArrowheads="1"/>
          </p:cNvSpPr>
          <p:nvPr/>
        </p:nvSpPr>
        <p:spPr bwMode="auto">
          <a:xfrm>
            <a:off x="1331913" y="3211513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6</a:t>
            </a:r>
          </a:p>
        </p:txBody>
      </p:sp>
      <p:sp>
        <p:nvSpPr>
          <p:cNvPr id="79911" name="Rectangle 39"/>
          <p:cNvSpPr>
            <a:spLocks noChangeArrowheads="1"/>
          </p:cNvSpPr>
          <p:nvPr/>
        </p:nvSpPr>
        <p:spPr bwMode="auto">
          <a:xfrm>
            <a:off x="1331913" y="3500438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3</a:t>
            </a:r>
          </a:p>
        </p:txBody>
      </p:sp>
      <p:sp>
        <p:nvSpPr>
          <p:cNvPr id="79912" name="Rectangle 40"/>
          <p:cNvSpPr>
            <a:spLocks noChangeArrowheads="1"/>
          </p:cNvSpPr>
          <p:nvPr/>
        </p:nvSpPr>
        <p:spPr bwMode="auto">
          <a:xfrm>
            <a:off x="1331913" y="3787775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2</a:t>
            </a:r>
          </a:p>
        </p:txBody>
      </p:sp>
      <p:sp>
        <p:nvSpPr>
          <p:cNvPr id="79913" name="Rectangle 41"/>
          <p:cNvSpPr>
            <a:spLocks noChangeArrowheads="1"/>
          </p:cNvSpPr>
          <p:nvPr/>
        </p:nvSpPr>
        <p:spPr bwMode="auto">
          <a:xfrm>
            <a:off x="395288" y="2636838"/>
            <a:ext cx="1368425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A</a:t>
            </a:r>
            <a:r>
              <a:rPr lang="zh-CN" altLang="en-US" sz="1600" b="1"/>
              <a:t>表 </a:t>
            </a:r>
          </a:p>
        </p:txBody>
      </p:sp>
      <p:sp>
        <p:nvSpPr>
          <p:cNvPr id="79914" name="Rectangle 42"/>
          <p:cNvSpPr>
            <a:spLocks noChangeArrowheads="1"/>
          </p:cNvSpPr>
          <p:nvPr/>
        </p:nvSpPr>
        <p:spPr bwMode="auto">
          <a:xfrm>
            <a:off x="1835150" y="2924175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B</a:t>
            </a:r>
          </a:p>
        </p:txBody>
      </p:sp>
      <p:sp>
        <p:nvSpPr>
          <p:cNvPr id="79915" name="Rectangle 43"/>
          <p:cNvSpPr>
            <a:spLocks noChangeArrowheads="1"/>
          </p:cNvSpPr>
          <p:nvPr/>
        </p:nvSpPr>
        <p:spPr bwMode="auto">
          <a:xfrm>
            <a:off x="1835150" y="3211513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A</a:t>
            </a:r>
          </a:p>
        </p:txBody>
      </p:sp>
      <p:sp>
        <p:nvSpPr>
          <p:cNvPr id="79916" name="Rectangle 44"/>
          <p:cNvSpPr>
            <a:spLocks noChangeArrowheads="1"/>
          </p:cNvSpPr>
          <p:nvPr/>
        </p:nvSpPr>
        <p:spPr bwMode="auto">
          <a:xfrm>
            <a:off x="1835150" y="3500438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D</a:t>
            </a:r>
          </a:p>
        </p:txBody>
      </p:sp>
      <p:sp>
        <p:nvSpPr>
          <p:cNvPr id="79917" name="Rectangle 45"/>
          <p:cNvSpPr>
            <a:spLocks noChangeArrowheads="1"/>
          </p:cNvSpPr>
          <p:nvPr/>
        </p:nvSpPr>
        <p:spPr bwMode="auto">
          <a:xfrm>
            <a:off x="1835150" y="3787775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E</a:t>
            </a:r>
          </a:p>
        </p:txBody>
      </p:sp>
      <p:sp>
        <p:nvSpPr>
          <p:cNvPr id="79918" name="Rectangle 46"/>
          <p:cNvSpPr>
            <a:spLocks noChangeArrowheads="1"/>
          </p:cNvSpPr>
          <p:nvPr/>
        </p:nvSpPr>
        <p:spPr bwMode="auto">
          <a:xfrm>
            <a:off x="2266950" y="2924175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0</a:t>
            </a:r>
          </a:p>
        </p:txBody>
      </p:sp>
      <p:sp>
        <p:nvSpPr>
          <p:cNvPr id="79919" name="Rectangle 47"/>
          <p:cNvSpPr>
            <a:spLocks noChangeArrowheads="1"/>
          </p:cNvSpPr>
          <p:nvPr/>
        </p:nvSpPr>
        <p:spPr bwMode="auto">
          <a:xfrm>
            <a:off x="2266950" y="3211513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400" b="1"/>
              <a:t>直接</a:t>
            </a:r>
          </a:p>
        </p:txBody>
      </p:sp>
      <p:sp>
        <p:nvSpPr>
          <p:cNvPr id="79920" name="Rectangle 48"/>
          <p:cNvSpPr>
            <a:spLocks noChangeArrowheads="1"/>
          </p:cNvSpPr>
          <p:nvPr/>
        </p:nvSpPr>
        <p:spPr bwMode="auto">
          <a:xfrm>
            <a:off x="2266950" y="3500438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400" b="1"/>
              <a:t>直接</a:t>
            </a:r>
          </a:p>
        </p:txBody>
      </p:sp>
      <p:sp>
        <p:nvSpPr>
          <p:cNvPr id="79921" name="Rectangle 49"/>
          <p:cNvSpPr>
            <a:spLocks noChangeArrowheads="1"/>
          </p:cNvSpPr>
          <p:nvPr/>
        </p:nvSpPr>
        <p:spPr bwMode="auto">
          <a:xfrm>
            <a:off x="2266950" y="3787775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400" b="1"/>
              <a:t>直接</a:t>
            </a:r>
          </a:p>
        </p:txBody>
      </p:sp>
      <p:sp>
        <p:nvSpPr>
          <p:cNvPr id="79922" name="Rectangle 50"/>
          <p:cNvSpPr>
            <a:spLocks noChangeArrowheads="1"/>
          </p:cNvSpPr>
          <p:nvPr/>
        </p:nvSpPr>
        <p:spPr bwMode="auto">
          <a:xfrm>
            <a:off x="1835150" y="2636838"/>
            <a:ext cx="1368425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B</a:t>
            </a:r>
            <a:r>
              <a:rPr lang="zh-CN" altLang="en-US" sz="1600" b="1"/>
              <a:t>表 </a:t>
            </a:r>
          </a:p>
        </p:txBody>
      </p:sp>
      <p:sp>
        <p:nvSpPr>
          <p:cNvPr id="79923" name="Rectangle 51"/>
          <p:cNvSpPr>
            <a:spLocks noChangeArrowheads="1"/>
          </p:cNvSpPr>
          <p:nvPr/>
        </p:nvSpPr>
        <p:spPr bwMode="auto">
          <a:xfrm>
            <a:off x="3276600" y="2924175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C</a:t>
            </a:r>
          </a:p>
        </p:txBody>
      </p:sp>
      <p:sp>
        <p:nvSpPr>
          <p:cNvPr id="79924" name="Rectangle 52"/>
          <p:cNvSpPr>
            <a:spLocks noChangeArrowheads="1"/>
          </p:cNvSpPr>
          <p:nvPr/>
        </p:nvSpPr>
        <p:spPr bwMode="auto">
          <a:xfrm>
            <a:off x="3276600" y="3211513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A</a:t>
            </a:r>
          </a:p>
        </p:txBody>
      </p:sp>
      <p:sp>
        <p:nvSpPr>
          <p:cNvPr id="79925" name="Rectangle 53"/>
          <p:cNvSpPr>
            <a:spLocks noChangeArrowheads="1"/>
          </p:cNvSpPr>
          <p:nvPr/>
        </p:nvSpPr>
        <p:spPr bwMode="auto">
          <a:xfrm>
            <a:off x="3276600" y="3500438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F</a:t>
            </a:r>
          </a:p>
        </p:txBody>
      </p:sp>
      <p:sp>
        <p:nvSpPr>
          <p:cNvPr id="79926" name="Rectangle 54"/>
          <p:cNvSpPr>
            <a:spLocks noChangeArrowheads="1"/>
          </p:cNvSpPr>
          <p:nvPr/>
        </p:nvSpPr>
        <p:spPr bwMode="auto">
          <a:xfrm>
            <a:off x="3708400" y="2924175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0</a:t>
            </a:r>
          </a:p>
        </p:txBody>
      </p:sp>
      <p:sp>
        <p:nvSpPr>
          <p:cNvPr id="79927" name="Rectangle 55"/>
          <p:cNvSpPr>
            <a:spLocks noChangeArrowheads="1"/>
          </p:cNvSpPr>
          <p:nvPr/>
        </p:nvSpPr>
        <p:spPr bwMode="auto">
          <a:xfrm>
            <a:off x="3708400" y="3211513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400" b="1"/>
              <a:t>直接</a:t>
            </a:r>
          </a:p>
        </p:txBody>
      </p:sp>
      <p:sp>
        <p:nvSpPr>
          <p:cNvPr id="79928" name="Rectangle 56"/>
          <p:cNvSpPr>
            <a:spLocks noChangeArrowheads="1"/>
          </p:cNvSpPr>
          <p:nvPr/>
        </p:nvSpPr>
        <p:spPr bwMode="auto">
          <a:xfrm>
            <a:off x="3708400" y="3500438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400" b="1"/>
              <a:t>直接</a:t>
            </a:r>
          </a:p>
        </p:txBody>
      </p:sp>
      <p:sp>
        <p:nvSpPr>
          <p:cNvPr id="79929" name="Rectangle 57"/>
          <p:cNvSpPr>
            <a:spLocks noChangeArrowheads="1"/>
          </p:cNvSpPr>
          <p:nvPr/>
        </p:nvSpPr>
        <p:spPr bwMode="auto">
          <a:xfrm>
            <a:off x="3276600" y="2636838"/>
            <a:ext cx="1368425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C</a:t>
            </a:r>
            <a:r>
              <a:rPr lang="zh-CN" altLang="en-US" sz="1600" b="1"/>
              <a:t>表 </a:t>
            </a:r>
          </a:p>
        </p:txBody>
      </p:sp>
      <p:sp>
        <p:nvSpPr>
          <p:cNvPr id="79930" name="Rectangle 58"/>
          <p:cNvSpPr>
            <a:spLocks noChangeArrowheads="1"/>
          </p:cNvSpPr>
          <p:nvPr/>
        </p:nvSpPr>
        <p:spPr bwMode="auto">
          <a:xfrm>
            <a:off x="4716463" y="2924175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D</a:t>
            </a:r>
          </a:p>
        </p:txBody>
      </p:sp>
      <p:sp>
        <p:nvSpPr>
          <p:cNvPr id="79931" name="Rectangle 59"/>
          <p:cNvSpPr>
            <a:spLocks noChangeArrowheads="1"/>
          </p:cNvSpPr>
          <p:nvPr/>
        </p:nvSpPr>
        <p:spPr bwMode="auto">
          <a:xfrm>
            <a:off x="4716463" y="3211513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A</a:t>
            </a:r>
          </a:p>
        </p:txBody>
      </p:sp>
      <p:sp>
        <p:nvSpPr>
          <p:cNvPr id="79932" name="Rectangle 60"/>
          <p:cNvSpPr>
            <a:spLocks noChangeArrowheads="1"/>
          </p:cNvSpPr>
          <p:nvPr/>
        </p:nvSpPr>
        <p:spPr bwMode="auto">
          <a:xfrm>
            <a:off x="4716463" y="3500438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B</a:t>
            </a:r>
          </a:p>
        </p:txBody>
      </p:sp>
      <p:sp>
        <p:nvSpPr>
          <p:cNvPr id="79933" name="Rectangle 61"/>
          <p:cNvSpPr>
            <a:spLocks noChangeArrowheads="1"/>
          </p:cNvSpPr>
          <p:nvPr/>
        </p:nvSpPr>
        <p:spPr bwMode="auto">
          <a:xfrm>
            <a:off x="4716463" y="3787775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G</a:t>
            </a:r>
          </a:p>
        </p:txBody>
      </p:sp>
      <p:sp>
        <p:nvSpPr>
          <p:cNvPr id="79934" name="Rectangle 62"/>
          <p:cNvSpPr>
            <a:spLocks noChangeArrowheads="1"/>
          </p:cNvSpPr>
          <p:nvPr/>
        </p:nvSpPr>
        <p:spPr bwMode="auto">
          <a:xfrm>
            <a:off x="5148263" y="2924175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0</a:t>
            </a:r>
          </a:p>
        </p:txBody>
      </p:sp>
      <p:sp>
        <p:nvSpPr>
          <p:cNvPr id="79935" name="Rectangle 63"/>
          <p:cNvSpPr>
            <a:spLocks noChangeArrowheads="1"/>
          </p:cNvSpPr>
          <p:nvPr/>
        </p:nvSpPr>
        <p:spPr bwMode="auto">
          <a:xfrm>
            <a:off x="5148263" y="3211513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400" b="1"/>
              <a:t>直接</a:t>
            </a:r>
          </a:p>
        </p:txBody>
      </p:sp>
      <p:sp>
        <p:nvSpPr>
          <p:cNvPr id="79936" name="Rectangle 64"/>
          <p:cNvSpPr>
            <a:spLocks noChangeArrowheads="1"/>
          </p:cNvSpPr>
          <p:nvPr/>
        </p:nvSpPr>
        <p:spPr bwMode="auto">
          <a:xfrm>
            <a:off x="5148263" y="3500438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400" b="1"/>
              <a:t>直接</a:t>
            </a:r>
          </a:p>
        </p:txBody>
      </p:sp>
      <p:sp>
        <p:nvSpPr>
          <p:cNvPr id="79937" name="Rectangle 65"/>
          <p:cNvSpPr>
            <a:spLocks noChangeArrowheads="1"/>
          </p:cNvSpPr>
          <p:nvPr/>
        </p:nvSpPr>
        <p:spPr bwMode="auto">
          <a:xfrm>
            <a:off x="5148263" y="3787775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400" b="1"/>
              <a:t>直接</a:t>
            </a:r>
          </a:p>
        </p:txBody>
      </p:sp>
      <p:sp>
        <p:nvSpPr>
          <p:cNvPr id="79938" name="Rectangle 66"/>
          <p:cNvSpPr>
            <a:spLocks noChangeArrowheads="1"/>
          </p:cNvSpPr>
          <p:nvPr/>
        </p:nvSpPr>
        <p:spPr bwMode="auto">
          <a:xfrm>
            <a:off x="4716463" y="2636838"/>
            <a:ext cx="1370012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D</a:t>
            </a:r>
            <a:r>
              <a:rPr lang="zh-CN" altLang="en-US" sz="1600" b="1"/>
              <a:t>表 </a:t>
            </a:r>
          </a:p>
        </p:txBody>
      </p:sp>
      <p:sp>
        <p:nvSpPr>
          <p:cNvPr id="79939" name="Rectangle 67"/>
          <p:cNvSpPr>
            <a:spLocks noChangeArrowheads="1"/>
          </p:cNvSpPr>
          <p:nvPr/>
        </p:nvSpPr>
        <p:spPr bwMode="auto">
          <a:xfrm>
            <a:off x="4213225" y="2924175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0</a:t>
            </a:r>
          </a:p>
        </p:txBody>
      </p:sp>
      <p:sp>
        <p:nvSpPr>
          <p:cNvPr id="79940" name="Rectangle 68"/>
          <p:cNvSpPr>
            <a:spLocks noChangeArrowheads="1"/>
          </p:cNvSpPr>
          <p:nvPr/>
        </p:nvSpPr>
        <p:spPr bwMode="auto">
          <a:xfrm>
            <a:off x="4213225" y="3211513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3</a:t>
            </a:r>
          </a:p>
        </p:txBody>
      </p:sp>
      <p:sp>
        <p:nvSpPr>
          <p:cNvPr id="79941" name="Rectangle 69"/>
          <p:cNvSpPr>
            <a:spLocks noChangeArrowheads="1"/>
          </p:cNvSpPr>
          <p:nvPr/>
        </p:nvSpPr>
        <p:spPr bwMode="auto">
          <a:xfrm>
            <a:off x="4213225" y="3500438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7</a:t>
            </a:r>
          </a:p>
        </p:txBody>
      </p:sp>
      <p:sp>
        <p:nvSpPr>
          <p:cNvPr id="79942" name="Rectangle 70"/>
          <p:cNvSpPr>
            <a:spLocks noChangeArrowheads="1"/>
          </p:cNvSpPr>
          <p:nvPr/>
        </p:nvSpPr>
        <p:spPr bwMode="auto">
          <a:xfrm>
            <a:off x="2771775" y="2924175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0</a:t>
            </a:r>
          </a:p>
        </p:txBody>
      </p:sp>
      <p:sp>
        <p:nvSpPr>
          <p:cNvPr id="79943" name="Rectangle 71"/>
          <p:cNvSpPr>
            <a:spLocks noChangeArrowheads="1"/>
          </p:cNvSpPr>
          <p:nvPr/>
        </p:nvSpPr>
        <p:spPr bwMode="auto">
          <a:xfrm>
            <a:off x="2771775" y="3211513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6</a:t>
            </a:r>
          </a:p>
        </p:txBody>
      </p:sp>
      <p:sp>
        <p:nvSpPr>
          <p:cNvPr id="79944" name="Rectangle 72"/>
          <p:cNvSpPr>
            <a:spLocks noChangeArrowheads="1"/>
          </p:cNvSpPr>
          <p:nvPr/>
        </p:nvSpPr>
        <p:spPr bwMode="auto">
          <a:xfrm>
            <a:off x="2771775" y="3500438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2</a:t>
            </a:r>
          </a:p>
        </p:txBody>
      </p:sp>
      <p:sp>
        <p:nvSpPr>
          <p:cNvPr id="79945" name="Rectangle 73"/>
          <p:cNvSpPr>
            <a:spLocks noChangeArrowheads="1"/>
          </p:cNvSpPr>
          <p:nvPr/>
        </p:nvSpPr>
        <p:spPr bwMode="auto">
          <a:xfrm>
            <a:off x="2771775" y="3787775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8</a:t>
            </a:r>
          </a:p>
        </p:txBody>
      </p:sp>
      <p:sp>
        <p:nvSpPr>
          <p:cNvPr id="79946" name="Rectangle 74"/>
          <p:cNvSpPr>
            <a:spLocks noChangeArrowheads="1"/>
          </p:cNvSpPr>
          <p:nvPr/>
        </p:nvSpPr>
        <p:spPr bwMode="auto">
          <a:xfrm>
            <a:off x="5653088" y="2924175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0</a:t>
            </a:r>
          </a:p>
        </p:txBody>
      </p:sp>
      <p:sp>
        <p:nvSpPr>
          <p:cNvPr id="79947" name="Rectangle 75"/>
          <p:cNvSpPr>
            <a:spLocks noChangeArrowheads="1"/>
          </p:cNvSpPr>
          <p:nvPr/>
        </p:nvSpPr>
        <p:spPr bwMode="auto">
          <a:xfrm>
            <a:off x="5653088" y="3211513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2</a:t>
            </a:r>
          </a:p>
        </p:txBody>
      </p:sp>
      <p:sp>
        <p:nvSpPr>
          <p:cNvPr id="79948" name="Rectangle 76"/>
          <p:cNvSpPr>
            <a:spLocks noChangeArrowheads="1"/>
          </p:cNvSpPr>
          <p:nvPr/>
        </p:nvSpPr>
        <p:spPr bwMode="auto">
          <a:xfrm>
            <a:off x="5653088" y="3500438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2</a:t>
            </a:r>
          </a:p>
        </p:txBody>
      </p:sp>
      <p:sp>
        <p:nvSpPr>
          <p:cNvPr id="79949" name="Rectangle 77"/>
          <p:cNvSpPr>
            <a:spLocks noChangeArrowheads="1"/>
          </p:cNvSpPr>
          <p:nvPr/>
        </p:nvSpPr>
        <p:spPr bwMode="auto">
          <a:xfrm>
            <a:off x="5653088" y="3787775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20</a:t>
            </a:r>
          </a:p>
        </p:txBody>
      </p:sp>
      <p:sp>
        <p:nvSpPr>
          <p:cNvPr id="79950" name="Rectangle 78"/>
          <p:cNvSpPr>
            <a:spLocks noChangeArrowheads="1"/>
          </p:cNvSpPr>
          <p:nvPr/>
        </p:nvSpPr>
        <p:spPr bwMode="auto">
          <a:xfrm>
            <a:off x="1258888" y="4437063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A</a:t>
            </a:r>
          </a:p>
        </p:txBody>
      </p:sp>
      <p:sp>
        <p:nvSpPr>
          <p:cNvPr id="79951" name="Rectangle 79"/>
          <p:cNvSpPr>
            <a:spLocks noChangeArrowheads="1"/>
          </p:cNvSpPr>
          <p:nvPr/>
        </p:nvSpPr>
        <p:spPr bwMode="auto">
          <a:xfrm>
            <a:off x="1258888" y="4724400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B</a:t>
            </a:r>
          </a:p>
        </p:txBody>
      </p:sp>
      <p:sp>
        <p:nvSpPr>
          <p:cNvPr id="79952" name="Rectangle 80"/>
          <p:cNvSpPr>
            <a:spLocks noChangeArrowheads="1"/>
          </p:cNvSpPr>
          <p:nvPr/>
        </p:nvSpPr>
        <p:spPr bwMode="auto">
          <a:xfrm>
            <a:off x="1258888" y="5013325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C</a:t>
            </a:r>
          </a:p>
        </p:txBody>
      </p:sp>
      <p:sp>
        <p:nvSpPr>
          <p:cNvPr id="79953" name="Rectangle 81"/>
          <p:cNvSpPr>
            <a:spLocks noChangeArrowheads="1"/>
          </p:cNvSpPr>
          <p:nvPr/>
        </p:nvSpPr>
        <p:spPr bwMode="auto">
          <a:xfrm>
            <a:off x="1258888" y="5300663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D</a:t>
            </a:r>
          </a:p>
        </p:txBody>
      </p:sp>
      <p:sp>
        <p:nvSpPr>
          <p:cNvPr id="79954" name="Rectangle 82"/>
          <p:cNvSpPr>
            <a:spLocks noChangeArrowheads="1"/>
          </p:cNvSpPr>
          <p:nvPr/>
        </p:nvSpPr>
        <p:spPr bwMode="auto">
          <a:xfrm>
            <a:off x="1690688" y="4437063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0</a:t>
            </a:r>
          </a:p>
        </p:txBody>
      </p:sp>
      <p:sp>
        <p:nvSpPr>
          <p:cNvPr id="79955" name="Rectangle 83"/>
          <p:cNvSpPr>
            <a:spLocks noChangeArrowheads="1"/>
          </p:cNvSpPr>
          <p:nvPr/>
        </p:nvSpPr>
        <p:spPr bwMode="auto">
          <a:xfrm>
            <a:off x="1690688" y="4724400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400" b="1"/>
              <a:t>直接</a:t>
            </a:r>
          </a:p>
        </p:txBody>
      </p:sp>
      <p:sp>
        <p:nvSpPr>
          <p:cNvPr id="79956" name="Rectangle 84"/>
          <p:cNvSpPr>
            <a:spLocks noChangeArrowheads="1"/>
          </p:cNvSpPr>
          <p:nvPr/>
        </p:nvSpPr>
        <p:spPr bwMode="auto">
          <a:xfrm>
            <a:off x="1690688" y="5013325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400" b="1"/>
              <a:t>直接</a:t>
            </a:r>
          </a:p>
        </p:txBody>
      </p:sp>
      <p:sp>
        <p:nvSpPr>
          <p:cNvPr id="79957" name="Rectangle 85"/>
          <p:cNvSpPr>
            <a:spLocks noChangeArrowheads="1"/>
          </p:cNvSpPr>
          <p:nvPr/>
        </p:nvSpPr>
        <p:spPr bwMode="auto">
          <a:xfrm>
            <a:off x="1690688" y="5300663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400" b="1"/>
              <a:t>直接</a:t>
            </a:r>
          </a:p>
        </p:txBody>
      </p:sp>
      <p:sp>
        <p:nvSpPr>
          <p:cNvPr id="79958" name="Rectangle 86"/>
          <p:cNvSpPr>
            <a:spLocks noChangeArrowheads="1"/>
          </p:cNvSpPr>
          <p:nvPr/>
        </p:nvSpPr>
        <p:spPr bwMode="auto">
          <a:xfrm>
            <a:off x="2195513" y="4437063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0</a:t>
            </a:r>
          </a:p>
        </p:txBody>
      </p:sp>
      <p:sp>
        <p:nvSpPr>
          <p:cNvPr id="79959" name="Rectangle 87"/>
          <p:cNvSpPr>
            <a:spLocks noChangeArrowheads="1"/>
          </p:cNvSpPr>
          <p:nvPr/>
        </p:nvSpPr>
        <p:spPr bwMode="auto">
          <a:xfrm>
            <a:off x="2195513" y="4724400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6</a:t>
            </a:r>
          </a:p>
        </p:txBody>
      </p:sp>
      <p:sp>
        <p:nvSpPr>
          <p:cNvPr id="79960" name="Rectangle 88"/>
          <p:cNvSpPr>
            <a:spLocks noChangeArrowheads="1"/>
          </p:cNvSpPr>
          <p:nvPr/>
        </p:nvSpPr>
        <p:spPr bwMode="auto">
          <a:xfrm>
            <a:off x="2195513" y="5013325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3</a:t>
            </a:r>
          </a:p>
        </p:txBody>
      </p:sp>
      <p:sp>
        <p:nvSpPr>
          <p:cNvPr id="79961" name="Rectangle 89"/>
          <p:cNvSpPr>
            <a:spLocks noChangeArrowheads="1"/>
          </p:cNvSpPr>
          <p:nvPr/>
        </p:nvSpPr>
        <p:spPr bwMode="auto">
          <a:xfrm>
            <a:off x="2195513" y="5300663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2</a:t>
            </a:r>
          </a:p>
        </p:txBody>
      </p:sp>
      <p:sp>
        <p:nvSpPr>
          <p:cNvPr id="79962" name="Rectangle 90"/>
          <p:cNvSpPr>
            <a:spLocks noChangeArrowheads="1"/>
          </p:cNvSpPr>
          <p:nvPr/>
        </p:nvSpPr>
        <p:spPr bwMode="auto">
          <a:xfrm>
            <a:off x="1258888" y="4149725"/>
            <a:ext cx="1368425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A-B</a:t>
            </a:r>
            <a:r>
              <a:rPr lang="zh-CN" altLang="en-US" sz="1600" b="1"/>
              <a:t>表 </a:t>
            </a:r>
          </a:p>
        </p:txBody>
      </p:sp>
      <p:sp>
        <p:nvSpPr>
          <p:cNvPr id="79963" name="Rectangle 91"/>
          <p:cNvSpPr>
            <a:spLocks noChangeArrowheads="1"/>
          </p:cNvSpPr>
          <p:nvPr/>
        </p:nvSpPr>
        <p:spPr bwMode="auto">
          <a:xfrm>
            <a:off x="1258888" y="5588000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E</a:t>
            </a:r>
          </a:p>
        </p:txBody>
      </p:sp>
      <p:sp>
        <p:nvSpPr>
          <p:cNvPr id="79964" name="Rectangle 92"/>
          <p:cNvSpPr>
            <a:spLocks noChangeArrowheads="1"/>
          </p:cNvSpPr>
          <p:nvPr/>
        </p:nvSpPr>
        <p:spPr bwMode="auto">
          <a:xfrm>
            <a:off x="1690688" y="5588000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79965" name="Rectangle 93"/>
          <p:cNvSpPr>
            <a:spLocks noChangeArrowheads="1"/>
          </p:cNvSpPr>
          <p:nvPr/>
        </p:nvSpPr>
        <p:spPr bwMode="auto">
          <a:xfrm>
            <a:off x="2195513" y="5588000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79966" name="Text Box 94"/>
          <p:cNvSpPr txBox="1">
            <a:spLocks noChangeArrowheads="1"/>
          </p:cNvSpPr>
          <p:nvPr/>
        </p:nvSpPr>
        <p:spPr bwMode="auto">
          <a:xfrm>
            <a:off x="6230938" y="3716338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 b="1"/>
              <a:t>6</a:t>
            </a:r>
          </a:p>
        </p:txBody>
      </p:sp>
      <p:sp>
        <p:nvSpPr>
          <p:cNvPr id="79967" name="Line 95"/>
          <p:cNvSpPr>
            <a:spLocks noChangeShapeType="1"/>
          </p:cNvSpPr>
          <p:nvPr/>
        </p:nvSpPr>
        <p:spPr bwMode="auto">
          <a:xfrm>
            <a:off x="1547813" y="3429000"/>
            <a:ext cx="720725" cy="2232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68" name="Line 96"/>
          <p:cNvSpPr>
            <a:spLocks noChangeShapeType="1"/>
          </p:cNvSpPr>
          <p:nvPr/>
        </p:nvSpPr>
        <p:spPr bwMode="auto">
          <a:xfrm flipH="1">
            <a:off x="2484438" y="4005263"/>
            <a:ext cx="431800" cy="1655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69" name="Text Box 97"/>
          <p:cNvSpPr txBox="1">
            <a:spLocks noChangeArrowheads="1"/>
          </p:cNvSpPr>
          <p:nvPr/>
        </p:nvSpPr>
        <p:spPr bwMode="auto">
          <a:xfrm>
            <a:off x="8620125" y="44450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/>
              <a:t>34</a:t>
            </a:r>
          </a:p>
        </p:txBody>
      </p:sp>
    </p:spTree>
    <p:extLst>
      <p:ext uri="{BB962C8B-B14F-4D97-AF65-F5344CB8AC3E}">
        <p14:creationId xmlns:p14="http://schemas.microsoft.com/office/powerpoint/2010/main" val="1925707021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212725" y="188913"/>
            <a:ext cx="363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基于路径的路由选择算法</a:t>
            </a:r>
            <a:endParaRPr lang="zh-CN" altLang="en-US" b="1">
              <a:latin typeface="宋体" pitchFamily="2" charset="-122"/>
            </a:endParaRPr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212725" y="960438"/>
            <a:ext cx="8931275" cy="169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b="1">
                <a:latin typeface="宋体" pitchFamily="2" charset="-122"/>
              </a:rPr>
              <a:t>问题：如何收集整个网络的拓扑信息？</a:t>
            </a:r>
          </a:p>
          <a:p>
            <a:pPr>
              <a:spcBef>
                <a:spcPct val="20000"/>
              </a:spcBef>
            </a:pPr>
            <a:r>
              <a:rPr lang="zh-CN" altLang="en-US" b="1">
                <a:latin typeface="宋体" pitchFamily="2" charset="-122"/>
              </a:rPr>
              <a:t>方法</a:t>
            </a:r>
            <a:r>
              <a:rPr lang="en-US" altLang="zh-CN" b="1">
                <a:latin typeface="宋体" pitchFamily="2" charset="-122"/>
              </a:rPr>
              <a:t>1</a:t>
            </a:r>
            <a:r>
              <a:rPr lang="zh-CN" altLang="en-US" b="1">
                <a:latin typeface="宋体" pitchFamily="2" charset="-122"/>
              </a:rPr>
              <a:t>：结点静态维护路由表，指出到其它结点的距离（跳数）；</a:t>
            </a:r>
          </a:p>
          <a:p>
            <a:pPr>
              <a:spcBef>
                <a:spcPct val="20000"/>
              </a:spcBef>
            </a:pPr>
            <a:r>
              <a:rPr lang="zh-CN" altLang="en-US" b="1">
                <a:latin typeface="宋体" pitchFamily="2" charset="-122"/>
              </a:rPr>
              <a:t>方法</a:t>
            </a:r>
            <a:r>
              <a:rPr lang="en-US" altLang="zh-CN" b="1">
                <a:latin typeface="宋体" pitchFamily="2" charset="-122"/>
              </a:rPr>
              <a:t>2</a:t>
            </a:r>
            <a:r>
              <a:rPr lang="zh-CN" altLang="en-US" b="1">
                <a:latin typeface="宋体" pitchFamily="2" charset="-122"/>
              </a:rPr>
              <a:t>：相邻结点定时交换路由表，并根据邻居结点的路由表修正自己的路由表（修改出口和距离）。</a:t>
            </a:r>
          </a:p>
        </p:txBody>
      </p:sp>
      <p:sp>
        <p:nvSpPr>
          <p:cNvPr id="842756" name="Rectangle 4"/>
          <p:cNvSpPr>
            <a:spLocks noChangeArrowheads="1"/>
          </p:cNvSpPr>
          <p:nvPr/>
        </p:nvSpPr>
        <p:spPr bwMode="auto">
          <a:xfrm>
            <a:off x="228600" y="7620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80901" name="Oval 5"/>
          <p:cNvSpPr>
            <a:spLocks noChangeArrowheads="1"/>
          </p:cNvSpPr>
          <p:nvPr/>
        </p:nvSpPr>
        <p:spPr bwMode="auto">
          <a:xfrm>
            <a:off x="6056313" y="4221163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A</a:t>
            </a:r>
          </a:p>
        </p:txBody>
      </p:sp>
      <p:sp>
        <p:nvSpPr>
          <p:cNvPr id="80902" name="Oval 6"/>
          <p:cNvSpPr>
            <a:spLocks noChangeArrowheads="1"/>
          </p:cNvSpPr>
          <p:nvPr/>
        </p:nvSpPr>
        <p:spPr bwMode="auto">
          <a:xfrm>
            <a:off x="6559550" y="5229225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C</a:t>
            </a:r>
          </a:p>
        </p:txBody>
      </p:sp>
      <p:sp>
        <p:nvSpPr>
          <p:cNvPr id="80903" name="Oval 7"/>
          <p:cNvSpPr>
            <a:spLocks noChangeArrowheads="1"/>
          </p:cNvSpPr>
          <p:nvPr/>
        </p:nvSpPr>
        <p:spPr bwMode="auto">
          <a:xfrm>
            <a:off x="7280275" y="4221163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D</a:t>
            </a:r>
          </a:p>
        </p:txBody>
      </p:sp>
      <p:sp>
        <p:nvSpPr>
          <p:cNvPr id="80904" name="Oval 8"/>
          <p:cNvSpPr>
            <a:spLocks noChangeArrowheads="1"/>
          </p:cNvSpPr>
          <p:nvPr/>
        </p:nvSpPr>
        <p:spPr bwMode="auto">
          <a:xfrm>
            <a:off x="6559550" y="3284538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B</a:t>
            </a:r>
          </a:p>
        </p:txBody>
      </p:sp>
      <p:sp>
        <p:nvSpPr>
          <p:cNvPr id="80905" name="Oval 9"/>
          <p:cNvSpPr>
            <a:spLocks noChangeArrowheads="1"/>
          </p:cNvSpPr>
          <p:nvPr/>
        </p:nvSpPr>
        <p:spPr bwMode="auto">
          <a:xfrm>
            <a:off x="7783513" y="3284538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E</a:t>
            </a:r>
          </a:p>
        </p:txBody>
      </p:sp>
      <p:sp>
        <p:nvSpPr>
          <p:cNvPr id="80906" name="Oval 10"/>
          <p:cNvSpPr>
            <a:spLocks noChangeArrowheads="1"/>
          </p:cNvSpPr>
          <p:nvPr/>
        </p:nvSpPr>
        <p:spPr bwMode="auto">
          <a:xfrm>
            <a:off x="7999413" y="5229225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F</a:t>
            </a:r>
          </a:p>
        </p:txBody>
      </p:sp>
      <p:sp>
        <p:nvSpPr>
          <p:cNvPr id="80907" name="Line 11"/>
          <p:cNvSpPr>
            <a:spLocks noChangeShapeType="1"/>
          </p:cNvSpPr>
          <p:nvPr/>
        </p:nvSpPr>
        <p:spPr bwMode="auto">
          <a:xfrm>
            <a:off x="6488113" y="4437063"/>
            <a:ext cx="719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0908" name="Line 12"/>
          <p:cNvSpPr>
            <a:spLocks noChangeShapeType="1"/>
          </p:cNvSpPr>
          <p:nvPr/>
        </p:nvSpPr>
        <p:spPr bwMode="auto">
          <a:xfrm flipV="1">
            <a:off x="6272213" y="3644900"/>
            <a:ext cx="43180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0909" name="Line 13"/>
          <p:cNvSpPr>
            <a:spLocks noChangeShapeType="1"/>
          </p:cNvSpPr>
          <p:nvPr/>
        </p:nvSpPr>
        <p:spPr bwMode="auto">
          <a:xfrm>
            <a:off x="6343650" y="4581525"/>
            <a:ext cx="288925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0910" name="Line 14"/>
          <p:cNvSpPr>
            <a:spLocks noChangeShapeType="1"/>
          </p:cNvSpPr>
          <p:nvPr/>
        </p:nvSpPr>
        <p:spPr bwMode="auto">
          <a:xfrm>
            <a:off x="6991350" y="5445125"/>
            <a:ext cx="10810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0911" name="Line 15"/>
          <p:cNvSpPr>
            <a:spLocks noChangeShapeType="1"/>
          </p:cNvSpPr>
          <p:nvPr/>
        </p:nvSpPr>
        <p:spPr bwMode="auto">
          <a:xfrm>
            <a:off x="6919913" y="3573463"/>
            <a:ext cx="503237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0912" name="Line 16"/>
          <p:cNvSpPr>
            <a:spLocks noChangeShapeType="1"/>
          </p:cNvSpPr>
          <p:nvPr/>
        </p:nvSpPr>
        <p:spPr bwMode="auto">
          <a:xfrm>
            <a:off x="6991350" y="3429000"/>
            <a:ext cx="792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0913" name="Line 17"/>
          <p:cNvSpPr>
            <a:spLocks noChangeShapeType="1"/>
          </p:cNvSpPr>
          <p:nvPr/>
        </p:nvSpPr>
        <p:spPr bwMode="auto">
          <a:xfrm>
            <a:off x="7642225" y="4437063"/>
            <a:ext cx="790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0914" name="Text Box 18"/>
          <p:cNvSpPr txBox="1">
            <a:spLocks noChangeArrowheads="1"/>
          </p:cNvSpPr>
          <p:nvPr/>
        </p:nvSpPr>
        <p:spPr bwMode="auto">
          <a:xfrm>
            <a:off x="6491288" y="4725988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 b="1"/>
              <a:t>3</a:t>
            </a:r>
          </a:p>
        </p:txBody>
      </p:sp>
      <p:sp>
        <p:nvSpPr>
          <p:cNvPr id="80915" name="Text Box 19"/>
          <p:cNvSpPr txBox="1">
            <a:spLocks noChangeArrowheads="1"/>
          </p:cNvSpPr>
          <p:nvPr/>
        </p:nvSpPr>
        <p:spPr bwMode="auto">
          <a:xfrm>
            <a:off x="8289925" y="3717925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 b="1"/>
              <a:t>5</a:t>
            </a:r>
          </a:p>
        </p:txBody>
      </p:sp>
      <p:sp>
        <p:nvSpPr>
          <p:cNvPr id="80916" name="Text Box 20"/>
          <p:cNvSpPr txBox="1">
            <a:spLocks noChangeArrowheads="1"/>
          </p:cNvSpPr>
          <p:nvPr/>
        </p:nvSpPr>
        <p:spPr bwMode="auto">
          <a:xfrm>
            <a:off x="7138988" y="36687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 b="1"/>
              <a:t>2</a:t>
            </a:r>
          </a:p>
        </p:txBody>
      </p:sp>
      <p:sp>
        <p:nvSpPr>
          <p:cNvPr id="80917" name="Text Box 21"/>
          <p:cNvSpPr txBox="1">
            <a:spLocks noChangeArrowheads="1"/>
          </p:cNvSpPr>
          <p:nvPr/>
        </p:nvSpPr>
        <p:spPr bwMode="auto">
          <a:xfrm>
            <a:off x="8432800" y="4797425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 b="1"/>
              <a:t>10</a:t>
            </a:r>
          </a:p>
        </p:txBody>
      </p:sp>
      <p:sp>
        <p:nvSpPr>
          <p:cNvPr id="80918" name="Text Box 22"/>
          <p:cNvSpPr txBox="1">
            <a:spLocks noChangeArrowheads="1"/>
          </p:cNvSpPr>
          <p:nvPr/>
        </p:nvSpPr>
        <p:spPr bwMode="auto">
          <a:xfrm>
            <a:off x="7281863" y="314166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 b="1"/>
              <a:t>8</a:t>
            </a:r>
          </a:p>
        </p:txBody>
      </p:sp>
      <p:sp>
        <p:nvSpPr>
          <p:cNvPr id="80919" name="Text Box 23"/>
          <p:cNvSpPr txBox="1">
            <a:spLocks noChangeArrowheads="1"/>
          </p:cNvSpPr>
          <p:nvPr/>
        </p:nvSpPr>
        <p:spPr bwMode="auto">
          <a:xfrm>
            <a:off x="6707188" y="4149725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 b="1"/>
              <a:t>2</a:t>
            </a:r>
          </a:p>
        </p:txBody>
      </p:sp>
      <p:sp>
        <p:nvSpPr>
          <p:cNvPr id="80920" name="Text Box 24"/>
          <p:cNvSpPr txBox="1">
            <a:spLocks noChangeArrowheads="1"/>
          </p:cNvSpPr>
          <p:nvPr/>
        </p:nvSpPr>
        <p:spPr bwMode="auto">
          <a:xfrm>
            <a:off x="7281863" y="5157788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 b="1"/>
              <a:t>7</a:t>
            </a:r>
          </a:p>
        </p:txBody>
      </p:sp>
      <p:sp>
        <p:nvSpPr>
          <p:cNvPr id="80921" name="Text Box 25"/>
          <p:cNvSpPr txBox="1">
            <a:spLocks noChangeArrowheads="1"/>
          </p:cNvSpPr>
          <p:nvPr/>
        </p:nvSpPr>
        <p:spPr bwMode="auto">
          <a:xfrm>
            <a:off x="7856538" y="4149725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 b="1"/>
              <a:t>20</a:t>
            </a:r>
          </a:p>
        </p:txBody>
      </p:sp>
      <p:sp>
        <p:nvSpPr>
          <p:cNvPr id="80922" name="Oval 26"/>
          <p:cNvSpPr>
            <a:spLocks noChangeArrowheads="1"/>
          </p:cNvSpPr>
          <p:nvPr/>
        </p:nvSpPr>
        <p:spPr bwMode="auto">
          <a:xfrm>
            <a:off x="8361363" y="4221163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G</a:t>
            </a:r>
          </a:p>
        </p:txBody>
      </p:sp>
      <p:sp>
        <p:nvSpPr>
          <p:cNvPr id="80923" name="Line 27"/>
          <p:cNvSpPr>
            <a:spLocks noChangeShapeType="1"/>
          </p:cNvSpPr>
          <p:nvPr/>
        </p:nvSpPr>
        <p:spPr bwMode="auto">
          <a:xfrm>
            <a:off x="8145463" y="3644900"/>
            <a:ext cx="360362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0924" name="Line 28"/>
          <p:cNvSpPr>
            <a:spLocks noChangeShapeType="1"/>
          </p:cNvSpPr>
          <p:nvPr/>
        </p:nvSpPr>
        <p:spPr bwMode="auto">
          <a:xfrm flipV="1">
            <a:off x="8289925" y="4652963"/>
            <a:ext cx="287338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0925" name="Rectangle 29"/>
          <p:cNvSpPr>
            <a:spLocks noChangeArrowheads="1"/>
          </p:cNvSpPr>
          <p:nvPr/>
        </p:nvSpPr>
        <p:spPr bwMode="auto">
          <a:xfrm>
            <a:off x="395288" y="2924175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A</a:t>
            </a:r>
          </a:p>
        </p:txBody>
      </p:sp>
      <p:sp>
        <p:nvSpPr>
          <p:cNvPr id="80926" name="Rectangle 30"/>
          <p:cNvSpPr>
            <a:spLocks noChangeArrowheads="1"/>
          </p:cNvSpPr>
          <p:nvPr/>
        </p:nvSpPr>
        <p:spPr bwMode="auto">
          <a:xfrm>
            <a:off x="395288" y="3211513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B</a:t>
            </a:r>
          </a:p>
        </p:txBody>
      </p:sp>
      <p:sp>
        <p:nvSpPr>
          <p:cNvPr id="80927" name="Rectangle 31"/>
          <p:cNvSpPr>
            <a:spLocks noChangeArrowheads="1"/>
          </p:cNvSpPr>
          <p:nvPr/>
        </p:nvSpPr>
        <p:spPr bwMode="auto">
          <a:xfrm>
            <a:off x="395288" y="3500438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C</a:t>
            </a:r>
          </a:p>
        </p:txBody>
      </p:sp>
      <p:sp>
        <p:nvSpPr>
          <p:cNvPr id="80928" name="Rectangle 32"/>
          <p:cNvSpPr>
            <a:spLocks noChangeArrowheads="1"/>
          </p:cNvSpPr>
          <p:nvPr/>
        </p:nvSpPr>
        <p:spPr bwMode="auto">
          <a:xfrm>
            <a:off x="395288" y="3787775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D</a:t>
            </a:r>
          </a:p>
        </p:txBody>
      </p:sp>
      <p:sp>
        <p:nvSpPr>
          <p:cNvPr id="80929" name="Rectangle 33"/>
          <p:cNvSpPr>
            <a:spLocks noChangeArrowheads="1"/>
          </p:cNvSpPr>
          <p:nvPr/>
        </p:nvSpPr>
        <p:spPr bwMode="auto">
          <a:xfrm>
            <a:off x="827088" y="2924175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0</a:t>
            </a:r>
          </a:p>
        </p:txBody>
      </p:sp>
      <p:sp>
        <p:nvSpPr>
          <p:cNvPr id="80930" name="Rectangle 34"/>
          <p:cNvSpPr>
            <a:spLocks noChangeArrowheads="1"/>
          </p:cNvSpPr>
          <p:nvPr/>
        </p:nvSpPr>
        <p:spPr bwMode="auto">
          <a:xfrm>
            <a:off x="827088" y="3211513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400" b="1"/>
              <a:t>直接</a:t>
            </a:r>
          </a:p>
        </p:txBody>
      </p:sp>
      <p:sp>
        <p:nvSpPr>
          <p:cNvPr id="80931" name="Rectangle 35"/>
          <p:cNvSpPr>
            <a:spLocks noChangeArrowheads="1"/>
          </p:cNvSpPr>
          <p:nvPr/>
        </p:nvSpPr>
        <p:spPr bwMode="auto">
          <a:xfrm>
            <a:off x="827088" y="3500438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400" b="1"/>
              <a:t>直接</a:t>
            </a:r>
          </a:p>
        </p:txBody>
      </p:sp>
      <p:sp>
        <p:nvSpPr>
          <p:cNvPr id="80932" name="Rectangle 36"/>
          <p:cNvSpPr>
            <a:spLocks noChangeArrowheads="1"/>
          </p:cNvSpPr>
          <p:nvPr/>
        </p:nvSpPr>
        <p:spPr bwMode="auto">
          <a:xfrm>
            <a:off x="827088" y="3787775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400" b="1"/>
              <a:t>直接</a:t>
            </a:r>
          </a:p>
        </p:txBody>
      </p:sp>
      <p:sp>
        <p:nvSpPr>
          <p:cNvPr id="80933" name="Rectangle 37"/>
          <p:cNvSpPr>
            <a:spLocks noChangeArrowheads="1"/>
          </p:cNvSpPr>
          <p:nvPr/>
        </p:nvSpPr>
        <p:spPr bwMode="auto">
          <a:xfrm>
            <a:off x="1331913" y="2924175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0</a:t>
            </a:r>
          </a:p>
        </p:txBody>
      </p:sp>
      <p:sp>
        <p:nvSpPr>
          <p:cNvPr id="80934" name="Rectangle 38"/>
          <p:cNvSpPr>
            <a:spLocks noChangeArrowheads="1"/>
          </p:cNvSpPr>
          <p:nvPr/>
        </p:nvSpPr>
        <p:spPr bwMode="auto">
          <a:xfrm>
            <a:off x="1331913" y="3211513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6</a:t>
            </a:r>
          </a:p>
        </p:txBody>
      </p:sp>
      <p:sp>
        <p:nvSpPr>
          <p:cNvPr id="80935" name="Rectangle 39"/>
          <p:cNvSpPr>
            <a:spLocks noChangeArrowheads="1"/>
          </p:cNvSpPr>
          <p:nvPr/>
        </p:nvSpPr>
        <p:spPr bwMode="auto">
          <a:xfrm>
            <a:off x="1331913" y="3500438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3</a:t>
            </a:r>
          </a:p>
        </p:txBody>
      </p:sp>
      <p:sp>
        <p:nvSpPr>
          <p:cNvPr id="80936" name="Rectangle 40"/>
          <p:cNvSpPr>
            <a:spLocks noChangeArrowheads="1"/>
          </p:cNvSpPr>
          <p:nvPr/>
        </p:nvSpPr>
        <p:spPr bwMode="auto">
          <a:xfrm>
            <a:off x="1331913" y="3787775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2</a:t>
            </a:r>
          </a:p>
        </p:txBody>
      </p:sp>
      <p:sp>
        <p:nvSpPr>
          <p:cNvPr id="80937" name="Rectangle 41"/>
          <p:cNvSpPr>
            <a:spLocks noChangeArrowheads="1"/>
          </p:cNvSpPr>
          <p:nvPr/>
        </p:nvSpPr>
        <p:spPr bwMode="auto">
          <a:xfrm>
            <a:off x="395288" y="2636838"/>
            <a:ext cx="1368425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A</a:t>
            </a:r>
            <a:r>
              <a:rPr lang="zh-CN" altLang="en-US" sz="1600" b="1"/>
              <a:t>表 </a:t>
            </a:r>
          </a:p>
        </p:txBody>
      </p:sp>
      <p:sp>
        <p:nvSpPr>
          <p:cNvPr id="80938" name="Rectangle 42"/>
          <p:cNvSpPr>
            <a:spLocks noChangeArrowheads="1"/>
          </p:cNvSpPr>
          <p:nvPr/>
        </p:nvSpPr>
        <p:spPr bwMode="auto">
          <a:xfrm>
            <a:off x="1835150" y="2924175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B</a:t>
            </a:r>
          </a:p>
        </p:txBody>
      </p:sp>
      <p:sp>
        <p:nvSpPr>
          <p:cNvPr id="80939" name="Rectangle 43"/>
          <p:cNvSpPr>
            <a:spLocks noChangeArrowheads="1"/>
          </p:cNvSpPr>
          <p:nvPr/>
        </p:nvSpPr>
        <p:spPr bwMode="auto">
          <a:xfrm>
            <a:off x="1835150" y="3211513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A</a:t>
            </a:r>
          </a:p>
        </p:txBody>
      </p:sp>
      <p:sp>
        <p:nvSpPr>
          <p:cNvPr id="80940" name="Rectangle 44"/>
          <p:cNvSpPr>
            <a:spLocks noChangeArrowheads="1"/>
          </p:cNvSpPr>
          <p:nvPr/>
        </p:nvSpPr>
        <p:spPr bwMode="auto">
          <a:xfrm>
            <a:off x="1835150" y="3500438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D</a:t>
            </a:r>
          </a:p>
        </p:txBody>
      </p:sp>
      <p:sp>
        <p:nvSpPr>
          <p:cNvPr id="80941" name="Rectangle 45"/>
          <p:cNvSpPr>
            <a:spLocks noChangeArrowheads="1"/>
          </p:cNvSpPr>
          <p:nvPr/>
        </p:nvSpPr>
        <p:spPr bwMode="auto">
          <a:xfrm>
            <a:off x="1835150" y="3787775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E</a:t>
            </a:r>
          </a:p>
        </p:txBody>
      </p:sp>
      <p:sp>
        <p:nvSpPr>
          <p:cNvPr id="80942" name="Rectangle 46"/>
          <p:cNvSpPr>
            <a:spLocks noChangeArrowheads="1"/>
          </p:cNvSpPr>
          <p:nvPr/>
        </p:nvSpPr>
        <p:spPr bwMode="auto">
          <a:xfrm>
            <a:off x="2266950" y="2924175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0</a:t>
            </a:r>
          </a:p>
        </p:txBody>
      </p:sp>
      <p:sp>
        <p:nvSpPr>
          <p:cNvPr id="80943" name="Rectangle 47"/>
          <p:cNvSpPr>
            <a:spLocks noChangeArrowheads="1"/>
          </p:cNvSpPr>
          <p:nvPr/>
        </p:nvSpPr>
        <p:spPr bwMode="auto">
          <a:xfrm>
            <a:off x="2266950" y="3211513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400" b="1"/>
              <a:t>直接</a:t>
            </a:r>
          </a:p>
        </p:txBody>
      </p:sp>
      <p:sp>
        <p:nvSpPr>
          <p:cNvPr id="80944" name="Rectangle 48"/>
          <p:cNvSpPr>
            <a:spLocks noChangeArrowheads="1"/>
          </p:cNvSpPr>
          <p:nvPr/>
        </p:nvSpPr>
        <p:spPr bwMode="auto">
          <a:xfrm>
            <a:off x="2266950" y="3500438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400" b="1"/>
              <a:t>直接</a:t>
            </a:r>
          </a:p>
        </p:txBody>
      </p:sp>
      <p:sp>
        <p:nvSpPr>
          <p:cNvPr id="80945" name="Rectangle 49"/>
          <p:cNvSpPr>
            <a:spLocks noChangeArrowheads="1"/>
          </p:cNvSpPr>
          <p:nvPr/>
        </p:nvSpPr>
        <p:spPr bwMode="auto">
          <a:xfrm>
            <a:off x="2266950" y="3787775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400" b="1"/>
              <a:t>直接</a:t>
            </a:r>
          </a:p>
        </p:txBody>
      </p:sp>
      <p:sp>
        <p:nvSpPr>
          <p:cNvPr id="80946" name="Rectangle 50"/>
          <p:cNvSpPr>
            <a:spLocks noChangeArrowheads="1"/>
          </p:cNvSpPr>
          <p:nvPr/>
        </p:nvSpPr>
        <p:spPr bwMode="auto">
          <a:xfrm>
            <a:off x="1835150" y="2636838"/>
            <a:ext cx="1368425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B</a:t>
            </a:r>
            <a:r>
              <a:rPr lang="zh-CN" altLang="en-US" sz="1600" b="1"/>
              <a:t>表 </a:t>
            </a:r>
          </a:p>
        </p:txBody>
      </p:sp>
      <p:sp>
        <p:nvSpPr>
          <p:cNvPr id="80947" name="Rectangle 51"/>
          <p:cNvSpPr>
            <a:spLocks noChangeArrowheads="1"/>
          </p:cNvSpPr>
          <p:nvPr/>
        </p:nvSpPr>
        <p:spPr bwMode="auto">
          <a:xfrm>
            <a:off x="3276600" y="2924175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C</a:t>
            </a:r>
          </a:p>
        </p:txBody>
      </p:sp>
      <p:sp>
        <p:nvSpPr>
          <p:cNvPr id="80948" name="Rectangle 52"/>
          <p:cNvSpPr>
            <a:spLocks noChangeArrowheads="1"/>
          </p:cNvSpPr>
          <p:nvPr/>
        </p:nvSpPr>
        <p:spPr bwMode="auto">
          <a:xfrm>
            <a:off x="3276600" y="3211513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A</a:t>
            </a:r>
          </a:p>
        </p:txBody>
      </p:sp>
      <p:sp>
        <p:nvSpPr>
          <p:cNvPr id="80949" name="Rectangle 53"/>
          <p:cNvSpPr>
            <a:spLocks noChangeArrowheads="1"/>
          </p:cNvSpPr>
          <p:nvPr/>
        </p:nvSpPr>
        <p:spPr bwMode="auto">
          <a:xfrm>
            <a:off x="3276600" y="3500438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F</a:t>
            </a:r>
          </a:p>
        </p:txBody>
      </p:sp>
      <p:sp>
        <p:nvSpPr>
          <p:cNvPr id="80950" name="Rectangle 54"/>
          <p:cNvSpPr>
            <a:spLocks noChangeArrowheads="1"/>
          </p:cNvSpPr>
          <p:nvPr/>
        </p:nvSpPr>
        <p:spPr bwMode="auto">
          <a:xfrm>
            <a:off x="3708400" y="2924175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0</a:t>
            </a:r>
          </a:p>
        </p:txBody>
      </p:sp>
      <p:sp>
        <p:nvSpPr>
          <p:cNvPr id="80951" name="Rectangle 55"/>
          <p:cNvSpPr>
            <a:spLocks noChangeArrowheads="1"/>
          </p:cNvSpPr>
          <p:nvPr/>
        </p:nvSpPr>
        <p:spPr bwMode="auto">
          <a:xfrm>
            <a:off x="3708400" y="3211513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400" b="1"/>
              <a:t>直接</a:t>
            </a:r>
          </a:p>
        </p:txBody>
      </p:sp>
      <p:sp>
        <p:nvSpPr>
          <p:cNvPr id="80952" name="Rectangle 56"/>
          <p:cNvSpPr>
            <a:spLocks noChangeArrowheads="1"/>
          </p:cNvSpPr>
          <p:nvPr/>
        </p:nvSpPr>
        <p:spPr bwMode="auto">
          <a:xfrm>
            <a:off x="3708400" y="3500438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400" b="1"/>
              <a:t>直接</a:t>
            </a:r>
          </a:p>
        </p:txBody>
      </p:sp>
      <p:sp>
        <p:nvSpPr>
          <p:cNvPr id="80953" name="Rectangle 57"/>
          <p:cNvSpPr>
            <a:spLocks noChangeArrowheads="1"/>
          </p:cNvSpPr>
          <p:nvPr/>
        </p:nvSpPr>
        <p:spPr bwMode="auto">
          <a:xfrm>
            <a:off x="3276600" y="2636838"/>
            <a:ext cx="1368425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C</a:t>
            </a:r>
            <a:r>
              <a:rPr lang="zh-CN" altLang="en-US" sz="1600" b="1"/>
              <a:t>表 </a:t>
            </a:r>
          </a:p>
        </p:txBody>
      </p:sp>
      <p:sp>
        <p:nvSpPr>
          <p:cNvPr id="80954" name="Rectangle 58"/>
          <p:cNvSpPr>
            <a:spLocks noChangeArrowheads="1"/>
          </p:cNvSpPr>
          <p:nvPr/>
        </p:nvSpPr>
        <p:spPr bwMode="auto">
          <a:xfrm>
            <a:off x="4716463" y="2924175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D</a:t>
            </a:r>
          </a:p>
        </p:txBody>
      </p:sp>
      <p:sp>
        <p:nvSpPr>
          <p:cNvPr id="80955" name="Rectangle 59"/>
          <p:cNvSpPr>
            <a:spLocks noChangeArrowheads="1"/>
          </p:cNvSpPr>
          <p:nvPr/>
        </p:nvSpPr>
        <p:spPr bwMode="auto">
          <a:xfrm>
            <a:off x="4716463" y="3211513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A</a:t>
            </a:r>
          </a:p>
        </p:txBody>
      </p:sp>
      <p:sp>
        <p:nvSpPr>
          <p:cNvPr id="80956" name="Rectangle 60"/>
          <p:cNvSpPr>
            <a:spLocks noChangeArrowheads="1"/>
          </p:cNvSpPr>
          <p:nvPr/>
        </p:nvSpPr>
        <p:spPr bwMode="auto">
          <a:xfrm>
            <a:off x="4716463" y="3500438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B</a:t>
            </a:r>
          </a:p>
        </p:txBody>
      </p:sp>
      <p:sp>
        <p:nvSpPr>
          <p:cNvPr id="80957" name="Rectangle 61"/>
          <p:cNvSpPr>
            <a:spLocks noChangeArrowheads="1"/>
          </p:cNvSpPr>
          <p:nvPr/>
        </p:nvSpPr>
        <p:spPr bwMode="auto">
          <a:xfrm>
            <a:off x="4716463" y="3787775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G</a:t>
            </a:r>
          </a:p>
        </p:txBody>
      </p:sp>
      <p:sp>
        <p:nvSpPr>
          <p:cNvPr id="80958" name="Rectangle 62"/>
          <p:cNvSpPr>
            <a:spLocks noChangeArrowheads="1"/>
          </p:cNvSpPr>
          <p:nvPr/>
        </p:nvSpPr>
        <p:spPr bwMode="auto">
          <a:xfrm>
            <a:off x="5148263" y="2924175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0</a:t>
            </a:r>
          </a:p>
        </p:txBody>
      </p:sp>
      <p:sp>
        <p:nvSpPr>
          <p:cNvPr id="80959" name="Rectangle 63"/>
          <p:cNvSpPr>
            <a:spLocks noChangeArrowheads="1"/>
          </p:cNvSpPr>
          <p:nvPr/>
        </p:nvSpPr>
        <p:spPr bwMode="auto">
          <a:xfrm>
            <a:off x="5148263" y="3211513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400" b="1"/>
              <a:t>直接</a:t>
            </a:r>
          </a:p>
        </p:txBody>
      </p:sp>
      <p:sp>
        <p:nvSpPr>
          <p:cNvPr id="80960" name="Rectangle 64"/>
          <p:cNvSpPr>
            <a:spLocks noChangeArrowheads="1"/>
          </p:cNvSpPr>
          <p:nvPr/>
        </p:nvSpPr>
        <p:spPr bwMode="auto">
          <a:xfrm>
            <a:off x="5148263" y="3500438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400" b="1"/>
              <a:t>直接</a:t>
            </a:r>
          </a:p>
        </p:txBody>
      </p:sp>
      <p:sp>
        <p:nvSpPr>
          <p:cNvPr id="80961" name="Rectangle 65"/>
          <p:cNvSpPr>
            <a:spLocks noChangeArrowheads="1"/>
          </p:cNvSpPr>
          <p:nvPr/>
        </p:nvSpPr>
        <p:spPr bwMode="auto">
          <a:xfrm>
            <a:off x="5148263" y="3787775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400" b="1"/>
              <a:t>直接</a:t>
            </a:r>
          </a:p>
        </p:txBody>
      </p:sp>
      <p:sp>
        <p:nvSpPr>
          <p:cNvPr id="80962" name="Rectangle 66"/>
          <p:cNvSpPr>
            <a:spLocks noChangeArrowheads="1"/>
          </p:cNvSpPr>
          <p:nvPr/>
        </p:nvSpPr>
        <p:spPr bwMode="auto">
          <a:xfrm>
            <a:off x="4716463" y="2636838"/>
            <a:ext cx="1370012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D</a:t>
            </a:r>
            <a:r>
              <a:rPr lang="zh-CN" altLang="en-US" sz="1600" b="1"/>
              <a:t>表 </a:t>
            </a:r>
          </a:p>
        </p:txBody>
      </p:sp>
      <p:sp>
        <p:nvSpPr>
          <p:cNvPr id="80963" name="Rectangle 67"/>
          <p:cNvSpPr>
            <a:spLocks noChangeArrowheads="1"/>
          </p:cNvSpPr>
          <p:nvPr/>
        </p:nvSpPr>
        <p:spPr bwMode="auto">
          <a:xfrm>
            <a:off x="4213225" y="2924175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0</a:t>
            </a:r>
          </a:p>
        </p:txBody>
      </p:sp>
      <p:sp>
        <p:nvSpPr>
          <p:cNvPr id="80964" name="Rectangle 68"/>
          <p:cNvSpPr>
            <a:spLocks noChangeArrowheads="1"/>
          </p:cNvSpPr>
          <p:nvPr/>
        </p:nvSpPr>
        <p:spPr bwMode="auto">
          <a:xfrm>
            <a:off x="4213225" y="3211513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3</a:t>
            </a:r>
          </a:p>
        </p:txBody>
      </p:sp>
      <p:sp>
        <p:nvSpPr>
          <p:cNvPr id="80965" name="Rectangle 69"/>
          <p:cNvSpPr>
            <a:spLocks noChangeArrowheads="1"/>
          </p:cNvSpPr>
          <p:nvPr/>
        </p:nvSpPr>
        <p:spPr bwMode="auto">
          <a:xfrm>
            <a:off x="4213225" y="3500438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7</a:t>
            </a:r>
          </a:p>
        </p:txBody>
      </p:sp>
      <p:sp>
        <p:nvSpPr>
          <p:cNvPr id="80966" name="Rectangle 70"/>
          <p:cNvSpPr>
            <a:spLocks noChangeArrowheads="1"/>
          </p:cNvSpPr>
          <p:nvPr/>
        </p:nvSpPr>
        <p:spPr bwMode="auto">
          <a:xfrm>
            <a:off x="2771775" y="2924175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0</a:t>
            </a:r>
          </a:p>
        </p:txBody>
      </p:sp>
      <p:sp>
        <p:nvSpPr>
          <p:cNvPr id="80967" name="Rectangle 71"/>
          <p:cNvSpPr>
            <a:spLocks noChangeArrowheads="1"/>
          </p:cNvSpPr>
          <p:nvPr/>
        </p:nvSpPr>
        <p:spPr bwMode="auto">
          <a:xfrm>
            <a:off x="2771775" y="3211513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6</a:t>
            </a:r>
          </a:p>
        </p:txBody>
      </p:sp>
      <p:sp>
        <p:nvSpPr>
          <p:cNvPr id="80968" name="Rectangle 72"/>
          <p:cNvSpPr>
            <a:spLocks noChangeArrowheads="1"/>
          </p:cNvSpPr>
          <p:nvPr/>
        </p:nvSpPr>
        <p:spPr bwMode="auto">
          <a:xfrm>
            <a:off x="2771775" y="3500438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2</a:t>
            </a:r>
          </a:p>
        </p:txBody>
      </p:sp>
      <p:sp>
        <p:nvSpPr>
          <p:cNvPr id="80969" name="Rectangle 73"/>
          <p:cNvSpPr>
            <a:spLocks noChangeArrowheads="1"/>
          </p:cNvSpPr>
          <p:nvPr/>
        </p:nvSpPr>
        <p:spPr bwMode="auto">
          <a:xfrm>
            <a:off x="2771775" y="3787775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8</a:t>
            </a:r>
          </a:p>
        </p:txBody>
      </p:sp>
      <p:sp>
        <p:nvSpPr>
          <p:cNvPr id="80970" name="Rectangle 74"/>
          <p:cNvSpPr>
            <a:spLocks noChangeArrowheads="1"/>
          </p:cNvSpPr>
          <p:nvPr/>
        </p:nvSpPr>
        <p:spPr bwMode="auto">
          <a:xfrm>
            <a:off x="5653088" y="2924175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0</a:t>
            </a:r>
          </a:p>
        </p:txBody>
      </p:sp>
      <p:sp>
        <p:nvSpPr>
          <p:cNvPr id="80971" name="Rectangle 75"/>
          <p:cNvSpPr>
            <a:spLocks noChangeArrowheads="1"/>
          </p:cNvSpPr>
          <p:nvPr/>
        </p:nvSpPr>
        <p:spPr bwMode="auto">
          <a:xfrm>
            <a:off x="5653088" y="3211513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2</a:t>
            </a:r>
          </a:p>
        </p:txBody>
      </p:sp>
      <p:sp>
        <p:nvSpPr>
          <p:cNvPr id="80972" name="Rectangle 76"/>
          <p:cNvSpPr>
            <a:spLocks noChangeArrowheads="1"/>
          </p:cNvSpPr>
          <p:nvPr/>
        </p:nvSpPr>
        <p:spPr bwMode="auto">
          <a:xfrm>
            <a:off x="5653088" y="3500438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2</a:t>
            </a:r>
          </a:p>
        </p:txBody>
      </p:sp>
      <p:sp>
        <p:nvSpPr>
          <p:cNvPr id="80973" name="Rectangle 77"/>
          <p:cNvSpPr>
            <a:spLocks noChangeArrowheads="1"/>
          </p:cNvSpPr>
          <p:nvPr/>
        </p:nvSpPr>
        <p:spPr bwMode="auto">
          <a:xfrm>
            <a:off x="5653088" y="3787775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20</a:t>
            </a:r>
          </a:p>
        </p:txBody>
      </p:sp>
      <p:sp>
        <p:nvSpPr>
          <p:cNvPr id="80974" name="Rectangle 78"/>
          <p:cNvSpPr>
            <a:spLocks noChangeArrowheads="1"/>
          </p:cNvSpPr>
          <p:nvPr/>
        </p:nvSpPr>
        <p:spPr bwMode="auto">
          <a:xfrm>
            <a:off x="1258888" y="4437063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A</a:t>
            </a:r>
          </a:p>
        </p:txBody>
      </p:sp>
      <p:sp>
        <p:nvSpPr>
          <p:cNvPr id="80975" name="Rectangle 79"/>
          <p:cNvSpPr>
            <a:spLocks noChangeArrowheads="1"/>
          </p:cNvSpPr>
          <p:nvPr/>
        </p:nvSpPr>
        <p:spPr bwMode="auto">
          <a:xfrm>
            <a:off x="1258888" y="4724400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B</a:t>
            </a:r>
          </a:p>
        </p:txBody>
      </p:sp>
      <p:sp>
        <p:nvSpPr>
          <p:cNvPr id="80976" name="Rectangle 80"/>
          <p:cNvSpPr>
            <a:spLocks noChangeArrowheads="1"/>
          </p:cNvSpPr>
          <p:nvPr/>
        </p:nvSpPr>
        <p:spPr bwMode="auto">
          <a:xfrm>
            <a:off x="1258888" y="5013325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C</a:t>
            </a:r>
          </a:p>
        </p:txBody>
      </p:sp>
      <p:sp>
        <p:nvSpPr>
          <p:cNvPr id="80977" name="Rectangle 81"/>
          <p:cNvSpPr>
            <a:spLocks noChangeArrowheads="1"/>
          </p:cNvSpPr>
          <p:nvPr/>
        </p:nvSpPr>
        <p:spPr bwMode="auto">
          <a:xfrm>
            <a:off x="1258888" y="5300663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D</a:t>
            </a:r>
          </a:p>
        </p:txBody>
      </p:sp>
      <p:sp>
        <p:nvSpPr>
          <p:cNvPr id="80978" name="Rectangle 82"/>
          <p:cNvSpPr>
            <a:spLocks noChangeArrowheads="1"/>
          </p:cNvSpPr>
          <p:nvPr/>
        </p:nvSpPr>
        <p:spPr bwMode="auto">
          <a:xfrm>
            <a:off x="1690688" y="4437063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0</a:t>
            </a:r>
          </a:p>
        </p:txBody>
      </p:sp>
      <p:sp>
        <p:nvSpPr>
          <p:cNvPr id="80979" name="Rectangle 83"/>
          <p:cNvSpPr>
            <a:spLocks noChangeArrowheads="1"/>
          </p:cNvSpPr>
          <p:nvPr/>
        </p:nvSpPr>
        <p:spPr bwMode="auto">
          <a:xfrm>
            <a:off x="1690688" y="4724400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400" b="1"/>
              <a:t>直接</a:t>
            </a:r>
          </a:p>
        </p:txBody>
      </p:sp>
      <p:sp>
        <p:nvSpPr>
          <p:cNvPr id="80980" name="Rectangle 84"/>
          <p:cNvSpPr>
            <a:spLocks noChangeArrowheads="1"/>
          </p:cNvSpPr>
          <p:nvPr/>
        </p:nvSpPr>
        <p:spPr bwMode="auto">
          <a:xfrm>
            <a:off x="1690688" y="5013325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400" b="1"/>
              <a:t>直接</a:t>
            </a:r>
          </a:p>
        </p:txBody>
      </p:sp>
      <p:sp>
        <p:nvSpPr>
          <p:cNvPr id="80981" name="Rectangle 85"/>
          <p:cNvSpPr>
            <a:spLocks noChangeArrowheads="1"/>
          </p:cNvSpPr>
          <p:nvPr/>
        </p:nvSpPr>
        <p:spPr bwMode="auto">
          <a:xfrm>
            <a:off x="1690688" y="5300663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400" b="1"/>
              <a:t>直接</a:t>
            </a:r>
          </a:p>
        </p:txBody>
      </p:sp>
      <p:sp>
        <p:nvSpPr>
          <p:cNvPr id="80982" name="Rectangle 86"/>
          <p:cNvSpPr>
            <a:spLocks noChangeArrowheads="1"/>
          </p:cNvSpPr>
          <p:nvPr/>
        </p:nvSpPr>
        <p:spPr bwMode="auto">
          <a:xfrm>
            <a:off x="2195513" y="4437063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0</a:t>
            </a:r>
          </a:p>
        </p:txBody>
      </p:sp>
      <p:sp>
        <p:nvSpPr>
          <p:cNvPr id="80983" name="Rectangle 87"/>
          <p:cNvSpPr>
            <a:spLocks noChangeArrowheads="1"/>
          </p:cNvSpPr>
          <p:nvPr/>
        </p:nvSpPr>
        <p:spPr bwMode="auto">
          <a:xfrm>
            <a:off x="2195513" y="4724400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6</a:t>
            </a:r>
          </a:p>
        </p:txBody>
      </p:sp>
      <p:sp>
        <p:nvSpPr>
          <p:cNvPr id="80984" name="Rectangle 88"/>
          <p:cNvSpPr>
            <a:spLocks noChangeArrowheads="1"/>
          </p:cNvSpPr>
          <p:nvPr/>
        </p:nvSpPr>
        <p:spPr bwMode="auto">
          <a:xfrm>
            <a:off x="2195513" y="5013325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3</a:t>
            </a:r>
          </a:p>
        </p:txBody>
      </p:sp>
      <p:sp>
        <p:nvSpPr>
          <p:cNvPr id="80985" name="Rectangle 89"/>
          <p:cNvSpPr>
            <a:spLocks noChangeArrowheads="1"/>
          </p:cNvSpPr>
          <p:nvPr/>
        </p:nvSpPr>
        <p:spPr bwMode="auto">
          <a:xfrm>
            <a:off x="2195513" y="5300663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2</a:t>
            </a:r>
          </a:p>
        </p:txBody>
      </p:sp>
      <p:sp>
        <p:nvSpPr>
          <p:cNvPr id="80986" name="Rectangle 90"/>
          <p:cNvSpPr>
            <a:spLocks noChangeArrowheads="1"/>
          </p:cNvSpPr>
          <p:nvPr/>
        </p:nvSpPr>
        <p:spPr bwMode="auto">
          <a:xfrm>
            <a:off x="1258888" y="4149725"/>
            <a:ext cx="1368425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A-B</a:t>
            </a:r>
            <a:r>
              <a:rPr lang="zh-CN" altLang="en-US" sz="1600" b="1"/>
              <a:t>表 </a:t>
            </a:r>
          </a:p>
        </p:txBody>
      </p:sp>
      <p:sp>
        <p:nvSpPr>
          <p:cNvPr id="80987" name="Rectangle 91"/>
          <p:cNvSpPr>
            <a:spLocks noChangeArrowheads="1"/>
          </p:cNvSpPr>
          <p:nvPr/>
        </p:nvSpPr>
        <p:spPr bwMode="auto">
          <a:xfrm>
            <a:off x="1258888" y="5588000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E</a:t>
            </a:r>
          </a:p>
        </p:txBody>
      </p:sp>
      <p:sp>
        <p:nvSpPr>
          <p:cNvPr id="80988" name="Rectangle 92"/>
          <p:cNvSpPr>
            <a:spLocks noChangeArrowheads="1"/>
          </p:cNvSpPr>
          <p:nvPr/>
        </p:nvSpPr>
        <p:spPr bwMode="auto">
          <a:xfrm>
            <a:off x="1690688" y="5588000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80989" name="Rectangle 93"/>
          <p:cNvSpPr>
            <a:spLocks noChangeArrowheads="1"/>
          </p:cNvSpPr>
          <p:nvPr/>
        </p:nvSpPr>
        <p:spPr bwMode="auto">
          <a:xfrm>
            <a:off x="2195513" y="5588000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80990" name="Text Box 94"/>
          <p:cNvSpPr txBox="1">
            <a:spLocks noChangeArrowheads="1"/>
          </p:cNvSpPr>
          <p:nvPr/>
        </p:nvSpPr>
        <p:spPr bwMode="auto">
          <a:xfrm>
            <a:off x="6230938" y="3716338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 b="1"/>
              <a:t>6</a:t>
            </a:r>
          </a:p>
        </p:txBody>
      </p:sp>
      <p:sp>
        <p:nvSpPr>
          <p:cNvPr id="80991" name="Rectangle 95"/>
          <p:cNvSpPr>
            <a:spLocks noChangeArrowheads="1"/>
          </p:cNvSpPr>
          <p:nvPr/>
        </p:nvSpPr>
        <p:spPr bwMode="auto">
          <a:xfrm>
            <a:off x="2698750" y="4437063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A</a:t>
            </a:r>
          </a:p>
        </p:txBody>
      </p:sp>
      <p:sp>
        <p:nvSpPr>
          <p:cNvPr id="80992" name="Rectangle 96"/>
          <p:cNvSpPr>
            <a:spLocks noChangeArrowheads="1"/>
          </p:cNvSpPr>
          <p:nvPr/>
        </p:nvSpPr>
        <p:spPr bwMode="auto">
          <a:xfrm>
            <a:off x="2698750" y="4724400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B</a:t>
            </a:r>
          </a:p>
        </p:txBody>
      </p:sp>
      <p:sp>
        <p:nvSpPr>
          <p:cNvPr id="80993" name="Rectangle 97"/>
          <p:cNvSpPr>
            <a:spLocks noChangeArrowheads="1"/>
          </p:cNvSpPr>
          <p:nvPr/>
        </p:nvSpPr>
        <p:spPr bwMode="auto">
          <a:xfrm>
            <a:off x="2698750" y="5013325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C</a:t>
            </a:r>
          </a:p>
        </p:txBody>
      </p:sp>
      <p:sp>
        <p:nvSpPr>
          <p:cNvPr id="80994" name="Rectangle 98"/>
          <p:cNvSpPr>
            <a:spLocks noChangeArrowheads="1"/>
          </p:cNvSpPr>
          <p:nvPr/>
        </p:nvSpPr>
        <p:spPr bwMode="auto">
          <a:xfrm>
            <a:off x="2698750" y="5300663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D</a:t>
            </a:r>
          </a:p>
        </p:txBody>
      </p:sp>
      <p:sp>
        <p:nvSpPr>
          <p:cNvPr id="80995" name="Rectangle 99"/>
          <p:cNvSpPr>
            <a:spLocks noChangeArrowheads="1"/>
          </p:cNvSpPr>
          <p:nvPr/>
        </p:nvSpPr>
        <p:spPr bwMode="auto">
          <a:xfrm>
            <a:off x="3130550" y="4437063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0</a:t>
            </a:r>
          </a:p>
        </p:txBody>
      </p:sp>
      <p:sp>
        <p:nvSpPr>
          <p:cNvPr id="80996" name="Rectangle 100"/>
          <p:cNvSpPr>
            <a:spLocks noChangeArrowheads="1"/>
          </p:cNvSpPr>
          <p:nvPr/>
        </p:nvSpPr>
        <p:spPr bwMode="auto">
          <a:xfrm>
            <a:off x="3130550" y="4724400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400" b="1"/>
              <a:t>直接</a:t>
            </a:r>
          </a:p>
        </p:txBody>
      </p:sp>
      <p:sp>
        <p:nvSpPr>
          <p:cNvPr id="80997" name="Rectangle 101"/>
          <p:cNvSpPr>
            <a:spLocks noChangeArrowheads="1"/>
          </p:cNvSpPr>
          <p:nvPr/>
        </p:nvSpPr>
        <p:spPr bwMode="auto">
          <a:xfrm>
            <a:off x="3130550" y="5013325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400" b="1"/>
              <a:t>直接</a:t>
            </a:r>
          </a:p>
        </p:txBody>
      </p:sp>
      <p:sp>
        <p:nvSpPr>
          <p:cNvPr id="80998" name="Rectangle 102"/>
          <p:cNvSpPr>
            <a:spLocks noChangeArrowheads="1"/>
          </p:cNvSpPr>
          <p:nvPr/>
        </p:nvSpPr>
        <p:spPr bwMode="auto">
          <a:xfrm>
            <a:off x="3130550" y="5300663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400" b="1"/>
              <a:t>直接</a:t>
            </a:r>
          </a:p>
        </p:txBody>
      </p:sp>
      <p:sp>
        <p:nvSpPr>
          <p:cNvPr id="80999" name="Rectangle 103"/>
          <p:cNvSpPr>
            <a:spLocks noChangeArrowheads="1"/>
          </p:cNvSpPr>
          <p:nvPr/>
        </p:nvSpPr>
        <p:spPr bwMode="auto">
          <a:xfrm>
            <a:off x="3635375" y="4437063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0</a:t>
            </a:r>
          </a:p>
        </p:txBody>
      </p:sp>
      <p:sp>
        <p:nvSpPr>
          <p:cNvPr id="81000" name="Rectangle 104"/>
          <p:cNvSpPr>
            <a:spLocks noChangeArrowheads="1"/>
          </p:cNvSpPr>
          <p:nvPr/>
        </p:nvSpPr>
        <p:spPr bwMode="auto">
          <a:xfrm>
            <a:off x="3635375" y="4724400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6</a:t>
            </a:r>
          </a:p>
        </p:txBody>
      </p:sp>
      <p:sp>
        <p:nvSpPr>
          <p:cNvPr id="81001" name="Rectangle 105"/>
          <p:cNvSpPr>
            <a:spLocks noChangeArrowheads="1"/>
          </p:cNvSpPr>
          <p:nvPr/>
        </p:nvSpPr>
        <p:spPr bwMode="auto">
          <a:xfrm>
            <a:off x="3635375" y="5013325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3</a:t>
            </a:r>
          </a:p>
        </p:txBody>
      </p:sp>
      <p:sp>
        <p:nvSpPr>
          <p:cNvPr id="81002" name="Rectangle 106"/>
          <p:cNvSpPr>
            <a:spLocks noChangeArrowheads="1"/>
          </p:cNvSpPr>
          <p:nvPr/>
        </p:nvSpPr>
        <p:spPr bwMode="auto">
          <a:xfrm>
            <a:off x="3635375" y="5300663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2</a:t>
            </a:r>
          </a:p>
        </p:txBody>
      </p:sp>
      <p:sp>
        <p:nvSpPr>
          <p:cNvPr id="81003" name="Rectangle 107"/>
          <p:cNvSpPr>
            <a:spLocks noChangeArrowheads="1"/>
          </p:cNvSpPr>
          <p:nvPr/>
        </p:nvSpPr>
        <p:spPr bwMode="auto">
          <a:xfrm>
            <a:off x="2698750" y="4149725"/>
            <a:ext cx="1368425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A-BC</a:t>
            </a:r>
            <a:r>
              <a:rPr lang="zh-CN" altLang="en-US" sz="1600" b="1"/>
              <a:t>表 </a:t>
            </a:r>
          </a:p>
        </p:txBody>
      </p:sp>
      <p:sp>
        <p:nvSpPr>
          <p:cNvPr id="81004" name="Rectangle 108"/>
          <p:cNvSpPr>
            <a:spLocks noChangeArrowheads="1"/>
          </p:cNvSpPr>
          <p:nvPr/>
        </p:nvSpPr>
        <p:spPr bwMode="auto">
          <a:xfrm>
            <a:off x="2698750" y="5588000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E</a:t>
            </a:r>
          </a:p>
        </p:txBody>
      </p:sp>
      <p:sp>
        <p:nvSpPr>
          <p:cNvPr id="81005" name="Rectangle 109"/>
          <p:cNvSpPr>
            <a:spLocks noChangeArrowheads="1"/>
          </p:cNvSpPr>
          <p:nvPr/>
        </p:nvSpPr>
        <p:spPr bwMode="auto">
          <a:xfrm>
            <a:off x="3130550" y="5588000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B</a:t>
            </a:r>
          </a:p>
        </p:txBody>
      </p:sp>
      <p:sp>
        <p:nvSpPr>
          <p:cNvPr id="81006" name="Rectangle 110"/>
          <p:cNvSpPr>
            <a:spLocks noChangeArrowheads="1"/>
          </p:cNvSpPr>
          <p:nvPr/>
        </p:nvSpPr>
        <p:spPr bwMode="auto">
          <a:xfrm>
            <a:off x="3635375" y="5588000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14</a:t>
            </a:r>
          </a:p>
        </p:txBody>
      </p:sp>
      <p:sp>
        <p:nvSpPr>
          <p:cNvPr id="81007" name="Rectangle 111"/>
          <p:cNvSpPr>
            <a:spLocks noChangeArrowheads="1"/>
          </p:cNvSpPr>
          <p:nvPr/>
        </p:nvSpPr>
        <p:spPr bwMode="auto">
          <a:xfrm>
            <a:off x="2698750" y="5876925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F</a:t>
            </a:r>
          </a:p>
        </p:txBody>
      </p:sp>
      <p:sp>
        <p:nvSpPr>
          <p:cNvPr id="81008" name="Rectangle 112"/>
          <p:cNvSpPr>
            <a:spLocks noChangeArrowheads="1"/>
          </p:cNvSpPr>
          <p:nvPr/>
        </p:nvSpPr>
        <p:spPr bwMode="auto">
          <a:xfrm>
            <a:off x="3130550" y="5876925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81009" name="Rectangle 113"/>
          <p:cNvSpPr>
            <a:spLocks noChangeArrowheads="1"/>
          </p:cNvSpPr>
          <p:nvPr/>
        </p:nvSpPr>
        <p:spPr bwMode="auto">
          <a:xfrm>
            <a:off x="3635375" y="5876925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81010" name="Line 114"/>
          <p:cNvSpPr>
            <a:spLocks noChangeShapeType="1"/>
          </p:cNvSpPr>
          <p:nvPr/>
        </p:nvSpPr>
        <p:spPr bwMode="auto">
          <a:xfrm>
            <a:off x="2484438" y="5157788"/>
            <a:ext cx="1223962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011" name="Line 115"/>
          <p:cNvSpPr>
            <a:spLocks noChangeShapeType="1"/>
          </p:cNvSpPr>
          <p:nvPr/>
        </p:nvSpPr>
        <p:spPr bwMode="auto">
          <a:xfrm flipH="1">
            <a:off x="3995738" y="3644900"/>
            <a:ext cx="360362" cy="2376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012" name="Text Box 116"/>
          <p:cNvSpPr txBox="1">
            <a:spLocks noChangeArrowheads="1"/>
          </p:cNvSpPr>
          <p:nvPr/>
        </p:nvSpPr>
        <p:spPr bwMode="auto">
          <a:xfrm>
            <a:off x="8620125" y="44450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/>
              <a:t>34</a:t>
            </a:r>
          </a:p>
        </p:txBody>
      </p:sp>
    </p:spTree>
    <p:extLst>
      <p:ext uri="{BB962C8B-B14F-4D97-AF65-F5344CB8AC3E}">
        <p14:creationId xmlns:p14="http://schemas.microsoft.com/office/powerpoint/2010/main" val="3421285963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212725" y="188913"/>
            <a:ext cx="363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基于路径的路由选择算法</a:t>
            </a:r>
            <a:endParaRPr lang="zh-CN" altLang="en-US" b="1">
              <a:latin typeface="宋体" pitchFamily="2" charset="-122"/>
            </a:endParaRPr>
          </a:p>
        </p:txBody>
      </p:sp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212725" y="960438"/>
            <a:ext cx="8931275" cy="169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b="1">
                <a:latin typeface="宋体" pitchFamily="2" charset="-122"/>
              </a:rPr>
              <a:t>问题：如何收集整个网络的拓扑信息？</a:t>
            </a:r>
          </a:p>
          <a:p>
            <a:pPr>
              <a:spcBef>
                <a:spcPct val="20000"/>
              </a:spcBef>
            </a:pPr>
            <a:r>
              <a:rPr lang="zh-CN" altLang="en-US" b="1">
                <a:latin typeface="宋体" pitchFamily="2" charset="-122"/>
              </a:rPr>
              <a:t>方法</a:t>
            </a:r>
            <a:r>
              <a:rPr lang="en-US" altLang="zh-CN" b="1">
                <a:latin typeface="宋体" pitchFamily="2" charset="-122"/>
              </a:rPr>
              <a:t>1</a:t>
            </a:r>
            <a:r>
              <a:rPr lang="zh-CN" altLang="en-US" b="1">
                <a:latin typeface="宋体" pitchFamily="2" charset="-122"/>
              </a:rPr>
              <a:t>：结点静态维护路由表，指出到其它结点的距离（跳数）；</a:t>
            </a:r>
          </a:p>
          <a:p>
            <a:pPr>
              <a:spcBef>
                <a:spcPct val="20000"/>
              </a:spcBef>
            </a:pPr>
            <a:r>
              <a:rPr lang="zh-CN" altLang="en-US" b="1">
                <a:latin typeface="宋体" pitchFamily="2" charset="-122"/>
              </a:rPr>
              <a:t>方法</a:t>
            </a:r>
            <a:r>
              <a:rPr lang="en-US" altLang="zh-CN" b="1">
                <a:latin typeface="宋体" pitchFamily="2" charset="-122"/>
              </a:rPr>
              <a:t>2</a:t>
            </a:r>
            <a:r>
              <a:rPr lang="zh-CN" altLang="en-US" b="1">
                <a:latin typeface="宋体" pitchFamily="2" charset="-122"/>
              </a:rPr>
              <a:t>：相邻结点定时交换路由表，并根据邻居结点的路由表修正自己的路由表（修改出口和距离）。</a:t>
            </a:r>
          </a:p>
        </p:txBody>
      </p:sp>
      <p:sp>
        <p:nvSpPr>
          <p:cNvPr id="843780" name="Rectangle 4"/>
          <p:cNvSpPr>
            <a:spLocks noChangeArrowheads="1"/>
          </p:cNvSpPr>
          <p:nvPr/>
        </p:nvSpPr>
        <p:spPr bwMode="auto">
          <a:xfrm>
            <a:off x="228600" y="7620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843781" name="Text Box 5"/>
          <p:cNvSpPr txBox="1">
            <a:spLocks noChangeArrowheads="1"/>
          </p:cNvSpPr>
          <p:nvPr/>
        </p:nvSpPr>
        <p:spPr bwMode="auto">
          <a:xfrm>
            <a:off x="212725" y="6400800"/>
            <a:ext cx="8931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b="1">
                <a:latin typeface="宋体" pitchFamily="2" charset="-122"/>
              </a:rPr>
              <a:t>其它结点也作类似的变动，</a:t>
            </a:r>
            <a:r>
              <a:rPr lang="en-US" altLang="zh-CN" b="1"/>
              <a:t>…</a:t>
            </a:r>
            <a:r>
              <a:rPr lang="zh-CN" altLang="en-US" b="1">
                <a:latin typeface="宋体" pitchFamily="2" charset="-122"/>
              </a:rPr>
              <a:t>；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潜在问题</a:t>
            </a:r>
            <a:r>
              <a:rPr lang="zh-CN" altLang="en-US" b="1">
                <a:latin typeface="宋体" pitchFamily="2" charset="-122"/>
              </a:rPr>
              <a:t>：路由表体积。</a:t>
            </a:r>
          </a:p>
        </p:txBody>
      </p:sp>
      <p:sp>
        <p:nvSpPr>
          <p:cNvPr id="81926" name="Oval 6"/>
          <p:cNvSpPr>
            <a:spLocks noChangeArrowheads="1"/>
          </p:cNvSpPr>
          <p:nvPr/>
        </p:nvSpPr>
        <p:spPr bwMode="auto">
          <a:xfrm>
            <a:off x="6056313" y="4221163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A</a:t>
            </a:r>
          </a:p>
        </p:txBody>
      </p:sp>
      <p:sp>
        <p:nvSpPr>
          <p:cNvPr id="81927" name="Oval 7"/>
          <p:cNvSpPr>
            <a:spLocks noChangeArrowheads="1"/>
          </p:cNvSpPr>
          <p:nvPr/>
        </p:nvSpPr>
        <p:spPr bwMode="auto">
          <a:xfrm>
            <a:off x="6559550" y="5229225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C</a:t>
            </a:r>
          </a:p>
        </p:txBody>
      </p:sp>
      <p:sp>
        <p:nvSpPr>
          <p:cNvPr id="81928" name="Oval 8"/>
          <p:cNvSpPr>
            <a:spLocks noChangeArrowheads="1"/>
          </p:cNvSpPr>
          <p:nvPr/>
        </p:nvSpPr>
        <p:spPr bwMode="auto">
          <a:xfrm>
            <a:off x="7280275" y="4221163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D</a:t>
            </a:r>
          </a:p>
        </p:txBody>
      </p:sp>
      <p:sp>
        <p:nvSpPr>
          <p:cNvPr id="81929" name="Oval 9"/>
          <p:cNvSpPr>
            <a:spLocks noChangeArrowheads="1"/>
          </p:cNvSpPr>
          <p:nvPr/>
        </p:nvSpPr>
        <p:spPr bwMode="auto">
          <a:xfrm>
            <a:off x="6559550" y="3284538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B</a:t>
            </a:r>
          </a:p>
        </p:txBody>
      </p:sp>
      <p:sp>
        <p:nvSpPr>
          <p:cNvPr id="81930" name="Oval 10"/>
          <p:cNvSpPr>
            <a:spLocks noChangeArrowheads="1"/>
          </p:cNvSpPr>
          <p:nvPr/>
        </p:nvSpPr>
        <p:spPr bwMode="auto">
          <a:xfrm>
            <a:off x="7783513" y="3284538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E</a:t>
            </a:r>
          </a:p>
        </p:txBody>
      </p:sp>
      <p:sp>
        <p:nvSpPr>
          <p:cNvPr id="81931" name="Oval 11"/>
          <p:cNvSpPr>
            <a:spLocks noChangeArrowheads="1"/>
          </p:cNvSpPr>
          <p:nvPr/>
        </p:nvSpPr>
        <p:spPr bwMode="auto">
          <a:xfrm>
            <a:off x="7999413" y="5229225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F</a:t>
            </a:r>
          </a:p>
        </p:txBody>
      </p:sp>
      <p:sp>
        <p:nvSpPr>
          <p:cNvPr id="81932" name="Line 12"/>
          <p:cNvSpPr>
            <a:spLocks noChangeShapeType="1"/>
          </p:cNvSpPr>
          <p:nvPr/>
        </p:nvSpPr>
        <p:spPr bwMode="auto">
          <a:xfrm>
            <a:off x="6488113" y="4437063"/>
            <a:ext cx="719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933" name="Line 13"/>
          <p:cNvSpPr>
            <a:spLocks noChangeShapeType="1"/>
          </p:cNvSpPr>
          <p:nvPr/>
        </p:nvSpPr>
        <p:spPr bwMode="auto">
          <a:xfrm flipV="1">
            <a:off x="6272213" y="3644900"/>
            <a:ext cx="43180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934" name="Line 14"/>
          <p:cNvSpPr>
            <a:spLocks noChangeShapeType="1"/>
          </p:cNvSpPr>
          <p:nvPr/>
        </p:nvSpPr>
        <p:spPr bwMode="auto">
          <a:xfrm>
            <a:off x="6343650" y="4581525"/>
            <a:ext cx="288925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935" name="Line 15"/>
          <p:cNvSpPr>
            <a:spLocks noChangeShapeType="1"/>
          </p:cNvSpPr>
          <p:nvPr/>
        </p:nvSpPr>
        <p:spPr bwMode="auto">
          <a:xfrm>
            <a:off x="6991350" y="5445125"/>
            <a:ext cx="10810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936" name="Line 16"/>
          <p:cNvSpPr>
            <a:spLocks noChangeShapeType="1"/>
          </p:cNvSpPr>
          <p:nvPr/>
        </p:nvSpPr>
        <p:spPr bwMode="auto">
          <a:xfrm>
            <a:off x="6919913" y="3573463"/>
            <a:ext cx="503237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937" name="Line 17"/>
          <p:cNvSpPr>
            <a:spLocks noChangeShapeType="1"/>
          </p:cNvSpPr>
          <p:nvPr/>
        </p:nvSpPr>
        <p:spPr bwMode="auto">
          <a:xfrm>
            <a:off x="6991350" y="3429000"/>
            <a:ext cx="792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938" name="Line 18"/>
          <p:cNvSpPr>
            <a:spLocks noChangeShapeType="1"/>
          </p:cNvSpPr>
          <p:nvPr/>
        </p:nvSpPr>
        <p:spPr bwMode="auto">
          <a:xfrm>
            <a:off x="7642225" y="4437063"/>
            <a:ext cx="790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939" name="Text Box 19"/>
          <p:cNvSpPr txBox="1">
            <a:spLocks noChangeArrowheads="1"/>
          </p:cNvSpPr>
          <p:nvPr/>
        </p:nvSpPr>
        <p:spPr bwMode="auto">
          <a:xfrm>
            <a:off x="6491288" y="4725988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 b="1"/>
              <a:t>3</a:t>
            </a:r>
          </a:p>
        </p:txBody>
      </p:sp>
      <p:sp>
        <p:nvSpPr>
          <p:cNvPr id="81940" name="Text Box 20"/>
          <p:cNvSpPr txBox="1">
            <a:spLocks noChangeArrowheads="1"/>
          </p:cNvSpPr>
          <p:nvPr/>
        </p:nvSpPr>
        <p:spPr bwMode="auto">
          <a:xfrm>
            <a:off x="8289925" y="3717925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 b="1"/>
              <a:t>5</a:t>
            </a:r>
          </a:p>
        </p:txBody>
      </p:sp>
      <p:sp>
        <p:nvSpPr>
          <p:cNvPr id="81941" name="Text Box 21"/>
          <p:cNvSpPr txBox="1">
            <a:spLocks noChangeArrowheads="1"/>
          </p:cNvSpPr>
          <p:nvPr/>
        </p:nvSpPr>
        <p:spPr bwMode="auto">
          <a:xfrm>
            <a:off x="7138988" y="36687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 b="1"/>
              <a:t>2</a:t>
            </a:r>
          </a:p>
        </p:txBody>
      </p:sp>
      <p:sp>
        <p:nvSpPr>
          <p:cNvPr id="81942" name="Text Box 22"/>
          <p:cNvSpPr txBox="1">
            <a:spLocks noChangeArrowheads="1"/>
          </p:cNvSpPr>
          <p:nvPr/>
        </p:nvSpPr>
        <p:spPr bwMode="auto">
          <a:xfrm>
            <a:off x="8432800" y="4797425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 b="1"/>
              <a:t>10</a:t>
            </a:r>
          </a:p>
        </p:txBody>
      </p:sp>
      <p:sp>
        <p:nvSpPr>
          <p:cNvPr id="81943" name="Text Box 23"/>
          <p:cNvSpPr txBox="1">
            <a:spLocks noChangeArrowheads="1"/>
          </p:cNvSpPr>
          <p:nvPr/>
        </p:nvSpPr>
        <p:spPr bwMode="auto">
          <a:xfrm>
            <a:off x="7281863" y="314166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 b="1"/>
              <a:t>8</a:t>
            </a:r>
          </a:p>
        </p:txBody>
      </p:sp>
      <p:sp>
        <p:nvSpPr>
          <p:cNvPr id="81944" name="Text Box 24"/>
          <p:cNvSpPr txBox="1">
            <a:spLocks noChangeArrowheads="1"/>
          </p:cNvSpPr>
          <p:nvPr/>
        </p:nvSpPr>
        <p:spPr bwMode="auto">
          <a:xfrm>
            <a:off x="6707188" y="4149725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 b="1"/>
              <a:t>2</a:t>
            </a:r>
          </a:p>
        </p:txBody>
      </p:sp>
      <p:sp>
        <p:nvSpPr>
          <p:cNvPr id="81945" name="Text Box 25"/>
          <p:cNvSpPr txBox="1">
            <a:spLocks noChangeArrowheads="1"/>
          </p:cNvSpPr>
          <p:nvPr/>
        </p:nvSpPr>
        <p:spPr bwMode="auto">
          <a:xfrm>
            <a:off x="7281863" y="5157788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 b="1"/>
              <a:t>7</a:t>
            </a:r>
          </a:p>
        </p:txBody>
      </p:sp>
      <p:sp>
        <p:nvSpPr>
          <p:cNvPr id="81946" name="Text Box 26"/>
          <p:cNvSpPr txBox="1">
            <a:spLocks noChangeArrowheads="1"/>
          </p:cNvSpPr>
          <p:nvPr/>
        </p:nvSpPr>
        <p:spPr bwMode="auto">
          <a:xfrm>
            <a:off x="7856538" y="4149725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 b="1"/>
              <a:t>20</a:t>
            </a:r>
          </a:p>
        </p:txBody>
      </p:sp>
      <p:sp>
        <p:nvSpPr>
          <p:cNvPr id="81947" name="Oval 27"/>
          <p:cNvSpPr>
            <a:spLocks noChangeArrowheads="1"/>
          </p:cNvSpPr>
          <p:nvPr/>
        </p:nvSpPr>
        <p:spPr bwMode="auto">
          <a:xfrm>
            <a:off x="8361363" y="4221163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G</a:t>
            </a:r>
          </a:p>
        </p:txBody>
      </p:sp>
      <p:sp>
        <p:nvSpPr>
          <p:cNvPr id="81948" name="Line 28"/>
          <p:cNvSpPr>
            <a:spLocks noChangeShapeType="1"/>
          </p:cNvSpPr>
          <p:nvPr/>
        </p:nvSpPr>
        <p:spPr bwMode="auto">
          <a:xfrm>
            <a:off x="8145463" y="3644900"/>
            <a:ext cx="360362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949" name="Line 29"/>
          <p:cNvSpPr>
            <a:spLocks noChangeShapeType="1"/>
          </p:cNvSpPr>
          <p:nvPr/>
        </p:nvSpPr>
        <p:spPr bwMode="auto">
          <a:xfrm flipV="1">
            <a:off x="8289925" y="4652963"/>
            <a:ext cx="287338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950" name="Rectangle 30"/>
          <p:cNvSpPr>
            <a:spLocks noChangeArrowheads="1"/>
          </p:cNvSpPr>
          <p:nvPr/>
        </p:nvSpPr>
        <p:spPr bwMode="auto">
          <a:xfrm>
            <a:off x="395288" y="2924175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A</a:t>
            </a:r>
          </a:p>
        </p:txBody>
      </p:sp>
      <p:sp>
        <p:nvSpPr>
          <p:cNvPr id="81951" name="Rectangle 31"/>
          <p:cNvSpPr>
            <a:spLocks noChangeArrowheads="1"/>
          </p:cNvSpPr>
          <p:nvPr/>
        </p:nvSpPr>
        <p:spPr bwMode="auto">
          <a:xfrm>
            <a:off x="395288" y="3211513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B</a:t>
            </a:r>
          </a:p>
        </p:txBody>
      </p:sp>
      <p:sp>
        <p:nvSpPr>
          <p:cNvPr id="81952" name="Rectangle 32"/>
          <p:cNvSpPr>
            <a:spLocks noChangeArrowheads="1"/>
          </p:cNvSpPr>
          <p:nvPr/>
        </p:nvSpPr>
        <p:spPr bwMode="auto">
          <a:xfrm>
            <a:off x="395288" y="3500438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C</a:t>
            </a:r>
          </a:p>
        </p:txBody>
      </p:sp>
      <p:sp>
        <p:nvSpPr>
          <p:cNvPr id="81953" name="Rectangle 33"/>
          <p:cNvSpPr>
            <a:spLocks noChangeArrowheads="1"/>
          </p:cNvSpPr>
          <p:nvPr/>
        </p:nvSpPr>
        <p:spPr bwMode="auto">
          <a:xfrm>
            <a:off x="395288" y="3787775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D</a:t>
            </a:r>
          </a:p>
        </p:txBody>
      </p:sp>
      <p:sp>
        <p:nvSpPr>
          <p:cNvPr id="81954" name="Rectangle 34"/>
          <p:cNvSpPr>
            <a:spLocks noChangeArrowheads="1"/>
          </p:cNvSpPr>
          <p:nvPr/>
        </p:nvSpPr>
        <p:spPr bwMode="auto">
          <a:xfrm>
            <a:off x="827088" y="2924175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0</a:t>
            </a:r>
          </a:p>
        </p:txBody>
      </p:sp>
      <p:sp>
        <p:nvSpPr>
          <p:cNvPr id="81955" name="Rectangle 35"/>
          <p:cNvSpPr>
            <a:spLocks noChangeArrowheads="1"/>
          </p:cNvSpPr>
          <p:nvPr/>
        </p:nvSpPr>
        <p:spPr bwMode="auto">
          <a:xfrm>
            <a:off x="827088" y="3211513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400" b="1"/>
              <a:t>直接</a:t>
            </a:r>
          </a:p>
        </p:txBody>
      </p:sp>
      <p:sp>
        <p:nvSpPr>
          <p:cNvPr id="81956" name="Rectangle 36"/>
          <p:cNvSpPr>
            <a:spLocks noChangeArrowheads="1"/>
          </p:cNvSpPr>
          <p:nvPr/>
        </p:nvSpPr>
        <p:spPr bwMode="auto">
          <a:xfrm>
            <a:off x="827088" y="3500438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400" b="1"/>
              <a:t>直接</a:t>
            </a:r>
          </a:p>
        </p:txBody>
      </p:sp>
      <p:sp>
        <p:nvSpPr>
          <p:cNvPr id="81957" name="Rectangle 37"/>
          <p:cNvSpPr>
            <a:spLocks noChangeArrowheads="1"/>
          </p:cNvSpPr>
          <p:nvPr/>
        </p:nvSpPr>
        <p:spPr bwMode="auto">
          <a:xfrm>
            <a:off x="827088" y="3787775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400" b="1"/>
              <a:t>直接</a:t>
            </a:r>
          </a:p>
        </p:txBody>
      </p:sp>
      <p:sp>
        <p:nvSpPr>
          <p:cNvPr id="81958" name="Rectangle 38"/>
          <p:cNvSpPr>
            <a:spLocks noChangeArrowheads="1"/>
          </p:cNvSpPr>
          <p:nvPr/>
        </p:nvSpPr>
        <p:spPr bwMode="auto">
          <a:xfrm>
            <a:off x="1331913" y="2924175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0</a:t>
            </a:r>
          </a:p>
        </p:txBody>
      </p:sp>
      <p:sp>
        <p:nvSpPr>
          <p:cNvPr id="81959" name="Rectangle 39"/>
          <p:cNvSpPr>
            <a:spLocks noChangeArrowheads="1"/>
          </p:cNvSpPr>
          <p:nvPr/>
        </p:nvSpPr>
        <p:spPr bwMode="auto">
          <a:xfrm>
            <a:off x="1331913" y="3211513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6</a:t>
            </a:r>
          </a:p>
        </p:txBody>
      </p:sp>
      <p:sp>
        <p:nvSpPr>
          <p:cNvPr id="81960" name="Rectangle 40"/>
          <p:cNvSpPr>
            <a:spLocks noChangeArrowheads="1"/>
          </p:cNvSpPr>
          <p:nvPr/>
        </p:nvSpPr>
        <p:spPr bwMode="auto">
          <a:xfrm>
            <a:off x="1331913" y="3500438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3</a:t>
            </a:r>
          </a:p>
        </p:txBody>
      </p:sp>
      <p:sp>
        <p:nvSpPr>
          <p:cNvPr id="81961" name="Rectangle 41"/>
          <p:cNvSpPr>
            <a:spLocks noChangeArrowheads="1"/>
          </p:cNvSpPr>
          <p:nvPr/>
        </p:nvSpPr>
        <p:spPr bwMode="auto">
          <a:xfrm>
            <a:off x="1331913" y="3787775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2</a:t>
            </a:r>
          </a:p>
        </p:txBody>
      </p:sp>
      <p:sp>
        <p:nvSpPr>
          <p:cNvPr id="81962" name="Rectangle 42"/>
          <p:cNvSpPr>
            <a:spLocks noChangeArrowheads="1"/>
          </p:cNvSpPr>
          <p:nvPr/>
        </p:nvSpPr>
        <p:spPr bwMode="auto">
          <a:xfrm>
            <a:off x="395288" y="2636838"/>
            <a:ext cx="1368425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A</a:t>
            </a:r>
            <a:r>
              <a:rPr lang="zh-CN" altLang="en-US" sz="1600" b="1"/>
              <a:t>表 </a:t>
            </a:r>
          </a:p>
        </p:txBody>
      </p:sp>
      <p:sp>
        <p:nvSpPr>
          <p:cNvPr id="81963" name="Rectangle 43"/>
          <p:cNvSpPr>
            <a:spLocks noChangeArrowheads="1"/>
          </p:cNvSpPr>
          <p:nvPr/>
        </p:nvSpPr>
        <p:spPr bwMode="auto">
          <a:xfrm>
            <a:off x="1835150" y="2924175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B</a:t>
            </a:r>
          </a:p>
        </p:txBody>
      </p:sp>
      <p:sp>
        <p:nvSpPr>
          <p:cNvPr id="81964" name="Rectangle 44"/>
          <p:cNvSpPr>
            <a:spLocks noChangeArrowheads="1"/>
          </p:cNvSpPr>
          <p:nvPr/>
        </p:nvSpPr>
        <p:spPr bwMode="auto">
          <a:xfrm>
            <a:off x="1835150" y="3211513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A</a:t>
            </a:r>
          </a:p>
        </p:txBody>
      </p:sp>
      <p:sp>
        <p:nvSpPr>
          <p:cNvPr id="81965" name="Rectangle 45"/>
          <p:cNvSpPr>
            <a:spLocks noChangeArrowheads="1"/>
          </p:cNvSpPr>
          <p:nvPr/>
        </p:nvSpPr>
        <p:spPr bwMode="auto">
          <a:xfrm>
            <a:off x="1835150" y="3500438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D</a:t>
            </a:r>
          </a:p>
        </p:txBody>
      </p:sp>
      <p:sp>
        <p:nvSpPr>
          <p:cNvPr id="81966" name="Rectangle 46"/>
          <p:cNvSpPr>
            <a:spLocks noChangeArrowheads="1"/>
          </p:cNvSpPr>
          <p:nvPr/>
        </p:nvSpPr>
        <p:spPr bwMode="auto">
          <a:xfrm>
            <a:off x="1835150" y="3787775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E</a:t>
            </a:r>
          </a:p>
        </p:txBody>
      </p:sp>
      <p:sp>
        <p:nvSpPr>
          <p:cNvPr id="81967" name="Rectangle 47"/>
          <p:cNvSpPr>
            <a:spLocks noChangeArrowheads="1"/>
          </p:cNvSpPr>
          <p:nvPr/>
        </p:nvSpPr>
        <p:spPr bwMode="auto">
          <a:xfrm>
            <a:off x="2266950" y="2924175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0</a:t>
            </a:r>
          </a:p>
        </p:txBody>
      </p:sp>
      <p:sp>
        <p:nvSpPr>
          <p:cNvPr id="81968" name="Rectangle 48"/>
          <p:cNvSpPr>
            <a:spLocks noChangeArrowheads="1"/>
          </p:cNvSpPr>
          <p:nvPr/>
        </p:nvSpPr>
        <p:spPr bwMode="auto">
          <a:xfrm>
            <a:off x="2266950" y="3211513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400" b="1"/>
              <a:t>直接</a:t>
            </a:r>
          </a:p>
        </p:txBody>
      </p:sp>
      <p:sp>
        <p:nvSpPr>
          <p:cNvPr id="81969" name="Rectangle 49"/>
          <p:cNvSpPr>
            <a:spLocks noChangeArrowheads="1"/>
          </p:cNvSpPr>
          <p:nvPr/>
        </p:nvSpPr>
        <p:spPr bwMode="auto">
          <a:xfrm>
            <a:off x="2266950" y="3500438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400" b="1"/>
              <a:t>直接</a:t>
            </a:r>
          </a:p>
        </p:txBody>
      </p:sp>
      <p:sp>
        <p:nvSpPr>
          <p:cNvPr id="81970" name="Rectangle 50"/>
          <p:cNvSpPr>
            <a:spLocks noChangeArrowheads="1"/>
          </p:cNvSpPr>
          <p:nvPr/>
        </p:nvSpPr>
        <p:spPr bwMode="auto">
          <a:xfrm>
            <a:off x="2266950" y="3787775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400" b="1"/>
              <a:t>直接</a:t>
            </a:r>
          </a:p>
        </p:txBody>
      </p:sp>
      <p:sp>
        <p:nvSpPr>
          <p:cNvPr id="81971" name="Rectangle 51"/>
          <p:cNvSpPr>
            <a:spLocks noChangeArrowheads="1"/>
          </p:cNvSpPr>
          <p:nvPr/>
        </p:nvSpPr>
        <p:spPr bwMode="auto">
          <a:xfrm>
            <a:off x="1835150" y="2636838"/>
            <a:ext cx="1368425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B</a:t>
            </a:r>
            <a:r>
              <a:rPr lang="zh-CN" altLang="en-US" sz="1600" b="1"/>
              <a:t>表 </a:t>
            </a:r>
          </a:p>
        </p:txBody>
      </p:sp>
      <p:sp>
        <p:nvSpPr>
          <p:cNvPr id="81972" name="Rectangle 52"/>
          <p:cNvSpPr>
            <a:spLocks noChangeArrowheads="1"/>
          </p:cNvSpPr>
          <p:nvPr/>
        </p:nvSpPr>
        <p:spPr bwMode="auto">
          <a:xfrm>
            <a:off x="3276600" y="2924175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C</a:t>
            </a:r>
          </a:p>
        </p:txBody>
      </p:sp>
      <p:sp>
        <p:nvSpPr>
          <p:cNvPr id="81973" name="Rectangle 53"/>
          <p:cNvSpPr>
            <a:spLocks noChangeArrowheads="1"/>
          </p:cNvSpPr>
          <p:nvPr/>
        </p:nvSpPr>
        <p:spPr bwMode="auto">
          <a:xfrm>
            <a:off x="3276600" y="3211513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A</a:t>
            </a:r>
          </a:p>
        </p:txBody>
      </p:sp>
      <p:sp>
        <p:nvSpPr>
          <p:cNvPr id="81974" name="Rectangle 54"/>
          <p:cNvSpPr>
            <a:spLocks noChangeArrowheads="1"/>
          </p:cNvSpPr>
          <p:nvPr/>
        </p:nvSpPr>
        <p:spPr bwMode="auto">
          <a:xfrm>
            <a:off x="3276600" y="3500438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F</a:t>
            </a:r>
          </a:p>
        </p:txBody>
      </p:sp>
      <p:sp>
        <p:nvSpPr>
          <p:cNvPr id="81975" name="Rectangle 55"/>
          <p:cNvSpPr>
            <a:spLocks noChangeArrowheads="1"/>
          </p:cNvSpPr>
          <p:nvPr/>
        </p:nvSpPr>
        <p:spPr bwMode="auto">
          <a:xfrm>
            <a:off x="3708400" y="2924175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0</a:t>
            </a:r>
          </a:p>
        </p:txBody>
      </p:sp>
      <p:sp>
        <p:nvSpPr>
          <p:cNvPr id="81976" name="Rectangle 56"/>
          <p:cNvSpPr>
            <a:spLocks noChangeArrowheads="1"/>
          </p:cNvSpPr>
          <p:nvPr/>
        </p:nvSpPr>
        <p:spPr bwMode="auto">
          <a:xfrm>
            <a:off x="3708400" y="3211513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400" b="1"/>
              <a:t>直接</a:t>
            </a:r>
          </a:p>
        </p:txBody>
      </p:sp>
      <p:sp>
        <p:nvSpPr>
          <p:cNvPr id="81977" name="Rectangle 57"/>
          <p:cNvSpPr>
            <a:spLocks noChangeArrowheads="1"/>
          </p:cNvSpPr>
          <p:nvPr/>
        </p:nvSpPr>
        <p:spPr bwMode="auto">
          <a:xfrm>
            <a:off x="3708400" y="3500438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400" b="1"/>
              <a:t>直接</a:t>
            </a:r>
          </a:p>
        </p:txBody>
      </p:sp>
      <p:sp>
        <p:nvSpPr>
          <p:cNvPr id="81978" name="Rectangle 58"/>
          <p:cNvSpPr>
            <a:spLocks noChangeArrowheads="1"/>
          </p:cNvSpPr>
          <p:nvPr/>
        </p:nvSpPr>
        <p:spPr bwMode="auto">
          <a:xfrm>
            <a:off x="3276600" y="2636838"/>
            <a:ext cx="1368425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C</a:t>
            </a:r>
            <a:r>
              <a:rPr lang="zh-CN" altLang="en-US" sz="1600" b="1"/>
              <a:t>表 </a:t>
            </a:r>
          </a:p>
        </p:txBody>
      </p:sp>
      <p:sp>
        <p:nvSpPr>
          <p:cNvPr id="81979" name="Rectangle 59"/>
          <p:cNvSpPr>
            <a:spLocks noChangeArrowheads="1"/>
          </p:cNvSpPr>
          <p:nvPr/>
        </p:nvSpPr>
        <p:spPr bwMode="auto">
          <a:xfrm>
            <a:off x="4716463" y="2924175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D</a:t>
            </a:r>
          </a:p>
        </p:txBody>
      </p:sp>
      <p:sp>
        <p:nvSpPr>
          <p:cNvPr id="81980" name="Rectangle 60"/>
          <p:cNvSpPr>
            <a:spLocks noChangeArrowheads="1"/>
          </p:cNvSpPr>
          <p:nvPr/>
        </p:nvSpPr>
        <p:spPr bwMode="auto">
          <a:xfrm>
            <a:off x="4716463" y="3211513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A</a:t>
            </a:r>
          </a:p>
        </p:txBody>
      </p:sp>
      <p:sp>
        <p:nvSpPr>
          <p:cNvPr id="81981" name="Rectangle 61"/>
          <p:cNvSpPr>
            <a:spLocks noChangeArrowheads="1"/>
          </p:cNvSpPr>
          <p:nvPr/>
        </p:nvSpPr>
        <p:spPr bwMode="auto">
          <a:xfrm>
            <a:off x="4716463" y="3500438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B</a:t>
            </a:r>
          </a:p>
        </p:txBody>
      </p:sp>
      <p:sp>
        <p:nvSpPr>
          <p:cNvPr id="81982" name="Rectangle 62"/>
          <p:cNvSpPr>
            <a:spLocks noChangeArrowheads="1"/>
          </p:cNvSpPr>
          <p:nvPr/>
        </p:nvSpPr>
        <p:spPr bwMode="auto">
          <a:xfrm>
            <a:off x="4716463" y="3787775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G</a:t>
            </a:r>
          </a:p>
        </p:txBody>
      </p:sp>
      <p:sp>
        <p:nvSpPr>
          <p:cNvPr id="81983" name="Rectangle 63"/>
          <p:cNvSpPr>
            <a:spLocks noChangeArrowheads="1"/>
          </p:cNvSpPr>
          <p:nvPr/>
        </p:nvSpPr>
        <p:spPr bwMode="auto">
          <a:xfrm>
            <a:off x="5148263" y="2924175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0</a:t>
            </a:r>
          </a:p>
        </p:txBody>
      </p:sp>
      <p:sp>
        <p:nvSpPr>
          <p:cNvPr id="81984" name="Rectangle 64"/>
          <p:cNvSpPr>
            <a:spLocks noChangeArrowheads="1"/>
          </p:cNvSpPr>
          <p:nvPr/>
        </p:nvSpPr>
        <p:spPr bwMode="auto">
          <a:xfrm>
            <a:off x="5148263" y="3211513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400" b="1"/>
              <a:t>直接</a:t>
            </a:r>
          </a:p>
        </p:txBody>
      </p:sp>
      <p:sp>
        <p:nvSpPr>
          <p:cNvPr id="81985" name="Rectangle 65"/>
          <p:cNvSpPr>
            <a:spLocks noChangeArrowheads="1"/>
          </p:cNvSpPr>
          <p:nvPr/>
        </p:nvSpPr>
        <p:spPr bwMode="auto">
          <a:xfrm>
            <a:off x="5148263" y="3500438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400" b="1"/>
              <a:t>直接</a:t>
            </a:r>
          </a:p>
        </p:txBody>
      </p:sp>
      <p:sp>
        <p:nvSpPr>
          <p:cNvPr id="81986" name="Rectangle 66"/>
          <p:cNvSpPr>
            <a:spLocks noChangeArrowheads="1"/>
          </p:cNvSpPr>
          <p:nvPr/>
        </p:nvSpPr>
        <p:spPr bwMode="auto">
          <a:xfrm>
            <a:off x="5148263" y="3787775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400" b="1"/>
              <a:t>直接</a:t>
            </a:r>
          </a:p>
        </p:txBody>
      </p:sp>
      <p:sp>
        <p:nvSpPr>
          <p:cNvPr id="81987" name="Rectangle 67"/>
          <p:cNvSpPr>
            <a:spLocks noChangeArrowheads="1"/>
          </p:cNvSpPr>
          <p:nvPr/>
        </p:nvSpPr>
        <p:spPr bwMode="auto">
          <a:xfrm>
            <a:off x="4716463" y="2636838"/>
            <a:ext cx="1370012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D</a:t>
            </a:r>
            <a:r>
              <a:rPr lang="zh-CN" altLang="en-US" sz="1600" b="1"/>
              <a:t>表 </a:t>
            </a:r>
          </a:p>
        </p:txBody>
      </p:sp>
      <p:sp>
        <p:nvSpPr>
          <p:cNvPr id="81988" name="Rectangle 68"/>
          <p:cNvSpPr>
            <a:spLocks noChangeArrowheads="1"/>
          </p:cNvSpPr>
          <p:nvPr/>
        </p:nvSpPr>
        <p:spPr bwMode="auto">
          <a:xfrm>
            <a:off x="4213225" y="2924175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0</a:t>
            </a:r>
          </a:p>
        </p:txBody>
      </p:sp>
      <p:sp>
        <p:nvSpPr>
          <p:cNvPr id="81989" name="Rectangle 69"/>
          <p:cNvSpPr>
            <a:spLocks noChangeArrowheads="1"/>
          </p:cNvSpPr>
          <p:nvPr/>
        </p:nvSpPr>
        <p:spPr bwMode="auto">
          <a:xfrm>
            <a:off x="4213225" y="3211513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3</a:t>
            </a:r>
          </a:p>
        </p:txBody>
      </p:sp>
      <p:sp>
        <p:nvSpPr>
          <p:cNvPr id="81990" name="Rectangle 70"/>
          <p:cNvSpPr>
            <a:spLocks noChangeArrowheads="1"/>
          </p:cNvSpPr>
          <p:nvPr/>
        </p:nvSpPr>
        <p:spPr bwMode="auto">
          <a:xfrm>
            <a:off x="4213225" y="3500438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7</a:t>
            </a:r>
          </a:p>
        </p:txBody>
      </p:sp>
      <p:sp>
        <p:nvSpPr>
          <p:cNvPr id="81991" name="Rectangle 71"/>
          <p:cNvSpPr>
            <a:spLocks noChangeArrowheads="1"/>
          </p:cNvSpPr>
          <p:nvPr/>
        </p:nvSpPr>
        <p:spPr bwMode="auto">
          <a:xfrm>
            <a:off x="2771775" y="2924175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0</a:t>
            </a:r>
          </a:p>
        </p:txBody>
      </p:sp>
      <p:sp>
        <p:nvSpPr>
          <p:cNvPr id="81992" name="Rectangle 72"/>
          <p:cNvSpPr>
            <a:spLocks noChangeArrowheads="1"/>
          </p:cNvSpPr>
          <p:nvPr/>
        </p:nvSpPr>
        <p:spPr bwMode="auto">
          <a:xfrm>
            <a:off x="2771775" y="3211513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6</a:t>
            </a:r>
          </a:p>
        </p:txBody>
      </p:sp>
      <p:sp>
        <p:nvSpPr>
          <p:cNvPr id="81993" name="Rectangle 73"/>
          <p:cNvSpPr>
            <a:spLocks noChangeArrowheads="1"/>
          </p:cNvSpPr>
          <p:nvPr/>
        </p:nvSpPr>
        <p:spPr bwMode="auto">
          <a:xfrm>
            <a:off x="2771775" y="3500438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2</a:t>
            </a:r>
          </a:p>
        </p:txBody>
      </p:sp>
      <p:sp>
        <p:nvSpPr>
          <p:cNvPr id="81994" name="Rectangle 74"/>
          <p:cNvSpPr>
            <a:spLocks noChangeArrowheads="1"/>
          </p:cNvSpPr>
          <p:nvPr/>
        </p:nvSpPr>
        <p:spPr bwMode="auto">
          <a:xfrm>
            <a:off x="2771775" y="3787775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8</a:t>
            </a:r>
          </a:p>
        </p:txBody>
      </p:sp>
      <p:sp>
        <p:nvSpPr>
          <p:cNvPr id="81995" name="Rectangle 75"/>
          <p:cNvSpPr>
            <a:spLocks noChangeArrowheads="1"/>
          </p:cNvSpPr>
          <p:nvPr/>
        </p:nvSpPr>
        <p:spPr bwMode="auto">
          <a:xfrm>
            <a:off x="5653088" y="2924175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0</a:t>
            </a:r>
          </a:p>
        </p:txBody>
      </p:sp>
      <p:sp>
        <p:nvSpPr>
          <p:cNvPr id="81996" name="Rectangle 76"/>
          <p:cNvSpPr>
            <a:spLocks noChangeArrowheads="1"/>
          </p:cNvSpPr>
          <p:nvPr/>
        </p:nvSpPr>
        <p:spPr bwMode="auto">
          <a:xfrm>
            <a:off x="5653088" y="3211513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2</a:t>
            </a:r>
          </a:p>
        </p:txBody>
      </p:sp>
      <p:sp>
        <p:nvSpPr>
          <p:cNvPr id="81997" name="Rectangle 77"/>
          <p:cNvSpPr>
            <a:spLocks noChangeArrowheads="1"/>
          </p:cNvSpPr>
          <p:nvPr/>
        </p:nvSpPr>
        <p:spPr bwMode="auto">
          <a:xfrm>
            <a:off x="5653088" y="3500438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2</a:t>
            </a:r>
          </a:p>
        </p:txBody>
      </p:sp>
      <p:sp>
        <p:nvSpPr>
          <p:cNvPr id="81998" name="Rectangle 78"/>
          <p:cNvSpPr>
            <a:spLocks noChangeArrowheads="1"/>
          </p:cNvSpPr>
          <p:nvPr/>
        </p:nvSpPr>
        <p:spPr bwMode="auto">
          <a:xfrm>
            <a:off x="5653088" y="3787775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20</a:t>
            </a:r>
          </a:p>
        </p:txBody>
      </p:sp>
      <p:sp>
        <p:nvSpPr>
          <p:cNvPr id="81999" name="Rectangle 79"/>
          <p:cNvSpPr>
            <a:spLocks noChangeArrowheads="1"/>
          </p:cNvSpPr>
          <p:nvPr/>
        </p:nvSpPr>
        <p:spPr bwMode="auto">
          <a:xfrm>
            <a:off x="1258888" y="4437063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A</a:t>
            </a:r>
          </a:p>
        </p:txBody>
      </p:sp>
      <p:sp>
        <p:nvSpPr>
          <p:cNvPr id="82000" name="Rectangle 80"/>
          <p:cNvSpPr>
            <a:spLocks noChangeArrowheads="1"/>
          </p:cNvSpPr>
          <p:nvPr/>
        </p:nvSpPr>
        <p:spPr bwMode="auto">
          <a:xfrm>
            <a:off x="1258888" y="4724400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B</a:t>
            </a:r>
          </a:p>
        </p:txBody>
      </p:sp>
      <p:sp>
        <p:nvSpPr>
          <p:cNvPr id="82001" name="Rectangle 81"/>
          <p:cNvSpPr>
            <a:spLocks noChangeArrowheads="1"/>
          </p:cNvSpPr>
          <p:nvPr/>
        </p:nvSpPr>
        <p:spPr bwMode="auto">
          <a:xfrm>
            <a:off x="1258888" y="5013325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C</a:t>
            </a:r>
          </a:p>
        </p:txBody>
      </p:sp>
      <p:sp>
        <p:nvSpPr>
          <p:cNvPr id="82002" name="Rectangle 82"/>
          <p:cNvSpPr>
            <a:spLocks noChangeArrowheads="1"/>
          </p:cNvSpPr>
          <p:nvPr/>
        </p:nvSpPr>
        <p:spPr bwMode="auto">
          <a:xfrm>
            <a:off x="1258888" y="5300663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D</a:t>
            </a:r>
          </a:p>
        </p:txBody>
      </p:sp>
      <p:sp>
        <p:nvSpPr>
          <p:cNvPr id="82003" name="Rectangle 83"/>
          <p:cNvSpPr>
            <a:spLocks noChangeArrowheads="1"/>
          </p:cNvSpPr>
          <p:nvPr/>
        </p:nvSpPr>
        <p:spPr bwMode="auto">
          <a:xfrm>
            <a:off x="1690688" y="4437063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0</a:t>
            </a:r>
          </a:p>
        </p:txBody>
      </p:sp>
      <p:sp>
        <p:nvSpPr>
          <p:cNvPr id="82004" name="Rectangle 84"/>
          <p:cNvSpPr>
            <a:spLocks noChangeArrowheads="1"/>
          </p:cNvSpPr>
          <p:nvPr/>
        </p:nvSpPr>
        <p:spPr bwMode="auto">
          <a:xfrm>
            <a:off x="1690688" y="4724400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400" b="1"/>
              <a:t>直接</a:t>
            </a:r>
          </a:p>
        </p:txBody>
      </p:sp>
      <p:sp>
        <p:nvSpPr>
          <p:cNvPr id="82005" name="Rectangle 85"/>
          <p:cNvSpPr>
            <a:spLocks noChangeArrowheads="1"/>
          </p:cNvSpPr>
          <p:nvPr/>
        </p:nvSpPr>
        <p:spPr bwMode="auto">
          <a:xfrm>
            <a:off x="1690688" y="5013325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400" b="1"/>
              <a:t>直接</a:t>
            </a:r>
          </a:p>
        </p:txBody>
      </p:sp>
      <p:sp>
        <p:nvSpPr>
          <p:cNvPr id="82006" name="Rectangle 86"/>
          <p:cNvSpPr>
            <a:spLocks noChangeArrowheads="1"/>
          </p:cNvSpPr>
          <p:nvPr/>
        </p:nvSpPr>
        <p:spPr bwMode="auto">
          <a:xfrm>
            <a:off x="1690688" y="5300663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400" b="1"/>
              <a:t>直接</a:t>
            </a:r>
          </a:p>
        </p:txBody>
      </p:sp>
      <p:sp>
        <p:nvSpPr>
          <p:cNvPr id="82007" name="Rectangle 87"/>
          <p:cNvSpPr>
            <a:spLocks noChangeArrowheads="1"/>
          </p:cNvSpPr>
          <p:nvPr/>
        </p:nvSpPr>
        <p:spPr bwMode="auto">
          <a:xfrm>
            <a:off x="2195513" y="4437063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0</a:t>
            </a:r>
          </a:p>
        </p:txBody>
      </p:sp>
      <p:sp>
        <p:nvSpPr>
          <p:cNvPr id="82008" name="Rectangle 88"/>
          <p:cNvSpPr>
            <a:spLocks noChangeArrowheads="1"/>
          </p:cNvSpPr>
          <p:nvPr/>
        </p:nvSpPr>
        <p:spPr bwMode="auto">
          <a:xfrm>
            <a:off x="2195513" y="4724400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6</a:t>
            </a:r>
          </a:p>
        </p:txBody>
      </p:sp>
      <p:sp>
        <p:nvSpPr>
          <p:cNvPr id="82009" name="Rectangle 89"/>
          <p:cNvSpPr>
            <a:spLocks noChangeArrowheads="1"/>
          </p:cNvSpPr>
          <p:nvPr/>
        </p:nvSpPr>
        <p:spPr bwMode="auto">
          <a:xfrm>
            <a:off x="2195513" y="5013325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3</a:t>
            </a:r>
          </a:p>
        </p:txBody>
      </p:sp>
      <p:sp>
        <p:nvSpPr>
          <p:cNvPr id="82010" name="Rectangle 90"/>
          <p:cNvSpPr>
            <a:spLocks noChangeArrowheads="1"/>
          </p:cNvSpPr>
          <p:nvPr/>
        </p:nvSpPr>
        <p:spPr bwMode="auto">
          <a:xfrm>
            <a:off x="2195513" y="5300663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2</a:t>
            </a:r>
          </a:p>
        </p:txBody>
      </p:sp>
      <p:sp>
        <p:nvSpPr>
          <p:cNvPr id="82011" name="Rectangle 91"/>
          <p:cNvSpPr>
            <a:spLocks noChangeArrowheads="1"/>
          </p:cNvSpPr>
          <p:nvPr/>
        </p:nvSpPr>
        <p:spPr bwMode="auto">
          <a:xfrm>
            <a:off x="1258888" y="4149725"/>
            <a:ext cx="1368425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A-B</a:t>
            </a:r>
            <a:r>
              <a:rPr lang="zh-CN" altLang="en-US" sz="1600" b="1"/>
              <a:t>表 </a:t>
            </a:r>
          </a:p>
        </p:txBody>
      </p:sp>
      <p:sp>
        <p:nvSpPr>
          <p:cNvPr id="82012" name="Rectangle 92"/>
          <p:cNvSpPr>
            <a:spLocks noChangeArrowheads="1"/>
          </p:cNvSpPr>
          <p:nvPr/>
        </p:nvSpPr>
        <p:spPr bwMode="auto">
          <a:xfrm>
            <a:off x="1258888" y="5588000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E</a:t>
            </a:r>
          </a:p>
        </p:txBody>
      </p:sp>
      <p:sp>
        <p:nvSpPr>
          <p:cNvPr id="82013" name="Rectangle 93"/>
          <p:cNvSpPr>
            <a:spLocks noChangeArrowheads="1"/>
          </p:cNvSpPr>
          <p:nvPr/>
        </p:nvSpPr>
        <p:spPr bwMode="auto">
          <a:xfrm>
            <a:off x="1690688" y="5588000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82014" name="Rectangle 94"/>
          <p:cNvSpPr>
            <a:spLocks noChangeArrowheads="1"/>
          </p:cNvSpPr>
          <p:nvPr/>
        </p:nvSpPr>
        <p:spPr bwMode="auto">
          <a:xfrm>
            <a:off x="2195513" y="5588000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82015" name="Text Box 95"/>
          <p:cNvSpPr txBox="1">
            <a:spLocks noChangeArrowheads="1"/>
          </p:cNvSpPr>
          <p:nvPr/>
        </p:nvSpPr>
        <p:spPr bwMode="auto">
          <a:xfrm>
            <a:off x="6230938" y="3716338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 b="1"/>
              <a:t>6</a:t>
            </a:r>
          </a:p>
        </p:txBody>
      </p:sp>
      <p:sp>
        <p:nvSpPr>
          <p:cNvPr id="82016" name="Rectangle 96"/>
          <p:cNvSpPr>
            <a:spLocks noChangeArrowheads="1"/>
          </p:cNvSpPr>
          <p:nvPr/>
        </p:nvSpPr>
        <p:spPr bwMode="auto">
          <a:xfrm>
            <a:off x="2698750" y="4437063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A</a:t>
            </a:r>
          </a:p>
        </p:txBody>
      </p:sp>
      <p:sp>
        <p:nvSpPr>
          <p:cNvPr id="82017" name="Rectangle 97"/>
          <p:cNvSpPr>
            <a:spLocks noChangeArrowheads="1"/>
          </p:cNvSpPr>
          <p:nvPr/>
        </p:nvSpPr>
        <p:spPr bwMode="auto">
          <a:xfrm>
            <a:off x="2698750" y="4724400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B</a:t>
            </a:r>
          </a:p>
        </p:txBody>
      </p:sp>
      <p:sp>
        <p:nvSpPr>
          <p:cNvPr id="82018" name="Rectangle 98"/>
          <p:cNvSpPr>
            <a:spLocks noChangeArrowheads="1"/>
          </p:cNvSpPr>
          <p:nvPr/>
        </p:nvSpPr>
        <p:spPr bwMode="auto">
          <a:xfrm>
            <a:off x="2698750" y="5013325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C</a:t>
            </a:r>
          </a:p>
        </p:txBody>
      </p:sp>
      <p:sp>
        <p:nvSpPr>
          <p:cNvPr id="82019" name="Rectangle 99"/>
          <p:cNvSpPr>
            <a:spLocks noChangeArrowheads="1"/>
          </p:cNvSpPr>
          <p:nvPr/>
        </p:nvSpPr>
        <p:spPr bwMode="auto">
          <a:xfrm>
            <a:off x="2698750" y="5300663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D</a:t>
            </a:r>
          </a:p>
        </p:txBody>
      </p:sp>
      <p:sp>
        <p:nvSpPr>
          <p:cNvPr id="82020" name="Rectangle 100"/>
          <p:cNvSpPr>
            <a:spLocks noChangeArrowheads="1"/>
          </p:cNvSpPr>
          <p:nvPr/>
        </p:nvSpPr>
        <p:spPr bwMode="auto">
          <a:xfrm>
            <a:off x="3130550" y="4437063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0</a:t>
            </a:r>
          </a:p>
        </p:txBody>
      </p:sp>
      <p:sp>
        <p:nvSpPr>
          <p:cNvPr id="82021" name="Rectangle 101"/>
          <p:cNvSpPr>
            <a:spLocks noChangeArrowheads="1"/>
          </p:cNvSpPr>
          <p:nvPr/>
        </p:nvSpPr>
        <p:spPr bwMode="auto">
          <a:xfrm>
            <a:off x="3130550" y="4724400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400" b="1"/>
              <a:t>直接</a:t>
            </a:r>
          </a:p>
        </p:txBody>
      </p:sp>
      <p:sp>
        <p:nvSpPr>
          <p:cNvPr id="82022" name="Rectangle 102"/>
          <p:cNvSpPr>
            <a:spLocks noChangeArrowheads="1"/>
          </p:cNvSpPr>
          <p:nvPr/>
        </p:nvSpPr>
        <p:spPr bwMode="auto">
          <a:xfrm>
            <a:off x="3130550" y="5013325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400" b="1"/>
              <a:t>直接</a:t>
            </a:r>
          </a:p>
        </p:txBody>
      </p:sp>
      <p:sp>
        <p:nvSpPr>
          <p:cNvPr id="82023" name="Rectangle 103"/>
          <p:cNvSpPr>
            <a:spLocks noChangeArrowheads="1"/>
          </p:cNvSpPr>
          <p:nvPr/>
        </p:nvSpPr>
        <p:spPr bwMode="auto">
          <a:xfrm>
            <a:off x="3130550" y="5300663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400" b="1"/>
              <a:t>直接</a:t>
            </a:r>
          </a:p>
        </p:txBody>
      </p:sp>
      <p:sp>
        <p:nvSpPr>
          <p:cNvPr id="82024" name="Rectangle 104"/>
          <p:cNvSpPr>
            <a:spLocks noChangeArrowheads="1"/>
          </p:cNvSpPr>
          <p:nvPr/>
        </p:nvSpPr>
        <p:spPr bwMode="auto">
          <a:xfrm>
            <a:off x="3635375" y="4437063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0</a:t>
            </a:r>
          </a:p>
        </p:txBody>
      </p:sp>
      <p:sp>
        <p:nvSpPr>
          <p:cNvPr id="82025" name="Rectangle 105"/>
          <p:cNvSpPr>
            <a:spLocks noChangeArrowheads="1"/>
          </p:cNvSpPr>
          <p:nvPr/>
        </p:nvSpPr>
        <p:spPr bwMode="auto">
          <a:xfrm>
            <a:off x="3635375" y="4724400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6</a:t>
            </a:r>
          </a:p>
        </p:txBody>
      </p:sp>
      <p:sp>
        <p:nvSpPr>
          <p:cNvPr id="82026" name="Rectangle 106"/>
          <p:cNvSpPr>
            <a:spLocks noChangeArrowheads="1"/>
          </p:cNvSpPr>
          <p:nvPr/>
        </p:nvSpPr>
        <p:spPr bwMode="auto">
          <a:xfrm>
            <a:off x="3635375" y="5013325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3</a:t>
            </a:r>
          </a:p>
        </p:txBody>
      </p:sp>
      <p:sp>
        <p:nvSpPr>
          <p:cNvPr id="82027" name="Rectangle 107"/>
          <p:cNvSpPr>
            <a:spLocks noChangeArrowheads="1"/>
          </p:cNvSpPr>
          <p:nvPr/>
        </p:nvSpPr>
        <p:spPr bwMode="auto">
          <a:xfrm>
            <a:off x="3635375" y="5300663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2</a:t>
            </a:r>
          </a:p>
        </p:txBody>
      </p:sp>
      <p:sp>
        <p:nvSpPr>
          <p:cNvPr id="82028" name="Rectangle 108"/>
          <p:cNvSpPr>
            <a:spLocks noChangeArrowheads="1"/>
          </p:cNvSpPr>
          <p:nvPr/>
        </p:nvSpPr>
        <p:spPr bwMode="auto">
          <a:xfrm>
            <a:off x="2698750" y="4149725"/>
            <a:ext cx="1368425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A-BC</a:t>
            </a:r>
            <a:r>
              <a:rPr lang="zh-CN" altLang="en-US" sz="1600" b="1"/>
              <a:t>表 </a:t>
            </a:r>
          </a:p>
        </p:txBody>
      </p:sp>
      <p:sp>
        <p:nvSpPr>
          <p:cNvPr id="82029" name="Rectangle 109"/>
          <p:cNvSpPr>
            <a:spLocks noChangeArrowheads="1"/>
          </p:cNvSpPr>
          <p:nvPr/>
        </p:nvSpPr>
        <p:spPr bwMode="auto">
          <a:xfrm>
            <a:off x="2698750" y="5588000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E</a:t>
            </a:r>
          </a:p>
        </p:txBody>
      </p:sp>
      <p:sp>
        <p:nvSpPr>
          <p:cNvPr id="82030" name="Rectangle 110"/>
          <p:cNvSpPr>
            <a:spLocks noChangeArrowheads="1"/>
          </p:cNvSpPr>
          <p:nvPr/>
        </p:nvSpPr>
        <p:spPr bwMode="auto">
          <a:xfrm>
            <a:off x="3130550" y="5588000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B</a:t>
            </a:r>
          </a:p>
        </p:txBody>
      </p:sp>
      <p:sp>
        <p:nvSpPr>
          <p:cNvPr id="82031" name="Rectangle 111"/>
          <p:cNvSpPr>
            <a:spLocks noChangeArrowheads="1"/>
          </p:cNvSpPr>
          <p:nvPr/>
        </p:nvSpPr>
        <p:spPr bwMode="auto">
          <a:xfrm>
            <a:off x="3635375" y="5588000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14</a:t>
            </a:r>
          </a:p>
        </p:txBody>
      </p:sp>
      <p:sp>
        <p:nvSpPr>
          <p:cNvPr id="82032" name="Rectangle 112"/>
          <p:cNvSpPr>
            <a:spLocks noChangeArrowheads="1"/>
          </p:cNvSpPr>
          <p:nvPr/>
        </p:nvSpPr>
        <p:spPr bwMode="auto">
          <a:xfrm>
            <a:off x="2698750" y="5876925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F</a:t>
            </a:r>
          </a:p>
        </p:txBody>
      </p:sp>
      <p:sp>
        <p:nvSpPr>
          <p:cNvPr id="82033" name="Rectangle 113"/>
          <p:cNvSpPr>
            <a:spLocks noChangeArrowheads="1"/>
          </p:cNvSpPr>
          <p:nvPr/>
        </p:nvSpPr>
        <p:spPr bwMode="auto">
          <a:xfrm>
            <a:off x="3130550" y="5876925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82034" name="Rectangle 114"/>
          <p:cNvSpPr>
            <a:spLocks noChangeArrowheads="1"/>
          </p:cNvSpPr>
          <p:nvPr/>
        </p:nvSpPr>
        <p:spPr bwMode="auto">
          <a:xfrm>
            <a:off x="3635375" y="5876925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82035" name="Rectangle 115"/>
          <p:cNvSpPr>
            <a:spLocks noChangeArrowheads="1"/>
          </p:cNvSpPr>
          <p:nvPr/>
        </p:nvSpPr>
        <p:spPr bwMode="auto">
          <a:xfrm>
            <a:off x="4140200" y="4437063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A</a:t>
            </a:r>
          </a:p>
        </p:txBody>
      </p:sp>
      <p:sp>
        <p:nvSpPr>
          <p:cNvPr id="82036" name="Rectangle 116"/>
          <p:cNvSpPr>
            <a:spLocks noChangeArrowheads="1"/>
          </p:cNvSpPr>
          <p:nvPr/>
        </p:nvSpPr>
        <p:spPr bwMode="auto">
          <a:xfrm>
            <a:off x="4140200" y="4724400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B</a:t>
            </a:r>
          </a:p>
        </p:txBody>
      </p:sp>
      <p:sp>
        <p:nvSpPr>
          <p:cNvPr id="82037" name="Rectangle 117"/>
          <p:cNvSpPr>
            <a:spLocks noChangeArrowheads="1"/>
          </p:cNvSpPr>
          <p:nvPr/>
        </p:nvSpPr>
        <p:spPr bwMode="auto">
          <a:xfrm>
            <a:off x="4140200" y="5013325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C</a:t>
            </a:r>
          </a:p>
        </p:txBody>
      </p:sp>
      <p:sp>
        <p:nvSpPr>
          <p:cNvPr id="82038" name="Rectangle 118"/>
          <p:cNvSpPr>
            <a:spLocks noChangeArrowheads="1"/>
          </p:cNvSpPr>
          <p:nvPr/>
        </p:nvSpPr>
        <p:spPr bwMode="auto">
          <a:xfrm>
            <a:off x="4140200" y="5300663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D</a:t>
            </a:r>
          </a:p>
        </p:txBody>
      </p:sp>
      <p:sp>
        <p:nvSpPr>
          <p:cNvPr id="82039" name="Rectangle 119"/>
          <p:cNvSpPr>
            <a:spLocks noChangeArrowheads="1"/>
          </p:cNvSpPr>
          <p:nvPr/>
        </p:nvSpPr>
        <p:spPr bwMode="auto">
          <a:xfrm>
            <a:off x="4572000" y="4437063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0</a:t>
            </a:r>
          </a:p>
        </p:txBody>
      </p:sp>
      <p:sp>
        <p:nvSpPr>
          <p:cNvPr id="82040" name="Rectangle 120"/>
          <p:cNvSpPr>
            <a:spLocks noChangeArrowheads="1"/>
          </p:cNvSpPr>
          <p:nvPr/>
        </p:nvSpPr>
        <p:spPr bwMode="auto">
          <a:xfrm>
            <a:off x="4572000" y="4724400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82041" name="Rectangle 121"/>
          <p:cNvSpPr>
            <a:spLocks noChangeArrowheads="1"/>
          </p:cNvSpPr>
          <p:nvPr/>
        </p:nvSpPr>
        <p:spPr bwMode="auto">
          <a:xfrm>
            <a:off x="4572000" y="5013325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400" b="1"/>
              <a:t>直接</a:t>
            </a:r>
          </a:p>
        </p:txBody>
      </p:sp>
      <p:sp>
        <p:nvSpPr>
          <p:cNvPr id="82042" name="Rectangle 122"/>
          <p:cNvSpPr>
            <a:spLocks noChangeArrowheads="1"/>
          </p:cNvSpPr>
          <p:nvPr/>
        </p:nvSpPr>
        <p:spPr bwMode="auto">
          <a:xfrm>
            <a:off x="4572000" y="5300663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400" b="1"/>
              <a:t>直接</a:t>
            </a:r>
          </a:p>
        </p:txBody>
      </p:sp>
      <p:sp>
        <p:nvSpPr>
          <p:cNvPr id="82043" name="Rectangle 123"/>
          <p:cNvSpPr>
            <a:spLocks noChangeArrowheads="1"/>
          </p:cNvSpPr>
          <p:nvPr/>
        </p:nvSpPr>
        <p:spPr bwMode="auto">
          <a:xfrm>
            <a:off x="5076825" y="4437063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0</a:t>
            </a:r>
          </a:p>
        </p:txBody>
      </p:sp>
      <p:sp>
        <p:nvSpPr>
          <p:cNvPr id="82044" name="Rectangle 124"/>
          <p:cNvSpPr>
            <a:spLocks noChangeArrowheads="1"/>
          </p:cNvSpPr>
          <p:nvPr/>
        </p:nvSpPr>
        <p:spPr bwMode="auto">
          <a:xfrm>
            <a:off x="5076825" y="4724400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82045" name="Rectangle 125"/>
          <p:cNvSpPr>
            <a:spLocks noChangeArrowheads="1"/>
          </p:cNvSpPr>
          <p:nvPr/>
        </p:nvSpPr>
        <p:spPr bwMode="auto">
          <a:xfrm>
            <a:off x="5076825" y="5013325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3</a:t>
            </a:r>
          </a:p>
        </p:txBody>
      </p:sp>
      <p:sp>
        <p:nvSpPr>
          <p:cNvPr id="82046" name="Rectangle 126"/>
          <p:cNvSpPr>
            <a:spLocks noChangeArrowheads="1"/>
          </p:cNvSpPr>
          <p:nvPr/>
        </p:nvSpPr>
        <p:spPr bwMode="auto">
          <a:xfrm>
            <a:off x="5076825" y="5300663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2</a:t>
            </a:r>
          </a:p>
        </p:txBody>
      </p:sp>
      <p:sp>
        <p:nvSpPr>
          <p:cNvPr id="82047" name="Rectangle 127"/>
          <p:cNvSpPr>
            <a:spLocks noChangeArrowheads="1"/>
          </p:cNvSpPr>
          <p:nvPr/>
        </p:nvSpPr>
        <p:spPr bwMode="auto">
          <a:xfrm>
            <a:off x="4140200" y="4149725"/>
            <a:ext cx="1368425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A-BCD</a:t>
            </a:r>
            <a:r>
              <a:rPr lang="zh-CN" altLang="en-US" sz="1600" b="1"/>
              <a:t>表 </a:t>
            </a:r>
          </a:p>
        </p:txBody>
      </p:sp>
      <p:sp>
        <p:nvSpPr>
          <p:cNvPr id="82048" name="Rectangle 128"/>
          <p:cNvSpPr>
            <a:spLocks noChangeArrowheads="1"/>
          </p:cNvSpPr>
          <p:nvPr/>
        </p:nvSpPr>
        <p:spPr bwMode="auto">
          <a:xfrm>
            <a:off x="4140200" y="5588000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E</a:t>
            </a:r>
          </a:p>
        </p:txBody>
      </p:sp>
      <p:sp>
        <p:nvSpPr>
          <p:cNvPr id="82049" name="Rectangle 129"/>
          <p:cNvSpPr>
            <a:spLocks noChangeArrowheads="1"/>
          </p:cNvSpPr>
          <p:nvPr/>
        </p:nvSpPr>
        <p:spPr bwMode="auto">
          <a:xfrm>
            <a:off x="4572000" y="5588000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82050" name="Rectangle 130"/>
          <p:cNvSpPr>
            <a:spLocks noChangeArrowheads="1"/>
          </p:cNvSpPr>
          <p:nvPr/>
        </p:nvSpPr>
        <p:spPr bwMode="auto">
          <a:xfrm>
            <a:off x="5076825" y="5588000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82051" name="Rectangle 131"/>
          <p:cNvSpPr>
            <a:spLocks noChangeArrowheads="1"/>
          </p:cNvSpPr>
          <p:nvPr/>
        </p:nvSpPr>
        <p:spPr bwMode="auto">
          <a:xfrm>
            <a:off x="4140200" y="5876925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F</a:t>
            </a:r>
          </a:p>
        </p:txBody>
      </p:sp>
      <p:sp>
        <p:nvSpPr>
          <p:cNvPr id="82052" name="Rectangle 132"/>
          <p:cNvSpPr>
            <a:spLocks noChangeArrowheads="1"/>
          </p:cNvSpPr>
          <p:nvPr/>
        </p:nvSpPr>
        <p:spPr bwMode="auto">
          <a:xfrm>
            <a:off x="4572000" y="5876925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C</a:t>
            </a:r>
          </a:p>
        </p:txBody>
      </p:sp>
      <p:sp>
        <p:nvSpPr>
          <p:cNvPr id="82053" name="Rectangle 133"/>
          <p:cNvSpPr>
            <a:spLocks noChangeArrowheads="1"/>
          </p:cNvSpPr>
          <p:nvPr/>
        </p:nvSpPr>
        <p:spPr bwMode="auto">
          <a:xfrm>
            <a:off x="5076825" y="5876925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10</a:t>
            </a:r>
          </a:p>
        </p:txBody>
      </p:sp>
      <p:sp>
        <p:nvSpPr>
          <p:cNvPr id="82054" name="Rectangle 134"/>
          <p:cNvSpPr>
            <a:spLocks noChangeArrowheads="1"/>
          </p:cNvSpPr>
          <p:nvPr/>
        </p:nvSpPr>
        <p:spPr bwMode="auto">
          <a:xfrm>
            <a:off x="4140200" y="6164263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G</a:t>
            </a:r>
          </a:p>
        </p:txBody>
      </p:sp>
      <p:sp>
        <p:nvSpPr>
          <p:cNvPr id="82055" name="Rectangle 135"/>
          <p:cNvSpPr>
            <a:spLocks noChangeArrowheads="1"/>
          </p:cNvSpPr>
          <p:nvPr/>
        </p:nvSpPr>
        <p:spPr bwMode="auto">
          <a:xfrm>
            <a:off x="4572000" y="6164263"/>
            <a:ext cx="50482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82056" name="Rectangle 136"/>
          <p:cNvSpPr>
            <a:spLocks noChangeArrowheads="1"/>
          </p:cNvSpPr>
          <p:nvPr/>
        </p:nvSpPr>
        <p:spPr bwMode="auto">
          <a:xfrm>
            <a:off x="5076825" y="6164263"/>
            <a:ext cx="4318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FF0000"/>
                </a:solidFill>
              </a:rPr>
              <a:t>22</a:t>
            </a:r>
          </a:p>
        </p:txBody>
      </p:sp>
      <p:grpSp>
        <p:nvGrpSpPr>
          <p:cNvPr id="2" name="Group 137"/>
          <p:cNvGrpSpPr>
            <a:grpSpLocks/>
          </p:cNvGrpSpPr>
          <p:nvPr/>
        </p:nvGrpSpPr>
        <p:grpSpPr bwMode="auto">
          <a:xfrm>
            <a:off x="3995738" y="3716338"/>
            <a:ext cx="1800225" cy="1728787"/>
            <a:chOff x="2517" y="2341"/>
            <a:chExt cx="1134" cy="1089"/>
          </a:xfrm>
        </p:grpSpPr>
        <p:sp>
          <p:nvSpPr>
            <p:cNvPr id="82065" name="Line 138"/>
            <p:cNvSpPr>
              <a:spLocks noChangeShapeType="1"/>
            </p:cNvSpPr>
            <p:nvPr/>
          </p:nvSpPr>
          <p:spPr bwMode="auto">
            <a:xfrm flipV="1">
              <a:off x="2517" y="3113"/>
              <a:ext cx="817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66" name="Line 139"/>
            <p:cNvSpPr>
              <a:spLocks noChangeShapeType="1"/>
            </p:cNvSpPr>
            <p:nvPr/>
          </p:nvSpPr>
          <p:spPr bwMode="auto">
            <a:xfrm flipH="1">
              <a:off x="3424" y="2341"/>
              <a:ext cx="227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40"/>
          <p:cNvGrpSpPr>
            <a:grpSpLocks/>
          </p:cNvGrpSpPr>
          <p:nvPr/>
        </p:nvGrpSpPr>
        <p:grpSpPr bwMode="auto">
          <a:xfrm>
            <a:off x="3995738" y="4005263"/>
            <a:ext cx="1944687" cy="2232025"/>
            <a:chOff x="2517" y="2523"/>
            <a:chExt cx="1225" cy="1406"/>
          </a:xfrm>
        </p:grpSpPr>
        <p:sp>
          <p:nvSpPr>
            <p:cNvPr id="82063" name="Line 141"/>
            <p:cNvSpPr>
              <a:spLocks noChangeShapeType="1"/>
            </p:cNvSpPr>
            <p:nvPr/>
          </p:nvSpPr>
          <p:spPr bwMode="auto">
            <a:xfrm>
              <a:off x="2517" y="3475"/>
              <a:ext cx="771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64" name="Line 142"/>
            <p:cNvSpPr>
              <a:spLocks noChangeShapeType="1"/>
            </p:cNvSpPr>
            <p:nvPr/>
          </p:nvSpPr>
          <p:spPr bwMode="auto">
            <a:xfrm flipH="1">
              <a:off x="3424" y="2523"/>
              <a:ext cx="318" cy="14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143"/>
          <p:cNvGrpSpPr>
            <a:grpSpLocks/>
          </p:cNvGrpSpPr>
          <p:nvPr/>
        </p:nvGrpSpPr>
        <p:grpSpPr bwMode="auto">
          <a:xfrm>
            <a:off x="3563938" y="4941888"/>
            <a:ext cx="1152525" cy="792162"/>
            <a:chOff x="2245" y="3113"/>
            <a:chExt cx="726" cy="499"/>
          </a:xfrm>
        </p:grpSpPr>
        <p:sp>
          <p:nvSpPr>
            <p:cNvPr id="82061" name="Line 144"/>
            <p:cNvSpPr>
              <a:spLocks noChangeShapeType="1"/>
            </p:cNvSpPr>
            <p:nvPr/>
          </p:nvSpPr>
          <p:spPr bwMode="auto">
            <a:xfrm flipH="1">
              <a:off x="2245" y="3113"/>
              <a:ext cx="726" cy="4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62" name="Line 145"/>
            <p:cNvSpPr>
              <a:spLocks noChangeShapeType="1"/>
            </p:cNvSpPr>
            <p:nvPr/>
          </p:nvSpPr>
          <p:spPr bwMode="auto">
            <a:xfrm>
              <a:off x="2245" y="3612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2060" name="Text Box 146"/>
          <p:cNvSpPr txBox="1">
            <a:spLocks noChangeArrowheads="1"/>
          </p:cNvSpPr>
          <p:nvPr/>
        </p:nvSpPr>
        <p:spPr bwMode="auto">
          <a:xfrm>
            <a:off x="8620125" y="44450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/>
              <a:t>34</a:t>
            </a:r>
          </a:p>
        </p:txBody>
      </p:sp>
    </p:spTree>
    <p:extLst>
      <p:ext uri="{BB962C8B-B14F-4D97-AF65-F5344CB8AC3E}">
        <p14:creationId xmlns:p14="http://schemas.microsoft.com/office/powerpoint/2010/main" val="18392234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3781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8620125" y="44450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/>
              <a:t>35</a:t>
            </a:r>
          </a:p>
        </p:txBody>
      </p:sp>
      <p:sp>
        <p:nvSpPr>
          <p:cNvPr id="82947" name="Text Box 3"/>
          <p:cNvSpPr txBox="1">
            <a:spLocks noChangeArrowheads="1"/>
          </p:cNvSpPr>
          <p:nvPr/>
        </p:nvSpPr>
        <p:spPr bwMode="auto">
          <a:xfrm>
            <a:off x="212725" y="188913"/>
            <a:ext cx="363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基于队列的路由选择算法</a:t>
            </a:r>
            <a:endParaRPr lang="zh-CN" altLang="en-US" b="1">
              <a:latin typeface="宋体" pitchFamily="2" charset="-122"/>
            </a:endParaRPr>
          </a:p>
        </p:txBody>
      </p:sp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215900" y="1125538"/>
            <a:ext cx="8748713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b="1" dirty="0">
                <a:latin typeface="宋体" pitchFamily="2" charset="-122"/>
              </a:rPr>
              <a:t>基本思路：根据链路的状态选择最闲的路径；</a:t>
            </a:r>
          </a:p>
          <a:p>
            <a:pPr>
              <a:spcBef>
                <a:spcPct val="20000"/>
              </a:spcBef>
            </a:pPr>
            <a:r>
              <a:rPr lang="zh-CN" altLang="en-US" b="1" dirty="0">
                <a:latin typeface="宋体" pitchFamily="2" charset="-122"/>
              </a:rPr>
              <a:t>问题：如何了解链路的状态？</a:t>
            </a:r>
            <a:endParaRPr lang="en-US" altLang="zh-CN" b="1" dirty="0">
              <a:latin typeface="宋体" pitchFamily="2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b="1" dirty="0">
                <a:latin typeface="宋体" pitchFamily="2" charset="-122"/>
              </a:rPr>
              <a:t>方法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zh-CN" altLang="en-US" b="1" dirty="0">
                <a:latin typeface="宋体" pitchFamily="2" charset="-122"/>
              </a:rPr>
              <a:t>：根据邻居结点的响应速度；</a:t>
            </a:r>
          </a:p>
          <a:p>
            <a:pPr>
              <a:spcBef>
                <a:spcPct val="20000"/>
              </a:spcBef>
            </a:pPr>
            <a:r>
              <a:rPr lang="zh-CN" altLang="en-US" b="1" dirty="0">
                <a:latin typeface="宋体" pitchFamily="2" charset="-122"/>
              </a:rPr>
              <a:t>方法</a:t>
            </a:r>
            <a:r>
              <a:rPr lang="en-US" altLang="zh-CN" b="1" dirty="0">
                <a:latin typeface="宋体" pitchFamily="2" charset="-122"/>
              </a:rPr>
              <a:t>2</a:t>
            </a:r>
            <a:r>
              <a:rPr lang="zh-CN" altLang="en-US" b="1" dirty="0">
                <a:latin typeface="宋体" pitchFamily="2" charset="-122"/>
              </a:rPr>
              <a:t>：根据对应出口的队列长度；</a:t>
            </a:r>
          </a:p>
          <a:p>
            <a:pPr>
              <a:spcBef>
                <a:spcPct val="20000"/>
              </a:spcBef>
            </a:pPr>
            <a:r>
              <a:rPr lang="zh-CN" altLang="en-US" b="1" dirty="0">
                <a:latin typeface="宋体" pitchFamily="2" charset="-122"/>
              </a:rPr>
              <a:t>潜在问题：多走弯路？</a:t>
            </a:r>
          </a:p>
          <a:p>
            <a:pPr>
              <a:spcBef>
                <a:spcPct val="20000"/>
              </a:spcBef>
            </a:pPr>
            <a:endParaRPr lang="zh-CN" altLang="en-US" sz="1000" b="1" dirty="0"/>
          </a:p>
          <a:p>
            <a:pPr>
              <a:spcBef>
                <a:spcPct val="20000"/>
              </a:spcBef>
            </a:pPr>
            <a:r>
              <a:rPr lang="zh-CN" altLang="en-US" b="1" dirty="0">
                <a:latin typeface="宋体" pitchFamily="2" charset="-122"/>
              </a:rPr>
              <a:t>  路由算法（具有约束条件的路由）和</a:t>
            </a:r>
            <a:r>
              <a:rPr lang="zh-CN" altLang="en-US" b="1" dirty="0"/>
              <a:t>“</a:t>
            </a:r>
            <a:r>
              <a:rPr lang="zh-CN" altLang="en-US" b="1" dirty="0">
                <a:latin typeface="宋体" pitchFamily="2" charset="-122"/>
              </a:rPr>
              <a:t>缓存队列分配</a:t>
            </a:r>
            <a:r>
              <a:rPr lang="zh-CN" altLang="en-US" b="1" dirty="0"/>
              <a:t>”</a:t>
            </a:r>
            <a:r>
              <a:rPr lang="zh-CN" altLang="en-US" b="1" dirty="0">
                <a:latin typeface="宋体" pitchFamily="2" charset="-122"/>
              </a:rPr>
              <a:t>的研究直接关系到网络本身资源的利用率，吸引众多学者开展研究，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未有穷期</a:t>
            </a:r>
            <a:r>
              <a:rPr lang="zh-CN" altLang="en-US" b="1" dirty="0">
                <a:latin typeface="宋体" pitchFamily="2" charset="-122"/>
              </a:rPr>
              <a:t>。</a:t>
            </a:r>
          </a:p>
        </p:txBody>
      </p:sp>
      <p:sp>
        <p:nvSpPr>
          <p:cNvPr id="844805" name="Rectangle 5"/>
          <p:cNvSpPr>
            <a:spLocks noChangeArrowheads="1"/>
          </p:cNvSpPr>
          <p:nvPr/>
        </p:nvSpPr>
        <p:spPr bwMode="auto">
          <a:xfrm>
            <a:off x="228600" y="7620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929431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826" name="Rectangle 2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83971" name="Text Box 3"/>
          <p:cNvSpPr txBox="1">
            <a:spLocks noChangeArrowheads="1"/>
          </p:cNvSpPr>
          <p:nvPr/>
        </p:nvSpPr>
        <p:spPr bwMode="auto">
          <a:xfrm>
            <a:off x="8610600" y="44450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/>
              <a:t>36</a:t>
            </a:r>
          </a:p>
        </p:txBody>
      </p:sp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212725" y="228600"/>
            <a:ext cx="58721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spcAft>
                <a:spcPct val="40000"/>
              </a:spcAft>
            </a:pPr>
            <a:r>
              <a:rPr lang="zh-CN" altLang="en-US" sz="3200" b="1">
                <a:solidFill>
                  <a:srgbClr val="FF0000"/>
                </a:solidFill>
                <a:latin typeface="宋体" pitchFamily="2" charset="-122"/>
              </a:rPr>
              <a:t>（</a:t>
            </a:r>
            <a:r>
              <a:rPr lang="en-US" altLang="zh-CN" sz="3200" b="1">
                <a:solidFill>
                  <a:srgbClr val="FF0000"/>
                </a:solidFill>
                <a:latin typeface="宋体" pitchFamily="2" charset="-122"/>
              </a:rPr>
              <a:t>2</a:t>
            </a:r>
            <a:r>
              <a:rPr lang="zh-CN" altLang="en-US" sz="3200" b="1">
                <a:solidFill>
                  <a:srgbClr val="FF0000"/>
                </a:solidFill>
                <a:latin typeface="宋体" pitchFamily="2" charset="-122"/>
              </a:rPr>
              <a:t>） 虚电路</a:t>
            </a:r>
            <a:r>
              <a:rPr lang="en-US" altLang="zh-CN" sz="3200" b="1"/>
              <a:t>—</a:t>
            </a:r>
            <a:r>
              <a:rPr lang="zh-CN" altLang="en-US" b="1">
                <a:latin typeface="宋体" pitchFamily="2" charset="-122"/>
              </a:rPr>
              <a:t>面向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连接</a:t>
            </a:r>
            <a:r>
              <a:rPr lang="zh-CN" altLang="en-US" b="1">
                <a:latin typeface="宋体" pitchFamily="2" charset="-122"/>
              </a:rPr>
              <a:t>的数据传输</a:t>
            </a:r>
            <a:endParaRPr lang="zh-CN" altLang="en-US" b="1">
              <a:solidFill>
                <a:srgbClr val="FF0000"/>
              </a:solidFill>
              <a:latin typeface="宋体" pitchFamily="2" charset="-122"/>
            </a:endParaRPr>
          </a:p>
        </p:txBody>
      </p:sp>
      <p:sp>
        <p:nvSpPr>
          <p:cNvPr id="83973" name="Text Box 5"/>
          <p:cNvSpPr txBox="1">
            <a:spLocks noChangeArrowheads="1"/>
          </p:cNvSpPr>
          <p:nvPr/>
        </p:nvSpPr>
        <p:spPr bwMode="auto">
          <a:xfrm>
            <a:off x="250825" y="974725"/>
            <a:ext cx="8702675" cy="411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spcAft>
                <a:spcPct val="40000"/>
              </a:spcAft>
            </a:pPr>
            <a:r>
              <a:rPr lang="zh-CN" altLang="en-US" b="1">
                <a:latin typeface="宋体" pitchFamily="2" charset="-122"/>
              </a:rPr>
              <a:t>借鉴线路交换的思想，但电路是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虚拟</a:t>
            </a:r>
            <a:r>
              <a:rPr lang="zh-CN" altLang="en-US" b="1">
                <a:latin typeface="宋体" pitchFamily="2" charset="-122"/>
              </a:rPr>
              <a:t>的。</a:t>
            </a:r>
          </a:p>
          <a:p>
            <a:pPr>
              <a:spcBef>
                <a:spcPct val="20000"/>
              </a:spcBef>
              <a:spcAft>
                <a:spcPct val="40000"/>
              </a:spcAft>
            </a:pPr>
            <a:r>
              <a:rPr lang="zh-CN" altLang="en-US" b="1">
                <a:latin typeface="宋体" pitchFamily="2" charset="-122"/>
              </a:rPr>
              <a:t> 采用多路复用技术，物理介质被理解为由多个子信道（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逻辑信道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-LC</a:t>
            </a:r>
            <a:r>
              <a:rPr lang="zh-CN" altLang="en-US" b="1">
                <a:latin typeface="宋体" pitchFamily="2" charset="-122"/>
              </a:rPr>
              <a:t>）组成，子信道的串接形成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虚电路</a:t>
            </a:r>
            <a:r>
              <a:rPr lang="zh-CN" altLang="en-US" b="1">
                <a:latin typeface="宋体" pitchFamily="2" charset="-122"/>
              </a:rPr>
              <a:t>（</a:t>
            </a:r>
            <a:r>
              <a:rPr lang="en-US" altLang="zh-CN" b="1">
                <a:latin typeface="宋体" pitchFamily="2" charset="-122"/>
              </a:rPr>
              <a:t>VC</a:t>
            </a:r>
            <a:r>
              <a:rPr lang="zh-CN" altLang="en-US" b="1">
                <a:latin typeface="宋体" pitchFamily="2" charset="-122"/>
              </a:rPr>
              <a:t>），利用不同的虚电路来支持不同的用户数据的传输。</a:t>
            </a:r>
          </a:p>
          <a:p>
            <a:pPr>
              <a:spcBef>
                <a:spcPct val="20000"/>
              </a:spcBef>
              <a:spcAft>
                <a:spcPct val="40000"/>
              </a:spcAft>
            </a:pPr>
            <a:r>
              <a:rPr lang="zh-CN" altLang="en-US" b="1">
                <a:latin typeface="宋体" pitchFamily="2" charset="-122"/>
              </a:rPr>
              <a:t>虚电路进行数据传输的过程：</a:t>
            </a:r>
          </a:p>
          <a:p>
            <a:pPr>
              <a:spcBef>
                <a:spcPct val="20000"/>
              </a:spcBef>
              <a:spcAft>
                <a:spcPct val="40000"/>
              </a:spcAft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</a:rPr>
              <a:t>虚电路建立：</a:t>
            </a:r>
            <a:r>
              <a:rPr lang="zh-CN" altLang="en-US" b="1">
                <a:latin typeface="宋体" pitchFamily="2" charset="-122"/>
              </a:rPr>
              <a:t>发送方发送含有地址信息的特定的控制信息块（如：呼叫分组），该信息块途经的每个中间结点根据当前的逻辑信道（</a:t>
            </a:r>
            <a:r>
              <a:rPr lang="en-US" altLang="zh-CN" b="1">
                <a:latin typeface="宋体" pitchFamily="2" charset="-122"/>
              </a:rPr>
              <a:t>LC</a:t>
            </a:r>
            <a:r>
              <a:rPr lang="zh-CN" altLang="en-US" b="1">
                <a:latin typeface="宋体" pitchFamily="2" charset="-122"/>
              </a:rPr>
              <a:t>）使用状况，分配</a:t>
            </a:r>
            <a:r>
              <a:rPr lang="en-US" altLang="zh-CN" b="1">
                <a:latin typeface="宋体" pitchFamily="2" charset="-122"/>
              </a:rPr>
              <a:t>LC</a:t>
            </a:r>
            <a:r>
              <a:rPr lang="zh-CN" altLang="en-US" b="1">
                <a:latin typeface="宋体" pitchFamily="2" charset="-122"/>
              </a:rPr>
              <a:t>，并建立输入和输出</a:t>
            </a:r>
            <a:r>
              <a:rPr lang="en-US" altLang="zh-CN" b="1">
                <a:latin typeface="宋体" pitchFamily="2" charset="-122"/>
              </a:rPr>
              <a:t>LC</a:t>
            </a:r>
            <a:r>
              <a:rPr lang="zh-CN" altLang="en-US" b="1">
                <a:latin typeface="宋体" pitchFamily="2" charset="-122"/>
              </a:rPr>
              <a:t>映射表，所有中间结点分配的</a:t>
            </a:r>
            <a:r>
              <a:rPr lang="en-US" altLang="zh-CN" b="1">
                <a:latin typeface="宋体" pitchFamily="2" charset="-122"/>
              </a:rPr>
              <a:t>LC</a:t>
            </a:r>
            <a:r>
              <a:rPr lang="zh-CN" altLang="en-US" b="1">
                <a:latin typeface="宋体" pitchFamily="2" charset="-122"/>
              </a:rPr>
              <a:t>的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串接形成虚电路（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VC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3190285946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850" name="Rectangle 2"/>
          <p:cNvSpPr>
            <a:spLocks noChangeArrowheads="1"/>
          </p:cNvSpPr>
          <p:nvPr/>
        </p:nvSpPr>
        <p:spPr bwMode="auto">
          <a:xfrm>
            <a:off x="228600" y="8382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8620125" y="44450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/>
              <a:t>37</a:t>
            </a:r>
          </a:p>
        </p:txBody>
      </p:sp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365125" y="333375"/>
            <a:ext cx="514350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b="1">
                <a:latin typeface="宋体" pitchFamily="2" charset="-122"/>
              </a:rPr>
              <a:t>虚电路进行数据传输的过程（续）：</a:t>
            </a:r>
          </a:p>
        </p:txBody>
      </p:sp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257175" y="1468438"/>
            <a:ext cx="8778875" cy="332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 sz="3200" b="1">
                <a:solidFill>
                  <a:srgbClr val="FF0000"/>
                </a:solidFill>
                <a:latin typeface="宋体" pitchFamily="2" charset="-122"/>
              </a:rPr>
              <a:t>数据传输</a:t>
            </a:r>
            <a:r>
              <a:rPr lang="zh-CN" altLang="en-US" sz="3200" b="1">
                <a:latin typeface="宋体" pitchFamily="2" charset="-122"/>
              </a:rPr>
              <a:t>：</a:t>
            </a:r>
            <a:endParaRPr lang="zh-CN" altLang="en-US" b="1">
              <a:latin typeface="宋体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b="1">
                <a:latin typeface="宋体" pitchFamily="2" charset="-122"/>
              </a:rPr>
              <a:t>  站点发送的所有分组均沿着相同的</a:t>
            </a:r>
            <a:r>
              <a:rPr lang="en-US" altLang="zh-CN" b="1">
                <a:latin typeface="宋体" pitchFamily="2" charset="-122"/>
              </a:rPr>
              <a:t>VC</a:t>
            </a:r>
            <a:r>
              <a:rPr lang="zh-CN" altLang="en-US" b="1">
                <a:latin typeface="宋体" pitchFamily="2" charset="-122"/>
              </a:rPr>
              <a:t>传输，分组的发收顺序完全相同；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b="1">
                <a:latin typeface="宋体" pitchFamily="2" charset="-122"/>
              </a:rPr>
              <a:t>  分组中只带逻辑信道号，而不带地址。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zh-CN" altLang="en-US" b="1">
              <a:latin typeface="宋体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 sz="3200" b="1">
                <a:solidFill>
                  <a:srgbClr val="FF0000"/>
                </a:solidFill>
                <a:latin typeface="宋体" pitchFamily="2" charset="-122"/>
              </a:rPr>
              <a:t>虚电路释放：</a:t>
            </a:r>
            <a:endParaRPr lang="zh-CN" altLang="en-US" b="1">
              <a:solidFill>
                <a:srgbClr val="FF0000"/>
              </a:solidFill>
              <a:latin typeface="宋体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b="1">
                <a:latin typeface="宋体" pitchFamily="2" charset="-122"/>
              </a:rPr>
              <a:t>  数据传输完毕，采用特定的控制信息块（如：拆除分组），释放该虚电路。通信的双方都可发起释放虚电路的动作。</a:t>
            </a:r>
          </a:p>
        </p:txBody>
      </p:sp>
    </p:spTree>
    <p:extLst>
      <p:ext uri="{BB962C8B-B14F-4D97-AF65-F5344CB8AC3E}">
        <p14:creationId xmlns:p14="http://schemas.microsoft.com/office/powerpoint/2010/main" val="2408786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Rectangle 2"/>
          <p:cNvSpPr>
            <a:spLocks noChangeArrowheads="1"/>
          </p:cNvSpPr>
          <p:nvPr/>
        </p:nvSpPr>
        <p:spPr bwMode="auto">
          <a:xfrm>
            <a:off x="228600" y="8318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231775" y="928670"/>
            <a:ext cx="8732838" cy="326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/>
              <a:t>2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HDLC</a:t>
            </a:r>
            <a:r>
              <a:rPr lang="zh-CN" altLang="en-US" sz="2800" b="1" dirty="0"/>
              <a:t>使用</a:t>
            </a:r>
            <a:r>
              <a:rPr lang="en-US" altLang="zh-CN" sz="2800" b="1" dirty="0"/>
              <a:t>GBN</a:t>
            </a:r>
            <a:r>
              <a:rPr lang="zh-CN" altLang="en-US" sz="2800" b="1" dirty="0"/>
              <a:t>机制的滑动窗口机制（后退</a:t>
            </a:r>
            <a:r>
              <a:rPr lang="en-US" altLang="zh-CN" sz="2800" b="1" dirty="0"/>
              <a:t>N</a:t>
            </a:r>
            <a:r>
              <a:rPr lang="zh-CN" altLang="en-US" sz="2800" b="1" dirty="0"/>
              <a:t>帧）协议，发方已发</a:t>
            </a:r>
            <a:r>
              <a:rPr lang="en-US" altLang="zh-CN" sz="2800" b="1" dirty="0"/>
              <a:t>0-7</a:t>
            </a:r>
            <a:r>
              <a:rPr lang="zh-CN" altLang="en-US" sz="2800" b="1" dirty="0"/>
              <a:t>帧，当计时器超时时，若发方只收到</a:t>
            </a:r>
            <a:r>
              <a:rPr lang="en-US" altLang="zh-CN" sz="2800" b="1" dirty="0"/>
              <a:t>0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3</a:t>
            </a:r>
            <a:r>
              <a:rPr lang="zh-CN" altLang="en-US" sz="2800" b="1" dirty="0"/>
              <a:t>号帧（</a:t>
            </a:r>
            <a:r>
              <a:rPr lang="en-US" altLang="zh-CN" sz="2800" b="1" dirty="0"/>
              <a:t>Nr=4</a:t>
            </a:r>
            <a:r>
              <a:rPr lang="zh-CN" altLang="en-US" sz="2800" b="1" dirty="0"/>
              <a:t>）的确认，则发方可重发多少帧？可发的帧序号是</a:t>
            </a:r>
            <a:r>
              <a:rPr lang="en-US" altLang="zh-CN" sz="2800" b="1" dirty="0"/>
              <a:t>…</a:t>
            </a:r>
            <a:r>
              <a:rPr lang="zh-CN" altLang="en-US" sz="2800" b="1" dirty="0"/>
              <a:t>？</a:t>
            </a:r>
            <a:endParaRPr lang="en-US" altLang="zh-CN" sz="2800" b="1" dirty="0"/>
          </a:p>
          <a:p>
            <a:endParaRPr lang="en-US" altLang="zh-CN" sz="1000" b="1" dirty="0"/>
          </a:p>
          <a:p>
            <a:r>
              <a:rPr lang="zh-CN" altLang="en-US" sz="2800" b="1" dirty="0"/>
              <a:t>解答：</a:t>
            </a:r>
            <a:r>
              <a:rPr lang="en-US" altLang="zh-CN" b="1" dirty="0"/>
              <a:t>Ns-</a:t>
            </a:r>
            <a:r>
              <a:rPr lang="zh-CN" altLang="en-US" b="1" dirty="0"/>
              <a:t>所发帧序号，</a:t>
            </a:r>
            <a:r>
              <a:rPr lang="en-US" altLang="zh-CN" b="1" dirty="0"/>
              <a:t>Nr -</a:t>
            </a:r>
            <a:r>
              <a:rPr lang="zh-CN" altLang="en-US" b="1" dirty="0"/>
              <a:t>待收帧序号（已收</a:t>
            </a:r>
            <a:r>
              <a:rPr lang="en-US" altLang="zh-CN" b="1" dirty="0"/>
              <a:t>Nr</a:t>
            </a:r>
            <a:r>
              <a:rPr lang="zh-CN" altLang="en-US" b="1" dirty="0"/>
              <a:t>之前帧）；</a:t>
            </a:r>
            <a:endParaRPr lang="en-US" altLang="zh-CN" b="1" dirty="0"/>
          </a:p>
          <a:p>
            <a:r>
              <a:rPr lang="zh-CN" altLang="en-US" b="1" dirty="0"/>
              <a:t>              </a:t>
            </a:r>
            <a:r>
              <a:rPr lang="en-US" altLang="zh-CN" b="1" dirty="0"/>
              <a:t>Ns/Nr-3</a:t>
            </a:r>
            <a:r>
              <a:rPr lang="zh-CN" altLang="en-US" b="1" dirty="0"/>
              <a:t>位，窗口尺寸</a:t>
            </a:r>
            <a:r>
              <a:rPr lang="en-US" altLang="zh-CN" b="1" dirty="0"/>
              <a:t>2</a:t>
            </a:r>
            <a:r>
              <a:rPr lang="en-US" altLang="zh-CN" b="1" baseline="30000" dirty="0"/>
              <a:t>3</a:t>
            </a:r>
            <a:r>
              <a:rPr lang="en-US" altLang="zh-CN" b="1" dirty="0"/>
              <a:t>-1=7</a:t>
            </a:r>
            <a:r>
              <a:rPr lang="zh-CN" altLang="en-US" b="1" dirty="0"/>
              <a:t>（最多可连续发</a:t>
            </a:r>
            <a:r>
              <a:rPr lang="en-US" altLang="zh-CN" b="1" dirty="0"/>
              <a:t>7</a:t>
            </a:r>
            <a:r>
              <a:rPr lang="zh-CN" altLang="en-US" b="1" dirty="0"/>
              <a:t>帧）； </a:t>
            </a:r>
            <a:endParaRPr lang="en-US" altLang="zh-CN" b="1" dirty="0"/>
          </a:p>
          <a:p>
            <a:r>
              <a:rPr lang="en-US" altLang="zh-CN" b="1" dirty="0"/>
              <a:t>              Nr=4</a:t>
            </a:r>
            <a:r>
              <a:rPr lang="zh-CN" altLang="en-US" b="1" dirty="0"/>
              <a:t>：已收取</a:t>
            </a:r>
            <a:r>
              <a:rPr lang="en-US" altLang="zh-CN" b="1" dirty="0"/>
              <a:t>0-3</a:t>
            </a:r>
            <a:r>
              <a:rPr lang="zh-CN" altLang="en-US" b="1" dirty="0"/>
              <a:t>帧，待（未）收</a:t>
            </a:r>
            <a:r>
              <a:rPr lang="en-US" altLang="zh-CN" b="1" dirty="0"/>
              <a:t>4-7</a:t>
            </a:r>
            <a:r>
              <a:rPr lang="zh-CN" altLang="en-US" b="1" dirty="0"/>
              <a:t>帧。</a:t>
            </a:r>
            <a:endParaRPr lang="en-US" altLang="zh-CN" b="1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69875" y="69850"/>
            <a:ext cx="53101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spcAft>
                <a:spcPct val="50000"/>
              </a:spcAft>
            </a:pPr>
            <a:r>
              <a:rPr lang="zh-CN" altLang="en-US" sz="3200" b="1" dirty="0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前期思考题</a:t>
            </a:r>
            <a:r>
              <a:rPr lang="en-US" altLang="zh-CN" sz="3200" b="1" dirty="0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(20200305)</a:t>
            </a:r>
            <a:endParaRPr lang="zh-CN" altLang="en-US" sz="3200" b="1" dirty="0">
              <a:solidFill>
                <a:srgbClr val="FF0000"/>
              </a:solidFill>
              <a:latin typeface="楷体" pitchFamily="18" charset="-122"/>
              <a:ea typeface="楷体" pitchFamily="18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5720" y="4192510"/>
            <a:ext cx="449995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（</a:t>
            </a:r>
            <a:r>
              <a:rPr lang="en-US" altLang="zh-CN" b="1" dirty="0"/>
              <a:t>1</a:t>
            </a:r>
            <a:r>
              <a:rPr lang="zh-CN" altLang="en-US" b="1" dirty="0"/>
              <a:t>）</a:t>
            </a:r>
            <a:r>
              <a:rPr lang="zh-CN" altLang="en-US" b="1" dirty="0">
                <a:solidFill>
                  <a:srgbClr val="FF0000"/>
                </a:solidFill>
              </a:rPr>
              <a:t>重发多少</a:t>
            </a:r>
            <a:r>
              <a:rPr lang="zh-CN" altLang="en-US" b="1" dirty="0"/>
              <a:t>帧</a:t>
            </a:r>
            <a:r>
              <a:rPr lang="en-US" altLang="zh-CN" b="1" dirty="0"/>
              <a:t>?</a:t>
            </a:r>
          </a:p>
          <a:p>
            <a:r>
              <a:rPr lang="en-US" altLang="zh-CN" b="1" dirty="0"/>
              <a:t>     4</a:t>
            </a:r>
            <a:r>
              <a:rPr lang="zh-CN" altLang="en-US" b="1" dirty="0"/>
              <a:t>帧（</a:t>
            </a:r>
            <a:r>
              <a:rPr lang="en-US" altLang="zh-CN" b="1" dirty="0"/>
              <a:t>4—7</a:t>
            </a:r>
            <a:r>
              <a:rPr lang="zh-CN" altLang="en-US" b="1" dirty="0"/>
              <a:t>）；      </a:t>
            </a:r>
            <a:endParaRPr lang="en-US" altLang="zh-CN" b="1" dirty="0"/>
          </a:p>
          <a:p>
            <a:r>
              <a:rPr lang="en-US" altLang="zh-CN" b="1" dirty="0"/>
              <a:t>     5</a:t>
            </a:r>
            <a:r>
              <a:rPr lang="zh-CN" altLang="en-US" b="1" dirty="0"/>
              <a:t>帧（</a:t>
            </a:r>
            <a:r>
              <a:rPr lang="en-US" altLang="zh-CN" b="1" dirty="0"/>
              <a:t>1</a:t>
            </a:r>
            <a:r>
              <a:rPr lang="zh-CN" altLang="en-US" b="1" dirty="0"/>
              <a:t>，</a:t>
            </a:r>
            <a:r>
              <a:rPr lang="en-US" altLang="zh-CN" b="1" dirty="0"/>
              <a:t>4—7</a:t>
            </a:r>
            <a:r>
              <a:rPr lang="zh-CN" altLang="en-US" b="1" dirty="0"/>
              <a:t>）；</a:t>
            </a:r>
            <a:endParaRPr lang="en-US" altLang="zh-CN" b="1" dirty="0"/>
          </a:p>
          <a:p>
            <a:r>
              <a:rPr lang="en-US" altLang="zh-CN" b="1" dirty="0"/>
              <a:t>     7</a:t>
            </a:r>
            <a:r>
              <a:rPr lang="zh-CN" altLang="en-US" b="1" dirty="0"/>
              <a:t>帧（</a:t>
            </a:r>
            <a:r>
              <a:rPr lang="en-US" altLang="zh-CN" b="1" dirty="0"/>
              <a:t>1—7</a:t>
            </a:r>
            <a:r>
              <a:rPr lang="zh-CN" altLang="en-US" b="1" dirty="0"/>
              <a:t>）；      </a:t>
            </a:r>
            <a:endParaRPr lang="en-US" altLang="zh-CN" b="1" dirty="0"/>
          </a:p>
          <a:p>
            <a:r>
              <a:rPr lang="en-US" altLang="zh-CN" b="1" dirty="0"/>
              <a:t>     3</a:t>
            </a:r>
            <a:r>
              <a:rPr lang="zh-CN" altLang="en-US" b="1" dirty="0"/>
              <a:t>帧 （</a:t>
            </a:r>
            <a:r>
              <a:rPr lang="en-US" altLang="zh-CN" b="1" dirty="0"/>
              <a:t>5—7</a:t>
            </a:r>
            <a:r>
              <a:rPr lang="zh-CN" altLang="en-US" b="1" dirty="0"/>
              <a:t>）；                        </a:t>
            </a:r>
            <a:endParaRPr lang="en-US" altLang="zh-CN" b="1" dirty="0"/>
          </a:p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14810" y="4143380"/>
            <a:ext cx="44291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（</a:t>
            </a:r>
            <a:r>
              <a:rPr lang="en-US" altLang="zh-CN" b="1" dirty="0"/>
              <a:t>2</a:t>
            </a:r>
            <a:r>
              <a:rPr lang="zh-CN" altLang="en-US" b="1" dirty="0"/>
              <a:t>）</a:t>
            </a:r>
            <a:r>
              <a:rPr lang="zh-CN" altLang="en-US" b="1" dirty="0">
                <a:solidFill>
                  <a:srgbClr val="FF0000"/>
                </a:solidFill>
              </a:rPr>
              <a:t>可发</a:t>
            </a:r>
            <a:r>
              <a:rPr lang="zh-CN" altLang="en-US" b="1" dirty="0"/>
              <a:t>的帧序号是</a:t>
            </a:r>
            <a:r>
              <a:rPr lang="en-US" altLang="zh-CN" b="1" dirty="0"/>
              <a:t>…</a:t>
            </a:r>
            <a:r>
              <a:rPr lang="zh-CN" altLang="en-US" b="1" dirty="0"/>
              <a:t>？</a:t>
            </a:r>
            <a:endParaRPr lang="en-US" altLang="zh-CN" b="1" dirty="0"/>
          </a:p>
          <a:p>
            <a:r>
              <a:rPr lang="en-US" altLang="zh-CN" b="1" dirty="0"/>
              <a:t>     4</a:t>
            </a:r>
            <a:r>
              <a:rPr lang="zh-CN" altLang="en-US" b="1" dirty="0"/>
              <a:t>，</a:t>
            </a:r>
            <a:r>
              <a:rPr lang="en-US" altLang="zh-CN" b="1" dirty="0"/>
              <a:t>5</a:t>
            </a:r>
            <a:r>
              <a:rPr lang="zh-CN" altLang="en-US" b="1" dirty="0"/>
              <a:t>，</a:t>
            </a:r>
            <a:r>
              <a:rPr lang="en-US" altLang="zh-CN" b="1" dirty="0"/>
              <a:t>6</a:t>
            </a:r>
            <a:r>
              <a:rPr lang="zh-CN" altLang="en-US" b="1" dirty="0"/>
              <a:t>，</a:t>
            </a:r>
            <a:r>
              <a:rPr lang="en-US" altLang="zh-CN" b="1" dirty="0"/>
              <a:t>7</a:t>
            </a:r>
            <a:r>
              <a:rPr lang="zh-CN" altLang="en-US" b="1" dirty="0"/>
              <a:t>；                        </a:t>
            </a:r>
            <a:endParaRPr lang="en-US" altLang="zh-CN" b="1" dirty="0"/>
          </a:p>
          <a:p>
            <a:r>
              <a:rPr lang="en-US" altLang="zh-CN" b="1" dirty="0"/>
              <a:t>     1</a:t>
            </a:r>
            <a:r>
              <a:rPr lang="zh-CN" altLang="en-US" b="1" dirty="0"/>
              <a:t>，</a:t>
            </a:r>
            <a:r>
              <a:rPr lang="en-US" altLang="zh-CN" b="1" dirty="0"/>
              <a:t>4</a:t>
            </a:r>
            <a:r>
              <a:rPr lang="zh-CN" altLang="en-US" b="1" dirty="0"/>
              <a:t>，</a:t>
            </a:r>
            <a:r>
              <a:rPr lang="en-US" altLang="zh-CN" b="1" dirty="0"/>
              <a:t>5</a:t>
            </a:r>
            <a:r>
              <a:rPr lang="zh-CN" altLang="en-US" b="1" dirty="0"/>
              <a:t>，</a:t>
            </a:r>
            <a:r>
              <a:rPr lang="en-US" altLang="zh-CN" b="1" dirty="0"/>
              <a:t>6</a:t>
            </a:r>
            <a:r>
              <a:rPr lang="zh-CN" altLang="en-US" b="1" dirty="0"/>
              <a:t>，</a:t>
            </a:r>
            <a:r>
              <a:rPr lang="en-US" altLang="zh-CN" b="1" dirty="0"/>
              <a:t>7</a:t>
            </a:r>
            <a:r>
              <a:rPr lang="zh-CN" altLang="en-US" b="1" dirty="0"/>
              <a:t>；                  </a:t>
            </a:r>
            <a:endParaRPr lang="en-US" altLang="zh-CN" b="1" dirty="0"/>
          </a:p>
          <a:p>
            <a:r>
              <a:rPr lang="en-US" altLang="zh-CN" b="1" dirty="0"/>
              <a:t>     1</a:t>
            </a:r>
            <a:r>
              <a:rPr lang="zh-CN" altLang="en-US" b="1" dirty="0"/>
              <a:t>，</a:t>
            </a:r>
            <a:r>
              <a:rPr lang="en-US" altLang="zh-CN" b="1" dirty="0"/>
              <a:t>2</a:t>
            </a:r>
            <a:r>
              <a:rPr lang="zh-CN" altLang="en-US" b="1" dirty="0"/>
              <a:t>，</a:t>
            </a:r>
            <a:r>
              <a:rPr lang="en-US" altLang="zh-CN" b="1" dirty="0"/>
              <a:t>3</a:t>
            </a:r>
            <a:r>
              <a:rPr lang="zh-CN" altLang="en-US" b="1" dirty="0"/>
              <a:t>，</a:t>
            </a:r>
            <a:r>
              <a:rPr lang="en-US" altLang="zh-CN" b="1" dirty="0"/>
              <a:t>4</a:t>
            </a:r>
            <a:r>
              <a:rPr lang="zh-CN" altLang="en-US" b="1" dirty="0"/>
              <a:t>，</a:t>
            </a:r>
            <a:r>
              <a:rPr lang="en-US" altLang="zh-CN" b="1" dirty="0"/>
              <a:t>5</a:t>
            </a:r>
            <a:r>
              <a:rPr lang="zh-CN" altLang="en-US" b="1" dirty="0"/>
              <a:t>，</a:t>
            </a:r>
            <a:r>
              <a:rPr lang="en-US" altLang="zh-CN" b="1" dirty="0"/>
              <a:t>6</a:t>
            </a:r>
            <a:r>
              <a:rPr lang="zh-CN" altLang="en-US" b="1" dirty="0"/>
              <a:t>，</a:t>
            </a:r>
            <a:r>
              <a:rPr lang="en-US" altLang="zh-CN" b="1" dirty="0"/>
              <a:t>7</a:t>
            </a:r>
            <a:r>
              <a:rPr lang="zh-CN" altLang="en-US" b="1" dirty="0"/>
              <a:t>；      </a:t>
            </a:r>
            <a:endParaRPr lang="en-US" altLang="zh-CN" b="1" dirty="0"/>
          </a:p>
          <a:p>
            <a:r>
              <a:rPr lang="en-US" altLang="zh-CN" b="1" dirty="0"/>
              <a:t>     5</a:t>
            </a:r>
            <a:r>
              <a:rPr lang="zh-CN" altLang="en-US" b="1" dirty="0"/>
              <a:t>，</a:t>
            </a:r>
            <a:r>
              <a:rPr lang="en-US" altLang="zh-CN" b="1" dirty="0"/>
              <a:t>6</a:t>
            </a:r>
            <a:r>
              <a:rPr lang="zh-CN" altLang="en-US" b="1" dirty="0"/>
              <a:t>，</a:t>
            </a:r>
            <a:r>
              <a:rPr lang="en-US" altLang="zh-CN" b="1" dirty="0"/>
              <a:t>7</a:t>
            </a:r>
            <a:r>
              <a:rPr lang="zh-CN" altLang="en-US" b="1" dirty="0"/>
              <a:t>；</a:t>
            </a:r>
            <a:endParaRPr lang="en-US" altLang="zh-CN" b="1" dirty="0"/>
          </a:p>
          <a:p>
            <a:r>
              <a:rPr lang="en-US" altLang="zh-CN" b="1" dirty="0"/>
              <a:t>     4</a:t>
            </a:r>
            <a:r>
              <a:rPr lang="zh-CN" altLang="en-US" b="1" dirty="0"/>
              <a:t>，</a:t>
            </a:r>
            <a:r>
              <a:rPr lang="en-US" altLang="zh-CN" b="1" dirty="0"/>
              <a:t>5</a:t>
            </a:r>
            <a:r>
              <a:rPr lang="zh-CN" altLang="en-US" b="1" dirty="0"/>
              <a:t>，</a:t>
            </a:r>
            <a:r>
              <a:rPr lang="en-US" altLang="zh-CN" b="1" dirty="0"/>
              <a:t>6</a:t>
            </a:r>
            <a:r>
              <a:rPr lang="zh-CN" altLang="en-US" b="1" dirty="0"/>
              <a:t>，</a:t>
            </a:r>
            <a:r>
              <a:rPr lang="en-US" altLang="zh-CN" b="1" dirty="0"/>
              <a:t>7</a:t>
            </a:r>
            <a:r>
              <a:rPr lang="zh-CN" altLang="en-US" b="1" dirty="0"/>
              <a:t>，</a:t>
            </a:r>
            <a:r>
              <a:rPr lang="en-US" altLang="zh-CN" b="1" dirty="0"/>
              <a:t>8</a:t>
            </a:r>
            <a:r>
              <a:rPr lang="zh-CN" altLang="en-US" b="1" dirty="0"/>
              <a:t>，</a:t>
            </a:r>
            <a:r>
              <a:rPr lang="en-US" altLang="zh-CN" b="1" dirty="0"/>
              <a:t>9</a:t>
            </a:r>
            <a:r>
              <a:rPr lang="zh-CN" altLang="en-US" b="1" dirty="0"/>
              <a:t>，</a:t>
            </a:r>
            <a:r>
              <a:rPr lang="en-US" altLang="zh-CN" b="1" dirty="0"/>
              <a:t>10</a:t>
            </a:r>
            <a:r>
              <a:rPr lang="zh-CN" altLang="en-US" b="1" dirty="0"/>
              <a:t>；</a:t>
            </a:r>
            <a:endParaRPr lang="en-US" altLang="zh-CN" b="1" dirty="0"/>
          </a:p>
          <a:p>
            <a:r>
              <a:rPr lang="en-US" altLang="zh-CN" b="1" dirty="0"/>
              <a:t>     4</a:t>
            </a:r>
            <a:r>
              <a:rPr lang="zh-CN" altLang="en-US" b="1" dirty="0"/>
              <a:t>，</a:t>
            </a:r>
            <a:r>
              <a:rPr lang="en-US" altLang="zh-CN" b="1" dirty="0"/>
              <a:t>5</a:t>
            </a:r>
            <a:r>
              <a:rPr lang="zh-CN" altLang="en-US" b="1" dirty="0"/>
              <a:t>，</a:t>
            </a:r>
            <a:r>
              <a:rPr lang="en-US" altLang="zh-CN" b="1" dirty="0"/>
              <a:t>6</a:t>
            </a:r>
            <a:r>
              <a:rPr lang="zh-CN" altLang="en-US" b="1" dirty="0"/>
              <a:t>，</a:t>
            </a:r>
            <a:r>
              <a:rPr lang="en-US" altLang="zh-CN" b="1" dirty="0"/>
              <a:t>7</a:t>
            </a:r>
            <a:r>
              <a:rPr lang="zh-CN" altLang="en-US" b="1" dirty="0"/>
              <a:t>，</a:t>
            </a:r>
            <a:r>
              <a:rPr lang="en-US" altLang="zh-CN" b="1" dirty="0"/>
              <a:t>0</a:t>
            </a:r>
            <a:r>
              <a:rPr lang="zh-CN" altLang="en-US" b="1" dirty="0"/>
              <a:t>，</a:t>
            </a:r>
            <a:r>
              <a:rPr lang="en-US" altLang="zh-CN" b="1" dirty="0"/>
              <a:t>1</a:t>
            </a:r>
            <a:r>
              <a:rPr lang="zh-CN" altLang="en-US" b="1" dirty="0"/>
              <a:t>，</a:t>
            </a:r>
            <a:r>
              <a:rPr lang="en-US" altLang="zh-CN" b="1" dirty="0"/>
              <a:t>2.</a:t>
            </a:r>
            <a:r>
              <a:rPr lang="zh-CN" altLang="en-US" b="1" dirty="0"/>
              <a:t>       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18886" y="4500570"/>
            <a:ext cx="35298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√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?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?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?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62422" y="4500570"/>
            <a:ext cx="49244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?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?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?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?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？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√</a:t>
            </a:r>
          </a:p>
        </p:txBody>
      </p:sp>
    </p:spTree>
    <p:extLst>
      <p:ext uri="{BB962C8B-B14F-4D97-AF65-F5344CB8AC3E}">
        <p14:creationId xmlns:p14="http://schemas.microsoft.com/office/powerpoint/2010/main" val="2266670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1851025" y="4148138"/>
            <a:ext cx="5505450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762000" y="228600"/>
            <a:ext cx="287337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/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虚电路的形成</a:t>
            </a:r>
            <a:endParaRPr lang="zh-CN" altLang="en-US" sz="2800" b="1">
              <a:latin typeface="楷体" pitchFamily="18" charset="-122"/>
              <a:ea typeface="楷体" pitchFamily="18" charset="-122"/>
            </a:endParaRPr>
          </a:p>
        </p:txBody>
      </p:sp>
      <p:sp>
        <p:nvSpPr>
          <p:cNvPr id="847876" name="Text Box 4"/>
          <p:cNvSpPr txBox="1">
            <a:spLocks noChangeArrowheads="1"/>
          </p:cNvSpPr>
          <p:nvPr/>
        </p:nvSpPr>
        <p:spPr bwMode="auto">
          <a:xfrm>
            <a:off x="1198563" y="3336925"/>
            <a:ext cx="6621462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>
                <a:latin typeface="楷体" pitchFamily="18" charset="-122"/>
                <a:ea typeface="楷体" pitchFamily="18" charset="-122"/>
              </a:rPr>
              <a:t>VC1</a:t>
            </a:r>
            <a:r>
              <a:rPr lang="zh-CN" altLang="en-US" sz="2000" b="1">
                <a:latin typeface="楷体" pitchFamily="18" charset="-122"/>
                <a:ea typeface="楷体" pitchFamily="18" charset="-122"/>
              </a:rPr>
              <a:t>（用户</a:t>
            </a:r>
            <a:r>
              <a:rPr lang="en-US" altLang="zh-CN" sz="2000" b="1">
                <a:latin typeface="楷体" pitchFamily="18" charset="-122"/>
                <a:ea typeface="楷体" pitchFamily="18" charset="-122"/>
              </a:rPr>
              <a:t>11</a:t>
            </a:r>
            <a:r>
              <a:rPr lang="zh-CN" altLang="en-US" sz="2000" b="1">
                <a:latin typeface="楷体" pitchFamily="18" charset="-122"/>
                <a:ea typeface="楷体" pitchFamily="18" charset="-122"/>
              </a:rPr>
              <a:t>，用户</a:t>
            </a:r>
            <a:r>
              <a:rPr lang="en-US" altLang="zh-CN" sz="2000" b="1">
                <a:latin typeface="楷体" pitchFamily="18" charset="-122"/>
                <a:ea typeface="楷体" pitchFamily="18" charset="-122"/>
              </a:rPr>
              <a:t>23</a:t>
            </a:r>
            <a:r>
              <a:rPr lang="zh-CN" altLang="en-US" sz="2000" b="1">
                <a:latin typeface="楷体" pitchFamily="18" charset="-122"/>
                <a:ea typeface="楷体" pitchFamily="18" charset="-122"/>
              </a:rPr>
              <a:t>）</a:t>
            </a:r>
            <a:r>
              <a:rPr lang="en-US" altLang="zh-CN" sz="2000" b="1">
                <a:latin typeface="楷体" pitchFamily="18" charset="-122"/>
                <a:ea typeface="楷体" pitchFamily="18" charset="-122"/>
              </a:rPr>
              <a:t>= LC1</a:t>
            </a:r>
            <a:r>
              <a:rPr lang="zh-CN" altLang="en-US" sz="2000" b="1">
                <a:latin typeface="楷体" pitchFamily="18" charset="-122"/>
                <a:ea typeface="楷体" pitchFamily="18" charset="-122"/>
              </a:rPr>
              <a:t>（</a:t>
            </a:r>
            <a:r>
              <a:rPr lang="en-US" altLang="zh-CN" sz="2000" b="1">
                <a:latin typeface="楷体" pitchFamily="18" charset="-122"/>
                <a:ea typeface="楷体" pitchFamily="18" charset="-122"/>
              </a:rPr>
              <a:t>3</a:t>
            </a:r>
            <a:r>
              <a:rPr lang="zh-CN" altLang="en-US" sz="2000" b="1">
                <a:latin typeface="楷体" pitchFamily="18" charset="-122"/>
                <a:ea typeface="楷体" pitchFamily="18" charset="-122"/>
              </a:rPr>
              <a:t>）</a:t>
            </a:r>
            <a:r>
              <a:rPr lang="en-US" altLang="zh-CN" sz="2000" b="1">
                <a:latin typeface="楷体" pitchFamily="18" charset="-122"/>
                <a:ea typeface="楷体" pitchFamily="18" charset="-122"/>
              </a:rPr>
              <a:t>+ LC2</a:t>
            </a:r>
            <a:r>
              <a:rPr lang="zh-CN" altLang="en-US" sz="2000" b="1">
                <a:latin typeface="楷体" pitchFamily="18" charset="-122"/>
                <a:ea typeface="楷体" pitchFamily="18" charset="-122"/>
              </a:rPr>
              <a:t>（</a:t>
            </a:r>
            <a:r>
              <a:rPr lang="en-US" altLang="zh-CN" sz="2000" b="1">
                <a:latin typeface="楷体" pitchFamily="18" charset="-122"/>
                <a:ea typeface="楷体" pitchFamily="18" charset="-122"/>
              </a:rPr>
              <a:t>2</a:t>
            </a:r>
            <a:r>
              <a:rPr lang="zh-CN" altLang="en-US" sz="2000" b="1">
                <a:latin typeface="楷体" pitchFamily="18" charset="-122"/>
                <a:ea typeface="楷体" pitchFamily="18" charset="-122"/>
              </a:rPr>
              <a:t>）</a:t>
            </a:r>
            <a:r>
              <a:rPr lang="en-US" altLang="zh-CN" sz="2000" b="1">
                <a:latin typeface="楷体" pitchFamily="18" charset="-122"/>
                <a:ea typeface="楷体" pitchFamily="18" charset="-122"/>
              </a:rPr>
              <a:t>+ LC3</a:t>
            </a:r>
            <a:r>
              <a:rPr lang="zh-CN" altLang="en-US" sz="2000" b="1">
                <a:latin typeface="楷体" pitchFamily="18" charset="-122"/>
                <a:ea typeface="楷体" pitchFamily="18" charset="-122"/>
              </a:rPr>
              <a:t>（</a:t>
            </a:r>
            <a:r>
              <a:rPr lang="en-US" altLang="zh-CN" sz="2000" b="1">
                <a:latin typeface="楷体" pitchFamily="18" charset="-122"/>
                <a:ea typeface="楷体" pitchFamily="18" charset="-122"/>
              </a:rPr>
              <a:t>3</a:t>
            </a:r>
            <a:r>
              <a:rPr lang="zh-CN" altLang="en-US" sz="2000" b="1">
                <a:latin typeface="楷体" pitchFamily="18" charset="-122"/>
                <a:ea typeface="楷体" pitchFamily="18" charset="-122"/>
              </a:rPr>
              <a:t>）</a:t>
            </a:r>
          </a:p>
          <a:p>
            <a:pPr eaLnBrk="0" hangingPunct="0"/>
            <a:r>
              <a:rPr lang="en-US" altLang="zh-CN" sz="2000" b="1">
                <a:latin typeface="楷体" pitchFamily="18" charset="-122"/>
                <a:ea typeface="楷体" pitchFamily="18" charset="-122"/>
              </a:rPr>
              <a:t>VC2</a:t>
            </a:r>
            <a:r>
              <a:rPr lang="zh-CN" altLang="en-US" sz="2000" b="1">
                <a:latin typeface="楷体" pitchFamily="18" charset="-122"/>
                <a:ea typeface="楷体" pitchFamily="18" charset="-122"/>
              </a:rPr>
              <a:t>（用户</a:t>
            </a:r>
            <a:r>
              <a:rPr lang="en-US" altLang="zh-CN" sz="2000" b="1">
                <a:latin typeface="楷体" pitchFamily="18" charset="-122"/>
                <a:ea typeface="楷体" pitchFamily="18" charset="-122"/>
              </a:rPr>
              <a:t>12</a:t>
            </a:r>
            <a:r>
              <a:rPr lang="zh-CN" altLang="en-US" sz="2000" b="1">
                <a:latin typeface="楷体" pitchFamily="18" charset="-122"/>
                <a:ea typeface="楷体" pitchFamily="18" charset="-122"/>
              </a:rPr>
              <a:t>，用户</a:t>
            </a:r>
            <a:r>
              <a:rPr lang="en-US" altLang="zh-CN" sz="2000" b="1">
                <a:latin typeface="楷体" pitchFamily="18" charset="-122"/>
                <a:ea typeface="楷体" pitchFamily="18" charset="-122"/>
              </a:rPr>
              <a:t>21</a:t>
            </a:r>
            <a:r>
              <a:rPr lang="zh-CN" altLang="en-US" sz="2000" b="1">
                <a:latin typeface="楷体" pitchFamily="18" charset="-122"/>
                <a:ea typeface="楷体" pitchFamily="18" charset="-122"/>
              </a:rPr>
              <a:t>）</a:t>
            </a:r>
            <a:r>
              <a:rPr lang="en-US" altLang="zh-CN" sz="2000" b="1">
                <a:latin typeface="楷体" pitchFamily="18" charset="-122"/>
                <a:ea typeface="楷体" pitchFamily="18" charset="-122"/>
              </a:rPr>
              <a:t>= LC1</a:t>
            </a:r>
            <a:r>
              <a:rPr lang="zh-CN" altLang="en-US" sz="2000" b="1">
                <a:latin typeface="楷体" pitchFamily="18" charset="-122"/>
                <a:ea typeface="楷体" pitchFamily="18" charset="-122"/>
              </a:rPr>
              <a:t>（</a:t>
            </a:r>
            <a:r>
              <a:rPr lang="en-US" altLang="zh-CN" sz="2000" b="1">
                <a:latin typeface="楷体" pitchFamily="18" charset="-122"/>
                <a:ea typeface="楷体" pitchFamily="18" charset="-122"/>
              </a:rPr>
              <a:t>2</a:t>
            </a:r>
            <a:r>
              <a:rPr lang="zh-CN" altLang="en-US" sz="2000" b="1">
                <a:latin typeface="楷体" pitchFamily="18" charset="-122"/>
                <a:ea typeface="楷体" pitchFamily="18" charset="-122"/>
              </a:rPr>
              <a:t>）</a:t>
            </a:r>
            <a:r>
              <a:rPr lang="en-US" altLang="zh-CN" sz="2000" b="1">
                <a:latin typeface="楷体" pitchFamily="18" charset="-122"/>
                <a:ea typeface="楷体" pitchFamily="18" charset="-122"/>
              </a:rPr>
              <a:t>+ LC2</a:t>
            </a:r>
            <a:r>
              <a:rPr lang="zh-CN" altLang="en-US" sz="2000" b="1">
                <a:latin typeface="楷体" pitchFamily="18" charset="-122"/>
                <a:ea typeface="楷体" pitchFamily="18" charset="-122"/>
              </a:rPr>
              <a:t>（</a:t>
            </a:r>
            <a:r>
              <a:rPr lang="en-US" altLang="zh-CN" sz="2000" b="1">
                <a:latin typeface="楷体" pitchFamily="18" charset="-122"/>
                <a:ea typeface="楷体" pitchFamily="18" charset="-122"/>
              </a:rPr>
              <a:t>3</a:t>
            </a:r>
            <a:r>
              <a:rPr lang="zh-CN" altLang="en-US" sz="2000" b="1">
                <a:latin typeface="楷体" pitchFamily="18" charset="-122"/>
                <a:ea typeface="楷体" pitchFamily="18" charset="-122"/>
              </a:rPr>
              <a:t>）</a:t>
            </a:r>
            <a:r>
              <a:rPr lang="en-US" altLang="zh-CN" sz="2000" b="1">
                <a:latin typeface="楷体" pitchFamily="18" charset="-122"/>
                <a:ea typeface="楷体" pitchFamily="18" charset="-122"/>
              </a:rPr>
              <a:t>+ LC3</a:t>
            </a:r>
            <a:r>
              <a:rPr lang="zh-CN" altLang="en-US" sz="2000" b="1">
                <a:latin typeface="楷体" pitchFamily="18" charset="-122"/>
                <a:ea typeface="楷体" pitchFamily="18" charset="-122"/>
              </a:rPr>
              <a:t>（</a:t>
            </a:r>
            <a:r>
              <a:rPr lang="en-US" altLang="zh-CN" sz="2000" b="1">
                <a:latin typeface="楷体" pitchFamily="18" charset="-122"/>
                <a:ea typeface="楷体" pitchFamily="18" charset="-122"/>
              </a:rPr>
              <a:t>1</a:t>
            </a:r>
            <a:r>
              <a:rPr lang="zh-CN" altLang="en-US" sz="2000" b="1">
                <a:latin typeface="楷体" pitchFamily="18" charset="-122"/>
                <a:ea typeface="楷体" pitchFamily="18" charset="-122"/>
              </a:rPr>
              <a:t>）</a:t>
            </a:r>
          </a:p>
          <a:p>
            <a:pPr eaLnBrk="0" hangingPunct="0"/>
            <a:r>
              <a:rPr lang="en-US" altLang="zh-CN" sz="2000" b="1">
                <a:latin typeface="楷体" pitchFamily="18" charset="-122"/>
                <a:ea typeface="楷体" pitchFamily="18" charset="-122"/>
              </a:rPr>
              <a:t>VC3</a:t>
            </a:r>
            <a:r>
              <a:rPr lang="zh-CN" altLang="en-US" sz="2000" b="1">
                <a:latin typeface="楷体" pitchFamily="18" charset="-122"/>
                <a:ea typeface="楷体" pitchFamily="18" charset="-122"/>
              </a:rPr>
              <a:t>（用户</a:t>
            </a:r>
            <a:r>
              <a:rPr lang="en-US" altLang="zh-CN" sz="2000" b="1">
                <a:latin typeface="楷体" pitchFamily="18" charset="-122"/>
                <a:ea typeface="楷体" pitchFamily="18" charset="-122"/>
              </a:rPr>
              <a:t>13</a:t>
            </a:r>
            <a:r>
              <a:rPr lang="zh-CN" altLang="en-US" sz="2000" b="1">
                <a:latin typeface="楷体" pitchFamily="18" charset="-122"/>
                <a:ea typeface="楷体" pitchFamily="18" charset="-122"/>
              </a:rPr>
              <a:t>，用户</a:t>
            </a:r>
            <a:r>
              <a:rPr lang="en-US" altLang="zh-CN" sz="2000" b="1">
                <a:latin typeface="楷体" pitchFamily="18" charset="-122"/>
                <a:ea typeface="楷体" pitchFamily="18" charset="-122"/>
              </a:rPr>
              <a:t>22</a:t>
            </a:r>
            <a:r>
              <a:rPr lang="zh-CN" altLang="en-US" sz="2000" b="1">
                <a:latin typeface="楷体" pitchFamily="18" charset="-122"/>
                <a:ea typeface="楷体" pitchFamily="18" charset="-122"/>
              </a:rPr>
              <a:t>）</a:t>
            </a:r>
            <a:r>
              <a:rPr lang="en-US" altLang="zh-CN" sz="2000" b="1">
                <a:latin typeface="楷体" pitchFamily="18" charset="-122"/>
                <a:ea typeface="楷体" pitchFamily="18" charset="-122"/>
              </a:rPr>
              <a:t>= LC1</a:t>
            </a:r>
            <a:r>
              <a:rPr lang="zh-CN" altLang="en-US" sz="2000" b="1">
                <a:latin typeface="楷体" pitchFamily="18" charset="-122"/>
                <a:ea typeface="楷体" pitchFamily="18" charset="-122"/>
              </a:rPr>
              <a:t>（</a:t>
            </a:r>
            <a:r>
              <a:rPr lang="en-US" altLang="zh-CN" sz="2000" b="1">
                <a:latin typeface="楷体" pitchFamily="18" charset="-122"/>
                <a:ea typeface="楷体" pitchFamily="18" charset="-122"/>
              </a:rPr>
              <a:t>1</a:t>
            </a:r>
            <a:r>
              <a:rPr lang="zh-CN" altLang="en-US" sz="2000" b="1">
                <a:latin typeface="楷体" pitchFamily="18" charset="-122"/>
                <a:ea typeface="楷体" pitchFamily="18" charset="-122"/>
              </a:rPr>
              <a:t>）</a:t>
            </a:r>
            <a:r>
              <a:rPr lang="en-US" altLang="zh-CN" sz="2000" b="1">
                <a:latin typeface="楷体" pitchFamily="18" charset="-122"/>
                <a:ea typeface="楷体" pitchFamily="18" charset="-122"/>
              </a:rPr>
              <a:t>+ LC2</a:t>
            </a:r>
            <a:r>
              <a:rPr lang="zh-CN" altLang="en-US" sz="2000" b="1">
                <a:latin typeface="楷体" pitchFamily="18" charset="-122"/>
                <a:ea typeface="楷体" pitchFamily="18" charset="-122"/>
              </a:rPr>
              <a:t>（</a:t>
            </a:r>
            <a:r>
              <a:rPr lang="en-US" altLang="zh-CN" sz="2000" b="1">
                <a:latin typeface="楷体" pitchFamily="18" charset="-122"/>
                <a:ea typeface="楷体" pitchFamily="18" charset="-122"/>
              </a:rPr>
              <a:t>1</a:t>
            </a:r>
            <a:r>
              <a:rPr lang="zh-CN" altLang="en-US" sz="2000" b="1">
                <a:latin typeface="楷体" pitchFamily="18" charset="-122"/>
                <a:ea typeface="楷体" pitchFamily="18" charset="-122"/>
              </a:rPr>
              <a:t>）</a:t>
            </a:r>
            <a:r>
              <a:rPr lang="en-US" altLang="zh-CN" sz="2000" b="1">
                <a:latin typeface="楷体" pitchFamily="18" charset="-122"/>
                <a:ea typeface="楷体" pitchFamily="18" charset="-122"/>
              </a:rPr>
              <a:t>+ LC3</a:t>
            </a:r>
            <a:r>
              <a:rPr lang="zh-CN" altLang="en-US" sz="2000" b="1">
                <a:latin typeface="楷体" pitchFamily="18" charset="-122"/>
                <a:ea typeface="楷体" pitchFamily="18" charset="-122"/>
              </a:rPr>
              <a:t>（</a:t>
            </a:r>
            <a:r>
              <a:rPr lang="en-US" altLang="zh-CN" sz="2000" b="1">
                <a:latin typeface="楷体" pitchFamily="18" charset="-122"/>
                <a:ea typeface="楷体" pitchFamily="18" charset="-122"/>
              </a:rPr>
              <a:t>2</a:t>
            </a:r>
            <a:r>
              <a:rPr lang="zh-CN" altLang="en-US" sz="2000" b="1">
                <a:latin typeface="楷体" pitchFamily="18" charset="-122"/>
                <a:ea typeface="楷体" pitchFamily="18" charset="-122"/>
              </a:rPr>
              <a:t>）</a:t>
            </a:r>
          </a:p>
        </p:txBody>
      </p:sp>
      <p:sp>
        <p:nvSpPr>
          <p:cNvPr id="847877" name="Rectangle 5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86022" name="Text Box 6"/>
          <p:cNvSpPr txBox="1">
            <a:spLocks noChangeArrowheads="1"/>
          </p:cNvSpPr>
          <p:nvPr/>
        </p:nvSpPr>
        <p:spPr bwMode="auto">
          <a:xfrm>
            <a:off x="8610600" y="44450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/>
              <a:t>38</a:t>
            </a:r>
          </a:p>
        </p:txBody>
      </p:sp>
      <p:sp>
        <p:nvSpPr>
          <p:cNvPr id="86023" name="Line 7"/>
          <p:cNvSpPr>
            <a:spLocks noChangeShapeType="1"/>
          </p:cNvSpPr>
          <p:nvPr/>
        </p:nvSpPr>
        <p:spPr bwMode="auto">
          <a:xfrm>
            <a:off x="1971675" y="1843088"/>
            <a:ext cx="1466850" cy="4762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024" name="Line 8"/>
          <p:cNvSpPr>
            <a:spLocks noChangeShapeType="1"/>
          </p:cNvSpPr>
          <p:nvPr/>
        </p:nvSpPr>
        <p:spPr bwMode="auto">
          <a:xfrm>
            <a:off x="1971675" y="2816225"/>
            <a:ext cx="1466850" cy="4763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025" name="Line 9"/>
          <p:cNvSpPr>
            <a:spLocks noChangeShapeType="1"/>
          </p:cNvSpPr>
          <p:nvPr/>
        </p:nvSpPr>
        <p:spPr bwMode="auto">
          <a:xfrm>
            <a:off x="3375025" y="2422525"/>
            <a:ext cx="39688" cy="31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026" name="Rectangle 10"/>
          <p:cNvSpPr>
            <a:spLocks noChangeArrowheads="1"/>
          </p:cNvSpPr>
          <p:nvPr/>
        </p:nvSpPr>
        <p:spPr bwMode="auto">
          <a:xfrm>
            <a:off x="1497013" y="1658938"/>
            <a:ext cx="611187" cy="1389062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027" name="Oval 11"/>
          <p:cNvSpPr>
            <a:spLocks noChangeArrowheads="1"/>
          </p:cNvSpPr>
          <p:nvPr/>
        </p:nvSpPr>
        <p:spPr bwMode="auto">
          <a:xfrm>
            <a:off x="1858963" y="1828800"/>
            <a:ext cx="249237" cy="993775"/>
          </a:xfrm>
          <a:prstGeom prst="ellips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028" name="Rectangle 12"/>
          <p:cNvSpPr>
            <a:spLocks noChangeArrowheads="1"/>
          </p:cNvSpPr>
          <p:nvPr/>
        </p:nvSpPr>
        <p:spPr bwMode="auto">
          <a:xfrm>
            <a:off x="3309938" y="1658938"/>
            <a:ext cx="604837" cy="1389062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029" name="Oval 13"/>
          <p:cNvSpPr>
            <a:spLocks noChangeArrowheads="1"/>
          </p:cNvSpPr>
          <p:nvPr/>
        </p:nvSpPr>
        <p:spPr bwMode="auto">
          <a:xfrm>
            <a:off x="3309938" y="1858963"/>
            <a:ext cx="249237" cy="993775"/>
          </a:xfrm>
          <a:prstGeom prst="ellips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030" name="Oval 14"/>
          <p:cNvSpPr>
            <a:spLocks noChangeArrowheads="1"/>
          </p:cNvSpPr>
          <p:nvPr/>
        </p:nvSpPr>
        <p:spPr bwMode="auto">
          <a:xfrm>
            <a:off x="3657600" y="1828800"/>
            <a:ext cx="242888" cy="993775"/>
          </a:xfrm>
          <a:prstGeom prst="ellips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031" name="Rectangle 15"/>
          <p:cNvSpPr>
            <a:spLocks noChangeArrowheads="1"/>
          </p:cNvSpPr>
          <p:nvPr/>
        </p:nvSpPr>
        <p:spPr bwMode="auto">
          <a:xfrm>
            <a:off x="2447925" y="1811338"/>
            <a:ext cx="19367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032" name="Rectangle 16"/>
          <p:cNvSpPr>
            <a:spLocks noChangeArrowheads="1"/>
          </p:cNvSpPr>
          <p:nvPr/>
        </p:nvSpPr>
        <p:spPr bwMode="auto">
          <a:xfrm>
            <a:off x="2260600" y="1844675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 sz="16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1</a:t>
            </a:r>
            <a:endParaRPr lang="en-US" altLang="zh-CN" sz="1600" b="1">
              <a:latin typeface="楷体" pitchFamily="18" charset="-122"/>
              <a:ea typeface="楷体" pitchFamily="18" charset="-122"/>
            </a:endParaRPr>
          </a:p>
        </p:txBody>
      </p:sp>
      <p:sp>
        <p:nvSpPr>
          <p:cNvPr id="86033" name="Rectangle 17"/>
          <p:cNvSpPr>
            <a:spLocks noChangeArrowheads="1"/>
          </p:cNvSpPr>
          <p:nvPr/>
        </p:nvSpPr>
        <p:spPr bwMode="auto">
          <a:xfrm>
            <a:off x="2590800" y="2176463"/>
            <a:ext cx="1031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 sz="16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2</a:t>
            </a:r>
            <a:endParaRPr lang="en-US" altLang="zh-CN" sz="1200" b="1">
              <a:latin typeface="楷体" pitchFamily="18" charset="-122"/>
              <a:ea typeface="楷体" pitchFamily="18" charset="-122"/>
            </a:endParaRPr>
          </a:p>
        </p:txBody>
      </p:sp>
      <p:sp>
        <p:nvSpPr>
          <p:cNvPr id="86034" name="Rectangle 18"/>
          <p:cNvSpPr>
            <a:spLocks noChangeArrowheads="1"/>
          </p:cNvSpPr>
          <p:nvPr/>
        </p:nvSpPr>
        <p:spPr bwMode="auto">
          <a:xfrm>
            <a:off x="2971800" y="2492375"/>
            <a:ext cx="1031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 sz="16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3</a:t>
            </a:r>
            <a:endParaRPr lang="en-US" altLang="zh-CN" sz="1200" b="1">
              <a:latin typeface="楷体" pitchFamily="18" charset="-122"/>
              <a:ea typeface="楷体" pitchFamily="18" charset="-122"/>
            </a:endParaRPr>
          </a:p>
        </p:txBody>
      </p:sp>
      <p:sp>
        <p:nvSpPr>
          <p:cNvPr id="86035" name="Line 19"/>
          <p:cNvSpPr>
            <a:spLocks noChangeShapeType="1"/>
          </p:cNvSpPr>
          <p:nvPr/>
        </p:nvSpPr>
        <p:spPr bwMode="auto">
          <a:xfrm>
            <a:off x="3778250" y="1843088"/>
            <a:ext cx="1466850" cy="4762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036" name="Line 20"/>
          <p:cNvSpPr>
            <a:spLocks noChangeShapeType="1"/>
          </p:cNvSpPr>
          <p:nvPr/>
        </p:nvSpPr>
        <p:spPr bwMode="auto">
          <a:xfrm>
            <a:off x="3778250" y="2816225"/>
            <a:ext cx="1466850" cy="4763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037" name="Rectangle 21"/>
          <p:cNvSpPr>
            <a:spLocks noChangeArrowheads="1"/>
          </p:cNvSpPr>
          <p:nvPr/>
        </p:nvSpPr>
        <p:spPr bwMode="auto">
          <a:xfrm>
            <a:off x="5114925" y="1658938"/>
            <a:ext cx="612775" cy="1389062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038" name="Oval 22"/>
          <p:cNvSpPr>
            <a:spLocks noChangeArrowheads="1"/>
          </p:cNvSpPr>
          <p:nvPr/>
        </p:nvSpPr>
        <p:spPr bwMode="auto">
          <a:xfrm>
            <a:off x="5114925" y="1828800"/>
            <a:ext cx="250825" cy="993775"/>
          </a:xfrm>
          <a:prstGeom prst="ellips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039" name="Oval 23"/>
          <p:cNvSpPr>
            <a:spLocks noChangeArrowheads="1"/>
          </p:cNvSpPr>
          <p:nvPr/>
        </p:nvSpPr>
        <p:spPr bwMode="auto">
          <a:xfrm>
            <a:off x="5478463" y="1858963"/>
            <a:ext cx="249237" cy="993775"/>
          </a:xfrm>
          <a:prstGeom prst="ellips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040" name="Rectangle 24"/>
          <p:cNvSpPr>
            <a:spLocks noChangeArrowheads="1"/>
          </p:cNvSpPr>
          <p:nvPr/>
        </p:nvSpPr>
        <p:spPr bwMode="auto">
          <a:xfrm>
            <a:off x="4038600" y="1844675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 sz="16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1</a:t>
            </a:r>
            <a:endParaRPr lang="en-US" altLang="zh-CN" sz="1200" b="1">
              <a:latin typeface="楷体" pitchFamily="18" charset="-122"/>
              <a:ea typeface="楷体" pitchFamily="18" charset="-122"/>
            </a:endParaRPr>
          </a:p>
        </p:txBody>
      </p:sp>
      <p:sp>
        <p:nvSpPr>
          <p:cNvPr id="86041" name="Rectangle 25"/>
          <p:cNvSpPr>
            <a:spLocks noChangeArrowheads="1"/>
          </p:cNvSpPr>
          <p:nvPr/>
        </p:nvSpPr>
        <p:spPr bwMode="auto">
          <a:xfrm>
            <a:off x="4419600" y="2176463"/>
            <a:ext cx="1031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 sz="16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2</a:t>
            </a:r>
            <a:endParaRPr lang="en-US" altLang="zh-CN" sz="1200" b="1">
              <a:latin typeface="楷体" pitchFamily="18" charset="-122"/>
              <a:ea typeface="楷体" pitchFamily="18" charset="-122"/>
            </a:endParaRPr>
          </a:p>
        </p:txBody>
      </p:sp>
      <p:sp>
        <p:nvSpPr>
          <p:cNvPr id="86042" name="Rectangle 26"/>
          <p:cNvSpPr>
            <a:spLocks noChangeArrowheads="1"/>
          </p:cNvSpPr>
          <p:nvPr/>
        </p:nvSpPr>
        <p:spPr bwMode="auto">
          <a:xfrm>
            <a:off x="4800600" y="2492375"/>
            <a:ext cx="1031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 sz="16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3</a:t>
            </a:r>
            <a:endParaRPr lang="en-US" altLang="zh-CN" sz="1200" b="1">
              <a:latin typeface="楷体" pitchFamily="18" charset="-122"/>
              <a:ea typeface="楷体" pitchFamily="18" charset="-122"/>
            </a:endParaRPr>
          </a:p>
        </p:txBody>
      </p:sp>
      <p:sp>
        <p:nvSpPr>
          <p:cNvPr id="86043" name="Line 27"/>
          <p:cNvSpPr>
            <a:spLocks noChangeShapeType="1"/>
          </p:cNvSpPr>
          <p:nvPr/>
        </p:nvSpPr>
        <p:spPr bwMode="auto">
          <a:xfrm>
            <a:off x="5591175" y="1843088"/>
            <a:ext cx="1466850" cy="4762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044" name="Line 28"/>
          <p:cNvSpPr>
            <a:spLocks noChangeShapeType="1"/>
          </p:cNvSpPr>
          <p:nvPr/>
        </p:nvSpPr>
        <p:spPr bwMode="auto">
          <a:xfrm>
            <a:off x="5591175" y="2816225"/>
            <a:ext cx="1466850" cy="4763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045" name="Line 29"/>
          <p:cNvSpPr>
            <a:spLocks noChangeShapeType="1"/>
          </p:cNvSpPr>
          <p:nvPr/>
        </p:nvSpPr>
        <p:spPr bwMode="auto">
          <a:xfrm>
            <a:off x="7002463" y="2227263"/>
            <a:ext cx="39687" cy="476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046" name="Rectangle 30"/>
          <p:cNvSpPr>
            <a:spLocks noChangeArrowheads="1"/>
          </p:cNvSpPr>
          <p:nvPr/>
        </p:nvSpPr>
        <p:spPr bwMode="auto">
          <a:xfrm>
            <a:off x="6929438" y="1658938"/>
            <a:ext cx="612775" cy="1389062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047" name="Oval 31"/>
          <p:cNvSpPr>
            <a:spLocks noChangeArrowheads="1"/>
          </p:cNvSpPr>
          <p:nvPr/>
        </p:nvSpPr>
        <p:spPr bwMode="auto">
          <a:xfrm>
            <a:off x="6929438" y="1858963"/>
            <a:ext cx="249237" cy="993775"/>
          </a:xfrm>
          <a:prstGeom prst="ellips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048" name="Rectangle 32"/>
          <p:cNvSpPr>
            <a:spLocks noChangeArrowheads="1"/>
          </p:cNvSpPr>
          <p:nvPr/>
        </p:nvSpPr>
        <p:spPr bwMode="auto">
          <a:xfrm>
            <a:off x="5953125" y="1811338"/>
            <a:ext cx="185738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049" name="Rectangle 33"/>
          <p:cNvSpPr>
            <a:spLocks noChangeArrowheads="1"/>
          </p:cNvSpPr>
          <p:nvPr/>
        </p:nvSpPr>
        <p:spPr bwMode="auto">
          <a:xfrm>
            <a:off x="5953125" y="1844675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 sz="16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1</a:t>
            </a:r>
            <a:endParaRPr lang="en-US" altLang="zh-CN" sz="1200" b="1">
              <a:latin typeface="楷体" pitchFamily="18" charset="-122"/>
              <a:ea typeface="楷体" pitchFamily="18" charset="-122"/>
            </a:endParaRPr>
          </a:p>
        </p:txBody>
      </p:sp>
      <p:sp>
        <p:nvSpPr>
          <p:cNvPr id="86050" name="Rectangle 34"/>
          <p:cNvSpPr>
            <a:spLocks noChangeArrowheads="1"/>
          </p:cNvSpPr>
          <p:nvPr/>
        </p:nvSpPr>
        <p:spPr bwMode="auto">
          <a:xfrm>
            <a:off x="6297613" y="2176463"/>
            <a:ext cx="1031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 sz="16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2</a:t>
            </a:r>
            <a:endParaRPr lang="en-US" altLang="zh-CN" sz="1200" b="1">
              <a:latin typeface="楷体" pitchFamily="18" charset="-122"/>
              <a:ea typeface="楷体" pitchFamily="18" charset="-122"/>
            </a:endParaRPr>
          </a:p>
        </p:txBody>
      </p:sp>
      <p:sp>
        <p:nvSpPr>
          <p:cNvPr id="86051" name="Rectangle 35"/>
          <p:cNvSpPr>
            <a:spLocks noChangeArrowheads="1"/>
          </p:cNvSpPr>
          <p:nvPr/>
        </p:nvSpPr>
        <p:spPr bwMode="auto">
          <a:xfrm>
            <a:off x="6678613" y="2492375"/>
            <a:ext cx="1031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 sz="16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3</a:t>
            </a:r>
            <a:endParaRPr lang="en-US" altLang="zh-CN" sz="1200" b="1">
              <a:latin typeface="楷体" pitchFamily="18" charset="-122"/>
              <a:ea typeface="楷体" pitchFamily="18" charset="-122"/>
            </a:endParaRPr>
          </a:p>
        </p:txBody>
      </p:sp>
      <p:sp>
        <p:nvSpPr>
          <p:cNvPr id="86052" name="Rectangle 36"/>
          <p:cNvSpPr>
            <a:spLocks noChangeArrowheads="1"/>
          </p:cNvSpPr>
          <p:nvPr/>
        </p:nvSpPr>
        <p:spPr bwMode="auto">
          <a:xfrm>
            <a:off x="1487488" y="1311275"/>
            <a:ext cx="1143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 sz="9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 </a:t>
            </a:r>
            <a:endParaRPr lang="en-US" altLang="zh-CN" b="1">
              <a:latin typeface="楷体" pitchFamily="18" charset="-122"/>
              <a:ea typeface="楷体" pitchFamily="18" charset="-122"/>
            </a:endParaRPr>
          </a:p>
        </p:txBody>
      </p:sp>
      <p:sp>
        <p:nvSpPr>
          <p:cNvPr id="86053" name="Rectangle 37"/>
          <p:cNvSpPr>
            <a:spLocks noChangeArrowheads="1"/>
          </p:cNvSpPr>
          <p:nvPr/>
        </p:nvSpPr>
        <p:spPr bwMode="auto">
          <a:xfrm>
            <a:off x="1673225" y="1311275"/>
            <a:ext cx="511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zh-CN" altLang="en-US" sz="16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结点</a:t>
            </a:r>
            <a:r>
              <a:rPr lang="en-US" altLang="zh-CN" sz="16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A</a:t>
            </a:r>
            <a:endParaRPr lang="en-US" altLang="zh-CN" sz="1600" b="1">
              <a:latin typeface="楷体" pitchFamily="18" charset="-122"/>
              <a:ea typeface="楷体" pitchFamily="18" charset="-122"/>
            </a:endParaRPr>
          </a:p>
        </p:txBody>
      </p:sp>
      <p:sp>
        <p:nvSpPr>
          <p:cNvPr id="86054" name="Rectangle 38"/>
          <p:cNvSpPr>
            <a:spLocks noChangeArrowheads="1"/>
          </p:cNvSpPr>
          <p:nvPr/>
        </p:nvSpPr>
        <p:spPr bwMode="auto">
          <a:xfrm>
            <a:off x="3294063" y="1311275"/>
            <a:ext cx="9207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zh-CN" altLang="en-US" sz="16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中继结点</a:t>
            </a:r>
            <a:r>
              <a:rPr lang="en-US" altLang="zh-CN" sz="16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1</a:t>
            </a:r>
            <a:endParaRPr lang="en-US" altLang="zh-CN" sz="1600" b="1">
              <a:latin typeface="楷体" pitchFamily="18" charset="-122"/>
              <a:ea typeface="楷体" pitchFamily="18" charset="-122"/>
            </a:endParaRPr>
          </a:p>
        </p:txBody>
      </p:sp>
      <p:sp>
        <p:nvSpPr>
          <p:cNvPr id="86055" name="Rectangle 39"/>
          <p:cNvSpPr>
            <a:spLocks noChangeArrowheads="1"/>
          </p:cNvSpPr>
          <p:nvPr/>
        </p:nvSpPr>
        <p:spPr bwMode="auto">
          <a:xfrm>
            <a:off x="4986338" y="1311275"/>
            <a:ext cx="9207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zh-CN" altLang="en-US" sz="16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中继结点</a:t>
            </a:r>
            <a:r>
              <a:rPr lang="en-US" altLang="zh-CN" sz="16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2</a:t>
            </a:r>
            <a:endParaRPr lang="en-US" altLang="zh-CN" sz="1600" b="1">
              <a:latin typeface="楷体" pitchFamily="18" charset="-122"/>
              <a:ea typeface="楷体" pitchFamily="18" charset="-122"/>
            </a:endParaRPr>
          </a:p>
        </p:txBody>
      </p:sp>
      <p:sp>
        <p:nvSpPr>
          <p:cNvPr id="86056" name="Rectangle 40"/>
          <p:cNvSpPr>
            <a:spLocks noChangeArrowheads="1"/>
          </p:cNvSpPr>
          <p:nvPr/>
        </p:nvSpPr>
        <p:spPr bwMode="auto">
          <a:xfrm>
            <a:off x="6921500" y="1311275"/>
            <a:ext cx="1143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 sz="9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 </a:t>
            </a:r>
            <a:endParaRPr lang="en-US" altLang="zh-CN" b="1">
              <a:latin typeface="楷体" pitchFamily="18" charset="-122"/>
              <a:ea typeface="楷体" pitchFamily="18" charset="-122"/>
            </a:endParaRPr>
          </a:p>
        </p:txBody>
      </p:sp>
      <p:sp>
        <p:nvSpPr>
          <p:cNvPr id="86057" name="Rectangle 41"/>
          <p:cNvSpPr>
            <a:spLocks noChangeArrowheads="1"/>
          </p:cNvSpPr>
          <p:nvPr/>
        </p:nvSpPr>
        <p:spPr bwMode="auto">
          <a:xfrm>
            <a:off x="7107238" y="1311275"/>
            <a:ext cx="511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zh-CN" altLang="en-US" sz="16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结点</a:t>
            </a:r>
            <a:r>
              <a:rPr lang="en-US" altLang="zh-CN" sz="16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B</a:t>
            </a:r>
            <a:endParaRPr lang="en-US" altLang="zh-CN" sz="1600" b="1">
              <a:latin typeface="楷体" pitchFamily="18" charset="-122"/>
              <a:ea typeface="楷体" pitchFamily="18" charset="-122"/>
            </a:endParaRPr>
          </a:p>
        </p:txBody>
      </p:sp>
      <p:sp>
        <p:nvSpPr>
          <p:cNvPr id="86058" name="Rectangle 42"/>
          <p:cNvSpPr>
            <a:spLocks noChangeArrowheads="1"/>
          </p:cNvSpPr>
          <p:nvPr/>
        </p:nvSpPr>
        <p:spPr bwMode="auto">
          <a:xfrm>
            <a:off x="2335213" y="1508125"/>
            <a:ext cx="9223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zh-CN" altLang="en-US" sz="16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传输媒体 </a:t>
            </a:r>
            <a:endParaRPr lang="zh-CN" altLang="en-US" b="1">
              <a:latin typeface="楷体" pitchFamily="18" charset="-122"/>
              <a:ea typeface="楷体" pitchFamily="18" charset="-122"/>
            </a:endParaRPr>
          </a:p>
        </p:txBody>
      </p:sp>
      <p:sp>
        <p:nvSpPr>
          <p:cNvPr id="86059" name="Rectangle 43"/>
          <p:cNvSpPr>
            <a:spLocks noChangeArrowheads="1"/>
          </p:cNvSpPr>
          <p:nvPr/>
        </p:nvSpPr>
        <p:spPr bwMode="auto">
          <a:xfrm>
            <a:off x="4140200" y="1508125"/>
            <a:ext cx="9223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zh-CN" altLang="en-US" sz="16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传输媒体 </a:t>
            </a:r>
            <a:endParaRPr lang="zh-CN" altLang="en-US" sz="1600" b="1">
              <a:latin typeface="楷体" pitchFamily="18" charset="-122"/>
              <a:ea typeface="楷体" pitchFamily="18" charset="-122"/>
            </a:endParaRPr>
          </a:p>
        </p:txBody>
      </p:sp>
      <p:sp>
        <p:nvSpPr>
          <p:cNvPr id="86060" name="Rectangle 44"/>
          <p:cNvSpPr>
            <a:spLocks noChangeArrowheads="1"/>
          </p:cNvSpPr>
          <p:nvPr/>
        </p:nvSpPr>
        <p:spPr bwMode="auto">
          <a:xfrm>
            <a:off x="5953125" y="1508125"/>
            <a:ext cx="9223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zh-CN" altLang="en-US" sz="16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传输媒体 </a:t>
            </a:r>
            <a:endParaRPr lang="zh-CN" altLang="en-US" sz="1600" b="1">
              <a:latin typeface="楷体" pitchFamily="18" charset="-122"/>
              <a:ea typeface="楷体" pitchFamily="18" charset="-122"/>
            </a:endParaRP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701675" y="1836738"/>
            <a:ext cx="7615238" cy="1016000"/>
            <a:chOff x="432" y="1087"/>
            <a:chExt cx="4797" cy="640"/>
          </a:xfrm>
        </p:grpSpPr>
        <p:sp>
          <p:nvSpPr>
            <p:cNvPr id="86090" name="Line 46"/>
            <p:cNvSpPr>
              <a:spLocks noChangeShapeType="1"/>
            </p:cNvSpPr>
            <p:nvPr/>
          </p:nvSpPr>
          <p:spPr bwMode="auto">
            <a:xfrm flipV="1">
              <a:off x="2064" y="1440"/>
              <a:ext cx="384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91" name="Line 47"/>
            <p:cNvSpPr>
              <a:spLocks noChangeShapeType="1"/>
            </p:cNvSpPr>
            <p:nvPr/>
          </p:nvSpPr>
          <p:spPr bwMode="auto">
            <a:xfrm>
              <a:off x="3293" y="1452"/>
              <a:ext cx="307" cy="1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92" name="Rectangle 48"/>
            <p:cNvSpPr>
              <a:spLocks noChangeArrowheads="1"/>
            </p:cNvSpPr>
            <p:nvPr/>
          </p:nvSpPr>
          <p:spPr bwMode="auto">
            <a:xfrm>
              <a:off x="432" y="1087"/>
              <a:ext cx="33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用户</a:t>
              </a:r>
              <a:r>
                <a:rPr lang="en-US" altLang="zh-CN" sz="14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11</a:t>
              </a:r>
              <a:endParaRPr lang="en-US" altLang="zh-CN" sz="1400" b="1">
                <a:solidFill>
                  <a:srgbClr val="FF0000"/>
                </a:solidFill>
                <a:latin typeface="楷体" pitchFamily="18" charset="-122"/>
                <a:ea typeface="楷体" pitchFamily="18" charset="-122"/>
              </a:endParaRPr>
            </a:p>
          </p:txBody>
        </p:sp>
        <p:sp>
          <p:nvSpPr>
            <p:cNvPr id="86093" name="Line 49"/>
            <p:cNvSpPr>
              <a:spLocks noChangeShapeType="1"/>
            </p:cNvSpPr>
            <p:nvPr/>
          </p:nvSpPr>
          <p:spPr bwMode="auto">
            <a:xfrm>
              <a:off x="861" y="1161"/>
              <a:ext cx="163" cy="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94" name="Line 50"/>
            <p:cNvSpPr>
              <a:spLocks noChangeShapeType="1"/>
            </p:cNvSpPr>
            <p:nvPr/>
          </p:nvSpPr>
          <p:spPr bwMode="auto">
            <a:xfrm>
              <a:off x="1008" y="1200"/>
              <a:ext cx="240" cy="43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95" name="Rectangle 51"/>
            <p:cNvSpPr>
              <a:spLocks noChangeArrowheads="1"/>
            </p:cNvSpPr>
            <p:nvPr/>
          </p:nvSpPr>
          <p:spPr bwMode="auto">
            <a:xfrm>
              <a:off x="4893" y="1593"/>
              <a:ext cx="33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用户</a:t>
              </a:r>
              <a:r>
                <a:rPr lang="en-US" altLang="zh-CN" sz="14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23</a:t>
              </a:r>
              <a:endParaRPr lang="en-US" altLang="zh-CN" sz="1400" b="1">
                <a:solidFill>
                  <a:srgbClr val="FF0000"/>
                </a:solidFill>
                <a:latin typeface="楷体" pitchFamily="18" charset="-122"/>
                <a:ea typeface="楷体" pitchFamily="18" charset="-122"/>
              </a:endParaRPr>
            </a:p>
          </p:txBody>
        </p:sp>
        <p:sp>
          <p:nvSpPr>
            <p:cNvPr id="86096" name="Line 52"/>
            <p:cNvSpPr>
              <a:spLocks noChangeShapeType="1"/>
            </p:cNvSpPr>
            <p:nvPr/>
          </p:nvSpPr>
          <p:spPr bwMode="auto">
            <a:xfrm>
              <a:off x="4685" y="1677"/>
              <a:ext cx="163" cy="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97" name="Line 53"/>
            <p:cNvSpPr>
              <a:spLocks noChangeShapeType="1"/>
            </p:cNvSpPr>
            <p:nvPr/>
          </p:nvSpPr>
          <p:spPr bwMode="auto">
            <a:xfrm>
              <a:off x="4416" y="1632"/>
              <a:ext cx="336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98" name="Line 54"/>
            <p:cNvSpPr>
              <a:spLocks noChangeShapeType="1"/>
            </p:cNvSpPr>
            <p:nvPr/>
          </p:nvSpPr>
          <p:spPr bwMode="auto">
            <a:xfrm>
              <a:off x="1248" y="1632"/>
              <a:ext cx="81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99" name="Line 55"/>
            <p:cNvSpPr>
              <a:spLocks noChangeShapeType="1"/>
            </p:cNvSpPr>
            <p:nvPr/>
          </p:nvSpPr>
          <p:spPr bwMode="auto">
            <a:xfrm>
              <a:off x="2448" y="1440"/>
              <a:ext cx="81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100" name="Line 56"/>
            <p:cNvSpPr>
              <a:spLocks noChangeShapeType="1"/>
            </p:cNvSpPr>
            <p:nvPr/>
          </p:nvSpPr>
          <p:spPr bwMode="auto">
            <a:xfrm>
              <a:off x="3600" y="1632"/>
              <a:ext cx="81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57"/>
          <p:cNvGrpSpPr>
            <a:grpSpLocks/>
          </p:cNvGrpSpPr>
          <p:nvPr/>
        </p:nvGrpSpPr>
        <p:grpSpPr bwMode="auto">
          <a:xfrm>
            <a:off x="685800" y="1773238"/>
            <a:ext cx="7615238" cy="865187"/>
            <a:chOff x="432" y="1087"/>
            <a:chExt cx="4797" cy="545"/>
          </a:xfrm>
        </p:grpSpPr>
        <p:sp>
          <p:nvSpPr>
            <p:cNvPr id="86080" name="Line 58"/>
            <p:cNvSpPr>
              <a:spLocks noChangeShapeType="1"/>
            </p:cNvSpPr>
            <p:nvPr/>
          </p:nvSpPr>
          <p:spPr bwMode="auto">
            <a:xfrm>
              <a:off x="2112" y="1440"/>
              <a:ext cx="336" cy="19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81" name="Line 59"/>
            <p:cNvSpPr>
              <a:spLocks noChangeShapeType="1"/>
            </p:cNvSpPr>
            <p:nvPr/>
          </p:nvSpPr>
          <p:spPr bwMode="auto">
            <a:xfrm flipV="1">
              <a:off x="3264" y="1248"/>
              <a:ext cx="288" cy="384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82" name="Rectangle 60"/>
            <p:cNvSpPr>
              <a:spLocks noChangeArrowheads="1"/>
            </p:cNvSpPr>
            <p:nvPr/>
          </p:nvSpPr>
          <p:spPr bwMode="auto">
            <a:xfrm>
              <a:off x="432" y="1359"/>
              <a:ext cx="33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b="1">
                  <a:solidFill>
                    <a:schemeClr val="accent1"/>
                  </a:solidFill>
                  <a:latin typeface="黑体" pitchFamily="2" charset="-122"/>
                  <a:ea typeface="黑体" pitchFamily="2" charset="-122"/>
                </a:rPr>
                <a:t>用户</a:t>
              </a:r>
              <a:r>
                <a:rPr lang="en-US" altLang="zh-CN" sz="1400" b="1">
                  <a:solidFill>
                    <a:schemeClr val="accent1"/>
                  </a:solidFill>
                  <a:latin typeface="黑体" pitchFamily="2" charset="-122"/>
                  <a:ea typeface="黑体" pitchFamily="2" charset="-122"/>
                </a:rPr>
                <a:t>12</a:t>
              </a:r>
              <a:endParaRPr lang="en-US" altLang="zh-CN" sz="1400" b="1">
                <a:latin typeface="楷体" pitchFamily="18" charset="-122"/>
                <a:ea typeface="楷体" pitchFamily="18" charset="-122"/>
              </a:endParaRPr>
            </a:p>
          </p:txBody>
        </p:sp>
        <p:sp>
          <p:nvSpPr>
            <p:cNvPr id="86083" name="Line 61"/>
            <p:cNvSpPr>
              <a:spLocks noChangeShapeType="1"/>
            </p:cNvSpPr>
            <p:nvPr/>
          </p:nvSpPr>
          <p:spPr bwMode="auto">
            <a:xfrm>
              <a:off x="816" y="1440"/>
              <a:ext cx="432" cy="0"/>
            </a:xfrm>
            <a:prstGeom prst="line">
              <a:avLst/>
            </a:prstGeom>
            <a:noFill/>
            <a:ln w="158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84" name="Rectangle 62"/>
            <p:cNvSpPr>
              <a:spLocks noChangeArrowheads="1"/>
            </p:cNvSpPr>
            <p:nvPr/>
          </p:nvSpPr>
          <p:spPr bwMode="auto">
            <a:xfrm>
              <a:off x="4893" y="1087"/>
              <a:ext cx="33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b="1">
                  <a:solidFill>
                    <a:schemeClr val="accent1"/>
                  </a:solidFill>
                  <a:latin typeface="黑体" pitchFamily="2" charset="-122"/>
                  <a:ea typeface="黑体" pitchFamily="2" charset="-122"/>
                </a:rPr>
                <a:t>用户</a:t>
              </a:r>
              <a:r>
                <a:rPr lang="en-US" altLang="zh-CN" sz="1400" b="1">
                  <a:solidFill>
                    <a:schemeClr val="accent1"/>
                  </a:solidFill>
                  <a:latin typeface="黑体" pitchFamily="2" charset="-122"/>
                  <a:ea typeface="黑体" pitchFamily="2" charset="-122"/>
                </a:rPr>
                <a:t>21</a:t>
              </a:r>
              <a:endParaRPr lang="en-US" altLang="zh-CN" sz="1400" b="1">
                <a:latin typeface="楷体" pitchFamily="18" charset="-122"/>
                <a:ea typeface="楷体" pitchFamily="18" charset="-122"/>
              </a:endParaRPr>
            </a:p>
          </p:txBody>
        </p:sp>
        <p:sp>
          <p:nvSpPr>
            <p:cNvPr id="86085" name="Line 63"/>
            <p:cNvSpPr>
              <a:spLocks noChangeShapeType="1"/>
            </p:cNvSpPr>
            <p:nvPr/>
          </p:nvSpPr>
          <p:spPr bwMode="auto">
            <a:xfrm>
              <a:off x="4664" y="1161"/>
              <a:ext cx="163" cy="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86" name="Line 64"/>
            <p:cNvSpPr>
              <a:spLocks noChangeShapeType="1"/>
            </p:cNvSpPr>
            <p:nvPr/>
          </p:nvSpPr>
          <p:spPr bwMode="auto">
            <a:xfrm flipV="1">
              <a:off x="4416" y="1155"/>
              <a:ext cx="259" cy="9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87" name="Line 65"/>
            <p:cNvSpPr>
              <a:spLocks noChangeShapeType="1"/>
            </p:cNvSpPr>
            <p:nvPr/>
          </p:nvSpPr>
          <p:spPr bwMode="auto">
            <a:xfrm>
              <a:off x="1248" y="1440"/>
              <a:ext cx="864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88" name="Line 66"/>
            <p:cNvSpPr>
              <a:spLocks noChangeShapeType="1"/>
            </p:cNvSpPr>
            <p:nvPr/>
          </p:nvSpPr>
          <p:spPr bwMode="auto">
            <a:xfrm>
              <a:off x="2448" y="1632"/>
              <a:ext cx="864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89" name="Line 67"/>
            <p:cNvSpPr>
              <a:spLocks noChangeShapeType="1"/>
            </p:cNvSpPr>
            <p:nvPr/>
          </p:nvSpPr>
          <p:spPr bwMode="auto">
            <a:xfrm>
              <a:off x="3552" y="1248"/>
              <a:ext cx="864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6063" name="Line 68"/>
          <p:cNvSpPr>
            <a:spLocks noChangeShapeType="1"/>
          </p:cNvSpPr>
          <p:nvPr/>
        </p:nvSpPr>
        <p:spPr bwMode="auto">
          <a:xfrm>
            <a:off x="2124075" y="2133600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064" name="Line 69"/>
          <p:cNvSpPr>
            <a:spLocks noChangeShapeType="1"/>
          </p:cNvSpPr>
          <p:nvPr/>
        </p:nvSpPr>
        <p:spPr bwMode="auto">
          <a:xfrm>
            <a:off x="2052638" y="2492375"/>
            <a:ext cx="1223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065" name="Line 70"/>
          <p:cNvSpPr>
            <a:spLocks noChangeShapeType="1"/>
          </p:cNvSpPr>
          <p:nvPr/>
        </p:nvSpPr>
        <p:spPr bwMode="auto">
          <a:xfrm>
            <a:off x="3924300" y="2133600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066" name="Line 71"/>
          <p:cNvSpPr>
            <a:spLocks noChangeShapeType="1"/>
          </p:cNvSpPr>
          <p:nvPr/>
        </p:nvSpPr>
        <p:spPr bwMode="auto">
          <a:xfrm>
            <a:off x="3852863" y="2492375"/>
            <a:ext cx="1223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067" name="Line 72"/>
          <p:cNvSpPr>
            <a:spLocks noChangeShapeType="1"/>
          </p:cNvSpPr>
          <p:nvPr/>
        </p:nvSpPr>
        <p:spPr bwMode="auto">
          <a:xfrm>
            <a:off x="5722938" y="2133600"/>
            <a:ext cx="1223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068" name="Line 73"/>
          <p:cNvSpPr>
            <a:spLocks noChangeShapeType="1"/>
          </p:cNvSpPr>
          <p:nvPr/>
        </p:nvSpPr>
        <p:spPr bwMode="auto">
          <a:xfrm>
            <a:off x="5651500" y="2492375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" name="Group 74"/>
          <p:cNvGrpSpPr>
            <a:grpSpLocks/>
          </p:cNvGrpSpPr>
          <p:nvPr/>
        </p:nvGrpSpPr>
        <p:grpSpPr bwMode="auto">
          <a:xfrm>
            <a:off x="685800" y="1989138"/>
            <a:ext cx="7615238" cy="760412"/>
            <a:chOff x="432" y="3178"/>
            <a:chExt cx="4797" cy="479"/>
          </a:xfrm>
        </p:grpSpPr>
        <p:sp>
          <p:nvSpPr>
            <p:cNvPr id="86070" name="Line 75"/>
            <p:cNvSpPr>
              <a:spLocks noChangeShapeType="1"/>
            </p:cNvSpPr>
            <p:nvPr/>
          </p:nvSpPr>
          <p:spPr bwMode="auto">
            <a:xfrm>
              <a:off x="2151" y="3178"/>
              <a:ext cx="24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71" name="Line 76"/>
            <p:cNvSpPr>
              <a:spLocks noChangeShapeType="1"/>
            </p:cNvSpPr>
            <p:nvPr/>
          </p:nvSpPr>
          <p:spPr bwMode="auto">
            <a:xfrm>
              <a:off x="3312" y="3178"/>
              <a:ext cx="288" cy="19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72" name="Rectangle 77"/>
            <p:cNvSpPr>
              <a:spLocks noChangeArrowheads="1"/>
            </p:cNvSpPr>
            <p:nvPr/>
          </p:nvSpPr>
          <p:spPr bwMode="auto">
            <a:xfrm>
              <a:off x="432" y="3523"/>
              <a:ext cx="33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b="1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用户</a:t>
              </a:r>
              <a:r>
                <a:rPr lang="en-US" altLang="zh-CN" sz="1400" b="1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13</a:t>
              </a:r>
              <a:endParaRPr lang="en-US" altLang="zh-CN" sz="1400" b="1">
                <a:latin typeface="楷体" pitchFamily="18" charset="-122"/>
                <a:ea typeface="楷体" pitchFamily="18" charset="-122"/>
              </a:endParaRPr>
            </a:p>
          </p:txBody>
        </p:sp>
        <p:sp>
          <p:nvSpPr>
            <p:cNvPr id="86073" name="Line 78"/>
            <p:cNvSpPr>
              <a:spLocks noChangeShapeType="1"/>
            </p:cNvSpPr>
            <p:nvPr/>
          </p:nvSpPr>
          <p:spPr bwMode="auto">
            <a:xfrm>
              <a:off x="864" y="3610"/>
              <a:ext cx="16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74" name="Line 79"/>
            <p:cNvSpPr>
              <a:spLocks noChangeShapeType="1"/>
            </p:cNvSpPr>
            <p:nvPr/>
          </p:nvSpPr>
          <p:spPr bwMode="auto">
            <a:xfrm flipV="1">
              <a:off x="1008" y="3210"/>
              <a:ext cx="229" cy="4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75" name="Rectangle 80"/>
            <p:cNvSpPr>
              <a:spLocks noChangeArrowheads="1"/>
            </p:cNvSpPr>
            <p:nvPr/>
          </p:nvSpPr>
          <p:spPr bwMode="auto">
            <a:xfrm>
              <a:off x="4893" y="3289"/>
              <a:ext cx="33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b="1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用户</a:t>
              </a:r>
              <a:r>
                <a:rPr lang="en-US" altLang="zh-CN" sz="1400" b="1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22</a:t>
              </a:r>
              <a:endParaRPr lang="en-US" altLang="zh-CN" sz="1400" b="1">
                <a:latin typeface="楷体" pitchFamily="18" charset="-122"/>
                <a:ea typeface="楷体" pitchFamily="18" charset="-122"/>
              </a:endParaRPr>
            </a:p>
          </p:txBody>
        </p:sp>
        <p:sp>
          <p:nvSpPr>
            <p:cNvPr id="86076" name="Line 81"/>
            <p:cNvSpPr>
              <a:spLocks noChangeShapeType="1"/>
            </p:cNvSpPr>
            <p:nvPr/>
          </p:nvSpPr>
          <p:spPr bwMode="auto">
            <a:xfrm>
              <a:off x="1248" y="3178"/>
              <a:ext cx="8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77" name="Line 82"/>
            <p:cNvSpPr>
              <a:spLocks noChangeShapeType="1"/>
            </p:cNvSpPr>
            <p:nvPr/>
          </p:nvSpPr>
          <p:spPr bwMode="auto">
            <a:xfrm>
              <a:off x="2448" y="3178"/>
              <a:ext cx="8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78" name="Line 83"/>
            <p:cNvSpPr>
              <a:spLocks noChangeShapeType="1"/>
            </p:cNvSpPr>
            <p:nvPr/>
          </p:nvSpPr>
          <p:spPr bwMode="auto">
            <a:xfrm>
              <a:off x="3600" y="3370"/>
              <a:ext cx="8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79" name="Line 84"/>
            <p:cNvSpPr>
              <a:spLocks noChangeShapeType="1"/>
            </p:cNvSpPr>
            <p:nvPr/>
          </p:nvSpPr>
          <p:spPr bwMode="auto">
            <a:xfrm>
              <a:off x="4422" y="3384"/>
              <a:ext cx="363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78594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787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898" name="Rectangle 2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8610600" y="44450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/>
              <a:t>39</a:t>
            </a:r>
          </a:p>
        </p:txBody>
      </p:sp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212725" y="157163"/>
            <a:ext cx="270351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ct val="55000"/>
              </a:spcAft>
            </a:pPr>
            <a:r>
              <a:rPr lang="zh-CN" altLang="en-US" sz="2800" b="1">
                <a:latin typeface="宋体" pitchFamily="2" charset="-122"/>
              </a:rPr>
              <a:t>虚电路的扩展：</a:t>
            </a:r>
            <a:endParaRPr lang="zh-CN" altLang="en-US" b="1">
              <a:latin typeface="宋体" pitchFamily="2" charset="-122"/>
            </a:endParaRPr>
          </a:p>
        </p:txBody>
      </p:sp>
      <p:sp>
        <p:nvSpPr>
          <p:cNvPr id="87045" name="Text Box 5"/>
          <p:cNvSpPr txBox="1">
            <a:spLocks noChangeArrowheads="1"/>
          </p:cNvSpPr>
          <p:nvPr/>
        </p:nvSpPr>
        <p:spPr bwMode="auto">
          <a:xfrm>
            <a:off x="250825" y="981075"/>
            <a:ext cx="8778875" cy="321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ct val="55000"/>
              </a:spcAft>
            </a:pPr>
            <a:r>
              <a:rPr lang="zh-CN" altLang="en-US" b="1">
                <a:latin typeface="宋体" pitchFamily="2" charset="-122"/>
              </a:rPr>
              <a:t>由于虚电路的建立和释放需要占用一定的时间，因此虚电路方式不很适合站点之间具有频繁的、短小数据交换的场合；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ct val="55000"/>
              </a:spcAft>
            </a:pPr>
            <a:r>
              <a:rPr lang="zh-CN" altLang="en-US" b="1" u="sng">
                <a:latin typeface="宋体" pitchFamily="2" charset="-122"/>
              </a:rPr>
              <a:t>永久虚电路</a:t>
            </a:r>
            <a:r>
              <a:rPr lang="en-US" altLang="zh-CN" b="1" u="sng">
                <a:latin typeface="宋体" pitchFamily="2" charset="-122"/>
              </a:rPr>
              <a:t>PVC </a:t>
            </a:r>
            <a:r>
              <a:rPr lang="zh-CN" altLang="en-US" b="1">
                <a:latin typeface="宋体" pitchFamily="2" charset="-122"/>
              </a:rPr>
              <a:t>和 </a:t>
            </a:r>
            <a:r>
              <a:rPr lang="zh-CN" altLang="en-US" b="1" u="sng">
                <a:latin typeface="宋体" pitchFamily="2" charset="-122"/>
              </a:rPr>
              <a:t>呼叫虚电路</a:t>
            </a:r>
            <a:r>
              <a:rPr lang="en-US" altLang="zh-CN" b="1" u="sng">
                <a:latin typeface="宋体" pitchFamily="2" charset="-122"/>
              </a:rPr>
              <a:t>SVC</a:t>
            </a:r>
            <a:r>
              <a:rPr lang="zh-CN" altLang="en-US" b="1">
                <a:latin typeface="宋体" pitchFamily="2" charset="-122"/>
              </a:rPr>
              <a:t>。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ct val="55000"/>
              </a:spcAft>
            </a:pP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永久虚电路：</a:t>
            </a:r>
            <a:r>
              <a:rPr lang="zh-CN" altLang="en-US" b="1">
                <a:latin typeface="宋体" pitchFamily="2" charset="-122"/>
              </a:rPr>
              <a:t>在两个站点之间事先建立固定的链接，占用固定的逻辑信道，类似于存在一条专用电路，任何时候，站点之间都可以进行通信。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ct val="55000"/>
              </a:spcAft>
            </a:pP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呼叫虚电路：</a:t>
            </a:r>
            <a:r>
              <a:rPr lang="zh-CN" altLang="en-US" b="1">
                <a:latin typeface="宋体" pitchFamily="2" charset="-122"/>
              </a:rPr>
              <a:t>根据需要，动态建立和释放虚电路。</a:t>
            </a:r>
          </a:p>
        </p:txBody>
      </p:sp>
    </p:spTree>
    <p:extLst>
      <p:ext uri="{BB962C8B-B14F-4D97-AF65-F5344CB8AC3E}">
        <p14:creationId xmlns:p14="http://schemas.microsoft.com/office/powerpoint/2010/main" val="2510900962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22" name="Rectangle 2"/>
          <p:cNvSpPr>
            <a:spLocks noChangeArrowheads="1"/>
          </p:cNvSpPr>
          <p:nvPr/>
        </p:nvSpPr>
        <p:spPr bwMode="auto">
          <a:xfrm>
            <a:off x="228600" y="8382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8610600" y="44450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/>
              <a:t>40</a:t>
            </a:r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136525" y="257175"/>
            <a:ext cx="573087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3200" b="1">
                <a:latin typeface="宋体" pitchFamily="2" charset="-122"/>
              </a:rPr>
              <a:t>（</a:t>
            </a:r>
            <a:r>
              <a:rPr lang="en-US" altLang="zh-CN" sz="3200" b="1">
                <a:latin typeface="宋体" pitchFamily="2" charset="-122"/>
              </a:rPr>
              <a:t>3</a:t>
            </a:r>
            <a:r>
              <a:rPr lang="zh-CN" altLang="en-US" sz="3200" b="1">
                <a:latin typeface="宋体" pitchFamily="2" charset="-122"/>
              </a:rPr>
              <a:t>） 数据报和虚电路的比较</a:t>
            </a:r>
            <a:endParaRPr lang="zh-CN" altLang="en-US" b="1">
              <a:latin typeface="宋体" pitchFamily="2" charset="-122"/>
            </a:endParaRPr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179388" y="908050"/>
            <a:ext cx="8855075" cy="498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spcAft>
                <a:spcPct val="50000"/>
              </a:spcAft>
            </a:pPr>
            <a:r>
              <a:rPr lang="en-US" altLang="zh-CN" sz="2800" b="1" dirty="0">
                <a:solidFill>
                  <a:srgbClr val="FF0000"/>
                </a:solidFill>
                <a:latin typeface="宋体" pitchFamily="2" charset="-122"/>
              </a:rPr>
              <a:t>★ </a:t>
            </a:r>
            <a:r>
              <a:rPr lang="zh-CN" altLang="en-US" sz="2800" b="1" dirty="0">
                <a:solidFill>
                  <a:srgbClr val="FF0000"/>
                </a:solidFill>
                <a:latin typeface="宋体" pitchFamily="2" charset="-122"/>
              </a:rPr>
              <a:t>数据报</a:t>
            </a:r>
            <a:r>
              <a:rPr lang="zh-CN" altLang="en-US" sz="2800" b="1" dirty="0">
                <a:latin typeface="宋体" pitchFamily="2" charset="-122"/>
              </a:rPr>
              <a:t>：</a:t>
            </a:r>
          </a:p>
          <a:p>
            <a:pPr>
              <a:lnSpc>
                <a:spcPct val="120000"/>
              </a:lnSpc>
              <a:spcBef>
                <a:spcPct val="20000"/>
              </a:spcBef>
              <a:spcAft>
                <a:spcPct val="50000"/>
              </a:spcAft>
            </a:pPr>
            <a:r>
              <a:rPr lang="en-US" altLang="zh-CN" b="1" dirty="0">
                <a:solidFill>
                  <a:srgbClr val="FF0000"/>
                </a:solidFill>
              </a:rPr>
              <a:t>—</a:t>
            </a:r>
            <a:r>
              <a:rPr lang="en-US" altLang="zh-CN" b="1" dirty="0">
                <a:solidFill>
                  <a:schemeClr val="hlink"/>
                </a:solidFill>
                <a:latin typeface="宋体" pitchFamily="2" charset="-122"/>
              </a:rPr>
              <a:t> </a:t>
            </a:r>
            <a:r>
              <a:rPr lang="zh-CN" altLang="en-US" b="1" dirty="0">
                <a:latin typeface="宋体" pitchFamily="2" charset="-122"/>
              </a:rPr>
              <a:t>传输无需连接建立和释放的过程；</a:t>
            </a:r>
          </a:p>
          <a:p>
            <a:pPr>
              <a:lnSpc>
                <a:spcPct val="120000"/>
              </a:lnSpc>
              <a:spcBef>
                <a:spcPct val="20000"/>
              </a:spcBef>
              <a:spcAft>
                <a:spcPct val="50000"/>
              </a:spcAft>
            </a:pPr>
            <a:r>
              <a:rPr lang="en-US" altLang="zh-CN" b="1" dirty="0">
                <a:solidFill>
                  <a:srgbClr val="FF0000"/>
                </a:solidFill>
              </a:rPr>
              <a:t>—</a:t>
            </a:r>
            <a:r>
              <a:rPr lang="en-US" altLang="zh-CN" b="1" dirty="0">
                <a:solidFill>
                  <a:schemeClr val="hlink"/>
                </a:solidFill>
                <a:latin typeface="宋体" pitchFamily="2" charset="-122"/>
              </a:rPr>
              <a:t> </a:t>
            </a:r>
            <a:r>
              <a:rPr lang="zh-CN" altLang="en-US" b="1" dirty="0">
                <a:latin typeface="宋体" pitchFamily="2" charset="-122"/>
              </a:rPr>
              <a:t>每个数据报中需带地址信息（冗余信息），占用信道资源；</a:t>
            </a:r>
          </a:p>
          <a:p>
            <a:pPr>
              <a:lnSpc>
                <a:spcPct val="120000"/>
              </a:lnSpc>
              <a:spcBef>
                <a:spcPct val="20000"/>
              </a:spcBef>
              <a:spcAft>
                <a:spcPct val="50000"/>
              </a:spcAft>
            </a:pPr>
            <a:r>
              <a:rPr lang="en-US" altLang="zh-CN" b="1" dirty="0">
                <a:solidFill>
                  <a:srgbClr val="FF0000"/>
                </a:solidFill>
              </a:rPr>
              <a:t>—</a:t>
            </a:r>
            <a:r>
              <a:rPr lang="en-US" altLang="zh-CN" b="1" dirty="0">
                <a:solidFill>
                  <a:schemeClr val="hlink"/>
                </a:solidFill>
                <a:latin typeface="宋体" pitchFamily="2" charset="-122"/>
              </a:rPr>
              <a:t> </a:t>
            </a:r>
            <a:r>
              <a:rPr lang="zh-CN" altLang="en-US" b="1" dirty="0">
                <a:latin typeface="宋体" pitchFamily="2" charset="-122"/>
              </a:rPr>
              <a:t>用户的连续数据块会无序地到达目的地，接收站点处理复杂。</a:t>
            </a:r>
          </a:p>
          <a:p>
            <a:pPr>
              <a:lnSpc>
                <a:spcPct val="120000"/>
              </a:lnSpc>
              <a:spcBef>
                <a:spcPct val="20000"/>
              </a:spcBef>
              <a:spcAft>
                <a:spcPct val="50000"/>
              </a:spcAft>
            </a:pPr>
            <a:r>
              <a:rPr lang="en-US" altLang="zh-CN" b="1" dirty="0">
                <a:solidFill>
                  <a:srgbClr val="FF0000"/>
                </a:solidFill>
              </a:rPr>
              <a:t>—</a:t>
            </a:r>
            <a:r>
              <a:rPr lang="en-US" altLang="zh-CN" b="1" dirty="0">
                <a:solidFill>
                  <a:schemeClr val="hlink"/>
                </a:solidFill>
                <a:latin typeface="宋体" pitchFamily="2" charset="-122"/>
              </a:rPr>
              <a:t> </a:t>
            </a:r>
            <a:r>
              <a:rPr lang="zh-CN" altLang="en-US" b="1" dirty="0">
                <a:latin typeface="宋体" pitchFamily="2" charset="-122"/>
              </a:rPr>
              <a:t>当使用网状拓扑组建网络时，任一中间结点或者线路的故障不会影响数据报的传输（可以选择不同的路径），可靠性较高。</a:t>
            </a:r>
          </a:p>
          <a:p>
            <a:pPr>
              <a:lnSpc>
                <a:spcPct val="120000"/>
              </a:lnSpc>
              <a:spcBef>
                <a:spcPct val="20000"/>
              </a:spcBef>
              <a:spcAft>
                <a:spcPct val="50000"/>
              </a:spcAft>
            </a:pPr>
            <a:r>
              <a:rPr lang="en-US" altLang="zh-CN" b="1" dirty="0">
                <a:solidFill>
                  <a:srgbClr val="FF0000"/>
                </a:solidFill>
              </a:rPr>
              <a:t>—</a:t>
            </a:r>
            <a:r>
              <a:rPr lang="en-US" altLang="zh-CN" b="1" dirty="0">
                <a:solidFill>
                  <a:schemeClr val="hlink"/>
                </a:solidFill>
                <a:latin typeface="宋体" pitchFamily="2" charset="-122"/>
              </a:rPr>
              <a:t> </a:t>
            </a:r>
            <a:r>
              <a:rPr lang="zh-CN" altLang="en-US" b="1" dirty="0">
                <a:latin typeface="宋体" pitchFamily="2" charset="-122"/>
              </a:rPr>
              <a:t>数据报较适合站点之间小批量数据的传输（缓存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>
                <a:latin typeface="宋体" pitchFamily="2" charset="-122"/>
              </a:rPr>
              <a:t>排序占用资源）。</a:t>
            </a:r>
          </a:p>
        </p:txBody>
      </p:sp>
    </p:spTree>
    <p:extLst>
      <p:ext uri="{BB962C8B-B14F-4D97-AF65-F5344CB8AC3E}">
        <p14:creationId xmlns:p14="http://schemas.microsoft.com/office/powerpoint/2010/main" val="401581157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946" name="Rectangle 2"/>
          <p:cNvSpPr>
            <a:spLocks noChangeArrowheads="1"/>
          </p:cNvSpPr>
          <p:nvPr/>
        </p:nvSpPr>
        <p:spPr bwMode="auto">
          <a:xfrm>
            <a:off x="228600" y="8382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8610600" y="44450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/>
              <a:t>41</a:t>
            </a:r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212725" y="136525"/>
            <a:ext cx="688022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3200" b="1">
                <a:latin typeface="楷体" pitchFamily="18" charset="-122"/>
                <a:ea typeface="楷体" pitchFamily="18" charset="-122"/>
              </a:rPr>
              <a:t>数据报和虚电路的比较（续）：</a:t>
            </a:r>
            <a:endParaRPr lang="zh-CN" altLang="en-US" sz="2000" b="1">
              <a:latin typeface="宋体" pitchFamily="2" charset="-122"/>
            </a:endParaRPr>
          </a:p>
        </p:txBody>
      </p:sp>
      <p:sp>
        <p:nvSpPr>
          <p:cNvPr id="89093" name="Text Box 5"/>
          <p:cNvSpPr txBox="1">
            <a:spLocks noChangeArrowheads="1"/>
          </p:cNvSpPr>
          <p:nvPr/>
        </p:nvSpPr>
        <p:spPr bwMode="auto">
          <a:xfrm>
            <a:off x="179388" y="1125538"/>
            <a:ext cx="8702675" cy="550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★ </a:t>
            </a:r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</a:rPr>
              <a:t>虚电路：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</a:rPr>
              <a:t>—</a:t>
            </a:r>
            <a:r>
              <a:rPr lang="en-US" altLang="zh-CN" b="1">
                <a:solidFill>
                  <a:schemeClr val="hlink"/>
                </a:solidFill>
                <a:latin typeface="宋体" pitchFamily="2" charset="-122"/>
              </a:rPr>
              <a:t> </a:t>
            </a:r>
            <a:r>
              <a:rPr lang="zh-CN" altLang="en-US" b="1">
                <a:latin typeface="宋体" pitchFamily="2" charset="-122"/>
              </a:rPr>
              <a:t>传输需虚电路建立和释放的过程；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</a:rPr>
              <a:t>—</a:t>
            </a:r>
            <a:r>
              <a:rPr lang="en-US" altLang="zh-CN" b="1">
                <a:latin typeface="宋体" pitchFamily="2" charset="-122"/>
              </a:rPr>
              <a:t> </a:t>
            </a:r>
            <a:r>
              <a:rPr lang="zh-CN" altLang="en-US" b="1">
                <a:latin typeface="宋体" pitchFamily="2" charset="-122"/>
              </a:rPr>
              <a:t>数据分组中仅含少量的地址信息（</a:t>
            </a:r>
            <a:r>
              <a:rPr lang="en-US" altLang="zh-CN" b="1">
                <a:latin typeface="宋体" pitchFamily="2" charset="-122"/>
              </a:rPr>
              <a:t>LC</a:t>
            </a:r>
            <a:r>
              <a:rPr lang="zh-CN" altLang="en-US" b="1">
                <a:latin typeface="宋体" pitchFamily="2" charset="-122"/>
              </a:rPr>
              <a:t>号），结点执行</a:t>
            </a:r>
            <a:r>
              <a:rPr lang="en-US" altLang="zh-CN" b="1">
                <a:latin typeface="宋体" pitchFamily="2" charset="-122"/>
              </a:rPr>
              <a:t>LC</a:t>
            </a:r>
            <a:r>
              <a:rPr lang="zh-CN" altLang="en-US" b="1">
                <a:latin typeface="宋体" pitchFamily="2" charset="-122"/>
              </a:rPr>
              <a:t>的映射工作，用户的连续数据块沿着相同的路径，按序到达目的地；接收站点处理方便。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</a:rPr>
              <a:t>—</a:t>
            </a:r>
            <a:r>
              <a:rPr lang="en-US" altLang="zh-CN" b="1">
                <a:latin typeface="宋体" pitchFamily="2" charset="-122"/>
              </a:rPr>
              <a:t> </a:t>
            </a:r>
            <a:r>
              <a:rPr lang="zh-CN" altLang="en-US" b="1">
                <a:latin typeface="宋体" pitchFamily="2" charset="-122"/>
              </a:rPr>
              <a:t>如果虚电路中的某个结点或者线路出现故障，将导致虚电路传输失效。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</a:rPr>
              <a:t>—</a:t>
            </a:r>
            <a:r>
              <a:rPr lang="en-US" altLang="zh-CN" b="1">
                <a:latin typeface="宋体" pitchFamily="2" charset="-122"/>
              </a:rPr>
              <a:t> </a:t>
            </a:r>
            <a:r>
              <a:rPr lang="zh-CN" altLang="en-US" b="1">
                <a:latin typeface="宋体" pitchFamily="2" charset="-122"/>
              </a:rPr>
              <a:t>虚电路方式较适合站点之间大块数据的传输（地址冗余量小）</a:t>
            </a:r>
            <a:r>
              <a:rPr lang="zh-CN" altLang="en-US" sz="3200" b="1">
                <a:latin typeface="宋体" pitchFamily="2" charset="-122"/>
              </a:rPr>
              <a:t>。</a:t>
            </a:r>
            <a:endParaRPr lang="zh-CN" altLang="en-US" sz="2000" b="1">
              <a:latin typeface="宋体" pitchFamily="2" charset="-122"/>
            </a:endParaRPr>
          </a:p>
          <a:p>
            <a:pPr algn="r"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 b="1">
                <a:latin typeface="宋体" pitchFamily="2" charset="-122"/>
              </a:rPr>
              <a:t>（第二章完）</a:t>
            </a:r>
          </a:p>
        </p:txBody>
      </p:sp>
    </p:spTree>
    <p:extLst>
      <p:ext uri="{BB962C8B-B14F-4D97-AF65-F5344CB8AC3E}">
        <p14:creationId xmlns:p14="http://schemas.microsoft.com/office/powerpoint/2010/main" val="86708391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970" name="Rectangle 2"/>
          <p:cNvSpPr>
            <a:spLocks noChangeArrowheads="1"/>
          </p:cNvSpPr>
          <p:nvPr/>
        </p:nvSpPr>
        <p:spPr bwMode="auto">
          <a:xfrm>
            <a:off x="228600" y="4572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136525" y="-4763"/>
            <a:ext cx="2995613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FF0000"/>
              </a:buClr>
            </a:pPr>
            <a:r>
              <a:rPr lang="zh-CN" altLang="en-US" b="1">
                <a:latin typeface="宋体" pitchFamily="2" charset="-122"/>
              </a:rPr>
              <a:t>第二章的回顾</a:t>
            </a:r>
          </a:p>
        </p:txBody>
      </p:sp>
      <p:sp>
        <p:nvSpPr>
          <p:cNvPr id="90117" name="Text Box 5"/>
          <p:cNvSpPr txBox="1">
            <a:spLocks noChangeArrowheads="1"/>
          </p:cNvSpPr>
          <p:nvPr/>
        </p:nvSpPr>
        <p:spPr bwMode="auto">
          <a:xfrm>
            <a:off x="107950" y="549275"/>
            <a:ext cx="9007475" cy="6407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FF0000"/>
              </a:buClr>
            </a:pPr>
            <a:r>
              <a:rPr lang="en-US" altLang="zh-CN" b="1" dirty="0">
                <a:solidFill>
                  <a:srgbClr val="FF0000"/>
                </a:solidFill>
                <a:latin typeface="宋体" pitchFamily="2" charset="-122"/>
              </a:rPr>
              <a:t>★ </a:t>
            </a:r>
            <a:r>
              <a:rPr lang="en-US" altLang="zh-CN" b="1" dirty="0">
                <a:solidFill>
                  <a:schemeClr val="hlink"/>
                </a:solidFill>
                <a:latin typeface="宋体" pitchFamily="2" charset="-122"/>
              </a:rPr>
              <a:t> </a:t>
            </a:r>
            <a:r>
              <a:rPr lang="zh-CN" altLang="en-US" b="1" dirty="0">
                <a:latin typeface="宋体" pitchFamily="2" charset="-122"/>
              </a:rPr>
              <a:t>信源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>
                <a:latin typeface="宋体" pitchFamily="2" charset="-122"/>
              </a:rPr>
              <a:t>信宿和信道类型匹配：调制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>
                <a:latin typeface="宋体" pitchFamily="2" charset="-122"/>
              </a:rPr>
              <a:t>解调和编码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>
                <a:latin typeface="宋体" pitchFamily="2" charset="-122"/>
              </a:rPr>
              <a:t>解码；</a:t>
            </a:r>
          </a:p>
          <a:p>
            <a:pPr>
              <a:spcBef>
                <a:spcPct val="10000"/>
              </a:spcBef>
              <a:buClr>
                <a:srgbClr val="FF0000"/>
              </a:buClr>
            </a:pPr>
            <a:r>
              <a:rPr lang="zh-CN" altLang="en-US" b="1" dirty="0">
                <a:latin typeface="宋体" pitchFamily="2" charset="-122"/>
              </a:rPr>
              <a:t>      调制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>
                <a:latin typeface="宋体" pitchFamily="2" charset="-122"/>
              </a:rPr>
              <a:t>解调（模拟信道）：调幅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>
                <a:latin typeface="宋体" pitchFamily="2" charset="-122"/>
              </a:rPr>
              <a:t>调频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>
                <a:latin typeface="宋体" pitchFamily="2" charset="-122"/>
              </a:rPr>
              <a:t>调相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>
                <a:latin typeface="宋体" pitchFamily="2" charset="-122"/>
              </a:rPr>
              <a:t>组合；</a:t>
            </a:r>
          </a:p>
          <a:p>
            <a:pPr>
              <a:spcBef>
                <a:spcPct val="10000"/>
              </a:spcBef>
              <a:buClr>
                <a:srgbClr val="FF0000"/>
              </a:buClr>
            </a:pPr>
            <a:r>
              <a:rPr lang="zh-CN" altLang="en-US" b="1" dirty="0">
                <a:latin typeface="宋体" pitchFamily="2" charset="-122"/>
              </a:rPr>
              <a:t>      编码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>
                <a:latin typeface="宋体" pitchFamily="2" charset="-122"/>
              </a:rPr>
              <a:t>解码（数字信道）：取样</a:t>
            </a:r>
            <a:r>
              <a:rPr lang="en-US" altLang="zh-CN" b="1" dirty="0">
                <a:latin typeface="宋体" pitchFamily="2" charset="-122"/>
              </a:rPr>
              <a:t>-</a:t>
            </a:r>
            <a:r>
              <a:rPr lang="zh-CN" altLang="en-US" b="1" dirty="0">
                <a:latin typeface="宋体" pitchFamily="2" charset="-122"/>
              </a:rPr>
              <a:t>量化</a:t>
            </a:r>
            <a:r>
              <a:rPr lang="en-US" altLang="zh-CN" b="1" dirty="0">
                <a:latin typeface="宋体" pitchFamily="2" charset="-122"/>
              </a:rPr>
              <a:t>-</a:t>
            </a:r>
            <a:r>
              <a:rPr lang="zh-CN" altLang="en-US" b="1" dirty="0">
                <a:latin typeface="宋体" pitchFamily="2" charset="-122"/>
              </a:rPr>
              <a:t>编码；</a:t>
            </a:r>
          </a:p>
          <a:p>
            <a:pPr>
              <a:spcBef>
                <a:spcPct val="50000"/>
              </a:spcBef>
              <a:buClr>
                <a:srgbClr val="FF0000"/>
              </a:buClr>
            </a:pPr>
            <a:r>
              <a:rPr lang="zh-CN" altLang="en-US" b="1" dirty="0">
                <a:solidFill>
                  <a:srgbClr val="FF0000"/>
                </a:solidFill>
              </a:rPr>
              <a:t>★    </a:t>
            </a:r>
            <a:r>
              <a:rPr lang="zh-CN" altLang="en-US" b="1" dirty="0">
                <a:latin typeface="宋体" pitchFamily="2" charset="-122"/>
              </a:rPr>
              <a:t>信息在信道上的表示：通信编码</a:t>
            </a:r>
          </a:p>
          <a:p>
            <a:pPr>
              <a:spcBef>
                <a:spcPct val="10000"/>
              </a:spcBef>
              <a:buClr>
                <a:srgbClr val="FF0000"/>
              </a:buClr>
            </a:pPr>
            <a:r>
              <a:rPr lang="zh-CN" altLang="en-US" b="1" dirty="0">
                <a:latin typeface="宋体" pitchFamily="2" charset="-122"/>
              </a:rPr>
              <a:t>  单极性、双极性，</a:t>
            </a:r>
            <a:r>
              <a:rPr lang="en-US" altLang="zh-CN" b="1" dirty="0">
                <a:latin typeface="宋体" pitchFamily="2" charset="-122"/>
              </a:rPr>
              <a:t>RS232</a:t>
            </a:r>
            <a:r>
              <a:rPr lang="zh-CN" altLang="en-US" b="1" dirty="0">
                <a:latin typeface="宋体" pitchFamily="2" charset="-122"/>
              </a:rPr>
              <a:t>码、不归</a:t>
            </a:r>
            <a:r>
              <a:rPr lang="en-US" altLang="zh-CN" b="1" dirty="0">
                <a:latin typeface="宋体" pitchFamily="2" charset="-122"/>
              </a:rPr>
              <a:t>0</a:t>
            </a:r>
            <a:r>
              <a:rPr lang="zh-CN" altLang="en-US" b="1" dirty="0">
                <a:latin typeface="宋体" pitchFamily="2" charset="-122"/>
              </a:rPr>
              <a:t>交替码、曼码、</a:t>
            </a:r>
            <a:r>
              <a:rPr lang="en-US" altLang="zh-CN" b="1" dirty="0">
                <a:latin typeface="宋体" pitchFamily="2" charset="-122"/>
              </a:rPr>
              <a:t>4b/5b</a:t>
            </a:r>
            <a:r>
              <a:rPr lang="zh-CN" altLang="en-US" b="1" dirty="0">
                <a:latin typeface="宋体" pitchFamily="2" charset="-122"/>
              </a:rPr>
              <a:t>码；</a:t>
            </a:r>
          </a:p>
          <a:p>
            <a:pPr>
              <a:spcBef>
                <a:spcPct val="50000"/>
              </a:spcBef>
              <a:buClr>
                <a:srgbClr val="FF0000"/>
              </a:buClr>
            </a:pPr>
            <a:r>
              <a:rPr lang="zh-CN" altLang="en-US" b="1" dirty="0">
                <a:solidFill>
                  <a:srgbClr val="FF0000"/>
                </a:solidFill>
              </a:rPr>
              <a:t>★    </a:t>
            </a:r>
            <a:r>
              <a:rPr lang="zh-CN" altLang="en-US" b="1" dirty="0">
                <a:latin typeface="宋体" pitchFamily="2" charset="-122"/>
              </a:rPr>
              <a:t>信息在计算机内的显示：</a:t>
            </a:r>
            <a:r>
              <a:rPr lang="en-US" altLang="zh-CN" b="1" dirty="0">
                <a:latin typeface="宋体" pitchFamily="2" charset="-122"/>
              </a:rPr>
              <a:t>ASCII</a:t>
            </a:r>
            <a:r>
              <a:rPr lang="zh-CN" altLang="en-US" b="1" dirty="0">
                <a:latin typeface="宋体" pitchFamily="2" charset="-122"/>
              </a:rPr>
              <a:t>码等；</a:t>
            </a:r>
          </a:p>
          <a:p>
            <a:pPr>
              <a:lnSpc>
                <a:spcPct val="120000"/>
              </a:lnSpc>
              <a:spcBef>
                <a:spcPct val="30000"/>
              </a:spcBef>
              <a:buClr>
                <a:srgbClr val="FF0000"/>
              </a:buClr>
              <a:buFont typeface="宋体" pitchFamily="2" charset="-122"/>
              <a:buChar char="★"/>
            </a:pPr>
            <a:r>
              <a:rPr lang="zh-CN" altLang="en-US" b="1" dirty="0">
                <a:latin typeface="宋体" pitchFamily="2" charset="-122"/>
              </a:rPr>
              <a:t>  收发双方的同步：同步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>
                <a:latin typeface="宋体" pitchFamily="2" charset="-122"/>
              </a:rPr>
              <a:t>异步传输</a:t>
            </a:r>
          </a:p>
          <a:p>
            <a:pPr>
              <a:lnSpc>
                <a:spcPct val="120000"/>
              </a:lnSpc>
              <a:spcBef>
                <a:spcPct val="10000"/>
              </a:spcBef>
              <a:buClr>
                <a:srgbClr val="FF0000"/>
              </a:buClr>
              <a:buFont typeface="宋体" pitchFamily="2" charset="-122"/>
              <a:buNone/>
            </a:pPr>
            <a:r>
              <a:rPr lang="zh-CN" altLang="en-US" b="1" dirty="0">
                <a:latin typeface="宋体" pitchFamily="2" charset="-122"/>
              </a:rPr>
              <a:t>      只有实现位同步，才能完成块同步，保证对方的识别；</a:t>
            </a:r>
          </a:p>
          <a:p>
            <a:pPr>
              <a:lnSpc>
                <a:spcPct val="120000"/>
              </a:lnSpc>
              <a:spcBef>
                <a:spcPct val="30000"/>
              </a:spcBef>
              <a:buClr>
                <a:srgbClr val="FF0000"/>
              </a:buClr>
              <a:buFont typeface="宋体" pitchFamily="2" charset="-122"/>
              <a:buChar char="★"/>
            </a:pPr>
            <a:r>
              <a:rPr lang="zh-CN" altLang="en-US" b="1" dirty="0">
                <a:latin typeface="宋体" pitchFamily="2" charset="-122"/>
              </a:rPr>
              <a:t> 差错处理</a:t>
            </a:r>
            <a:r>
              <a:rPr lang="en-US" altLang="zh-CN" b="1" dirty="0"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反馈重传法：</a:t>
            </a:r>
          </a:p>
          <a:p>
            <a:pPr>
              <a:spcBef>
                <a:spcPct val="10000"/>
              </a:spcBef>
              <a:buClr>
                <a:srgbClr val="FF0000"/>
              </a:buClr>
              <a:buFont typeface="宋体" pitchFamily="2" charset="-122"/>
              <a:buNone/>
            </a:pPr>
            <a:r>
              <a:rPr lang="zh-CN" altLang="en-US" b="1" dirty="0">
                <a:latin typeface="宋体" pitchFamily="2" charset="-122"/>
              </a:rPr>
              <a:t>     停</a:t>
            </a:r>
            <a:r>
              <a:rPr lang="en-US" altLang="zh-CN" b="1" dirty="0">
                <a:latin typeface="宋体" pitchFamily="2" charset="-122"/>
              </a:rPr>
              <a:t>-</a:t>
            </a:r>
            <a:r>
              <a:rPr lang="zh-CN" altLang="en-US" b="1" dirty="0">
                <a:latin typeface="宋体" pitchFamily="2" charset="-122"/>
              </a:rPr>
              <a:t>等协议、滑动窗口（多块传输、统一确认）。</a:t>
            </a:r>
          </a:p>
          <a:p>
            <a:pPr>
              <a:spcBef>
                <a:spcPct val="10000"/>
              </a:spcBef>
              <a:buClr>
                <a:srgbClr val="FF0000"/>
              </a:buClr>
            </a:pPr>
            <a:r>
              <a:rPr lang="zh-CN" altLang="en-US" b="1" dirty="0">
                <a:latin typeface="宋体" pitchFamily="2" charset="-122"/>
              </a:rPr>
              <a:t>   常用的检错码：奇偶校验码、正反码、循环冗余码（</a:t>
            </a:r>
            <a:r>
              <a:rPr lang="en-US" altLang="zh-CN" b="1" dirty="0">
                <a:latin typeface="宋体" pitchFamily="2" charset="-122"/>
              </a:rPr>
              <a:t>CRC</a:t>
            </a:r>
            <a:r>
              <a:rPr lang="zh-CN" altLang="en-US" b="1" dirty="0">
                <a:latin typeface="宋体" pitchFamily="2" charset="-122"/>
              </a:rPr>
              <a:t>）；</a:t>
            </a:r>
          </a:p>
          <a:p>
            <a:pPr>
              <a:spcBef>
                <a:spcPct val="10000"/>
              </a:spcBef>
              <a:buClr>
                <a:srgbClr val="FF0000"/>
              </a:buClr>
            </a:pPr>
            <a:r>
              <a:rPr lang="zh-CN" altLang="en-US" b="1" dirty="0">
                <a:latin typeface="宋体" pitchFamily="2" charset="-122"/>
              </a:rPr>
              <a:t>   具有差错处理能力的传输控制规程：</a:t>
            </a:r>
          </a:p>
          <a:p>
            <a:pPr>
              <a:spcBef>
                <a:spcPct val="10000"/>
              </a:spcBef>
              <a:buClr>
                <a:srgbClr val="FF0000"/>
              </a:buClr>
            </a:pPr>
            <a:r>
              <a:rPr lang="zh-CN" altLang="en-US" b="1" dirty="0">
                <a:latin typeface="宋体" pitchFamily="2" charset="-122"/>
              </a:rPr>
              <a:t>     字符型传输控制规程（基于半双工的停</a:t>
            </a:r>
            <a:r>
              <a:rPr lang="en-US" altLang="zh-CN" b="1" dirty="0">
                <a:latin typeface="宋体" pitchFamily="2" charset="-122"/>
              </a:rPr>
              <a:t>-</a:t>
            </a:r>
            <a:r>
              <a:rPr lang="zh-CN" altLang="en-US" b="1" dirty="0">
                <a:latin typeface="宋体" pitchFamily="2" charset="-122"/>
              </a:rPr>
              <a:t>等协议）</a:t>
            </a:r>
          </a:p>
          <a:p>
            <a:pPr>
              <a:spcBef>
                <a:spcPct val="10000"/>
              </a:spcBef>
              <a:buClr>
                <a:srgbClr val="FF0000"/>
              </a:buClr>
            </a:pPr>
            <a:r>
              <a:rPr lang="zh-CN" altLang="en-US" b="1" dirty="0">
                <a:latin typeface="宋体" pitchFamily="2" charset="-122"/>
              </a:rPr>
              <a:t>     比特型传输控制规程（基于全双工的滑动窗口协议）；</a:t>
            </a:r>
          </a:p>
        </p:txBody>
      </p:sp>
    </p:spTree>
    <p:extLst>
      <p:ext uri="{BB962C8B-B14F-4D97-AF65-F5344CB8AC3E}">
        <p14:creationId xmlns:p14="http://schemas.microsoft.com/office/powerpoint/2010/main" val="104202998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Rectangle 2"/>
          <p:cNvSpPr>
            <a:spLocks noChangeArrowheads="1"/>
          </p:cNvSpPr>
          <p:nvPr/>
        </p:nvSpPr>
        <p:spPr bwMode="auto">
          <a:xfrm>
            <a:off x="228600" y="4572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136525" y="-4763"/>
            <a:ext cx="2995613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FF0000"/>
              </a:buClr>
            </a:pPr>
            <a:r>
              <a:rPr lang="zh-CN" altLang="en-US" b="1">
                <a:latin typeface="宋体" pitchFamily="2" charset="-122"/>
              </a:rPr>
              <a:t>第二章的回顾</a:t>
            </a:r>
          </a:p>
        </p:txBody>
      </p:sp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136525" y="549275"/>
            <a:ext cx="9007475" cy="596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★    </a:t>
            </a:r>
            <a:r>
              <a:rPr lang="zh-CN" altLang="en-US" b="1" dirty="0"/>
              <a:t>差错处理</a:t>
            </a:r>
            <a:r>
              <a:rPr lang="en-US" altLang="zh-CN" b="1" dirty="0"/>
              <a:t>—</a:t>
            </a:r>
            <a:r>
              <a:rPr lang="zh-CN" altLang="en-US" b="1" dirty="0"/>
              <a:t>反馈重传法：</a:t>
            </a:r>
          </a:p>
          <a:p>
            <a:r>
              <a:rPr lang="zh-CN" altLang="en-US" b="1" dirty="0"/>
              <a:t>             具有差错处理能力的传输控制规程：</a:t>
            </a:r>
          </a:p>
          <a:p>
            <a:r>
              <a:rPr lang="zh-CN" altLang="en-US" b="1" dirty="0"/>
              <a:t>                  字符型传输控制规程（基于半双工的停</a:t>
            </a:r>
            <a:r>
              <a:rPr lang="en-US" altLang="zh-CN" b="1" dirty="0"/>
              <a:t>-</a:t>
            </a:r>
            <a:r>
              <a:rPr lang="zh-CN" altLang="en-US" b="1" dirty="0"/>
              <a:t>等协议）</a:t>
            </a:r>
          </a:p>
          <a:p>
            <a:r>
              <a:rPr lang="zh-CN" altLang="en-US" b="1" dirty="0"/>
              <a:t>                  比特型传输控制规程（基于全双工的滑动窗口协议）；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注意控制字符（或者控制序列）</a:t>
            </a:r>
            <a:r>
              <a:rPr lang="zh-CN" altLang="en-US" b="1" dirty="0">
                <a:latin typeface="宋体" pitchFamily="2" charset="-122"/>
              </a:rPr>
              <a:t>在数据字段中出现时的歧义解决方法（填充转义）</a:t>
            </a:r>
          </a:p>
          <a:p>
            <a:pPr>
              <a:lnSpc>
                <a:spcPct val="120000"/>
              </a:lnSpc>
              <a:spcBef>
                <a:spcPct val="30000"/>
              </a:spcBef>
              <a:buClr>
                <a:srgbClr val="FF0000"/>
              </a:buClr>
              <a:buFont typeface="宋体" pitchFamily="2" charset="-122"/>
              <a:buChar char="★"/>
            </a:pPr>
            <a:r>
              <a:rPr lang="zh-CN" altLang="en-US" b="1" dirty="0">
                <a:solidFill>
                  <a:schemeClr val="hlink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latin typeface="宋体" pitchFamily="2" charset="-122"/>
              </a:rPr>
              <a:t>提高线路利用率的方法：</a:t>
            </a:r>
          </a:p>
          <a:p>
            <a:pPr>
              <a:spcBef>
                <a:spcPct val="10000"/>
              </a:spcBef>
              <a:buClr>
                <a:srgbClr val="FF0000"/>
              </a:buClr>
              <a:buFont typeface="宋体" pitchFamily="2" charset="-122"/>
              <a:buNone/>
            </a:pPr>
            <a:r>
              <a:rPr lang="zh-CN" altLang="en-US" b="1" dirty="0">
                <a:latin typeface="宋体" pitchFamily="2" charset="-122"/>
              </a:rPr>
              <a:t>      多路复用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zh-CN" altLang="en-US" b="1" dirty="0">
                <a:latin typeface="宋体" pitchFamily="2" charset="-122"/>
              </a:rPr>
              <a:t>频</a:t>
            </a:r>
            <a:r>
              <a:rPr lang="zh-CN" altLang="en-US" b="1" dirty="0"/>
              <a:t>分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>
                <a:latin typeface="宋体" pitchFamily="2" charset="-122"/>
              </a:rPr>
              <a:t>时</a:t>
            </a:r>
            <a:r>
              <a:rPr lang="zh-CN" altLang="en-US" b="1" dirty="0"/>
              <a:t>分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>
                <a:latin typeface="宋体" pitchFamily="2" charset="-122"/>
              </a:rPr>
              <a:t>波分</a:t>
            </a:r>
            <a:r>
              <a:rPr lang="en-US" altLang="zh-CN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和集中传输；</a:t>
            </a:r>
          </a:p>
          <a:p>
            <a:pPr>
              <a:lnSpc>
                <a:spcPct val="120000"/>
              </a:lnSpc>
              <a:spcBef>
                <a:spcPct val="30000"/>
              </a:spcBef>
              <a:buClr>
                <a:srgbClr val="FF0000"/>
              </a:buClr>
              <a:buFont typeface="宋体" pitchFamily="2" charset="-122"/>
              <a:buChar char="★"/>
            </a:pPr>
            <a:r>
              <a:rPr lang="zh-CN" altLang="en-US" b="1" dirty="0">
                <a:latin typeface="宋体" pitchFamily="2" charset="-122"/>
              </a:rPr>
              <a:t>  扩展覆盖范围，网状，中间结点转发信息的方法：</a:t>
            </a:r>
          </a:p>
          <a:p>
            <a:pPr>
              <a:spcBef>
                <a:spcPct val="10000"/>
              </a:spcBef>
              <a:buClr>
                <a:srgbClr val="FF0000"/>
              </a:buClr>
              <a:buFont typeface="宋体" pitchFamily="2" charset="-122"/>
              <a:buNone/>
            </a:pPr>
            <a:r>
              <a:rPr lang="zh-CN" altLang="en-US" b="1" dirty="0">
                <a:latin typeface="宋体" pitchFamily="2" charset="-122"/>
              </a:rPr>
              <a:t>      电路交换、报文交换、分组交换；</a:t>
            </a:r>
            <a:endParaRPr lang="en-US" altLang="zh-CN" b="1" dirty="0">
              <a:latin typeface="宋体" pitchFamily="2" charset="-122"/>
            </a:endParaRPr>
          </a:p>
          <a:p>
            <a:pPr>
              <a:spcBef>
                <a:spcPct val="10000"/>
              </a:spcBef>
              <a:buClr>
                <a:srgbClr val="FF0000"/>
              </a:buClr>
              <a:buFont typeface="宋体" pitchFamily="2" charset="-122"/>
              <a:buNone/>
            </a:pPr>
            <a:r>
              <a:rPr lang="en-US" altLang="zh-CN" b="1" dirty="0">
                <a:latin typeface="宋体" pitchFamily="2" charset="-122"/>
              </a:rPr>
              <a:t>      </a:t>
            </a:r>
            <a:r>
              <a:rPr lang="zh-CN" altLang="en-US" b="1" dirty="0">
                <a:latin typeface="宋体" pitchFamily="2" charset="-122"/>
              </a:rPr>
              <a:t>现行的计算机网络均采用分组交换技术，不同网络采用的分组长度不同（依赖拟定的传输媒体）。</a:t>
            </a:r>
          </a:p>
          <a:p>
            <a:pPr>
              <a:lnSpc>
                <a:spcPct val="120000"/>
              </a:lnSpc>
              <a:spcBef>
                <a:spcPct val="30000"/>
              </a:spcBef>
              <a:buClr>
                <a:srgbClr val="FF0000"/>
              </a:buClr>
              <a:buFont typeface="宋体" pitchFamily="2" charset="-122"/>
              <a:buChar char="★"/>
            </a:pPr>
            <a:r>
              <a:rPr lang="zh-CN" altLang="en-US" b="1" dirty="0">
                <a:latin typeface="宋体" pitchFamily="2" charset="-122"/>
              </a:rPr>
              <a:t>  分组流传输管理方法：</a:t>
            </a:r>
          </a:p>
          <a:p>
            <a:pPr>
              <a:spcBef>
                <a:spcPct val="10000"/>
              </a:spcBef>
              <a:buClr>
                <a:srgbClr val="FF0000"/>
              </a:buClr>
              <a:buFont typeface="宋体" pitchFamily="2" charset="-122"/>
              <a:buNone/>
            </a:pPr>
            <a:r>
              <a:rPr lang="zh-CN" altLang="en-US" b="1" dirty="0">
                <a:latin typeface="宋体" pitchFamily="2" charset="-122"/>
              </a:rPr>
              <a:t>      面向无连接的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数据报</a:t>
            </a:r>
            <a:r>
              <a:rPr lang="zh-CN" altLang="en-US" b="1" dirty="0">
                <a:latin typeface="宋体" pitchFamily="2" charset="-122"/>
              </a:rPr>
              <a:t>、面向连接的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虚电路</a:t>
            </a:r>
            <a:r>
              <a:rPr lang="zh-CN" altLang="en-US" b="1" dirty="0">
                <a:latin typeface="宋体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60801135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Rectangle 2"/>
          <p:cNvSpPr>
            <a:spLocks noChangeArrowheads="1"/>
          </p:cNvSpPr>
          <p:nvPr/>
        </p:nvSpPr>
        <p:spPr bwMode="auto">
          <a:xfrm>
            <a:off x="228600" y="692696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231775" y="788506"/>
            <a:ext cx="8732838" cy="1969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800" b="1" dirty="0"/>
              <a:t>1</a:t>
            </a:r>
            <a:r>
              <a:rPr lang="zh-CN" altLang="en-US" sz="2800" b="1" dirty="0"/>
              <a:t>、如果电信部门提供</a:t>
            </a:r>
            <a:r>
              <a:rPr lang="en-US" altLang="zh-CN" sz="2800" b="1" dirty="0"/>
              <a:t>T1</a:t>
            </a:r>
            <a:r>
              <a:rPr lang="zh-CN" altLang="en-US" sz="2800" b="1" dirty="0"/>
              <a:t>系统服务，该如何支持用户的</a:t>
            </a:r>
            <a:r>
              <a:rPr lang="en-US" altLang="zh-CN" sz="2800" b="1" dirty="0"/>
              <a:t>128Kbps</a:t>
            </a:r>
            <a:r>
              <a:rPr lang="zh-CN" altLang="en-US" sz="2800" b="1" dirty="0"/>
              <a:t>的虚电路传输要求？</a:t>
            </a:r>
          </a:p>
          <a:p>
            <a:pPr>
              <a:spcBef>
                <a:spcPts val="600"/>
              </a:spcBef>
            </a:pPr>
            <a:r>
              <a:rPr lang="en-US" altLang="zh-CN" sz="2800" b="1" dirty="0"/>
              <a:t>2</a:t>
            </a:r>
            <a:r>
              <a:rPr lang="zh-CN" altLang="en-US" sz="2800" b="1" dirty="0"/>
              <a:t>、根据分组交换的原理，讨论分组交换的特点。</a:t>
            </a:r>
            <a:endParaRPr lang="en-US" altLang="zh-CN" sz="2800" b="1" dirty="0"/>
          </a:p>
          <a:p>
            <a:pPr>
              <a:spcBef>
                <a:spcPts val="600"/>
              </a:spcBef>
            </a:pPr>
            <a:r>
              <a:rPr lang="en-US" altLang="zh-CN" sz="2800" b="1" dirty="0"/>
              <a:t>3</a:t>
            </a:r>
            <a:r>
              <a:rPr lang="zh-CN" altLang="en-US" sz="2800" b="1" dirty="0"/>
              <a:t>、试着分析数据报和虚电路在分组流组织方面的特点。</a:t>
            </a:r>
            <a:endParaRPr lang="en-US" altLang="zh-CN" sz="2800" b="1" dirty="0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269875" y="69850"/>
            <a:ext cx="53101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spcAft>
                <a:spcPct val="50000"/>
              </a:spcAft>
            </a:pPr>
            <a:r>
              <a:rPr lang="zh-CN" altLang="en-US" sz="3200" b="1" dirty="0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思考题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5852" y="4214818"/>
            <a:ext cx="6367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作业提交截止时间：</a:t>
            </a:r>
            <a:r>
              <a:rPr lang="en-US" altLang="zh-CN" b="1" dirty="0"/>
              <a:t>3</a:t>
            </a:r>
            <a:r>
              <a:rPr lang="zh-CN" altLang="en-US" b="1" dirty="0"/>
              <a:t>月</a:t>
            </a:r>
            <a:r>
              <a:rPr lang="en-US" altLang="zh-CN" b="1" dirty="0"/>
              <a:t>10</a:t>
            </a:r>
            <a:r>
              <a:rPr lang="zh-CN" altLang="en-US" b="1" dirty="0"/>
              <a:t>日晚上</a:t>
            </a:r>
            <a:r>
              <a:rPr lang="en-US" altLang="zh-CN" b="1" dirty="0"/>
              <a:t>8</a:t>
            </a:r>
            <a:r>
              <a:rPr lang="zh-CN" altLang="en-US" b="1" dirty="0"/>
              <a:t>点（</a:t>
            </a:r>
            <a:r>
              <a:rPr lang="en-US" altLang="zh-CN" b="1" dirty="0"/>
              <a:t>20</a:t>
            </a:r>
            <a:r>
              <a:rPr lang="zh-CN" altLang="en-US" b="1" dirty="0"/>
              <a:t>点）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658" name="Rectangle 2"/>
          <p:cNvSpPr>
            <a:spLocks noChangeArrowheads="1"/>
          </p:cNvSpPr>
          <p:nvPr/>
        </p:nvSpPr>
        <p:spPr bwMode="auto">
          <a:xfrm>
            <a:off x="228600" y="4572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8572528" y="44450"/>
            <a:ext cx="338554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/>
              <a:t>1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107950" y="-26988"/>
            <a:ext cx="381635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b="1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2.10 </a:t>
            </a:r>
            <a:r>
              <a:rPr lang="zh-CN" altLang="en-US" b="1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多路复用与集中传输</a:t>
            </a:r>
            <a:endParaRPr lang="zh-CN" altLang="en-US" b="1">
              <a:latin typeface="楷体" pitchFamily="18" charset="-122"/>
              <a:ea typeface="楷体" pitchFamily="18" charset="-122"/>
            </a:endParaRP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142875" y="515938"/>
            <a:ext cx="8893175" cy="622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通信在质和量两方面的要求：</a:t>
            </a:r>
          </a:p>
          <a:p>
            <a:pPr>
              <a:spcBef>
                <a:spcPct val="20000"/>
              </a:spcBef>
            </a:pP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   “质”：保证传输信息的可靠性</a:t>
            </a:r>
            <a:r>
              <a:rPr lang="en-US" altLang="zh-CN" b="1" dirty="0">
                <a:ea typeface="楷体" pitchFamily="18" charset="-122"/>
              </a:rPr>
              <a:t>—</a:t>
            </a: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差错处理；</a:t>
            </a:r>
          </a:p>
          <a:p>
            <a:pPr>
              <a:spcBef>
                <a:spcPct val="20000"/>
              </a:spcBef>
            </a:pP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   “量”：充分利用线路资源，为较多用户传输较多信息；</a:t>
            </a:r>
            <a:endParaRPr lang="zh-CN" altLang="en-US" b="1" u="sng" dirty="0">
              <a:latin typeface="楷体" pitchFamily="18" charset="-122"/>
              <a:ea typeface="楷体" pitchFamily="18" charset="-122"/>
            </a:endParaRP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“多路复用和集中传输”主要解决</a:t>
            </a:r>
            <a:r>
              <a:rPr lang="zh-CN" altLang="en-US" b="1" u="sng" dirty="0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如何充分利用信道的问题</a:t>
            </a:r>
            <a:r>
              <a:rPr lang="zh-CN" altLang="en-US" b="1" dirty="0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。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en-US" altLang="zh-CN" b="1" dirty="0">
                <a:latin typeface="楷体" pitchFamily="18" charset="-122"/>
                <a:ea typeface="楷体" pitchFamily="18" charset="-122"/>
              </a:rPr>
              <a:t>2.10.1 </a:t>
            </a: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多路复用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起因：</a:t>
            </a: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用户操作具有间断性；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 目的：</a:t>
            </a: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使得多路信号可以共用一个信道，</a:t>
            </a:r>
          </a:p>
          <a:p>
            <a:pPr>
              <a:spcBef>
                <a:spcPct val="20000"/>
              </a:spcBef>
            </a:pP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   将多路信号组合在一条物理信道上传输，充分利用信道容量。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b="1" dirty="0">
                <a:solidFill>
                  <a:schemeClr val="hlink"/>
                </a:solidFill>
                <a:latin typeface="楷体" pitchFamily="18" charset="-122"/>
                <a:ea typeface="楷体" pitchFamily="18" charset="-122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原理：</a:t>
            </a: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当物理信道的可用带宽超过单个原始信号的带宽时，  </a:t>
            </a:r>
          </a:p>
          <a:p>
            <a:pPr>
              <a:spcBef>
                <a:spcPct val="20000"/>
              </a:spcBef>
            </a:pP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       将物理信道的总带宽分割成若干个和被传输的单个信号带宽相同（或者略宽一点）的</a:t>
            </a:r>
            <a:r>
              <a:rPr lang="zh-CN" altLang="en-US" b="1" dirty="0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子信道</a:t>
            </a: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，并利用每个子信道传输一路信号，达到</a:t>
            </a:r>
            <a:r>
              <a:rPr lang="zh-CN" altLang="en-US" b="1" u="sng" dirty="0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多路信号共用一个信道的目的，节省线路资源。</a:t>
            </a:r>
          </a:p>
          <a:p>
            <a:pPr>
              <a:spcBef>
                <a:spcPct val="2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 技术支持：</a:t>
            </a: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组合和分离不同用户的信息。</a:t>
            </a:r>
          </a:p>
        </p:txBody>
      </p:sp>
    </p:spTree>
    <p:extLst>
      <p:ext uri="{BB962C8B-B14F-4D97-AF65-F5344CB8AC3E}">
        <p14:creationId xmlns:p14="http://schemas.microsoft.com/office/powerpoint/2010/main" val="164582486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6" name="Rectangle 2"/>
          <p:cNvSpPr>
            <a:spLocks noChangeArrowheads="1"/>
          </p:cNvSpPr>
          <p:nvPr/>
        </p:nvSpPr>
        <p:spPr bwMode="auto">
          <a:xfrm>
            <a:off x="228600" y="6921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8572528" y="44450"/>
            <a:ext cx="338554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/>
              <a:t>2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179388" y="101600"/>
            <a:ext cx="3816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信道复用技术</a:t>
            </a:r>
            <a:endParaRPr lang="zh-CN" altLang="en-US" sz="2800" b="1">
              <a:latin typeface="楷体" pitchFamily="18" charset="-122"/>
              <a:ea typeface="楷体" pitchFamily="18" charset="-122"/>
            </a:endParaRP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142875" y="874713"/>
            <a:ext cx="889317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b="1">
                <a:latin typeface="楷体" pitchFamily="18" charset="-122"/>
                <a:ea typeface="楷体" pitchFamily="18" charset="-122"/>
              </a:rPr>
              <a:t>复用（</a:t>
            </a:r>
            <a:r>
              <a:rPr lang="en-US" altLang="zh-CN" b="1">
                <a:latin typeface="楷体" pitchFamily="18" charset="-122"/>
                <a:ea typeface="楷体" pitchFamily="18" charset="-122"/>
              </a:rPr>
              <a:t>Multiplexing</a:t>
            </a:r>
            <a:r>
              <a:rPr lang="zh-CN" altLang="en-US" b="1">
                <a:latin typeface="楷体" pitchFamily="18" charset="-122"/>
                <a:ea typeface="楷体" pitchFamily="18" charset="-122"/>
              </a:rPr>
              <a:t>）是通信技术中的基本概念，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b="1">
                <a:latin typeface="楷体" pitchFamily="18" charset="-122"/>
                <a:ea typeface="楷体" pitchFamily="18" charset="-122"/>
              </a:rPr>
              <a:t>                    类同</a:t>
            </a:r>
            <a:r>
              <a:rPr lang="en-US" altLang="zh-CN" b="1">
                <a:latin typeface="楷体" pitchFamily="18" charset="-122"/>
                <a:ea typeface="楷体" pitchFamily="18" charset="-122"/>
              </a:rPr>
              <a:t>n</a:t>
            </a:r>
            <a:r>
              <a:rPr lang="zh-CN" altLang="en-US" b="1">
                <a:latin typeface="楷体" pitchFamily="18" charset="-122"/>
                <a:ea typeface="楷体" pitchFamily="18" charset="-122"/>
              </a:rPr>
              <a:t>车道的公路支持多车并行。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b="1">
                <a:latin typeface="楷体" pitchFamily="18" charset="-122"/>
                <a:ea typeface="楷体" pitchFamily="18" charset="-122"/>
              </a:rPr>
              <a:t>  复用：将多路信号汇集到一个信道（共享信道）；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b="1">
                <a:latin typeface="楷体" pitchFamily="18" charset="-122"/>
                <a:ea typeface="楷体" pitchFamily="18" charset="-122"/>
              </a:rPr>
              <a:t>  分用（解复用）：将共享信道的信息分解给不同的收方。</a:t>
            </a:r>
          </a:p>
        </p:txBody>
      </p:sp>
      <p:sp>
        <p:nvSpPr>
          <p:cNvPr id="35846" name="Line 6"/>
          <p:cNvSpPr>
            <a:spLocks noChangeShapeType="1"/>
          </p:cNvSpPr>
          <p:nvPr/>
        </p:nvSpPr>
        <p:spPr bwMode="auto">
          <a:xfrm>
            <a:off x="5214938" y="4532313"/>
            <a:ext cx="3263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6159500" y="4071938"/>
            <a:ext cx="130175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zh-CN" altLang="en-US" sz="2200">
                <a:latin typeface="Arial" charset="0"/>
                <a:ea typeface="黑体" pitchFamily="2" charset="-122"/>
              </a:rPr>
              <a:t>共享信道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90550" y="3932238"/>
            <a:ext cx="3408363" cy="1200150"/>
            <a:chOff x="657" y="1230"/>
            <a:chExt cx="1180" cy="590"/>
          </a:xfrm>
        </p:grpSpPr>
        <p:sp>
          <p:nvSpPr>
            <p:cNvPr id="35873" name="Line 9"/>
            <p:cNvSpPr>
              <a:spLocks noChangeShapeType="1"/>
            </p:cNvSpPr>
            <p:nvPr/>
          </p:nvSpPr>
          <p:spPr bwMode="auto">
            <a:xfrm>
              <a:off x="657" y="1230"/>
              <a:ext cx="11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4" name="Line 10"/>
            <p:cNvSpPr>
              <a:spLocks noChangeShapeType="1"/>
            </p:cNvSpPr>
            <p:nvPr/>
          </p:nvSpPr>
          <p:spPr bwMode="auto">
            <a:xfrm>
              <a:off x="657" y="1525"/>
              <a:ext cx="11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5" name="Line 11"/>
            <p:cNvSpPr>
              <a:spLocks noChangeShapeType="1"/>
            </p:cNvSpPr>
            <p:nvPr/>
          </p:nvSpPr>
          <p:spPr bwMode="auto">
            <a:xfrm>
              <a:off x="657" y="1820"/>
              <a:ext cx="11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5849" name="Text Box 12"/>
          <p:cNvSpPr txBox="1">
            <a:spLocks noChangeArrowheads="1"/>
          </p:cNvSpPr>
          <p:nvPr/>
        </p:nvSpPr>
        <p:spPr bwMode="auto">
          <a:xfrm>
            <a:off x="1844675" y="3495675"/>
            <a:ext cx="7429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zh-CN" altLang="en-US" sz="2200">
                <a:latin typeface="黑体" pitchFamily="2" charset="-122"/>
                <a:ea typeface="黑体" pitchFamily="2" charset="-122"/>
              </a:rPr>
              <a:t>信道</a:t>
            </a:r>
          </a:p>
        </p:txBody>
      </p:sp>
      <p:sp>
        <p:nvSpPr>
          <p:cNvPr id="753677" name="Oval 13"/>
          <p:cNvSpPr>
            <a:spLocks noChangeArrowheads="1"/>
          </p:cNvSpPr>
          <p:nvPr/>
        </p:nvSpPr>
        <p:spPr bwMode="auto">
          <a:xfrm>
            <a:off x="142875" y="3702050"/>
            <a:ext cx="447675" cy="4603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CN" sz="2200">
                <a:latin typeface="Arial" charset="0"/>
                <a:ea typeface="黑体" pitchFamily="2" charset="-122"/>
              </a:rPr>
              <a:t>A</a:t>
            </a:r>
            <a:r>
              <a:rPr kumimoji="0" lang="en-US" altLang="zh-CN" sz="2200" baseline="-25000">
                <a:latin typeface="Arial" charset="0"/>
                <a:ea typeface="黑体" pitchFamily="2" charset="-122"/>
              </a:rPr>
              <a:t>1</a:t>
            </a:r>
          </a:p>
        </p:txBody>
      </p:sp>
      <p:sp>
        <p:nvSpPr>
          <p:cNvPr id="753678" name="Oval 14"/>
          <p:cNvSpPr>
            <a:spLocks noChangeArrowheads="1"/>
          </p:cNvSpPr>
          <p:nvPr/>
        </p:nvSpPr>
        <p:spPr bwMode="auto">
          <a:xfrm>
            <a:off x="3910013" y="3702050"/>
            <a:ext cx="446087" cy="4603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CN" sz="2200">
                <a:latin typeface="Arial" charset="0"/>
                <a:ea typeface="黑体" pitchFamily="2" charset="-122"/>
              </a:rPr>
              <a:t>A</a:t>
            </a:r>
            <a:r>
              <a:rPr kumimoji="0" lang="en-US" altLang="zh-CN" sz="2200" baseline="-25000">
                <a:latin typeface="Arial" charset="0"/>
                <a:ea typeface="黑体" pitchFamily="2" charset="-122"/>
              </a:rPr>
              <a:t>2</a:t>
            </a:r>
          </a:p>
        </p:txBody>
      </p:sp>
      <p:sp>
        <p:nvSpPr>
          <p:cNvPr id="753679" name="Oval 15"/>
          <p:cNvSpPr>
            <a:spLocks noChangeArrowheads="1"/>
          </p:cNvSpPr>
          <p:nvPr/>
        </p:nvSpPr>
        <p:spPr bwMode="auto">
          <a:xfrm>
            <a:off x="142875" y="4302125"/>
            <a:ext cx="447675" cy="4603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CN" sz="2200">
                <a:latin typeface="Arial" charset="0"/>
                <a:ea typeface="黑体" pitchFamily="2" charset="-122"/>
              </a:rPr>
              <a:t>B</a:t>
            </a:r>
            <a:r>
              <a:rPr kumimoji="0" lang="en-US" altLang="zh-CN" sz="2200" baseline="-25000">
                <a:latin typeface="Arial" charset="0"/>
                <a:ea typeface="黑体" pitchFamily="2" charset="-122"/>
              </a:rPr>
              <a:t>1</a:t>
            </a:r>
          </a:p>
        </p:txBody>
      </p:sp>
      <p:sp>
        <p:nvSpPr>
          <p:cNvPr id="753680" name="Oval 16"/>
          <p:cNvSpPr>
            <a:spLocks noChangeArrowheads="1"/>
          </p:cNvSpPr>
          <p:nvPr/>
        </p:nvSpPr>
        <p:spPr bwMode="auto">
          <a:xfrm>
            <a:off x="3910013" y="4302125"/>
            <a:ext cx="446087" cy="4603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CN" sz="2200">
                <a:latin typeface="Arial" charset="0"/>
                <a:ea typeface="黑体" pitchFamily="2" charset="-122"/>
              </a:rPr>
              <a:t>B</a:t>
            </a:r>
            <a:r>
              <a:rPr kumimoji="0" lang="en-US" altLang="zh-CN" sz="2200" baseline="-25000">
                <a:latin typeface="Arial" charset="0"/>
                <a:ea typeface="黑体" pitchFamily="2" charset="-122"/>
              </a:rPr>
              <a:t>2</a:t>
            </a:r>
          </a:p>
        </p:txBody>
      </p:sp>
      <p:sp>
        <p:nvSpPr>
          <p:cNvPr id="753681" name="Oval 17"/>
          <p:cNvSpPr>
            <a:spLocks noChangeArrowheads="1"/>
          </p:cNvSpPr>
          <p:nvPr/>
        </p:nvSpPr>
        <p:spPr bwMode="auto">
          <a:xfrm>
            <a:off x="142875" y="4902200"/>
            <a:ext cx="447675" cy="4603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CN" sz="2200">
                <a:latin typeface="Arial" charset="0"/>
                <a:ea typeface="黑体" pitchFamily="2" charset="-122"/>
              </a:rPr>
              <a:t>C</a:t>
            </a:r>
            <a:r>
              <a:rPr kumimoji="0" lang="en-US" altLang="zh-CN" sz="2200" baseline="-25000">
                <a:latin typeface="Arial" charset="0"/>
                <a:ea typeface="黑体" pitchFamily="2" charset="-122"/>
              </a:rPr>
              <a:t>1</a:t>
            </a:r>
          </a:p>
        </p:txBody>
      </p:sp>
      <p:sp>
        <p:nvSpPr>
          <p:cNvPr id="753682" name="Oval 18"/>
          <p:cNvSpPr>
            <a:spLocks noChangeArrowheads="1"/>
          </p:cNvSpPr>
          <p:nvPr/>
        </p:nvSpPr>
        <p:spPr bwMode="auto">
          <a:xfrm>
            <a:off x="3910013" y="4902200"/>
            <a:ext cx="446087" cy="4603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CN" sz="2200">
                <a:latin typeface="Arial" charset="0"/>
                <a:ea typeface="黑体" pitchFamily="2" charset="-122"/>
              </a:rPr>
              <a:t>C</a:t>
            </a:r>
            <a:r>
              <a:rPr kumimoji="0" lang="en-US" altLang="zh-CN" sz="2200" baseline="-25000">
                <a:latin typeface="Arial" charset="0"/>
                <a:ea typeface="黑体" pitchFamily="2" charset="-122"/>
              </a:rPr>
              <a:t>2</a:t>
            </a:r>
          </a:p>
        </p:txBody>
      </p:sp>
      <p:sp>
        <p:nvSpPr>
          <p:cNvPr id="35856" name="Text Box 19"/>
          <p:cNvSpPr txBox="1">
            <a:spLocks noChangeArrowheads="1"/>
          </p:cNvSpPr>
          <p:nvPr/>
        </p:nvSpPr>
        <p:spPr bwMode="auto">
          <a:xfrm>
            <a:off x="1844675" y="4138613"/>
            <a:ext cx="74295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zh-CN" altLang="en-US" sz="2200">
                <a:latin typeface="黑体" pitchFamily="2" charset="-122"/>
                <a:ea typeface="黑体" pitchFamily="2" charset="-122"/>
              </a:rPr>
              <a:t>信道</a:t>
            </a:r>
          </a:p>
        </p:txBody>
      </p:sp>
      <p:sp>
        <p:nvSpPr>
          <p:cNvPr id="35857" name="Text Box 20"/>
          <p:cNvSpPr txBox="1">
            <a:spLocks noChangeArrowheads="1"/>
          </p:cNvSpPr>
          <p:nvPr/>
        </p:nvSpPr>
        <p:spPr bwMode="auto">
          <a:xfrm>
            <a:off x="1844675" y="4754563"/>
            <a:ext cx="74295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zh-CN" altLang="en-US" sz="2200">
                <a:latin typeface="黑体" pitchFamily="2" charset="-122"/>
                <a:ea typeface="黑体" pitchFamily="2" charset="-122"/>
              </a:rPr>
              <a:t>信道</a:t>
            </a:r>
          </a:p>
        </p:txBody>
      </p:sp>
      <p:sp>
        <p:nvSpPr>
          <p:cNvPr id="35858" name="Line 21"/>
          <p:cNvSpPr>
            <a:spLocks noChangeShapeType="1"/>
          </p:cNvSpPr>
          <p:nvPr/>
        </p:nvSpPr>
        <p:spPr bwMode="auto">
          <a:xfrm>
            <a:off x="5988050" y="4532313"/>
            <a:ext cx="154305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59" name="Line 22"/>
          <p:cNvSpPr>
            <a:spLocks noChangeShapeType="1"/>
          </p:cNvSpPr>
          <p:nvPr/>
        </p:nvSpPr>
        <p:spPr bwMode="auto">
          <a:xfrm>
            <a:off x="8047038" y="4624388"/>
            <a:ext cx="515937" cy="461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60" name="Line 23"/>
          <p:cNvSpPr>
            <a:spLocks noChangeShapeType="1"/>
          </p:cNvSpPr>
          <p:nvPr/>
        </p:nvSpPr>
        <p:spPr bwMode="auto">
          <a:xfrm flipH="1">
            <a:off x="8047038" y="3978275"/>
            <a:ext cx="515937" cy="368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61" name="Line 24"/>
          <p:cNvSpPr>
            <a:spLocks noChangeShapeType="1"/>
          </p:cNvSpPr>
          <p:nvPr/>
        </p:nvSpPr>
        <p:spPr bwMode="auto">
          <a:xfrm flipV="1">
            <a:off x="5127625" y="4624388"/>
            <a:ext cx="430213" cy="461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62" name="Line 25"/>
          <p:cNvSpPr>
            <a:spLocks noChangeShapeType="1"/>
          </p:cNvSpPr>
          <p:nvPr/>
        </p:nvSpPr>
        <p:spPr bwMode="auto">
          <a:xfrm>
            <a:off x="5127625" y="3978275"/>
            <a:ext cx="430213" cy="368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3690" name="Oval 26"/>
          <p:cNvSpPr>
            <a:spLocks noChangeArrowheads="1"/>
          </p:cNvSpPr>
          <p:nvPr/>
        </p:nvSpPr>
        <p:spPr bwMode="auto">
          <a:xfrm>
            <a:off x="4787900" y="3702050"/>
            <a:ext cx="427038" cy="4603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CN" sz="2200">
                <a:latin typeface="Arial" charset="0"/>
                <a:ea typeface="黑体" pitchFamily="2" charset="-122"/>
              </a:rPr>
              <a:t>A</a:t>
            </a:r>
            <a:r>
              <a:rPr kumimoji="0" lang="en-US" altLang="zh-CN" sz="2200" baseline="-25000">
                <a:latin typeface="Arial" charset="0"/>
                <a:ea typeface="黑体" pitchFamily="2" charset="-122"/>
              </a:rPr>
              <a:t>1</a:t>
            </a:r>
          </a:p>
        </p:txBody>
      </p:sp>
      <p:sp>
        <p:nvSpPr>
          <p:cNvPr id="753691" name="Oval 27"/>
          <p:cNvSpPr>
            <a:spLocks noChangeArrowheads="1"/>
          </p:cNvSpPr>
          <p:nvPr/>
        </p:nvSpPr>
        <p:spPr bwMode="auto">
          <a:xfrm>
            <a:off x="8391525" y="3702050"/>
            <a:ext cx="428625" cy="4603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CN" sz="2200">
                <a:latin typeface="Arial" charset="0"/>
                <a:ea typeface="黑体" pitchFamily="2" charset="-122"/>
              </a:rPr>
              <a:t>A</a:t>
            </a:r>
            <a:r>
              <a:rPr kumimoji="0" lang="en-US" altLang="zh-CN" sz="2200" baseline="-25000">
                <a:latin typeface="Arial" charset="0"/>
                <a:ea typeface="黑体" pitchFamily="2" charset="-122"/>
              </a:rPr>
              <a:t>2</a:t>
            </a:r>
          </a:p>
        </p:txBody>
      </p:sp>
      <p:sp>
        <p:nvSpPr>
          <p:cNvPr id="753692" name="Oval 28"/>
          <p:cNvSpPr>
            <a:spLocks noChangeArrowheads="1"/>
          </p:cNvSpPr>
          <p:nvPr/>
        </p:nvSpPr>
        <p:spPr bwMode="auto">
          <a:xfrm>
            <a:off x="4787900" y="4287838"/>
            <a:ext cx="427038" cy="4603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CN" sz="2200">
                <a:latin typeface="Arial" charset="0"/>
                <a:ea typeface="黑体" pitchFamily="2" charset="-122"/>
              </a:rPr>
              <a:t>B</a:t>
            </a:r>
            <a:r>
              <a:rPr kumimoji="0" lang="en-US" altLang="zh-CN" sz="2200" baseline="-25000">
                <a:latin typeface="Arial" charset="0"/>
                <a:ea typeface="黑体" pitchFamily="2" charset="-122"/>
              </a:rPr>
              <a:t>1</a:t>
            </a:r>
          </a:p>
        </p:txBody>
      </p:sp>
      <p:sp>
        <p:nvSpPr>
          <p:cNvPr id="753693" name="Oval 29"/>
          <p:cNvSpPr>
            <a:spLocks noChangeArrowheads="1"/>
          </p:cNvSpPr>
          <p:nvPr/>
        </p:nvSpPr>
        <p:spPr bwMode="auto">
          <a:xfrm>
            <a:off x="8391525" y="4287838"/>
            <a:ext cx="428625" cy="4603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CN" sz="2200">
                <a:latin typeface="Arial" charset="0"/>
                <a:ea typeface="黑体" pitchFamily="2" charset="-122"/>
              </a:rPr>
              <a:t>B</a:t>
            </a:r>
            <a:r>
              <a:rPr kumimoji="0" lang="en-US" altLang="zh-CN" sz="2200" baseline="-25000">
                <a:latin typeface="Arial" charset="0"/>
                <a:ea typeface="黑体" pitchFamily="2" charset="-122"/>
              </a:rPr>
              <a:t>2</a:t>
            </a:r>
          </a:p>
        </p:txBody>
      </p:sp>
      <p:sp>
        <p:nvSpPr>
          <p:cNvPr id="753694" name="Oval 30"/>
          <p:cNvSpPr>
            <a:spLocks noChangeArrowheads="1"/>
          </p:cNvSpPr>
          <p:nvPr/>
        </p:nvSpPr>
        <p:spPr bwMode="auto">
          <a:xfrm>
            <a:off x="4787900" y="4902200"/>
            <a:ext cx="427038" cy="4603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CN" sz="2200">
                <a:latin typeface="Arial" charset="0"/>
                <a:ea typeface="黑体" pitchFamily="2" charset="-122"/>
              </a:rPr>
              <a:t>C</a:t>
            </a:r>
            <a:r>
              <a:rPr kumimoji="0" lang="en-US" altLang="zh-CN" sz="2200" baseline="-25000">
                <a:latin typeface="Arial" charset="0"/>
                <a:ea typeface="黑体" pitchFamily="2" charset="-122"/>
              </a:rPr>
              <a:t>1</a:t>
            </a:r>
          </a:p>
        </p:txBody>
      </p:sp>
      <p:sp>
        <p:nvSpPr>
          <p:cNvPr id="753695" name="Oval 31"/>
          <p:cNvSpPr>
            <a:spLocks noChangeArrowheads="1"/>
          </p:cNvSpPr>
          <p:nvPr/>
        </p:nvSpPr>
        <p:spPr bwMode="auto">
          <a:xfrm>
            <a:off x="8391525" y="4902200"/>
            <a:ext cx="428625" cy="4603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CN" sz="2200">
                <a:latin typeface="Arial" charset="0"/>
                <a:ea typeface="黑体" pitchFamily="2" charset="-122"/>
              </a:rPr>
              <a:t>C</a:t>
            </a:r>
            <a:r>
              <a:rPr kumimoji="0" lang="en-US" altLang="zh-CN" sz="2200" baseline="-25000">
                <a:latin typeface="Arial" charset="0"/>
                <a:ea typeface="黑体" pitchFamily="2" charset="-122"/>
              </a:rPr>
              <a:t>2</a:t>
            </a:r>
          </a:p>
        </p:txBody>
      </p:sp>
      <p:sp>
        <p:nvSpPr>
          <p:cNvPr id="753696" name="Rectangle 32"/>
          <p:cNvSpPr>
            <a:spLocks noChangeArrowheads="1"/>
          </p:cNvSpPr>
          <p:nvPr/>
        </p:nvSpPr>
        <p:spPr bwMode="auto">
          <a:xfrm>
            <a:off x="5473700" y="4286250"/>
            <a:ext cx="601663" cy="461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kumimoji="0" lang="zh-CN" altLang="en-US" sz="2200">
                <a:latin typeface="Arial" charset="0"/>
                <a:ea typeface="黑体" pitchFamily="2" charset="-122"/>
              </a:rPr>
              <a:t>复用</a:t>
            </a:r>
          </a:p>
        </p:txBody>
      </p:sp>
      <p:sp>
        <p:nvSpPr>
          <p:cNvPr id="753697" name="Rectangle 33"/>
          <p:cNvSpPr>
            <a:spLocks noChangeArrowheads="1"/>
          </p:cNvSpPr>
          <p:nvPr/>
        </p:nvSpPr>
        <p:spPr bwMode="auto">
          <a:xfrm>
            <a:off x="7531100" y="4286250"/>
            <a:ext cx="601663" cy="461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kumimoji="0" lang="zh-CN" altLang="en-US" sz="2200">
                <a:latin typeface="Arial" charset="0"/>
                <a:ea typeface="黑体" pitchFamily="2" charset="-122"/>
              </a:rPr>
              <a:t>分用</a:t>
            </a:r>
          </a:p>
        </p:txBody>
      </p:sp>
      <p:sp>
        <p:nvSpPr>
          <p:cNvPr id="35871" name="Text Box 34"/>
          <p:cNvSpPr txBox="1">
            <a:spLocks noChangeArrowheads="1"/>
          </p:cNvSpPr>
          <p:nvPr/>
        </p:nvSpPr>
        <p:spPr bwMode="auto">
          <a:xfrm>
            <a:off x="1174750" y="5708650"/>
            <a:ext cx="2317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zh-CN" altLang="en-US">
                <a:latin typeface="黑体" pitchFamily="2" charset="-122"/>
                <a:ea typeface="黑体" pitchFamily="2" charset="-122"/>
              </a:rPr>
              <a:t>不使用复用技术</a:t>
            </a:r>
          </a:p>
        </p:txBody>
      </p:sp>
      <p:sp>
        <p:nvSpPr>
          <p:cNvPr id="35872" name="Text Box 35"/>
          <p:cNvSpPr txBox="1">
            <a:spLocks noChangeArrowheads="1"/>
          </p:cNvSpPr>
          <p:nvPr/>
        </p:nvSpPr>
        <p:spPr bwMode="auto">
          <a:xfrm>
            <a:off x="5654675" y="5695950"/>
            <a:ext cx="201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zh-CN" altLang="en-US">
                <a:latin typeface="Arial" charset="0"/>
                <a:ea typeface="黑体" pitchFamily="2" charset="-122"/>
              </a:rPr>
              <a:t>使用复用技术</a:t>
            </a:r>
          </a:p>
        </p:txBody>
      </p:sp>
    </p:spTree>
    <p:extLst>
      <p:ext uri="{BB962C8B-B14F-4D97-AF65-F5344CB8AC3E}">
        <p14:creationId xmlns:p14="http://schemas.microsoft.com/office/powerpoint/2010/main" val="211268695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1143000" y="3290888"/>
            <a:ext cx="6416675" cy="3340100"/>
            <a:chOff x="720" y="2073"/>
            <a:chExt cx="4042" cy="2104"/>
          </a:xfrm>
        </p:grpSpPr>
        <p:sp>
          <p:nvSpPr>
            <p:cNvPr id="36871" name="Rectangle 2"/>
            <p:cNvSpPr>
              <a:spLocks noChangeArrowheads="1"/>
            </p:cNvSpPr>
            <p:nvPr/>
          </p:nvSpPr>
          <p:spPr bwMode="auto">
            <a:xfrm>
              <a:off x="2018" y="3929"/>
              <a:ext cx="1951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/>
              <a:r>
                <a:rPr lang="zh-CN" altLang="en-US" sz="2000" b="1">
                  <a:latin typeface="宋体" pitchFamily="2" charset="-122"/>
                </a:rPr>
                <a:t>频分多路复用示意图</a:t>
              </a:r>
            </a:p>
          </p:txBody>
        </p:sp>
        <p:sp>
          <p:nvSpPr>
            <p:cNvPr id="36872" name="Line 4"/>
            <p:cNvSpPr>
              <a:spLocks noChangeShapeType="1"/>
            </p:cNvSpPr>
            <p:nvPr/>
          </p:nvSpPr>
          <p:spPr bwMode="auto">
            <a:xfrm>
              <a:off x="781" y="2415"/>
              <a:ext cx="697" cy="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3" name="Line 5"/>
            <p:cNvSpPr>
              <a:spLocks noChangeShapeType="1"/>
            </p:cNvSpPr>
            <p:nvPr/>
          </p:nvSpPr>
          <p:spPr bwMode="auto">
            <a:xfrm>
              <a:off x="781" y="2741"/>
              <a:ext cx="697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4" name="Line 6"/>
            <p:cNvSpPr>
              <a:spLocks noChangeShapeType="1"/>
            </p:cNvSpPr>
            <p:nvPr/>
          </p:nvSpPr>
          <p:spPr bwMode="auto">
            <a:xfrm>
              <a:off x="781" y="3067"/>
              <a:ext cx="697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5" name="Line 7"/>
            <p:cNvSpPr>
              <a:spLocks noChangeShapeType="1"/>
            </p:cNvSpPr>
            <p:nvPr/>
          </p:nvSpPr>
          <p:spPr bwMode="auto">
            <a:xfrm>
              <a:off x="781" y="3392"/>
              <a:ext cx="6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6" name="Line 8"/>
            <p:cNvSpPr>
              <a:spLocks noChangeShapeType="1"/>
            </p:cNvSpPr>
            <p:nvPr/>
          </p:nvSpPr>
          <p:spPr bwMode="auto">
            <a:xfrm flipV="1">
              <a:off x="1776" y="2236"/>
              <a:ext cx="19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7" name="Line 9"/>
            <p:cNvSpPr>
              <a:spLocks noChangeShapeType="1"/>
            </p:cNvSpPr>
            <p:nvPr/>
          </p:nvSpPr>
          <p:spPr bwMode="auto">
            <a:xfrm flipV="1">
              <a:off x="1791" y="3628"/>
              <a:ext cx="1953" cy="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8" name="Line 10"/>
            <p:cNvSpPr>
              <a:spLocks noChangeShapeType="1"/>
            </p:cNvSpPr>
            <p:nvPr/>
          </p:nvSpPr>
          <p:spPr bwMode="auto">
            <a:xfrm flipV="1">
              <a:off x="1787" y="2284"/>
              <a:ext cx="1957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9" name="Line 11"/>
            <p:cNvSpPr>
              <a:spLocks noChangeShapeType="1"/>
            </p:cNvSpPr>
            <p:nvPr/>
          </p:nvSpPr>
          <p:spPr bwMode="auto">
            <a:xfrm flipV="1">
              <a:off x="1824" y="2572"/>
              <a:ext cx="1968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0" name="Line 12"/>
            <p:cNvSpPr>
              <a:spLocks noChangeShapeType="1"/>
            </p:cNvSpPr>
            <p:nvPr/>
          </p:nvSpPr>
          <p:spPr bwMode="auto">
            <a:xfrm>
              <a:off x="1776" y="3244"/>
              <a:ext cx="1968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1" name="Line 13"/>
            <p:cNvSpPr>
              <a:spLocks noChangeShapeType="1"/>
            </p:cNvSpPr>
            <p:nvPr/>
          </p:nvSpPr>
          <p:spPr bwMode="auto">
            <a:xfrm>
              <a:off x="1776" y="3580"/>
              <a:ext cx="19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2" name="Line 14"/>
            <p:cNvSpPr>
              <a:spLocks noChangeShapeType="1"/>
            </p:cNvSpPr>
            <p:nvPr/>
          </p:nvSpPr>
          <p:spPr bwMode="auto">
            <a:xfrm>
              <a:off x="1795" y="2904"/>
              <a:ext cx="1949" cy="4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3" name="Rectangle 15"/>
            <p:cNvSpPr>
              <a:spLocks noChangeArrowheads="1"/>
            </p:cNvSpPr>
            <p:nvPr/>
          </p:nvSpPr>
          <p:spPr bwMode="auto">
            <a:xfrm>
              <a:off x="1928" y="2298"/>
              <a:ext cx="1633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CN" sz="800" b="1">
                  <a:latin typeface="宋体" pitchFamily="2" charset="-122"/>
                </a:rPr>
                <a:t>  </a:t>
              </a:r>
              <a:r>
                <a:rPr lang="zh-CN" altLang="en-US" sz="1800" b="1">
                  <a:solidFill>
                    <a:schemeClr val="accent1"/>
                  </a:solidFill>
                  <a:latin typeface="宋体" pitchFamily="2" charset="-122"/>
                </a:rPr>
                <a:t>频 段 </a:t>
              </a:r>
              <a:r>
                <a:rPr lang="en-US" altLang="zh-CN" sz="1800" b="1">
                  <a:solidFill>
                    <a:schemeClr val="accent1"/>
                  </a:solidFill>
                  <a:latin typeface="宋体" pitchFamily="2" charset="-122"/>
                </a:rPr>
                <a:t>1</a:t>
              </a:r>
              <a:r>
                <a:rPr lang="zh-CN" altLang="en-US" sz="1800" b="1">
                  <a:solidFill>
                    <a:schemeClr val="accent1"/>
                  </a:solidFill>
                  <a:latin typeface="宋体" pitchFamily="2" charset="-122"/>
                </a:rPr>
                <a:t>（</a:t>
              </a:r>
              <a:r>
                <a:rPr lang="en-US" altLang="zh-CN" sz="1800" b="1">
                  <a:solidFill>
                    <a:schemeClr val="accent1"/>
                  </a:solidFill>
                  <a:latin typeface="宋体" pitchFamily="2" charset="-122"/>
                </a:rPr>
                <a:t>60</a:t>
              </a:r>
              <a:r>
                <a:rPr lang="zh-CN" altLang="en-US" sz="1800" b="1">
                  <a:solidFill>
                    <a:schemeClr val="accent1"/>
                  </a:solidFill>
                  <a:latin typeface="宋体" pitchFamily="2" charset="-122"/>
                </a:rPr>
                <a:t>－</a:t>
              </a:r>
              <a:r>
                <a:rPr lang="en-US" altLang="zh-CN" sz="1800" b="1">
                  <a:solidFill>
                    <a:schemeClr val="accent1"/>
                  </a:solidFill>
                  <a:latin typeface="宋体" pitchFamily="2" charset="-122"/>
                </a:rPr>
                <a:t>64</a:t>
              </a:r>
              <a:r>
                <a:rPr lang="zh-CN" altLang="en-US" sz="1800" b="1">
                  <a:solidFill>
                    <a:schemeClr val="accent1"/>
                  </a:solidFill>
                  <a:latin typeface="宋体" pitchFamily="2" charset="-122"/>
                </a:rPr>
                <a:t>）   </a:t>
              </a:r>
            </a:p>
          </p:txBody>
        </p:sp>
        <p:sp>
          <p:nvSpPr>
            <p:cNvPr id="36884" name="Rectangle 16"/>
            <p:cNvSpPr>
              <a:spLocks noChangeArrowheads="1"/>
            </p:cNvSpPr>
            <p:nvPr/>
          </p:nvSpPr>
          <p:spPr bwMode="auto">
            <a:xfrm>
              <a:off x="1928" y="2624"/>
              <a:ext cx="149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CN" sz="1800" b="1">
                  <a:solidFill>
                    <a:schemeClr val="hlink"/>
                  </a:solidFill>
                  <a:latin typeface="宋体" pitchFamily="2" charset="-122"/>
                </a:rPr>
                <a:t> </a:t>
              </a:r>
              <a:r>
                <a:rPr lang="zh-CN" altLang="en-US" sz="1800" b="1">
                  <a:solidFill>
                    <a:srgbClr val="FF0000"/>
                  </a:solidFill>
                  <a:latin typeface="宋体" pitchFamily="2" charset="-122"/>
                </a:rPr>
                <a:t>频 段 </a:t>
              </a:r>
              <a:r>
                <a:rPr lang="en-US" altLang="zh-CN" sz="1800" b="1">
                  <a:solidFill>
                    <a:srgbClr val="FF0000"/>
                  </a:solidFill>
                  <a:latin typeface="宋体" pitchFamily="2" charset="-122"/>
                </a:rPr>
                <a:t>2</a:t>
              </a:r>
              <a:r>
                <a:rPr lang="zh-CN" altLang="en-US" sz="1800" b="1">
                  <a:solidFill>
                    <a:srgbClr val="FF0000"/>
                  </a:solidFill>
                  <a:latin typeface="宋体" pitchFamily="2" charset="-122"/>
                </a:rPr>
                <a:t>（</a:t>
              </a:r>
              <a:r>
                <a:rPr lang="en-US" altLang="zh-CN" sz="1800" b="1">
                  <a:solidFill>
                    <a:srgbClr val="FF0000"/>
                  </a:solidFill>
                  <a:latin typeface="宋体" pitchFamily="2" charset="-122"/>
                </a:rPr>
                <a:t>50</a:t>
              </a:r>
              <a:r>
                <a:rPr lang="zh-CN" altLang="en-US" sz="1800" b="1">
                  <a:solidFill>
                    <a:srgbClr val="FF0000"/>
                  </a:solidFill>
                  <a:latin typeface="宋体" pitchFamily="2" charset="-122"/>
                </a:rPr>
                <a:t>－</a:t>
              </a:r>
              <a:r>
                <a:rPr lang="en-US" altLang="zh-CN" sz="1800" b="1">
                  <a:solidFill>
                    <a:srgbClr val="FF0000"/>
                  </a:solidFill>
                  <a:latin typeface="宋体" pitchFamily="2" charset="-122"/>
                </a:rPr>
                <a:t>54</a:t>
              </a:r>
              <a:r>
                <a:rPr lang="zh-CN" altLang="en-US" sz="1800" b="1">
                  <a:solidFill>
                    <a:srgbClr val="FF0000"/>
                  </a:solidFill>
                  <a:latin typeface="宋体" pitchFamily="2" charset="-122"/>
                </a:rPr>
                <a:t>） </a:t>
              </a:r>
            </a:p>
          </p:txBody>
        </p:sp>
        <p:sp>
          <p:nvSpPr>
            <p:cNvPr id="36885" name="Rectangle 17"/>
            <p:cNvSpPr>
              <a:spLocks noChangeArrowheads="1"/>
            </p:cNvSpPr>
            <p:nvPr/>
          </p:nvSpPr>
          <p:spPr bwMode="auto">
            <a:xfrm>
              <a:off x="1928" y="2950"/>
              <a:ext cx="149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CN" sz="1800" b="1">
                  <a:latin typeface="宋体" pitchFamily="2" charset="-122"/>
                </a:rPr>
                <a:t> </a:t>
              </a:r>
              <a:r>
                <a:rPr lang="zh-CN" altLang="en-US" sz="1800" b="1">
                  <a:solidFill>
                    <a:schemeClr val="accent2"/>
                  </a:solidFill>
                  <a:latin typeface="宋体" pitchFamily="2" charset="-122"/>
                </a:rPr>
                <a:t>频 段 </a:t>
              </a:r>
              <a:r>
                <a:rPr lang="en-US" altLang="zh-CN" sz="1800" b="1">
                  <a:solidFill>
                    <a:schemeClr val="accent2"/>
                  </a:solidFill>
                  <a:latin typeface="宋体" pitchFamily="2" charset="-122"/>
                </a:rPr>
                <a:t>3</a:t>
              </a:r>
              <a:r>
                <a:rPr lang="zh-CN" altLang="en-US" sz="1800" b="1">
                  <a:solidFill>
                    <a:schemeClr val="accent2"/>
                  </a:solidFill>
                  <a:latin typeface="宋体" pitchFamily="2" charset="-122"/>
                </a:rPr>
                <a:t>（</a:t>
              </a:r>
              <a:r>
                <a:rPr lang="en-US" altLang="zh-CN" sz="1800" b="1">
                  <a:solidFill>
                    <a:schemeClr val="accent2"/>
                  </a:solidFill>
                  <a:latin typeface="宋体" pitchFamily="2" charset="-122"/>
                </a:rPr>
                <a:t>40</a:t>
              </a:r>
              <a:r>
                <a:rPr lang="zh-CN" altLang="en-US" sz="1800" b="1">
                  <a:solidFill>
                    <a:schemeClr val="accent2"/>
                  </a:solidFill>
                  <a:latin typeface="宋体" pitchFamily="2" charset="-122"/>
                </a:rPr>
                <a:t>－</a:t>
              </a:r>
              <a:r>
                <a:rPr lang="en-US" altLang="zh-CN" sz="1800" b="1">
                  <a:solidFill>
                    <a:schemeClr val="accent2"/>
                  </a:solidFill>
                  <a:latin typeface="宋体" pitchFamily="2" charset="-122"/>
                </a:rPr>
                <a:t>44</a:t>
              </a:r>
              <a:r>
                <a:rPr lang="zh-CN" altLang="en-US" sz="1800" b="1">
                  <a:solidFill>
                    <a:schemeClr val="accent2"/>
                  </a:solidFill>
                  <a:latin typeface="宋体" pitchFamily="2" charset="-122"/>
                </a:rPr>
                <a:t>） </a:t>
              </a:r>
            </a:p>
          </p:txBody>
        </p:sp>
        <p:sp>
          <p:nvSpPr>
            <p:cNvPr id="36886" name="Rectangle 18"/>
            <p:cNvSpPr>
              <a:spLocks noChangeArrowheads="1"/>
            </p:cNvSpPr>
            <p:nvPr/>
          </p:nvSpPr>
          <p:spPr bwMode="auto">
            <a:xfrm>
              <a:off x="1928" y="3275"/>
              <a:ext cx="170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CN" sz="800" b="1">
                  <a:latin typeface="宋体" pitchFamily="2" charset="-122"/>
                </a:rPr>
                <a:t>  </a:t>
              </a:r>
              <a:r>
                <a:rPr lang="zh-CN" altLang="en-US" sz="1800" b="1">
                  <a:latin typeface="宋体" pitchFamily="2" charset="-122"/>
                </a:rPr>
                <a:t>频 段 </a:t>
              </a:r>
              <a:r>
                <a:rPr lang="en-US" altLang="zh-CN" sz="1800" b="1">
                  <a:latin typeface="宋体" pitchFamily="2" charset="-122"/>
                </a:rPr>
                <a:t>4</a:t>
              </a:r>
              <a:r>
                <a:rPr lang="zh-CN" altLang="en-US" sz="1800" b="1">
                  <a:latin typeface="宋体" pitchFamily="2" charset="-122"/>
                </a:rPr>
                <a:t>（</a:t>
              </a:r>
              <a:r>
                <a:rPr lang="en-US" altLang="zh-CN" sz="1800" b="1">
                  <a:latin typeface="宋体" pitchFamily="2" charset="-122"/>
                </a:rPr>
                <a:t>30</a:t>
              </a:r>
              <a:r>
                <a:rPr lang="zh-CN" altLang="en-US" sz="1800" b="1">
                  <a:latin typeface="宋体" pitchFamily="2" charset="-122"/>
                </a:rPr>
                <a:t>－</a:t>
              </a:r>
              <a:r>
                <a:rPr lang="en-US" altLang="zh-CN" sz="1800" b="1">
                  <a:latin typeface="宋体" pitchFamily="2" charset="-122"/>
                </a:rPr>
                <a:t>34Khz</a:t>
              </a:r>
              <a:r>
                <a:rPr lang="zh-CN" altLang="en-US" sz="1800" b="1">
                  <a:latin typeface="宋体" pitchFamily="2" charset="-122"/>
                </a:rPr>
                <a:t>） </a:t>
              </a:r>
            </a:p>
          </p:txBody>
        </p:sp>
        <p:sp>
          <p:nvSpPr>
            <p:cNvPr id="36887" name="Rectangle 19"/>
            <p:cNvSpPr>
              <a:spLocks noChangeArrowheads="1"/>
            </p:cNvSpPr>
            <p:nvPr/>
          </p:nvSpPr>
          <p:spPr bwMode="auto">
            <a:xfrm>
              <a:off x="720" y="2149"/>
              <a:ext cx="679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CN" sz="2000" b="1">
                  <a:latin typeface="宋体" pitchFamily="2" charset="-122"/>
                </a:rPr>
                <a:t> </a:t>
              </a:r>
              <a:r>
                <a:rPr lang="zh-CN" altLang="en-US" sz="2000" b="1">
                  <a:latin typeface="宋体" pitchFamily="2" charset="-122"/>
                </a:rPr>
                <a:t>信号</a:t>
              </a:r>
              <a:r>
                <a:rPr lang="en-US" altLang="zh-CN" sz="2000" b="1">
                  <a:latin typeface="宋体" pitchFamily="2" charset="-122"/>
                </a:rPr>
                <a:t>A </a:t>
              </a:r>
            </a:p>
          </p:txBody>
        </p:sp>
        <p:sp>
          <p:nvSpPr>
            <p:cNvPr id="36888" name="Rectangle 20"/>
            <p:cNvSpPr>
              <a:spLocks noChangeArrowheads="1"/>
            </p:cNvSpPr>
            <p:nvPr/>
          </p:nvSpPr>
          <p:spPr bwMode="auto">
            <a:xfrm>
              <a:off x="720" y="2475"/>
              <a:ext cx="679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CN" sz="2000" b="1">
                  <a:latin typeface="宋体" pitchFamily="2" charset="-122"/>
                </a:rPr>
                <a:t> </a:t>
              </a:r>
              <a:r>
                <a:rPr lang="zh-CN" altLang="en-US" sz="2000" b="1">
                  <a:latin typeface="宋体" pitchFamily="2" charset="-122"/>
                </a:rPr>
                <a:t>信号</a:t>
              </a:r>
              <a:r>
                <a:rPr lang="en-US" altLang="zh-CN" sz="2000" b="1">
                  <a:latin typeface="宋体" pitchFamily="2" charset="-122"/>
                </a:rPr>
                <a:t>B </a:t>
              </a:r>
            </a:p>
          </p:txBody>
        </p:sp>
        <p:sp>
          <p:nvSpPr>
            <p:cNvPr id="36889" name="Rectangle 21"/>
            <p:cNvSpPr>
              <a:spLocks noChangeArrowheads="1"/>
            </p:cNvSpPr>
            <p:nvPr/>
          </p:nvSpPr>
          <p:spPr bwMode="auto">
            <a:xfrm>
              <a:off x="720" y="2801"/>
              <a:ext cx="679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CN" sz="2000" b="1">
                  <a:latin typeface="宋体" pitchFamily="2" charset="-122"/>
                </a:rPr>
                <a:t> </a:t>
              </a:r>
              <a:r>
                <a:rPr lang="zh-CN" altLang="en-US" sz="2000" b="1">
                  <a:latin typeface="宋体" pitchFamily="2" charset="-122"/>
                </a:rPr>
                <a:t>信号</a:t>
              </a:r>
              <a:r>
                <a:rPr lang="en-US" altLang="zh-CN" sz="2000" b="1">
                  <a:latin typeface="宋体" pitchFamily="2" charset="-122"/>
                </a:rPr>
                <a:t>C </a:t>
              </a:r>
            </a:p>
          </p:txBody>
        </p:sp>
        <p:sp>
          <p:nvSpPr>
            <p:cNvPr id="36890" name="Rectangle 22"/>
            <p:cNvSpPr>
              <a:spLocks noChangeArrowheads="1"/>
            </p:cNvSpPr>
            <p:nvPr/>
          </p:nvSpPr>
          <p:spPr bwMode="auto">
            <a:xfrm>
              <a:off x="720" y="3127"/>
              <a:ext cx="679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CN" sz="2000" b="1">
                  <a:latin typeface="宋体" pitchFamily="2" charset="-122"/>
                </a:rPr>
                <a:t> </a:t>
              </a:r>
              <a:r>
                <a:rPr lang="zh-CN" altLang="en-US" sz="2000" b="1">
                  <a:latin typeface="宋体" pitchFamily="2" charset="-122"/>
                </a:rPr>
                <a:t>信号</a:t>
              </a:r>
              <a:r>
                <a:rPr lang="en-US" altLang="zh-CN" sz="2000" b="1">
                  <a:latin typeface="宋体" pitchFamily="2" charset="-122"/>
                </a:rPr>
                <a:t>D </a:t>
              </a:r>
            </a:p>
          </p:txBody>
        </p:sp>
        <p:sp>
          <p:nvSpPr>
            <p:cNvPr id="36891" name="Line 23"/>
            <p:cNvSpPr>
              <a:spLocks noChangeShapeType="1"/>
            </p:cNvSpPr>
            <p:nvPr/>
          </p:nvSpPr>
          <p:spPr bwMode="auto">
            <a:xfrm>
              <a:off x="4065" y="2415"/>
              <a:ext cx="697" cy="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2" name="Line 24"/>
            <p:cNvSpPr>
              <a:spLocks noChangeShapeType="1"/>
            </p:cNvSpPr>
            <p:nvPr/>
          </p:nvSpPr>
          <p:spPr bwMode="auto">
            <a:xfrm>
              <a:off x="4065" y="2741"/>
              <a:ext cx="697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3" name="Line 25"/>
            <p:cNvSpPr>
              <a:spLocks noChangeShapeType="1"/>
            </p:cNvSpPr>
            <p:nvPr/>
          </p:nvSpPr>
          <p:spPr bwMode="auto">
            <a:xfrm>
              <a:off x="4065" y="3067"/>
              <a:ext cx="697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4" name="Line 26"/>
            <p:cNvSpPr>
              <a:spLocks noChangeShapeType="1"/>
            </p:cNvSpPr>
            <p:nvPr/>
          </p:nvSpPr>
          <p:spPr bwMode="auto">
            <a:xfrm>
              <a:off x="4065" y="3392"/>
              <a:ext cx="6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5" name="Rectangle 27"/>
            <p:cNvSpPr>
              <a:spLocks noChangeArrowheads="1"/>
            </p:cNvSpPr>
            <p:nvPr/>
          </p:nvSpPr>
          <p:spPr bwMode="auto">
            <a:xfrm>
              <a:off x="4104" y="2461"/>
              <a:ext cx="623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CN" sz="1800" b="1">
                  <a:latin typeface="宋体" pitchFamily="2" charset="-122"/>
                </a:rPr>
                <a:t> </a:t>
              </a:r>
              <a:r>
                <a:rPr lang="zh-CN" altLang="en-US" sz="1800" b="1">
                  <a:latin typeface="宋体" pitchFamily="2" charset="-122"/>
                </a:rPr>
                <a:t>信号</a:t>
              </a:r>
              <a:r>
                <a:rPr lang="en-US" altLang="zh-CN" sz="1800" b="1">
                  <a:latin typeface="宋体" pitchFamily="2" charset="-122"/>
                </a:rPr>
                <a:t>B </a:t>
              </a:r>
            </a:p>
          </p:txBody>
        </p:sp>
        <p:sp>
          <p:nvSpPr>
            <p:cNvPr id="36896" name="Rectangle 28"/>
            <p:cNvSpPr>
              <a:spLocks noChangeArrowheads="1"/>
            </p:cNvSpPr>
            <p:nvPr/>
          </p:nvSpPr>
          <p:spPr bwMode="auto">
            <a:xfrm>
              <a:off x="4104" y="2787"/>
              <a:ext cx="623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CN" sz="1800" b="1">
                  <a:latin typeface="宋体" pitchFamily="2" charset="-122"/>
                </a:rPr>
                <a:t> </a:t>
              </a:r>
              <a:r>
                <a:rPr lang="zh-CN" altLang="en-US" sz="1800" b="1">
                  <a:latin typeface="宋体" pitchFamily="2" charset="-122"/>
                </a:rPr>
                <a:t>信号</a:t>
              </a:r>
              <a:r>
                <a:rPr lang="en-US" altLang="zh-CN" sz="1800" b="1">
                  <a:latin typeface="宋体" pitchFamily="2" charset="-122"/>
                </a:rPr>
                <a:t>C </a:t>
              </a:r>
            </a:p>
          </p:txBody>
        </p:sp>
        <p:sp>
          <p:nvSpPr>
            <p:cNvPr id="36897" name="Rectangle 29"/>
            <p:cNvSpPr>
              <a:spLocks noChangeArrowheads="1"/>
            </p:cNvSpPr>
            <p:nvPr/>
          </p:nvSpPr>
          <p:spPr bwMode="auto">
            <a:xfrm>
              <a:off x="4104" y="3113"/>
              <a:ext cx="623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CN" sz="1800" b="1">
                  <a:latin typeface="宋体" pitchFamily="2" charset="-122"/>
                </a:rPr>
                <a:t> </a:t>
              </a:r>
              <a:r>
                <a:rPr lang="zh-CN" altLang="en-US" sz="1800" b="1">
                  <a:latin typeface="宋体" pitchFamily="2" charset="-122"/>
                </a:rPr>
                <a:t>信号</a:t>
              </a:r>
              <a:r>
                <a:rPr lang="en-US" altLang="zh-CN" sz="1800" b="1">
                  <a:latin typeface="宋体" pitchFamily="2" charset="-122"/>
                </a:rPr>
                <a:t>D </a:t>
              </a:r>
            </a:p>
          </p:txBody>
        </p:sp>
        <p:sp>
          <p:nvSpPr>
            <p:cNvPr id="36898" name="Rectangle 30"/>
            <p:cNvSpPr>
              <a:spLocks noChangeArrowheads="1"/>
            </p:cNvSpPr>
            <p:nvPr/>
          </p:nvSpPr>
          <p:spPr bwMode="auto">
            <a:xfrm>
              <a:off x="4104" y="2135"/>
              <a:ext cx="58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CN" sz="800" b="1">
                  <a:latin typeface="宋体" pitchFamily="2" charset="-122"/>
                </a:rPr>
                <a:t> </a:t>
              </a:r>
              <a:r>
                <a:rPr lang="zh-CN" altLang="en-US" sz="1800" b="1">
                  <a:latin typeface="宋体" pitchFamily="2" charset="-122"/>
                </a:rPr>
                <a:t>信号</a:t>
              </a:r>
              <a:r>
                <a:rPr lang="en-US" altLang="zh-CN" sz="1800" b="1">
                  <a:latin typeface="宋体" pitchFamily="2" charset="-122"/>
                </a:rPr>
                <a:t>A </a:t>
              </a:r>
            </a:p>
          </p:txBody>
        </p:sp>
        <p:sp>
          <p:nvSpPr>
            <p:cNvPr id="36899" name="Rectangle 31"/>
            <p:cNvSpPr>
              <a:spLocks noChangeArrowheads="1"/>
            </p:cNvSpPr>
            <p:nvPr/>
          </p:nvSpPr>
          <p:spPr bwMode="auto">
            <a:xfrm>
              <a:off x="1275" y="3707"/>
              <a:ext cx="730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zh-CN" altLang="en-US" sz="1800" b="1"/>
                <a:t>频谱迁移 </a:t>
              </a:r>
            </a:p>
          </p:txBody>
        </p:sp>
        <p:sp>
          <p:nvSpPr>
            <p:cNvPr id="36900" name="Rectangle 32"/>
            <p:cNvSpPr>
              <a:spLocks noChangeArrowheads="1"/>
            </p:cNvSpPr>
            <p:nvPr/>
          </p:nvSpPr>
          <p:spPr bwMode="auto">
            <a:xfrm>
              <a:off x="1488" y="2073"/>
              <a:ext cx="288" cy="16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2000" b="1">
                  <a:latin typeface="楷体" pitchFamily="18" charset="-122"/>
                  <a:ea typeface="楷体" pitchFamily="18" charset="-122"/>
                </a:rPr>
                <a:t>频</a:t>
              </a:r>
            </a:p>
            <a:p>
              <a:pPr algn="ctr" eaLnBrk="0" hangingPunct="0"/>
              <a:r>
                <a:rPr lang="zh-CN" altLang="en-US" sz="2000" b="1">
                  <a:latin typeface="楷体" pitchFamily="18" charset="-122"/>
                  <a:ea typeface="楷体" pitchFamily="18" charset="-122"/>
                </a:rPr>
                <a:t>分</a:t>
              </a:r>
            </a:p>
            <a:p>
              <a:pPr algn="ctr" eaLnBrk="0" hangingPunct="0"/>
              <a:r>
                <a:rPr lang="zh-CN" altLang="en-US" sz="2000" b="1">
                  <a:latin typeface="楷体" pitchFamily="18" charset="-122"/>
                  <a:ea typeface="楷体" pitchFamily="18" charset="-122"/>
                </a:rPr>
                <a:t>多</a:t>
              </a:r>
            </a:p>
            <a:p>
              <a:pPr algn="ctr" eaLnBrk="0" hangingPunct="0"/>
              <a:r>
                <a:rPr lang="zh-CN" altLang="en-US" sz="2000" b="1">
                  <a:latin typeface="楷体" pitchFamily="18" charset="-122"/>
                  <a:ea typeface="楷体" pitchFamily="18" charset="-122"/>
                </a:rPr>
                <a:t>路</a:t>
              </a:r>
            </a:p>
            <a:p>
              <a:pPr algn="ctr" eaLnBrk="0" hangingPunct="0"/>
              <a:r>
                <a:rPr lang="zh-CN" altLang="en-US" sz="2000" b="1">
                  <a:latin typeface="楷体" pitchFamily="18" charset="-122"/>
                  <a:ea typeface="楷体" pitchFamily="18" charset="-122"/>
                </a:rPr>
                <a:t>复</a:t>
              </a:r>
            </a:p>
            <a:p>
              <a:pPr algn="ctr" eaLnBrk="0" hangingPunct="0"/>
              <a:r>
                <a:rPr lang="zh-CN" altLang="en-US" sz="2000" b="1">
                  <a:latin typeface="楷体" pitchFamily="18" charset="-122"/>
                  <a:ea typeface="楷体" pitchFamily="18" charset="-122"/>
                </a:rPr>
                <a:t>用</a:t>
              </a:r>
            </a:p>
            <a:p>
              <a:pPr algn="ctr" eaLnBrk="0" hangingPunct="0"/>
              <a:r>
                <a:rPr lang="zh-CN" altLang="en-US" sz="2000" b="1">
                  <a:latin typeface="楷体" pitchFamily="18" charset="-122"/>
                  <a:ea typeface="楷体" pitchFamily="18" charset="-122"/>
                </a:rPr>
                <a:t>器</a:t>
              </a:r>
            </a:p>
          </p:txBody>
        </p:sp>
        <p:sp>
          <p:nvSpPr>
            <p:cNvPr id="36901" name="Rectangle 33"/>
            <p:cNvSpPr>
              <a:spLocks noChangeArrowheads="1"/>
            </p:cNvSpPr>
            <p:nvPr/>
          </p:nvSpPr>
          <p:spPr bwMode="auto">
            <a:xfrm>
              <a:off x="3768" y="2073"/>
              <a:ext cx="288" cy="16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2000" b="1">
                  <a:latin typeface="楷体" pitchFamily="18" charset="-122"/>
                  <a:ea typeface="楷体" pitchFamily="18" charset="-122"/>
                </a:rPr>
                <a:t>频</a:t>
              </a:r>
            </a:p>
            <a:p>
              <a:pPr algn="ctr" eaLnBrk="0" hangingPunct="0"/>
              <a:r>
                <a:rPr lang="zh-CN" altLang="en-US" sz="2000" b="1">
                  <a:latin typeface="楷体" pitchFamily="18" charset="-122"/>
                  <a:ea typeface="楷体" pitchFamily="18" charset="-122"/>
                </a:rPr>
                <a:t>分</a:t>
              </a:r>
            </a:p>
            <a:p>
              <a:pPr algn="ctr" eaLnBrk="0" hangingPunct="0"/>
              <a:r>
                <a:rPr lang="zh-CN" altLang="en-US" sz="2000" b="1">
                  <a:latin typeface="楷体" pitchFamily="18" charset="-122"/>
                  <a:ea typeface="楷体" pitchFamily="18" charset="-122"/>
                </a:rPr>
                <a:t>多</a:t>
              </a:r>
            </a:p>
            <a:p>
              <a:pPr algn="ctr" eaLnBrk="0" hangingPunct="0"/>
              <a:r>
                <a:rPr lang="zh-CN" altLang="en-US" sz="2000" b="1">
                  <a:latin typeface="楷体" pitchFamily="18" charset="-122"/>
                  <a:ea typeface="楷体" pitchFamily="18" charset="-122"/>
                </a:rPr>
                <a:t>路</a:t>
              </a:r>
            </a:p>
            <a:p>
              <a:pPr algn="ctr" eaLnBrk="0" hangingPunct="0"/>
              <a:r>
                <a:rPr lang="zh-CN" altLang="en-US" sz="2000" b="1">
                  <a:latin typeface="楷体" pitchFamily="18" charset="-122"/>
                  <a:ea typeface="楷体" pitchFamily="18" charset="-122"/>
                </a:rPr>
                <a:t>复</a:t>
              </a:r>
            </a:p>
            <a:p>
              <a:pPr algn="ctr" eaLnBrk="0" hangingPunct="0"/>
              <a:r>
                <a:rPr lang="zh-CN" altLang="en-US" sz="2000" b="1">
                  <a:latin typeface="楷体" pitchFamily="18" charset="-122"/>
                  <a:ea typeface="楷体" pitchFamily="18" charset="-122"/>
                </a:rPr>
                <a:t>用</a:t>
              </a:r>
            </a:p>
            <a:p>
              <a:pPr algn="ctr" eaLnBrk="0" hangingPunct="0"/>
              <a:r>
                <a:rPr lang="zh-CN" altLang="en-US" sz="2000" b="1">
                  <a:latin typeface="楷体" pitchFamily="18" charset="-122"/>
                  <a:ea typeface="楷体" pitchFamily="18" charset="-122"/>
                </a:rPr>
                <a:t>器</a:t>
              </a:r>
            </a:p>
          </p:txBody>
        </p:sp>
      </p:grpSp>
      <p:sp>
        <p:nvSpPr>
          <p:cNvPr id="711714" name="Rectangle 34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6868" name="Text Box 35"/>
          <p:cNvSpPr txBox="1">
            <a:spLocks noChangeArrowheads="1"/>
          </p:cNvSpPr>
          <p:nvPr/>
        </p:nvSpPr>
        <p:spPr bwMode="auto">
          <a:xfrm>
            <a:off x="8643966" y="44450"/>
            <a:ext cx="338554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/>
              <a:t>3</a:t>
            </a:r>
          </a:p>
        </p:txBody>
      </p:sp>
      <p:sp>
        <p:nvSpPr>
          <p:cNvPr id="36869" name="Text Box 36"/>
          <p:cNvSpPr txBox="1">
            <a:spLocks noChangeArrowheads="1"/>
          </p:cNvSpPr>
          <p:nvPr/>
        </p:nvSpPr>
        <p:spPr bwMode="auto">
          <a:xfrm>
            <a:off x="250825" y="692150"/>
            <a:ext cx="8778875" cy="222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10000"/>
              </a:spcBef>
            </a:pPr>
            <a:r>
              <a:rPr lang="zh-CN" altLang="en-US" b="1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频分多路复用</a:t>
            </a:r>
            <a:r>
              <a:rPr lang="zh-CN" altLang="en-US" b="1">
                <a:latin typeface="楷体" pitchFamily="18" charset="-122"/>
                <a:ea typeface="楷体" pitchFamily="18" charset="-122"/>
              </a:rPr>
              <a:t>主要用于模拟信道的复用（铜线、微波线路）</a:t>
            </a:r>
            <a:r>
              <a:rPr lang="zh-CN" altLang="en-US" sz="3200" b="1">
                <a:latin typeface="楷体" pitchFamily="18" charset="-122"/>
                <a:ea typeface="楷体" pitchFamily="18" charset="-122"/>
              </a:rPr>
              <a:t> 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b="1">
                <a:latin typeface="楷体" pitchFamily="18" charset="-122"/>
                <a:ea typeface="楷体" pitchFamily="18" charset="-122"/>
              </a:rPr>
              <a:t>原理：对整个物理信道的可用带宽进行分割，并利用载波调制技术，</a:t>
            </a:r>
            <a:r>
              <a:rPr lang="zh-CN" altLang="en-US" b="1" u="sng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实现原始信号的频谱迁移</a:t>
            </a:r>
            <a:r>
              <a:rPr lang="zh-CN" altLang="en-US" b="1">
                <a:latin typeface="楷体" pitchFamily="18" charset="-122"/>
                <a:ea typeface="楷体" pitchFamily="18" charset="-122"/>
              </a:rPr>
              <a:t>，使得多路信号在整个物理信道带宽允许的范围内，在</a:t>
            </a:r>
            <a:r>
              <a:rPr lang="zh-CN" altLang="en-US" b="1" u="sng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频谱上的不重叠</a:t>
            </a:r>
            <a:r>
              <a:rPr lang="zh-CN" altLang="en-US" b="1">
                <a:latin typeface="楷体" pitchFamily="18" charset="-122"/>
                <a:ea typeface="楷体" pitchFamily="18" charset="-122"/>
              </a:rPr>
              <a:t>，从而共用一个信道。</a:t>
            </a:r>
          </a:p>
        </p:txBody>
      </p:sp>
      <p:sp>
        <p:nvSpPr>
          <p:cNvPr id="36870" name="Text Box 37"/>
          <p:cNvSpPr txBox="1">
            <a:spLocks noChangeArrowheads="1"/>
          </p:cNvSpPr>
          <p:nvPr/>
        </p:nvSpPr>
        <p:spPr bwMode="auto">
          <a:xfrm>
            <a:off x="212725" y="234950"/>
            <a:ext cx="3998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b="1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(1) </a:t>
            </a:r>
            <a:r>
              <a:rPr lang="zh-CN" altLang="en-US" b="1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频分多路复用（</a:t>
            </a:r>
            <a:r>
              <a:rPr lang="en-US" altLang="zh-CN" b="1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FDM</a:t>
            </a:r>
            <a:r>
              <a:rPr lang="zh-CN" altLang="en-US" b="1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241407876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8126</Words>
  <Application>Microsoft Office PowerPoint</Application>
  <PresentationFormat>全屏显示(4:3)</PresentationFormat>
  <Paragraphs>1583</Paragraphs>
  <Slides>66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66</vt:i4>
      </vt:variant>
    </vt:vector>
  </HeadingPairs>
  <TitlesOfParts>
    <vt:vector size="74" baseType="lpstr">
      <vt:lpstr>黑体</vt:lpstr>
      <vt:lpstr>楷体</vt:lpstr>
      <vt:lpstr>宋体</vt:lpstr>
      <vt:lpstr>Arial</vt:lpstr>
      <vt:lpstr>Tahoma</vt:lpstr>
      <vt:lpstr>Times New Roman</vt:lpstr>
      <vt:lpstr>Wingdings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Southeast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guoxin</dc:creator>
  <cp:lastModifiedBy>宏庭 叶</cp:lastModifiedBy>
  <cp:revision>298</cp:revision>
  <dcterms:created xsi:type="dcterms:W3CDTF">2005-02-22T02:46:21Z</dcterms:created>
  <dcterms:modified xsi:type="dcterms:W3CDTF">2020-03-10T10:35:24Z</dcterms:modified>
</cp:coreProperties>
</file>