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9" r:id="rId14"/>
    <p:sldId id="272" r:id="rId15"/>
    <p:sldId id="270" r:id="rId16"/>
    <p:sldId id="271" r:id="rId17"/>
    <p:sldId id="268"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46C117F-5CCF-4837-BE5F-2B92066CAFAF}" type="datetimeFigureOut">
              <a:rPr lang="en-US" dirty="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4EB90BD-B6CE-46B7-997F-7313B992CCDC}" type="datetimeFigureOut">
              <a:rPr lang="en-US" dirty="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DB9D11F-B188-461D-B23F-39381795C052}" type="datetimeFigureOut">
              <a:rPr lang="en-US" dirty="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2E6D8D9-55A2-4063-B0F3-121F44549695}" type="datetimeFigureOut">
              <a:rPr lang="en-US" dirty="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D4B24536-994D-4021-A283-9F449C0DB509}" type="datetimeFigureOut">
              <a:rPr lang="en-US" dirty="0"/>
              <a:t>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CBBBB78-C96F-47B7-AB17-D852CA960AC9}" type="datetimeFigureOut">
              <a:rPr lang="en-US" dirty="0"/>
              <a:t>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12/8/2022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0578ACC-22D6-47C1-A373-4FD133E34F3C}" type="datetimeFigureOut">
              <a:rPr lang="en-US" dirty="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331444B-B92B-4E27-8C94-BB93EAF5CB18}" type="datetimeFigureOut">
              <a:rPr lang="en-US" dirty="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63EFA5E-FA76-400D-B3DC-F0BA90E6D107}" type="datetimeFigureOut">
              <a:rPr lang="en-US" dirty="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12/8/2022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9ECCC6-8C6A-4B7E-94D4-D7A9823FED4F}"/>
              </a:ext>
            </a:extLst>
          </p:cNvPr>
          <p:cNvSpPr>
            <a:spLocks noGrp="1"/>
          </p:cNvSpPr>
          <p:nvPr>
            <p:ph type="ctrTitle"/>
          </p:nvPr>
        </p:nvSpPr>
        <p:spPr/>
        <p:txBody>
          <a:bodyPr/>
          <a:lstStyle/>
          <a:p>
            <a:pPr algn="just"/>
            <a:r>
              <a:rPr lang="es-ES" sz="6600" b="1" dirty="0"/>
              <a:t>CarCare</a:t>
            </a:r>
            <a:endParaRPr lang="es-DO" sz="6600" b="1" dirty="0"/>
          </a:p>
        </p:txBody>
      </p:sp>
      <p:sp>
        <p:nvSpPr>
          <p:cNvPr id="3" name="Subtítulo 2">
            <a:extLst>
              <a:ext uri="{FF2B5EF4-FFF2-40B4-BE49-F238E27FC236}">
                <a16:creationId xmlns:a16="http://schemas.microsoft.com/office/drawing/2014/main" id="{EF4D6D99-F338-4A18-968A-ADE87975EE98}"/>
              </a:ext>
            </a:extLst>
          </p:cNvPr>
          <p:cNvSpPr>
            <a:spLocks noGrp="1"/>
          </p:cNvSpPr>
          <p:nvPr>
            <p:ph type="subTitle" idx="1"/>
          </p:nvPr>
        </p:nvSpPr>
        <p:spPr>
          <a:xfrm>
            <a:off x="301381" y="4468180"/>
            <a:ext cx="8144134" cy="1117687"/>
          </a:xfrm>
        </p:spPr>
        <p:txBody>
          <a:bodyPr/>
          <a:lstStyle/>
          <a:p>
            <a:pPr algn="ctr"/>
            <a:r>
              <a:rPr lang="es-DO" dirty="0" err="1"/>
              <a:t>Yedery</a:t>
            </a:r>
            <a:r>
              <a:rPr lang="es-DO" dirty="0"/>
              <a:t> Esmeralda Morales </a:t>
            </a:r>
            <a:r>
              <a:rPr lang="es-DO" dirty="0" err="1"/>
              <a:t>Gonzalez</a:t>
            </a:r>
            <a:endParaRPr lang="es-DO" dirty="0"/>
          </a:p>
          <a:p>
            <a:pPr algn="ctr"/>
            <a:r>
              <a:rPr lang="es-DO" dirty="0"/>
              <a:t>20-SIIT-1-038</a:t>
            </a:r>
          </a:p>
        </p:txBody>
      </p:sp>
      <p:sp>
        <p:nvSpPr>
          <p:cNvPr id="8" name="CuadroTexto 7">
            <a:extLst>
              <a:ext uri="{FF2B5EF4-FFF2-40B4-BE49-F238E27FC236}">
                <a16:creationId xmlns:a16="http://schemas.microsoft.com/office/drawing/2014/main" id="{A674334E-D26A-4741-BD3C-D4EB4DFAE68F}"/>
              </a:ext>
            </a:extLst>
          </p:cNvPr>
          <p:cNvSpPr txBox="1"/>
          <p:nvPr/>
        </p:nvSpPr>
        <p:spPr>
          <a:xfrm>
            <a:off x="9165730" y="3398893"/>
            <a:ext cx="2902702" cy="707886"/>
          </a:xfrm>
          <a:prstGeom prst="rect">
            <a:avLst/>
          </a:prstGeom>
          <a:noFill/>
        </p:spPr>
        <p:txBody>
          <a:bodyPr wrap="square" rtlCol="0">
            <a:spAutoFit/>
          </a:bodyPr>
          <a:lstStyle/>
          <a:p>
            <a:pPr algn="just"/>
            <a:r>
              <a:rPr lang="es-ES" sz="4000" b="1" dirty="0" err="1">
                <a:solidFill>
                  <a:schemeClr val="bg1"/>
                </a:solidFill>
              </a:rPr>
              <a:t>Secc</a:t>
            </a:r>
            <a:r>
              <a:rPr lang="es-ES" sz="4000" b="1" dirty="0">
                <a:solidFill>
                  <a:schemeClr val="bg1"/>
                </a:solidFill>
              </a:rPr>
              <a:t>: 0541</a:t>
            </a:r>
            <a:endParaRPr lang="es-DO" sz="4000" b="1" dirty="0">
              <a:solidFill>
                <a:schemeClr val="bg1"/>
              </a:solidFill>
            </a:endParaRPr>
          </a:p>
        </p:txBody>
      </p:sp>
    </p:spTree>
    <p:extLst>
      <p:ext uri="{BB962C8B-B14F-4D97-AF65-F5344CB8AC3E}">
        <p14:creationId xmlns:p14="http://schemas.microsoft.com/office/powerpoint/2010/main" val="1137031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856D75-1CB8-49AC-8173-59E729275AC3}"/>
              </a:ext>
            </a:extLst>
          </p:cNvPr>
          <p:cNvSpPr>
            <a:spLocks noGrp="1"/>
          </p:cNvSpPr>
          <p:nvPr>
            <p:ph type="title"/>
          </p:nvPr>
        </p:nvSpPr>
        <p:spPr/>
        <p:txBody>
          <a:bodyPr/>
          <a:lstStyle/>
          <a:p>
            <a:pPr algn="just"/>
            <a:r>
              <a:rPr lang="es-DO" b="1" dirty="0"/>
              <a:t>Descripción de Actividades</a:t>
            </a:r>
          </a:p>
        </p:txBody>
      </p:sp>
      <p:sp>
        <p:nvSpPr>
          <p:cNvPr id="3" name="Marcador de contenido 2">
            <a:extLst>
              <a:ext uri="{FF2B5EF4-FFF2-40B4-BE49-F238E27FC236}">
                <a16:creationId xmlns:a16="http://schemas.microsoft.com/office/drawing/2014/main" id="{0F8BCA0D-D49C-4C42-86EE-9E11F121F434}"/>
              </a:ext>
            </a:extLst>
          </p:cNvPr>
          <p:cNvSpPr>
            <a:spLocks noGrp="1"/>
          </p:cNvSpPr>
          <p:nvPr>
            <p:ph idx="1"/>
          </p:nvPr>
        </p:nvSpPr>
        <p:spPr/>
        <p:txBody>
          <a:bodyPr/>
          <a:lstStyle/>
          <a:p>
            <a:pPr algn="just"/>
            <a:r>
              <a:rPr lang="es-ES" sz="2200" dirty="0"/>
              <a:t>Revisión y notificación de problemas encontrados.</a:t>
            </a:r>
          </a:p>
          <a:p>
            <a:pPr algn="just"/>
            <a:r>
              <a:rPr lang="es-ES" sz="2200" dirty="0"/>
              <a:t>Envió de Productos a Los países a lo que somos Dirigidos </a:t>
            </a:r>
          </a:p>
          <a:p>
            <a:pPr algn="just"/>
            <a:r>
              <a:rPr lang="es-ES" sz="2200" dirty="0"/>
              <a:t>Documentación en la app y página web</a:t>
            </a:r>
          </a:p>
          <a:p>
            <a:pPr algn="just"/>
            <a:r>
              <a:rPr lang="es-ES" sz="2200" dirty="0"/>
              <a:t>Mantenimiento de Maquinaria </a:t>
            </a:r>
          </a:p>
          <a:p>
            <a:pPr algn="just"/>
            <a:r>
              <a:rPr lang="es-ES" sz="2200" dirty="0"/>
              <a:t>Análisis y descripción de fallas encontradas al vehículo.</a:t>
            </a:r>
          </a:p>
          <a:p>
            <a:pPr algn="just"/>
            <a:r>
              <a:rPr lang="es-ES" sz="2200" dirty="0"/>
              <a:t>Mantenimiento y aseo de interiores y exteriores.</a:t>
            </a:r>
          </a:p>
          <a:p>
            <a:pPr algn="just"/>
            <a:r>
              <a:rPr lang="es-ES" sz="2200" dirty="0"/>
              <a:t>Monitoreo remoto en tiempo real sobre el progreso del servicio.</a:t>
            </a:r>
          </a:p>
          <a:p>
            <a:endParaRPr lang="es-DO" dirty="0"/>
          </a:p>
        </p:txBody>
      </p:sp>
    </p:spTree>
    <p:extLst>
      <p:ext uri="{BB962C8B-B14F-4D97-AF65-F5344CB8AC3E}">
        <p14:creationId xmlns:p14="http://schemas.microsoft.com/office/powerpoint/2010/main" val="1679323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D63373-B04E-4B2E-9D75-C74470FF002E}"/>
              </a:ext>
            </a:extLst>
          </p:cNvPr>
          <p:cNvSpPr>
            <a:spLocks noGrp="1"/>
          </p:cNvSpPr>
          <p:nvPr>
            <p:ph type="title"/>
          </p:nvPr>
        </p:nvSpPr>
        <p:spPr/>
        <p:txBody>
          <a:bodyPr/>
          <a:lstStyle/>
          <a:p>
            <a:pPr algn="just"/>
            <a:r>
              <a:rPr lang="es-DO" b="1" dirty="0"/>
              <a:t>Beneficiarios:</a:t>
            </a:r>
          </a:p>
        </p:txBody>
      </p:sp>
      <p:sp>
        <p:nvSpPr>
          <p:cNvPr id="3" name="Marcador de contenido 2">
            <a:extLst>
              <a:ext uri="{FF2B5EF4-FFF2-40B4-BE49-F238E27FC236}">
                <a16:creationId xmlns:a16="http://schemas.microsoft.com/office/drawing/2014/main" id="{C4DB220B-EAE0-400C-804E-5AE9F4515721}"/>
              </a:ext>
            </a:extLst>
          </p:cNvPr>
          <p:cNvSpPr>
            <a:spLocks noGrp="1"/>
          </p:cNvSpPr>
          <p:nvPr>
            <p:ph idx="1"/>
          </p:nvPr>
        </p:nvSpPr>
        <p:spPr/>
        <p:txBody>
          <a:bodyPr/>
          <a:lstStyle/>
          <a:p>
            <a:pPr algn="just"/>
            <a:r>
              <a:rPr lang="es-ES" sz="2200" dirty="0"/>
              <a:t>Las compañías de taxi afiliadas.</a:t>
            </a:r>
          </a:p>
          <a:p>
            <a:pPr algn="just"/>
            <a:r>
              <a:rPr lang="es-ES" sz="2200" dirty="0"/>
              <a:t>Los talleres y lavaderos afiliados.</a:t>
            </a:r>
          </a:p>
          <a:p>
            <a:pPr algn="just"/>
            <a:r>
              <a:rPr lang="es-ES" sz="2200" dirty="0"/>
              <a:t>Los usuarios podrán gozar de servicios de transporte en caso de que necesiten dejar el vehículo para revisión o limpieza, el transporte será provisto de manera gratuita a aquellos que posean su membresía Premium y podrán gozar de ida y vuelta sin costos adicionales a diferencia de los usuarios no afiliados a los cuales se les cargará el servicio de transporte.</a:t>
            </a:r>
          </a:p>
          <a:p>
            <a:pPr marL="0" indent="0">
              <a:buNone/>
            </a:pPr>
            <a:endParaRPr lang="es-DO" dirty="0"/>
          </a:p>
        </p:txBody>
      </p:sp>
    </p:spTree>
    <p:extLst>
      <p:ext uri="{BB962C8B-B14F-4D97-AF65-F5344CB8AC3E}">
        <p14:creationId xmlns:p14="http://schemas.microsoft.com/office/powerpoint/2010/main" val="321101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5CD7D-1317-4884-A96D-8E925C264842}"/>
              </a:ext>
            </a:extLst>
          </p:cNvPr>
          <p:cNvSpPr>
            <a:spLocks noGrp="1"/>
          </p:cNvSpPr>
          <p:nvPr>
            <p:ph type="title"/>
          </p:nvPr>
        </p:nvSpPr>
        <p:spPr/>
        <p:txBody>
          <a:bodyPr/>
          <a:lstStyle/>
          <a:p>
            <a:pPr algn="just"/>
            <a:r>
              <a:rPr lang="es-DO" b="1" dirty="0"/>
              <a:t>Costo Generales del Proyecto </a:t>
            </a:r>
          </a:p>
        </p:txBody>
      </p:sp>
      <p:sp>
        <p:nvSpPr>
          <p:cNvPr id="3" name="Marcador de contenido 2">
            <a:extLst>
              <a:ext uri="{FF2B5EF4-FFF2-40B4-BE49-F238E27FC236}">
                <a16:creationId xmlns:a16="http://schemas.microsoft.com/office/drawing/2014/main" id="{2FC9519D-A0DB-4A96-A063-C13A6B29B5F0}"/>
              </a:ext>
            </a:extLst>
          </p:cNvPr>
          <p:cNvSpPr>
            <a:spLocks noGrp="1"/>
          </p:cNvSpPr>
          <p:nvPr>
            <p:ph idx="1"/>
          </p:nvPr>
        </p:nvSpPr>
        <p:spPr>
          <a:xfrm>
            <a:off x="680321" y="2068141"/>
            <a:ext cx="9613861" cy="4036631"/>
          </a:xfrm>
        </p:spPr>
        <p:txBody>
          <a:bodyPr>
            <a:normAutofit fontScale="25000" lnSpcReduction="20000"/>
          </a:bodyPr>
          <a:lstStyle/>
          <a:p>
            <a:pPr marL="0" indent="0" algn="just">
              <a:buNone/>
            </a:pPr>
            <a:r>
              <a:rPr lang="es-ES" sz="8800" dirty="0"/>
              <a:t>Nuestro proyecto entraría en funcionamiento con una inversión mínima de 200 mil pesos. Por gastos legales, desarrollo e implementación de la app, incentivos de afiliación, sustento de los primeros meses de producción de la app y la publicidad necesaria para la misma.</a:t>
            </a:r>
          </a:p>
          <a:p>
            <a:pPr marL="0" indent="0" algn="just">
              <a:buNone/>
            </a:pPr>
            <a:endParaRPr lang="es-ES" sz="8800" b="1" u="sng" dirty="0">
              <a:solidFill>
                <a:schemeClr val="bg1"/>
              </a:solidFill>
            </a:endParaRPr>
          </a:p>
          <a:p>
            <a:pPr marL="0" indent="0" algn="just">
              <a:buNone/>
            </a:pPr>
            <a:r>
              <a:rPr lang="es-ES" sz="8800" b="1" u="sng" dirty="0">
                <a:solidFill>
                  <a:schemeClr val="bg1"/>
                </a:solidFill>
              </a:rPr>
              <a:t>El costo Beneficio </a:t>
            </a:r>
          </a:p>
          <a:p>
            <a:pPr marL="0" indent="0" algn="just">
              <a:buNone/>
            </a:pPr>
            <a:endParaRPr lang="es-ES" sz="8800" dirty="0"/>
          </a:p>
          <a:p>
            <a:pPr marL="0" indent="0" algn="just">
              <a:buNone/>
            </a:pPr>
            <a:r>
              <a:rPr lang="es-ES" sz="8800" dirty="0"/>
              <a:t>Va a depender de la magnitud de cada contrato que podamos concretar, en base a ello estipulamos tendríamos una ganancia o beneficio neto casi del 40% con cada servicio brindado.</a:t>
            </a:r>
          </a:p>
          <a:p>
            <a:pPr marL="0" indent="0" algn="just">
              <a:buNone/>
            </a:pPr>
            <a:endParaRPr lang="es-ES" sz="8800" dirty="0"/>
          </a:p>
          <a:p>
            <a:pPr marL="0" indent="0">
              <a:buNone/>
            </a:pPr>
            <a:endParaRPr lang="es-DO" dirty="0"/>
          </a:p>
        </p:txBody>
      </p:sp>
    </p:spTree>
    <p:extLst>
      <p:ext uri="{BB962C8B-B14F-4D97-AF65-F5344CB8AC3E}">
        <p14:creationId xmlns:p14="http://schemas.microsoft.com/office/powerpoint/2010/main" val="3452380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0DC556-3E9D-4373-A416-E9312591DAD8}"/>
              </a:ext>
            </a:extLst>
          </p:cNvPr>
          <p:cNvSpPr>
            <a:spLocks noGrp="1"/>
          </p:cNvSpPr>
          <p:nvPr>
            <p:ph type="title"/>
          </p:nvPr>
        </p:nvSpPr>
        <p:spPr/>
        <p:txBody>
          <a:bodyPr>
            <a:normAutofit fontScale="90000"/>
          </a:bodyPr>
          <a:lstStyle/>
          <a:p>
            <a:br>
              <a:rPr lang="es-ES" sz="3600" b="1" dirty="0"/>
            </a:br>
            <a:r>
              <a:rPr lang="es-ES" sz="3600" b="1" dirty="0"/>
              <a:t>Plan de implementación </a:t>
            </a:r>
            <a:br>
              <a:rPr lang="es-ES" sz="3600" b="1" dirty="0"/>
            </a:br>
            <a:endParaRPr lang="es-DO" dirty="0"/>
          </a:p>
        </p:txBody>
      </p:sp>
      <p:sp>
        <p:nvSpPr>
          <p:cNvPr id="3" name="Marcador de contenido 2">
            <a:extLst>
              <a:ext uri="{FF2B5EF4-FFF2-40B4-BE49-F238E27FC236}">
                <a16:creationId xmlns:a16="http://schemas.microsoft.com/office/drawing/2014/main" id="{AE578F68-2D0E-4AE4-8FAE-9F3E4485B2B6}"/>
              </a:ext>
            </a:extLst>
          </p:cNvPr>
          <p:cNvSpPr>
            <a:spLocks noGrp="1"/>
          </p:cNvSpPr>
          <p:nvPr>
            <p:ph idx="1"/>
          </p:nvPr>
        </p:nvSpPr>
        <p:spPr>
          <a:xfrm>
            <a:off x="680321" y="2364168"/>
            <a:ext cx="9613861" cy="3599316"/>
          </a:xfrm>
        </p:spPr>
        <p:txBody>
          <a:bodyPr>
            <a:normAutofit lnSpcReduction="10000"/>
          </a:bodyPr>
          <a:lstStyle/>
          <a:p>
            <a:pPr marL="0" indent="0" algn="just">
              <a:buNone/>
            </a:pPr>
            <a:r>
              <a:rPr lang="es-ES" sz="2400" b="1" u="sng" dirty="0">
                <a:solidFill>
                  <a:schemeClr val="bg1"/>
                </a:solidFill>
              </a:rPr>
              <a:t>Producto</a:t>
            </a:r>
            <a:r>
              <a:rPr lang="es-ES" sz="2400" dirty="0"/>
              <a:t>: Aplicación móvil.</a:t>
            </a:r>
          </a:p>
          <a:p>
            <a:pPr marL="0" indent="0" algn="just">
              <a:buNone/>
            </a:pPr>
            <a:r>
              <a:rPr lang="es-ES" sz="2400" dirty="0"/>
              <a:t>Aplicación de los paquetes: Servicio Automotriz, alerta digital y alerta visual. </a:t>
            </a:r>
          </a:p>
          <a:p>
            <a:pPr marL="0" indent="0" algn="just">
              <a:buNone/>
            </a:pPr>
            <a:endParaRPr lang="es-ES" b="1" dirty="0">
              <a:solidFill>
                <a:schemeClr val="bg1"/>
              </a:solidFill>
            </a:endParaRPr>
          </a:p>
          <a:p>
            <a:pPr marL="0" indent="0" algn="just">
              <a:buNone/>
            </a:pPr>
            <a:r>
              <a:rPr lang="es-ES" b="1" dirty="0">
                <a:solidFill>
                  <a:schemeClr val="bg1"/>
                </a:solidFill>
              </a:rPr>
              <a:t>Soft-Engine</a:t>
            </a:r>
            <a:r>
              <a:rPr lang="es-ES" dirty="0"/>
              <a:t> adoptará una estrategia en el cual resaltará los beneficios del servicio facilitando el monitoreo de los vehículos, al ofrecer no solo el servicio de monitoreo, sino también el servicio de mantenimiento, con la capacitación de nuestro personal de forma que se garantice la calidad en cada servicio brindado y posicionando nuestra empresa como sinónimo de calidad y eficiencia. </a:t>
            </a:r>
            <a:endParaRPr lang="es-DO" dirty="0"/>
          </a:p>
        </p:txBody>
      </p:sp>
    </p:spTree>
    <p:extLst>
      <p:ext uri="{BB962C8B-B14F-4D97-AF65-F5344CB8AC3E}">
        <p14:creationId xmlns:p14="http://schemas.microsoft.com/office/powerpoint/2010/main" val="1866087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4269E-CB88-4821-90AA-B9B7A79C3B12}"/>
              </a:ext>
            </a:extLst>
          </p:cNvPr>
          <p:cNvSpPr>
            <a:spLocks noGrp="1"/>
          </p:cNvSpPr>
          <p:nvPr>
            <p:ph type="title"/>
          </p:nvPr>
        </p:nvSpPr>
        <p:spPr/>
        <p:txBody>
          <a:bodyPr/>
          <a:lstStyle/>
          <a:p>
            <a:r>
              <a:rPr lang="es-ES" dirty="0"/>
              <a:t>DEMO</a:t>
            </a:r>
          </a:p>
        </p:txBody>
      </p:sp>
      <p:pic>
        <p:nvPicPr>
          <p:cNvPr id="4" name="Picture 3">
            <a:extLst>
              <a:ext uri="{FF2B5EF4-FFF2-40B4-BE49-F238E27FC236}">
                <a16:creationId xmlns:a16="http://schemas.microsoft.com/office/drawing/2014/main" id="{808DE2C9-3388-474B-A959-F7023506F201}"/>
              </a:ext>
            </a:extLst>
          </p:cNvPr>
          <p:cNvPicPr>
            <a:picLocks noChangeAspect="1"/>
          </p:cNvPicPr>
          <p:nvPr/>
        </p:nvPicPr>
        <p:blipFill>
          <a:blip r:embed="rId2"/>
          <a:stretch>
            <a:fillRect/>
          </a:stretch>
        </p:blipFill>
        <p:spPr>
          <a:xfrm>
            <a:off x="3319643" y="126285"/>
            <a:ext cx="3025365" cy="6731715"/>
          </a:xfrm>
          <a:prstGeom prst="rect">
            <a:avLst/>
          </a:prstGeom>
        </p:spPr>
      </p:pic>
      <p:pic>
        <p:nvPicPr>
          <p:cNvPr id="6" name="Picture 5">
            <a:extLst>
              <a:ext uri="{FF2B5EF4-FFF2-40B4-BE49-F238E27FC236}">
                <a16:creationId xmlns:a16="http://schemas.microsoft.com/office/drawing/2014/main" id="{6B612581-BB77-4BFE-A49F-EB0F24B22D00}"/>
              </a:ext>
            </a:extLst>
          </p:cNvPr>
          <p:cNvPicPr>
            <a:picLocks noChangeAspect="1"/>
          </p:cNvPicPr>
          <p:nvPr/>
        </p:nvPicPr>
        <p:blipFill>
          <a:blip r:embed="rId3"/>
          <a:stretch>
            <a:fillRect/>
          </a:stretch>
        </p:blipFill>
        <p:spPr>
          <a:xfrm>
            <a:off x="8598550" y="266700"/>
            <a:ext cx="3593450" cy="6591300"/>
          </a:xfrm>
          <a:prstGeom prst="rect">
            <a:avLst/>
          </a:prstGeom>
        </p:spPr>
      </p:pic>
      <p:sp>
        <p:nvSpPr>
          <p:cNvPr id="7" name="Arrow: Right 6">
            <a:extLst>
              <a:ext uri="{FF2B5EF4-FFF2-40B4-BE49-F238E27FC236}">
                <a16:creationId xmlns:a16="http://schemas.microsoft.com/office/drawing/2014/main" id="{BBE6F689-DAE8-4380-B911-4FC3E8C8ADEE}"/>
              </a:ext>
            </a:extLst>
          </p:cNvPr>
          <p:cNvSpPr/>
          <p:nvPr/>
        </p:nvSpPr>
        <p:spPr>
          <a:xfrm>
            <a:off x="6464576" y="2861953"/>
            <a:ext cx="2133974" cy="13656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73820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3BC3EC-F9EB-48CC-8EF0-87DAA78C1A71}"/>
              </a:ext>
            </a:extLst>
          </p:cNvPr>
          <p:cNvSpPr>
            <a:spLocks noGrp="1"/>
          </p:cNvSpPr>
          <p:nvPr>
            <p:ph type="title"/>
          </p:nvPr>
        </p:nvSpPr>
        <p:spPr/>
        <p:txBody>
          <a:bodyPr/>
          <a:lstStyle/>
          <a:p>
            <a:pPr algn="just"/>
            <a:r>
              <a:rPr lang="es-ES" dirty="0"/>
              <a:t>Se puede lograr la Diferenciación mejorando: </a:t>
            </a:r>
            <a:endParaRPr lang="es-DO" dirty="0"/>
          </a:p>
        </p:txBody>
      </p:sp>
      <p:sp>
        <p:nvSpPr>
          <p:cNvPr id="3" name="Marcador de contenido 2">
            <a:extLst>
              <a:ext uri="{FF2B5EF4-FFF2-40B4-BE49-F238E27FC236}">
                <a16:creationId xmlns:a16="http://schemas.microsoft.com/office/drawing/2014/main" id="{5BAF32A7-03BF-405A-A6D3-D348B7F3D821}"/>
              </a:ext>
            </a:extLst>
          </p:cNvPr>
          <p:cNvSpPr>
            <a:spLocks noGrp="1"/>
          </p:cNvSpPr>
          <p:nvPr>
            <p:ph idx="1"/>
          </p:nvPr>
        </p:nvSpPr>
        <p:spPr/>
        <p:txBody>
          <a:bodyPr>
            <a:normAutofit lnSpcReduction="10000"/>
          </a:bodyPr>
          <a:lstStyle/>
          <a:p>
            <a:pPr algn="just"/>
            <a:r>
              <a:rPr lang="es-ES" b="1" dirty="0">
                <a:solidFill>
                  <a:schemeClr val="bg1"/>
                </a:solidFill>
              </a:rPr>
              <a:t>La Oferta del Servicio</a:t>
            </a:r>
            <a:r>
              <a:rPr lang="es-ES" dirty="0"/>
              <a:t>: Agregando características de servicio secundarias que el cliente no espera recibir, brindando un servicio innovador. </a:t>
            </a:r>
          </a:p>
          <a:p>
            <a:pPr algn="just"/>
            <a:endParaRPr lang="es-ES" dirty="0"/>
          </a:p>
          <a:p>
            <a:pPr algn="just"/>
            <a:r>
              <a:rPr lang="es-ES" b="1" dirty="0">
                <a:solidFill>
                  <a:schemeClr val="bg1"/>
                </a:solidFill>
              </a:rPr>
              <a:t>La Entrega del Servicio</a:t>
            </a:r>
            <a:r>
              <a:rPr lang="es-ES" dirty="0"/>
              <a:t>: Se logra capacitando al personal, desarrollando constantemente mejoras para el software facilitando así el uso del mismo. </a:t>
            </a:r>
          </a:p>
          <a:p>
            <a:pPr algn="just"/>
            <a:endParaRPr lang="es-ES" dirty="0"/>
          </a:p>
          <a:p>
            <a:pPr algn="just"/>
            <a:r>
              <a:rPr lang="es-ES" b="1" dirty="0">
                <a:solidFill>
                  <a:schemeClr val="bg1"/>
                </a:solidFill>
              </a:rPr>
              <a:t>La Imagen del Servicio</a:t>
            </a:r>
            <a:r>
              <a:rPr lang="es-ES" dirty="0"/>
              <a:t>: Trabajando sobre los símbolos y marcas de la empresa. </a:t>
            </a:r>
          </a:p>
          <a:p>
            <a:pPr marL="0" indent="0">
              <a:buNone/>
            </a:pPr>
            <a:endParaRPr lang="es-DO" dirty="0"/>
          </a:p>
        </p:txBody>
      </p:sp>
    </p:spTree>
    <p:extLst>
      <p:ext uri="{BB962C8B-B14F-4D97-AF65-F5344CB8AC3E}">
        <p14:creationId xmlns:p14="http://schemas.microsoft.com/office/powerpoint/2010/main" val="3707598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ECBDBE-C9F9-4C39-A5A8-F69F1F5CFA17}"/>
              </a:ext>
            </a:extLst>
          </p:cNvPr>
          <p:cNvSpPr>
            <a:spLocks noGrp="1"/>
          </p:cNvSpPr>
          <p:nvPr>
            <p:ph type="title"/>
          </p:nvPr>
        </p:nvSpPr>
        <p:spPr/>
        <p:txBody>
          <a:bodyPr/>
          <a:lstStyle/>
          <a:p>
            <a:pPr algn="just"/>
            <a:r>
              <a:rPr lang="es-ES" b="1" dirty="0"/>
              <a:t>SoftEngine</a:t>
            </a:r>
            <a:endParaRPr lang="es-DO" b="1" dirty="0"/>
          </a:p>
        </p:txBody>
      </p:sp>
      <p:sp>
        <p:nvSpPr>
          <p:cNvPr id="3" name="Marcador de contenido 2">
            <a:extLst>
              <a:ext uri="{FF2B5EF4-FFF2-40B4-BE49-F238E27FC236}">
                <a16:creationId xmlns:a16="http://schemas.microsoft.com/office/drawing/2014/main" id="{EE39ECE8-357A-470C-A5D0-8FB34EDC090B}"/>
              </a:ext>
            </a:extLst>
          </p:cNvPr>
          <p:cNvSpPr>
            <a:spLocks noGrp="1"/>
          </p:cNvSpPr>
          <p:nvPr>
            <p:ph idx="1"/>
          </p:nvPr>
        </p:nvSpPr>
        <p:spPr/>
        <p:txBody>
          <a:bodyPr/>
          <a:lstStyle/>
          <a:p>
            <a:pPr marL="0" indent="0" algn="just">
              <a:buNone/>
            </a:pPr>
            <a:r>
              <a:rPr lang="es-ES" dirty="0"/>
              <a:t>Nosotros estaremos comercializando un monitoreo regular capaz de cuando el usuario tenga un problema pueda avisarnos inmediatamente así tendremos en cuenta rápidamente como está el funcionamiento en general que puedan presentar los vehículos cuando el cliente mande el aviso mientras crea un historial periódicamente de las mismas, con los mejores precios del mercado.</a:t>
            </a:r>
            <a:endParaRPr lang="es-DO" dirty="0"/>
          </a:p>
        </p:txBody>
      </p:sp>
    </p:spTree>
    <p:extLst>
      <p:ext uri="{BB962C8B-B14F-4D97-AF65-F5344CB8AC3E}">
        <p14:creationId xmlns:p14="http://schemas.microsoft.com/office/powerpoint/2010/main" val="1300185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B5112B-8B79-407E-9A96-89C2E044B807}"/>
              </a:ext>
            </a:extLst>
          </p:cNvPr>
          <p:cNvSpPr>
            <a:spLocks noGrp="1"/>
          </p:cNvSpPr>
          <p:nvPr>
            <p:ph type="title"/>
          </p:nvPr>
        </p:nvSpPr>
        <p:spPr/>
        <p:txBody>
          <a:bodyPr/>
          <a:lstStyle/>
          <a:p>
            <a:pPr algn="just"/>
            <a:r>
              <a:rPr lang="es-ES" b="1" dirty="0"/>
              <a:t>Conclusiones sobre la viabilidad del proyecto</a:t>
            </a:r>
            <a:endParaRPr lang="es-DO" b="1" dirty="0"/>
          </a:p>
        </p:txBody>
      </p:sp>
      <p:sp>
        <p:nvSpPr>
          <p:cNvPr id="3" name="Marcador de contenido 2">
            <a:extLst>
              <a:ext uri="{FF2B5EF4-FFF2-40B4-BE49-F238E27FC236}">
                <a16:creationId xmlns:a16="http://schemas.microsoft.com/office/drawing/2014/main" id="{CC7E408E-17DD-4F5D-A8C3-4132231BD17D}"/>
              </a:ext>
            </a:extLst>
          </p:cNvPr>
          <p:cNvSpPr>
            <a:spLocks noGrp="1"/>
          </p:cNvSpPr>
          <p:nvPr>
            <p:ph idx="1"/>
          </p:nvPr>
        </p:nvSpPr>
        <p:spPr>
          <a:xfrm>
            <a:off x="680321" y="2336873"/>
            <a:ext cx="9613861" cy="4364178"/>
          </a:xfrm>
        </p:spPr>
        <p:txBody>
          <a:bodyPr>
            <a:normAutofit fontScale="25000" lnSpcReduction="20000"/>
          </a:bodyPr>
          <a:lstStyle/>
          <a:p>
            <a:pPr marL="0" indent="0" algn="just">
              <a:buNone/>
            </a:pPr>
            <a:r>
              <a:rPr lang="es-ES" sz="8800" dirty="0"/>
              <a:t>Este es un proyecto el cual con el modelo que trabaja es muy rentable, no es necesario invertir en locales y con esto un gran coste de implementación, este brindado mas posibilidades de empleo e ingresos para ambas partes.</a:t>
            </a:r>
          </a:p>
          <a:p>
            <a:pPr marL="0" indent="0" algn="just">
              <a:buNone/>
            </a:pPr>
            <a:endParaRPr lang="es-ES" sz="8800" dirty="0"/>
          </a:p>
          <a:p>
            <a:pPr marL="0" indent="0" algn="just">
              <a:buNone/>
            </a:pPr>
            <a:r>
              <a:rPr lang="es-ES" sz="8800" b="1" u="sng" dirty="0">
                <a:solidFill>
                  <a:schemeClr val="bg1"/>
                </a:solidFill>
              </a:rPr>
              <a:t>Puntos Fuertes</a:t>
            </a:r>
          </a:p>
          <a:p>
            <a:pPr marL="0" indent="0" algn="just">
              <a:buNone/>
            </a:pPr>
            <a:r>
              <a:rPr lang="es-ES" sz="8800" dirty="0"/>
              <a:t>•	No necesita una gran inversión de implementación.</a:t>
            </a:r>
          </a:p>
          <a:p>
            <a:pPr marL="0" indent="0" algn="just">
              <a:buNone/>
            </a:pPr>
            <a:r>
              <a:rPr lang="es-ES" sz="8800" dirty="0"/>
              <a:t>•	Es accesible para todos y con ellos fácil de utilizar.</a:t>
            </a:r>
          </a:p>
          <a:p>
            <a:pPr marL="0" indent="0" algn="just">
              <a:buNone/>
            </a:pPr>
            <a:r>
              <a:rPr lang="es-ES" sz="8800" dirty="0"/>
              <a:t>•	Oportunidad de empleos.</a:t>
            </a:r>
          </a:p>
          <a:p>
            <a:pPr marL="0" indent="0" algn="just">
              <a:buNone/>
            </a:pPr>
            <a:endParaRPr lang="es-ES" sz="8800" dirty="0"/>
          </a:p>
          <a:p>
            <a:pPr marL="0" indent="0" algn="just">
              <a:buNone/>
            </a:pPr>
            <a:r>
              <a:rPr lang="es-ES" sz="8800" b="1" u="sng" dirty="0">
                <a:solidFill>
                  <a:schemeClr val="bg1"/>
                </a:solidFill>
              </a:rPr>
              <a:t>Puntos débiles</a:t>
            </a:r>
            <a:endParaRPr lang="es-ES" sz="8800" dirty="0"/>
          </a:p>
          <a:p>
            <a:pPr marL="0" indent="0" algn="just">
              <a:buNone/>
            </a:pPr>
            <a:r>
              <a:rPr lang="es-ES" sz="8800" dirty="0"/>
              <a:t>•	No es totalmente independiente.</a:t>
            </a:r>
          </a:p>
          <a:p>
            <a:pPr marL="0" indent="0">
              <a:buNone/>
            </a:pPr>
            <a:endParaRPr lang="es-ES" dirty="0"/>
          </a:p>
          <a:p>
            <a:pPr marL="0" indent="0">
              <a:buNone/>
            </a:pPr>
            <a:endParaRPr lang="es-DO" dirty="0"/>
          </a:p>
        </p:txBody>
      </p:sp>
    </p:spTree>
    <p:extLst>
      <p:ext uri="{BB962C8B-B14F-4D97-AF65-F5344CB8AC3E}">
        <p14:creationId xmlns:p14="http://schemas.microsoft.com/office/powerpoint/2010/main" val="3815507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D6044-304C-4ADB-A7C0-6B1DFD86D0AA}"/>
              </a:ext>
            </a:extLst>
          </p:cNvPr>
          <p:cNvSpPr>
            <a:spLocks noGrp="1"/>
          </p:cNvSpPr>
          <p:nvPr>
            <p:ph type="title"/>
          </p:nvPr>
        </p:nvSpPr>
        <p:spPr/>
        <p:txBody>
          <a:bodyPr/>
          <a:lstStyle/>
          <a:p>
            <a:r>
              <a:rPr lang="es-ES" dirty="0"/>
              <a:t>MUCHAS GRACIAS !</a:t>
            </a:r>
          </a:p>
        </p:txBody>
      </p:sp>
    </p:spTree>
    <p:extLst>
      <p:ext uri="{BB962C8B-B14F-4D97-AF65-F5344CB8AC3E}">
        <p14:creationId xmlns:p14="http://schemas.microsoft.com/office/powerpoint/2010/main" val="2052864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ED9EA4-968D-4B7F-8FEA-551F7ED18ABA}"/>
              </a:ext>
            </a:extLst>
          </p:cNvPr>
          <p:cNvSpPr>
            <a:spLocks noGrp="1"/>
          </p:cNvSpPr>
          <p:nvPr>
            <p:ph type="title"/>
          </p:nvPr>
        </p:nvSpPr>
        <p:spPr/>
        <p:txBody>
          <a:bodyPr/>
          <a:lstStyle/>
          <a:p>
            <a:pPr algn="just"/>
            <a:r>
              <a:rPr lang="es-DO" b="1" dirty="0"/>
              <a:t>Introducción</a:t>
            </a:r>
          </a:p>
        </p:txBody>
      </p:sp>
      <p:sp>
        <p:nvSpPr>
          <p:cNvPr id="3" name="Marcador de contenido 2">
            <a:extLst>
              <a:ext uri="{FF2B5EF4-FFF2-40B4-BE49-F238E27FC236}">
                <a16:creationId xmlns:a16="http://schemas.microsoft.com/office/drawing/2014/main" id="{71E1A807-B768-4B89-9BDC-033A7929291B}"/>
              </a:ext>
            </a:extLst>
          </p:cNvPr>
          <p:cNvSpPr>
            <a:spLocks noGrp="1"/>
          </p:cNvSpPr>
          <p:nvPr>
            <p:ph idx="1"/>
          </p:nvPr>
        </p:nvSpPr>
        <p:spPr/>
        <p:txBody>
          <a:bodyPr>
            <a:normAutofit/>
          </a:bodyPr>
          <a:lstStyle/>
          <a:p>
            <a:pPr marL="0" indent="0" algn="just">
              <a:buNone/>
            </a:pPr>
            <a:r>
              <a:rPr lang="es-ES" sz="2200" dirty="0"/>
              <a:t>Crear una aplicación para monitorear y mejor la accesibilidad a distintos talleres del país que están afiliados con nosotros, mejorando la organización y brindando otros servicios a los usuarios.</a:t>
            </a:r>
            <a:endParaRPr lang="es-DO" sz="2200" dirty="0"/>
          </a:p>
        </p:txBody>
      </p:sp>
      <p:pic>
        <p:nvPicPr>
          <p:cNvPr id="5" name="Imagen 4">
            <a:extLst>
              <a:ext uri="{FF2B5EF4-FFF2-40B4-BE49-F238E27FC236}">
                <a16:creationId xmlns:a16="http://schemas.microsoft.com/office/drawing/2014/main" id="{D6A9A691-910A-43F7-896A-0219DE18C10C}"/>
              </a:ext>
            </a:extLst>
          </p:cNvPr>
          <p:cNvPicPr>
            <a:picLocks noChangeAspect="1"/>
          </p:cNvPicPr>
          <p:nvPr/>
        </p:nvPicPr>
        <p:blipFill>
          <a:blip r:embed="rId2"/>
          <a:stretch>
            <a:fillRect/>
          </a:stretch>
        </p:blipFill>
        <p:spPr>
          <a:xfrm>
            <a:off x="3805854" y="3666032"/>
            <a:ext cx="3362794" cy="2438740"/>
          </a:xfrm>
          <a:prstGeom prst="rect">
            <a:avLst/>
          </a:prstGeom>
        </p:spPr>
      </p:pic>
    </p:spTree>
    <p:extLst>
      <p:ext uri="{BB962C8B-B14F-4D97-AF65-F5344CB8AC3E}">
        <p14:creationId xmlns:p14="http://schemas.microsoft.com/office/powerpoint/2010/main" val="3838238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7E8A59-AF8B-49AB-B4EB-189457234CE7}"/>
              </a:ext>
            </a:extLst>
          </p:cNvPr>
          <p:cNvSpPr>
            <a:spLocks noGrp="1"/>
          </p:cNvSpPr>
          <p:nvPr>
            <p:ph type="title"/>
          </p:nvPr>
        </p:nvSpPr>
        <p:spPr/>
        <p:txBody>
          <a:bodyPr/>
          <a:lstStyle/>
          <a:p>
            <a:pPr algn="just"/>
            <a:r>
              <a:rPr lang="es-DO" b="1" dirty="0"/>
              <a:t>Justificación</a:t>
            </a:r>
          </a:p>
        </p:txBody>
      </p:sp>
      <p:sp>
        <p:nvSpPr>
          <p:cNvPr id="3" name="Marcador de contenido 2">
            <a:extLst>
              <a:ext uri="{FF2B5EF4-FFF2-40B4-BE49-F238E27FC236}">
                <a16:creationId xmlns:a16="http://schemas.microsoft.com/office/drawing/2014/main" id="{2FAE3A4F-3E2F-4A9A-B78F-1059508B8017}"/>
              </a:ext>
            </a:extLst>
          </p:cNvPr>
          <p:cNvSpPr>
            <a:spLocks noGrp="1"/>
          </p:cNvSpPr>
          <p:nvPr>
            <p:ph idx="1"/>
          </p:nvPr>
        </p:nvSpPr>
        <p:spPr/>
        <p:txBody>
          <a:bodyPr>
            <a:normAutofit fontScale="92500"/>
          </a:bodyPr>
          <a:lstStyle/>
          <a:p>
            <a:pPr marL="0" indent="0" algn="just">
              <a:buNone/>
            </a:pPr>
            <a:r>
              <a:rPr lang="es-ES" dirty="0"/>
              <a:t>Todas las empresas enfocadas al ámbito automotriz no se auxilian con la tecnología de aplicaciones, muchos usuarios utilizan vehículos para transportarse ya sea a su trabajo, punto de reunión, etc. en muchos casos los usuarios tiene problemas con sus vehículos y no todos saben dónde hay un taller cercano donde puedan llevar el vehículo a reparar o verificar algún tipo de problema, lo que nosotros proponemos es una aplicación para los usuarios que les ayude a ubicar un taller más cercano en caso de que quiera monitorear el estado de dicho vehículo con esto le proporcionamos a las empresas la facilidad de que sean más accesibles a los consumidores y puedan tener mayor tráfico de usuarios y con esto mayor ingreso económico.</a:t>
            </a:r>
            <a:endParaRPr lang="es-DO" dirty="0"/>
          </a:p>
        </p:txBody>
      </p:sp>
    </p:spTree>
    <p:extLst>
      <p:ext uri="{BB962C8B-B14F-4D97-AF65-F5344CB8AC3E}">
        <p14:creationId xmlns:p14="http://schemas.microsoft.com/office/powerpoint/2010/main" val="1890504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6A65BE-0A35-47B8-91D6-97244C656E6D}"/>
              </a:ext>
            </a:extLst>
          </p:cNvPr>
          <p:cNvSpPr>
            <a:spLocks noGrp="1"/>
          </p:cNvSpPr>
          <p:nvPr>
            <p:ph type="title"/>
          </p:nvPr>
        </p:nvSpPr>
        <p:spPr/>
        <p:txBody>
          <a:bodyPr/>
          <a:lstStyle/>
          <a:p>
            <a:pPr algn="just"/>
            <a:r>
              <a:rPr lang="es-ES" b="1" dirty="0"/>
              <a:t>Herramienta</a:t>
            </a:r>
            <a:endParaRPr lang="es-DO" b="1" dirty="0"/>
          </a:p>
        </p:txBody>
      </p:sp>
      <p:pic>
        <p:nvPicPr>
          <p:cNvPr id="5" name="Marcador de contenido 4">
            <a:extLst>
              <a:ext uri="{FF2B5EF4-FFF2-40B4-BE49-F238E27FC236}">
                <a16:creationId xmlns:a16="http://schemas.microsoft.com/office/drawing/2014/main" id="{FB481180-9073-4695-A967-815E5B3038EF}"/>
              </a:ext>
            </a:extLst>
          </p:cNvPr>
          <p:cNvPicPr>
            <a:picLocks noGrp="1" noChangeAspect="1"/>
          </p:cNvPicPr>
          <p:nvPr>
            <p:ph idx="1"/>
          </p:nvPr>
        </p:nvPicPr>
        <p:blipFill>
          <a:blip r:embed="rId2"/>
          <a:stretch>
            <a:fillRect/>
          </a:stretch>
        </p:blipFill>
        <p:spPr>
          <a:xfrm>
            <a:off x="680321" y="2323152"/>
            <a:ext cx="4118678" cy="4405194"/>
          </a:xfrm>
        </p:spPr>
      </p:pic>
      <p:sp>
        <p:nvSpPr>
          <p:cNvPr id="6" name="CuadroTexto 5">
            <a:extLst>
              <a:ext uri="{FF2B5EF4-FFF2-40B4-BE49-F238E27FC236}">
                <a16:creationId xmlns:a16="http://schemas.microsoft.com/office/drawing/2014/main" id="{F874D6A9-7E27-4CFF-A86D-CC5082266F36}"/>
              </a:ext>
            </a:extLst>
          </p:cNvPr>
          <p:cNvSpPr txBox="1"/>
          <p:nvPr/>
        </p:nvSpPr>
        <p:spPr>
          <a:xfrm>
            <a:off x="5024651" y="2323152"/>
            <a:ext cx="2142698" cy="707886"/>
          </a:xfrm>
          <a:prstGeom prst="rect">
            <a:avLst/>
          </a:prstGeom>
          <a:noFill/>
        </p:spPr>
        <p:txBody>
          <a:bodyPr wrap="square" rtlCol="0">
            <a:spAutoFit/>
          </a:bodyPr>
          <a:lstStyle/>
          <a:p>
            <a:pPr algn="just"/>
            <a:r>
              <a:rPr lang="es-ES" sz="4000" b="1" dirty="0"/>
              <a:t>CarCare</a:t>
            </a:r>
            <a:endParaRPr lang="es-DO" sz="4000" b="1" dirty="0"/>
          </a:p>
        </p:txBody>
      </p:sp>
      <p:sp>
        <p:nvSpPr>
          <p:cNvPr id="7" name="CuadroTexto 6">
            <a:extLst>
              <a:ext uri="{FF2B5EF4-FFF2-40B4-BE49-F238E27FC236}">
                <a16:creationId xmlns:a16="http://schemas.microsoft.com/office/drawing/2014/main" id="{50955AC6-875C-477C-A13E-3A1E87D54D5B}"/>
              </a:ext>
            </a:extLst>
          </p:cNvPr>
          <p:cNvSpPr txBox="1"/>
          <p:nvPr/>
        </p:nvSpPr>
        <p:spPr>
          <a:xfrm>
            <a:off x="5024651" y="3429000"/>
            <a:ext cx="6630537" cy="2834622"/>
          </a:xfrm>
          <a:prstGeom prst="rect">
            <a:avLst/>
          </a:prstGeom>
          <a:noFill/>
        </p:spPr>
        <p:txBody>
          <a:bodyPr wrap="square" rtlCol="0">
            <a:spAutoFit/>
          </a:bodyPr>
          <a:lstStyle/>
          <a:p>
            <a:pPr algn="just"/>
            <a:r>
              <a:rPr lang="es-ES" b="1" dirty="0"/>
              <a:t>Objetivos:</a:t>
            </a:r>
          </a:p>
          <a:p>
            <a:endParaRPr lang="es-ES" b="1" dirty="0"/>
          </a:p>
          <a:p>
            <a:pPr marL="342900" lvl="0" indent="-342900" algn="just">
              <a:lnSpc>
                <a:spcPct val="115000"/>
              </a:lnSpc>
              <a:buFont typeface="Symbol" panose="05050102010706020507" pitchFamily="18" charset="2"/>
              <a:buChar char=""/>
            </a:pPr>
            <a:r>
              <a:rPr lang="es-ES" sz="1800" b="1" dirty="0">
                <a:effectLst/>
                <a:latin typeface="Times New Roman" panose="02020603050405020304" pitchFamily="18" charset="0"/>
                <a:ea typeface="Times New Roman" panose="02020603050405020304" pitchFamily="18" charset="0"/>
              </a:rPr>
              <a:t>Brindar un servicio de calidad al cliente desde la comodidad de su casa.</a:t>
            </a:r>
            <a:endParaRPr lang="es-DO" sz="1800" b="1" dirty="0">
              <a:effectLst/>
              <a:latin typeface="Arial" panose="020B0604020202020204" pitchFamily="34" charset="0"/>
              <a:ea typeface="Arial" panose="020B0604020202020204" pitchFamily="34" charset="0"/>
            </a:endParaRPr>
          </a:p>
          <a:p>
            <a:pPr marL="342900" lvl="0" indent="-342900" algn="just">
              <a:lnSpc>
                <a:spcPct val="115000"/>
              </a:lnSpc>
              <a:buFont typeface="Symbol" panose="05050102010706020507" pitchFamily="18" charset="2"/>
              <a:buChar char=""/>
            </a:pPr>
            <a:r>
              <a:rPr lang="es-ES" sz="1800" b="1" dirty="0">
                <a:effectLst/>
                <a:latin typeface="Times New Roman" panose="02020603050405020304" pitchFamily="18" charset="0"/>
                <a:ea typeface="Times New Roman" panose="02020603050405020304" pitchFamily="18" charset="0"/>
              </a:rPr>
              <a:t>Dar múltiples opciones al cliente para escoger.</a:t>
            </a:r>
            <a:endParaRPr lang="es-DO" sz="1800" b="1" dirty="0">
              <a:effectLst/>
              <a:latin typeface="Arial" panose="020B0604020202020204" pitchFamily="34" charset="0"/>
              <a:ea typeface="Arial" panose="020B0604020202020204" pitchFamily="34" charset="0"/>
            </a:endParaRPr>
          </a:p>
          <a:p>
            <a:pPr marL="342900" lvl="0" indent="-342900" algn="just">
              <a:lnSpc>
                <a:spcPct val="115000"/>
              </a:lnSpc>
              <a:buFont typeface="Symbol" panose="05050102010706020507" pitchFamily="18" charset="2"/>
              <a:buChar char=""/>
            </a:pPr>
            <a:r>
              <a:rPr lang="es-ES" sz="1800" b="1" dirty="0">
                <a:effectLst/>
                <a:latin typeface="Times New Roman" panose="02020603050405020304" pitchFamily="18" charset="0"/>
                <a:ea typeface="Times New Roman" panose="02020603050405020304" pitchFamily="18" charset="0"/>
              </a:rPr>
              <a:t>Mantener al cliente satisfecho y darle la opción de realizar mantenimientos completos a sus vehículos.</a:t>
            </a:r>
            <a:endParaRPr lang="es-DO" sz="1800" b="1" dirty="0">
              <a:effectLst/>
              <a:latin typeface="Arial" panose="020B0604020202020204" pitchFamily="34" charset="0"/>
              <a:ea typeface="Arial" panose="020B0604020202020204" pitchFamily="34" charset="0"/>
            </a:endParaRPr>
          </a:p>
          <a:p>
            <a:pPr marL="342900" lvl="0" indent="-342900" algn="just">
              <a:lnSpc>
                <a:spcPct val="115000"/>
              </a:lnSpc>
              <a:buFont typeface="Symbol" panose="05050102010706020507" pitchFamily="18" charset="2"/>
              <a:buChar char=""/>
            </a:pPr>
            <a:r>
              <a:rPr lang="es-ES" sz="1800" b="1" dirty="0">
                <a:effectLst/>
                <a:latin typeface="Times New Roman" panose="02020603050405020304" pitchFamily="18" charset="0"/>
                <a:ea typeface="Times New Roman" panose="02020603050405020304" pitchFamily="18" charset="0"/>
              </a:rPr>
              <a:t>Proveer al cliente el control sobre el progreso del servicio.</a:t>
            </a:r>
            <a:endParaRPr lang="es-DO" sz="1800" b="1" dirty="0">
              <a:effectLst/>
              <a:latin typeface="Arial" panose="020B0604020202020204" pitchFamily="34" charset="0"/>
              <a:ea typeface="Arial" panose="020B0604020202020204" pitchFamily="34" charset="0"/>
            </a:endParaRPr>
          </a:p>
          <a:p>
            <a:endParaRPr lang="es-ES" dirty="0"/>
          </a:p>
        </p:txBody>
      </p:sp>
    </p:spTree>
    <p:extLst>
      <p:ext uri="{BB962C8B-B14F-4D97-AF65-F5344CB8AC3E}">
        <p14:creationId xmlns:p14="http://schemas.microsoft.com/office/powerpoint/2010/main" val="3604983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6843C9-E258-4C7C-8206-60AA532DEC3B}"/>
              </a:ext>
            </a:extLst>
          </p:cNvPr>
          <p:cNvSpPr>
            <a:spLocks noGrp="1"/>
          </p:cNvSpPr>
          <p:nvPr>
            <p:ph type="title"/>
          </p:nvPr>
        </p:nvSpPr>
        <p:spPr/>
        <p:txBody>
          <a:bodyPr/>
          <a:lstStyle/>
          <a:p>
            <a:pPr algn="just"/>
            <a:r>
              <a:rPr lang="es-ES" b="1" dirty="0"/>
              <a:t>Impacto de la aplicación</a:t>
            </a:r>
            <a:endParaRPr lang="es-DO" b="1" dirty="0"/>
          </a:p>
        </p:txBody>
      </p:sp>
      <p:sp>
        <p:nvSpPr>
          <p:cNvPr id="3" name="Marcador de contenido 2">
            <a:extLst>
              <a:ext uri="{FF2B5EF4-FFF2-40B4-BE49-F238E27FC236}">
                <a16:creationId xmlns:a16="http://schemas.microsoft.com/office/drawing/2014/main" id="{8F1C9184-EC82-4CA2-8EF7-E7979475D856}"/>
              </a:ext>
            </a:extLst>
          </p:cNvPr>
          <p:cNvSpPr>
            <a:spLocks noGrp="1"/>
          </p:cNvSpPr>
          <p:nvPr>
            <p:ph idx="1"/>
          </p:nvPr>
        </p:nvSpPr>
        <p:spPr/>
        <p:txBody>
          <a:bodyPr>
            <a:normAutofit fontScale="92500" lnSpcReduction="10000"/>
          </a:bodyPr>
          <a:lstStyle/>
          <a:p>
            <a:pPr marL="0" indent="0" algn="just">
              <a:buNone/>
            </a:pPr>
            <a:r>
              <a:rPr lang="es-ES" sz="2200" b="1" u="sng" dirty="0">
                <a:solidFill>
                  <a:schemeClr val="bg1"/>
                </a:solidFill>
              </a:rPr>
              <a:t>Impacto social tecnológico</a:t>
            </a:r>
          </a:p>
          <a:p>
            <a:pPr marL="0" indent="0" algn="just">
              <a:buNone/>
            </a:pPr>
            <a:r>
              <a:rPr lang="es-ES" sz="2200" dirty="0"/>
              <a:t>En la sociedad se necesita el manejo de la tecnología que ya tenemos, la tecnología podría ocasionar la perdida de ciertos despedidos en las empresas, pero siempre hay alternativas sociales para esto, con esto tenemos como obligación de crear herramientas tecnológicas y proveer de entrenamientos en los que se le ofrece a los empleados oportunidades para aprender nuevos oficios a la vez facilitando a los ya conocidos.</a:t>
            </a:r>
          </a:p>
          <a:p>
            <a:pPr marL="0" indent="0" algn="just">
              <a:buNone/>
            </a:pPr>
            <a:r>
              <a:rPr lang="es-ES" sz="2200" b="1" u="sng" dirty="0">
                <a:solidFill>
                  <a:schemeClr val="bg1"/>
                </a:solidFill>
              </a:rPr>
              <a:t>Impacto social económico tecnológico</a:t>
            </a:r>
          </a:p>
          <a:p>
            <a:pPr marL="0" indent="0" algn="just">
              <a:buNone/>
            </a:pPr>
            <a:r>
              <a:rPr lang="es-ES" sz="2200" dirty="0"/>
              <a:t>Nuestro enfoque en este ámbito es brindar un servicio con función específica para distribuir el mismo a una gran variedad de clientes bajo el estándar de una buena calidad, creando un sistema de redes dentro de un mercado tecnológico como la informática.</a:t>
            </a:r>
          </a:p>
          <a:p>
            <a:pPr marL="0" indent="0">
              <a:buNone/>
            </a:pPr>
            <a:endParaRPr lang="es-ES" sz="2200" dirty="0"/>
          </a:p>
          <a:p>
            <a:endParaRPr lang="es-DO" dirty="0"/>
          </a:p>
        </p:txBody>
      </p:sp>
    </p:spTree>
    <p:extLst>
      <p:ext uri="{BB962C8B-B14F-4D97-AF65-F5344CB8AC3E}">
        <p14:creationId xmlns:p14="http://schemas.microsoft.com/office/powerpoint/2010/main" val="3951270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B9DA5A-E1F7-44E3-98CB-5F197BF6DAAC}"/>
              </a:ext>
            </a:extLst>
          </p:cNvPr>
          <p:cNvSpPr>
            <a:spLocks noGrp="1"/>
          </p:cNvSpPr>
          <p:nvPr>
            <p:ph type="title"/>
          </p:nvPr>
        </p:nvSpPr>
        <p:spPr/>
        <p:txBody>
          <a:bodyPr/>
          <a:lstStyle/>
          <a:p>
            <a:pPr algn="just"/>
            <a:r>
              <a:rPr lang="es-ES" b="1" dirty="0"/>
              <a:t>Descripción del escenario de lo que se está planteando.</a:t>
            </a:r>
            <a:endParaRPr lang="es-DO" b="1" dirty="0"/>
          </a:p>
        </p:txBody>
      </p:sp>
      <p:sp>
        <p:nvSpPr>
          <p:cNvPr id="3" name="Marcador de contenido 2">
            <a:extLst>
              <a:ext uri="{FF2B5EF4-FFF2-40B4-BE49-F238E27FC236}">
                <a16:creationId xmlns:a16="http://schemas.microsoft.com/office/drawing/2014/main" id="{50432C6F-0AC6-489C-9E98-D5C9C6525680}"/>
              </a:ext>
            </a:extLst>
          </p:cNvPr>
          <p:cNvSpPr>
            <a:spLocks noGrp="1"/>
          </p:cNvSpPr>
          <p:nvPr>
            <p:ph idx="1"/>
          </p:nvPr>
        </p:nvSpPr>
        <p:spPr/>
        <p:txBody>
          <a:bodyPr>
            <a:normAutofit fontScale="92500" lnSpcReduction="10000"/>
          </a:bodyPr>
          <a:lstStyle/>
          <a:p>
            <a:pPr marL="0" indent="0" algn="just">
              <a:buNone/>
            </a:pPr>
            <a:r>
              <a:rPr lang="es-ES" dirty="0"/>
              <a:t>Una aplicación que tendrá diversos talleres asociados a esta, el usuario podrá ver los talleres que tenga más cerca de su localización y este podrá solicitar algún tipo de mantenimiento o servicio desde donde este, con esto creamos una mejor organización para los talleres, también se le notificara de todo lo que pase al usuario para que este al tanto de todo lo que pasa, no solo serán talleres los que estarán afiliados si no agencias de taxis para proporcionar transporte a aquellos usuarios que necesitan buscar su vehículo o necesitan ir al trabajo o punto de encuentro (determinado por la zona en la que está).</a:t>
            </a:r>
          </a:p>
          <a:p>
            <a:pPr algn="just"/>
            <a:endParaRPr lang="es-ES" dirty="0"/>
          </a:p>
          <a:p>
            <a:pPr marL="0" indent="0" algn="just">
              <a:buNone/>
            </a:pPr>
            <a:r>
              <a:rPr lang="es-ES" dirty="0"/>
              <a:t>Esto incluye que los usuarios pueden solicitar un mantenimiento hasta su hogar, no necesita llevar el vehículo si no lo desea.</a:t>
            </a:r>
          </a:p>
          <a:p>
            <a:endParaRPr lang="es-DO" dirty="0"/>
          </a:p>
        </p:txBody>
      </p:sp>
    </p:spTree>
    <p:extLst>
      <p:ext uri="{BB962C8B-B14F-4D97-AF65-F5344CB8AC3E}">
        <p14:creationId xmlns:p14="http://schemas.microsoft.com/office/powerpoint/2010/main" val="888594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512ED-0E30-45C6-BACD-79C0AD39DA78}"/>
              </a:ext>
            </a:extLst>
          </p:cNvPr>
          <p:cNvSpPr>
            <a:spLocks noGrp="1"/>
          </p:cNvSpPr>
          <p:nvPr>
            <p:ph type="title"/>
          </p:nvPr>
        </p:nvSpPr>
        <p:spPr/>
        <p:txBody>
          <a:bodyPr/>
          <a:lstStyle/>
          <a:p>
            <a:pPr algn="just"/>
            <a:r>
              <a:rPr lang="es-DO" b="1" dirty="0"/>
              <a:t>Ciclo de Vida</a:t>
            </a:r>
          </a:p>
        </p:txBody>
      </p:sp>
      <p:sp>
        <p:nvSpPr>
          <p:cNvPr id="3" name="Marcador de contenido 2">
            <a:extLst>
              <a:ext uri="{FF2B5EF4-FFF2-40B4-BE49-F238E27FC236}">
                <a16:creationId xmlns:a16="http://schemas.microsoft.com/office/drawing/2014/main" id="{A45313C5-66F4-428D-8691-CF511CDBD1BB}"/>
              </a:ext>
            </a:extLst>
          </p:cNvPr>
          <p:cNvSpPr>
            <a:spLocks noGrp="1"/>
          </p:cNvSpPr>
          <p:nvPr>
            <p:ph idx="1"/>
          </p:nvPr>
        </p:nvSpPr>
        <p:spPr>
          <a:xfrm>
            <a:off x="680321" y="2336872"/>
            <a:ext cx="9613861" cy="4268643"/>
          </a:xfrm>
        </p:spPr>
        <p:txBody>
          <a:bodyPr>
            <a:normAutofit fontScale="25000" lnSpcReduction="20000"/>
          </a:bodyPr>
          <a:lstStyle/>
          <a:p>
            <a:pPr marL="0" indent="0" algn="just">
              <a:buNone/>
            </a:pPr>
            <a:r>
              <a:rPr lang="es-ES" sz="8800" dirty="0"/>
              <a:t>Nuestra app funcionará con el modelo de subscripción brindando los siguientes servicios</a:t>
            </a:r>
          </a:p>
          <a:p>
            <a:pPr marL="0" indent="0" algn="just">
              <a:buNone/>
            </a:pPr>
            <a:endParaRPr lang="es-ES" sz="8800" dirty="0"/>
          </a:p>
          <a:p>
            <a:pPr algn="just"/>
            <a:r>
              <a:rPr lang="es-ES" sz="8800" b="1" dirty="0"/>
              <a:t>Descuento en servicio de reparación o lavado.</a:t>
            </a:r>
          </a:p>
          <a:p>
            <a:pPr algn="just"/>
            <a:r>
              <a:rPr lang="es-ES" sz="8800" b="1" dirty="0"/>
              <a:t>Mantenimiento de vehículo y aceite cada cierto tiempo (puede ser determinado por el usuario).</a:t>
            </a:r>
          </a:p>
          <a:p>
            <a:pPr algn="just"/>
            <a:r>
              <a:rPr lang="es-ES" sz="8800" b="1" dirty="0"/>
              <a:t>Transporte a determinada zona, hogar, trabajo o zona específica (esta última dependerá si está en nuestras posibilidades).</a:t>
            </a:r>
          </a:p>
          <a:p>
            <a:pPr algn="just"/>
            <a:r>
              <a:rPr lang="es-ES" sz="8800" b="1" dirty="0"/>
              <a:t>Revisión vehicular a domicilio.</a:t>
            </a:r>
          </a:p>
          <a:p>
            <a:pPr marL="0" indent="0" algn="just">
              <a:buNone/>
            </a:pPr>
            <a:endParaRPr lang="es-ES" sz="8800" dirty="0"/>
          </a:p>
          <a:p>
            <a:pPr marL="0" indent="0" algn="just">
              <a:buNone/>
            </a:pPr>
            <a:r>
              <a:rPr lang="es-ES" sz="8800" dirty="0"/>
              <a:t>La suscripción tendrá un costo de 2,300 DOP mensuales proporcionando un descuento de 15% en todos los servicios brindados (el Mantenimiento y Transporte está incluido con el pago de la suscripción), Nosotros cobraremos un 12% por cada servicio mensualmente. </a:t>
            </a:r>
          </a:p>
          <a:p>
            <a:pPr marL="0" indent="0">
              <a:buNone/>
            </a:pPr>
            <a:endParaRPr lang="es-DO" dirty="0"/>
          </a:p>
        </p:txBody>
      </p:sp>
    </p:spTree>
    <p:extLst>
      <p:ext uri="{BB962C8B-B14F-4D97-AF65-F5344CB8AC3E}">
        <p14:creationId xmlns:p14="http://schemas.microsoft.com/office/powerpoint/2010/main" val="4294060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FC96F7-B170-439C-8FC3-E2A784B14E3C}"/>
              </a:ext>
            </a:extLst>
          </p:cNvPr>
          <p:cNvSpPr>
            <a:spLocks noGrp="1"/>
          </p:cNvSpPr>
          <p:nvPr>
            <p:ph type="title"/>
          </p:nvPr>
        </p:nvSpPr>
        <p:spPr/>
        <p:txBody>
          <a:bodyPr/>
          <a:lstStyle/>
          <a:p>
            <a:pPr algn="just"/>
            <a:r>
              <a:rPr lang="es-DO" b="1" dirty="0"/>
              <a:t>Nuestro deber </a:t>
            </a:r>
          </a:p>
        </p:txBody>
      </p:sp>
      <p:sp>
        <p:nvSpPr>
          <p:cNvPr id="3" name="Marcador de contenido 2">
            <a:extLst>
              <a:ext uri="{FF2B5EF4-FFF2-40B4-BE49-F238E27FC236}">
                <a16:creationId xmlns:a16="http://schemas.microsoft.com/office/drawing/2014/main" id="{AA4EB14F-51FB-4B55-8DC6-A73BA34884EB}"/>
              </a:ext>
            </a:extLst>
          </p:cNvPr>
          <p:cNvSpPr>
            <a:spLocks noGrp="1"/>
          </p:cNvSpPr>
          <p:nvPr>
            <p:ph idx="1"/>
          </p:nvPr>
        </p:nvSpPr>
        <p:spPr/>
        <p:txBody>
          <a:bodyPr>
            <a:normAutofit fontScale="92500" lnSpcReduction="10000"/>
          </a:bodyPr>
          <a:lstStyle/>
          <a:p>
            <a:pPr marL="0" indent="0" algn="just">
              <a:buNone/>
            </a:pPr>
            <a:r>
              <a:rPr lang="es-ES" dirty="0"/>
              <a:t>Nuestra tecnología es una de las razones principales por la cual, el desempeño y desarrollo de las empresas, va avanzando a pasos agigantados, especialmente cuando se trata de las pequeñas y medianas empresas, y por ello, contamos con los recursos económicos necesarios como para poder llevar a cabo la gestión tecnológica correspondiente, de alguna u otra manera la misma debe hacerse presente en toda empresa que posea recursos tecnológicos.</a:t>
            </a:r>
          </a:p>
          <a:p>
            <a:pPr marL="0" indent="0" algn="just">
              <a:buNone/>
            </a:pPr>
            <a:r>
              <a:rPr lang="es-ES" dirty="0"/>
              <a:t>Además, es fundamental poder disminuir al mismo nivel, los riesgos de fallas y errores que puedan cometer estos sistemas tecnológicos, y preferentemente la gestión tecnológica debe intentar eliminar dicho riesgo. Consulte primero acerca de todas las ventajas y desventajas que posee.</a:t>
            </a:r>
          </a:p>
          <a:p>
            <a:endParaRPr lang="es-DO" dirty="0"/>
          </a:p>
        </p:txBody>
      </p:sp>
    </p:spTree>
    <p:extLst>
      <p:ext uri="{BB962C8B-B14F-4D97-AF65-F5344CB8AC3E}">
        <p14:creationId xmlns:p14="http://schemas.microsoft.com/office/powerpoint/2010/main" val="2306475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CF6773-21FE-4332-975D-FC893E7763BD}"/>
              </a:ext>
            </a:extLst>
          </p:cNvPr>
          <p:cNvSpPr>
            <a:spLocks noGrp="1"/>
          </p:cNvSpPr>
          <p:nvPr>
            <p:ph type="title"/>
          </p:nvPr>
        </p:nvSpPr>
        <p:spPr/>
        <p:txBody>
          <a:bodyPr/>
          <a:lstStyle/>
          <a:p>
            <a:pPr algn="just"/>
            <a:r>
              <a:rPr lang="es-DO" b="1" dirty="0"/>
              <a:t>Resultados esperados</a:t>
            </a:r>
          </a:p>
        </p:txBody>
      </p:sp>
      <p:sp>
        <p:nvSpPr>
          <p:cNvPr id="3" name="Marcador de contenido 2">
            <a:extLst>
              <a:ext uri="{FF2B5EF4-FFF2-40B4-BE49-F238E27FC236}">
                <a16:creationId xmlns:a16="http://schemas.microsoft.com/office/drawing/2014/main" id="{8AAA8829-942B-4B46-BBCF-643C71B9D75E}"/>
              </a:ext>
            </a:extLst>
          </p:cNvPr>
          <p:cNvSpPr>
            <a:spLocks noGrp="1"/>
          </p:cNvSpPr>
          <p:nvPr>
            <p:ph idx="1"/>
          </p:nvPr>
        </p:nvSpPr>
        <p:spPr/>
        <p:txBody>
          <a:bodyPr/>
          <a:lstStyle/>
          <a:p>
            <a:pPr algn="just"/>
            <a:r>
              <a:rPr lang="es-ES" sz="2200" dirty="0"/>
              <a:t>Crecimiento regional, internacional en marcas de los productos ofrecidos por la compañía.</a:t>
            </a:r>
          </a:p>
          <a:p>
            <a:pPr algn="just"/>
            <a:r>
              <a:rPr lang="es-ES" sz="2200" dirty="0"/>
              <a:t>Innovación en los Servicios establecidos, Implementación de desarrollo en mejoras en la app y web.</a:t>
            </a:r>
          </a:p>
          <a:p>
            <a:pPr algn="just"/>
            <a:r>
              <a:rPr lang="es-ES" sz="2200" dirty="0"/>
              <a:t>Cooperación, afiliación con otras entidades u organizaciones, extensión de puntos estratégicos para llegar a cada cliente.</a:t>
            </a:r>
          </a:p>
          <a:p>
            <a:pPr algn="just"/>
            <a:r>
              <a:rPr lang="es-ES" sz="2200" dirty="0"/>
              <a:t>La creación de una infraestructura base en otros países que permita ser utilizada como una red de puntos De re abastecimiento de productos distribuidos en la empresa.</a:t>
            </a:r>
          </a:p>
          <a:p>
            <a:endParaRPr lang="es-DO" dirty="0"/>
          </a:p>
        </p:txBody>
      </p:sp>
    </p:spTree>
    <p:extLst>
      <p:ext uri="{BB962C8B-B14F-4D97-AF65-F5344CB8AC3E}">
        <p14:creationId xmlns:p14="http://schemas.microsoft.com/office/powerpoint/2010/main" val="5871221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Berlí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590</TotalTime>
  <Words>1333</Words>
  <Application>Microsoft Office PowerPoint</Application>
  <PresentationFormat>Widescreen</PresentationFormat>
  <Paragraphs>85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Symbol</vt:lpstr>
      <vt:lpstr>Times New Roman</vt:lpstr>
      <vt:lpstr>Trebuchet MS</vt:lpstr>
      <vt:lpstr>Berlín</vt:lpstr>
      <vt:lpstr>CarCare</vt:lpstr>
      <vt:lpstr>Introducción</vt:lpstr>
      <vt:lpstr>Justificación</vt:lpstr>
      <vt:lpstr>Herramienta</vt:lpstr>
      <vt:lpstr>Impacto de la aplicación</vt:lpstr>
      <vt:lpstr>Descripción del escenario de lo que se está planteando.</vt:lpstr>
      <vt:lpstr>Ciclo de Vida</vt:lpstr>
      <vt:lpstr>Nuestro deber </vt:lpstr>
      <vt:lpstr>Resultados esperados</vt:lpstr>
      <vt:lpstr>Descripción de Actividades</vt:lpstr>
      <vt:lpstr>Beneficiarios:</vt:lpstr>
      <vt:lpstr>Costo Generales del Proyecto </vt:lpstr>
      <vt:lpstr> Plan de implementación  </vt:lpstr>
      <vt:lpstr>DEMO</vt:lpstr>
      <vt:lpstr>Se puede lograr la Diferenciación mejorando: </vt:lpstr>
      <vt:lpstr>SoftEngine</vt:lpstr>
      <vt:lpstr>Conclusiones sobre la viabilidad del proyecto</vt:lpstr>
      <vt:lpstr>MUCHAS 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SoftEngine</dc:title>
  <dc:creator>Alex C</dc:creator>
  <cp:lastModifiedBy>Bra</cp:lastModifiedBy>
  <cp:revision>24</cp:revision>
  <dcterms:created xsi:type="dcterms:W3CDTF">2020-12-14T06:54:51Z</dcterms:created>
  <dcterms:modified xsi:type="dcterms:W3CDTF">2022-12-09T01:05:11Z</dcterms:modified>
</cp:coreProperties>
</file>