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78" r:id="rId6"/>
    <p:sldId id="260" r:id="rId7"/>
    <p:sldId id="265" r:id="rId8"/>
    <p:sldId id="267" r:id="rId9"/>
    <p:sldId id="264" r:id="rId10"/>
    <p:sldId id="263" r:id="rId11"/>
    <p:sldId id="262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59" r:id="rId25"/>
    <p:sldId id="279" r:id="rId26"/>
    <p:sldId id="282" r:id="rId27"/>
    <p:sldId id="283" r:id="rId28"/>
    <p:sldId id="280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ie Hand" initials="BH" lastIdx="3" clrIdx="0">
    <p:extLst>
      <p:ext uri="{19B8F6BF-5375-455C-9EA6-DF929625EA0E}">
        <p15:presenceInfo xmlns:p15="http://schemas.microsoft.com/office/powerpoint/2012/main" userId="c8bf645ece8bb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5T06:53:29.396" idx="3">
    <p:pos x="10" y="10"/>
    <p:text>Add trendline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BA0A-29F5-4DE5-843F-90458969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92EA-4276-4288-A8F6-EBA4625E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1432-1A0C-4ACB-BF58-5012600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F04E-5948-43CA-B5D3-07675074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18CA-87EF-46D8-8787-183D4A53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4F20-F8C0-4B16-A6CF-8D7CD1EE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9F77-B35B-4B1B-A913-FE3CBE35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7B9C-7235-4392-8876-2207584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6D60-A774-46B7-8065-0790C83C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FF53-EC5D-4950-A812-75A90A1E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6E1D-E87E-4FC9-8F87-61A6B084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4D504-5072-489C-BE6E-ADA584A5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04E1-B638-4471-B1C0-93A92B4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DE34-3D8F-4F54-BB00-BB2DC13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4301-8279-4AAA-8C66-142FA23D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2EE-D7ED-4E9E-B5B7-29E25641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2322-FC72-44D8-A95B-C6678FAE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C605-6BF7-4531-8849-31FE614B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8360-063E-44CA-A34C-6C7008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6492-67F9-4EA8-84F2-FD50C5C3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C41-EAE1-45F9-92A9-5FA6079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DD8A-0B09-4AAD-A6DD-199EC1B3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57BA-0C3E-447F-9454-E3166E1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2768-6DA9-4618-A0A2-EE9E1FF6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0B39-E1DC-4F40-BE98-2FC0EF7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FE-09D5-4CED-890F-2643A3A3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C84E-40BF-48BE-8450-D63F3E18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01A3-2D63-42A9-8E3B-19E9DDAB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F05C-02C2-42A7-AF91-94CF3457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1BF9-039B-4D4F-94A9-53C01023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93B2-01DD-46C0-BCEE-95F28A2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C67-86AB-49F0-A48C-29116B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D6C8-E004-4F88-BC63-09F0F803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2D60-42B3-4FBD-91E1-D530C5E5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8CBA-3241-4955-8B6C-D42F7888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9E6C-648F-4DAC-B6DD-FEEAFC42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BC1C6-BA9D-416A-BFCD-CB2C1250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F21A8-116E-49E8-A8E9-B9AC7035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9051-4BC9-4028-852A-6508F1F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056-0871-4E28-9AA1-E736EC1F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C7C-BAC5-4016-B67A-FFE4844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0139-9FA2-470D-9B22-2D21F37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10C-F042-401F-ACAD-FA11AB8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4922-92DD-4ACE-B94D-1679CA3D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45B54-0BBF-4E45-956D-EB97FD0A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F940-F87C-4C7E-A1F5-89BA138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A050-F77E-4382-916D-136A16CA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FCC-4C98-45D4-AFA7-E7FDEFCA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51B1-7D61-40DE-9BD1-6CC81A30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28F-FC37-436F-A8B8-37A8960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7CB9-037F-408D-9EBE-1C170ECE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A6D6-1B93-4ADB-890F-AF1E0E11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6D2D-0884-4CC8-B864-A277FBA9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D9E7-12F3-400D-9382-15C431779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25FF4-8FA5-4EBC-9264-302CEF83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2EE7-E32B-4C8B-BDBB-8F62F97A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8721-6E4A-4386-8FA1-E4E58C15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B9EC-60E5-47DD-91DE-21D552A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808-AFE0-42CA-89F0-EDB7A5C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E55B-D5BB-4185-98B6-56A6C1C6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976A-4CDB-4D87-B6E2-B9778A9A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33B4-C2E1-4A1C-BF63-1AB28E56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F2D1-E3C3-4E16-9CB1-BF59694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ubble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D42-B7B2-4380-B6A6-4656D2A1A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Austin Housing Bubble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C484-C2B3-434B-8692-E3C4DD3C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0931"/>
          </a:xfrm>
        </p:spPr>
        <p:txBody>
          <a:bodyPr>
            <a:spAutoFit/>
          </a:bodyPr>
          <a:lstStyle/>
          <a:p>
            <a:r>
              <a:rPr lang="en-US" sz="3600" dirty="0"/>
              <a:t>Or, To Buy or Not To Buy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C490A-6C40-4991-A10E-8BE75CAB8345}"/>
              </a:ext>
            </a:extLst>
          </p:cNvPr>
          <p:cNvSpPr txBox="1">
            <a:spLocks/>
          </p:cNvSpPr>
          <p:nvPr/>
        </p:nvSpPr>
        <p:spPr>
          <a:xfrm>
            <a:off x="1528116" y="4246880"/>
            <a:ext cx="9144000" cy="221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Shweta Banerjee</a:t>
            </a:r>
          </a:p>
          <a:p>
            <a:r>
              <a:rPr lang="en-US" dirty="0" err="1"/>
              <a:t>Yedidya</a:t>
            </a:r>
            <a:r>
              <a:rPr lang="en-US" dirty="0"/>
              <a:t> </a:t>
            </a:r>
            <a:r>
              <a:rPr lang="en-US" dirty="0" err="1"/>
              <a:t>Erque</a:t>
            </a:r>
            <a:endParaRPr lang="en-US" dirty="0"/>
          </a:p>
          <a:p>
            <a:r>
              <a:rPr lang="en-US" dirty="0"/>
              <a:t>Bowie Hand</a:t>
            </a:r>
          </a:p>
          <a:p>
            <a:r>
              <a:rPr lang="en-US" dirty="0"/>
              <a:t>Jessica Serna</a:t>
            </a:r>
          </a:p>
          <a:p>
            <a:r>
              <a:rPr lang="en-US" dirty="0"/>
              <a:t>Lu</a:t>
            </a:r>
          </a:p>
        </p:txBody>
      </p:sp>
    </p:spTree>
    <p:extLst>
      <p:ext uri="{BB962C8B-B14F-4D97-AF65-F5344CB8AC3E}">
        <p14:creationId xmlns:p14="http://schemas.microsoft.com/office/powerpoint/2010/main" val="149317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731A3-5796-4D16-8F0B-A8E6E2B8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F7153-2D90-4DE9-A963-6EF8BB667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DC1-6DFA-4A53-AEBF-251623A7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Homeownership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A08-1842-49E3-A057-AE5850564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552BE-B5D9-4720-9212-B084606A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11292-2FFE-4923-B256-1DC45F8A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2B92E-89D4-4670-98DA-87961F31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8AB-96CA-4CF7-9F7D-87E1A81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3555-6AFE-4B09-BE13-D9A9E21F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90F7-C1CD-412E-AAA3-C5133042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290F8-8B3D-41D9-9A96-38BA551C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1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87531-63CD-4A7A-92F7-0818487A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Define “Market Bubble”</a:t>
            </a:r>
          </a:p>
          <a:p>
            <a:r>
              <a:rPr lang="en-US" sz="2400" dirty="0"/>
              <a:t>Establish postulates</a:t>
            </a:r>
          </a:p>
          <a:p>
            <a:r>
              <a:rPr lang="en-US" sz="2400" dirty="0"/>
              <a:t>Evaluate 2007/2008 housing market crash to confirm or reject postulates based on:</a:t>
            </a:r>
          </a:p>
          <a:p>
            <a:pPr lvl="1"/>
            <a:r>
              <a:rPr lang="en-US" sz="2000" dirty="0"/>
              <a:t>National indicators – Household Debt, Mortgage Originations, Foreclosures, Delinquency Trends</a:t>
            </a:r>
          </a:p>
          <a:p>
            <a:pPr lvl="1"/>
            <a:r>
              <a:rPr lang="en-US" sz="2000" dirty="0"/>
              <a:t>Metropolitan Statistical Areas (MSA) – Housing Price Index, Homeownership Rates, Vacancy Rates, Affordable Housing</a:t>
            </a:r>
            <a:endParaRPr lang="en-US" sz="2400" dirty="0"/>
          </a:p>
          <a:p>
            <a:r>
              <a:rPr lang="en-US" sz="2400" dirty="0"/>
              <a:t>Determine cities most impacted by subprime crisis and compare to Austin 2018 environment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0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B1E2-0F37-470D-9F09-F14FF00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Affordable Housing Inventory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B8AD-0623-4A8B-9988-30FC4EF6D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69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2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 -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 - confirmed</a:t>
            </a:r>
          </a:p>
          <a:p>
            <a:pPr lvl="1"/>
            <a:r>
              <a:rPr lang="en-US" dirty="0"/>
              <a:t>Mortgage rates increase – insufficient data</a:t>
            </a:r>
          </a:p>
          <a:p>
            <a:pPr lvl="1"/>
            <a:r>
              <a:rPr lang="en-US" dirty="0"/>
              <a:t>Occupancy rates increase and vacancy rates decrease - undetermined</a:t>
            </a:r>
          </a:p>
          <a:p>
            <a:pPr lvl="1"/>
            <a:r>
              <a:rPr lang="en-US" dirty="0"/>
              <a:t>House hold debt increases - confirmed</a:t>
            </a:r>
          </a:p>
          <a:p>
            <a:pPr lvl="1"/>
            <a:r>
              <a:rPr lang="en-US" dirty="0"/>
              <a:t>Affordable housing decreases -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 - confirmed</a:t>
            </a:r>
          </a:p>
          <a:p>
            <a:pPr lvl="1"/>
            <a:r>
              <a:rPr lang="en-US" dirty="0"/>
              <a:t>Mortgage rates decrease – insufficient data</a:t>
            </a:r>
          </a:p>
          <a:p>
            <a:pPr lvl="1"/>
            <a:r>
              <a:rPr lang="en-US" dirty="0"/>
              <a:t>Occupancy rates decrease and vacancy rates increase - undetermined</a:t>
            </a:r>
          </a:p>
          <a:p>
            <a:pPr lvl="1"/>
            <a:r>
              <a:rPr lang="en-US" dirty="0"/>
              <a:t>Mortgage defaults and delinquencies increase</a:t>
            </a:r>
          </a:p>
          <a:p>
            <a:pPr lvl="1"/>
            <a:r>
              <a:rPr lang="en-US" dirty="0"/>
              <a:t>Affordable housing increases</a:t>
            </a:r>
          </a:p>
        </p:txBody>
      </p:sp>
    </p:spTree>
    <p:extLst>
      <p:ext uri="{BB962C8B-B14F-4D97-AF65-F5344CB8AC3E}">
        <p14:creationId xmlns:p14="http://schemas.microsoft.com/office/powerpoint/2010/main" val="256455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44FC-34B4-446A-97FD-2821EA8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659-E75C-4651-8918-40A8978B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national indicators (mortgage rates, household debt, foreclosure rates) shows no signs of a repeat of the 2007/2008 event.</a:t>
            </a:r>
          </a:p>
          <a:p>
            <a:r>
              <a:rPr lang="en-US" dirty="0"/>
              <a:t>Although the subprime mortgage crisis of 2007/2008 wrecked the overall US economy, based on the HPI and delinquency data, Austin housing was only minorly affected.</a:t>
            </a:r>
          </a:p>
          <a:p>
            <a:r>
              <a:rPr lang="en-US" dirty="0"/>
              <a:t>Based on current data, there are no indicators that suggest Austin is in a housing market bubble.</a:t>
            </a:r>
          </a:p>
        </p:txBody>
      </p:sp>
    </p:spTree>
    <p:extLst>
      <p:ext uri="{BB962C8B-B14F-4D97-AF65-F5344CB8AC3E}">
        <p14:creationId xmlns:p14="http://schemas.microsoft.com/office/powerpoint/2010/main" val="417015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D4D1-02FF-4AEB-ABD4-A2E384C7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5D4-3B9C-4934-BC8B-C30D871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wrangling; the collection and alignment of data consumed a majority of group work</a:t>
            </a:r>
          </a:p>
          <a:p>
            <a:pPr lvl="1"/>
            <a:r>
              <a:rPr lang="en-US" dirty="0"/>
              <a:t>MSAs defined differently</a:t>
            </a:r>
          </a:p>
          <a:p>
            <a:pPr lvl="1"/>
            <a:r>
              <a:rPr lang="en-US" dirty="0"/>
              <a:t>Timelines mis-aligned</a:t>
            </a:r>
          </a:p>
          <a:p>
            <a:pPr lvl="1"/>
            <a:r>
              <a:rPr lang="en-US" dirty="0"/>
              <a:t>Survey vs. Census</a:t>
            </a:r>
          </a:p>
          <a:p>
            <a:pPr lvl="1"/>
            <a:r>
              <a:rPr lang="en-US" dirty="0"/>
              <a:t>National vs. Regional vs. State</a:t>
            </a:r>
          </a:p>
          <a:p>
            <a:r>
              <a:rPr lang="en-US" dirty="0"/>
              <a:t>Stumbled learning and using Git and </a:t>
            </a:r>
            <a:r>
              <a:rPr lang="en-US" dirty="0" err="1"/>
              <a:t>Github</a:t>
            </a:r>
            <a:r>
              <a:rPr lang="en-US" dirty="0"/>
              <a:t> for collaboration.</a:t>
            </a:r>
          </a:p>
          <a:p>
            <a:r>
              <a:rPr lang="en-US" dirty="0"/>
              <a:t>Leave more time for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13172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Code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b="1" dirty="0" err="1"/>
              <a:t>pd.read_excel</a:t>
            </a:r>
            <a:r>
              <a:rPr lang="en-US" dirty="0"/>
              <a:t>(</a:t>
            </a:r>
            <a:r>
              <a:rPr lang="en-US" dirty="0" err="1"/>
              <a:t>xls</a:t>
            </a:r>
            <a:r>
              <a:rPr lang="en-US" dirty="0"/>
              <a:t>, 'Page 3 Data', </a:t>
            </a:r>
            <a:r>
              <a:rPr lang="en-US" dirty="0" err="1"/>
              <a:t>skiprows</a:t>
            </a:r>
            <a:r>
              <a:rPr lang="en-US" dirty="0"/>
              <a:t> = [0,1], </a:t>
            </a:r>
            <a:r>
              <a:rPr lang="en-US" dirty="0" err="1"/>
              <a:t>nrows</a:t>
            </a:r>
            <a:r>
              <a:rPr lang="en-US" dirty="0"/>
              <a:t> = 7)</a:t>
            </a:r>
          </a:p>
          <a:p>
            <a:r>
              <a:rPr lang="en-US" dirty="0" err="1"/>
              <a:t>axcredit</a:t>
            </a:r>
            <a:r>
              <a:rPr lang="en-US" dirty="0"/>
              <a:t> = </a:t>
            </a:r>
            <a:r>
              <a:rPr lang="en-US" dirty="0" err="1"/>
              <a:t>plt.</a:t>
            </a:r>
            <a:r>
              <a:rPr lang="en-US" b="1" dirty="0" err="1"/>
              <a:t>subplot</a:t>
            </a:r>
            <a:r>
              <a:rPr lang="en-US" b="1" dirty="0"/>
              <a:t>(2,2,2)</a:t>
            </a:r>
            <a:r>
              <a:rPr lang="en-US" dirty="0"/>
              <a:t>;   </a:t>
            </a:r>
            <a:r>
              <a:rPr lang="en-US" dirty="0" err="1"/>
              <a:t>plt.</a:t>
            </a:r>
            <a:r>
              <a:rPr lang="en-US" b="1" dirty="0" err="1"/>
              <a:t>tight_layout</a:t>
            </a:r>
            <a:r>
              <a:rPr lang="en-US" b="1" dirty="0"/>
              <a:t>(pad = 2.5)</a:t>
            </a:r>
          </a:p>
        </p:txBody>
      </p:sp>
    </p:spTree>
    <p:extLst>
      <p:ext uri="{BB962C8B-B14F-4D97-AF65-F5344CB8AC3E}">
        <p14:creationId xmlns:p14="http://schemas.microsoft.com/office/powerpoint/2010/main" val="209590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Debt and Credit Report – NY Fed</a:t>
            </a:r>
          </a:p>
          <a:p>
            <a:r>
              <a:rPr lang="en-US" dirty="0"/>
              <a:t>Homeownership and Vacancy Rates – </a:t>
            </a:r>
          </a:p>
          <a:p>
            <a:r>
              <a:rPr lang="en-US" dirty="0"/>
              <a:t>Housing Price Index – Federal Housing Finance Agency</a:t>
            </a:r>
          </a:p>
          <a:p>
            <a:r>
              <a:rPr lang="en-US" dirty="0"/>
              <a:t>Affordable Housing Inventory</a:t>
            </a:r>
          </a:p>
        </p:txBody>
      </p:sp>
    </p:spTree>
    <p:extLst>
      <p:ext uri="{BB962C8B-B14F-4D97-AF65-F5344CB8AC3E}">
        <p14:creationId xmlns:p14="http://schemas.microsoft.com/office/powerpoint/2010/main" val="334251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648-EA39-44AF-8779-AA2BD56E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7ECD-87F7-4992-9C45-7B66E04AD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3B63D-B6BB-431C-9FD6-7A746AA8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Definition per Investopedia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dirty="0">
                <a:hlinkClick r:id="rId2"/>
              </a:rPr>
              <a:t>bubble</a:t>
            </a:r>
            <a:r>
              <a:rPr lang="en-US" sz="2400" dirty="0"/>
              <a:t> is a type of investing phenomenon that demonstrates the most basic type of "</a:t>
            </a:r>
            <a:r>
              <a:rPr lang="en-US" sz="2400" b="1" dirty="0"/>
              <a:t>emotional investing</a:t>
            </a:r>
            <a:r>
              <a:rPr lang="en-US" sz="2400" dirty="0"/>
              <a:t>." A bubble occurs </a:t>
            </a:r>
            <a:r>
              <a:rPr lang="en-US" sz="2400" b="1" dirty="0"/>
              <a:t>when investors put so much demand </a:t>
            </a:r>
            <a:r>
              <a:rPr lang="en-US" sz="2400" dirty="0"/>
              <a:t>on a asset that they drive the </a:t>
            </a:r>
            <a:r>
              <a:rPr lang="en-US" sz="2400" b="1" dirty="0"/>
              <a:t>price beyond any accurate or rational reflection of its actual worth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5 steps to a bubble</a:t>
            </a:r>
          </a:p>
          <a:p>
            <a:pPr lvl="1"/>
            <a:r>
              <a:rPr lang="en-US" dirty="0"/>
              <a:t>Displacement – introduction of a new paradigm (tech, interest rates, etc.)</a:t>
            </a:r>
          </a:p>
          <a:p>
            <a:pPr lvl="1"/>
            <a:r>
              <a:rPr lang="en-US" dirty="0"/>
              <a:t>Boom – large scale growth, i.e. ‘fear of missing out.’</a:t>
            </a:r>
          </a:p>
          <a:p>
            <a:pPr lvl="1"/>
            <a:r>
              <a:rPr lang="en-US" dirty="0"/>
              <a:t>Euphoria – buy regardless of price</a:t>
            </a:r>
          </a:p>
          <a:p>
            <a:pPr lvl="1"/>
            <a:r>
              <a:rPr lang="en-US" dirty="0"/>
              <a:t>Profit Taking – institution investors (banks, lenders, etc.) exit the market</a:t>
            </a:r>
          </a:p>
          <a:p>
            <a:pPr lvl="1"/>
            <a:r>
              <a:rPr lang="en-US" dirty="0"/>
              <a:t>Panic – massive liquidation</a:t>
            </a:r>
          </a:p>
        </p:txBody>
      </p:sp>
    </p:spTree>
    <p:extLst>
      <p:ext uri="{BB962C8B-B14F-4D97-AF65-F5344CB8AC3E}">
        <p14:creationId xmlns:p14="http://schemas.microsoft.com/office/powerpoint/2010/main" val="23268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</a:t>
            </a:r>
          </a:p>
          <a:p>
            <a:pPr lvl="1"/>
            <a:r>
              <a:rPr lang="en-US" dirty="0"/>
              <a:t>Mortgage rates increase</a:t>
            </a:r>
          </a:p>
          <a:p>
            <a:pPr lvl="1"/>
            <a:r>
              <a:rPr lang="en-US" dirty="0"/>
              <a:t>Occupancy rates increase and vacancy rates decrease</a:t>
            </a:r>
          </a:p>
          <a:p>
            <a:pPr lvl="1"/>
            <a:r>
              <a:rPr lang="en-US" dirty="0"/>
              <a:t>House hold debt increases</a:t>
            </a:r>
          </a:p>
          <a:p>
            <a:pPr lvl="1"/>
            <a:r>
              <a:rPr lang="en-US" dirty="0"/>
              <a:t>Affordable housing decreases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</a:t>
            </a:r>
          </a:p>
          <a:p>
            <a:pPr lvl="1"/>
            <a:r>
              <a:rPr lang="en-US" dirty="0"/>
              <a:t>Mortgage rates decrease</a:t>
            </a:r>
          </a:p>
          <a:p>
            <a:pPr lvl="1"/>
            <a:r>
              <a:rPr lang="en-US" dirty="0"/>
              <a:t>Occupancy rates decrease and vacancy rates increase</a:t>
            </a:r>
          </a:p>
          <a:p>
            <a:pPr lvl="1"/>
            <a:r>
              <a:rPr lang="en-US" dirty="0"/>
              <a:t>Mortgage defaults and delinquencies increase</a:t>
            </a:r>
          </a:p>
          <a:p>
            <a:pPr lvl="1"/>
            <a:r>
              <a:rPr lang="en-US" dirty="0"/>
              <a:t>Affordable housing increases</a:t>
            </a:r>
          </a:p>
        </p:txBody>
      </p:sp>
    </p:spTree>
    <p:extLst>
      <p:ext uri="{BB962C8B-B14F-4D97-AF65-F5344CB8AC3E}">
        <p14:creationId xmlns:p14="http://schemas.microsoft.com/office/powerpoint/2010/main" val="11665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4410-398A-471F-AF6D-47E94C7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B881-9189-412B-ADC5-34EC2D77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75606-9FA2-427A-8795-3351CAEF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47F314-C4B5-4CBB-B449-42C3C74DA407}"/>
              </a:ext>
            </a:extLst>
          </p:cNvPr>
          <p:cNvSpPr/>
          <p:nvPr/>
        </p:nvSpPr>
        <p:spPr>
          <a:xfrm rot="20167246">
            <a:off x="643628" y="1187187"/>
            <a:ext cx="2301439" cy="692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2E62B2-C4BA-4AE5-AAFB-07D4A9D2D86A}"/>
              </a:ext>
            </a:extLst>
          </p:cNvPr>
          <p:cNvSpPr/>
          <p:nvPr/>
        </p:nvSpPr>
        <p:spPr>
          <a:xfrm rot="20167246">
            <a:off x="1259339" y="4907336"/>
            <a:ext cx="1390035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46B7E5-52B2-4FB9-9ACE-FD19957B245A}"/>
              </a:ext>
            </a:extLst>
          </p:cNvPr>
          <p:cNvSpPr/>
          <p:nvPr/>
        </p:nvSpPr>
        <p:spPr>
          <a:xfrm>
            <a:off x="6652727" y="1959429"/>
            <a:ext cx="1777127" cy="712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BCF5-D7A0-489C-9397-BEA19839C951}"/>
              </a:ext>
            </a:extLst>
          </p:cNvPr>
          <p:cNvSpPr txBox="1"/>
          <p:nvPr/>
        </p:nvSpPr>
        <p:spPr>
          <a:xfrm>
            <a:off x="6531429" y="3769567"/>
            <a:ext cx="5318449" cy="26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Warning signs of the mortgage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household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Lending to consumers with poor credit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rate of foreclosures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delinquencies</a:t>
            </a:r>
          </a:p>
        </p:txBody>
      </p:sp>
    </p:spTree>
    <p:extLst>
      <p:ext uri="{BB962C8B-B14F-4D97-AF65-F5344CB8AC3E}">
        <p14:creationId xmlns:p14="http://schemas.microsoft.com/office/powerpoint/2010/main" val="204811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F057E-CE49-4C62-BC6A-787ECE2A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046743-DBC2-44A0-A327-64566F736E3F}"/>
              </a:ext>
            </a:extLst>
          </p:cNvPr>
          <p:cNvSpPr/>
          <p:nvPr/>
        </p:nvSpPr>
        <p:spPr>
          <a:xfrm>
            <a:off x="6170726" y="3401006"/>
            <a:ext cx="5799438" cy="3317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433E-6B7B-48CF-B60C-21741DC9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99D9-7AE1-4D3A-AB72-859924CB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3419-81E1-406B-B486-F81381FA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Austin Housing Bubble Analysis</vt:lpstr>
      <vt:lpstr>Approach</vt:lpstr>
      <vt:lpstr>Bubble Definition per Investopedia</vt:lpstr>
      <vt:lpstr>Postulates of a Market Bubble</vt:lpstr>
      <vt:lpstr>National Indicators</vt:lpstr>
      <vt:lpstr>PowerPoint Presentation</vt:lpstr>
      <vt:lpstr>PowerPoint Presentation</vt:lpstr>
      <vt:lpstr>Housing Price Index</vt:lpstr>
      <vt:lpstr>PowerPoint Presentation</vt:lpstr>
      <vt:lpstr>PowerPoint Presentation</vt:lpstr>
      <vt:lpstr>PowerPoint Presentation</vt:lpstr>
      <vt:lpstr>Homeownership Rates</vt:lpstr>
      <vt:lpstr>PowerPoint Presentation</vt:lpstr>
      <vt:lpstr>PowerPoint Presentation</vt:lpstr>
      <vt:lpstr>PowerPoint Presentation</vt:lpstr>
      <vt:lpstr>Vacancy Rates</vt:lpstr>
      <vt:lpstr>PowerPoint Presentation</vt:lpstr>
      <vt:lpstr>PowerPoint Presentation</vt:lpstr>
      <vt:lpstr>PowerPoint Presentation</vt:lpstr>
      <vt:lpstr>Affordable Housing Inventory</vt:lpstr>
      <vt:lpstr>PowerPoint Presentation</vt:lpstr>
      <vt:lpstr>PowerPoint Presentation</vt:lpstr>
      <vt:lpstr>Postulates of a Market Bubble - Revisited</vt:lpstr>
      <vt:lpstr>Conclusions</vt:lpstr>
      <vt:lpstr>Lessons Learned</vt:lpstr>
      <vt:lpstr>Useful Code Tidbits</vt:lpstr>
      <vt:lpstr>Sources</vt:lpstr>
      <vt:lpstr>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Bowie Hand</dc:creator>
  <cp:lastModifiedBy>Bowie Hand</cp:lastModifiedBy>
  <cp:revision>31</cp:revision>
  <dcterms:created xsi:type="dcterms:W3CDTF">2018-09-03T14:14:08Z</dcterms:created>
  <dcterms:modified xsi:type="dcterms:W3CDTF">2018-09-05T15:01:27Z</dcterms:modified>
</cp:coreProperties>
</file>