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8" r:id="rId5"/>
    <p:sldId id="260" r:id="rId6"/>
    <p:sldId id="265" r:id="rId7"/>
    <p:sldId id="267" r:id="rId8"/>
    <p:sldId id="264" r:id="rId9"/>
    <p:sldId id="263" r:id="rId10"/>
    <p:sldId id="262" r:id="rId11"/>
    <p:sldId id="268" r:id="rId12"/>
    <p:sldId id="261" r:id="rId13"/>
    <p:sldId id="269" r:id="rId14"/>
    <p:sldId id="270" r:id="rId15"/>
    <p:sldId id="271" r:id="rId16"/>
    <p:sldId id="272" r:id="rId17"/>
    <p:sldId id="273" r:id="rId18"/>
    <p:sldId id="274" r:id="rId19"/>
    <p:sldId id="275" r:id="rId20"/>
    <p:sldId id="276" r:id="rId21"/>
    <p:sldId id="277" r:id="rId22"/>
    <p:sldId id="259" r:id="rId23"/>
    <p:sldId id="279" r:id="rId24"/>
    <p:sldId id="280"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2" d="100"/>
          <a:sy n="92" d="100"/>
        </p:scale>
        <p:origin x="13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6BA0A-29F5-4DE5-843F-90458969E2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1F92EA-4276-4288-A8F6-EBA4625E63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E31432-1A0C-4ACB-BF58-5012600BDBE1}"/>
              </a:ext>
            </a:extLst>
          </p:cNvPr>
          <p:cNvSpPr>
            <a:spLocks noGrp="1"/>
          </p:cNvSpPr>
          <p:nvPr>
            <p:ph type="dt" sz="half" idx="10"/>
          </p:nvPr>
        </p:nvSpPr>
        <p:spPr/>
        <p:txBody>
          <a:bodyPr/>
          <a:lstStyle/>
          <a:p>
            <a:fld id="{E28927AC-631E-4A5A-9F67-1B6BE6A01BE1}" type="datetimeFigureOut">
              <a:rPr lang="en-US" smtClean="0"/>
              <a:t>9/3/2018</a:t>
            </a:fld>
            <a:endParaRPr lang="en-US"/>
          </a:p>
        </p:txBody>
      </p:sp>
      <p:sp>
        <p:nvSpPr>
          <p:cNvPr id="5" name="Footer Placeholder 4">
            <a:extLst>
              <a:ext uri="{FF2B5EF4-FFF2-40B4-BE49-F238E27FC236}">
                <a16:creationId xmlns:a16="http://schemas.microsoft.com/office/drawing/2014/main" id="{28BFF04E-5948-43CA-B5D3-0767507455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F18CA-87EF-46D8-8787-183D4A537C80}"/>
              </a:ext>
            </a:extLst>
          </p:cNvPr>
          <p:cNvSpPr>
            <a:spLocks noGrp="1"/>
          </p:cNvSpPr>
          <p:nvPr>
            <p:ph type="sldNum" sz="quarter" idx="12"/>
          </p:nvPr>
        </p:nvSpPr>
        <p:spPr/>
        <p:txBody>
          <a:bodyPr/>
          <a:lstStyle/>
          <a:p>
            <a:fld id="{83D6AA36-BC07-4B53-B8C7-936035102D4E}" type="slidenum">
              <a:rPr lang="en-US" smtClean="0"/>
              <a:t>‹#›</a:t>
            </a:fld>
            <a:endParaRPr lang="en-US"/>
          </a:p>
        </p:txBody>
      </p:sp>
    </p:spTree>
    <p:extLst>
      <p:ext uri="{BB962C8B-B14F-4D97-AF65-F5344CB8AC3E}">
        <p14:creationId xmlns:p14="http://schemas.microsoft.com/office/powerpoint/2010/main" val="2385918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C4F20-F8C0-4B16-A6CF-8D7CD1EEE2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DD9F77-B35B-4B1B-A913-FE3CBE35A23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6E7B9C-7235-4392-8876-2207584CE6A8}"/>
              </a:ext>
            </a:extLst>
          </p:cNvPr>
          <p:cNvSpPr>
            <a:spLocks noGrp="1"/>
          </p:cNvSpPr>
          <p:nvPr>
            <p:ph type="dt" sz="half" idx="10"/>
          </p:nvPr>
        </p:nvSpPr>
        <p:spPr/>
        <p:txBody>
          <a:bodyPr/>
          <a:lstStyle/>
          <a:p>
            <a:fld id="{E28927AC-631E-4A5A-9F67-1B6BE6A01BE1}" type="datetimeFigureOut">
              <a:rPr lang="en-US" smtClean="0"/>
              <a:t>9/3/2018</a:t>
            </a:fld>
            <a:endParaRPr lang="en-US"/>
          </a:p>
        </p:txBody>
      </p:sp>
      <p:sp>
        <p:nvSpPr>
          <p:cNvPr id="5" name="Footer Placeholder 4">
            <a:extLst>
              <a:ext uri="{FF2B5EF4-FFF2-40B4-BE49-F238E27FC236}">
                <a16:creationId xmlns:a16="http://schemas.microsoft.com/office/drawing/2014/main" id="{82AF6D60-A774-46B7-8065-0790C83C67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EDFF53-EC5D-4950-A812-75A90A1EEBEE}"/>
              </a:ext>
            </a:extLst>
          </p:cNvPr>
          <p:cNvSpPr>
            <a:spLocks noGrp="1"/>
          </p:cNvSpPr>
          <p:nvPr>
            <p:ph type="sldNum" sz="quarter" idx="12"/>
          </p:nvPr>
        </p:nvSpPr>
        <p:spPr/>
        <p:txBody>
          <a:bodyPr/>
          <a:lstStyle/>
          <a:p>
            <a:fld id="{83D6AA36-BC07-4B53-B8C7-936035102D4E}" type="slidenum">
              <a:rPr lang="en-US" smtClean="0"/>
              <a:t>‹#›</a:t>
            </a:fld>
            <a:endParaRPr lang="en-US"/>
          </a:p>
        </p:txBody>
      </p:sp>
    </p:spTree>
    <p:extLst>
      <p:ext uri="{BB962C8B-B14F-4D97-AF65-F5344CB8AC3E}">
        <p14:creationId xmlns:p14="http://schemas.microsoft.com/office/powerpoint/2010/main" val="1138387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966E1D-E87E-4FC9-8F87-61A6B084DE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24D504-5072-489C-BE6E-ADA584A5418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D404E1-B638-4471-B1C0-93A92B44A88C}"/>
              </a:ext>
            </a:extLst>
          </p:cNvPr>
          <p:cNvSpPr>
            <a:spLocks noGrp="1"/>
          </p:cNvSpPr>
          <p:nvPr>
            <p:ph type="dt" sz="half" idx="10"/>
          </p:nvPr>
        </p:nvSpPr>
        <p:spPr/>
        <p:txBody>
          <a:bodyPr/>
          <a:lstStyle/>
          <a:p>
            <a:fld id="{E28927AC-631E-4A5A-9F67-1B6BE6A01BE1}" type="datetimeFigureOut">
              <a:rPr lang="en-US" smtClean="0"/>
              <a:t>9/3/2018</a:t>
            </a:fld>
            <a:endParaRPr lang="en-US"/>
          </a:p>
        </p:txBody>
      </p:sp>
      <p:sp>
        <p:nvSpPr>
          <p:cNvPr id="5" name="Footer Placeholder 4">
            <a:extLst>
              <a:ext uri="{FF2B5EF4-FFF2-40B4-BE49-F238E27FC236}">
                <a16:creationId xmlns:a16="http://schemas.microsoft.com/office/drawing/2014/main" id="{B017DE34-3D8F-4F54-BB00-BB2DC13F34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94301-8279-4AAA-8C66-142FA23DC19E}"/>
              </a:ext>
            </a:extLst>
          </p:cNvPr>
          <p:cNvSpPr>
            <a:spLocks noGrp="1"/>
          </p:cNvSpPr>
          <p:nvPr>
            <p:ph type="sldNum" sz="quarter" idx="12"/>
          </p:nvPr>
        </p:nvSpPr>
        <p:spPr/>
        <p:txBody>
          <a:bodyPr/>
          <a:lstStyle/>
          <a:p>
            <a:fld id="{83D6AA36-BC07-4B53-B8C7-936035102D4E}" type="slidenum">
              <a:rPr lang="en-US" smtClean="0"/>
              <a:t>‹#›</a:t>
            </a:fld>
            <a:endParaRPr lang="en-US"/>
          </a:p>
        </p:txBody>
      </p:sp>
    </p:spTree>
    <p:extLst>
      <p:ext uri="{BB962C8B-B14F-4D97-AF65-F5344CB8AC3E}">
        <p14:creationId xmlns:p14="http://schemas.microsoft.com/office/powerpoint/2010/main" val="1958934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5E2EE-D7ED-4E9E-B5B7-29E256418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E62322-FC72-44D8-A95B-C6678FAE69D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9BC605-6BF7-4531-8849-31FE614B9AA1}"/>
              </a:ext>
            </a:extLst>
          </p:cNvPr>
          <p:cNvSpPr>
            <a:spLocks noGrp="1"/>
          </p:cNvSpPr>
          <p:nvPr>
            <p:ph type="dt" sz="half" idx="10"/>
          </p:nvPr>
        </p:nvSpPr>
        <p:spPr/>
        <p:txBody>
          <a:bodyPr/>
          <a:lstStyle/>
          <a:p>
            <a:fld id="{E28927AC-631E-4A5A-9F67-1B6BE6A01BE1}" type="datetimeFigureOut">
              <a:rPr lang="en-US" smtClean="0"/>
              <a:t>9/3/2018</a:t>
            </a:fld>
            <a:endParaRPr lang="en-US"/>
          </a:p>
        </p:txBody>
      </p:sp>
      <p:sp>
        <p:nvSpPr>
          <p:cNvPr id="5" name="Footer Placeholder 4">
            <a:extLst>
              <a:ext uri="{FF2B5EF4-FFF2-40B4-BE49-F238E27FC236}">
                <a16:creationId xmlns:a16="http://schemas.microsoft.com/office/drawing/2014/main" id="{79CD8360-063E-44CA-A34C-6C7008821E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096492-67F9-4EA8-84F2-FD50C5C3493D}"/>
              </a:ext>
            </a:extLst>
          </p:cNvPr>
          <p:cNvSpPr>
            <a:spLocks noGrp="1"/>
          </p:cNvSpPr>
          <p:nvPr>
            <p:ph type="sldNum" sz="quarter" idx="12"/>
          </p:nvPr>
        </p:nvSpPr>
        <p:spPr/>
        <p:txBody>
          <a:bodyPr/>
          <a:lstStyle/>
          <a:p>
            <a:fld id="{83D6AA36-BC07-4B53-B8C7-936035102D4E}" type="slidenum">
              <a:rPr lang="en-US" smtClean="0"/>
              <a:t>‹#›</a:t>
            </a:fld>
            <a:endParaRPr lang="en-US"/>
          </a:p>
        </p:txBody>
      </p:sp>
    </p:spTree>
    <p:extLst>
      <p:ext uri="{BB962C8B-B14F-4D97-AF65-F5344CB8AC3E}">
        <p14:creationId xmlns:p14="http://schemas.microsoft.com/office/powerpoint/2010/main" val="25137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57C41-EAE1-45F9-92A9-5FA60798CB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58DD8A-0B09-4AAD-A6DD-199EC1B3A4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7657BA-0C3E-447F-9454-E3166E175754}"/>
              </a:ext>
            </a:extLst>
          </p:cNvPr>
          <p:cNvSpPr>
            <a:spLocks noGrp="1"/>
          </p:cNvSpPr>
          <p:nvPr>
            <p:ph type="dt" sz="half" idx="10"/>
          </p:nvPr>
        </p:nvSpPr>
        <p:spPr/>
        <p:txBody>
          <a:bodyPr/>
          <a:lstStyle/>
          <a:p>
            <a:fld id="{E28927AC-631E-4A5A-9F67-1B6BE6A01BE1}" type="datetimeFigureOut">
              <a:rPr lang="en-US" smtClean="0"/>
              <a:t>9/3/2018</a:t>
            </a:fld>
            <a:endParaRPr lang="en-US"/>
          </a:p>
        </p:txBody>
      </p:sp>
      <p:sp>
        <p:nvSpPr>
          <p:cNvPr id="5" name="Footer Placeholder 4">
            <a:extLst>
              <a:ext uri="{FF2B5EF4-FFF2-40B4-BE49-F238E27FC236}">
                <a16:creationId xmlns:a16="http://schemas.microsoft.com/office/drawing/2014/main" id="{C0262768-6DA9-4618-A0A2-EE9E1FF6C6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B0B39-E1DC-4F40-BE98-2FC0EF774A0F}"/>
              </a:ext>
            </a:extLst>
          </p:cNvPr>
          <p:cNvSpPr>
            <a:spLocks noGrp="1"/>
          </p:cNvSpPr>
          <p:nvPr>
            <p:ph type="sldNum" sz="quarter" idx="12"/>
          </p:nvPr>
        </p:nvSpPr>
        <p:spPr/>
        <p:txBody>
          <a:bodyPr/>
          <a:lstStyle/>
          <a:p>
            <a:fld id="{83D6AA36-BC07-4B53-B8C7-936035102D4E}" type="slidenum">
              <a:rPr lang="en-US" smtClean="0"/>
              <a:t>‹#›</a:t>
            </a:fld>
            <a:endParaRPr lang="en-US"/>
          </a:p>
        </p:txBody>
      </p:sp>
    </p:spTree>
    <p:extLst>
      <p:ext uri="{BB962C8B-B14F-4D97-AF65-F5344CB8AC3E}">
        <p14:creationId xmlns:p14="http://schemas.microsoft.com/office/powerpoint/2010/main" val="3871299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399FE-09D5-4CED-890F-2643A3A3A3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F8C84E-40BF-48BE-8450-D63F3E183AE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1A01A3-2D63-42A9-8E3B-19E9DDAB039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EAF05C-02C2-42A7-AF91-94CF3457C6D0}"/>
              </a:ext>
            </a:extLst>
          </p:cNvPr>
          <p:cNvSpPr>
            <a:spLocks noGrp="1"/>
          </p:cNvSpPr>
          <p:nvPr>
            <p:ph type="dt" sz="half" idx="10"/>
          </p:nvPr>
        </p:nvSpPr>
        <p:spPr/>
        <p:txBody>
          <a:bodyPr/>
          <a:lstStyle/>
          <a:p>
            <a:fld id="{E28927AC-631E-4A5A-9F67-1B6BE6A01BE1}" type="datetimeFigureOut">
              <a:rPr lang="en-US" smtClean="0"/>
              <a:t>9/3/2018</a:t>
            </a:fld>
            <a:endParaRPr lang="en-US"/>
          </a:p>
        </p:txBody>
      </p:sp>
      <p:sp>
        <p:nvSpPr>
          <p:cNvPr id="6" name="Footer Placeholder 5">
            <a:extLst>
              <a:ext uri="{FF2B5EF4-FFF2-40B4-BE49-F238E27FC236}">
                <a16:creationId xmlns:a16="http://schemas.microsoft.com/office/drawing/2014/main" id="{61011BF9-039B-4D4F-94A9-53C01023B8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1293B2-01DD-46C0-BCEE-95F28A2C52D8}"/>
              </a:ext>
            </a:extLst>
          </p:cNvPr>
          <p:cNvSpPr>
            <a:spLocks noGrp="1"/>
          </p:cNvSpPr>
          <p:nvPr>
            <p:ph type="sldNum" sz="quarter" idx="12"/>
          </p:nvPr>
        </p:nvSpPr>
        <p:spPr/>
        <p:txBody>
          <a:bodyPr/>
          <a:lstStyle/>
          <a:p>
            <a:fld id="{83D6AA36-BC07-4B53-B8C7-936035102D4E}" type="slidenum">
              <a:rPr lang="en-US" smtClean="0"/>
              <a:t>‹#›</a:t>
            </a:fld>
            <a:endParaRPr lang="en-US"/>
          </a:p>
        </p:txBody>
      </p:sp>
    </p:spTree>
    <p:extLst>
      <p:ext uri="{BB962C8B-B14F-4D97-AF65-F5344CB8AC3E}">
        <p14:creationId xmlns:p14="http://schemas.microsoft.com/office/powerpoint/2010/main" val="3715830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D0C67-86AB-49F0-A48C-29116B6F93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ACD6C8-E004-4F88-BC63-09F0F803F3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A132D60-42B3-4FBD-91E1-D530C5E57E1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A08CBA-3241-4955-8B6C-D42F7888DE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7799E6C-648F-4DAC-B6DD-FEEAFC42E58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DBC1C6-BA9D-416A-BFCD-CB2C12501D08}"/>
              </a:ext>
            </a:extLst>
          </p:cNvPr>
          <p:cNvSpPr>
            <a:spLocks noGrp="1"/>
          </p:cNvSpPr>
          <p:nvPr>
            <p:ph type="dt" sz="half" idx="10"/>
          </p:nvPr>
        </p:nvSpPr>
        <p:spPr/>
        <p:txBody>
          <a:bodyPr/>
          <a:lstStyle/>
          <a:p>
            <a:fld id="{E28927AC-631E-4A5A-9F67-1B6BE6A01BE1}" type="datetimeFigureOut">
              <a:rPr lang="en-US" smtClean="0"/>
              <a:t>9/3/2018</a:t>
            </a:fld>
            <a:endParaRPr lang="en-US"/>
          </a:p>
        </p:txBody>
      </p:sp>
      <p:sp>
        <p:nvSpPr>
          <p:cNvPr id="8" name="Footer Placeholder 7">
            <a:extLst>
              <a:ext uri="{FF2B5EF4-FFF2-40B4-BE49-F238E27FC236}">
                <a16:creationId xmlns:a16="http://schemas.microsoft.com/office/drawing/2014/main" id="{62DF21A8-116E-49E8-A8E9-B9AC703594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769051-4BC9-4028-852A-6508F1F4540A}"/>
              </a:ext>
            </a:extLst>
          </p:cNvPr>
          <p:cNvSpPr>
            <a:spLocks noGrp="1"/>
          </p:cNvSpPr>
          <p:nvPr>
            <p:ph type="sldNum" sz="quarter" idx="12"/>
          </p:nvPr>
        </p:nvSpPr>
        <p:spPr/>
        <p:txBody>
          <a:bodyPr/>
          <a:lstStyle/>
          <a:p>
            <a:fld id="{83D6AA36-BC07-4B53-B8C7-936035102D4E}" type="slidenum">
              <a:rPr lang="en-US" smtClean="0"/>
              <a:t>‹#›</a:t>
            </a:fld>
            <a:endParaRPr lang="en-US"/>
          </a:p>
        </p:txBody>
      </p:sp>
    </p:spTree>
    <p:extLst>
      <p:ext uri="{BB962C8B-B14F-4D97-AF65-F5344CB8AC3E}">
        <p14:creationId xmlns:p14="http://schemas.microsoft.com/office/powerpoint/2010/main" val="1062432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82056-0871-4E28-9AA1-E736EC1F59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224C7C-BAC5-4016-B67A-FFE484462266}"/>
              </a:ext>
            </a:extLst>
          </p:cNvPr>
          <p:cNvSpPr>
            <a:spLocks noGrp="1"/>
          </p:cNvSpPr>
          <p:nvPr>
            <p:ph type="dt" sz="half" idx="10"/>
          </p:nvPr>
        </p:nvSpPr>
        <p:spPr/>
        <p:txBody>
          <a:bodyPr/>
          <a:lstStyle/>
          <a:p>
            <a:fld id="{E28927AC-631E-4A5A-9F67-1B6BE6A01BE1}" type="datetimeFigureOut">
              <a:rPr lang="en-US" smtClean="0"/>
              <a:t>9/3/2018</a:t>
            </a:fld>
            <a:endParaRPr lang="en-US"/>
          </a:p>
        </p:txBody>
      </p:sp>
      <p:sp>
        <p:nvSpPr>
          <p:cNvPr id="4" name="Footer Placeholder 3">
            <a:extLst>
              <a:ext uri="{FF2B5EF4-FFF2-40B4-BE49-F238E27FC236}">
                <a16:creationId xmlns:a16="http://schemas.microsoft.com/office/drawing/2014/main" id="{70AF0139-9FA2-470D-9B22-2D21F37FFF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D5010C-F042-401F-ACAD-FA11AB836F5E}"/>
              </a:ext>
            </a:extLst>
          </p:cNvPr>
          <p:cNvSpPr>
            <a:spLocks noGrp="1"/>
          </p:cNvSpPr>
          <p:nvPr>
            <p:ph type="sldNum" sz="quarter" idx="12"/>
          </p:nvPr>
        </p:nvSpPr>
        <p:spPr/>
        <p:txBody>
          <a:bodyPr/>
          <a:lstStyle/>
          <a:p>
            <a:fld id="{83D6AA36-BC07-4B53-B8C7-936035102D4E}" type="slidenum">
              <a:rPr lang="en-US" smtClean="0"/>
              <a:t>‹#›</a:t>
            </a:fld>
            <a:endParaRPr lang="en-US"/>
          </a:p>
        </p:txBody>
      </p:sp>
    </p:spTree>
    <p:extLst>
      <p:ext uri="{BB962C8B-B14F-4D97-AF65-F5344CB8AC3E}">
        <p14:creationId xmlns:p14="http://schemas.microsoft.com/office/powerpoint/2010/main" val="4083063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E34922-92DD-4ACE-B94D-1679CA3D3349}"/>
              </a:ext>
            </a:extLst>
          </p:cNvPr>
          <p:cNvSpPr>
            <a:spLocks noGrp="1"/>
          </p:cNvSpPr>
          <p:nvPr>
            <p:ph type="dt" sz="half" idx="10"/>
          </p:nvPr>
        </p:nvSpPr>
        <p:spPr/>
        <p:txBody>
          <a:bodyPr/>
          <a:lstStyle/>
          <a:p>
            <a:fld id="{E28927AC-631E-4A5A-9F67-1B6BE6A01BE1}" type="datetimeFigureOut">
              <a:rPr lang="en-US" smtClean="0"/>
              <a:t>9/3/2018</a:t>
            </a:fld>
            <a:endParaRPr lang="en-US"/>
          </a:p>
        </p:txBody>
      </p:sp>
      <p:sp>
        <p:nvSpPr>
          <p:cNvPr id="3" name="Footer Placeholder 2">
            <a:extLst>
              <a:ext uri="{FF2B5EF4-FFF2-40B4-BE49-F238E27FC236}">
                <a16:creationId xmlns:a16="http://schemas.microsoft.com/office/drawing/2014/main" id="{E0845B54-0BBF-4E45-956D-EB97FD0AD7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E0F940-F87C-4C7E-A1F5-89BA13819EF2}"/>
              </a:ext>
            </a:extLst>
          </p:cNvPr>
          <p:cNvSpPr>
            <a:spLocks noGrp="1"/>
          </p:cNvSpPr>
          <p:nvPr>
            <p:ph type="sldNum" sz="quarter" idx="12"/>
          </p:nvPr>
        </p:nvSpPr>
        <p:spPr/>
        <p:txBody>
          <a:bodyPr/>
          <a:lstStyle/>
          <a:p>
            <a:fld id="{83D6AA36-BC07-4B53-B8C7-936035102D4E}" type="slidenum">
              <a:rPr lang="en-US" smtClean="0"/>
              <a:t>‹#›</a:t>
            </a:fld>
            <a:endParaRPr lang="en-US"/>
          </a:p>
        </p:txBody>
      </p:sp>
    </p:spTree>
    <p:extLst>
      <p:ext uri="{BB962C8B-B14F-4D97-AF65-F5344CB8AC3E}">
        <p14:creationId xmlns:p14="http://schemas.microsoft.com/office/powerpoint/2010/main" val="3060622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A050-F77E-4382-916D-136A16CAF8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753FCC-4C98-45D4-AFA7-E7FDEFCA36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6851B1-7D61-40DE-9BD1-6CC81A301F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10428F-FC37-436F-A8B8-37A89604CC52}"/>
              </a:ext>
            </a:extLst>
          </p:cNvPr>
          <p:cNvSpPr>
            <a:spLocks noGrp="1"/>
          </p:cNvSpPr>
          <p:nvPr>
            <p:ph type="dt" sz="half" idx="10"/>
          </p:nvPr>
        </p:nvSpPr>
        <p:spPr/>
        <p:txBody>
          <a:bodyPr/>
          <a:lstStyle/>
          <a:p>
            <a:fld id="{E28927AC-631E-4A5A-9F67-1B6BE6A01BE1}" type="datetimeFigureOut">
              <a:rPr lang="en-US" smtClean="0"/>
              <a:t>9/3/2018</a:t>
            </a:fld>
            <a:endParaRPr lang="en-US"/>
          </a:p>
        </p:txBody>
      </p:sp>
      <p:sp>
        <p:nvSpPr>
          <p:cNvPr id="6" name="Footer Placeholder 5">
            <a:extLst>
              <a:ext uri="{FF2B5EF4-FFF2-40B4-BE49-F238E27FC236}">
                <a16:creationId xmlns:a16="http://schemas.microsoft.com/office/drawing/2014/main" id="{D9907CB9-037F-408D-9EBE-1C170ECE38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0BA6D6-1B93-4ADB-890F-AF1E0E115561}"/>
              </a:ext>
            </a:extLst>
          </p:cNvPr>
          <p:cNvSpPr>
            <a:spLocks noGrp="1"/>
          </p:cNvSpPr>
          <p:nvPr>
            <p:ph type="sldNum" sz="quarter" idx="12"/>
          </p:nvPr>
        </p:nvSpPr>
        <p:spPr/>
        <p:txBody>
          <a:bodyPr/>
          <a:lstStyle/>
          <a:p>
            <a:fld id="{83D6AA36-BC07-4B53-B8C7-936035102D4E}" type="slidenum">
              <a:rPr lang="en-US" smtClean="0"/>
              <a:t>‹#›</a:t>
            </a:fld>
            <a:endParaRPr lang="en-US"/>
          </a:p>
        </p:txBody>
      </p:sp>
    </p:spTree>
    <p:extLst>
      <p:ext uri="{BB962C8B-B14F-4D97-AF65-F5344CB8AC3E}">
        <p14:creationId xmlns:p14="http://schemas.microsoft.com/office/powerpoint/2010/main" val="2441761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96D2D-0884-4CC8-B864-A277FBA948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04D9E7-12F3-400D-9382-15C4317790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C25FF4-8FA5-4EBC-9264-302CEF83CF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01F2EE7-E32B-4C8B-BDBB-8F62F97A0A2A}"/>
              </a:ext>
            </a:extLst>
          </p:cNvPr>
          <p:cNvSpPr>
            <a:spLocks noGrp="1"/>
          </p:cNvSpPr>
          <p:nvPr>
            <p:ph type="dt" sz="half" idx="10"/>
          </p:nvPr>
        </p:nvSpPr>
        <p:spPr/>
        <p:txBody>
          <a:bodyPr/>
          <a:lstStyle/>
          <a:p>
            <a:fld id="{E28927AC-631E-4A5A-9F67-1B6BE6A01BE1}" type="datetimeFigureOut">
              <a:rPr lang="en-US" smtClean="0"/>
              <a:t>9/3/2018</a:t>
            </a:fld>
            <a:endParaRPr lang="en-US"/>
          </a:p>
        </p:txBody>
      </p:sp>
      <p:sp>
        <p:nvSpPr>
          <p:cNvPr id="6" name="Footer Placeholder 5">
            <a:extLst>
              <a:ext uri="{FF2B5EF4-FFF2-40B4-BE49-F238E27FC236}">
                <a16:creationId xmlns:a16="http://schemas.microsoft.com/office/drawing/2014/main" id="{BF138721-6E4A-4386-8FA1-E4E58C150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37B9EC-60E5-47DD-91DE-21D552AC75FC}"/>
              </a:ext>
            </a:extLst>
          </p:cNvPr>
          <p:cNvSpPr>
            <a:spLocks noGrp="1"/>
          </p:cNvSpPr>
          <p:nvPr>
            <p:ph type="sldNum" sz="quarter" idx="12"/>
          </p:nvPr>
        </p:nvSpPr>
        <p:spPr/>
        <p:txBody>
          <a:bodyPr/>
          <a:lstStyle/>
          <a:p>
            <a:fld id="{83D6AA36-BC07-4B53-B8C7-936035102D4E}" type="slidenum">
              <a:rPr lang="en-US" smtClean="0"/>
              <a:t>‹#›</a:t>
            </a:fld>
            <a:endParaRPr lang="en-US"/>
          </a:p>
        </p:txBody>
      </p:sp>
    </p:spTree>
    <p:extLst>
      <p:ext uri="{BB962C8B-B14F-4D97-AF65-F5344CB8AC3E}">
        <p14:creationId xmlns:p14="http://schemas.microsoft.com/office/powerpoint/2010/main" val="1805853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A35808-AFE0-42CA-89F0-EDB7A5CF98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11E55B-D5BB-4185-98B6-56A6C1C63C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8D976A-4CDB-4D87-B6E2-B9778A9AAC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8927AC-631E-4A5A-9F67-1B6BE6A01BE1}" type="datetimeFigureOut">
              <a:rPr lang="en-US" smtClean="0"/>
              <a:t>9/3/2018</a:t>
            </a:fld>
            <a:endParaRPr lang="en-US"/>
          </a:p>
        </p:txBody>
      </p:sp>
      <p:sp>
        <p:nvSpPr>
          <p:cNvPr id="5" name="Footer Placeholder 4">
            <a:extLst>
              <a:ext uri="{FF2B5EF4-FFF2-40B4-BE49-F238E27FC236}">
                <a16:creationId xmlns:a16="http://schemas.microsoft.com/office/drawing/2014/main" id="{72B833B4-C2E1-4A1C-BF63-1AB28E565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DFF2D1-E3C3-4E16-9CB1-BF59694F05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D6AA36-BC07-4B53-B8C7-936035102D4E}" type="slidenum">
              <a:rPr lang="en-US" smtClean="0"/>
              <a:t>‹#›</a:t>
            </a:fld>
            <a:endParaRPr lang="en-US"/>
          </a:p>
        </p:txBody>
      </p:sp>
    </p:spTree>
    <p:extLst>
      <p:ext uri="{BB962C8B-B14F-4D97-AF65-F5344CB8AC3E}">
        <p14:creationId xmlns:p14="http://schemas.microsoft.com/office/powerpoint/2010/main" val="2037655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www.investopedia.com/terms/b/bubble.as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C0D42-B7B2-4380-B6A6-4656D2A1A8E2}"/>
              </a:ext>
            </a:extLst>
          </p:cNvPr>
          <p:cNvSpPr>
            <a:spLocks noGrp="1"/>
          </p:cNvSpPr>
          <p:nvPr>
            <p:ph type="ctrTitle"/>
          </p:nvPr>
        </p:nvSpPr>
        <p:spPr/>
        <p:txBody>
          <a:bodyPr>
            <a:normAutofit/>
          </a:bodyPr>
          <a:lstStyle/>
          <a:p>
            <a:r>
              <a:rPr lang="en-US" sz="5400" dirty="0"/>
              <a:t>Austin Housing Bubble Analysis</a:t>
            </a:r>
          </a:p>
        </p:txBody>
      </p:sp>
      <p:sp>
        <p:nvSpPr>
          <p:cNvPr id="3" name="Subtitle 2">
            <a:extLst>
              <a:ext uri="{FF2B5EF4-FFF2-40B4-BE49-F238E27FC236}">
                <a16:creationId xmlns:a16="http://schemas.microsoft.com/office/drawing/2014/main" id="{9944C484-C2B3-434B-8692-E3C4DD3C9C5C}"/>
              </a:ext>
            </a:extLst>
          </p:cNvPr>
          <p:cNvSpPr>
            <a:spLocks noGrp="1"/>
          </p:cNvSpPr>
          <p:nvPr>
            <p:ph type="subTitle" idx="1"/>
          </p:nvPr>
        </p:nvSpPr>
        <p:spPr/>
        <p:txBody>
          <a:bodyPr/>
          <a:lstStyle/>
          <a:p>
            <a:r>
              <a:rPr lang="en-US" dirty="0"/>
              <a:t>Or, To Buy or Not To Buy</a:t>
            </a:r>
          </a:p>
        </p:txBody>
      </p:sp>
    </p:spTree>
    <p:extLst>
      <p:ext uri="{BB962C8B-B14F-4D97-AF65-F5344CB8AC3E}">
        <p14:creationId xmlns:p14="http://schemas.microsoft.com/office/powerpoint/2010/main" val="149317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BF7153-2D90-4DE9-A963-6EF8BB6675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292061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43DC1-6DFA-4A53-AEBF-251623A7D3C8}"/>
              </a:ext>
            </a:extLst>
          </p:cNvPr>
          <p:cNvSpPr>
            <a:spLocks noGrp="1"/>
          </p:cNvSpPr>
          <p:nvPr>
            <p:ph type="title"/>
          </p:nvPr>
        </p:nvSpPr>
        <p:spPr/>
        <p:txBody>
          <a:bodyPr/>
          <a:lstStyle/>
          <a:p>
            <a:r>
              <a:rPr lang="en-US" dirty="0"/>
              <a:t>Homeownership Rates</a:t>
            </a:r>
          </a:p>
        </p:txBody>
      </p:sp>
      <p:sp>
        <p:nvSpPr>
          <p:cNvPr id="3" name="Text Placeholder 2">
            <a:extLst>
              <a:ext uri="{FF2B5EF4-FFF2-40B4-BE49-F238E27FC236}">
                <a16:creationId xmlns:a16="http://schemas.microsoft.com/office/drawing/2014/main" id="{0483BA08-1842-49E3-A057-AE5850564CC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61058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7552BE-B5D9-4720-9212-B084606A3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86107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211292-2FFE-4923-B256-1DC45F8A6B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22937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62B92E-89D4-4670-98DA-87961F3103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216053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438AB-96CA-4CF7-9F7D-87E1A8160C28}"/>
              </a:ext>
            </a:extLst>
          </p:cNvPr>
          <p:cNvSpPr>
            <a:spLocks noGrp="1"/>
          </p:cNvSpPr>
          <p:nvPr>
            <p:ph type="title"/>
          </p:nvPr>
        </p:nvSpPr>
        <p:spPr/>
        <p:txBody>
          <a:bodyPr/>
          <a:lstStyle/>
          <a:p>
            <a:r>
              <a:rPr lang="en-US" dirty="0"/>
              <a:t>Vacancy Rates</a:t>
            </a:r>
          </a:p>
        </p:txBody>
      </p:sp>
      <p:sp>
        <p:nvSpPr>
          <p:cNvPr id="3" name="Text Placeholder 2">
            <a:extLst>
              <a:ext uri="{FF2B5EF4-FFF2-40B4-BE49-F238E27FC236}">
                <a16:creationId xmlns:a16="http://schemas.microsoft.com/office/drawing/2014/main" id="{00773555-6AFE-4B09-BE13-D9A9E21F661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46059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E490F7-C1CD-412E-AAA3-C513304205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06243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3290F8-8B3D-41D9-9A96-38BA551C2A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29315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C87531-63CD-4A7A-92F7-0818487A3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2918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EB1E2-0F37-470D-9F09-F14FF00FF356}"/>
              </a:ext>
            </a:extLst>
          </p:cNvPr>
          <p:cNvSpPr>
            <a:spLocks noGrp="1"/>
          </p:cNvSpPr>
          <p:nvPr>
            <p:ph type="title"/>
          </p:nvPr>
        </p:nvSpPr>
        <p:spPr/>
        <p:txBody>
          <a:bodyPr/>
          <a:lstStyle/>
          <a:p>
            <a:r>
              <a:rPr lang="en-US" dirty="0"/>
              <a:t>Affordable Housing Inventory</a:t>
            </a:r>
          </a:p>
        </p:txBody>
      </p:sp>
      <p:sp>
        <p:nvSpPr>
          <p:cNvPr id="3" name="Text Placeholder 2">
            <a:extLst>
              <a:ext uri="{FF2B5EF4-FFF2-40B4-BE49-F238E27FC236}">
                <a16:creationId xmlns:a16="http://schemas.microsoft.com/office/drawing/2014/main" id="{B630B8AD-0623-4A8B-9988-30FC4EF6D1F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66668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FAA98-2AB2-410D-8194-B5D2AEF3BC45}"/>
              </a:ext>
            </a:extLst>
          </p:cNvPr>
          <p:cNvSpPr>
            <a:spLocks noGrp="1"/>
          </p:cNvSpPr>
          <p:nvPr>
            <p:ph type="title"/>
          </p:nvPr>
        </p:nvSpPr>
        <p:spPr/>
        <p:txBody>
          <a:bodyPr/>
          <a:lstStyle/>
          <a:p>
            <a:r>
              <a:rPr lang="en-US" dirty="0"/>
              <a:t>Bubble Definition per Investopedia</a:t>
            </a:r>
          </a:p>
        </p:txBody>
      </p:sp>
      <p:sp>
        <p:nvSpPr>
          <p:cNvPr id="3" name="Content Placeholder 2">
            <a:extLst>
              <a:ext uri="{FF2B5EF4-FFF2-40B4-BE49-F238E27FC236}">
                <a16:creationId xmlns:a16="http://schemas.microsoft.com/office/drawing/2014/main" id="{0B621051-ACE1-4A58-9D54-26D1422B901D}"/>
              </a:ext>
            </a:extLst>
          </p:cNvPr>
          <p:cNvSpPr>
            <a:spLocks noGrp="1"/>
          </p:cNvSpPr>
          <p:nvPr>
            <p:ph idx="1"/>
          </p:nvPr>
        </p:nvSpPr>
        <p:spPr>
          <a:xfrm>
            <a:off x="838200" y="1825625"/>
            <a:ext cx="10515600" cy="4351338"/>
          </a:xfrm>
        </p:spPr>
        <p:txBody>
          <a:bodyPr>
            <a:normAutofit fontScale="92500" lnSpcReduction="10000"/>
          </a:bodyPr>
          <a:lstStyle/>
          <a:p>
            <a:r>
              <a:rPr lang="en-US" sz="2400" dirty="0"/>
              <a:t>A </a:t>
            </a:r>
            <a:r>
              <a:rPr lang="en-US" sz="2400" dirty="0">
                <a:hlinkClick r:id="rId2"/>
              </a:rPr>
              <a:t>bubble</a:t>
            </a:r>
            <a:r>
              <a:rPr lang="en-US" sz="2400" dirty="0"/>
              <a:t> is a type of investing phenomenon that demonstrates the most basic type of "emotional investing." A bubble occurs when investors put so much demand on a asset that they drive the price beyond any accurate or rational reflection of its actual worth. In the case of a stock, the actual worth would ideally be determined by the performance of the underlying company. Like the soap bubbles a child likes to blow, investing bubbles often appear as though they will rise forever, but since they are not formed from anything substantial, they eventually pop. And when they do, the money that was invested into them dissipates into the wind. </a:t>
            </a:r>
          </a:p>
          <a:p>
            <a:r>
              <a:rPr lang="en-US" sz="2400" dirty="0"/>
              <a:t>5 steps to a bubble</a:t>
            </a:r>
          </a:p>
          <a:p>
            <a:pPr lvl="1"/>
            <a:r>
              <a:rPr lang="en-US" dirty="0"/>
              <a:t>Displacement – introduction of a new paradigm (tech, interest rates, etc.)</a:t>
            </a:r>
          </a:p>
          <a:p>
            <a:pPr lvl="1"/>
            <a:r>
              <a:rPr lang="en-US" dirty="0"/>
              <a:t>Boom – large scale growth, i.e. ‘fear of missing out.’</a:t>
            </a:r>
          </a:p>
          <a:p>
            <a:pPr lvl="1"/>
            <a:r>
              <a:rPr lang="en-US" dirty="0"/>
              <a:t>Euphoria – buy regardless of price</a:t>
            </a:r>
          </a:p>
          <a:p>
            <a:pPr lvl="1"/>
            <a:r>
              <a:rPr lang="en-US" dirty="0"/>
              <a:t>Profit Taking – institution investors exit the market</a:t>
            </a:r>
          </a:p>
          <a:p>
            <a:pPr lvl="1"/>
            <a:r>
              <a:rPr lang="en-US" dirty="0"/>
              <a:t>Panic – massive liquidation</a:t>
            </a:r>
          </a:p>
        </p:txBody>
      </p:sp>
    </p:spTree>
    <p:extLst>
      <p:ext uri="{BB962C8B-B14F-4D97-AF65-F5344CB8AC3E}">
        <p14:creationId xmlns:p14="http://schemas.microsoft.com/office/powerpoint/2010/main" val="2326853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6699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4625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C44FC-34B4-446A-97FD-2821EA882188}"/>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386CF659-E75C-4651-8918-40A8978BB7F3}"/>
              </a:ext>
            </a:extLst>
          </p:cNvPr>
          <p:cNvSpPr>
            <a:spLocks noGrp="1"/>
          </p:cNvSpPr>
          <p:nvPr>
            <p:ph idx="1"/>
          </p:nvPr>
        </p:nvSpPr>
        <p:spPr/>
        <p:txBody>
          <a:bodyPr/>
          <a:lstStyle/>
          <a:p>
            <a:r>
              <a:rPr lang="en-US" dirty="0"/>
              <a:t>Based on current data, there are no indicators that suggest Austin is in a housing market bubble.</a:t>
            </a:r>
          </a:p>
          <a:p>
            <a:pPr marL="0" indent="0">
              <a:buNone/>
            </a:pPr>
            <a:endParaRPr lang="en-US" dirty="0"/>
          </a:p>
          <a:p>
            <a:r>
              <a:rPr lang="en-US" dirty="0"/>
              <a:t>Although subprime mortgage crisis of 2007/2008 wrecked the overall US economy, based on the HPI and delinquency data, Austin was only minorly affected.</a:t>
            </a:r>
          </a:p>
          <a:p>
            <a:r>
              <a:rPr lang="en-US" dirty="0"/>
              <a:t>Current national indicators (mortgage rates, household debt, foreclosure rates) shows no signs of a repeat of the 2007/2008 event.</a:t>
            </a:r>
          </a:p>
          <a:p>
            <a:endParaRPr lang="en-US" dirty="0"/>
          </a:p>
        </p:txBody>
      </p:sp>
    </p:spTree>
    <p:extLst>
      <p:ext uri="{BB962C8B-B14F-4D97-AF65-F5344CB8AC3E}">
        <p14:creationId xmlns:p14="http://schemas.microsoft.com/office/powerpoint/2010/main" val="4170153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BD4D1-02FF-4AEB-ABD4-A2E384C7B83A}"/>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BDD685D4-3B9C-4934-BC8B-C30D8714B1F0}"/>
              </a:ext>
            </a:extLst>
          </p:cNvPr>
          <p:cNvSpPr>
            <a:spLocks noGrp="1"/>
          </p:cNvSpPr>
          <p:nvPr>
            <p:ph idx="1"/>
          </p:nvPr>
        </p:nvSpPr>
        <p:spPr/>
        <p:txBody>
          <a:bodyPr/>
          <a:lstStyle/>
          <a:p>
            <a:r>
              <a:rPr lang="en-US" dirty="0"/>
              <a:t>Data collection is time consuming</a:t>
            </a:r>
          </a:p>
        </p:txBody>
      </p:sp>
    </p:spTree>
    <p:extLst>
      <p:ext uri="{BB962C8B-B14F-4D97-AF65-F5344CB8AC3E}">
        <p14:creationId xmlns:p14="http://schemas.microsoft.com/office/powerpoint/2010/main" val="1131726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BB648-EA39-44AF-8779-AA2BD56EC713}"/>
              </a:ext>
            </a:extLst>
          </p:cNvPr>
          <p:cNvSpPr>
            <a:spLocks noGrp="1"/>
          </p:cNvSpPr>
          <p:nvPr>
            <p:ph type="title"/>
          </p:nvPr>
        </p:nvSpPr>
        <p:spPr/>
        <p:txBody>
          <a:bodyPr/>
          <a:lstStyle/>
          <a:p>
            <a:r>
              <a:rPr lang="en-US" dirty="0"/>
              <a:t>Index</a:t>
            </a:r>
          </a:p>
        </p:txBody>
      </p:sp>
      <p:sp>
        <p:nvSpPr>
          <p:cNvPr id="3" name="Text Placeholder 2">
            <a:extLst>
              <a:ext uri="{FF2B5EF4-FFF2-40B4-BE49-F238E27FC236}">
                <a16:creationId xmlns:a16="http://schemas.microsoft.com/office/drawing/2014/main" id="{62037ECD-87F7-4992-9C45-7B66E04ADEE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47164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F3B63D-B6BB-431C-9FD6-7A746AA8E6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2838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FAA98-2AB2-410D-8194-B5D2AEF3BC45}"/>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0B621051-ACE1-4A58-9D54-26D1422B901D}"/>
              </a:ext>
            </a:extLst>
          </p:cNvPr>
          <p:cNvSpPr>
            <a:spLocks noGrp="1"/>
          </p:cNvSpPr>
          <p:nvPr>
            <p:ph idx="1"/>
          </p:nvPr>
        </p:nvSpPr>
        <p:spPr>
          <a:xfrm>
            <a:off x="838200" y="1825625"/>
            <a:ext cx="10515600" cy="4351338"/>
          </a:xfrm>
        </p:spPr>
        <p:txBody>
          <a:bodyPr>
            <a:normAutofit/>
          </a:bodyPr>
          <a:lstStyle/>
          <a:p>
            <a:r>
              <a:rPr lang="en-US" sz="2400" dirty="0"/>
              <a:t>Evaluate 2007/2008 housing market crash</a:t>
            </a:r>
          </a:p>
          <a:p>
            <a:pPr lvl="1"/>
            <a:r>
              <a:rPr lang="en-US" sz="2000" dirty="0"/>
              <a:t>National indicators – Household Debt, Mortgage Originations, Foreclosures, Delinquency Trends</a:t>
            </a:r>
          </a:p>
          <a:p>
            <a:pPr lvl="1"/>
            <a:r>
              <a:rPr lang="en-US" sz="2000" dirty="0"/>
              <a:t>Metropolitan Statistical Areas – Housing Price Index, Homeownership Rates, Vacancy Rates</a:t>
            </a:r>
          </a:p>
          <a:p>
            <a:r>
              <a:rPr lang="en-US" sz="2400" dirty="0"/>
              <a:t>Determine cities most impacted by subprime crisis and compare to Austin current environment</a:t>
            </a:r>
          </a:p>
          <a:p>
            <a:endParaRPr lang="en-US" sz="2400" dirty="0"/>
          </a:p>
          <a:p>
            <a:endParaRPr lang="en-US" sz="2400" dirty="0"/>
          </a:p>
        </p:txBody>
      </p:sp>
    </p:spTree>
    <p:extLst>
      <p:ext uri="{BB962C8B-B14F-4D97-AF65-F5344CB8AC3E}">
        <p14:creationId xmlns:p14="http://schemas.microsoft.com/office/powerpoint/2010/main" val="1038300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94410-398A-471F-AF6D-47E94C7B12D2}"/>
              </a:ext>
            </a:extLst>
          </p:cNvPr>
          <p:cNvSpPr>
            <a:spLocks noGrp="1"/>
          </p:cNvSpPr>
          <p:nvPr>
            <p:ph type="title"/>
          </p:nvPr>
        </p:nvSpPr>
        <p:spPr/>
        <p:txBody>
          <a:bodyPr/>
          <a:lstStyle/>
          <a:p>
            <a:r>
              <a:rPr lang="en-US" dirty="0"/>
              <a:t>National Indicators</a:t>
            </a:r>
          </a:p>
        </p:txBody>
      </p:sp>
      <p:sp>
        <p:nvSpPr>
          <p:cNvPr id="3" name="Text Placeholder 2">
            <a:extLst>
              <a:ext uri="{FF2B5EF4-FFF2-40B4-BE49-F238E27FC236}">
                <a16:creationId xmlns:a16="http://schemas.microsoft.com/office/drawing/2014/main" id="{6D9AB881-9189-412B-ADC5-34EC2D77C67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29953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775606-9FA2-427A-8795-3351CAEFE7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048116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2D7FBE-4322-4D74-81CF-5F35D8AA5D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5307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E433E-6B7B-48CF-B60C-21741DC97A83}"/>
              </a:ext>
            </a:extLst>
          </p:cNvPr>
          <p:cNvSpPr>
            <a:spLocks noGrp="1"/>
          </p:cNvSpPr>
          <p:nvPr>
            <p:ph type="title"/>
          </p:nvPr>
        </p:nvSpPr>
        <p:spPr/>
        <p:txBody>
          <a:bodyPr/>
          <a:lstStyle/>
          <a:p>
            <a:r>
              <a:rPr lang="en-US" dirty="0"/>
              <a:t>Housing Price Index</a:t>
            </a:r>
          </a:p>
        </p:txBody>
      </p:sp>
      <p:sp>
        <p:nvSpPr>
          <p:cNvPr id="3" name="Text Placeholder 2">
            <a:extLst>
              <a:ext uri="{FF2B5EF4-FFF2-40B4-BE49-F238E27FC236}">
                <a16:creationId xmlns:a16="http://schemas.microsoft.com/office/drawing/2014/main" id="{17EA99D9-7AE1-4D3A-AB72-859924CBA36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53181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D23419-81E1-406B-B486-F81381FA42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2938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9731A3-5796-4D16-8F0B-A8E6E2B8E3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0"/>
            <a:ext cx="4876800" cy="6858000"/>
          </a:xfrm>
          <a:prstGeom prst="rect">
            <a:avLst/>
          </a:prstGeom>
        </p:spPr>
      </p:pic>
    </p:spTree>
    <p:extLst>
      <p:ext uri="{BB962C8B-B14F-4D97-AF65-F5344CB8AC3E}">
        <p14:creationId xmlns:p14="http://schemas.microsoft.com/office/powerpoint/2010/main" val="844046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152</Words>
  <Application>Microsoft Office PowerPoint</Application>
  <PresentationFormat>Widescreen</PresentationFormat>
  <Paragraphs>28</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Austin Housing Bubble Analysis</vt:lpstr>
      <vt:lpstr>Bubble Definition per Investopedia</vt:lpstr>
      <vt:lpstr>Approach</vt:lpstr>
      <vt:lpstr>National Indicators</vt:lpstr>
      <vt:lpstr>PowerPoint Presentation</vt:lpstr>
      <vt:lpstr>PowerPoint Presentation</vt:lpstr>
      <vt:lpstr>Housing Price Index</vt:lpstr>
      <vt:lpstr>PowerPoint Presentation</vt:lpstr>
      <vt:lpstr>PowerPoint Presentation</vt:lpstr>
      <vt:lpstr>PowerPoint Presentation</vt:lpstr>
      <vt:lpstr>Homeownership Rates</vt:lpstr>
      <vt:lpstr>PowerPoint Presentation</vt:lpstr>
      <vt:lpstr>PowerPoint Presentation</vt:lpstr>
      <vt:lpstr>PowerPoint Presentation</vt:lpstr>
      <vt:lpstr>Vacancy Rates</vt:lpstr>
      <vt:lpstr>PowerPoint Presentation</vt:lpstr>
      <vt:lpstr>PowerPoint Presentation</vt:lpstr>
      <vt:lpstr>PowerPoint Presentation</vt:lpstr>
      <vt:lpstr>Affordable Housing Inventory</vt:lpstr>
      <vt:lpstr>PowerPoint Presentation</vt:lpstr>
      <vt:lpstr>PowerPoint Presentation</vt:lpstr>
      <vt:lpstr>Conclusions</vt:lpstr>
      <vt:lpstr>Lessons Learned</vt:lpstr>
      <vt:lpstr>Index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Bowie Hand</dc:creator>
  <cp:lastModifiedBy>Bowie Hand</cp:lastModifiedBy>
  <cp:revision>10</cp:revision>
  <dcterms:created xsi:type="dcterms:W3CDTF">2018-09-03T14:14:08Z</dcterms:created>
  <dcterms:modified xsi:type="dcterms:W3CDTF">2018-09-03T20:20:31Z</dcterms:modified>
</cp:coreProperties>
</file>