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4" r:id="rId5"/>
    <p:sldId id="263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155" autoAdjust="0"/>
  </p:normalViewPr>
  <p:slideViewPr>
    <p:cSldViewPr>
      <p:cViewPr varScale="1">
        <p:scale>
          <a:sx n="87" d="100"/>
          <a:sy n="87" d="100"/>
        </p:scale>
        <p:origin x="135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2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762000" y="6236677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Shahar@IShahar.net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ishahar.net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 dirty="0"/>
              <a:t>כותרת</a:t>
            </a:r>
            <a:endParaRPr lang="en-US" altLang="en-US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13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14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dt="0"/>
  <p:txStyles>
    <p:titleStyle>
      <a:lvl1pPr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r" rtl="1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r" rtl="1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r" rtl="1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r" rtl="1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shahar.n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he-IL" dirty="0"/>
              <a:t> - כתיבת שאילתות למתחילים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e-IL" dirty="0"/>
              <a:t>ברוכים הבאים!</a:t>
            </a:r>
          </a:p>
        </p:txBody>
      </p:sp>
    </p:spTree>
    <p:extLst>
      <p:ext uri="{BB962C8B-B14F-4D97-AF65-F5344CB8AC3E}">
        <p14:creationId xmlns:p14="http://schemas.microsoft.com/office/powerpoint/2010/main" val="321166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על מה </a:t>
            </a:r>
            <a:r>
              <a:rPr lang="he-IL" u="sng" dirty="0"/>
              <a:t>אנחנו</a:t>
            </a:r>
            <a:r>
              <a:rPr lang="he-IL" dirty="0"/>
              <a:t> נדבר?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אנחנו נעבוד עם </a:t>
            </a:r>
            <a:r>
              <a:rPr lang="en-US" dirty="0"/>
              <a:t>Microsoft SQL Server 2016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ניתן להוריד גרסא חינמית שתומכת בכל הפיצ</a:t>
            </a:r>
            <a:r>
              <a:rPr lang="en-US" dirty="0"/>
              <a:t>'</a:t>
            </a:r>
            <a:r>
              <a:rPr lang="he-IL" dirty="0"/>
              <a:t>רים אך מגבילה את כמות הזיכרון וגודל מסד הנתונים שבו ניתן להשתמש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ניתן להוריד </a:t>
            </a:r>
            <a:r>
              <a:rPr lang="en-US" dirty="0"/>
              <a:t>Developer Edition</a:t>
            </a:r>
            <a:r>
              <a:rPr lang="he-IL" dirty="0"/>
              <a:t> שמוצע ללא כל מגבלות, למטרות פיתוח בלבד.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לטובת התרגילים וההדגמות נתבסס על מסד הנתונים של </a:t>
            </a:r>
            <a:r>
              <a:rPr lang="en-US" dirty="0" err="1"/>
              <a:t>StackOverflow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520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240"/>
            <a:ext cx="9144000" cy="590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he-IL" dirty="0"/>
              <a:t> – כתיבת שאליתות למתחילים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e-IL" dirty="0"/>
              <a:t>שחר גבירץ</a:t>
            </a:r>
            <a:endParaRPr lang="en-US" dirty="0"/>
          </a:p>
          <a:p>
            <a:pPr algn="ctr"/>
            <a:r>
              <a:rPr lang="en-US" dirty="0"/>
              <a:t>shahar@IShahar.net</a:t>
            </a:r>
            <a:endParaRPr lang="he-IL" dirty="0"/>
          </a:p>
          <a:p>
            <a:pPr algn="ctr"/>
            <a:r>
              <a:rPr lang="en-US" dirty="0">
                <a:hlinkClick r:id="rId2"/>
              </a:rPr>
              <a:t>http://ishahar.net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3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על הקורס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b="1" dirty="0"/>
              <a:t>המטרה:</a:t>
            </a:r>
            <a:r>
              <a:rPr lang="he-IL" dirty="0"/>
              <a:t> ללמוד לכתוב שאילתות </a:t>
            </a:r>
            <a:r>
              <a:rPr lang="en-US" dirty="0"/>
              <a:t>SQL</a:t>
            </a:r>
            <a:r>
              <a:rPr lang="he-IL" dirty="0"/>
              <a:t> לשליפת מידע.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b="1" dirty="0"/>
              <a:t>האמצעי:</a:t>
            </a:r>
            <a:r>
              <a:rPr lang="he-IL" dirty="0"/>
              <a:t> 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הרצאות וידאו (ב- </a:t>
            </a:r>
            <a:r>
              <a:rPr lang="en-US" dirty="0"/>
              <a:t>YouTube</a:t>
            </a:r>
            <a:r>
              <a:rPr lang="he-IL" dirty="0"/>
              <a:t>)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תרגילים שתעשו על המחשב שלכם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פתב"סים מהם אפשר ללמוד ולהתפתח (ועבור חלקם גם הרצאות מוקלטות מלוות)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b="1" dirty="0"/>
              <a:t>ידע נדרש:</a:t>
            </a:r>
            <a:r>
              <a:rPr lang="he-IL" dirty="0"/>
              <a:t> 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מה זה מסד נתונים</a:t>
            </a:r>
          </a:p>
          <a:p>
            <a:pPr marL="0" indent="0"/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460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על הקורס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כל הרצאה מורכבת מסרטון (כמו זה) שמסביר את הנושא ונותן דוגמאות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לכל הרצאה יש עמוד באתר הקורס [לינק למטה] שכולל את הוידאו של ההרצאה, לינקים לדברים רלוונטיים והפניות למידע נוסף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בנוסף, עמוד ההרצאה כולל את התרגול הרלוונטי והפנייה לפתב"ס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800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על מה נדבר בהרצאה הזאת?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הרצאת מבוא זריזה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(מה שאומר שייזרקו בה גם הרבה מאד מונחים שלא יוסברו כ"כ לעומק)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מבוא למסדי נתונים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מבוא ל-</a:t>
            </a:r>
            <a:r>
              <a:rPr lang="en-US" dirty="0"/>
              <a:t>SQL</a:t>
            </a:r>
            <a:endParaRPr lang="he-IL" dirty="0"/>
          </a:p>
          <a:p>
            <a:pPr marL="0" indent="0"/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64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זה בכלל מסד נתונים?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אנחנו חיים בעולם של מידע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המידע הזה נשמר במסדי נתונים (</a:t>
            </a:r>
            <a:r>
              <a:rPr lang="en-US" dirty="0"/>
              <a:t>Database</a:t>
            </a:r>
            <a:r>
              <a:rPr lang="he-IL" dirty="0"/>
              <a:t>-ים) שונים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אפליקציות ומשתמשים יכולים לתשאל את המידע במסד הנתונים, לתשאל אותו ולעדכן אותו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745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"משפחות" של מסדי נתונים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01000" cy="4724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קיימים מסדי נתונים מסוגים שונים, העונים על צרכים שונים.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בכל אחת מהמשפחות הללו של מסדי הנתונים קיימים מוצרים שונים, של חברות שונות, בעלי יכולות שונות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למשל: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DocumentDB</a:t>
            </a:r>
            <a:r>
              <a:rPr lang="he-IL" dirty="0"/>
              <a:t> – </a:t>
            </a:r>
            <a:r>
              <a:rPr lang="en-US" dirty="0"/>
              <a:t>MongoDB</a:t>
            </a:r>
            <a:r>
              <a:rPr lang="he-IL" dirty="0"/>
              <a:t>, </a:t>
            </a:r>
            <a:r>
              <a:rPr lang="en-US" dirty="0" err="1"/>
              <a:t>RavenDB</a:t>
            </a:r>
            <a:r>
              <a:rPr lang="he-IL" dirty="0"/>
              <a:t>, </a:t>
            </a:r>
            <a:r>
              <a:rPr lang="en-US" dirty="0" err="1"/>
              <a:t>DynamoDB</a:t>
            </a:r>
            <a:endParaRPr lang="en-US" dirty="0"/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en-US" dirty="0"/>
              <a:t>Key-Value DB’s</a:t>
            </a:r>
            <a:r>
              <a:rPr lang="he-IL" dirty="0"/>
              <a:t>: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Memcached</a:t>
            </a:r>
            <a:endParaRPr lang="en-US" dirty="0"/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עם דגש על אינדוקס טקסטואלי: </a:t>
            </a:r>
            <a:r>
              <a:rPr lang="en-US" dirty="0" err="1"/>
              <a:t>Solr</a:t>
            </a:r>
            <a:r>
              <a:rPr lang="en-US" dirty="0"/>
              <a:t>, </a:t>
            </a:r>
            <a:r>
              <a:rPr lang="en-US" dirty="0" err="1"/>
              <a:t>ElasticSearch</a:t>
            </a:r>
            <a:endParaRPr lang="he-IL" dirty="0"/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en-US" dirty="0"/>
              <a:t>Graph DB’s</a:t>
            </a:r>
            <a:r>
              <a:rPr lang="he-IL" dirty="0"/>
              <a:t> – </a:t>
            </a:r>
            <a:r>
              <a:rPr lang="en-US" dirty="0"/>
              <a:t>Neo4J</a:t>
            </a:r>
            <a:endParaRPr lang="he-IL" dirty="0"/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b="1" dirty="0"/>
              <a:t>רלציוניים </a:t>
            </a:r>
            <a:r>
              <a:rPr lang="he-IL" dirty="0"/>
              <a:t>– </a:t>
            </a:r>
            <a:r>
              <a:rPr lang="en-US" b="1" dirty="0"/>
              <a:t>SQL Server</a:t>
            </a:r>
            <a:r>
              <a:rPr lang="en-US" dirty="0"/>
              <a:t>, MySQL, PostgreSQL</a:t>
            </a:r>
            <a:endParaRPr lang="he-I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שילובים מסוגים שונים זה דבר נפוץ מאד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62000" y="6248400"/>
            <a:ext cx="2895600" cy="457200"/>
          </a:xfrm>
        </p:spPr>
        <p:txBody>
          <a:bodyPr/>
          <a:lstStyle/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375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מסדי נתונים רלציוניים (</a:t>
            </a:r>
            <a:r>
              <a:rPr lang="en-US" dirty="0"/>
              <a:t>Relational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7391400" cy="4953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מסדי נתונים ש-"ירשו" את צורת העבודה שלהם מהמודל הרלציוני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כלומר, קבוצות של "</a:t>
            </a:r>
            <a:r>
              <a:rPr lang="en-US" dirty="0"/>
              <a:t>n</a:t>
            </a:r>
            <a:r>
              <a:rPr lang="he-IL" dirty="0"/>
              <a:t>-יות סדורות" המאוגדות בתוך "יחסים"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בתיאור פחות פורמלי (והרבה יותר מובן): המידע מאוגד בתוך טבלאות, המקיימים בינהם קשרי גומלין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טבלה מורכבת מעמודות, כל שורה מכילה ערך עבור כל עמודה (ההצלבה של שורה ועמודה היא "תא")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העמודה מתארת את המהות של הערך והסוג שלו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קיימים קשרי גומלין בין טבלאות שונות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628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he-IL" dirty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Structured Query Language</a:t>
            </a:r>
            <a:r>
              <a:rPr lang="he-IL" dirty="0"/>
              <a:t> – שפה המשמשת במסדי נתונים רלציוניים (ולא רק...)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תשאול המידע וביצוע פעולות עליו (הוספה</a:t>
            </a:r>
            <a:r>
              <a:rPr lang="en-US" dirty="0"/>
              <a:t>/</a:t>
            </a:r>
            <a:r>
              <a:rPr lang="he-IL" dirty="0"/>
              <a:t>עריכה</a:t>
            </a:r>
            <a:r>
              <a:rPr lang="en-US" dirty="0"/>
              <a:t>/</a:t>
            </a:r>
            <a:r>
              <a:rPr lang="he-IL" dirty="0"/>
              <a:t>מחיקה) – </a:t>
            </a:r>
            <a:r>
              <a:rPr lang="en-US" dirty="0"/>
              <a:t>Data Manipulation Language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הגדרת הסכימה של הנתונים במסד הנתונים (יצירת טבלאות, הוספת עמודות, יצירת ישויות אחרות ב-</a:t>
            </a:r>
            <a:r>
              <a:rPr lang="en-US" dirty="0"/>
              <a:t>DB</a:t>
            </a:r>
            <a:r>
              <a:rPr lang="he-IL" dirty="0"/>
              <a:t>): </a:t>
            </a:r>
            <a:r>
              <a:rPr lang="en-US" dirty="0"/>
              <a:t>Data Definition Language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פעולות הקשורות לניהול שרת ה-</a:t>
            </a:r>
            <a:r>
              <a:rPr lang="en-US" dirty="0"/>
              <a:t>DB</a:t>
            </a:r>
            <a:r>
              <a:rPr lang="he-IL" dirty="0"/>
              <a:t> (הוספת משתמשים, הגדרות וכו</a:t>
            </a:r>
            <a:r>
              <a:rPr lang="en-US" dirty="0"/>
              <a:t>'</a:t>
            </a:r>
            <a:r>
              <a:rPr lang="he-IL" dirty="0"/>
              <a:t>) מתבצעות גם במסדי נתונים שונים ע"י "חשיפת" ההגדרות הללו בממשקים שמאפשרים לעשות אותם עם </a:t>
            </a:r>
            <a:r>
              <a:rPr lang="en-US" dirty="0"/>
              <a:t>SQL Statements</a:t>
            </a:r>
            <a:endParaRPr lang="he-IL" dirty="0"/>
          </a:p>
          <a:p>
            <a:pPr marL="80645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856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התקן המגדיר איך מתנהגת </a:t>
            </a:r>
            <a:r>
              <a:rPr lang="en-US" dirty="0"/>
              <a:t>SQL</a:t>
            </a:r>
            <a:r>
              <a:rPr lang="he-IL" dirty="0"/>
              <a:t> נקרא </a:t>
            </a:r>
            <a:r>
              <a:rPr lang="en-US" dirty="0"/>
              <a:t>ANSI SQL</a:t>
            </a: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עם זאת, כמעט כל מנוע </a:t>
            </a:r>
            <a:r>
              <a:rPr lang="en-US" dirty="0"/>
              <a:t>DB</a:t>
            </a:r>
            <a:r>
              <a:rPr lang="he-IL" dirty="0"/>
              <a:t> משתמש בווריאציה משלו על התקן, ולא מאמץ את התקן </a:t>
            </a:r>
            <a:r>
              <a:rPr lang="en-US" dirty="0"/>
              <a:t>as-is</a:t>
            </a:r>
            <a:r>
              <a:rPr lang="he-I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בין הדברים שמתווספים: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תמיכה בפיצ</a:t>
            </a:r>
            <a:r>
              <a:rPr lang="en-US" dirty="0"/>
              <a:t>'</a:t>
            </a:r>
            <a:r>
              <a:rPr lang="he-IL" dirty="0"/>
              <a:t>רים שונים שחושף המנוע </a:t>
            </a:r>
            <a:r>
              <a:rPr lang="en-US" dirty="0"/>
              <a:t>DB</a:t>
            </a:r>
            <a:r>
              <a:rPr lang="he-IL" dirty="0"/>
              <a:t> הספיציפי (</a:t>
            </a:r>
            <a:r>
              <a:rPr lang="en-US" dirty="0"/>
              <a:t>SQL Server/MySQL/Oracle</a:t>
            </a:r>
            <a:r>
              <a:rPr lang="he-IL" dirty="0"/>
              <a:t>)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תמיכה בפיצ</a:t>
            </a:r>
            <a:r>
              <a:rPr lang="en-US" dirty="0"/>
              <a:t>'</a:t>
            </a:r>
            <a:r>
              <a:rPr lang="he-IL" dirty="0"/>
              <a:t>רים סמי-תכנותיים שלא כלולים בתקן</a:t>
            </a:r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6473573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C5396D2-02D1-410F-9F0D-73F6F0F10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255</TotalTime>
  <Words>653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Sales training presentation</vt:lpstr>
      <vt:lpstr>SQL - כתיבת שאילתות למתחילים</vt:lpstr>
      <vt:lpstr>על הקורס</vt:lpstr>
      <vt:lpstr>על הקורס</vt:lpstr>
      <vt:lpstr>על מה נדבר בהרצאה הזאת?</vt:lpstr>
      <vt:lpstr>מה זה בכלל מסד נתונים?</vt:lpstr>
      <vt:lpstr>"משפחות" של מסדי נתונים</vt:lpstr>
      <vt:lpstr>מסדי נתונים רלציוניים (Relational)</vt:lpstr>
      <vt:lpstr>SQL!</vt:lpstr>
      <vt:lpstr>SQL</vt:lpstr>
      <vt:lpstr>על מה אנחנו נדבר?</vt:lpstr>
      <vt:lpstr>PowerPoint Presentation</vt:lpstr>
      <vt:lpstr>SQL – כתיבת שאליתות למתחילים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Gvirtz</dc:creator>
  <cp:keywords/>
  <cp:lastModifiedBy>Shahar Gvirtz</cp:lastModifiedBy>
  <cp:revision>23</cp:revision>
  <dcterms:created xsi:type="dcterms:W3CDTF">2017-02-26T11:41:38Z</dcterms:created>
  <dcterms:modified xsi:type="dcterms:W3CDTF">2017-02-26T15:57:29Z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