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7155" autoAdjust="0"/>
  </p:normalViewPr>
  <p:slideViewPr>
    <p:cSldViewPr>
      <p:cViewPr varScale="1">
        <p:scale>
          <a:sx n="114" d="100"/>
          <a:sy n="114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62000" y="6236677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Shahar@IShahar.ne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ishahar.net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dirty="0"/>
              <a:t>כותרת</a:t>
            </a:r>
            <a:endParaRPr lang="en-US" alt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13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14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dt="0"/>
  <p:txStyles>
    <p:titleStyle>
      <a:lvl1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1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r" rtl="1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r" rtl="1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r" rtl="1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hahar@IShahar.ne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shahar.ne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GROUP BY</a:t>
            </a:r>
            <a:endParaRPr lang="he-IL" dirty="0"/>
          </a:p>
          <a:p>
            <a:pPr algn="ctr"/>
            <a:r>
              <a:rPr lang="en-US" dirty="0"/>
              <a:t>OUTER/CROSS APPLY</a:t>
            </a:r>
            <a:endParaRPr lang="he-IL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166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153399" cy="1362075"/>
          </a:xfrm>
        </p:spPr>
        <p:txBody>
          <a:bodyPr/>
          <a:lstStyle/>
          <a:p>
            <a:r>
              <a:rPr lang="en-US" dirty="0"/>
              <a:t>Outer apply &amp; Cross apply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הפסקה קצרה לפני שנמשיך – בואו נכיר משהו שימושי נוסף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250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 - </a:t>
            </a:r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בשיעור הקודם הכרנו את </a:t>
            </a:r>
            <a:r>
              <a:rPr lang="en-US" dirty="0"/>
              <a:t>JOIN</a:t>
            </a:r>
            <a:r>
              <a:rPr lang="he-IL" dirty="0"/>
              <a:t> ואת השימוש בו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תזכורת: </a:t>
            </a:r>
            <a:r>
              <a:rPr lang="en-US" dirty="0"/>
              <a:t>JOIN</a:t>
            </a:r>
            <a:r>
              <a:rPr lang="he-IL" dirty="0"/>
              <a:t> משמש אותנו כדי לקחת שני "מלבנים" של נתונים ו-"לחבר" אותם אחד לשני (או לחתוך אותם אחד מול השני)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(שתי טבלאות, טבלה ו-</a:t>
            </a:r>
            <a:r>
              <a:rPr lang="en-US" dirty="0"/>
              <a:t>common table expression</a:t>
            </a:r>
            <a:r>
              <a:rPr lang="he-IL" dirty="0"/>
              <a:t>, שני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common table expressions</a:t>
            </a:r>
            <a:r>
              <a:rPr lang="he-IL" dirty="0"/>
              <a:t>.... כל צירוף שנרצה)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129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696200" cy="1295400"/>
          </a:xfrm>
        </p:spPr>
        <p:txBody>
          <a:bodyPr/>
          <a:lstStyle/>
          <a:p>
            <a:r>
              <a:rPr lang="he-IL" dirty="0"/>
              <a:t>תזכורת - </a:t>
            </a:r>
            <a:r>
              <a:rPr lang="en-US" dirty="0"/>
              <a:t>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41365"/>
            <a:ext cx="6524625" cy="194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380" y="3284465"/>
            <a:ext cx="51911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1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 דברים אבל שפחות טריוויאליים עם </a:t>
            </a:r>
            <a:r>
              <a:rPr lang="en-US" dirty="0"/>
              <a:t>JOIN</a:t>
            </a:r>
            <a:r>
              <a:rPr lang="he-IL" dirty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נרצה להביא את כל המשתמשים, ועבור כל משתמש, להביא את השאלה הראשונה שהוא כתב (כותרת, תאריך פרסום) והשאלה האחרונה שכתב (כותרת, תאריך פרסום)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אינטואיטיבית: היינו רוצים עבור כל משתמש, לצרף תוצאות של שליפה מסויימת (שתתבצע מול טבלת </a:t>
            </a:r>
            <a:r>
              <a:rPr lang="en-US" dirty="0"/>
              <a:t>Posts</a:t>
            </a:r>
            <a:r>
              <a:rPr lang="he-IL" dirty="0"/>
              <a:t>) ותשלוף </a:t>
            </a:r>
            <a:r>
              <a:rPr lang="en-US" dirty="0"/>
              <a:t>TOP 1</a:t>
            </a:r>
            <a:r>
              <a:rPr lang="he-IL" dirty="0"/>
              <a:t> עבור המשתמש הזה (פעם אחת במיון </a:t>
            </a:r>
            <a:r>
              <a:rPr lang="en-US" dirty="0"/>
              <a:t>ASC</a:t>
            </a:r>
            <a:r>
              <a:rPr lang="he-IL" dirty="0"/>
              <a:t> ופעם שנייה במיון </a:t>
            </a:r>
            <a:r>
              <a:rPr lang="en-US" dirty="0"/>
              <a:t>DESC</a:t>
            </a:r>
            <a:r>
              <a:rPr lang="he-IL" dirty="0"/>
              <a:t>)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b="1" dirty="0"/>
              <a:t>זה לא עומד לעבוד</a:t>
            </a:r>
            <a:r>
              <a:rPr lang="he-IL" dirty="0"/>
              <a:t>.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  <a:r>
              <a:rPr lang="he-IL" dirty="0"/>
              <a:t> יכול להיות מול </a:t>
            </a:r>
            <a:r>
              <a:rPr lang="en-US" dirty="0"/>
              <a:t>nested query</a:t>
            </a:r>
            <a:r>
              <a:rPr lang="he-IL" dirty="0"/>
              <a:t> אבל </a:t>
            </a:r>
            <a:r>
              <a:rPr lang="he-IL" u="sng" dirty="0"/>
              <a:t>אי אפשר</a:t>
            </a:r>
            <a:r>
              <a:rPr lang="he-IL" dirty="0"/>
              <a:t> לגשת ממנה לערכים "שמחוץ" ל- </a:t>
            </a:r>
            <a:r>
              <a:rPr lang="en-US" dirty="0"/>
              <a:t>nested query</a:t>
            </a:r>
            <a:r>
              <a:rPr lang="he-IL" dirty="0"/>
              <a:t> הזה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259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אנטי-דוגמא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57400"/>
            <a:ext cx="7391400" cy="17341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3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4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053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609600"/>
          </a:xfrm>
        </p:spPr>
        <p:txBody>
          <a:bodyPr/>
          <a:lstStyle/>
          <a:p>
            <a:r>
              <a:rPr lang="he-IL" dirty="0"/>
              <a:t>דמו – איך היינו עושים את זה עם </a:t>
            </a:r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391400" cy="4411663"/>
          </a:xfrm>
        </p:spPr>
        <p:txBody>
          <a:bodyPr/>
          <a:lstStyle/>
          <a:p>
            <a:pPr marL="0" indent="0"/>
            <a:r>
              <a:rPr lang="he-IL" b="1" dirty="0"/>
              <a:t>המטרה:</a:t>
            </a:r>
            <a:r>
              <a:rPr lang="he-IL" dirty="0"/>
              <a:t> להביא עבור כל משתמש מידע על השאלה הראשונה שהוא כתב ועל השאלה האחרונה שהוא כתב.</a:t>
            </a:r>
          </a:p>
          <a:p>
            <a:pPr marL="0" indent="0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היינו רוצים "מלבן נתונים" (</a:t>
            </a:r>
            <a:r>
              <a:rPr lang="en-US" dirty="0"/>
              <a:t>Common Table </a:t>
            </a:r>
            <a:r>
              <a:rPr lang="en-US" dirty="0" err="1"/>
              <a:t>Expession</a:t>
            </a:r>
            <a:r>
              <a:rPr lang="he-IL" dirty="0"/>
              <a:t> למשל) שמכיל לנו </a:t>
            </a:r>
            <a:r>
              <a:rPr lang="en-US" dirty="0"/>
              <a:t>Id</a:t>
            </a:r>
            <a:r>
              <a:rPr lang="he-IL" dirty="0"/>
              <a:t> של משתמש, </a:t>
            </a:r>
            <a:r>
              <a:rPr lang="en-US" dirty="0"/>
              <a:t>Id</a:t>
            </a:r>
            <a:r>
              <a:rPr lang="he-IL" dirty="0"/>
              <a:t> של שאלה ראשונה שלו, </a:t>
            </a:r>
            <a:r>
              <a:rPr lang="en-US" dirty="0"/>
              <a:t>Id</a:t>
            </a:r>
            <a:r>
              <a:rPr lang="he-IL" dirty="0"/>
              <a:t> של שאלה אחרונה שלו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היינו שולפים מטבלת המשתמשים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עושים </a:t>
            </a:r>
            <a:r>
              <a:rPr lang="en-US" dirty="0"/>
              <a:t>JOIN</a:t>
            </a:r>
            <a:r>
              <a:rPr lang="he-IL" dirty="0"/>
              <a:t> מול אותו </a:t>
            </a:r>
            <a:r>
              <a:rPr lang="en-US" dirty="0" err="1"/>
              <a:t>cte</a:t>
            </a:r>
            <a:r>
              <a:rPr lang="he-IL" dirty="0"/>
              <a:t> – היה מפלטר לנו החוצה את כל אלה שלא שאלו שאלות בכלל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עושים </a:t>
            </a:r>
            <a:r>
              <a:rPr lang="en-US" dirty="0"/>
              <a:t>JOIN</a:t>
            </a:r>
            <a:r>
              <a:rPr lang="he-IL" dirty="0"/>
              <a:t> מול טבלת </a:t>
            </a:r>
            <a:r>
              <a:rPr lang="en-US" dirty="0"/>
              <a:t>Posts</a:t>
            </a:r>
            <a:r>
              <a:rPr lang="he-IL" dirty="0"/>
              <a:t> כדי להביא את פרטי השאלה הראשונה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עושים </a:t>
            </a:r>
            <a:r>
              <a:rPr lang="en-US" dirty="0"/>
              <a:t>JOIN</a:t>
            </a:r>
            <a:r>
              <a:rPr lang="he-IL" dirty="0"/>
              <a:t> מול טבלת </a:t>
            </a:r>
            <a:r>
              <a:rPr lang="en-US" dirty="0"/>
              <a:t>Posts</a:t>
            </a:r>
            <a:r>
              <a:rPr lang="he-IL" dirty="0"/>
              <a:t> כדי להביא את פרטי השאלה האחרונה</a:t>
            </a:r>
          </a:p>
          <a:p>
            <a:pPr marL="514350" indent="-514350">
              <a:buFont typeface="+mj-lt"/>
              <a:buAutoNum type="arabicPeriod"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507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696200" cy="685800"/>
          </a:xfrm>
        </p:spPr>
        <p:txBody>
          <a:bodyPr/>
          <a:lstStyle/>
          <a:p>
            <a:r>
              <a:rPr lang="he-IL" dirty="0"/>
              <a:t>נעים להכיר - </a:t>
            </a:r>
            <a:r>
              <a:rPr lang="en-US" dirty="0"/>
              <a:t>APPLY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2440371"/>
            <a:ext cx="8686800" cy="37963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מקבל שאילתה פנימית ושם עבורה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עבור כל שורה ב- </a:t>
            </a:r>
            <a:r>
              <a:rPr lang="en-US" dirty="0" err="1"/>
              <a:t>tbl</a:t>
            </a:r>
            <a:r>
              <a:rPr lang="he-IL" dirty="0"/>
              <a:t>, מבצע את השליפה שמופיעה ב- </a:t>
            </a:r>
            <a:r>
              <a:rPr lang="en-US" dirty="0"/>
              <a:t>OUTER APPLY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ההתנהגות אם חוזרת יותר משורה אחת – השורה הרלוונטית ב- </a:t>
            </a:r>
            <a:r>
              <a:rPr lang="en-US" dirty="0" err="1"/>
              <a:t>tbl</a:t>
            </a:r>
            <a:r>
              <a:rPr lang="he-IL" dirty="0"/>
              <a:t>, שעבורה חזרו מספר שורות, תשתכפל כמספר השורות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OUTER APPLY</a:t>
            </a:r>
            <a:r>
              <a:rPr lang="he-IL" dirty="0"/>
              <a:t> – במידה שלא חזרו ערכים יופיעו </a:t>
            </a:r>
            <a:r>
              <a:rPr lang="en-US" dirty="0"/>
              <a:t>NULL</a:t>
            </a:r>
            <a:r>
              <a:rPr lang="he-IL" dirty="0"/>
              <a:t>-ים בערכים הרלוונטיים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CROSS APPLY</a:t>
            </a:r>
            <a:r>
              <a:rPr lang="he-IL" dirty="0"/>
              <a:t> – חיתוך. לא יופיעו שורות של </a:t>
            </a:r>
            <a:r>
              <a:rPr lang="en-US" dirty="0" err="1"/>
              <a:t>tbl</a:t>
            </a:r>
            <a:r>
              <a:rPr lang="he-IL" dirty="0"/>
              <a:t> עבורם לא חזרו תוצאות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9" y="1447800"/>
            <a:ext cx="9144000" cy="8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4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שילוב </a:t>
            </a:r>
            <a:r>
              <a:rPr lang="en-US" dirty="0"/>
              <a:t>APPLY</a:t>
            </a:r>
            <a:r>
              <a:rPr lang="he-IL" dirty="0"/>
              <a:t> ו-</a:t>
            </a:r>
            <a:r>
              <a:rPr lang="en-US" dirty="0"/>
              <a:t>GROUP BY</a:t>
            </a:r>
            <a:r>
              <a:rPr lang="he-IL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עבור  כל מיקום שממנו נרשמו מעל 100 משתמשים, נרצה לשלוף את שני המשתמשים האחרונים שנרשמו ממנו.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919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620000" cy="44116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ראינו מה זה </a:t>
            </a: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עשינו חזרה קטנה על </a:t>
            </a:r>
            <a:r>
              <a:rPr lang="en-US" dirty="0"/>
              <a:t>JOIN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ראינו מה זה </a:t>
            </a:r>
            <a:r>
              <a:rPr lang="en-US" dirty="0"/>
              <a:t>OUTER APPLY / CROSS APPLY</a:t>
            </a:r>
            <a:r>
              <a:rPr lang="he-IL" dirty="0"/>
              <a:t> ואיך אנחנו יכולים להשתמש בהם כדי לעשות דברים שקשה לנו יותר לעשות עם </a:t>
            </a:r>
            <a:r>
              <a:rPr lang="en-US" dirty="0"/>
              <a:t>JOIN</a:t>
            </a:r>
            <a:r>
              <a:rPr lang="he-IL" dirty="0"/>
              <a:t>-ים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050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GROUP BY</a:t>
            </a:r>
            <a:endParaRPr lang="he-IL" dirty="0"/>
          </a:p>
          <a:p>
            <a:pPr algn="ctr"/>
            <a:r>
              <a:rPr lang="en-US" dirty="0"/>
              <a:t>OUTER/CROSS APPLY</a:t>
            </a:r>
            <a:endParaRPr lang="he-IL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392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נתחיל מדוגמא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he-IL" dirty="0"/>
              <a:t>איך מקבלים את הגיל הממוצע של המשתמשים?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7806"/>
            <a:ext cx="9144000" cy="21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4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פיתרון הדוגמא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286000"/>
            <a:ext cx="406717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3724275"/>
            <a:ext cx="19526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9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בואו נסבך את זה קצת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נגיד שאנחנו רוצים לדעת מה הגיל הממוצע של אנשים לפי </a:t>
            </a:r>
            <a:r>
              <a:rPr lang="he-IL" b="1" dirty="0"/>
              <a:t>המקום</a:t>
            </a:r>
            <a:r>
              <a:rPr lang="he-IL" dirty="0"/>
              <a:t> ממנו הם באים?</a:t>
            </a:r>
            <a:endParaRPr lang="en-US" dirty="0"/>
          </a:p>
          <a:p>
            <a:endParaRPr lang="en-US" dirty="0"/>
          </a:p>
          <a:p>
            <a:r>
              <a:rPr lang="he-IL" b="1" dirty="0"/>
              <a:t>איך נעשה את זה?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נחלק לקבוצות לפי המקום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ניקח את הממוצע לפי כל קבוצה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62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176" y="2057400"/>
            <a:ext cx="9144000" cy="21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457200" y="1219200"/>
            <a:ext cx="9144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: Single Corner Rounded 2"/>
          <p:cNvSpPr/>
          <p:nvPr/>
        </p:nvSpPr>
        <p:spPr bwMode="auto">
          <a:xfrm>
            <a:off x="228600" y="1143000"/>
            <a:ext cx="1905000" cy="533400"/>
          </a:xfrm>
          <a:prstGeom prst="round1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4487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Israel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: Single Corner Rounded 4"/>
          <p:cNvSpPr/>
          <p:nvPr/>
        </p:nvSpPr>
        <p:spPr bwMode="auto">
          <a:xfrm>
            <a:off x="227202" y="2857500"/>
            <a:ext cx="1905000" cy="533400"/>
          </a:xfrm>
          <a:prstGeom prst="round1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4487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India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: Single Corner Rounded 5"/>
          <p:cNvSpPr/>
          <p:nvPr/>
        </p:nvSpPr>
        <p:spPr bwMode="auto">
          <a:xfrm>
            <a:off x="227202" y="4343400"/>
            <a:ext cx="1905000" cy="533400"/>
          </a:xfrm>
          <a:prstGeom prst="round1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4487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Russia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685801"/>
            <a:ext cx="6420364" cy="1188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2435659"/>
            <a:ext cx="6248400" cy="15368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0518" y="4343400"/>
            <a:ext cx="6220082" cy="17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בואו נראה איך עושים את זה בפועל!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he-IL" dirty="0"/>
              <a:t> – הנה זה בא.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014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של שליפה עם </a:t>
            </a:r>
            <a:r>
              <a:rPr lang="en-US" dirty="0"/>
              <a:t>GROUP BY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1124"/>
            <a:ext cx="9144000" cy="14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8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נרצה לראות את השאלות שנשאלו ב- </a:t>
            </a:r>
            <a:r>
              <a:rPr lang="en-US" dirty="0" err="1"/>
              <a:t>StackOverflow</a:t>
            </a:r>
            <a:r>
              <a:rPr lang="he-IL" dirty="0"/>
              <a:t> בחלוקה לחודשים – כמה שאלות נשאלו בכל חודש.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94237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5396D2-02D1-410F-9F0D-73F6F0F10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1511</TotalTime>
  <Words>744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Sales training presentation</vt:lpstr>
      <vt:lpstr>SQL - כתיבת שאילתות למתחילים</vt:lpstr>
      <vt:lpstr>נתחיל מדוגמא</vt:lpstr>
      <vt:lpstr>פיתרון הדוגמא</vt:lpstr>
      <vt:lpstr>בואו נסבך את זה קצת</vt:lpstr>
      <vt:lpstr>PowerPoint Presentation</vt:lpstr>
      <vt:lpstr>PowerPoint Presentation</vt:lpstr>
      <vt:lpstr>בואו נראה איך עושים את זה בפועל!</vt:lpstr>
      <vt:lpstr>מבנה של שליפה עם GROUP BY</vt:lpstr>
      <vt:lpstr>תרגיל</vt:lpstr>
      <vt:lpstr>Outer apply &amp; Cross apply</vt:lpstr>
      <vt:lpstr>תזכורת - JOIN</vt:lpstr>
      <vt:lpstr>תזכורת - JOIN</vt:lpstr>
      <vt:lpstr>יש דברים אבל שפחות טריוויאליים עם JOIN...</vt:lpstr>
      <vt:lpstr>אנטי-דוגמא</vt:lpstr>
      <vt:lpstr>דמו – איך היינו עושים את זה עם JOIN</vt:lpstr>
      <vt:lpstr>נעים להכיר - APPLY</vt:lpstr>
      <vt:lpstr>שילוב APPLY ו-GROUP BY </vt:lpstr>
      <vt:lpstr>סיכום</vt:lpstr>
      <vt:lpstr>SQL - כתיבת שאילתות למתחילים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Gvirtz</dc:creator>
  <cp:keywords/>
  <cp:lastModifiedBy>Shahar Gvirtz</cp:lastModifiedBy>
  <cp:revision>109</cp:revision>
  <dcterms:created xsi:type="dcterms:W3CDTF">2017-02-26T11:41:38Z</dcterms:created>
  <dcterms:modified xsi:type="dcterms:W3CDTF">2017-05-21T19:03:15Z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