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6" r:id="rId13"/>
    <p:sldId id="264" r:id="rId14"/>
    <p:sldId id="268" r:id="rId15"/>
    <p:sldId id="269" r:id="rId16"/>
    <p:sldId id="272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79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7155" autoAdjust="0"/>
  </p:normalViewPr>
  <p:slideViewPr>
    <p:cSldViewPr>
      <p:cViewPr varScale="1">
        <p:scale>
          <a:sx n="114" d="100"/>
          <a:sy n="114" d="100"/>
        </p:scale>
        <p:origin x="15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2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762000" y="6236677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Shahar@IShahar.net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ishahar.net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 dirty="0"/>
              <a:t>כותרת</a:t>
            </a:r>
            <a:endParaRPr lang="en-US" altLang="en-US" dirty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13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14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dt="0"/>
  <p:txStyles>
    <p:titleStyle>
      <a:lvl1pPr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r" rtl="1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r" rtl="1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r" rtl="1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r" rtl="1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sql.ishahar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sql.ishahar.ne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he-IL" dirty="0"/>
              <a:t> - כתיבת שאילתות למתחילים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000" dirty="0"/>
              <a:t>OUTER/CROSS APPLY</a:t>
            </a:r>
          </a:p>
          <a:p>
            <a:pPr algn="ctr"/>
            <a:r>
              <a:rPr lang="en-US" sz="2000" dirty="0"/>
              <a:t>SQL Functions</a:t>
            </a:r>
          </a:p>
          <a:p>
            <a:pPr algn="ctr"/>
            <a:r>
              <a:rPr lang="en-US" sz="2000" dirty="0"/>
              <a:t>ALL / ANY</a:t>
            </a:r>
          </a:p>
          <a:p>
            <a:pPr algn="ctr"/>
            <a:r>
              <a:rPr lang="en-US" sz="2000" dirty="0"/>
              <a:t>EXISTS</a:t>
            </a:r>
          </a:p>
          <a:p>
            <a:pPr algn="ctr"/>
            <a:r>
              <a:rPr lang="en-US" sz="2000" dirty="0"/>
              <a:t>UNION / UNION ALL</a:t>
            </a:r>
          </a:p>
          <a:p>
            <a:pPr algn="ctr"/>
            <a:r>
              <a:rPr lang="en-US" sz="2000" dirty="0"/>
              <a:t>INTERSECT</a:t>
            </a:r>
          </a:p>
          <a:p>
            <a:pPr algn="ctr"/>
            <a:r>
              <a:rPr lang="en-US" sz="2000" dirty="0"/>
              <a:t>EXCEPT</a:t>
            </a:r>
          </a:p>
          <a:p>
            <a:pPr algn="ctr"/>
            <a:r>
              <a:rPr lang="en-US" dirty="0">
                <a:hlinkClick r:id="rId2"/>
              </a:rPr>
              <a:t>http://LearnSQL.IShahar.net</a:t>
            </a:r>
            <a:endParaRPr lang="en-US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166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F015-0949-467A-9BD6-157A196F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4516-4696-488B-8BA8-6DA69361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מאפשר לבצע פילטור בסגנון "צד שמאל גדול</a:t>
            </a:r>
            <a:r>
              <a:rPr lang="en-US" dirty="0"/>
              <a:t>/</a:t>
            </a:r>
            <a:r>
              <a:rPr lang="he-IL" dirty="0"/>
              <a:t>קטן</a:t>
            </a:r>
            <a:r>
              <a:rPr lang="en-US" dirty="0"/>
              <a:t>/</a:t>
            </a:r>
            <a:r>
              <a:rPr lang="he-IL" dirty="0"/>
              <a:t>שווה</a:t>
            </a:r>
            <a:r>
              <a:rPr lang="en-US" dirty="0"/>
              <a:t>/</a:t>
            </a:r>
            <a:r>
              <a:rPr lang="he-IL" dirty="0"/>
              <a:t>... (כל אופרטור השוואתי) </a:t>
            </a:r>
            <a:r>
              <a:rPr lang="he-IL" b="1" dirty="0"/>
              <a:t>מכל אחד ואחד </a:t>
            </a:r>
            <a:r>
              <a:rPr lang="he-IL" dirty="0"/>
              <a:t>מהאיברים שהוחזרו על השאילתה בצד ימין"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0A5CD-1068-44EA-966C-BD3FB75A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1DEED-68F4-41F1-88A8-5355D6039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725" y="3276600"/>
            <a:ext cx="49339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4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F015-0949-467A-9BD6-157A196F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4516-4696-488B-8BA8-6DA69361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מאפשר לבצע פילטור בסגנון "צד שמאל גדול</a:t>
            </a:r>
            <a:r>
              <a:rPr lang="en-US" dirty="0"/>
              <a:t>/</a:t>
            </a:r>
            <a:r>
              <a:rPr lang="he-IL" dirty="0"/>
              <a:t>קטן</a:t>
            </a:r>
            <a:r>
              <a:rPr lang="en-US" dirty="0"/>
              <a:t>/</a:t>
            </a:r>
            <a:r>
              <a:rPr lang="he-IL" dirty="0"/>
              <a:t>שווה</a:t>
            </a:r>
            <a:r>
              <a:rPr lang="en-US" dirty="0"/>
              <a:t>/</a:t>
            </a:r>
            <a:r>
              <a:rPr lang="he-IL" dirty="0"/>
              <a:t>... (כל אופרטור השוואתי) </a:t>
            </a:r>
            <a:r>
              <a:rPr lang="he-IL" b="1" dirty="0"/>
              <a:t>מלפחות אחד </a:t>
            </a:r>
            <a:r>
              <a:rPr lang="he-IL" dirty="0"/>
              <a:t>מהאיברים שהוחזרו על השאילתה בצד ימין"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0A5CD-1068-44EA-966C-BD3FB75A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B189A-7C14-4F4F-866E-F53508C7E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3335338"/>
            <a:ext cx="49434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9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6B64-F54C-463E-9127-F3620223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ALL/ANY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524C-51C5-4025-9E91-BD4F181DB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נרצה לשלוף את כל המשתמשים שהגיל שלהם הוא המקסימלי, מבין כל המשתמשים בעלי אותו </a:t>
            </a:r>
            <a:r>
              <a:rPr lang="en-US" dirty="0"/>
              <a:t>Reputation</a:t>
            </a:r>
            <a:r>
              <a:rPr lang="he-IL" dirty="0"/>
              <a:t>.</a:t>
            </a:r>
          </a:p>
          <a:p>
            <a:r>
              <a:rPr lang="he-IL" dirty="0"/>
              <a:t>כלומר, אם אבי (43), דוד (51) ואמיר (51) הם כל בעלי ה- </a:t>
            </a:r>
            <a:r>
              <a:rPr lang="en-US" dirty="0"/>
              <a:t>Reputation</a:t>
            </a:r>
            <a:r>
              <a:rPr lang="he-IL" dirty="0"/>
              <a:t> בגובה 200</a:t>
            </a:r>
            <a:r>
              <a:rPr lang="en-US" dirty="0"/>
              <a:t> </a:t>
            </a:r>
            <a:r>
              <a:rPr lang="he-IL" dirty="0"/>
              <a:t> - נרצה להחזיר את הפרטים של דוד ואמיר.</a:t>
            </a:r>
          </a:p>
          <a:p>
            <a:endParaRPr lang="he-IL" dirty="0"/>
          </a:p>
          <a:p>
            <a:r>
              <a:rPr lang="he-IL" dirty="0"/>
              <a:t>נראה קודם איך עושים את זה בשיטה שאנחנו יודעים כבר עכשיו, ואז איך עושים את זה עם </a:t>
            </a:r>
            <a:r>
              <a:rPr lang="en-US" dirty="0"/>
              <a:t>ALL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29D74-CACD-470E-B206-ACDF52BE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227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9CB3-8CE4-4F1A-AA98-2B822253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5F76-805B-4737-802A-E51FB4993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כאמור – מקביל בקונספט ל- </a:t>
            </a:r>
            <a:r>
              <a:rPr lang="en-US" dirty="0"/>
              <a:t>ALL</a:t>
            </a:r>
            <a:r>
              <a:rPr lang="he-IL" dirty="0"/>
              <a:t> רק דורש </a:t>
            </a:r>
            <a:r>
              <a:rPr lang="he-IL" b="1" dirty="0"/>
              <a:t>שלפחות אחד</a:t>
            </a:r>
            <a:r>
              <a:rPr lang="he-IL" dirty="0"/>
              <a:t> מהערכים בשאילתה הפנימית יקיים את תנאי ההשוואה.</a:t>
            </a:r>
          </a:p>
          <a:p>
            <a:endParaRPr lang="he-IL" dirty="0"/>
          </a:p>
          <a:p>
            <a:r>
              <a:rPr lang="he-IL" dirty="0"/>
              <a:t>- בתרגיל!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E70E7-107B-448C-98F1-AAF56914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00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6B31-6869-4D0D-886B-F027BE67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A8596-713E-4EBD-A707-ACCD4879F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 מחזיר </a:t>
            </a:r>
            <a:r>
              <a:rPr lang="en-US" dirty="0"/>
              <a:t>true</a:t>
            </a:r>
            <a:r>
              <a:rPr lang="he-IL" dirty="0"/>
              <a:t> אם השאילתה הפנימית מחזירה לפחות שורה אחת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A96A4-6E62-4992-B34B-FF89D1F9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2D98B-C47F-415D-BD6D-1445ECC10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124200"/>
            <a:ext cx="60388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07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61BE-3A48-4248-8711-14A615AAF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אופרטורים בין שאילתות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F86EF-DBBA-4B30-A3AB-CCE9690F4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2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296A-C05D-4FD7-A16D-CB33BFC6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r>
              <a:rPr lang="he-IL" dirty="0"/>
              <a:t> ו- </a:t>
            </a:r>
            <a:r>
              <a:rPr lang="en-US" dirty="0"/>
              <a:t>UNION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D8FD-B10D-4A45-B0E3-8A235CF99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מאפשרים לנו לאחד ל-</a:t>
            </a:r>
            <a:r>
              <a:rPr lang="en-US" dirty="0"/>
              <a:t>result-set</a:t>
            </a:r>
            <a:r>
              <a:rPr lang="he-IL" dirty="0"/>
              <a:t> אחד תוצאה של שתי שאילתות נפרדות </a:t>
            </a:r>
            <a:r>
              <a:rPr lang="he-IL" u="sng" dirty="0"/>
              <a:t>בתנאי שהם מחזירים אותו מס</a:t>
            </a:r>
            <a:r>
              <a:rPr lang="en-US" u="sng" dirty="0"/>
              <a:t>'</a:t>
            </a:r>
            <a:r>
              <a:rPr lang="he-IL" u="sng" dirty="0"/>
              <a:t> עמודות מאותו סוג</a:t>
            </a:r>
            <a:r>
              <a:rPr lang="he-I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UNION</a:t>
            </a:r>
            <a:r>
              <a:rPr lang="he-IL" dirty="0"/>
              <a:t> – איחוד ללא כפילויות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UNION ALL</a:t>
            </a:r>
            <a:r>
              <a:rPr lang="he-IL" dirty="0"/>
              <a:t> – מתיר כפילויות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9A95C-D26A-41A2-993B-4C829FCD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481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296A-C05D-4FD7-A16D-CB33BFC6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r>
              <a:rPr lang="he-IL" dirty="0"/>
              <a:t> ו- </a:t>
            </a:r>
            <a:r>
              <a:rPr lang="en-US" dirty="0"/>
              <a:t>UNION 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9A95C-D26A-41A2-993B-4C829FCD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1F03-5F64-4B21-8E7D-32DA156F7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הצג את ממוצע האורכים של כל שמות המשתמש וכותרות הפוסטים ב- </a:t>
            </a:r>
            <a:r>
              <a:rPr lang="en-US" dirty="0"/>
              <a:t>SO</a:t>
            </a:r>
            <a:r>
              <a:rPr lang="he-I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89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6866-2BD4-4BA3-ACB5-151F7377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</a:t>
            </a:r>
            <a:r>
              <a:rPr lang="he-IL" dirty="0"/>
              <a:t> ו- </a:t>
            </a:r>
            <a:r>
              <a:rPr lang="en-US" dirty="0"/>
              <a:t>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419D6-7287-4AF7-BE3E-85460413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95400"/>
            <a:ext cx="7391400" cy="44116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INTERSECT </a:t>
            </a:r>
            <a:r>
              <a:rPr lang="he-IL" dirty="0"/>
              <a:t> - לקבל את </a:t>
            </a:r>
            <a:r>
              <a:rPr lang="he-IL" b="1" dirty="0"/>
              <a:t>החיתוך</a:t>
            </a:r>
            <a:r>
              <a:rPr lang="he-IL" dirty="0"/>
              <a:t> של שני </a:t>
            </a:r>
            <a:r>
              <a:rPr lang="en-US" dirty="0"/>
              <a:t>result-sets</a:t>
            </a:r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EXCEPT</a:t>
            </a:r>
            <a:r>
              <a:rPr lang="he-IL" dirty="0"/>
              <a:t> – לקבל חיסור (במובן של תורת הקבוצות) של ה- </a:t>
            </a:r>
            <a:r>
              <a:rPr lang="en-US" dirty="0"/>
              <a:t>result-set</a:t>
            </a:r>
            <a:r>
              <a:rPr lang="he-IL" dirty="0"/>
              <a:t> השני מהראשון.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רלוונטיים רק ב- </a:t>
            </a:r>
            <a:r>
              <a:rPr lang="en-US" dirty="0"/>
              <a:t>result-sets</a:t>
            </a:r>
            <a:r>
              <a:rPr lang="he-IL" dirty="0"/>
              <a:t> תואמים (מבחינת כמות עמודות וה- </a:t>
            </a:r>
            <a:r>
              <a:rPr lang="en-US" dirty="0"/>
              <a:t>type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4C757-7216-4468-83B1-1A514D6D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1028" name="Picture 4" descr="תוצאת תמונה עבור ‪intersect venn‬‏">
            <a:extLst>
              <a:ext uri="{FF2B5EF4-FFF2-40B4-BE49-F238E27FC236}">
                <a16:creationId xmlns:a16="http://schemas.microsoft.com/office/drawing/2014/main" id="{600DF8BF-CE9D-4DC4-8A6A-0C43A3F3B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28800"/>
            <a:ext cx="1320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תוצאת תמונה עבור ‪set minus venn‬‏">
            <a:extLst>
              <a:ext uri="{FF2B5EF4-FFF2-40B4-BE49-F238E27FC236}">
                <a16:creationId xmlns:a16="http://schemas.microsoft.com/office/drawing/2014/main" id="{15BF0590-69AB-4156-BB7E-12FBC52A7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94563"/>
            <a:ext cx="12954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224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E104C-99FD-4DB7-B7C4-05F0A9FD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F9EC2-5500-495D-9867-AAAE0E18E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6885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9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A540-E216-47E5-AA9E-59003E11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בתוכנית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AD39C-A2AF-4FE8-AD75-90B8F17F6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חזרה +הרחבה על </a:t>
            </a:r>
            <a:r>
              <a:rPr lang="en-US" dirty="0"/>
              <a:t>OUTER/CROSS APPLY</a:t>
            </a:r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ALL/ANY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EXISTS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פעולות בין </a:t>
            </a:r>
            <a:r>
              <a:rPr lang="en-US" dirty="0"/>
              <a:t>result sets</a:t>
            </a:r>
            <a:endParaRPr lang="he-IL" dirty="0"/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en-US" dirty="0"/>
              <a:t>UNION / UNION ALL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en-US" dirty="0"/>
              <a:t>INTERSECT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en-US" dirty="0"/>
              <a:t>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הרכבת </a:t>
            </a:r>
            <a:r>
              <a:rPr lang="en-US" dirty="0"/>
              <a:t>string</a:t>
            </a:r>
            <a:r>
              <a:rPr lang="he-IL" dirty="0"/>
              <a:t> בודד מ-</a:t>
            </a:r>
            <a:r>
              <a:rPr lang="en-US" dirty="0"/>
              <a:t>result-set</a:t>
            </a:r>
            <a:r>
              <a:rPr lang="he-IL" dirty="0"/>
              <a:t> (למשל, </a:t>
            </a:r>
            <a:r>
              <a:rPr lang="en-US" dirty="0"/>
              <a:t>HTML</a:t>
            </a:r>
            <a:r>
              <a:rPr lang="he-IL" dirty="0"/>
              <a:t>)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4715B-68E4-43F9-A20D-891DD8E5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168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B195B-1408-4CC4-91F3-6BF25FF8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8F32A-57DC-4CBC-A152-7428361F2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512" y="895350"/>
            <a:ext cx="32289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14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F84D7-92F3-43AE-AA4F-5AD84EC9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5E0FC0-7D8E-4888-89FE-41BF473F8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7" y="866775"/>
            <a:ext cx="46958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10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C33B-613C-4719-9578-CCEACF18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משהו חביב לסיום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6796B-0C2F-494E-835F-F3210913E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נניח שאנחנו רוצים לקבל את כל השאלות שהתפרסמו בטווח תאריכים מסויים.</a:t>
            </a:r>
          </a:p>
          <a:p>
            <a:r>
              <a:rPr lang="he-IL" dirty="0"/>
              <a:t>אנחנו יודעים לכתוב </a:t>
            </a:r>
            <a:r>
              <a:rPr lang="en-US" dirty="0"/>
              <a:t>SQL </a:t>
            </a:r>
            <a:r>
              <a:rPr lang="he-IL" dirty="0"/>
              <a:t> לזה, אבל אנחנו נרצה הפעם להוציא את זה בצורה שונה – של </a:t>
            </a:r>
            <a:r>
              <a:rPr lang="en-US" dirty="0"/>
              <a:t>HTML</a:t>
            </a:r>
            <a:r>
              <a:rPr lang="he-IL" dirty="0"/>
              <a:t>. </a:t>
            </a:r>
          </a:p>
          <a:p>
            <a:endParaRPr lang="he-IL" dirty="0"/>
          </a:p>
          <a:p>
            <a:r>
              <a:rPr lang="he-IL" dirty="0"/>
              <a:t>איך נגיע לתוצאה הזאת?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ABBE2-4723-4148-96EF-8B2B42D3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9055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ADDF-2FA9-4192-86AD-526CAFFF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E261-FBDE-4BFD-B57A-A48F306E0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9BB6E-A547-40CA-BB01-CAF41E65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0665F-A4C2-4A75-B9F1-B82BC9819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91" y="3495"/>
            <a:ext cx="9144000" cy="597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38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5644-6E10-4C1F-A2C1-40CBD06C4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7391400" cy="4411663"/>
          </a:xfrm>
        </p:spPr>
        <p:txBody>
          <a:bodyPr/>
          <a:lstStyle/>
          <a:p>
            <a:pPr algn="l" rtl="0"/>
            <a:r>
              <a:rPr lang="en-US" sz="1200" dirty="0"/>
              <a:t>DECLARE @</a:t>
            </a:r>
            <a:r>
              <a:rPr lang="en-US" sz="1200" dirty="0" err="1"/>
              <a:t>str</a:t>
            </a:r>
            <a:r>
              <a:rPr lang="en-US" sz="1200" dirty="0"/>
              <a:t> </a:t>
            </a:r>
            <a:r>
              <a:rPr lang="en-US" sz="1200" dirty="0" err="1"/>
              <a:t>nvarchar</a:t>
            </a:r>
            <a:r>
              <a:rPr lang="en-US" sz="1200" dirty="0"/>
              <a:t>(max)=''</a:t>
            </a:r>
          </a:p>
          <a:p>
            <a:pPr algn="l" rtl="0"/>
            <a:r>
              <a:rPr lang="en-US" sz="1200" dirty="0"/>
              <a:t>SELECT @</a:t>
            </a:r>
            <a:r>
              <a:rPr lang="en-US" sz="1200" dirty="0" err="1"/>
              <a:t>str</a:t>
            </a:r>
            <a:r>
              <a:rPr lang="en-US" sz="1200" dirty="0"/>
              <a:t> = @</a:t>
            </a:r>
            <a:r>
              <a:rPr lang="en-US" sz="1200" dirty="0" err="1"/>
              <a:t>str</a:t>
            </a:r>
            <a:r>
              <a:rPr lang="en-US" sz="1200" dirty="0"/>
              <a:t> + '</a:t>
            </a:r>
          </a:p>
          <a:p>
            <a:pPr algn="l" rtl="0"/>
            <a:r>
              <a:rPr lang="en-US" sz="1200" dirty="0"/>
              <a:t>&lt;table&gt;</a:t>
            </a:r>
          </a:p>
          <a:p>
            <a:pPr algn="l" rtl="0"/>
            <a:r>
              <a:rPr lang="en-US" sz="1200" dirty="0"/>
              <a:t>&lt;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pPr algn="l" rtl="0"/>
            <a:r>
              <a:rPr lang="en-US" sz="1200" dirty="0"/>
              <a:t>&lt;</a:t>
            </a:r>
            <a:r>
              <a:rPr lang="en-US" sz="1200" dirty="0" err="1"/>
              <a:t>th</a:t>
            </a:r>
            <a:r>
              <a:rPr lang="en-US" sz="1200" dirty="0"/>
              <a:t>&gt;Id&lt;/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pPr algn="l" rtl="0"/>
            <a:r>
              <a:rPr lang="en-US" sz="1200" dirty="0"/>
              <a:t>&lt;</a:t>
            </a:r>
            <a:r>
              <a:rPr lang="en-US" sz="1200" dirty="0" err="1"/>
              <a:t>th</a:t>
            </a:r>
            <a:r>
              <a:rPr lang="en-US" sz="1200" dirty="0"/>
              <a:t>&gt;Title&lt;/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pPr algn="l" rtl="0"/>
            <a:r>
              <a:rPr lang="en-US" sz="1200" dirty="0"/>
              <a:t>&lt;</a:t>
            </a:r>
            <a:r>
              <a:rPr lang="en-US" sz="1200" dirty="0" err="1"/>
              <a:t>th</a:t>
            </a:r>
            <a:r>
              <a:rPr lang="en-US" sz="1200" dirty="0"/>
              <a:t>&gt;Creation Date&lt;/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pPr algn="l" rtl="0"/>
            <a:r>
              <a:rPr lang="en-US" sz="1200" dirty="0"/>
              <a:t>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pPr algn="l" rtl="0"/>
            <a:r>
              <a:rPr lang="en-US" sz="1200" dirty="0"/>
              <a:t>'</a:t>
            </a:r>
          </a:p>
          <a:p>
            <a:pPr algn="l" rtl="0"/>
            <a:endParaRPr lang="en-US" sz="1200" dirty="0"/>
          </a:p>
          <a:p>
            <a:pPr algn="l" rtl="0"/>
            <a:r>
              <a:rPr lang="en-US" sz="1200" dirty="0"/>
              <a:t>SELECT @</a:t>
            </a:r>
            <a:r>
              <a:rPr lang="en-US" sz="1200" dirty="0" err="1"/>
              <a:t>str</a:t>
            </a:r>
            <a:r>
              <a:rPr lang="en-US" sz="1200" dirty="0"/>
              <a:t> =@</a:t>
            </a:r>
            <a:r>
              <a:rPr lang="en-US" sz="1200" dirty="0" err="1"/>
              <a:t>str</a:t>
            </a:r>
            <a:r>
              <a:rPr lang="en-US" sz="1200" dirty="0"/>
              <a:t> + '&lt;</a:t>
            </a:r>
            <a:r>
              <a:rPr lang="en-US" sz="1200" dirty="0" err="1"/>
              <a:t>tr</a:t>
            </a:r>
            <a:r>
              <a:rPr lang="en-US" sz="1200" dirty="0"/>
              <a:t>&gt;&lt;td&gt;' + </a:t>
            </a:r>
          </a:p>
          <a:p>
            <a:pPr algn="l" rtl="0"/>
            <a:r>
              <a:rPr lang="en-US" sz="1200" dirty="0"/>
              <a:t>cast(Id as varchar(8)) + </a:t>
            </a:r>
          </a:p>
          <a:p>
            <a:pPr algn="l" rtl="0"/>
            <a:r>
              <a:rPr lang="en-US" sz="1200" dirty="0"/>
              <a:t>'&lt;/td&gt;&lt;td&gt;' + </a:t>
            </a:r>
          </a:p>
          <a:p>
            <a:pPr algn="l" rtl="0"/>
            <a:r>
              <a:rPr lang="en-US" sz="1200" dirty="0"/>
              <a:t>Title + </a:t>
            </a:r>
          </a:p>
          <a:p>
            <a:pPr algn="l" rtl="0"/>
            <a:r>
              <a:rPr lang="en-US" sz="1200" dirty="0"/>
              <a:t>'&lt;/td&gt;&lt;td&gt;' + </a:t>
            </a:r>
          </a:p>
          <a:p>
            <a:pPr algn="l" rtl="0"/>
            <a:r>
              <a:rPr lang="en-US" sz="1200" dirty="0"/>
              <a:t>CONVERT(varchar(100), CreationDate,100) +</a:t>
            </a:r>
          </a:p>
          <a:p>
            <a:pPr algn="l" rtl="0"/>
            <a:r>
              <a:rPr lang="en-US" sz="1200" dirty="0"/>
              <a:t>'&lt;/td&gt;&lt;/</a:t>
            </a:r>
            <a:r>
              <a:rPr lang="en-US" sz="1200" dirty="0" err="1"/>
              <a:t>tr</a:t>
            </a:r>
            <a:r>
              <a:rPr lang="en-US" sz="1200" dirty="0"/>
              <a:t>&gt;'</a:t>
            </a:r>
          </a:p>
          <a:p>
            <a:pPr algn="l" rtl="0"/>
            <a:r>
              <a:rPr lang="en-US" sz="1200" dirty="0"/>
              <a:t>FROM Posts </a:t>
            </a:r>
          </a:p>
          <a:p>
            <a:pPr algn="l" rtl="0"/>
            <a:r>
              <a:rPr lang="en-US" sz="1200" dirty="0"/>
              <a:t>WHERE </a:t>
            </a:r>
            <a:r>
              <a:rPr lang="en-US" sz="1200" dirty="0" err="1"/>
              <a:t>PostTypeId</a:t>
            </a:r>
            <a:r>
              <a:rPr lang="en-US" sz="1200" dirty="0"/>
              <a:t>=1 AND </a:t>
            </a:r>
            <a:r>
              <a:rPr lang="en-US" sz="1200" dirty="0" err="1"/>
              <a:t>CreationDate</a:t>
            </a:r>
            <a:r>
              <a:rPr lang="en-US" sz="1200" dirty="0"/>
              <a:t> BETWEEN '2016-01-01 14:00' AND '2016-01-01 15:00'</a:t>
            </a:r>
          </a:p>
          <a:p>
            <a:pPr algn="l" rtl="0"/>
            <a:endParaRPr lang="en-US" sz="1200" dirty="0"/>
          </a:p>
          <a:p>
            <a:pPr algn="l" rtl="0"/>
            <a:r>
              <a:rPr lang="en-US" sz="1200" dirty="0"/>
              <a:t>SELECT @</a:t>
            </a:r>
            <a:r>
              <a:rPr lang="en-US" sz="1200" dirty="0" err="1"/>
              <a:t>str</a:t>
            </a:r>
            <a:r>
              <a:rPr lang="en-US" sz="1200" dirty="0"/>
              <a:t> = @</a:t>
            </a:r>
            <a:r>
              <a:rPr lang="en-US" sz="1200" dirty="0" err="1"/>
              <a:t>str</a:t>
            </a:r>
            <a:r>
              <a:rPr lang="en-US" sz="1200" dirty="0"/>
              <a:t> + '&lt;/table&gt;'</a:t>
            </a:r>
          </a:p>
          <a:p>
            <a:pPr algn="l" rtl="0"/>
            <a:endParaRPr lang="en-US" sz="1200" dirty="0"/>
          </a:p>
          <a:p>
            <a:pPr algn="l" rtl="0"/>
            <a:r>
              <a:rPr lang="en-US" sz="1200" dirty="0"/>
              <a:t>SELECT @</a:t>
            </a:r>
            <a:r>
              <a:rPr lang="en-US" sz="1200" dirty="0" err="1"/>
              <a:t>str</a:t>
            </a:r>
            <a:endParaRPr lang="en-US" sz="1200" dirty="0"/>
          </a:p>
          <a:p>
            <a:pPr algn="l" rtl="0"/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83FD5-98C9-4AC1-9862-B3BA2D7D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546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he-IL" dirty="0"/>
              <a:t> - כתיבת שאילתות למתחילים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>
                <a:hlinkClick r:id="rId2"/>
              </a:rPr>
              <a:t>http://LearnSQL.IShahar.net</a:t>
            </a:r>
            <a:endParaRPr lang="en-US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565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A24C-7F5F-4AF3-B259-CF610012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</a:t>
            </a:r>
            <a:r>
              <a:rPr lang="he-IL" dirty="0"/>
              <a:t> - תזכורת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7420C-324A-4800-82B1-67757CA70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מאפשר לנו להריץ עבור כל שורה בשאילתה החיצונית, שאילתה פנימית כלשהי, ולהשתמש בתוצאות שלה.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OUTER APPLY</a:t>
            </a:r>
            <a:r>
              <a:rPr lang="he-IL" dirty="0"/>
              <a:t> – כאשר השאילתה של ה- </a:t>
            </a:r>
            <a:r>
              <a:rPr lang="en-US" dirty="0"/>
              <a:t>APPLY</a:t>
            </a:r>
            <a:r>
              <a:rPr lang="he-IL" dirty="0"/>
              <a:t> לא מחזירה דבר עבור שורה בשאילתה החיצונית – יהיה לנו </a:t>
            </a:r>
            <a:r>
              <a:rPr lang="en-US" dirty="0"/>
              <a:t>NULL</a:t>
            </a:r>
            <a:endParaRPr lang="he-I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CROSS APPLY</a:t>
            </a:r>
            <a:r>
              <a:rPr lang="he-IL" dirty="0"/>
              <a:t> – לא מחזיר שורות מהשאילתה החיצונית, אם השאילתה של ה- </a:t>
            </a:r>
            <a:r>
              <a:rPr lang="en-US" dirty="0"/>
              <a:t>APPLY</a:t>
            </a:r>
            <a:r>
              <a:rPr lang="he-IL" dirty="0"/>
              <a:t> לא החזירה דבר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4E2B8-3223-4A32-9F6C-1C773DB5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567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0012-00F1-4F1C-96C3-56A15080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</a:t>
            </a:r>
            <a:r>
              <a:rPr lang="he-IL" dirty="0"/>
              <a:t> - תזכורת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FE965-A417-414F-A1C4-120300D2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עבור כל משתמש, תחזיר את השאלה האחרונה שפירסם ואת תאריך הפירסום שלה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2B654-B5A1-4BAC-ADCE-3B105D53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43C28-743B-43E9-A5A8-C9CD4E680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28" y="2441109"/>
            <a:ext cx="6343650" cy="2486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EC307-16AE-4BDC-81E3-36D9FBAF7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724400"/>
            <a:ext cx="5876925" cy="2209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0829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0012-00F1-4F1C-96C3-56A15080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</a:t>
            </a:r>
            <a:r>
              <a:rPr lang="he-IL" dirty="0"/>
              <a:t> - תזכורת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FE965-A417-414F-A1C4-120300D2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עבור כל משתמש, תחזיר את השאלה האחרונה שפירסם ואת תאריך הפירסום שלה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2B654-B5A1-4BAC-ADCE-3B105D53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66F30C-031A-4E17-B519-D19C0CD0A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15" y="2362200"/>
            <a:ext cx="6315075" cy="236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203ADD-28BA-469B-AB4A-9FB88E306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4435" y="4619320"/>
            <a:ext cx="61341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1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4930-022F-4FA0-A5D4-521CAAFA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דוגמאות לשימושים של </a:t>
            </a:r>
            <a:r>
              <a:rPr lang="en-US" dirty="0"/>
              <a:t>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F6A0-E441-41DE-AAF2-D5EAB75E1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עבור כל שורה חיצונית, להביא </a:t>
            </a:r>
            <a:r>
              <a:rPr lang="en-US" dirty="0"/>
              <a:t>TOP x</a:t>
            </a:r>
            <a:r>
              <a:rPr lang="he-IL" dirty="0"/>
              <a:t> ערכים אחרונים</a:t>
            </a:r>
            <a:r>
              <a:rPr lang="en-US" dirty="0"/>
              <a:t>/</a:t>
            </a:r>
            <a:r>
              <a:rPr lang="he-IL" dirty="0"/>
              <a:t>ראשונים </a:t>
            </a:r>
            <a:r>
              <a:rPr lang="he-IL" b="1" dirty="0"/>
              <a:t>שמתאימים לפי פרמטרים של השליפה החיצונית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  <a:r>
              <a:rPr lang="he-IL" dirty="0"/>
              <a:t> לא מתאים (לא בצורה פשוטה) – אנחנו לא רוצים לצרף את </a:t>
            </a:r>
            <a:r>
              <a:rPr lang="he-IL" u="sng" dirty="0"/>
              <a:t>כל</a:t>
            </a:r>
            <a:r>
              <a:rPr lang="he-IL" dirty="0"/>
              <a:t> הערכים, אלא רק </a:t>
            </a:r>
            <a:r>
              <a:rPr lang="he-IL" u="sng" dirty="0"/>
              <a:t>מספר מסויים עבור כל שורה של הטבלה החיצונית</a:t>
            </a:r>
            <a:endParaRPr lang="he-IL" dirty="0"/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שאילתה מקוננת בתוך ה- </a:t>
            </a:r>
            <a:r>
              <a:rPr lang="en-US" dirty="0"/>
              <a:t>select</a:t>
            </a:r>
            <a:r>
              <a:rPr lang="he-IL" dirty="0"/>
              <a:t> מאפשרת לנו להביא ערך בודד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כאשר רוצים לעשות "</a:t>
            </a:r>
            <a:r>
              <a:rPr lang="en-US" dirty="0"/>
              <a:t>JOIN</a:t>
            </a:r>
            <a:r>
              <a:rPr lang="he-IL" dirty="0"/>
              <a:t>" מול פונקציות שמחזירות </a:t>
            </a:r>
            <a:r>
              <a:rPr lang="he-IL" b="1" dirty="0"/>
              <a:t>טבלה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958B0-8BD9-40F2-AF32-E2917133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950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DB72-3220-441D-992C-AD814CAC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מילה על </a:t>
            </a:r>
            <a:r>
              <a:rPr lang="en-US" dirty="0"/>
              <a:t>SQL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DBD4-80FC-47F7-8ED5-F4740A141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פונקציות ב- </a:t>
            </a:r>
            <a:r>
              <a:rPr lang="en-US" dirty="0"/>
              <a:t>SQL</a:t>
            </a:r>
            <a:r>
              <a:rPr lang="he-IL" dirty="0"/>
              <a:t> מקבלות איזשהו ערך ומחזירות תשובה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קיימים מספר סוגי פונקציות עיקריים: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פונקציות שמקבלות סקאלר ומחזירות סקאלר (למשל </a:t>
            </a:r>
            <a:r>
              <a:rPr lang="en-US" dirty="0"/>
              <a:t>DATEDIFF, GETDATE, LEN</a:t>
            </a:r>
            <a:r>
              <a:rPr lang="he-IL" dirty="0"/>
              <a:t> וכו</a:t>
            </a:r>
            <a:r>
              <a:rPr lang="en-US" dirty="0"/>
              <a:t>'</a:t>
            </a:r>
            <a:r>
              <a:rPr lang="he-IL" dirty="0"/>
              <a:t>)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פונקציות אגרגציה שמקבלות </a:t>
            </a:r>
            <a:r>
              <a:rPr lang="he-IL" u="sng" dirty="0"/>
              <a:t>אוסף</a:t>
            </a:r>
            <a:r>
              <a:rPr lang="he-IL" dirty="0"/>
              <a:t> של ערכים ומחזירות </a:t>
            </a:r>
            <a:r>
              <a:rPr lang="he-IL" u="sng" dirty="0"/>
              <a:t>סקאלר</a:t>
            </a:r>
            <a:r>
              <a:rPr lang="he-IL" dirty="0"/>
              <a:t> (למשל </a:t>
            </a:r>
            <a:r>
              <a:rPr lang="en-US" dirty="0"/>
              <a:t>COUNT, AVG</a:t>
            </a:r>
            <a:r>
              <a:rPr lang="he-IL" dirty="0"/>
              <a:t> וכו</a:t>
            </a:r>
            <a:r>
              <a:rPr lang="en-US" dirty="0"/>
              <a:t>'</a:t>
            </a:r>
            <a:r>
              <a:rPr lang="he-IL" dirty="0"/>
              <a:t>)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פונקציות שמקבלות סקאלר ומחזירות טבלה – תכף נראה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(פונקציות יכולות גם לקבל משתנה טבלאי, לא נדבר על זה)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347EE-6A83-4176-8680-7DBEE1A1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949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A855-5554-4EFD-AE27-7795F1AA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הבעייה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B8FB-4D8D-44FB-B417-2AC6F9E28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נתונה טבלה כזאת:</a:t>
            </a:r>
          </a:p>
          <a:p>
            <a:endParaRPr lang="he-IL" dirty="0"/>
          </a:p>
          <a:p>
            <a:r>
              <a:rPr lang="he-IL" dirty="0"/>
              <a:t>אנחנו רוצים לפצל את ה- </a:t>
            </a:r>
            <a:r>
              <a:rPr lang="en-US" dirty="0"/>
              <a:t>Properties</a:t>
            </a:r>
            <a:r>
              <a:rPr lang="he-IL" dirty="0"/>
              <a:t> ולעשות טבלה שממפה בן </a:t>
            </a:r>
            <a:r>
              <a:rPr lang="en-US" dirty="0"/>
              <a:t>Id</a:t>
            </a:r>
            <a:r>
              <a:rPr lang="he-IL" dirty="0"/>
              <a:t> של אדם ל-</a:t>
            </a:r>
            <a:r>
              <a:rPr lang="en-US" dirty="0"/>
              <a:t>property</a:t>
            </a:r>
            <a:r>
              <a:rPr lang="he-IL" dirty="0"/>
              <a:t> בודד שלו. כלומר, נרצה טבלה כזאת: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EB137-4721-40B7-BA51-AB1247CE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CF274-68FD-4AF4-A80D-E13BB7648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523301"/>
            <a:ext cx="3448050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B315F8-9D95-4BDC-A692-69FDBF796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900" y="3465702"/>
            <a:ext cx="1447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8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96EF-AE2F-48D6-957A-E943453D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ALL</a:t>
            </a:r>
            <a:r>
              <a:rPr lang="he-IL" dirty="0"/>
              <a:t> ו- </a:t>
            </a:r>
            <a:r>
              <a:rPr lang="en-US" dirty="0"/>
              <a:t>ANY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F4198-3974-445D-917F-A8550F5CC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AFA25-DAFE-406D-B54C-FC2B4CAB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9254914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C5396D2-02D1-410F-9F0D-73F6F0F10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1744</TotalTime>
  <Words>1041</Words>
  <Application>Microsoft Office PowerPoint</Application>
  <PresentationFormat>On-screen Show (4:3)</PresentationFormat>
  <Paragraphs>169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Wingdings</vt:lpstr>
      <vt:lpstr>Sales training presentation</vt:lpstr>
      <vt:lpstr>SQL - כתיבת שאילתות למתחילים</vt:lpstr>
      <vt:lpstr>בתוכנית</vt:lpstr>
      <vt:lpstr>APPLY - תזכורת</vt:lpstr>
      <vt:lpstr>APPLY - תזכורת</vt:lpstr>
      <vt:lpstr>APPLY - תזכורת</vt:lpstr>
      <vt:lpstr>דוגמאות לשימושים של APPLY</vt:lpstr>
      <vt:lpstr>מילה על SQL Functions</vt:lpstr>
      <vt:lpstr>הבעייה</vt:lpstr>
      <vt:lpstr>ALL ו- ANY</vt:lpstr>
      <vt:lpstr>ALL</vt:lpstr>
      <vt:lpstr>ANY</vt:lpstr>
      <vt:lpstr>ALL/ANY</vt:lpstr>
      <vt:lpstr>ANY</vt:lpstr>
      <vt:lpstr>EXISTS</vt:lpstr>
      <vt:lpstr>אופרטורים בין שאילתות</vt:lpstr>
      <vt:lpstr>UNION ו- UNION ALL</vt:lpstr>
      <vt:lpstr>UNION ו- UNION ALL</vt:lpstr>
      <vt:lpstr>INTERSECT ו- EXCEPT</vt:lpstr>
      <vt:lpstr>PowerPoint Presentation</vt:lpstr>
      <vt:lpstr>PowerPoint Presentation</vt:lpstr>
      <vt:lpstr>PowerPoint Presentation</vt:lpstr>
      <vt:lpstr>משהו חביב לסיום</vt:lpstr>
      <vt:lpstr>PowerPoint Presentation</vt:lpstr>
      <vt:lpstr>PowerPoint Presentation</vt:lpstr>
      <vt:lpstr>SQL - כתיבת שאילתות למתחילים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Gvirtz</dc:creator>
  <cp:keywords/>
  <cp:lastModifiedBy>Shahar Gvirtz</cp:lastModifiedBy>
  <cp:revision>137</cp:revision>
  <dcterms:created xsi:type="dcterms:W3CDTF">2017-02-26T11:41:38Z</dcterms:created>
  <dcterms:modified xsi:type="dcterms:W3CDTF">2017-06-04T22:07:20Z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