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2"/>
  </p:sldMasterIdLst>
  <p:notesMasterIdLst>
    <p:notesMasterId r:id="rId18"/>
  </p:notesMasterIdLst>
  <p:handoutMasterIdLst>
    <p:handoutMasterId r:id="rId19"/>
  </p:handoutMasterIdLst>
  <p:sldIdLst>
    <p:sldId id="256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7155" autoAdjust="0"/>
  </p:normalViewPr>
  <p:slideViewPr>
    <p:cSldViewPr>
      <p:cViewPr varScale="1">
        <p:scale>
          <a:sx n="114" d="100"/>
          <a:sy n="114" d="100"/>
        </p:scale>
        <p:origin x="158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25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defRPr sz="2900"/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45280F-DE53-48B1-9FB9-96A39916642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90EB-6CA4-453F-8712-C339590DE0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251BA-4196-46F7-BF5E-DE37F6712A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762000" y="6236677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6F290-D301-4864-9490-340EF11588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08CE1-DD55-4A43-A479-EF83A2DC39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AF89-6755-46F5-BBCF-E571D7F311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E3C0-1208-4260-82C3-0EB0400271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02DF6-5EF1-449D-8E8F-F40E7D2FCB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460AA-1533-4548-8781-A6D0EAE276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86842-FEC9-453F-B6F7-7C945F3A2D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DA581-ADE3-4A40-91CB-711A776CAC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mailto:Shahar@IShahar.net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ishahar.net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US" dirty="0"/>
              <a:t>כותרת</a:t>
            </a:r>
            <a:endParaRPr lang="en-US" altLang="en-US" dirty="0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13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14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D7E5119E-5338-4B55-81DC-57EAC9440FD0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dt="0"/>
  <p:txStyles>
    <p:titleStyle>
      <a:lvl1pPr algn="r" rtl="1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r" rtl="1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r" rtl="1" eaLnBrk="1" fontAlgn="base" hangingPunct="1">
        <a:spcBef>
          <a:spcPct val="0"/>
        </a:spcBef>
        <a:spcAft>
          <a:spcPct val="25000"/>
        </a:spcAft>
        <a:buClr>
          <a:schemeClr val="accent2"/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r" rtl="1" eaLnBrk="1" fontAlgn="base" hangingPunct="1">
        <a:spcBef>
          <a:spcPct val="0"/>
        </a:spcBef>
        <a:spcAft>
          <a:spcPct val="25000"/>
        </a:spcAft>
        <a:buClr>
          <a:schemeClr val="accent1"/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r" rtl="1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sql.ishahar.ne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sql.ishahar.ne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  <a:r>
              <a:rPr lang="he-IL" dirty="0"/>
              <a:t> - כתיבת שאילתות למתחילים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000" dirty="0"/>
              <a:t>Window Functions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dirty="0">
                <a:hlinkClick r:id="rId2"/>
              </a:rPr>
              <a:t>http://LearnSQL.IShahar.net</a:t>
            </a:r>
            <a:endParaRPr lang="en-US" dirty="0"/>
          </a:p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166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1874-ACA8-41C7-9784-643DD803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גבולות </a:t>
            </a:r>
            <a:r>
              <a:rPr lang="en-US" dirty="0"/>
              <a:t>Partition</a:t>
            </a:r>
            <a:r>
              <a:rPr lang="he-IL" dirty="0"/>
              <a:t> ביחס לשורה נוכחית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AE272-EDBC-4686-9267-FE3DE814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AA127-4335-41C1-8697-18D9E85ED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2362200"/>
            <a:ext cx="685800" cy="1990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9F35C9-394D-485F-BADA-FB2CBEB56EC9}"/>
              </a:ext>
            </a:extLst>
          </p:cNvPr>
          <p:cNvSpPr txBox="1"/>
          <p:nvPr/>
        </p:nvSpPr>
        <p:spPr>
          <a:xfrm>
            <a:off x="4136821" y="4267200"/>
            <a:ext cx="1257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err="1"/>
              <a:t>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1874-ACA8-41C7-9784-643DD803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גבולות </a:t>
            </a:r>
            <a:r>
              <a:rPr lang="en-US" dirty="0"/>
              <a:t>Partition</a:t>
            </a:r>
            <a:r>
              <a:rPr lang="he-IL" dirty="0"/>
              <a:t> ביחס לשורה נוכחית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AE272-EDBC-4686-9267-FE3DE814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58EB94-D8D7-4D69-AECB-9E989C33A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2743200"/>
            <a:ext cx="3467100" cy="895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897E00-6D2A-4123-8813-ADB802E7E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0" y="3733800"/>
            <a:ext cx="9906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8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1874-ACA8-41C7-9784-643DD803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גבולות </a:t>
            </a:r>
            <a:r>
              <a:rPr lang="en-US" dirty="0"/>
              <a:t>Partition</a:t>
            </a:r>
            <a:r>
              <a:rPr lang="he-IL" dirty="0"/>
              <a:t> ביחס לשורה נוכחית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AE272-EDBC-4686-9267-FE3DE814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65974D-DA78-4BD5-A39A-213C201AF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362200"/>
            <a:ext cx="7267575" cy="885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B450E8-72FE-4073-A628-94BFB80F4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0" y="3693545"/>
            <a:ext cx="9906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30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1874-ACA8-41C7-9784-643DD803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גבולות </a:t>
            </a:r>
            <a:r>
              <a:rPr lang="en-US" dirty="0"/>
              <a:t>Partition</a:t>
            </a:r>
            <a:r>
              <a:rPr lang="he-IL" dirty="0"/>
              <a:t> ביחס לשורה נוכחית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AE272-EDBC-4686-9267-FE3DE814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A9ED74-EACA-4680-9EBA-BAE54DC63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286000"/>
            <a:ext cx="7334250" cy="87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CD0B77-333A-4F62-9877-07CA88F8F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214" y="3429000"/>
            <a:ext cx="10382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57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1874-ACA8-41C7-9784-643DD803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גבולות </a:t>
            </a:r>
            <a:r>
              <a:rPr lang="en-US" dirty="0"/>
              <a:t>Partition</a:t>
            </a:r>
            <a:r>
              <a:rPr lang="he-IL" dirty="0"/>
              <a:t> ביחס לשורה נוכחית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AE272-EDBC-4686-9267-FE3DE814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43D74C-D350-4B40-91E8-2768272DE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438400"/>
            <a:ext cx="8829675" cy="87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5E99B4-A65B-4C02-AEFD-0AD12A1A2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0" y="3886200"/>
            <a:ext cx="9906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72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  <a:r>
              <a:rPr lang="he-IL" dirty="0"/>
              <a:t> - כתיבת שאילתות למתחילים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000" dirty="0"/>
              <a:t>Window Functions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dirty="0">
                <a:hlinkClick r:id="rId2"/>
              </a:rPr>
              <a:t>http://LearnSQL.IShahar.net</a:t>
            </a:r>
            <a:endParaRPr lang="en-US" dirty="0"/>
          </a:p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0222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124C-B61B-4CBB-8A2E-A45E9A22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מוטיבציה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52193-1254-4BD9-BBCA-69E461EE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B4B4B5-CBF9-4E64-AB79-B5BDB9EA6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33600"/>
            <a:ext cx="9144000" cy="22949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6EAEE6-9400-4580-9995-4DBCAA02AC83}"/>
              </a:ext>
            </a:extLst>
          </p:cNvPr>
          <p:cNvSpPr txBox="1"/>
          <p:nvPr/>
        </p:nvSpPr>
        <p:spPr>
          <a:xfrm>
            <a:off x="0" y="4724400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None/>
            </a:pPr>
            <a:r>
              <a:rPr lang="he-IL" dirty="0"/>
              <a:t>המטרה: להוסיף לכל שורה (שמייצגת עובד) עמודה נוספת של השכר הממוצע במחלקה שלו ושל השכר הממוצע על פני אנשים שהתקבלו לעבודה באותו השנתון.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3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D319-E02E-4FF7-B75A-08F79CA3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1A927-BBF4-4B74-9EFC-F747EBDA1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מבצעים </a:t>
            </a:r>
            <a:r>
              <a:rPr lang="he-IL" b="1" dirty="0"/>
              <a:t>חלוקה פנימית</a:t>
            </a:r>
            <a:r>
              <a:rPr lang="he-IL" dirty="0"/>
              <a:t> של השורות שחוזרות מהשאילתה לקבוצות.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על הקבוצות הללו אנחנו יכולים </a:t>
            </a:r>
            <a:r>
              <a:rPr lang="he-IL" b="1" dirty="0"/>
              <a:t>להריץ פונקציות</a:t>
            </a:r>
            <a:r>
              <a:rPr lang="he-IL" dirty="0"/>
              <a:t> שונות ולצרף את תוצאות הפונקציות הללו כעמודות לאותו סט שורות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בעוד ש-</a:t>
            </a:r>
            <a:r>
              <a:rPr lang="en-US" dirty="0"/>
              <a:t>GROUP BY</a:t>
            </a:r>
            <a:r>
              <a:rPr lang="he-IL" dirty="0"/>
              <a:t> </a:t>
            </a:r>
            <a:r>
              <a:rPr lang="he-IL" b="1" dirty="0"/>
              <a:t>משנה את הצורה</a:t>
            </a:r>
            <a:r>
              <a:rPr lang="he-IL" dirty="0"/>
              <a:t> של הנתונים ברגע שהוא מופעל ו-"מקפל" את המידע לפי קבוצות, </a:t>
            </a:r>
            <a:r>
              <a:rPr lang="en-US" dirty="0"/>
              <a:t>Window Functions</a:t>
            </a:r>
            <a:r>
              <a:rPr lang="he-IL" dirty="0"/>
              <a:t> מאפשרת לנו להריץ פונקציות שונות (כולל אגרגטיביות) על קבוצה מסויימת מתוך השורות שלנו, בלי "לקפל" את המבנה.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0BEB9-5B87-4957-AC6D-04D093C4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292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01308-3DDC-499A-8655-7D6DF746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14A3935A-C526-41AB-BD75-BC90BAF6C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82015"/>
            <a:ext cx="6348704" cy="2146040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45E45DF5-ABDB-472B-A5CE-CCA7848A9425}"/>
              </a:ext>
            </a:extLst>
          </p:cNvPr>
          <p:cNvSpPr/>
          <p:nvPr/>
        </p:nvSpPr>
        <p:spPr>
          <a:xfrm>
            <a:off x="2895600" y="2328056"/>
            <a:ext cx="2876710" cy="2071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/>
              <a:t>GROUP BY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F184B6-7B7F-442A-A642-A6F78D832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0834" y="4399452"/>
            <a:ext cx="3988703" cy="224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14A3935A-C526-41AB-BD75-BC90BAF6C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015"/>
            <a:ext cx="6348704" cy="2146040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45E45DF5-ABDB-472B-A5CE-CCA7848A9425}"/>
              </a:ext>
            </a:extLst>
          </p:cNvPr>
          <p:cNvSpPr/>
          <p:nvPr/>
        </p:nvSpPr>
        <p:spPr>
          <a:xfrm>
            <a:off x="2895600" y="2328056"/>
            <a:ext cx="3352800" cy="2071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/>
              <a:t>WINDOW</a:t>
            </a:r>
          </a:p>
          <a:p>
            <a:pPr algn="ctr">
              <a:buNone/>
            </a:pPr>
            <a:r>
              <a:rPr lang="en-US" dirty="0"/>
              <a:t>FUNC.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DBCA25-1D45-4E45-A915-1AAF578C3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" y="4408540"/>
            <a:ext cx="9144000" cy="209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4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0288-190C-4CD3-A002-6F7090C6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E8380-E242-4D78-BD84-73FB734AB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תרגיל המשך: נרצה להציג מי העובד הכי פז"מניק בכל מחלקה.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C489E-603A-46CE-B7B3-878B7595F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783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1BA31-012D-4057-A313-25F4B19F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פונקציות ששווה להכיר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260E2-40F7-41EC-B6EB-0F00DC80D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(פונקציות האגרגציה הקלאסיות: </a:t>
            </a:r>
            <a:r>
              <a:rPr lang="en-US" dirty="0"/>
              <a:t>MAX, MIN, AVG</a:t>
            </a:r>
            <a:r>
              <a:rPr lang="he-IL" dirty="0"/>
              <a:t>...)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373D7C-CC55-4B76-B395-96D2AFD1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573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D375-A7A4-44F1-ACEA-4673181F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פונקציות ששווה להכיר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DB7B9-6685-4AD5-9B91-B2AFF05B6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ROW_NUMBER</a:t>
            </a:r>
            <a:r>
              <a:rPr lang="he-IL" sz="2200" dirty="0"/>
              <a:t> – מספור לשורות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RANK</a:t>
            </a:r>
            <a:r>
              <a:rPr lang="he-IL" sz="2200" dirty="0"/>
              <a:t> – מזכיר את </a:t>
            </a:r>
            <a:r>
              <a:rPr lang="en-US" sz="2200" dirty="0"/>
              <a:t>ROW_NUMBER</a:t>
            </a:r>
            <a:r>
              <a:rPr lang="he-IL" sz="2200" dirty="0"/>
              <a:t>, אבל במידה שהמיון מתבצע על עמודה מסויימת (נניח </a:t>
            </a:r>
            <a:r>
              <a:rPr lang="en-US" sz="2200" dirty="0" err="1"/>
              <a:t>HireDate</a:t>
            </a:r>
            <a:r>
              <a:rPr lang="he-IL" sz="2200" dirty="0"/>
              <a:t>) ויש שני ערכים </a:t>
            </a:r>
            <a:r>
              <a:rPr lang="he-IL" sz="2200" b="1" dirty="0"/>
              <a:t>זהים</a:t>
            </a:r>
            <a:r>
              <a:rPr lang="he-IL" sz="2200" dirty="0"/>
              <a:t> אז ב- </a:t>
            </a:r>
            <a:r>
              <a:rPr lang="en-US" sz="2200" dirty="0"/>
              <a:t>ROW_NUMBER</a:t>
            </a:r>
            <a:r>
              <a:rPr lang="he-IL" sz="2200" dirty="0"/>
              <a:t> הם יקבלו מספרים עוקבים, וב- </a:t>
            </a:r>
            <a:r>
              <a:rPr lang="en-US" sz="2200" dirty="0"/>
              <a:t>RANK</a:t>
            </a:r>
            <a:r>
              <a:rPr lang="he-IL" sz="2200" dirty="0"/>
              <a:t> הם יהיו עם אותו מספר</a:t>
            </a:r>
            <a:r>
              <a:rPr lang="en-US" sz="2200" dirty="0"/>
              <a:t> </a:t>
            </a:r>
            <a:r>
              <a:rPr lang="he-IL" sz="2200" dirty="0"/>
              <a:t> (והמספר הבא שיהיה יכיל דילוג)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DENSE_RANK</a:t>
            </a:r>
            <a:r>
              <a:rPr lang="he-IL" sz="2200" dirty="0"/>
              <a:t> – בלי דילוגים</a:t>
            </a:r>
            <a:endParaRPr lang="en-US" sz="2200" dirty="0"/>
          </a:p>
          <a:p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69A44-8ECB-433A-8AC2-E3406277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B60A1-6A61-46E6-BB4B-98003CABA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4218587"/>
            <a:ext cx="61626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9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9FDF-72A2-4E79-BF05-4524B3DC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פונקציות ששווה להכיר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8B36D-935E-4D85-B6A3-77E8F7853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LAG</a:t>
            </a:r>
            <a:r>
              <a:rPr lang="he-IL" dirty="0"/>
              <a:t> – הערך </a:t>
            </a:r>
            <a:r>
              <a:rPr lang="he-IL" u="sng" dirty="0"/>
              <a:t>הקודם</a:t>
            </a:r>
            <a:r>
              <a:rPr lang="he-IL" dirty="0"/>
              <a:t> ב- </a:t>
            </a:r>
            <a:r>
              <a:rPr lang="en-US" dirty="0"/>
              <a:t>Partition</a:t>
            </a:r>
            <a:endParaRPr lang="he-I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LEAD</a:t>
            </a:r>
            <a:r>
              <a:rPr lang="he-IL" dirty="0"/>
              <a:t> – הערך </a:t>
            </a:r>
            <a:r>
              <a:rPr lang="he-IL" u="sng" dirty="0"/>
              <a:t>העוקב</a:t>
            </a:r>
            <a:r>
              <a:rPr lang="he-IL" dirty="0"/>
              <a:t> ב- </a:t>
            </a:r>
            <a:r>
              <a:rPr lang="en-US" dirty="0"/>
              <a:t>Partition</a:t>
            </a:r>
            <a:endParaRPr lang="he-I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FIRST_VALUE</a:t>
            </a:r>
            <a:r>
              <a:rPr lang="he-IL" dirty="0"/>
              <a:t> – הערך </a:t>
            </a:r>
            <a:r>
              <a:rPr lang="he-IL" u="sng" dirty="0"/>
              <a:t>הראשון</a:t>
            </a:r>
            <a:r>
              <a:rPr lang="he-IL" dirty="0"/>
              <a:t> ב- </a:t>
            </a:r>
            <a:r>
              <a:rPr lang="en-US" dirty="0"/>
              <a:t>Partition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LAST_VALUE</a:t>
            </a:r>
            <a:r>
              <a:rPr lang="he-IL" dirty="0"/>
              <a:t> – הערך </a:t>
            </a:r>
            <a:r>
              <a:rPr lang="he-IL" u="sng" dirty="0"/>
              <a:t>האחרון</a:t>
            </a:r>
            <a:r>
              <a:rPr lang="he-IL" dirty="0"/>
              <a:t> ב- </a:t>
            </a:r>
            <a:r>
              <a:rPr lang="en-US" dirty="0"/>
              <a:t>Partition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902D5-56CC-42EE-A2E1-C4875E76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75954350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C5396D2-02D1-410F-9F0D-73F6F0F10F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presentation</Template>
  <TotalTime>1976</TotalTime>
  <Words>438</Words>
  <Application>Microsoft Office PowerPoint</Application>
  <PresentationFormat>On-screen Show (4:3)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Wingdings</vt:lpstr>
      <vt:lpstr>Sales training presentation</vt:lpstr>
      <vt:lpstr>SQL - כתיבת שאילתות למתחילים</vt:lpstr>
      <vt:lpstr>מוטיבציה</vt:lpstr>
      <vt:lpstr>Window Functions</vt:lpstr>
      <vt:lpstr>PowerPoint Presentation</vt:lpstr>
      <vt:lpstr>PowerPoint Presentation</vt:lpstr>
      <vt:lpstr>Window Functions</vt:lpstr>
      <vt:lpstr>פונקציות ששווה להכיר</vt:lpstr>
      <vt:lpstr>פונקציות ששווה להכיר</vt:lpstr>
      <vt:lpstr>פונקציות ששווה להכיר</vt:lpstr>
      <vt:lpstr>גבולות Partition ביחס לשורה נוכחית</vt:lpstr>
      <vt:lpstr>גבולות Partition ביחס לשורה נוכחית</vt:lpstr>
      <vt:lpstr>גבולות Partition ביחס לשורה נוכחית</vt:lpstr>
      <vt:lpstr>גבולות Partition ביחס לשורה נוכחית</vt:lpstr>
      <vt:lpstr>גבולות Partition ביחס לשורה נוכחית</vt:lpstr>
      <vt:lpstr>SQL - כתיבת שאילתות למתחילים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Shahar Gvirtz</dc:creator>
  <cp:keywords/>
  <cp:lastModifiedBy>Shahar Gvirtz</cp:lastModifiedBy>
  <cp:revision>155</cp:revision>
  <dcterms:created xsi:type="dcterms:W3CDTF">2017-02-26T11:41:38Z</dcterms:created>
  <dcterms:modified xsi:type="dcterms:W3CDTF">2017-06-14T22:34:28Z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