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3" r:id="rId10"/>
    <p:sldId id="262" r:id="rId11"/>
    <p:sldId id="265" r:id="rId12"/>
    <p:sldId id="266" r:id="rId13"/>
    <p:sldId id="267" r:id="rId14"/>
    <p:sldId id="269" r:id="rId15"/>
    <p:sldId id="270" r:id="rId16"/>
    <p:sldId id="268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7155" autoAdjust="0"/>
  </p:normalViewPr>
  <p:slideViewPr>
    <p:cSldViewPr>
      <p:cViewPr varScale="1">
        <p:scale>
          <a:sx n="114" d="100"/>
          <a:sy n="114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762000" y="6236677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2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3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Shahar@IShahar.ne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ishahar.net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dirty="0"/>
              <a:t>כותרת</a:t>
            </a:r>
            <a:endParaRPr lang="en-US" alt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1"/>
            <a:r>
              <a:rPr lang="en-US" altLang="en-US" dirty="0"/>
              <a:t>©</a:t>
            </a:r>
            <a:r>
              <a:rPr lang="he-IL" altLang="en-US" dirty="0"/>
              <a:t> שחר גבירץ</a:t>
            </a:r>
          </a:p>
          <a:p>
            <a:pPr rtl="1"/>
            <a:r>
              <a:rPr lang="en-US" altLang="en-US" dirty="0">
                <a:hlinkClick r:id="rId13"/>
              </a:rPr>
              <a:t>Shahar@IShahar.net</a:t>
            </a:r>
            <a:endParaRPr lang="en-US" altLang="en-US" dirty="0"/>
          </a:p>
          <a:p>
            <a:pPr rtl="1"/>
            <a:r>
              <a:rPr lang="en-US" altLang="en-US" dirty="0">
                <a:hlinkClick r:id="rId14"/>
              </a:rPr>
              <a:t>http://ishahar.net</a:t>
            </a:r>
            <a:endParaRPr lang="en-US" altLang="en-US" dirty="0"/>
          </a:p>
          <a:p>
            <a:pPr rt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ishahar.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hahar.ne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hahar.ne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ishahar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hahar.ne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ishahar.ne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hahar.ne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delete-transact-sql" TargetMode="External"/><Relationship Id="rId7" Type="http://schemas.openxmlformats.org/officeDocument/2006/relationships/hyperlink" Target="http://ishahar.net/" TargetMode="External"/><Relationship Id="rId2" Type="http://schemas.openxmlformats.org/officeDocument/2006/relationships/hyperlink" Target="https://docs.microsoft.com/en-us/sql/t-sql/statements/insert-transact-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ahar@IShahar.net" TargetMode="External"/><Relationship Id="rId5" Type="http://schemas.openxmlformats.org/officeDocument/2006/relationships/hyperlink" Target="https://docs.microsoft.com/en-us/sql/t-sql/statements/merge-transact-sql" TargetMode="External"/><Relationship Id="rId4" Type="http://schemas.openxmlformats.org/officeDocument/2006/relationships/hyperlink" Target="https://docs.microsoft.com/en-us/sql/t-sql/queries/update-transact-sql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.ishahar.ne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hahar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hahar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shahar.ne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@IShahar.ne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ishahar.ne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shahar.net/" TargetMode="External"/><Relationship Id="rId2" Type="http://schemas.openxmlformats.org/officeDocument/2006/relationships/hyperlink" Target="mailto:Shahar@IShaha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dirty="0"/>
              <a:t>CREATE TABLE</a:t>
            </a:r>
          </a:p>
          <a:p>
            <a:pPr algn="ctr"/>
            <a:r>
              <a:rPr lang="en-US" sz="2000" dirty="0"/>
              <a:t>INSERT</a:t>
            </a:r>
          </a:p>
          <a:p>
            <a:pPr algn="ctr"/>
            <a:r>
              <a:rPr lang="en-US" sz="2000" dirty="0"/>
              <a:t>UPDATE</a:t>
            </a:r>
          </a:p>
          <a:p>
            <a:pPr algn="ctr"/>
            <a:r>
              <a:rPr lang="en-US" sz="2000" dirty="0"/>
              <a:t>DELETE</a:t>
            </a:r>
          </a:p>
          <a:p>
            <a:pPr algn="ctr"/>
            <a:r>
              <a:rPr lang="en-US" sz="2000" dirty="0"/>
              <a:t>MERGE</a:t>
            </a:r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166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6489-92AC-450D-B824-F57CD46E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597C6-732E-4096-A6BF-2064982B4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828800"/>
            <a:ext cx="2209800" cy="4762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9F683-F04B-482B-8CE1-6C50CDD2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E3D4F-F9C7-4DD3-BDC1-7F7C82B40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187" y="4114800"/>
            <a:ext cx="195262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45302-9A27-4337-A73D-F6B7581E9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976562"/>
            <a:ext cx="3495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CB46-48A6-46BE-AC98-01C1E5CC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BF6D4-544E-4EC1-B2CB-A11C49E0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1C2B8-534D-4E91-8F40-B9CC9B2EE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133600"/>
            <a:ext cx="67341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4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E800-94B6-4941-A723-7CF1ED7E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0AB4E-663D-4289-91B1-86D7123E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438400"/>
            <a:ext cx="5972175" cy="2333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A4349-B52E-4FCA-87A0-A59B3A38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869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E800-94B6-4941-A723-7CF1ED7E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0AB4E-663D-4289-91B1-86D7123E3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438400"/>
            <a:ext cx="5972175" cy="23336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A4349-B52E-4FCA-87A0-A59B3A38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99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B44C-2EA9-4126-A4B9-DD339C39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9C218-D2EC-4F91-B852-ADB2E5E2A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23" y="1524000"/>
            <a:ext cx="6038850" cy="31337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9DB23-F8C2-411D-B053-2E1ED56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48A46-A434-4706-B8A1-8CD89ADC9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191000"/>
            <a:ext cx="3524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8C35-0E1C-4970-9571-F230EE44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1CFA1-D6E5-4D9A-B1A1-5BAA3F34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5" y="2844006"/>
            <a:ext cx="6000750" cy="17716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13FE4-67C2-4DAC-B063-9B63B403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649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B6E-FCBF-42E4-9AF8-DAAF3048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0BEC3-5D43-468B-8024-95161028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39E87-BA5D-49A7-8C18-16EDC7466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2181225"/>
            <a:ext cx="63246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5944-5BE1-4A5C-961F-2BB8B215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E57F5-1D7B-461F-8F6A-47D20D2E2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6038850" cy="952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7EE5B-F069-4499-9927-B0C4B3A1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2EC5C-FD8F-480A-AD3A-DA612DDA6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859" y="2857500"/>
            <a:ext cx="914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9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A192-933E-4948-B196-0375D334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929B0-4ADA-448F-9624-2BD7A7FA4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3525044"/>
            <a:ext cx="3810000" cy="409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5D01F-092B-4595-9F56-A679AF3A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568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EBF1-C08C-4302-AF1F-0A32A9C9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7BEE-D4A6-4660-82CF-1CEF9FA6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שילוב של מידע ממקורות שונים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צורת עבודה כללית: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מגדירים טבלת בסיס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מגדירים את הנתונים החדשים – אלה שאמורים להשתלב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מגדירים איך מתבצעת ההצלבה בין ה- </a:t>
            </a:r>
            <a:r>
              <a:rPr lang="en-US" dirty="0" err="1"/>
              <a:t>targer</a:t>
            </a:r>
            <a:r>
              <a:rPr lang="he-IL" dirty="0"/>
              <a:t> (מה שאמור להשתלב) לבין טבלת הבסיס (ה- </a:t>
            </a:r>
            <a:r>
              <a:rPr lang="en-US" dirty="0"/>
              <a:t>source</a:t>
            </a:r>
            <a:r>
              <a:rPr lang="he-IL" dirty="0"/>
              <a:t>)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מגדירים מה לעשות אם יש התאמה (כלומר זה עדכון לשורה קיימת) ומה לעשות אם אין התאמה (שורה חדשה? שורה שאמורה להימחק?)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E6060-49BE-4823-A257-4CFC3A7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93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6D5E-7532-40FC-A8BD-E560880F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2EA5-1A0B-4BEA-8BF9-5D56E2E4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משמש ליצירת טבלה חדשה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מקבל למעשה כפרמטרים את מבנה הטבלה – עמודות, </a:t>
            </a:r>
            <a:r>
              <a:rPr lang="en-US" dirty="0"/>
              <a:t>data types </a:t>
            </a:r>
            <a:r>
              <a:rPr lang="he-IL" dirty="0"/>
              <a:t> שלהם ומאפיינים נוספים.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למשל – יצירת טבלה עם עמודה של </a:t>
            </a:r>
            <a:r>
              <a:rPr lang="en-US" dirty="0"/>
              <a:t>FirstName</a:t>
            </a:r>
            <a:r>
              <a:rPr lang="he-IL" dirty="0"/>
              <a:t> ו- </a:t>
            </a:r>
            <a:r>
              <a:rPr lang="en-US" dirty="0" err="1"/>
              <a:t>LastName</a:t>
            </a:r>
            <a:r>
              <a:rPr lang="he-IL" dirty="0"/>
              <a:t> (שתיהן </a:t>
            </a:r>
            <a:r>
              <a:rPr lang="en-US" dirty="0"/>
              <a:t>string</a:t>
            </a:r>
            <a:r>
              <a:rPr lang="he-IL" dirty="0"/>
              <a:t> יוניקודי באורך עד 50 תווים) ו- </a:t>
            </a:r>
            <a:r>
              <a:rPr lang="en-US" dirty="0"/>
              <a:t>Age</a:t>
            </a:r>
            <a:r>
              <a:rPr lang="he-IL" dirty="0"/>
              <a:t> שהיא מספר בגודל 32 ביט) תראה כך: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91E85-8F3D-471D-8FB8-B4BBFA3C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41C21-63C0-4963-86A7-F1F3904F3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868863"/>
            <a:ext cx="3476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FF66-E559-434E-AB40-5BB13CBE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3BCBC-68F2-4A3A-8EA9-2DD2779E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279FD-AA12-4BFA-9D30-3CD704A06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032488"/>
            <a:ext cx="58007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4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AD96-25DD-4170-A9ED-076CE9B9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4477"/>
            <a:ext cx="7696200" cy="1295400"/>
          </a:xfrm>
        </p:spPr>
        <p:txBody>
          <a:bodyPr/>
          <a:lstStyle/>
          <a:p>
            <a:r>
              <a:rPr lang="en-US" dirty="0"/>
              <a:t>MERGE</a:t>
            </a:r>
            <a:r>
              <a:rPr lang="he-IL" dirty="0"/>
              <a:t> – דוגמא נוספת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DEC9-9D0F-46BD-A19B-EACC34C6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295400"/>
            <a:ext cx="7391400" cy="44116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נבנה טבלה שמכילה עבור כל משתמש שפירסם פוסט את התאריך והשעה של הפוסט הראשון והאחרון שפירסם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b="1" dirty="0"/>
              <a:t>נתייחס רק לנתונים עד יוני 2016.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36A1A-C1C8-4AFE-B928-286FF100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B0300-4477-4166-8D18-6BAC61672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87" y="3143250"/>
            <a:ext cx="65246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0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AD96-25DD-4170-A9ED-076CE9B9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17819"/>
            <a:ext cx="7696200" cy="634681"/>
          </a:xfrm>
        </p:spPr>
        <p:txBody>
          <a:bodyPr/>
          <a:lstStyle/>
          <a:p>
            <a:r>
              <a:rPr lang="en-US" dirty="0"/>
              <a:t>MERGE</a:t>
            </a:r>
            <a:r>
              <a:rPr lang="he-IL" dirty="0"/>
              <a:t> – דוגמא נוספת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DEC9-9D0F-46BD-A19B-EACC34C6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0" y="939217"/>
            <a:ext cx="7391400" cy="1473373"/>
          </a:xfrm>
        </p:spPr>
        <p:txBody>
          <a:bodyPr/>
          <a:lstStyle/>
          <a:p>
            <a:pPr marL="0" indent="0"/>
            <a:r>
              <a:rPr lang="he-IL" sz="2400" dirty="0"/>
              <a:t>נניח שאחרי היצירה הראשונית אנחנו רוצים לעדכן את הטבלה הזאת מול טבלת ה- </a:t>
            </a:r>
            <a:r>
              <a:rPr lang="en-US" sz="2400" dirty="0"/>
              <a:t>Posts</a:t>
            </a:r>
            <a:r>
              <a:rPr lang="he-IL" sz="2400" dirty="0"/>
              <a:t>.</a:t>
            </a:r>
            <a:br>
              <a:rPr lang="en-US" sz="2400" dirty="0"/>
            </a:br>
            <a:r>
              <a:rPr lang="he-IL" sz="2400" dirty="0"/>
              <a:t>כלומר, רוצים לקחת דלתאות של מידע (ייתכן אם חפיפה) ולמזג אותם לטבלה הכללית.</a:t>
            </a: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36A1A-C1C8-4AFE-B928-286FF100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76AC1-2814-41EC-8C3D-E02B37F97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6713"/>
            <a:ext cx="9112541" cy="42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0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75A8-00F5-40E9-A7FE-FF3264B8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מידע נוסף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4A73-EE7B-410A-AC62-9CA06842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מידע על הפקודות (ודוגמאות) בתיעוד הרשמי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INSERT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DELETE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UPDATE</a:t>
            </a:r>
            <a:endParaRPr lang="he-IL" dirty="0"/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MERGE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17B97-9AF2-463C-AF94-F1003DD6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6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7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061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- כתיבת שאילתות למתחילים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000" dirty="0"/>
              <a:t>CREATE TABLE</a:t>
            </a:r>
          </a:p>
          <a:p>
            <a:pPr algn="ctr"/>
            <a:r>
              <a:rPr lang="en-US" sz="2000" dirty="0"/>
              <a:t>INSERT</a:t>
            </a:r>
          </a:p>
          <a:p>
            <a:pPr algn="ctr"/>
            <a:r>
              <a:rPr lang="en-US" sz="2000" dirty="0"/>
              <a:t>UPDATE</a:t>
            </a:r>
          </a:p>
          <a:p>
            <a:pPr algn="ctr"/>
            <a:r>
              <a:rPr lang="en-US" sz="2000" dirty="0"/>
              <a:t>DELETE</a:t>
            </a:r>
          </a:p>
          <a:p>
            <a:pPr algn="ctr"/>
            <a:r>
              <a:rPr lang="en-US" sz="2000" dirty="0"/>
              <a:t>MERGE</a:t>
            </a:r>
          </a:p>
          <a:p>
            <a:pPr algn="ctr"/>
            <a:r>
              <a:rPr lang="en-US" dirty="0">
                <a:hlinkClick r:id="rId2"/>
              </a:rPr>
              <a:t>http://LearnSQL.IShahar.net</a:t>
            </a:r>
            <a:endParaRPr lang="en-US" dirty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31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A44F-8F48-4059-9D13-EA2615F9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-45150"/>
            <a:ext cx="7696200" cy="1295400"/>
          </a:xfrm>
        </p:spPr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EAEE-8022-42F7-8EDC-AF4E01D3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43000"/>
            <a:ext cx="7391400" cy="44116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עמודה אחת (או לחלופין שילוב של עמודות) שמהוות </a:t>
            </a:r>
            <a:r>
              <a:rPr lang="he-IL" b="1" dirty="0"/>
              <a:t>מזהה ייחודי</a:t>
            </a:r>
            <a:r>
              <a:rPr lang="he-IL" dirty="0"/>
              <a:t> עבור שורה מסויימת.</a:t>
            </a:r>
          </a:p>
          <a:p>
            <a:pPr marL="806450" lvl="1" indent="-457200">
              <a:buFont typeface="Arial" panose="020B0604020202020204" pitchFamily="34" charset="0"/>
              <a:buChar char="•"/>
            </a:pPr>
            <a:r>
              <a:rPr lang="he-IL" dirty="0"/>
              <a:t>פעמים רבות משמש גם להגדרת קשרים בין טבלאות (נראה עוד מעט)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הרבה פעמים מקובל להשתמש ב-"מספר רץ" עבור ה- </a:t>
            </a:r>
            <a:r>
              <a:rPr lang="en-US" dirty="0"/>
              <a:t>PRIMARY KEY</a:t>
            </a:r>
            <a:r>
              <a:rPr 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dirty="0"/>
              <a:t>למשל, יצירת טבלה כמו קודמת שכוללת עמודת </a:t>
            </a:r>
            <a:r>
              <a:rPr lang="en-US" dirty="0"/>
              <a:t>ID</a:t>
            </a:r>
            <a:r>
              <a:rPr lang="he-IL" dirty="0"/>
              <a:t> שהיא מספר רץ שמהווה ה- </a:t>
            </a:r>
            <a:r>
              <a:rPr lang="en-US" dirty="0"/>
              <a:t>PRIMARY KEY</a:t>
            </a:r>
            <a:r>
              <a:rPr lang="he-IL" dirty="0"/>
              <a:t> – נראית כך: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856AC-D64D-4D50-8360-8CEF8AD0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7495D-2859-4D15-953D-151DA3B6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5143500"/>
            <a:ext cx="47148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B9D4-5685-4CEB-A4F9-F5EB6DD1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שינויים לטבלה קיימת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A49BB-80E1-453D-B1AF-4AA4D208F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187" y="2858294"/>
            <a:ext cx="5915025" cy="1743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33099-3939-4737-BAFA-AA4B7D50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231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5D24-3910-40B4-9FA0-79D39E36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62200"/>
            <a:ext cx="7772400" cy="1362075"/>
          </a:xfrm>
        </p:spPr>
        <p:txBody>
          <a:bodyPr/>
          <a:lstStyle/>
          <a:p>
            <a:pPr algn="ctr"/>
            <a:r>
              <a:rPr lang="he-IL" dirty="0"/>
              <a:t>דמו: יצירת טבלאות עם </a:t>
            </a:r>
            <a:r>
              <a:rPr lang="en-US" dirty="0"/>
              <a:t>SSMS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5DDF-ABE2-4EA8-9105-918F0737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596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EFCE-5565-4F9B-85D9-171FCDC7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655EA-86E7-47DE-AFBA-1AFF1E7DA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2253456"/>
            <a:ext cx="4105275" cy="29527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0F77A-11AB-476E-B200-8E5D413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36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159C-BECD-45A0-8E38-AF97F2D4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מספר שורות בבת אחת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DE4C3-3328-4423-BB41-B9090702E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387" y="2720181"/>
            <a:ext cx="2714625" cy="2019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9EF75-7A30-4F33-AEF0-AD7CEAEB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793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C50B-4AE3-4EDF-B2D0-D80ECCBE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SELECT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B9095-326F-473D-8075-4481EF67B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057400"/>
            <a:ext cx="5381625" cy="2876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6783A-88F5-4556-B417-A98B4D2A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3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4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A9F50-4D84-4D4B-8CA7-E5BB562F9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708" y="3745321"/>
            <a:ext cx="2849398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4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D4B3-05FC-4250-840D-957C9A2F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קבלת ערכים בחזרה עם </a:t>
            </a:r>
            <a:r>
              <a:rPr lang="en-US" dirty="0"/>
              <a:t>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05A6A-9832-4709-83FD-8BB0E0E7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r>
              <a:rPr lang="en-US" altLang="en-US"/>
              <a:t>©</a:t>
            </a:r>
            <a:r>
              <a:rPr lang="he-IL" altLang="en-US"/>
              <a:t> שחר גבירץ</a:t>
            </a:r>
          </a:p>
          <a:p>
            <a:pPr rtl="1"/>
            <a:r>
              <a:rPr lang="en-US" altLang="en-US">
                <a:hlinkClick r:id="rId2"/>
              </a:rPr>
              <a:t>Shahar@IShahar.net</a:t>
            </a:r>
            <a:endParaRPr lang="en-US" altLang="en-US"/>
          </a:p>
          <a:p>
            <a:pPr rtl="1"/>
            <a:r>
              <a:rPr lang="en-US" altLang="en-US">
                <a:hlinkClick r:id="rId3"/>
              </a:rPr>
              <a:t>http://ishahar.net</a:t>
            </a:r>
            <a:endParaRPr lang="en-US" altLang="en-US"/>
          </a:p>
          <a:p>
            <a:pPr rtl="1"/>
            <a:endParaRPr lang="en-US" altLang="en-US"/>
          </a:p>
          <a:p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96D4F-3B79-431E-AB7E-F44D86D5B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262" y="1752600"/>
            <a:ext cx="4572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7533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C5396D2-02D1-410F-9F0D-73F6F0F10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2391</TotalTime>
  <Words>596</Words>
  <Application>Microsoft Office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Wingdings</vt:lpstr>
      <vt:lpstr>Sales training presentation</vt:lpstr>
      <vt:lpstr>SQL - כתיבת שאילתות למתחילים</vt:lpstr>
      <vt:lpstr>CREATE TABLE</vt:lpstr>
      <vt:lpstr>PRIMARY KEY</vt:lpstr>
      <vt:lpstr>שינויים לטבלה קיימת</vt:lpstr>
      <vt:lpstr>דמו: יצירת טבלאות עם SSMS</vt:lpstr>
      <vt:lpstr>INSERT</vt:lpstr>
      <vt:lpstr>הוספת מספר שורות בבת אחת</vt:lpstr>
      <vt:lpstr>INSERT SELECT</vt:lpstr>
      <vt:lpstr>קבלת ערכים בחזרה עם OUTPUT</vt:lpstr>
      <vt:lpstr>UPDATE</vt:lpstr>
      <vt:lpstr>UPDATE</vt:lpstr>
      <vt:lpstr>UPDATE</vt:lpstr>
      <vt:lpstr>UPDATE</vt:lpstr>
      <vt:lpstr>UPDATE</vt:lpstr>
      <vt:lpstr>DELETE</vt:lpstr>
      <vt:lpstr>DELETE</vt:lpstr>
      <vt:lpstr>DELETE</vt:lpstr>
      <vt:lpstr>TRUNCATE</vt:lpstr>
      <vt:lpstr>MERGE</vt:lpstr>
      <vt:lpstr>MERGE</vt:lpstr>
      <vt:lpstr>MERGE – דוגמא נוספת</vt:lpstr>
      <vt:lpstr>MERGE – דוגמא נוספת</vt:lpstr>
      <vt:lpstr>מידע נוסף</vt:lpstr>
      <vt:lpstr>SQL - כתיבת שאילתות למתחילים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Shahar Gvirtz</dc:creator>
  <cp:keywords/>
  <cp:lastModifiedBy>Shahar Gvirtz</cp:lastModifiedBy>
  <cp:revision>179</cp:revision>
  <dcterms:created xsi:type="dcterms:W3CDTF">2017-02-26T11:41:38Z</dcterms:created>
  <dcterms:modified xsi:type="dcterms:W3CDTF">2017-06-19T19:06:27Z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