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7155" autoAdjust="0"/>
  </p:normalViewPr>
  <p:slideViewPr>
    <p:cSldViewPr>
      <p:cViewPr varScale="1">
        <p:scale>
          <a:sx n="114" d="100"/>
          <a:sy n="114" d="100"/>
        </p:scale>
        <p:origin x="15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2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762000" y="6236677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mailto:Shahar@IShahar.net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ishahar.net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 dirty="0"/>
              <a:t>כותרת</a:t>
            </a:r>
            <a:endParaRPr lang="en-US" altLang="en-US" dirty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13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14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dt="0"/>
  <p:txStyles>
    <p:titleStyle>
      <a:lvl1pPr algn="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r" rtl="1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r" rtl="1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r" rtl="1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r" rtl="1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sql.ishahar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sql.ishahar.ne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he-IL" dirty="0"/>
              <a:t> - כתיבת שאילתות למתחילים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000" dirty="0"/>
              <a:t>SQL</a:t>
            </a:r>
            <a:r>
              <a:rPr lang="he-IL" sz="2000" dirty="0"/>
              <a:t> כשפת תכנות</a:t>
            </a:r>
          </a:p>
          <a:p>
            <a:pPr algn="ctr"/>
            <a:r>
              <a:rPr lang="he-IL" sz="2000" dirty="0"/>
              <a:t>הגדרת משתנים</a:t>
            </a:r>
          </a:p>
          <a:p>
            <a:pPr algn="ctr"/>
            <a:r>
              <a:rPr lang="he-IL" sz="2000" dirty="0"/>
              <a:t>תנאים ולולאות</a:t>
            </a:r>
          </a:p>
          <a:p>
            <a:pPr algn="ctr"/>
            <a:r>
              <a:rPr lang="en-US" sz="2000" dirty="0"/>
              <a:t>CURSOR</a:t>
            </a:r>
            <a:r>
              <a:rPr lang="he-IL" sz="2000" dirty="0"/>
              <a:t>-ים</a:t>
            </a:r>
          </a:p>
          <a:p>
            <a:pPr algn="ctr"/>
            <a:r>
              <a:rPr lang="en-US" sz="2000" dirty="0"/>
              <a:t>Dynamic SQL</a:t>
            </a:r>
          </a:p>
          <a:p>
            <a:pPr algn="ctr"/>
            <a:r>
              <a:rPr lang="en-US" dirty="0">
                <a:hlinkClick r:id="rId2"/>
              </a:rPr>
              <a:t>http://LearnSQL.IShahar.net</a:t>
            </a:r>
            <a:endParaRPr lang="en-US" dirty="0"/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166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D238-DDB3-40E9-8D95-CA785936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0F5DF-E15C-4083-85F6-290FF4FCB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4000"/>
            <a:ext cx="7391400" cy="4876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500" dirty="0"/>
              <a:t>רגע, אני יכול לעשות הכל רק עם </a:t>
            </a:r>
            <a:r>
              <a:rPr lang="en-US" sz="2500" dirty="0"/>
              <a:t>cursors</a:t>
            </a:r>
            <a:r>
              <a:rPr lang="he-IL" sz="2500" dirty="0"/>
              <a:t>. פשוט לפתוח </a:t>
            </a:r>
            <a:r>
              <a:rPr lang="en-US" sz="2500" dirty="0"/>
              <a:t>cursor</a:t>
            </a:r>
            <a:r>
              <a:rPr lang="he-IL" sz="2500" dirty="0"/>
              <a:t> מול כל טבלה שאני ארצה לעבוד איתה. כדאי?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sz="2500" dirty="0"/>
              <a:t>בעבודה עם </a:t>
            </a:r>
            <a:r>
              <a:rPr lang="en-US" sz="2500" dirty="0"/>
              <a:t>SQL</a:t>
            </a:r>
            <a:r>
              <a:rPr lang="he-IL" sz="2500" dirty="0"/>
              <a:t> כמו שראינו עד עכשיו, </a:t>
            </a:r>
            <a:r>
              <a:rPr lang="en-US" sz="2500" dirty="0"/>
              <a:t>set-based</a:t>
            </a:r>
            <a:r>
              <a:rPr lang="he-IL" sz="2500" dirty="0"/>
              <a:t>, אנחנו אומרים </a:t>
            </a:r>
            <a:r>
              <a:rPr lang="he-IL" sz="2500" b="1" u="sng" dirty="0"/>
              <a:t>מה</a:t>
            </a:r>
            <a:r>
              <a:rPr lang="he-IL" sz="2500" dirty="0"/>
              <a:t> אנחנו רוצים. </a:t>
            </a:r>
            <a:br>
              <a:rPr lang="en-US" sz="2500" dirty="0"/>
            </a:br>
            <a:r>
              <a:rPr lang="he-IL" sz="2500" dirty="0"/>
              <a:t>אם נעבוד ככה נצטרך להגיד </a:t>
            </a:r>
            <a:r>
              <a:rPr lang="he-IL" sz="2500" b="1" u="sng" dirty="0"/>
              <a:t>איך</a:t>
            </a:r>
            <a:r>
              <a:rPr lang="he-IL" sz="2500" dirty="0"/>
              <a:t> לבצע. זה יהיה גם יותר קשה (משמעותית) וגם </a:t>
            </a:r>
            <a:r>
              <a:rPr lang="he-IL" sz="2500" u="sng" dirty="0"/>
              <a:t>פחות טוב</a:t>
            </a:r>
            <a:r>
              <a:rPr lang="he-IL" sz="2500" dirty="0"/>
              <a:t> .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endParaRPr lang="he-IL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500" dirty="0"/>
              <a:t>אז מה הבעיות ב-</a:t>
            </a:r>
            <a:r>
              <a:rPr lang="en-US" sz="2500" dirty="0"/>
              <a:t>Cursors</a:t>
            </a:r>
            <a:r>
              <a:rPr lang="he-IL" sz="2500" dirty="0"/>
              <a:t>?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sz="2500" dirty="0"/>
              <a:t>צורך </a:t>
            </a:r>
            <a:r>
              <a:rPr lang="he-IL" sz="2500" b="1" dirty="0"/>
              <a:t>יותר משאבים</a:t>
            </a:r>
            <a:r>
              <a:rPr lang="he-IL" sz="2500" dirty="0"/>
              <a:t> משאילתה "רגילה" </a:t>
            </a:r>
            <a:r>
              <a:rPr lang="en-US" sz="2500" dirty="0"/>
              <a:t>set-based</a:t>
            </a:r>
            <a:endParaRPr lang="he-IL" sz="2500" dirty="0"/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sz="2500" dirty="0"/>
              <a:t>(עלול להיות) איטי יותר [למרות שיש שיטות אופטימיזציה, ויש מקום לקרוא על זה יותר למי שמתכנן לעשות שימוש]</a:t>
            </a: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55054-979C-4AF6-B128-F8B3D62A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344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D238-DDB3-40E9-8D95-CA785936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0F5DF-E15C-4083-85F6-290FF4FCB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4000"/>
            <a:ext cx="7391400" cy="4876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500" dirty="0"/>
              <a:t>חיפשתי ככה וככה בגודל וראיתי דוגמא שאומרים שחייבים </a:t>
            </a:r>
            <a:r>
              <a:rPr lang="en-US" sz="2500" dirty="0"/>
              <a:t>Cursors</a:t>
            </a:r>
            <a:r>
              <a:rPr lang="he-IL" sz="2500" dirty="0"/>
              <a:t> כדי לעשות את זה – זה נכון?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sz="2200" dirty="0"/>
              <a:t>בעבר, לפני שהיה </a:t>
            </a:r>
            <a:r>
              <a:rPr lang="en-US" sz="2200" dirty="0"/>
              <a:t>window functions</a:t>
            </a:r>
            <a:r>
              <a:rPr lang="he-IL" sz="2200" dirty="0"/>
              <a:t> (ב- </a:t>
            </a:r>
            <a:r>
              <a:rPr lang="en-US" sz="2200" dirty="0"/>
              <a:t>SQL Server</a:t>
            </a:r>
            <a:r>
              <a:rPr lang="he-IL" sz="2200" dirty="0"/>
              <a:t> עד 2005, בחלק ממסדי הנתונים אין עד היום תמיכה בכך) היה הרבה פעולות שכיום נפתרות עם </a:t>
            </a:r>
            <a:r>
              <a:rPr lang="en-US" sz="2200" dirty="0"/>
              <a:t>window functions</a:t>
            </a:r>
            <a:r>
              <a:rPr lang="he-IL" sz="2200" dirty="0"/>
              <a:t> ש- </a:t>
            </a:r>
            <a:r>
              <a:rPr lang="en-US" sz="2200" dirty="0"/>
              <a:t>Cursors</a:t>
            </a:r>
            <a:r>
              <a:rPr lang="he-IL" sz="2200" dirty="0"/>
              <a:t> היו הכרחיים.</a:t>
            </a:r>
            <a:br>
              <a:rPr lang="en-US" sz="2200" dirty="0"/>
            </a:br>
            <a:r>
              <a:rPr lang="he-IL" sz="2200" dirty="0"/>
              <a:t>וודאו שאתם מסתכלים על דוגמאות עדכניות. להרבה מאד דברים ייתכן שתמצאו דוגמאות אחרות.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endParaRPr lang="he-IL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500" dirty="0"/>
              <a:t>האם </a:t>
            </a:r>
            <a:r>
              <a:rPr lang="en-US" sz="2500" dirty="0"/>
              <a:t>Cursors</a:t>
            </a:r>
            <a:r>
              <a:rPr lang="he-IL" sz="2500" dirty="0"/>
              <a:t> הם הרשע בהתגלמותו?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sz="2200" dirty="0"/>
              <a:t>לא.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55054-979C-4AF6-B128-F8B3D62A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8795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E891-D289-4E6F-980E-91F439EC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he-IL" dirty="0"/>
              <a:t> דינאמי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9A009-AD68-4C86-8E52-B7D3F148C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לפעמים אנחנו רוצים לכתוב </a:t>
            </a:r>
            <a:r>
              <a:rPr lang="en-US" dirty="0"/>
              <a:t>SQL</a:t>
            </a:r>
            <a:r>
              <a:rPr lang="he-IL" dirty="0"/>
              <a:t>, שמייצר בעצמו קוד </a:t>
            </a:r>
            <a:r>
              <a:rPr lang="en-US" dirty="0"/>
              <a:t>SQL</a:t>
            </a:r>
            <a:r>
              <a:rPr lang="he-IL" dirty="0"/>
              <a:t> שאותו אנחנו רוצים להריץ.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אנחנו יכולים לעשות את זה באמצעות </a:t>
            </a:r>
            <a:r>
              <a:rPr lang="en-US" dirty="0"/>
              <a:t>EXECUTE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03929-06A0-469F-ABFB-95F3107B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7D863-109B-420D-92E0-9954D477E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62" y="3962400"/>
            <a:ext cx="73056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0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6A07-8D77-4E8D-8C3A-0E31798C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גיבוי דטאבייסים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FB48-9137-43F4-B1BC-C9C17D86F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נרצה לכתוב </a:t>
            </a:r>
            <a:r>
              <a:rPr lang="en-US" dirty="0"/>
              <a:t>SQL</a:t>
            </a:r>
            <a:r>
              <a:rPr lang="he-IL" dirty="0"/>
              <a:t> שמגבה את כל הדטאבייסים של המשתמש על המכונה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עבור כל </a:t>
            </a:r>
            <a:r>
              <a:rPr lang="en-US" dirty="0"/>
              <a:t>DB</a:t>
            </a:r>
            <a:r>
              <a:rPr lang="he-IL" dirty="0"/>
              <a:t> נייצר גיבוי שיימצא ב </a:t>
            </a:r>
            <a:r>
              <a:rPr lang="en-US" dirty="0"/>
              <a:t>c:\tmp\baks\&lt;dbname&gt;.bak</a:t>
            </a:r>
            <a:endParaRPr lang="he-I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איך מגבים </a:t>
            </a:r>
            <a:r>
              <a:rPr lang="en-US" dirty="0"/>
              <a:t>DB</a:t>
            </a:r>
            <a:r>
              <a:rPr lang="he-IL" dirty="0"/>
              <a:t> בודד?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איך מקבלים את שמות ה-</a:t>
            </a:r>
            <a:r>
              <a:rPr lang="en-US" dirty="0"/>
              <a:t>DB</a:t>
            </a:r>
            <a:r>
              <a:rPr lang="he-IL" dirty="0"/>
              <a:t>-ים של המשתמש?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dirty="0"/>
          </a:p>
          <a:p>
            <a:pPr marL="0" indent="0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F6007-D4C5-42DE-B5E0-3B7E8312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ACF8B-75FA-4227-888A-219AF665D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114800"/>
            <a:ext cx="7153275" cy="58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F5F467-707E-4232-A917-4799D87C2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5536406"/>
            <a:ext cx="29337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7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C3C4-67DD-42B9-AACC-84D1AAE6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שיטה 1 – יצירת פקודת הגיבוי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11B29-6D03-4702-811E-0224AD0C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55A65-7ED9-441B-ADD1-9497CBBF0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40050"/>
            <a:ext cx="9144000" cy="15017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470EB6-2582-4B71-B6CA-766226894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681" y="4114800"/>
            <a:ext cx="9144000" cy="164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6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C3C4-67DD-42B9-AACC-84D1AAE6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שיטה 1 – יצירת פקודת הגיבוי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11B29-6D03-4702-811E-0224AD0C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73056B-C2FF-4C88-B5A1-EF2F6703F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09800"/>
            <a:ext cx="9144000" cy="156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3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C6FB-1298-4D60-820C-8DAB28A2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שיטה 2 – שימוש ב- </a:t>
            </a:r>
            <a:r>
              <a:rPr lang="en-US" dirty="0"/>
              <a:t>CURSOR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CC265-DB7A-4709-8141-C6E3368DD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בתרגיל.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19859-95A3-49CB-A066-167E554A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0023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D0C7-1CA9-4835-882C-01B080C3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אזהרה – </a:t>
            </a:r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BBCE2-FFB6-4530-9311-5477D89DF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שימוש ב-</a:t>
            </a:r>
            <a:r>
              <a:rPr lang="en-US" dirty="0"/>
              <a:t>Dynamic SQL</a:t>
            </a:r>
            <a:r>
              <a:rPr lang="he-IL" dirty="0"/>
              <a:t>, כאשר מעורב קלט שהמשתמש יכול להשפיע עליו, עלול לחשוף אתכם לחולשות אבטחה מסוג </a:t>
            </a:r>
            <a:r>
              <a:rPr lang="en-US" dirty="0"/>
              <a:t>SQL Injection</a:t>
            </a:r>
            <a:r>
              <a:rPr lang="he-I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מדובר בחולשות שבהם התוקף, שביכולתו להשפיע על השאילתה, מכניס קלט זדוני, שמשפיע על מבנה השאילתה – וגורם לה לעשות משהו שלא אתם תכננתם.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שימו לב </a:t>
            </a:r>
            <a:r>
              <a:rPr lang="he-IL" b="1" dirty="0"/>
              <a:t>תמיד</a:t>
            </a:r>
            <a:r>
              <a:rPr lang="he-IL" dirty="0"/>
              <a:t> בעת שימוש בקלט שמתקבל מהמשתמש. 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יש מלא מידע באינטרנט – תקראו עוד (!)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66C3D-C29E-4081-A76E-692BC00A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307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he-IL" dirty="0"/>
              <a:t> - כתיבת שאילתות למתחילים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000" dirty="0"/>
              <a:t>SQL</a:t>
            </a:r>
            <a:r>
              <a:rPr lang="he-IL" sz="2000" dirty="0"/>
              <a:t> כשפת תכנות</a:t>
            </a:r>
          </a:p>
          <a:p>
            <a:pPr algn="ctr"/>
            <a:r>
              <a:rPr lang="he-IL" sz="2000" dirty="0"/>
              <a:t>הגדרת משתנים</a:t>
            </a:r>
          </a:p>
          <a:p>
            <a:pPr algn="ctr"/>
            <a:r>
              <a:rPr lang="he-IL" sz="2000" dirty="0"/>
              <a:t>תנאים ולולאות</a:t>
            </a:r>
          </a:p>
          <a:p>
            <a:pPr algn="ctr"/>
            <a:r>
              <a:rPr lang="en-US" sz="2000" dirty="0"/>
              <a:t>CURSOR</a:t>
            </a:r>
            <a:r>
              <a:rPr lang="he-IL" sz="2000" dirty="0"/>
              <a:t>-ים</a:t>
            </a:r>
          </a:p>
          <a:p>
            <a:pPr algn="ctr"/>
            <a:r>
              <a:rPr lang="en-US" sz="2000" dirty="0"/>
              <a:t>Dynamic SQL</a:t>
            </a:r>
          </a:p>
          <a:p>
            <a:pPr algn="ctr"/>
            <a:r>
              <a:rPr lang="en-US" dirty="0">
                <a:hlinkClick r:id="rId2"/>
              </a:rPr>
              <a:t>http://LearnSQL.IShahar.net</a:t>
            </a:r>
            <a:endParaRPr lang="en-US" dirty="0"/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148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823D-3C1D-4EF9-9E27-A6AA6417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T-SQL</a:t>
            </a:r>
            <a:r>
              <a:rPr lang="he-IL" dirty="0"/>
              <a:t> כשפת תכנות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734BC-7D10-45A4-81AA-7775647FD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עד עכשיו ראינו איך כותבים שליפות ב- </a:t>
            </a:r>
            <a:r>
              <a:rPr lang="en-US" dirty="0"/>
              <a:t>SQL</a:t>
            </a:r>
            <a:r>
              <a:rPr lang="he-IL" dirty="0"/>
              <a:t> ועושים מניפולציות על מידע.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עם זאת, </a:t>
            </a:r>
            <a:r>
              <a:rPr lang="en-US" dirty="0"/>
              <a:t>T-SQL</a:t>
            </a:r>
            <a:r>
              <a:rPr lang="he-IL" dirty="0"/>
              <a:t> כוללת גם אלמנטים שמוכרים לנו מכל שאר שפות התכנות (הגדרת משתנים, תנאים, לולאות וכו</a:t>
            </a:r>
            <a:r>
              <a:rPr lang="en-US" dirty="0"/>
              <a:t>'</a:t>
            </a:r>
            <a:r>
              <a:rPr lang="he-IL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ניתן לשלב בין הדברים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5B9CF-B264-46A2-9A42-481DB0C7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028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1927-3632-4625-83CA-A3AF54ED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דמו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F2114-5B79-44B3-B8E5-CFF0A1278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הגדרת משתנים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תנאים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לולאות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EBBF2-9CD4-4B26-946E-61BE573A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307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1522-73FF-4014-8A1C-53F75965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זה נותן לנו?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F963-D573-4A91-8042-800D0CFFA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תאורטית – אנחנו יכולים לממש כל אלגוריתם ב- </a:t>
            </a:r>
            <a:r>
              <a:rPr lang="en-US" dirty="0"/>
              <a:t>T-SQL</a:t>
            </a:r>
            <a:r>
              <a:rPr lang="he-IL" dirty="0"/>
              <a:t> (כי היא </a:t>
            </a:r>
            <a:r>
              <a:rPr lang="en-US" dirty="0"/>
              <a:t>Turing Complete</a:t>
            </a:r>
            <a:r>
              <a:rPr lang="he-IL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ברמה המעשית – מאפשר לנו לפעמים לכתוב קוד ולעשות פעולות בקוד, שלא ניתן להביע באמצעות מניפולציות על </a:t>
            </a:r>
            <a:r>
              <a:rPr lang="en-US" dirty="0"/>
              <a:t>result-sets</a:t>
            </a:r>
            <a:r>
              <a:rPr lang="he-IL" dirty="0"/>
              <a:t> כמו בשאילתות שראינו עד עכשיו.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27F69-928D-4057-AC98-20C856C0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467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70B4-D5A7-44FC-A66B-B20CC4ED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בעייה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EA9A5-5DEE-45D8-8FC6-8C52D59E0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רוצים למלא טבלה שמורכבת משתי עמודות: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מזהה המשתמש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כותרות כל השאלות שכתב מופרדים ב- |~|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dirty="0"/>
          </a:p>
          <a:p>
            <a:pPr marL="0" indent="0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431DD-47E7-4693-A06D-2789B321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539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5FB8-EB7A-494C-9EAC-733DB41D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דרך הפיתרון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4D1EE-21ED-45E6-981A-C429D693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אנחנו יודעים לעשות עבור משתמש </a:t>
            </a:r>
            <a:r>
              <a:rPr lang="he-IL" b="1" dirty="0"/>
              <a:t>בודד</a:t>
            </a:r>
            <a:r>
              <a:rPr lang="he-I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בגלל שצורת הפיתרון שלנו עבור משתמש בודד מערבת הגדרת משתנה </a:t>
            </a:r>
            <a:r>
              <a:rPr lang="en-US" dirty="0"/>
              <a:t>string</a:t>
            </a:r>
            <a:r>
              <a:rPr lang="he-IL" dirty="0"/>
              <a:t>, אנחנו לא יכולים לשלב את זה עם </a:t>
            </a:r>
            <a:r>
              <a:rPr lang="en-US" dirty="0"/>
              <a:t>OUTER APPLY</a:t>
            </a:r>
            <a:r>
              <a:rPr lang="he-IL" dirty="0"/>
              <a:t> מול טבלת המשתמשים.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לכן נלך על הפיתרון הבא: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נגדיר משתנה שייצג לנו את טבלת התוצאות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נעבור בלולאה על כל מזהי המשתמשים שכתבו שאלה ב-</a:t>
            </a:r>
            <a:r>
              <a:rPr lang="en-US" dirty="0"/>
              <a:t>SO</a:t>
            </a:r>
            <a:endParaRPr lang="he-IL" dirty="0"/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נייצר עבור כל אחד מהם את ה- </a:t>
            </a:r>
            <a:r>
              <a:rPr lang="en-US" dirty="0"/>
              <a:t>string</a:t>
            </a:r>
            <a:r>
              <a:rPr lang="he-IL" dirty="0"/>
              <a:t> המבוקש ונוסיף למשתנה של טבלת התוצאות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נחזיר את המשתנה של טבלת התוצאות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27BBD-4D10-4E1D-9179-652E883E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167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4209-6B0C-4559-A9D8-87B9049D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איך עוברים בלולאה על ערכים של שאילתה?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86200-6F52-4408-B898-21217D3FE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מגדירים את השאילתה שלנו, ומגדירים </a:t>
            </a:r>
            <a:r>
              <a:rPr lang="en-US" dirty="0"/>
              <a:t>CURSOR</a:t>
            </a:r>
            <a:r>
              <a:rPr lang="he-IL" dirty="0"/>
              <a:t> מולה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ה- </a:t>
            </a:r>
            <a:r>
              <a:rPr lang="en-US" dirty="0"/>
              <a:t>CURSOR</a:t>
            </a:r>
            <a:r>
              <a:rPr lang="he-IL" dirty="0"/>
              <a:t> זה למעשה "</a:t>
            </a:r>
            <a:r>
              <a:rPr lang="en-US" dirty="0"/>
              <a:t>iterator</a:t>
            </a:r>
            <a:r>
              <a:rPr lang="he-IL" dirty="0"/>
              <a:t>" על השאילתה. הוא מצביע כל פעם על שורה </a:t>
            </a:r>
            <a:r>
              <a:rPr lang="he-IL" u="sng" dirty="0"/>
              <a:t>בודדת</a:t>
            </a:r>
            <a:r>
              <a:rPr lang="he-IL" dirty="0"/>
              <a:t> ואנחנו יכולים להוציא ממנה ערכים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עושים לולאה כל עוד ה- </a:t>
            </a:r>
            <a:r>
              <a:rPr lang="en-US" dirty="0"/>
              <a:t>cursor</a:t>
            </a:r>
            <a:r>
              <a:rPr lang="he-IL" dirty="0"/>
              <a:t> לא הגיע לסוף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בגוף הלולאה עושים את הפעולה על השורה הבודדת שה- </a:t>
            </a:r>
            <a:r>
              <a:rPr lang="en-US" dirty="0"/>
              <a:t>cursor</a:t>
            </a:r>
            <a:r>
              <a:rPr lang="he-IL" dirty="0"/>
              <a:t> מצביע אליה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סוגרים את ה- </a:t>
            </a:r>
            <a:r>
              <a:rPr lang="en-US" dirty="0"/>
              <a:t>cursor</a:t>
            </a:r>
            <a:r>
              <a:rPr lang="he-IL" dirty="0"/>
              <a:t> ומשחררים משאבים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DCACB-6174-4641-A3CF-3E1769FA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470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1862-019F-48D1-8C66-63B32D4E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השלבים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CAA6-7720-474E-81CD-1DD8B97B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1800" b="1" dirty="0"/>
              <a:t>המטרה:</a:t>
            </a:r>
            <a:r>
              <a:rPr lang="he-IL" sz="1800" dirty="0"/>
              <a:t> להחזיר </a:t>
            </a:r>
            <a:r>
              <a:rPr lang="en-US" sz="1800" dirty="0"/>
              <a:t>result-set</a:t>
            </a:r>
            <a:r>
              <a:rPr lang="he-IL" sz="1800" dirty="0"/>
              <a:t> שכולל שורה עבור כל משתמש שפירסם שאלה עם ה- </a:t>
            </a:r>
            <a:r>
              <a:rPr lang="en-US" sz="1800" dirty="0"/>
              <a:t>Id</a:t>
            </a:r>
            <a:r>
              <a:rPr lang="he-IL" sz="1800" dirty="0"/>
              <a:t> שלו, שמו, וכותרות השאלות שפירסם מופרדות ב- </a:t>
            </a:r>
            <a:r>
              <a:rPr lang="en-US" sz="1800" dirty="0"/>
              <a:t>|~|</a:t>
            </a:r>
            <a:endParaRPr lang="he-IL" sz="1800" dirty="0"/>
          </a:p>
          <a:p>
            <a:r>
              <a:rPr lang="he-IL" sz="1800" b="1" dirty="0"/>
              <a:t>השיטה:</a:t>
            </a:r>
          </a:p>
          <a:p>
            <a:pPr marL="514350" indent="-514350">
              <a:buFont typeface="+mj-lt"/>
              <a:buAutoNum type="arabicPeriod"/>
            </a:pPr>
            <a:r>
              <a:rPr lang="he-IL" sz="1800" dirty="0"/>
              <a:t>הגדרת משתנה טבלאי שיכיל את התוצאה</a:t>
            </a:r>
          </a:p>
          <a:p>
            <a:pPr marL="514350" indent="-514350">
              <a:buFont typeface="+mj-lt"/>
              <a:buAutoNum type="arabicPeriod"/>
            </a:pPr>
            <a:r>
              <a:rPr lang="he-IL" sz="1800" dirty="0"/>
              <a:t>הגדרת </a:t>
            </a:r>
            <a:r>
              <a:rPr lang="en-US" sz="1800" dirty="0"/>
              <a:t>Cursor</a:t>
            </a:r>
            <a:r>
              <a:rPr lang="he-IL" sz="1800" dirty="0"/>
              <a:t> מול שאילתה שמביאה את ה- </a:t>
            </a:r>
            <a:r>
              <a:rPr lang="en-US" sz="1800" dirty="0"/>
              <a:t>Id</a:t>
            </a:r>
            <a:r>
              <a:rPr lang="he-IL" sz="1800" dirty="0"/>
              <a:t> וה- </a:t>
            </a:r>
            <a:r>
              <a:rPr lang="en-US" sz="1800" dirty="0" err="1"/>
              <a:t>DisplayName</a:t>
            </a:r>
            <a:r>
              <a:rPr lang="he-IL" sz="1800" dirty="0"/>
              <a:t> של כל המשתמשים שפירסמו שאלה</a:t>
            </a:r>
          </a:p>
          <a:p>
            <a:pPr marL="514350" indent="-514350">
              <a:buFont typeface="+mj-lt"/>
              <a:buAutoNum type="arabicPeriod"/>
            </a:pPr>
            <a:r>
              <a:rPr lang="he-IL" sz="1800" dirty="0"/>
              <a:t>פתיחת ה- </a:t>
            </a:r>
            <a:r>
              <a:rPr lang="en-US" sz="1800" dirty="0"/>
              <a:t>Cursor</a:t>
            </a:r>
            <a:endParaRPr lang="he-IL" sz="1800" dirty="0"/>
          </a:p>
          <a:p>
            <a:pPr marL="514350" indent="-514350">
              <a:buFont typeface="+mj-lt"/>
              <a:buAutoNum type="arabicPeriod"/>
            </a:pPr>
            <a:r>
              <a:rPr lang="he-IL" sz="1800" dirty="0"/>
              <a:t>הגדרת משתנים שמכילים את הערכים של </a:t>
            </a:r>
            <a:r>
              <a:rPr lang="he-IL" sz="1800" u="sng" dirty="0"/>
              <a:t>שורה בודדת</a:t>
            </a:r>
            <a:endParaRPr lang="he-IL" sz="1800" dirty="0"/>
          </a:p>
          <a:p>
            <a:pPr marL="514350" indent="-514350">
              <a:buFont typeface="+mj-lt"/>
              <a:buAutoNum type="arabicPeriod"/>
            </a:pPr>
            <a:r>
              <a:rPr lang="he-IL" sz="1800" dirty="0"/>
              <a:t>הבאת השורה הראשונה</a:t>
            </a:r>
          </a:p>
          <a:p>
            <a:pPr marL="514350" indent="-514350">
              <a:buFont typeface="+mj-lt"/>
              <a:buAutoNum type="arabicPeriod"/>
            </a:pPr>
            <a:r>
              <a:rPr lang="he-IL" sz="1800" dirty="0"/>
              <a:t>בלולאה – כל עוד הצלחנו להביא מידע</a:t>
            </a:r>
          </a:p>
          <a:p>
            <a:pPr marL="863600" lvl="1" indent="-514350">
              <a:buFont typeface="+mj-lt"/>
              <a:buAutoNum type="arabicPeriod"/>
            </a:pPr>
            <a:r>
              <a:rPr lang="he-IL" sz="1500" dirty="0"/>
              <a:t>ביצוע הפעולה שאנחנו רוצים ויצירת ה-</a:t>
            </a:r>
            <a:r>
              <a:rPr lang="en-US" sz="1500" dirty="0"/>
              <a:t>string</a:t>
            </a:r>
            <a:r>
              <a:rPr lang="he-IL" sz="1500" dirty="0"/>
              <a:t> שאנחנו רוצים (שרשור הכותרות)</a:t>
            </a:r>
          </a:p>
          <a:p>
            <a:pPr marL="863600" lvl="1" indent="-514350">
              <a:buFont typeface="+mj-lt"/>
              <a:buAutoNum type="arabicPeriod"/>
            </a:pPr>
            <a:r>
              <a:rPr lang="he-IL" sz="1500" dirty="0"/>
              <a:t>הכנסת התוצאה למשתנה של התוצאות</a:t>
            </a:r>
          </a:p>
          <a:p>
            <a:pPr marL="863600" lvl="1" indent="-514350">
              <a:buFont typeface="+mj-lt"/>
              <a:buAutoNum type="arabicPeriod"/>
            </a:pPr>
            <a:r>
              <a:rPr lang="he-IL" sz="1500" dirty="0"/>
              <a:t>הבאת השורה הבאה (קידום הלולאה)</a:t>
            </a:r>
          </a:p>
          <a:p>
            <a:pPr marL="514350" indent="-514350">
              <a:buFont typeface="+mj-lt"/>
              <a:buAutoNum type="arabicPeriod"/>
            </a:pPr>
            <a:r>
              <a:rPr lang="he-IL" sz="1800" dirty="0"/>
              <a:t>סגירת ה- </a:t>
            </a:r>
            <a:r>
              <a:rPr lang="en-US" sz="1800" dirty="0"/>
              <a:t>Cursor</a:t>
            </a:r>
            <a:r>
              <a:rPr lang="he-IL" sz="1800" dirty="0"/>
              <a:t> ושחרורו</a:t>
            </a:r>
          </a:p>
          <a:p>
            <a:pPr marL="514350" indent="-514350">
              <a:buFont typeface="+mj-lt"/>
              <a:buAutoNum type="arabicPeriod"/>
            </a:pPr>
            <a:r>
              <a:rPr lang="he-IL" sz="1800" dirty="0"/>
              <a:t>שליפה של התוצאות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F959D-70FD-4DB5-9B74-3B48D16B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923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62290-8C8F-4962-85CF-D0241AA7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עוד על </a:t>
            </a:r>
            <a:r>
              <a:rPr lang="en-US" dirty="0"/>
              <a:t>Cursors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CBABD-6477-48D3-9855-6005400CA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ניתן להגדיר </a:t>
            </a:r>
            <a:r>
              <a:rPr lang="en-US" dirty="0"/>
              <a:t>Cursor</a:t>
            </a:r>
            <a:r>
              <a:rPr lang="he-IL" dirty="0"/>
              <a:t>-ים שתומכים גם בהליכה קדימה-אחורה ובקפיצות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ניתן לבצע פעולות של שינוי על הנתונים – אפשר לשלב למשל </a:t>
            </a:r>
            <a:r>
              <a:rPr lang="en-US" dirty="0"/>
              <a:t>cursor</a:t>
            </a:r>
            <a:r>
              <a:rPr lang="he-IL" dirty="0"/>
              <a:t> עם </a:t>
            </a:r>
            <a:r>
              <a:rPr lang="en-US" dirty="0"/>
              <a:t>UPDATE</a:t>
            </a:r>
            <a:r>
              <a:rPr lang="he-IL" dirty="0"/>
              <a:t> כדי לעדכן את השורה הנוכחית עליה ה- </a:t>
            </a:r>
            <a:r>
              <a:rPr lang="en-US" dirty="0"/>
              <a:t>cursor</a:t>
            </a:r>
            <a:r>
              <a:rPr lang="he-IL" dirty="0"/>
              <a:t> מצביע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ABEFA-D4AA-405D-879E-60366371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2846172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C5396D2-02D1-410F-9F0D-73F6F0F10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2627</TotalTime>
  <Words>894</Words>
  <Application>Microsoft Office PowerPoint</Application>
  <PresentationFormat>On-screen Show (4:3)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Wingdings</vt:lpstr>
      <vt:lpstr>Sales training presentation</vt:lpstr>
      <vt:lpstr>SQL - כתיבת שאילתות למתחילים</vt:lpstr>
      <vt:lpstr>T-SQL כשפת תכנות</vt:lpstr>
      <vt:lpstr>דמו</vt:lpstr>
      <vt:lpstr>מה זה נותן לנו?</vt:lpstr>
      <vt:lpstr>בעייה</vt:lpstr>
      <vt:lpstr>דרך הפיתרון</vt:lpstr>
      <vt:lpstr>איך עוברים בלולאה על ערכים של שאילתה?</vt:lpstr>
      <vt:lpstr>השלבים</vt:lpstr>
      <vt:lpstr>עוד על Cursors</vt:lpstr>
      <vt:lpstr>FAQ</vt:lpstr>
      <vt:lpstr>FAQ</vt:lpstr>
      <vt:lpstr>SQL דינאמי</vt:lpstr>
      <vt:lpstr>גיבוי דטאבייסים</vt:lpstr>
      <vt:lpstr>שיטה 1 – יצירת פקודת הגיבוי</vt:lpstr>
      <vt:lpstr>שיטה 1 – יצירת פקודת הגיבוי</vt:lpstr>
      <vt:lpstr>שיטה 2 – שימוש ב- CURSOR</vt:lpstr>
      <vt:lpstr>אזהרה – SQL Injection</vt:lpstr>
      <vt:lpstr>SQL - כתיבת שאילתות למתחילים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 Gvirtz</dc:creator>
  <cp:keywords/>
  <cp:lastModifiedBy>Shahar Gvirtz</cp:lastModifiedBy>
  <cp:revision>209</cp:revision>
  <dcterms:created xsi:type="dcterms:W3CDTF">2017-02-26T11:41:38Z</dcterms:created>
  <dcterms:modified xsi:type="dcterms:W3CDTF">2017-06-21T16:59:20Z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