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4" r:id="rId27"/>
    <p:sldId id="355" r:id="rId28"/>
    <p:sldId id="353" r:id="rId29"/>
    <p:sldId id="37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uthor" lastIdx="4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6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6395" autoAdjust="0"/>
  </p:normalViewPr>
  <p:slideViewPr>
    <p:cSldViewPr snapToGrid="0">
      <p:cViewPr varScale="1">
        <p:scale>
          <a:sx n="85" d="100"/>
          <a:sy n="85" d="100"/>
        </p:scale>
        <p:origin x="950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A9DE4-FC5C-495C-8228-F8CB9DB08A71}" type="datetimeFigureOut">
              <a:rPr lang="ko-KR" altLang="en-US" smtClean="0"/>
              <a:pPr/>
              <a:t>2024-11-16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80914-BA55-49E1-9D95-D0B8FDC1AF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5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C1AA-8AE8-4A8A-91FD-E6CA56988E65}" type="datetime1">
              <a:rPr lang="ko-KR" altLang="en-US" smtClean="0"/>
              <a:pPr/>
              <a:t>2024-11-16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9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FC53-B40D-408F-AE6B-7BD5A7E4D1D3}" type="datetime1">
              <a:rPr lang="ko-KR" altLang="en-US" smtClean="0"/>
              <a:pPr/>
              <a:t>2024-11-16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648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FC53-B40D-408F-AE6B-7BD5A7E4D1D3}" type="datetime1">
              <a:rPr lang="ko-KR" altLang="en-US" smtClean="0"/>
              <a:pPr/>
              <a:t>2024-11-16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244538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FC53-B40D-408F-AE6B-7BD5A7E4D1D3}" type="datetime1">
              <a:rPr lang="ko-KR" altLang="en-US" smtClean="0"/>
              <a:pPr/>
              <a:t>2024-11-16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6920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FC53-B40D-408F-AE6B-7BD5A7E4D1D3}" type="datetime1">
              <a:rPr lang="ko-KR" altLang="en-US" smtClean="0"/>
              <a:pPr/>
              <a:t>2024-11-16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64219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FC53-B40D-408F-AE6B-7BD5A7E4D1D3}" type="datetime1">
              <a:rPr lang="ko-KR" altLang="en-US" smtClean="0"/>
              <a:pPr/>
              <a:t>2024-11-16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165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C244-B894-4545-BFBA-22DB602355CA}" type="datetime1">
              <a:rPr lang="ko-KR" altLang="en-US" smtClean="0"/>
              <a:pPr/>
              <a:t>2024-11-16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10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05AE-E81D-4523-918B-AB98EF95DDD2}" type="datetime1">
              <a:rPr lang="ko-KR" altLang="en-US" smtClean="0"/>
              <a:pPr/>
              <a:t>2024-11-16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EBAC-75B0-4CA1-B9FE-E94EA145A865}" type="datetime1">
              <a:rPr lang="ko-KR" altLang="en-US" smtClean="0"/>
              <a:pPr/>
              <a:t>2024-11-16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0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B093-C51D-4C7C-AD4C-B159969EBE27}" type="datetime1">
              <a:rPr lang="ko-KR" altLang="en-US" smtClean="0"/>
              <a:pPr/>
              <a:t>2024-11-16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97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FC29-7668-457E-A114-EABE1353F349}" type="datetime1">
              <a:rPr lang="ko-KR" altLang="en-US" smtClean="0"/>
              <a:pPr/>
              <a:t>2024-11-16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2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F72F-1E2A-4EED-9691-CFFC339CF955}" type="datetime1">
              <a:rPr lang="ko-KR" altLang="en-US" smtClean="0"/>
              <a:pPr/>
              <a:t>2024-11-16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4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AAE6-0506-49DB-A498-C3432118E5F7}" type="datetime1">
              <a:rPr lang="ko-KR" altLang="en-US" smtClean="0"/>
              <a:pPr/>
              <a:t>2024-11-16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21BD-A2EB-4A84-839F-A3A7531D22C8}" type="datetime1">
              <a:rPr lang="ko-KR" altLang="en-US" smtClean="0"/>
              <a:pPr/>
              <a:t>2024-11-16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224-1872-4A99-B639-1928597B9410}" type="datetime1">
              <a:rPr lang="ko-KR" altLang="en-US" smtClean="0"/>
              <a:pPr/>
              <a:t>2024-11-16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2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59EB-5126-42C5-A163-6FF3D2CC1CD9}" type="datetime1">
              <a:rPr lang="ko-KR" altLang="en-US" smtClean="0"/>
              <a:pPr/>
              <a:t>2024-11-16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3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FC53-B40D-408F-AE6B-7BD5A7E4D1D3}" type="datetime1">
              <a:rPr lang="ko-KR" altLang="en-US" smtClean="0"/>
              <a:pPr/>
              <a:t>2024-11-16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9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full/10.1080/03235408.2021.201999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fft.cbrc.jp/alignment/server/index.html" TargetMode="External"/><Relationship Id="rId2" Type="http://schemas.openxmlformats.org/officeDocument/2006/relationships/hyperlink" Target="https://www.ebi.ac.uk/jdispatcher/msa/mafft?stype=prote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bi.ac.uk/jdispatcher/msa/mafft?stype=dn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ree.bio.ed.ac.uk/software/figtree/" TargetMode="External"/><Relationship Id="rId2" Type="http://schemas.openxmlformats.org/officeDocument/2006/relationships/hyperlink" Target="http://etetoolkit.org/treevi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volgenius.info/index.html#/" TargetMode="External"/><Relationship Id="rId4" Type="http://schemas.openxmlformats.org/officeDocument/2006/relationships/hyperlink" Target="https://itol.embl.de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andfonline.com/doi/full/10.1080/03235408.2021.201999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gasoftware.net/downloads/dload_win_gui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>
                <a:latin typeface="+mj-lt"/>
              </a:rPr>
              <a:pPr/>
              <a:t>1</a:t>
            </a:fld>
            <a:endParaRPr lang="ko-KR" altLang="en-US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3849" y="4878913"/>
            <a:ext cx="320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  <a:cs typeface="Arial" panose="020B0604020202020204" pitchFamily="34" charset="0"/>
              </a:rPr>
              <a:t>Ange </a:t>
            </a:r>
            <a:r>
              <a:rPr lang="en-US" altLang="ko-KR" b="1" dirty="0" err="1">
                <a:latin typeface="+mj-lt"/>
                <a:cs typeface="Arial" panose="020B0604020202020204" pitchFamily="34" charset="0"/>
              </a:rPr>
              <a:t>Zoclanclounon</a:t>
            </a:r>
            <a:r>
              <a:rPr lang="en-US" altLang="ko-KR" b="1" dirty="0">
                <a:latin typeface="+mj-lt"/>
                <a:cs typeface="Arial" panose="020B0604020202020204" pitchFamily="34" charset="0"/>
              </a:rPr>
              <a:t>, PhD</a:t>
            </a:r>
          </a:p>
          <a:p>
            <a:pPr algn="ctr"/>
            <a:endParaRPr lang="en-US" altLang="ko-KR" b="1" dirty="0"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US" altLang="ko-KR" b="1" dirty="0">
                <a:latin typeface="+mj-lt"/>
                <a:cs typeface="Arial" panose="020B0604020202020204" pitchFamily="34" charset="0"/>
              </a:rPr>
              <a:t>angez9914@gmail.com</a:t>
            </a:r>
            <a:endParaRPr lang="ko-KR" altLang="en-US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C9B4A-8686-4BA2-9E24-54BBE6668CD5}"/>
              </a:ext>
            </a:extLst>
          </p:cNvPr>
          <p:cNvSpPr txBox="1"/>
          <p:nvPr/>
        </p:nvSpPr>
        <p:spPr>
          <a:xfrm>
            <a:off x="1325781" y="2648983"/>
            <a:ext cx="8704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4400" b="1" dirty="0" err="1">
                <a:latin typeface="+mj-lt"/>
                <a:cs typeface="Arial" panose="020B0604020202020204" pitchFamily="34" charset="0"/>
              </a:rPr>
              <a:t>Sequence</a:t>
            </a:r>
            <a:r>
              <a:rPr lang="fr-FR" altLang="ko-KR" sz="4400" b="1" dirty="0">
                <a:latin typeface="+mj-lt"/>
                <a:cs typeface="Arial" panose="020B0604020202020204" pitchFamily="34" charset="0"/>
              </a:rPr>
              <a:t> Signature </a:t>
            </a:r>
            <a:r>
              <a:rPr lang="fr-FR" altLang="ko-KR" sz="4400" b="1" dirty="0" err="1">
                <a:latin typeface="+mj-lt"/>
                <a:cs typeface="Arial" panose="020B0604020202020204" pitchFamily="34" charset="0"/>
              </a:rPr>
              <a:t>Databases</a:t>
            </a:r>
            <a:endParaRPr lang="en-US" altLang="ko-KR" sz="4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7445F-E163-44B4-8ECF-B849D3DEE264}"/>
              </a:ext>
            </a:extLst>
          </p:cNvPr>
          <p:cNvSpPr txBox="1"/>
          <p:nvPr/>
        </p:nvSpPr>
        <p:spPr>
          <a:xfrm>
            <a:off x="2627904" y="705525"/>
            <a:ext cx="61004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F1F1F"/>
                </a:solidFill>
                <a:effectLst/>
                <a:latin typeface="+mj-lt"/>
                <a:cs typeface="Arial" panose="020B0604020202020204" pitchFamily="34" charset="0"/>
              </a:rPr>
              <a:t>Regional training in Genomics and Plant Breeding</a:t>
            </a:r>
          </a:p>
          <a:p>
            <a:pPr algn="ctr"/>
            <a:r>
              <a:rPr lang="en-US" b="1" i="0" dirty="0">
                <a:solidFill>
                  <a:srgbClr val="1F1F1F"/>
                </a:solidFill>
                <a:effectLst/>
                <a:latin typeface="+mj-lt"/>
                <a:cs typeface="Arial" panose="020B0604020202020204" pitchFamily="34" charset="0"/>
              </a:rPr>
              <a:t> </a:t>
            </a:r>
          </a:p>
          <a:p>
            <a:pPr algn="ctr"/>
            <a:r>
              <a:rPr lang="en-US" b="1" dirty="0">
                <a:solidFill>
                  <a:srgbClr val="1F1F1F"/>
                </a:solidFill>
                <a:latin typeface="+mj-lt"/>
                <a:cs typeface="Arial" panose="020B0604020202020204" pitchFamily="34" charset="0"/>
              </a:rPr>
              <a:t>Genetics, Biotechnology and Seed Science Center</a:t>
            </a:r>
            <a:endParaRPr lang="en-US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BE846-13C7-4FEF-AAFE-CB4820F533B0}"/>
              </a:ext>
            </a:extLst>
          </p:cNvPr>
          <p:cNvSpPr txBox="1"/>
          <p:nvPr/>
        </p:nvSpPr>
        <p:spPr>
          <a:xfrm>
            <a:off x="2762375" y="6382011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F1F1F"/>
                </a:solidFill>
                <a:effectLst/>
                <a:latin typeface="+mj-lt"/>
                <a:cs typeface="Arial" panose="020B0604020202020204" pitchFamily="34" charset="0"/>
              </a:rPr>
              <a:t>November, 2024</a:t>
            </a:r>
            <a:endParaRPr lang="en-US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2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C7D-4E9E-40DF-B0A6-4531C84B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2520"/>
            <a:ext cx="8596668" cy="1320800"/>
          </a:xfrm>
        </p:spPr>
        <p:txBody>
          <a:bodyPr/>
          <a:lstStyle/>
          <a:p>
            <a:r>
              <a:rPr lang="en-US" dirty="0"/>
              <a:t>Relatable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1F5B9-69EA-493B-9E58-936D11E5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99D9E-E7F7-47E8-A208-CBF4DEC3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51" y="953518"/>
            <a:ext cx="8596668" cy="3880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Worried, he takes a sample of the infected watermelon to the </a:t>
            </a:r>
            <a:r>
              <a:rPr lang="en-US" b="1" dirty="0"/>
              <a:t>Agricultural Pathology Lab</a:t>
            </a:r>
            <a:r>
              <a:rPr lang="en-US" dirty="0"/>
              <a:t>, where scientists use a </a:t>
            </a:r>
            <a:r>
              <a:rPr lang="en-US" b="1" dirty="0"/>
              <a:t>Sequence Signature Database</a:t>
            </a:r>
            <a:r>
              <a:rPr lang="en-US" dirty="0"/>
              <a:t> to uncover the culprit.</a:t>
            </a:r>
          </a:p>
        </p:txBody>
      </p:sp>
      <p:pic>
        <p:nvPicPr>
          <p:cNvPr id="2050" name="Picture 2" descr="Full article: Identification and characterization of fungi pathogen causing fruit  rot disease of watermelon (Citrullus lanatus)">
            <a:extLst>
              <a:ext uri="{FF2B5EF4-FFF2-40B4-BE49-F238E27FC236}">
                <a16:creationId xmlns:a16="http://schemas.microsoft.com/office/drawing/2014/main" id="{C961C508-B609-496D-B39A-FE05C3C6D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6" y="2893904"/>
            <a:ext cx="3801661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0ECCDC-40E6-44E1-A3DE-7D5E6A67DBA6}"/>
              </a:ext>
            </a:extLst>
          </p:cNvPr>
          <p:cNvSpPr txBox="1"/>
          <p:nvPr/>
        </p:nvSpPr>
        <p:spPr>
          <a:xfrm>
            <a:off x="596651" y="603630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©Oyededji et al. (2021)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7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3F07-B8F8-4000-A070-05D2D7E1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Collecting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2972-8145-4E93-BCFD-43080BB0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671"/>
            <a:ext cx="4916642" cy="3880773"/>
          </a:xfrm>
        </p:spPr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The lab technicians isolate fungi from the rotting watermelon. They extract the DNA from these samples, preparing to compare it with known sequences in their database.</a:t>
            </a:r>
          </a:p>
          <a:p>
            <a:pPr>
              <a:lnSpc>
                <a:spcPct val="250000"/>
              </a:lnSpc>
            </a:pPr>
            <a:r>
              <a:rPr lang="en-US" dirty="0"/>
              <a:t>This is like gathering clues at a crime scene.</a:t>
            </a:r>
          </a:p>
          <a:p>
            <a:pPr marL="0" indent="0">
              <a:lnSpc>
                <a:spcPct val="2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537B-0858-4E7F-BBEB-95EDFF1C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4098" name="Picture 2" descr="Crime Scene Reconstruction | Steps, Major Limitations &amp; Examples Video">
            <a:extLst>
              <a:ext uri="{FF2B5EF4-FFF2-40B4-BE49-F238E27FC236}">
                <a16:creationId xmlns:a16="http://schemas.microsoft.com/office/drawing/2014/main" id="{59CA58A8-DC92-48D0-9FD0-261210A8A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734" y="1706791"/>
            <a:ext cx="6126266" cy="344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7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1064-F1D0-4DA3-B1D6-9A669852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Searching for a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115D-5464-4CFE-B0A6-08A96E9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071"/>
            <a:ext cx="8596668" cy="3880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DNA is fed into the </a:t>
            </a:r>
            <a:r>
              <a:rPr lang="en-US" b="1" dirty="0"/>
              <a:t>Sequence Signature Database</a:t>
            </a:r>
            <a:r>
              <a:rPr lang="en-US" dirty="0"/>
              <a:t>, a comprehensive collection of genetic barcodes for pathogens affecting crops worldwide.</a:t>
            </a:r>
          </a:p>
          <a:p>
            <a:pPr>
              <a:lnSpc>
                <a:spcPct val="200000"/>
              </a:lnSpc>
            </a:pPr>
            <a:r>
              <a:rPr lang="en-US" dirty="0"/>
              <a:t>After a quick search, the database flags a match:</a:t>
            </a:r>
            <a:br>
              <a:rPr lang="en-US" dirty="0"/>
            </a:br>
            <a:r>
              <a:rPr lang="en-US" i="1" dirty="0"/>
              <a:t>"The DNA belongs to Fusarium </a:t>
            </a:r>
            <a:r>
              <a:rPr lang="en-US" i="1" dirty="0" err="1"/>
              <a:t>chlamydosporum</a:t>
            </a:r>
            <a:r>
              <a:rPr lang="en-US" i="1" dirty="0"/>
              <a:t>, a fungus known to cause watermelon fruit rot disease!"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D6AC1-4A77-442E-9F76-14FE9B75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7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242F-0595-406F-8B7A-E6D2E15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: Finding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70CA-CB59-4E19-B831-B0DC1991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11" y="1666681"/>
            <a:ext cx="9165913" cy="4374681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Now that the culprit is identified, the scientists recommend specific steps for Jamal: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Crop Rotation</a:t>
            </a:r>
            <a:br>
              <a:rPr lang="en-US" dirty="0"/>
            </a:br>
            <a:r>
              <a:rPr lang="en-US" dirty="0"/>
              <a:t>They advise Jamal to rotate his watermelon crop with non-host plants like maize or sorghum, breaking the life cycle of the fungus.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Soil Treatment</a:t>
            </a:r>
            <a:br>
              <a:rPr lang="en-US" dirty="0"/>
            </a:br>
            <a:r>
              <a:rPr lang="en-US" dirty="0"/>
              <a:t>They suggest treating the soil with </a:t>
            </a:r>
            <a:r>
              <a:rPr lang="en-US" b="1" dirty="0"/>
              <a:t>biocontrol agents</a:t>
            </a:r>
            <a:r>
              <a:rPr lang="en-US" dirty="0"/>
              <a:t> such as </a:t>
            </a:r>
            <a:r>
              <a:rPr lang="en-US" i="1" dirty="0"/>
              <a:t>Trichoderma</a:t>
            </a:r>
            <a:r>
              <a:rPr lang="en-US" dirty="0"/>
              <a:t> species, which suppress fungal growth.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Resistant Varieties</a:t>
            </a:r>
            <a:br>
              <a:rPr lang="en-US" dirty="0"/>
            </a:br>
            <a:r>
              <a:rPr lang="en-US" dirty="0"/>
              <a:t>The database also highlights watermelon varieties resistant to </a:t>
            </a:r>
            <a:r>
              <a:rPr lang="en-US" i="1" dirty="0"/>
              <a:t>Fusarium </a:t>
            </a:r>
            <a:r>
              <a:rPr lang="en-US" i="1" dirty="0" err="1"/>
              <a:t>chlamydosporum</a:t>
            </a:r>
            <a:r>
              <a:rPr lang="en-US" dirty="0"/>
              <a:t>. Planting these varieties can minimize future losses.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Post-Harvest Hygiene</a:t>
            </a:r>
            <a:br>
              <a:rPr lang="en-US" dirty="0"/>
            </a:br>
            <a:r>
              <a:rPr lang="en-US" dirty="0"/>
              <a:t>Proper cleaning of storage areas and transportation crates is recommended to prevent fungal spread.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01C4A-09E1-44B7-A6A4-579ADD0F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05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FAEA-BEC3-4593-AB70-680E2A05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Sequence Signature Databases Save the Day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0BDE-35FA-4E9E-BF17-2E7AD4E88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578290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Quick Diagnosis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Without the database, it might take weeks or months of trial and error to identify the pathogen. The database delivers answers in hours.</a:t>
            </a:r>
          </a:p>
          <a:p>
            <a:pPr>
              <a:lnSpc>
                <a:spcPct val="150000"/>
              </a:lnSpc>
            </a:pPr>
            <a:r>
              <a:rPr lang="en-US" dirty="0"/>
              <a:t>Precise Interventions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Jamal avoids using broad-spectrum fungicides, which are costly and harmful to beneficial microbes. Instead, he uses targeted biocontrol methods.</a:t>
            </a:r>
          </a:p>
          <a:p>
            <a:pPr>
              <a:lnSpc>
                <a:spcPct val="150000"/>
              </a:lnSpc>
            </a:pPr>
            <a:r>
              <a:rPr lang="en-US" dirty="0"/>
              <a:t>Sustainable Farming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By using resistant varieties and crop rotation, Jamal can protect his watermelon crop for future seasons without relying on excessive chemical treatments.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D7241-1DA4-456B-AC07-380670A1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5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FAEA-BEC3-4593-AB70-680E2A05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D7241-1DA4-456B-AC07-380670A1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9C68311-DAB7-4CE5-AA7D-9A741C6701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27327"/>
            <a:ext cx="8879042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 farmers like Jamal, Sequence Signature Databases act as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early warning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toolbox for solutions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By identifying pathogens like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Fusarium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chlamydosporum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these databases help safeguard yields, reduce waste, and ensure sustainable watermelon production.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7173" name="Picture 5" descr="Watermelon | Nutrition, Health Benefits, Recipes | Britannica">
            <a:extLst>
              <a:ext uri="{FF2B5EF4-FFF2-40B4-BE49-F238E27FC236}">
                <a16:creationId xmlns:a16="http://schemas.microsoft.com/office/drawing/2014/main" id="{943EC9E3-715A-4BAE-9022-AD4ACD0CD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206" y="3688517"/>
            <a:ext cx="3182347" cy="307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004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FAEA-BEC3-4593-AB70-680E2A05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671"/>
            <a:ext cx="9455024" cy="1320800"/>
          </a:xfrm>
        </p:spPr>
        <p:txBody>
          <a:bodyPr/>
          <a:lstStyle/>
          <a:p>
            <a:r>
              <a:rPr lang="en-US" dirty="0"/>
              <a:t>How can the second step be conducted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D7241-1DA4-456B-AC07-380670A1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8194" name="Picture 2" descr="Question Emoji Photos, Images &amp; Pictures | Shutterstock">
            <a:extLst>
              <a:ext uri="{FF2B5EF4-FFF2-40B4-BE49-F238E27FC236}">
                <a16:creationId xmlns:a16="http://schemas.microsoft.com/office/drawing/2014/main" id="{B2C1AA5D-0DC2-44AA-A294-5A2119607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0" r="1895" b="15816"/>
          <a:stretch/>
        </p:blipFill>
        <p:spPr bwMode="auto">
          <a:xfrm>
            <a:off x="1913124" y="1586752"/>
            <a:ext cx="6307511" cy="452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67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FAEA-BEC3-4593-AB70-680E2A05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76" y="83671"/>
            <a:ext cx="8596668" cy="1320800"/>
          </a:xfrm>
        </p:spPr>
        <p:txBody>
          <a:bodyPr/>
          <a:lstStyle/>
          <a:p>
            <a:r>
              <a:rPr lang="en-US" dirty="0"/>
              <a:t>How can the second be conducted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D7241-1DA4-456B-AC07-380670A1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D6335-D9B1-4D47-9C74-34F2C1DA4E7C}"/>
              </a:ext>
            </a:extLst>
          </p:cNvPr>
          <p:cNvSpPr txBox="1"/>
          <p:nvPr/>
        </p:nvSpPr>
        <p:spPr>
          <a:xfrm>
            <a:off x="1463489" y="1859817"/>
            <a:ext cx="6100482" cy="2430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01. Do a blast search against NCBI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02. Do a multiple sequence alignment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03. Construct a phylogenetic tree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503B422-23CC-447B-A0BF-209A9AF2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474" y="2171620"/>
            <a:ext cx="41814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903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685797" y="551930"/>
            <a:ext cx="9888073" cy="575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+mj-lt"/>
                <a:cs typeface="Arial" panose="020B0604020202020204" pitchFamily="34" charset="0"/>
              </a:rPr>
              <a:t>01. Do a blast </a:t>
            </a:r>
            <a:r>
              <a:rPr lang="fr-FR" b="1" dirty="0" err="1">
                <a:latin typeface="+mj-lt"/>
                <a:cs typeface="Arial" panose="020B0604020202020204" pitchFamily="34" charset="0"/>
              </a:rPr>
              <a:t>search</a:t>
            </a:r>
            <a:r>
              <a:rPr lang="fr-FR" b="1" dirty="0">
                <a:latin typeface="+mj-lt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+mj-lt"/>
                <a:cs typeface="Arial" panose="020B0604020202020204" pitchFamily="34" charset="0"/>
              </a:rPr>
              <a:t>against</a:t>
            </a:r>
            <a:r>
              <a:rPr lang="fr-FR" b="1" dirty="0">
                <a:latin typeface="+mj-lt"/>
                <a:cs typeface="Arial" panose="020B0604020202020204" pitchFamily="34" charset="0"/>
              </a:rPr>
              <a:t> NCBI </a:t>
            </a:r>
            <a:r>
              <a:rPr lang="fr-FR" b="1" dirty="0" err="1">
                <a:latin typeface="+mj-lt"/>
                <a:cs typeface="Arial" panose="020B0604020202020204" pitchFamily="34" charset="0"/>
              </a:rPr>
              <a:t>database</a:t>
            </a:r>
            <a:endParaRPr lang="fr-FR" b="1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NCBI BLAST (Basic Local Alignment Search Tool) 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is a powerful bioinformatics tool used to compare a query sequence (e.g., a DNA or protein sequence) against a database of sequences to find similar sequences. </a:t>
            </a:r>
          </a:p>
          <a:p>
            <a:pPr>
              <a:lnSpc>
                <a:spcPct val="300000"/>
              </a:lnSpc>
            </a:pPr>
            <a:r>
              <a:rPr lang="en-US" b="1" dirty="0">
                <a:latin typeface="+mj-lt"/>
                <a:cs typeface="Arial" panose="020B0604020202020204" pitchFamily="34" charset="0"/>
              </a:rPr>
              <a:t>Here are the steps to use NCBI BLAST: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Access the NCBI BLAST website: Visit the NCBI BLAST homepage at </a:t>
            </a:r>
          </a:p>
          <a:p>
            <a:pPr>
              <a:lnSpc>
                <a:spcPct val="30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https://blast.ncbi.nlm.nih.gov/Blast.cgi</a:t>
            </a:r>
            <a:endParaRPr lang="fr-FR" b="1" dirty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E8A1EE-A6E0-4C65-A3B8-5AE66B30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20" y="152400"/>
            <a:ext cx="8596312" cy="1320800"/>
          </a:xfrm>
        </p:spPr>
        <p:txBody>
          <a:bodyPr/>
          <a:lstStyle/>
          <a:p>
            <a:r>
              <a:rPr lang="en-US" dirty="0"/>
              <a:t>How can the second be conducted ?</a:t>
            </a:r>
          </a:p>
        </p:txBody>
      </p:sp>
    </p:spTree>
    <p:extLst>
      <p:ext uri="{BB962C8B-B14F-4D97-AF65-F5344CB8AC3E}">
        <p14:creationId xmlns:p14="http://schemas.microsoft.com/office/powerpoint/2010/main" val="500458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112520" y="1186814"/>
            <a:ext cx="10485120" cy="76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+mj-lt"/>
                <a:cs typeface="Arial" panose="020B0604020202020204" pitchFamily="34" charset="0"/>
              </a:rPr>
              <a:t>01. Do a blast </a:t>
            </a:r>
            <a:r>
              <a:rPr lang="fr-FR" b="1" dirty="0" err="1">
                <a:latin typeface="+mj-lt"/>
                <a:cs typeface="Arial" panose="020B0604020202020204" pitchFamily="34" charset="0"/>
              </a:rPr>
              <a:t>search</a:t>
            </a:r>
            <a:r>
              <a:rPr lang="fr-FR" b="1" dirty="0">
                <a:latin typeface="+mj-lt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+mj-lt"/>
                <a:cs typeface="Arial" panose="020B0604020202020204" pitchFamily="34" charset="0"/>
              </a:rPr>
              <a:t>against</a:t>
            </a:r>
            <a:r>
              <a:rPr lang="fr-FR" b="1" dirty="0">
                <a:latin typeface="+mj-lt"/>
                <a:cs typeface="Arial" panose="020B0604020202020204" pitchFamily="34" charset="0"/>
              </a:rPr>
              <a:t> NCBI </a:t>
            </a:r>
            <a:r>
              <a:rPr lang="fr-FR" b="1" dirty="0" err="1">
                <a:latin typeface="+mj-lt"/>
                <a:cs typeface="Arial" panose="020B0604020202020204" pitchFamily="34" charset="0"/>
              </a:rPr>
              <a:t>database</a:t>
            </a:r>
            <a:endParaRPr lang="fr-FR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784A01-3712-4256-B5BF-D57180ED9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58" y="2507501"/>
            <a:ext cx="11042446" cy="27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02.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the BLAST program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Choose the appropriate BLAST program based on your query sequence 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BLASTn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DNA/RNA sequences,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BLASTx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BLASTp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protein sequences).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03. Enter the query sequence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Copy and paste your query sequence into the search box.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7138D58-7F03-48DE-9308-47A005532C6A}"/>
              </a:ext>
            </a:extLst>
          </p:cNvPr>
          <p:cNvSpPr txBox="1">
            <a:spLocks/>
          </p:cNvSpPr>
          <p:nvPr/>
        </p:nvSpPr>
        <p:spPr>
          <a:xfrm>
            <a:off x="336020" y="1524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can the second be conducted ?</a:t>
            </a:r>
          </a:p>
        </p:txBody>
      </p:sp>
    </p:spTree>
    <p:extLst>
      <p:ext uri="{BB962C8B-B14F-4D97-AF65-F5344CB8AC3E}">
        <p14:creationId xmlns:p14="http://schemas.microsoft.com/office/powerpoint/2010/main" val="66875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C7D-4E9E-40DF-B0A6-4531C84B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 of Life: A Story of Sequence Signature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48E5-3A27-4676-A1E1-5FFBB64B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076"/>
            <a:ext cx="8596668" cy="3880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Imagine you are visiting a vast </a:t>
            </a:r>
            <a:r>
              <a:rPr lang="en-US" b="1" dirty="0"/>
              <a:t>library</a:t>
            </a:r>
            <a:r>
              <a:rPr lang="en-US" dirty="0"/>
              <a:t> unlike any other—a library that holds the secrets of life itself. This library is called the </a:t>
            </a:r>
            <a:r>
              <a:rPr lang="en-US" b="1" dirty="0"/>
              <a:t>"Sequence Vault."</a:t>
            </a:r>
            <a:r>
              <a:rPr lang="en-US" dirty="0"/>
              <a:t> Instead of books, it stores </a:t>
            </a:r>
            <a:r>
              <a:rPr lang="en-US" b="1" dirty="0"/>
              <a:t>DNA sequences</a:t>
            </a:r>
            <a:r>
              <a:rPr lang="en-US" dirty="0"/>
              <a:t>—the unique "texts" that make up every living organism.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1F5B9-69EA-493B-9E58-936D11E5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 descr="a long row of books in a library">
            <a:extLst>
              <a:ext uri="{FF2B5EF4-FFF2-40B4-BE49-F238E27FC236}">
                <a16:creationId xmlns:a16="http://schemas.microsoft.com/office/drawing/2014/main" id="{1B45ECA4-EE46-48EC-9010-C024CF8D2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458" y="3383280"/>
            <a:ext cx="5222542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384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891986" y="1382927"/>
            <a:ext cx="10569390" cy="76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+mj-lt"/>
                <a:cs typeface="Arial" panose="020B0604020202020204" pitchFamily="34" charset="0"/>
              </a:rPr>
              <a:t>01. Do a blast </a:t>
            </a:r>
            <a:r>
              <a:rPr lang="fr-FR" b="1" dirty="0" err="1">
                <a:latin typeface="+mj-lt"/>
                <a:cs typeface="Arial" panose="020B0604020202020204" pitchFamily="34" charset="0"/>
              </a:rPr>
              <a:t>search</a:t>
            </a:r>
            <a:r>
              <a:rPr lang="fr-FR" b="1" dirty="0">
                <a:latin typeface="+mj-lt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+mj-lt"/>
                <a:cs typeface="Arial" panose="020B0604020202020204" pitchFamily="34" charset="0"/>
              </a:rPr>
              <a:t>against</a:t>
            </a:r>
            <a:r>
              <a:rPr lang="fr-FR" b="1" dirty="0">
                <a:latin typeface="+mj-lt"/>
                <a:cs typeface="Arial" panose="020B0604020202020204" pitchFamily="34" charset="0"/>
              </a:rPr>
              <a:t> NCBI </a:t>
            </a:r>
            <a:r>
              <a:rPr lang="fr-FR" b="1" dirty="0" err="1">
                <a:latin typeface="+mj-lt"/>
                <a:cs typeface="Arial" panose="020B0604020202020204" pitchFamily="34" charset="0"/>
              </a:rPr>
              <a:t>database</a:t>
            </a:r>
            <a:endParaRPr lang="fr-FR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515A0E-0633-4EE2-84CC-5D8034B3F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2979207"/>
            <a:ext cx="10972985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04. Select the 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Choose the appropriate database to search, such as the non-redundant (nr) database for a comprehensive search.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05. Customize search parameters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Adjust search parameters such as the expected threshold, word size, and scoring matrix according to your specific needs.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97D0FD-2385-4219-8717-332F7A4B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76" y="83671"/>
            <a:ext cx="8596668" cy="1320800"/>
          </a:xfrm>
        </p:spPr>
        <p:txBody>
          <a:bodyPr/>
          <a:lstStyle/>
          <a:p>
            <a:r>
              <a:rPr lang="en-US" dirty="0"/>
              <a:t>How can the second be conducted ?</a:t>
            </a:r>
          </a:p>
        </p:txBody>
      </p:sp>
    </p:spTree>
    <p:extLst>
      <p:ext uri="{BB962C8B-B14F-4D97-AF65-F5344CB8AC3E}">
        <p14:creationId xmlns:p14="http://schemas.microsoft.com/office/powerpoint/2010/main" val="3157574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10728066" cy="76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+mj-lt"/>
                <a:cs typeface="Arial" panose="020B0604020202020204" pitchFamily="34" charset="0"/>
              </a:rPr>
              <a:t>01. Do a blast </a:t>
            </a:r>
            <a:r>
              <a:rPr lang="fr-FR" b="1" dirty="0" err="1">
                <a:latin typeface="+mj-lt"/>
                <a:cs typeface="Arial" panose="020B0604020202020204" pitchFamily="34" charset="0"/>
              </a:rPr>
              <a:t>search</a:t>
            </a:r>
            <a:r>
              <a:rPr lang="fr-FR" b="1" dirty="0">
                <a:latin typeface="+mj-lt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+mj-lt"/>
                <a:cs typeface="Arial" panose="020B0604020202020204" pitchFamily="34" charset="0"/>
              </a:rPr>
              <a:t>against</a:t>
            </a:r>
            <a:r>
              <a:rPr lang="fr-FR" b="1" dirty="0">
                <a:latin typeface="+mj-lt"/>
                <a:cs typeface="Arial" panose="020B0604020202020204" pitchFamily="34" charset="0"/>
              </a:rPr>
              <a:t> NCBI </a:t>
            </a:r>
            <a:r>
              <a:rPr lang="fr-FR" b="1" dirty="0" err="1">
                <a:latin typeface="+mj-lt"/>
                <a:cs typeface="Arial" panose="020B0604020202020204" pitchFamily="34" charset="0"/>
              </a:rPr>
              <a:t>database</a:t>
            </a:r>
            <a:endParaRPr lang="fr-FR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C6F2524-AA1F-4FD4-B095-EED4CFAEA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" y="1952357"/>
            <a:ext cx="12145376" cy="343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06. Run the BLAST 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Click the "BLAST" button to start the search.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07. Analyze the results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BLAST results will display a list of similar sequences along with their alignment scores, 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e-values, and other relevant information. You can further analyze the results to identify potential homologs, 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domains, or evolutionary relationships.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67D02B0-0EE0-47B2-8AD6-64ACD40C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76" y="83671"/>
            <a:ext cx="8596668" cy="1320800"/>
          </a:xfrm>
        </p:spPr>
        <p:txBody>
          <a:bodyPr/>
          <a:lstStyle/>
          <a:p>
            <a:r>
              <a:rPr lang="en-US" dirty="0"/>
              <a:t>How can the second be conducted ?</a:t>
            </a:r>
          </a:p>
        </p:txBody>
      </p:sp>
    </p:spTree>
    <p:extLst>
      <p:ext uri="{BB962C8B-B14F-4D97-AF65-F5344CB8AC3E}">
        <p14:creationId xmlns:p14="http://schemas.microsoft.com/office/powerpoint/2010/main" val="391564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9699813" cy="390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+mj-lt"/>
                <a:cs typeface="Arial" panose="020B0604020202020204" pitchFamily="34" charset="0"/>
              </a:rPr>
              <a:t>01. Do a blast </a:t>
            </a:r>
            <a:r>
              <a:rPr lang="fr-FR" b="1" dirty="0" err="1">
                <a:latin typeface="+mj-lt"/>
                <a:cs typeface="Arial" panose="020B0604020202020204" pitchFamily="34" charset="0"/>
              </a:rPr>
              <a:t>search</a:t>
            </a:r>
            <a:r>
              <a:rPr lang="fr-FR" b="1" dirty="0">
                <a:latin typeface="+mj-lt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+mj-lt"/>
                <a:cs typeface="Arial" panose="020B0604020202020204" pitchFamily="34" charset="0"/>
              </a:rPr>
              <a:t>against</a:t>
            </a:r>
            <a:r>
              <a:rPr lang="fr-FR" b="1" dirty="0">
                <a:latin typeface="+mj-lt"/>
                <a:cs typeface="Arial" panose="020B0604020202020204" pitchFamily="34" charset="0"/>
              </a:rPr>
              <a:t> NCBI </a:t>
            </a:r>
            <a:r>
              <a:rPr lang="fr-FR" b="1" dirty="0" err="1">
                <a:latin typeface="+mj-lt"/>
                <a:cs typeface="Arial" panose="020B0604020202020204" pitchFamily="34" charset="0"/>
              </a:rPr>
              <a:t>database</a:t>
            </a:r>
            <a:endParaRPr lang="fr-FR" b="1" dirty="0">
              <a:latin typeface="+mj-lt"/>
              <a:cs typeface="Arial" panose="020B0604020202020204" pitchFamily="34" charset="0"/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turn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!!!</a:t>
            </a:r>
          </a:p>
          <a:p>
            <a:pPr marL="342900" indent="-342900" algn="ctr">
              <a:lnSpc>
                <a:spcPct val="300000"/>
              </a:lnSpc>
              <a:buAutoNum type="arabicPeriod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65E29E-19B3-485E-8B39-7B391BB4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76" y="83671"/>
            <a:ext cx="8596668" cy="1320800"/>
          </a:xfrm>
        </p:spPr>
        <p:txBody>
          <a:bodyPr/>
          <a:lstStyle/>
          <a:p>
            <a:r>
              <a:rPr lang="en-US" dirty="0"/>
              <a:t>How can the second be conducted ?</a:t>
            </a:r>
          </a:p>
        </p:txBody>
      </p:sp>
    </p:spTree>
    <p:extLst>
      <p:ext uri="{BB962C8B-B14F-4D97-AF65-F5344CB8AC3E}">
        <p14:creationId xmlns:p14="http://schemas.microsoft.com/office/powerpoint/2010/main" val="327859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9699813" cy="76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02. Do a multiple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A41E2-390F-4AB0-B4FC-7A31650E1E71}"/>
              </a:ext>
            </a:extLst>
          </p:cNvPr>
          <p:cNvSpPr txBox="1"/>
          <p:nvPr/>
        </p:nvSpPr>
        <p:spPr>
          <a:xfrm>
            <a:off x="1203960" y="3105834"/>
            <a:ext cx="101498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MAFFT (Multiple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Fast Fourier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https://mafft.cbrc.jp/alignment/server/index.html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https://www.ebi.ac.uk/jdispatcher/msa/mafft?stype=dna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BF1E3B-0753-419C-A5C4-B4A2225F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76" y="83671"/>
            <a:ext cx="8596668" cy="1320800"/>
          </a:xfrm>
        </p:spPr>
        <p:txBody>
          <a:bodyPr/>
          <a:lstStyle/>
          <a:p>
            <a:r>
              <a:rPr lang="en-US" dirty="0"/>
              <a:t>How can the second be conducted ?</a:t>
            </a:r>
          </a:p>
        </p:txBody>
      </p:sp>
    </p:spTree>
    <p:extLst>
      <p:ext uri="{BB962C8B-B14F-4D97-AF65-F5344CB8AC3E}">
        <p14:creationId xmlns:p14="http://schemas.microsoft.com/office/powerpoint/2010/main" val="2969703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95779"/>
            <a:ext cx="9699813" cy="243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03.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a phylogenetic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http://iqtree.cibiv.univie.ac.at/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F10D7B-F382-4D0F-9B5F-04736842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76" y="83671"/>
            <a:ext cx="8596668" cy="1320800"/>
          </a:xfrm>
        </p:spPr>
        <p:txBody>
          <a:bodyPr/>
          <a:lstStyle/>
          <a:p>
            <a:r>
              <a:rPr lang="en-US" dirty="0"/>
              <a:t>How can the second be conducted ?</a:t>
            </a:r>
          </a:p>
        </p:txBody>
      </p:sp>
    </p:spTree>
    <p:extLst>
      <p:ext uri="{BB962C8B-B14F-4D97-AF65-F5344CB8AC3E}">
        <p14:creationId xmlns:p14="http://schemas.microsoft.com/office/powerpoint/2010/main" val="2497949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609598" y="1097166"/>
            <a:ext cx="9699813" cy="575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03. How to visualise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phylogenetic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http://etetoolkit.org/treeview/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http://tree.bio.ed.ac.uk/software/figtree/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https://itol.embl.de/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http://evolgenius.info/index.html#/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3FDA2C-BF69-4F4F-ABB0-2AA1B73C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76" y="83671"/>
            <a:ext cx="8596668" cy="1320800"/>
          </a:xfrm>
        </p:spPr>
        <p:txBody>
          <a:bodyPr/>
          <a:lstStyle/>
          <a:p>
            <a:r>
              <a:rPr lang="en-US" dirty="0"/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385529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FF75-5149-4BE5-9C68-0EBB9D8C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Study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2769-0205-4DF5-A9CD-319D67C4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  <a:cs typeface="Arial" panose="020B0604020202020204" pitchFamily="34" charset="0"/>
                <a:hlinkClick r:id="rId2"/>
              </a:rPr>
              <a:t>https://www.tandfonline.com/doi/full/10.1080/03235408.2021.2019990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Grab the PDF here &gt;&gt; 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https://github.com/Yedomon/GBioS_Training_Genomics_Plant_Breeding_2024/blob/main/Section04/Article.pdf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1DCF3-ED9B-453F-B18C-509ACFCB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26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487C0-5639-464D-9713-DB00001B7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333" r="1750" b="26667"/>
          <a:stretch/>
        </p:blipFill>
        <p:spPr>
          <a:xfrm>
            <a:off x="803508" y="1622410"/>
            <a:ext cx="8488680" cy="16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43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FF75-5149-4BE5-9C68-0EBB9D8C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Study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1DCF3-ED9B-453F-B18C-509ACFCB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>
                <a:latin typeface="+mj-lt"/>
                <a:cs typeface="Arial" panose="020B0604020202020204" pitchFamily="34" charset="0"/>
              </a:rPr>
              <a:pPr/>
              <a:t>27</a:t>
            </a:fld>
            <a:endParaRPr lang="ko-KR" altLang="en-US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8652D-2551-4275-A2FA-71A997018653}"/>
              </a:ext>
            </a:extLst>
          </p:cNvPr>
          <p:cNvSpPr txBox="1"/>
          <p:nvPr/>
        </p:nvSpPr>
        <p:spPr>
          <a:xfrm>
            <a:off x="838200" y="1735098"/>
            <a:ext cx="9494520" cy="343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Grab the sequence MT408911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Look for similar sequences in NCBI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Do the MSA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Do the tree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Visualize the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121DC-FA1F-4871-A0A9-854B05A1C69A}"/>
              </a:ext>
            </a:extLst>
          </p:cNvPr>
          <p:cNvSpPr txBox="1"/>
          <p:nvPr/>
        </p:nvSpPr>
        <p:spPr>
          <a:xfrm>
            <a:off x="5871882" y="913834"/>
            <a:ext cx="6096000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&gt;FR671158.1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&gt;HQ671187.1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&gt;HQ696878.1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&gt;JK747246.1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&gt;JX003859.1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&gt;KJ584541.1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&gt;KX463025.1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&gt;KX463032.1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&gt;MG734215.1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&gt;MG938643.1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&gt;MT196795.1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&gt;MT408911.1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&gt;MT447505.1</a:t>
            </a:r>
          </a:p>
        </p:txBody>
      </p:sp>
    </p:spTree>
    <p:extLst>
      <p:ext uri="{BB962C8B-B14F-4D97-AF65-F5344CB8AC3E}">
        <p14:creationId xmlns:p14="http://schemas.microsoft.com/office/powerpoint/2010/main" val="1789403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D11D-D092-4B85-AFDC-E1AA56D3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4D0F-1B4B-4C27-A723-977ED6DC6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996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MEGA  </a:t>
            </a:r>
            <a:r>
              <a:rPr lang="en-US" dirty="0">
                <a:latin typeface="+mj-lt"/>
                <a:cs typeface="Arial" panose="020B0604020202020204" pitchFamily="34" charset="0"/>
                <a:hlinkClick r:id="rId2"/>
              </a:rPr>
              <a:t>https://www.megasoftware.net/downloads/dload_win_gui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 err="1">
                <a:latin typeface="+mj-lt"/>
                <a:cs typeface="Arial" panose="020B0604020202020204" pitchFamily="34" charset="0"/>
              </a:rPr>
              <a:t>PhyloSuite</a:t>
            </a:r>
            <a:r>
              <a:rPr lang="en-US" dirty="0">
                <a:latin typeface="+mj-lt"/>
                <a:cs typeface="Arial" panose="020B0604020202020204" pitchFamily="34" charset="0"/>
              </a:rPr>
              <a:t> https://dongzhang0725.github.io/installation/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3FC3E-742E-4BA5-A58D-BED45FD9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>
                <a:latin typeface="+mj-lt"/>
              </a:rPr>
              <a:pPr/>
              <a:t>28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2942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D11D-D092-4B85-AFDC-E1AA56D3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4" y="30353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3FC3E-742E-4BA5-A58D-BED45FD9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>
                <a:latin typeface="+mj-lt"/>
              </a:rPr>
              <a:pPr/>
              <a:t>29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800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C7D-4E9E-40DF-B0A6-4531C84B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Detective and the Sequence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48E5-3A27-4676-A1E1-5FFBB64B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076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10000"/>
              </a:lnSpc>
            </a:pPr>
            <a:r>
              <a:rPr lang="en-US" dirty="0"/>
              <a:t>One day, a curious </a:t>
            </a:r>
            <a:r>
              <a:rPr lang="en-US" b="1" dirty="0"/>
              <a:t>detective</a:t>
            </a:r>
            <a:r>
              <a:rPr lang="en-US" dirty="0"/>
              <a:t> named Ange arrives at the Sequence Vault. Ange’s mission? To identify the origins of a mysterious scrap of paper with a peculiar sentence written on it:</a:t>
            </a:r>
            <a:br>
              <a:rPr lang="en-US" dirty="0"/>
            </a:br>
            <a:r>
              <a:rPr lang="en-US" i="1" dirty="0"/>
              <a:t>"ACTGACGTAGC..."</a:t>
            </a:r>
            <a:endParaRPr lang="en-US" dirty="0"/>
          </a:p>
          <a:p>
            <a:pPr>
              <a:lnSpc>
                <a:spcPct val="210000"/>
              </a:lnSpc>
            </a:pPr>
            <a:r>
              <a:rPr lang="en-US" dirty="0"/>
              <a:t>Ange approaches the librarian, a wise AI named </a:t>
            </a:r>
            <a:r>
              <a:rPr lang="en-US" b="1" dirty="0"/>
              <a:t>Geneva</a:t>
            </a:r>
            <a:r>
              <a:rPr lang="en-US" dirty="0"/>
              <a:t>, and asks for help. Geneva smiles and says:</a:t>
            </a:r>
            <a:br>
              <a:rPr lang="en-US" dirty="0"/>
            </a:br>
            <a:r>
              <a:rPr lang="en-US" i="1" dirty="0"/>
              <a:t>"This is a task for our Sequence Signature Database! It works like a fingerprint system for DNA."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1F5B9-69EA-493B-9E58-936D11E5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 descr="a long row of books in a library">
            <a:extLst>
              <a:ext uri="{FF2B5EF4-FFF2-40B4-BE49-F238E27FC236}">
                <a16:creationId xmlns:a16="http://schemas.microsoft.com/office/drawing/2014/main" id="{1B45ECA4-EE46-48EC-9010-C024CF8D2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595" y="4937760"/>
            <a:ext cx="2886146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77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C7D-4E9E-40DF-B0A6-4531C84B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 The Signature Shelves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48E5-3A27-4676-A1E1-5FFBB64B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076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Geneva leads Ange to a series of shelves, each dedicated to a different </a:t>
            </a:r>
            <a:r>
              <a:rPr lang="en-US" b="1" dirty="0"/>
              <a:t>species</a:t>
            </a:r>
            <a:r>
              <a:rPr lang="en-US" dirty="0"/>
              <a:t>, </a:t>
            </a:r>
            <a:r>
              <a:rPr lang="en-US" b="1" dirty="0"/>
              <a:t>traits</a:t>
            </a:r>
            <a:r>
              <a:rPr lang="en-US" dirty="0"/>
              <a:t>, or </a:t>
            </a:r>
            <a:r>
              <a:rPr lang="en-US" b="1" dirty="0"/>
              <a:t>functions</a:t>
            </a:r>
            <a:r>
              <a:rPr lang="en-US" dirty="0"/>
              <a:t>. These shelves are filled with </a:t>
            </a:r>
            <a:r>
              <a:rPr lang="en-US" b="1" dirty="0"/>
              <a:t>signature pages</a:t>
            </a:r>
            <a:r>
              <a:rPr lang="en-US" dirty="0"/>
              <a:t>—unique patterns of letters (A, T, C, G) that act as "signatures" for specific organisms, genes, or traits.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One shelf is labeled </a:t>
            </a:r>
            <a:r>
              <a:rPr lang="en-US" b="1" dirty="0"/>
              <a:t>"Plants"</a:t>
            </a:r>
            <a:r>
              <a:rPr lang="en-US" dirty="0"/>
              <a:t> and includes rice, wheat, and maize sequences.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Another shelf, </a:t>
            </a:r>
            <a:r>
              <a:rPr lang="en-US" b="1" dirty="0"/>
              <a:t>"Bacteria,"</a:t>
            </a:r>
            <a:r>
              <a:rPr lang="en-US" dirty="0"/>
              <a:t> has drawers for helpful microbes and disease-causing pathogens.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There’s even a shelf called </a:t>
            </a:r>
            <a:r>
              <a:rPr lang="en-US" b="1" dirty="0"/>
              <a:t>"Cancer Biomarkers,"</a:t>
            </a:r>
            <a:r>
              <a:rPr lang="en-US" dirty="0"/>
              <a:t> filled with pages that help diagnose diseases.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1F5B9-69EA-493B-9E58-936D11E5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6" name="Picture 2" descr="a long row of books in a library">
            <a:extLst>
              <a:ext uri="{FF2B5EF4-FFF2-40B4-BE49-F238E27FC236}">
                <a16:creationId xmlns:a16="http://schemas.microsoft.com/office/drawing/2014/main" id="{1B45ECA4-EE46-48EC-9010-C024CF8D2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595" y="4937760"/>
            <a:ext cx="2886146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04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C7D-4E9E-40DF-B0A6-4531C84B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48E5-3A27-4676-A1E1-5FFBB64B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076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Geneva feeds the mysterious scrap into a </a:t>
            </a:r>
            <a:r>
              <a:rPr lang="en-US" b="1" dirty="0"/>
              <a:t>scanner</a:t>
            </a:r>
            <a:r>
              <a:rPr lang="en-US" dirty="0"/>
              <a:t> that reads the sequence. The database begins searching its shelves.</a:t>
            </a:r>
            <a:br>
              <a:rPr lang="en-US" dirty="0"/>
            </a:br>
            <a:r>
              <a:rPr lang="en-US" i="1" dirty="0"/>
              <a:t>"Aha!"</a:t>
            </a:r>
            <a:r>
              <a:rPr lang="en-US" dirty="0"/>
              <a:t> Geneva exclaims.</a:t>
            </a:r>
            <a:br>
              <a:rPr lang="en-US" dirty="0"/>
            </a:br>
            <a:r>
              <a:rPr lang="en-US" i="1" dirty="0"/>
              <a:t>"This fragment matches a unique signature from the E. coli drawer! This bacterium is commonly found in the gut."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But Ange isn’t done yet. The fragment is too generic, and Ange suspects it might be related to a disease-causing strain. Geneva refines the search, scanning against more specialized sub-databases.</a:t>
            </a:r>
            <a:br>
              <a:rPr lang="en-US" dirty="0"/>
            </a:br>
            <a:r>
              <a:rPr lang="en-US" i="1" dirty="0"/>
              <a:t>"Here it is—your sequence belongs to a rare pathogenic strain of E. coli."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1F5B9-69EA-493B-9E58-936D11E5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026" name="Picture 2" descr="a long row of books in a library">
            <a:extLst>
              <a:ext uri="{FF2B5EF4-FFF2-40B4-BE49-F238E27FC236}">
                <a16:creationId xmlns:a16="http://schemas.microsoft.com/office/drawing/2014/main" id="{1B45ECA4-EE46-48EC-9010-C024CF8D2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595" y="4937760"/>
            <a:ext cx="2886146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6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C7D-4E9E-40DF-B0A6-4531C84B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2520"/>
            <a:ext cx="8596668" cy="1320800"/>
          </a:xfrm>
        </p:spPr>
        <p:txBody>
          <a:bodyPr/>
          <a:lstStyle/>
          <a:p>
            <a:r>
              <a:rPr lang="en-US" dirty="0"/>
              <a:t>Metaphor: Sequence Signatures as Barcodes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48E5-3A27-4676-A1E1-5FFBB64B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076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Geneva explains:</a:t>
            </a:r>
            <a:br>
              <a:rPr lang="en-US" dirty="0"/>
            </a:br>
            <a:r>
              <a:rPr lang="en-US" i="1" dirty="0"/>
              <a:t>"Think of every DNA sequence as a product in a supermarket. Sequence signatures are like the barcodes on these products. The database helps us scan these barcodes to identify exactly what we’re dealing with."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1F5B9-69EA-493B-9E58-936D11E5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026" name="Picture 2" descr="a long row of books in a library">
            <a:extLst>
              <a:ext uri="{FF2B5EF4-FFF2-40B4-BE49-F238E27FC236}">
                <a16:creationId xmlns:a16="http://schemas.microsoft.com/office/drawing/2014/main" id="{1B45ECA4-EE46-48EC-9010-C024CF8D2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854" y="4937760"/>
            <a:ext cx="2886146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40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C7D-4E9E-40DF-B0A6-4531C84B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2520"/>
            <a:ext cx="8596668" cy="1320800"/>
          </a:xfrm>
        </p:spPr>
        <p:txBody>
          <a:bodyPr/>
          <a:lstStyle/>
          <a:p>
            <a:r>
              <a:rPr lang="en-US" dirty="0"/>
              <a:t>The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48E5-3A27-4676-A1E1-5FFBB64B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3" y="1483320"/>
            <a:ext cx="9390031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Sequence signature databases are the ultimate </a:t>
            </a:r>
            <a:r>
              <a:rPr lang="en-US" b="1" dirty="0"/>
              <a:t>detective tool</a:t>
            </a:r>
            <a:r>
              <a:rPr lang="en-US" dirty="0"/>
              <a:t>, helping us make sense of life's codes. </a:t>
            </a:r>
          </a:p>
          <a:p>
            <a:pPr>
              <a:lnSpc>
                <a:spcPct val="150000"/>
              </a:lnSpc>
            </a:pPr>
            <a:r>
              <a:rPr lang="en-US" dirty="0"/>
              <a:t>They empower us to identify, classify, and understand the diversity of organisms and their functions, unlocking the mysteries hidden in their genetic texts.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1F5B9-69EA-493B-9E58-936D11E5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7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C7D-4E9E-40DF-B0A6-4531C84B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2520"/>
            <a:ext cx="8596668" cy="1320800"/>
          </a:xfrm>
        </p:spPr>
        <p:txBody>
          <a:bodyPr/>
          <a:lstStyle/>
          <a:p>
            <a:r>
              <a:rPr lang="en-US" dirty="0"/>
              <a:t>Relatable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48E5-3A27-4676-A1E1-5FFBB64B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3" y="1483320"/>
            <a:ext cx="9390031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Ange learns that sequence signature databases are used for many purposes: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Crime Scene Investigations</a:t>
            </a:r>
            <a:br>
              <a:rPr lang="en-US" dirty="0"/>
            </a:br>
            <a:r>
              <a:rPr lang="en-US" dirty="0"/>
              <a:t>Just as fingerprints are used to identify suspects, scientists use sequence databases to trace organisms in crime scenes, like tracking pathogens in food outbreaks.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Treasure Maps</a:t>
            </a:r>
            <a:br>
              <a:rPr lang="en-US" dirty="0"/>
            </a:br>
            <a:r>
              <a:rPr lang="en-US" dirty="0"/>
              <a:t>Researchers studying biodiversity use the databases to discover new species by matching unknown DNA sequences with existing entries.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Medical Diagnoses</a:t>
            </a:r>
            <a:br>
              <a:rPr lang="en-US" dirty="0"/>
            </a:br>
            <a:r>
              <a:rPr lang="en-US" dirty="0"/>
              <a:t>Doctors use sequence databases to find genetic mutations linked to diseases, just like Ange found the pathogenic </a:t>
            </a:r>
            <a:r>
              <a:rPr lang="en-US" i="1" dirty="0"/>
              <a:t>E. coli</a:t>
            </a:r>
            <a:r>
              <a:rPr lang="en-US" dirty="0"/>
              <a:t> strain.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1F5B9-69EA-493B-9E58-936D11E5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6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C7D-4E9E-40DF-B0A6-4531C84B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2520"/>
            <a:ext cx="8596668" cy="1320800"/>
          </a:xfrm>
        </p:spPr>
        <p:txBody>
          <a:bodyPr/>
          <a:lstStyle/>
          <a:p>
            <a:r>
              <a:rPr lang="en-US" dirty="0"/>
              <a:t>Relatable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1F5B9-69EA-493B-9E58-936D11E5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99D9E-E7F7-47E8-A208-CBF4DEC3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4" y="1336213"/>
            <a:ext cx="5840008" cy="3880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Meet Jamal, a hardworking farmer who cultivates watermelons on his lush fields. One day, Jamal notices something troubling—his ripe watermelons are developing soft, rotting spots, and their sweet aroma is replaced by a foul smell. The fruits become unmarketable, and Jamal’s profits are at risk.</a:t>
            </a:r>
          </a:p>
        </p:txBody>
      </p:sp>
      <p:sp>
        <p:nvSpPr>
          <p:cNvPr id="5" name="AutoShape 4" descr="A happy black farmer">
            <a:extLst>
              <a:ext uri="{FF2B5EF4-FFF2-40B4-BE49-F238E27FC236}">
                <a16:creationId xmlns:a16="http://schemas.microsoft.com/office/drawing/2014/main" id="{2A7AE21E-ABB7-431E-8FFA-4EFD48BC7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6C2338-E836-48A4-985D-B75F7F096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019" y="128016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64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7587</TotalTime>
  <Words>1682</Words>
  <Application>Microsoft Office PowerPoint</Application>
  <PresentationFormat>Widescreen</PresentationFormat>
  <Paragraphs>165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Trebuchet MS</vt:lpstr>
      <vt:lpstr>Wingdings 3</vt:lpstr>
      <vt:lpstr>Facet</vt:lpstr>
      <vt:lpstr>PowerPoint Presentation</vt:lpstr>
      <vt:lpstr>The Library of Life: A Story of Sequence Signature Databases</vt:lpstr>
      <vt:lpstr>The Detective and the Sequence Vault</vt:lpstr>
      <vt:lpstr>How It Works: The Signature Shelves</vt:lpstr>
      <vt:lpstr>The Process</vt:lpstr>
      <vt:lpstr>Metaphor: Sequence Signatures as Barcodes</vt:lpstr>
      <vt:lpstr>The Takeaway</vt:lpstr>
      <vt:lpstr>Relatable Applications</vt:lpstr>
      <vt:lpstr>Relatable Applications</vt:lpstr>
      <vt:lpstr>Relatable Applications</vt:lpstr>
      <vt:lpstr>Step 1. Collecting evidence</vt:lpstr>
      <vt:lpstr>Step 2: Searching for a Match</vt:lpstr>
      <vt:lpstr>Step 3 : Finding a solution</vt:lpstr>
      <vt:lpstr>How Sequence Signature Databases Save the Day ?</vt:lpstr>
      <vt:lpstr>The Big Picture</vt:lpstr>
      <vt:lpstr>How can the second step be conducted ?</vt:lpstr>
      <vt:lpstr>How can the second be conducted ?</vt:lpstr>
      <vt:lpstr>How can the second be conducted ?</vt:lpstr>
      <vt:lpstr>PowerPoint Presentation</vt:lpstr>
      <vt:lpstr>How can the second be conducted ?</vt:lpstr>
      <vt:lpstr>How can the second be conducted ?</vt:lpstr>
      <vt:lpstr>How can the second be conducted ?</vt:lpstr>
      <vt:lpstr>How can the second be conducted ?</vt:lpstr>
      <vt:lpstr>How can the second be conducted ?</vt:lpstr>
      <vt:lpstr>Bonus</vt:lpstr>
      <vt:lpstr>Study case</vt:lpstr>
      <vt:lpstr>Study case</vt:lpstr>
      <vt:lpstr>Additional 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Author</cp:lastModifiedBy>
  <cp:revision>526</cp:revision>
  <dcterms:created xsi:type="dcterms:W3CDTF">2022-03-04T06:38:35Z</dcterms:created>
  <dcterms:modified xsi:type="dcterms:W3CDTF">2024-11-16T12:29:48Z</dcterms:modified>
</cp:coreProperties>
</file>