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12601575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92" y="3072"/>
      </p:cViewPr>
      <p:guideLst>
        <p:guide orient="horz" pos="3969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3914661"/>
            <a:ext cx="5829300" cy="270117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7140896"/>
            <a:ext cx="4800600" cy="322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504650"/>
            <a:ext cx="1543050" cy="1075217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504650"/>
            <a:ext cx="4514850" cy="1075217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8097680"/>
            <a:ext cx="5829300" cy="25028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5341090"/>
            <a:ext cx="5829300" cy="27565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940371"/>
            <a:ext cx="3028950" cy="83164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940371"/>
            <a:ext cx="3028950" cy="83164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820772"/>
            <a:ext cx="3030141" cy="1175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996333"/>
            <a:ext cx="3030141" cy="726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5" y="2820772"/>
            <a:ext cx="3031331" cy="1175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5" y="3996333"/>
            <a:ext cx="3031331" cy="726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6" y="501732"/>
            <a:ext cx="2256235" cy="21352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93" y="501734"/>
            <a:ext cx="3833813" cy="107550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6" y="2636998"/>
            <a:ext cx="2256235" cy="86198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8821104"/>
            <a:ext cx="4114800" cy="10413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1125974"/>
            <a:ext cx="4114800" cy="7560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9862485"/>
            <a:ext cx="4114800" cy="14789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25/09/2021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504649"/>
            <a:ext cx="6172200" cy="2100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940371"/>
            <a:ext cx="6172200" cy="8316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11679795"/>
            <a:ext cx="1600200" cy="670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25/09/2021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11679795"/>
            <a:ext cx="2171700" cy="670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11679795"/>
            <a:ext cx="1600200" cy="670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548680" y="10261227"/>
            <a:ext cx="5940000" cy="936104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à coins arrondis 127"/>
          <p:cNvSpPr/>
          <p:nvPr/>
        </p:nvSpPr>
        <p:spPr>
          <a:xfrm>
            <a:off x="620688" y="8749060"/>
            <a:ext cx="5868008" cy="792088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Rectangle à coins arrondis 128"/>
          <p:cNvSpPr/>
          <p:nvPr/>
        </p:nvSpPr>
        <p:spPr>
          <a:xfrm>
            <a:off x="476672" y="3708501"/>
            <a:ext cx="6156000" cy="4392488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à coins arrondis 129"/>
          <p:cNvSpPr/>
          <p:nvPr/>
        </p:nvSpPr>
        <p:spPr>
          <a:xfrm>
            <a:off x="476672" y="1152291"/>
            <a:ext cx="6192688" cy="2016224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1" name="Image 130" descr="fig12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7350" t="46184" r="80050" b="33440"/>
          <a:stretch>
            <a:fillRect/>
          </a:stretch>
        </p:blipFill>
        <p:spPr>
          <a:xfrm>
            <a:off x="1268760" y="1944379"/>
            <a:ext cx="504000" cy="630000"/>
          </a:xfrm>
          <a:prstGeom prst="rect">
            <a:avLst/>
          </a:prstGeom>
        </p:spPr>
      </p:pic>
      <p:pic>
        <p:nvPicPr>
          <p:cNvPr id="132" name="Image 131" descr="fig12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7350" t="46184" r="80050" b="33440"/>
          <a:stretch>
            <a:fillRect/>
          </a:stretch>
        </p:blipFill>
        <p:spPr>
          <a:xfrm>
            <a:off x="3429000" y="2088395"/>
            <a:ext cx="504000" cy="630000"/>
          </a:xfrm>
          <a:prstGeom prst="rect">
            <a:avLst/>
          </a:prstGeom>
        </p:spPr>
      </p:pic>
      <p:sp>
        <p:nvSpPr>
          <p:cNvPr id="133" name="ZoneTexte 132"/>
          <p:cNvSpPr txBox="1"/>
          <p:nvPr/>
        </p:nvSpPr>
        <p:spPr>
          <a:xfrm>
            <a:off x="2132856" y="2768405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PHS Tolerant Material</a:t>
            </a:r>
            <a:endParaRPr lang="fr-F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220367" y="2768405"/>
            <a:ext cx="1003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PHS Susceptible</a:t>
            </a:r>
          </a:p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Material</a:t>
            </a:r>
            <a:endParaRPr lang="fr-FR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5" name="Image 134" descr="sequencer-illumina-miniseq-removebg-preview.png"/>
          <p:cNvPicPr>
            <a:picLocks noChangeAspect="1"/>
          </p:cNvPicPr>
          <p:nvPr/>
        </p:nvPicPr>
        <p:blipFill>
          <a:blip r:embed="rId3" cstate="print"/>
          <a:srcRect l="8421" t="17011" r="8421" b="19760"/>
          <a:stretch>
            <a:fillRect/>
          </a:stretch>
        </p:blipFill>
        <p:spPr>
          <a:xfrm>
            <a:off x="2636912" y="1338931"/>
            <a:ext cx="510246" cy="533441"/>
          </a:xfrm>
          <a:prstGeom prst="rect">
            <a:avLst/>
          </a:prstGeom>
        </p:spPr>
      </p:pic>
      <p:sp>
        <p:nvSpPr>
          <p:cNvPr id="136" name="ZoneTexte 135"/>
          <p:cNvSpPr txBox="1"/>
          <p:nvPr/>
        </p:nvSpPr>
        <p:spPr>
          <a:xfrm>
            <a:off x="5445224" y="2124323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Development of populations</a:t>
            </a:r>
          </a:p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[RILs, BILs, CSSLs, Three-Way Cross hybrids, Double </a:t>
            </a:r>
            <a:r>
              <a:rPr lang="en-US" sz="800" b="1" dirty="0" err="1" smtClean="0">
                <a:latin typeface="Arial" pitchFamily="34" charset="0"/>
                <a:cs typeface="Arial" pitchFamily="34" charset="0"/>
              </a:rPr>
              <a:t>haploidy</a:t>
            </a:r>
            <a:r>
              <a:rPr lang="en-US" sz="800" b="1" dirty="0" smtClean="0">
                <a:latin typeface="Arial" pitchFamily="34" charset="0"/>
                <a:cs typeface="Arial" pitchFamily="34" charset="0"/>
              </a:rPr>
              <a:t>]</a:t>
            </a:r>
            <a:endParaRPr lang="fr-FR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7" name="Image 136" descr="fig12.png"/>
          <p:cNvPicPr>
            <a:picLocks noChangeAspect="1"/>
          </p:cNvPicPr>
          <p:nvPr/>
        </p:nvPicPr>
        <p:blipFill>
          <a:blip r:embed="rId2" cstate="print"/>
          <a:srcRect l="7350" t="46184" r="80050" b="33440"/>
          <a:stretch>
            <a:fillRect/>
          </a:stretch>
        </p:blipFill>
        <p:spPr>
          <a:xfrm>
            <a:off x="764704" y="2304419"/>
            <a:ext cx="504000" cy="630000"/>
          </a:xfrm>
          <a:prstGeom prst="rect">
            <a:avLst/>
          </a:prstGeom>
        </p:spPr>
      </p:pic>
      <p:pic>
        <p:nvPicPr>
          <p:cNvPr id="138" name="Image 137" descr="fig12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7350" t="46184" r="80050" b="33440"/>
          <a:stretch>
            <a:fillRect/>
          </a:stretch>
        </p:blipFill>
        <p:spPr>
          <a:xfrm>
            <a:off x="908720" y="1656347"/>
            <a:ext cx="504000" cy="630000"/>
          </a:xfrm>
          <a:prstGeom prst="rect">
            <a:avLst/>
          </a:prstGeom>
        </p:spPr>
      </p:pic>
      <p:sp>
        <p:nvSpPr>
          <p:cNvPr id="139" name="ZoneTexte 138"/>
          <p:cNvSpPr txBox="1"/>
          <p:nvPr/>
        </p:nvSpPr>
        <p:spPr>
          <a:xfrm>
            <a:off x="620688" y="288048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Diversity panel</a:t>
            </a:r>
            <a:endParaRPr lang="fr-FR" sz="8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0" name="Connecteur droit avec flèche 139"/>
          <p:cNvCxnSpPr/>
          <p:nvPr/>
        </p:nvCxnSpPr>
        <p:spPr>
          <a:xfrm>
            <a:off x="1916832" y="2520443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Image 140" descr="fig12.png"/>
          <p:cNvPicPr>
            <a:picLocks noChangeAspect="1"/>
          </p:cNvPicPr>
          <p:nvPr/>
        </p:nvPicPr>
        <p:blipFill>
          <a:blip r:embed="rId2" cstate="print"/>
          <a:srcRect l="7350" t="46184" r="80050" b="33440"/>
          <a:stretch>
            <a:fillRect/>
          </a:stretch>
        </p:blipFill>
        <p:spPr>
          <a:xfrm>
            <a:off x="2564904" y="2088395"/>
            <a:ext cx="504000" cy="630000"/>
          </a:xfrm>
          <a:prstGeom prst="rect">
            <a:avLst/>
          </a:prstGeom>
        </p:spPr>
      </p:pic>
      <p:cxnSp>
        <p:nvCxnSpPr>
          <p:cNvPr id="142" name="Connecteur droit avec flèche 141"/>
          <p:cNvCxnSpPr/>
          <p:nvPr/>
        </p:nvCxnSpPr>
        <p:spPr>
          <a:xfrm>
            <a:off x="4869160" y="2520443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/>
          <p:cNvCxnSpPr/>
          <p:nvPr/>
        </p:nvCxnSpPr>
        <p:spPr>
          <a:xfrm rot="5400000">
            <a:off x="3195000" y="3474523"/>
            <a:ext cx="468000" cy="0"/>
          </a:xfrm>
          <a:prstGeom prst="straightConnector1">
            <a:avLst/>
          </a:prstGeom>
          <a:ln w="38100">
            <a:noFil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Image 143" descr="sequencing-icon-removebg-previe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68960" y="5112731"/>
            <a:ext cx="432000" cy="432000"/>
          </a:xfrm>
          <a:prstGeom prst="rect">
            <a:avLst/>
          </a:prstGeom>
        </p:spPr>
      </p:pic>
      <p:pic>
        <p:nvPicPr>
          <p:cNvPr id="145" name="Image 144" descr="12284_2019_285_Fig3_HTML.png"/>
          <p:cNvPicPr>
            <a:picLocks noChangeAspect="1"/>
          </p:cNvPicPr>
          <p:nvPr/>
        </p:nvPicPr>
        <p:blipFill>
          <a:blip r:embed="rId5" cstate="print"/>
          <a:srcRect l="2241" t="66885" r="26042"/>
          <a:stretch>
            <a:fillRect/>
          </a:stretch>
        </p:blipFill>
        <p:spPr>
          <a:xfrm>
            <a:off x="2565072" y="4140547"/>
            <a:ext cx="1512000" cy="425144"/>
          </a:xfrm>
          <a:prstGeom prst="rect">
            <a:avLst/>
          </a:prstGeom>
        </p:spPr>
      </p:pic>
      <p:sp>
        <p:nvSpPr>
          <p:cNvPr id="146" name="ZoneTexte 145"/>
          <p:cNvSpPr txBox="1"/>
          <p:nvPr/>
        </p:nvSpPr>
        <p:spPr>
          <a:xfrm>
            <a:off x="1124744" y="5940748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Locus</a:t>
            </a:r>
            <a:endParaRPr lang="fr-FR" sz="1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7" name="Image 146" descr="heatmap2_top20.png"/>
          <p:cNvPicPr>
            <a:picLocks noChangeAspect="1"/>
          </p:cNvPicPr>
          <p:nvPr/>
        </p:nvPicPr>
        <p:blipFill>
          <a:blip r:embed="rId6" cstate="print"/>
          <a:srcRect l="12748" t="20723" r="10557" b="8175"/>
          <a:stretch>
            <a:fillRect/>
          </a:stretch>
        </p:blipFill>
        <p:spPr>
          <a:xfrm>
            <a:off x="4885128" y="4932636"/>
            <a:ext cx="704112" cy="684000"/>
          </a:xfrm>
          <a:prstGeom prst="rect">
            <a:avLst/>
          </a:prstGeom>
        </p:spPr>
      </p:pic>
      <p:sp>
        <p:nvSpPr>
          <p:cNvPr id="148" name="Rectangle 147"/>
          <p:cNvSpPr/>
          <p:nvPr/>
        </p:nvSpPr>
        <p:spPr>
          <a:xfrm>
            <a:off x="2989202" y="3852516"/>
            <a:ext cx="583814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GWAS</a:t>
            </a:r>
            <a:endParaRPr lang="fr-FR" sz="1000" b="1" dirty="0"/>
          </a:p>
        </p:txBody>
      </p:sp>
      <p:sp>
        <p:nvSpPr>
          <p:cNvPr id="149" name="Rectangle 148"/>
          <p:cNvSpPr/>
          <p:nvPr/>
        </p:nvSpPr>
        <p:spPr>
          <a:xfrm>
            <a:off x="818657" y="4284563"/>
            <a:ext cx="954163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QTLs detection</a:t>
            </a:r>
            <a:endParaRPr lang="fr-FR" sz="1000" b="1" dirty="0"/>
          </a:p>
        </p:txBody>
      </p:sp>
      <p:pic>
        <p:nvPicPr>
          <p:cNvPr id="150" name="Image 149" descr="qtl-removebg-preview.png"/>
          <p:cNvPicPr>
            <a:picLocks noChangeAspect="1"/>
          </p:cNvPicPr>
          <p:nvPr/>
        </p:nvPicPr>
        <p:blipFill>
          <a:blip r:embed="rId7" cstate="print"/>
          <a:srcRect l="14291" t="17655" r="71418" b="6944"/>
          <a:stretch>
            <a:fillRect/>
          </a:stretch>
        </p:blipFill>
        <p:spPr>
          <a:xfrm>
            <a:off x="1196756" y="4716611"/>
            <a:ext cx="191609" cy="1800200"/>
          </a:xfrm>
          <a:prstGeom prst="rect">
            <a:avLst/>
          </a:prstGeom>
        </p:spPr>
      </p:pic>
      <p:pic>
        <p:nvPicPr>
          <p:cNvPr id="151" name="Image 150" descr="png-clipart-green-gray-red-and-yellow-green-circuit-art-molecular-evolution-phylogenetic-tree-molecular-biology-phylogenetics-evolution-miscellaneous-text-thumbnail-removebg-preview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24944" y="6228779"/>
            <a:ext cx="828000" cy="828000"/>
          </a:xfrm>
          <a:prstGeom prst="rect">
            <a:avLst/>
          </a:prstGeom>
        </p:spPr>
      </p:pic>
      <p:sp>
        <p:nvSpPr>
          <p:cNvPr id="152" name="Rectangle 151"/>
          <p:cNvSpPr/>
          <p:nvPr/>
        </p:nvSpPr>
        <p:spPr>
          <a:xfrm>
            <a:off x="2204864" y="7258957"/>
            <a:ext cx="2026517" cy="5539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Comparative genomics and </a:t>
            </a:r>
          </a:p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genome-wide identification of </a:t>
            </a:r>
          </a:p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PHS-related genes</a:t>
            </a:r>
            <a:endParaRPr lang="fr-FR" sz="1000" b="1" dirty="0"/>
          </a:p>
        </p:txBody>
      </p:sp>
      <p:pic>
        <p:nvPicPr>
          <p:cNvPr id="153" name="Image 152" descr="fig12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7350" t="46184" r="80050" b="33440"/>
          <a:stretch>
            <a:fillRect/>
          </a:stretch>
        </p:blipFill>
        <p:spPr>
          <a:xfrm>
            <a:off x="4293096" y="2088395"/>
            <a:ext cx="504000" cy="630000"/>
          </a:xfrm>
          <a:prstGeom prst="rect">
            <a:avLst/>
          </a:prstGeom>
        </p:spPr>
      </p:pic>
      <p:sp>
        <p:nvSpPr>
          <p:cNvPr id="154" name="Rectangle 153"/>
          <p:cNvSpPr/>
          <p:nvPr/>
        </p:nvSpPr>
        <p:spPr>
          <a:xfrm>
            <a:off x="4206121" y="2736468"/>
            <a:ext cx="8835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Wild Relatives</a:t>
            </a:r>
            <a:endParaRPr lang="fr-FR" sz="8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5" name="Connecteur droit avec flèche 154"/>
          <p:cNvCxnSpPr/>
          <p:nvPr/>
        </p:nvCxnSpPr>
        <p:spPr>
          <a:xfrm rot="16200000">
            <a:off x="3140986" y="4788604"/>
            <a:ext cx="288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avec flèche 155"/>
          <p:cNvCxnSpPr/>
          <p:nvPr/>
        </p:nvCxnSpPr>
        <p:spPr>
          <a:xfrm rot="5400000">
            <a:off x="3140986" y="5868723"/>
            <a:ext cx="288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/>
          <p:cNvSpPr txBox="1"/>
          <p:nvPr/>
        </p:nvSpPr>
        <p:spPr>
          <a:xfrm>
            <a:off x="1412776" y="8965083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Functional validation of candidate  genes </a:t>
            </a:r>
          </a:p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[CRISPR-Cas9, </a:t>
            </a:r>
            <a:r>
              <a:rPr lang="en-US" sz="1000" b="1" dirty="0" err="1" smtClean="0">
                <a:latin typeface="Arial" pitchFamily="34" charset="0"/>
                <a:cs typeface="Arial" pitchFamily="34" charset="0"/>
              </a:rPr>
              <a:t>RNAi</a:t>
            </a:r>
            <a:r>
              <a:rPr lang="en-US" sz="10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000" b="1" i="1" dirty="0" err="1" smtClean="0">
                <a:latin typeface="Arial" pitchFamily="34" charset="0"/>
                <a:cs typeface="Arial" pitchFamily="34" charset="0"/>
              </a:rPr>
              <a:t>Agrobacterium</a:t>
            </a:r>
            <a:r>
              <a:rPr lang="en-US" sz="10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000" b="1" i="1" dirty="0" err="1" smtClean="0">
                <a:latin typeface="Arial" pitchFamily="34" charset="0"/>
                <a:cs typeface="Arial" pitchFamily="34" charset="0"/>
              </a:rPr>
              <a:t>tumefaciens</a:t>
            </a:r>
            <a:r>
              <a:rPr lang="en-US" sz="1000" b="1" i="1" dirty="0" smtClean="0">
                <a:latin typeface="Arial" pitchFamily="34" charset="0"/>
                <a:cs typeface="Arial" pitchFamily="34" charset="0"/>
              </a:rPr>
              <a:t>...</a:t>
            </a:r>
            <a:r>
              <a:rPr lang="en-US" sz="1000" b="1" dirty="0" smtClean="0">
                <a:latin typeface="Arial" pitchFamily="34" charset="0"/>
                <a:cs typeface="Arial" pitchFamily="34" charset="0"/>
              </a:rPr>
              <a:t>]</a:t>
            </a:r>
            <a:endParaRPr lang="fr-FR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ZoneTexte 157"/>
          <p:cNvSpPr txBox="1"/>
          <p:nvPr/>
        </p:nvSpPr>
        <p:spPr>
          <a:xfrm>
            <a:off x="2276872" y="10437181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Release of designed PHS-tolerant materials</a:t>
            </a:r>
            <a:endParaRPr lang="fr-FR" sz="1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9" name="Image 158" descr="fig12.png"/>
          <p:cNvPicPr>
            <a:picLocks noChangeAspect="1"/>
          </p:cNvPicPr>
          <p:nvPr/>
        </p:nvPicPr>
        <p:blipFill>
          <a:blip r:embed="rId2" cstate="print"/>
          <a:srcRect l="7350" t="46184" r="80050" b="33440"/>
          <a:stretch>
            <a:fillRect/>
          </a:stretch>
        </p:blipFill>
        <p:spPr>
          <a:xfrm>
            <a:off x="4725200" y="10495323"/>
            <a:ext cx="504000" cy="630000"/>
          </a:xfrm>
          <a:prstGeom prst="rect">
            <a:avLst/>
          </a:prstGeom>
        </p:spPr>
      </p:pic>
      <p:cxnSp>
        <p:nvCxnSpPr>
          <p:cNvPr id="160" name="Connecteur droit avec flèche 159"/>
          <p:cNvCxnSpPr/>
          <p:nvPr/>
        </p:nvCxnSpPr>
        <p:spPr>
          <a:xfrm rot="10800000">
            <a:off x="2420920" y="5328603"/>
            <a:ext cx="288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avec flèche 160"/>
          <p:cNvCxnSpPr/>
          <p:nvPr/>
        </p:nvCxnSpPr>
        <p:spPr>
          <a:xfrm>
            <a:off x="3717064" y="5328603"/>
            <a:ext cx="288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èche vers le bas 161"/>
          <p:cNvSpPr/>
          <p:nvPr/>
        </p:nvSpPr>
        <p:spPr>
          <a:xfrm>
            <a:off x="3141000" y="3312499"/>
            <a:ext cx="288000" cy="396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Flèche vers le bas 162"/>
          <p:cNvSpPr/>
          <p:nvPr/>
        </p:nvSpPr>
        <p:spPr>
          <a:xfrm>
            <a:off x="3212976" y="9757171"/>
            <a:ext cx="288000" cy="396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Flèche vers le bas 163"/>
          <p:cNvSpPr/>
          <p:nvPr/>
        </p:nvSpPr>
        <p:spPr>
          <a:xfrm>
            <a:off x="3212976" y="8209043"/>
            <a:ext cx="288000" cy="396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5" name="Image 164" descr="ric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59441" y="1404379"/>
            <a:ext cx="401611" cy="395984"/>
          </a:xfrm>
          <a:prstGeom prst="rect">
            <a:avLst/>
          </a:prstGeom>
        </p:spPr>
      </p:pic>
      <p:sp>
        <p:nvSpPr>
          <p:cNvPr id="166" name="ZoneTexte 165"/>
          <p:cNvSpPr txBox="1"/>
          <p:nvPr/>
        </p:nvSpPr>
        <p:spPr>
          <a:xfrm>
            <a:off x="2564904" y="1122095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Genomic resources</a:t>
            </a:r>
            <a:endParaRPr lang="fr-FR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Plus 166"/>
          <p:cNvSpPr/>
          <p:nvPr/>
        </p:nvSpPr>
        <p:spPr>
          <a:xfrm>
            <a:off x="3140968" y="1872411"/>
            <a:ext cx="288000" cy="3600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Rectangle 167"/>
          <p:cNvSpPr/>
          <p:nvPr/>
        </p:nvSpPr>
        <p:spPr>
          <a:xfrm>
            <a:off x="4221092" y="6450680"/>
            <a:ext cx="981359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RNA splicing</a:t>
            </a:r>
            <a:endParaRPr lang="fr-FR" sz="1000" b="1" dirty="0"/>
          </a:p>
        </p:txBody>
      </p:sp>
      <p:sp>
        <p:nvSpPr>
          <p:cNvPr id="169" name="Rectangle 168"/>
          <p:cNvSpPr/>
          <p:nvPr/>
        </p:nvSpPr>
        <p:spPr>
          <a:xfrm>
            <a:off x="5336107" y="6450680"/>
            <a:ext cx="901209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000" b="1" dirty="0" err="1" smtClean="0">
                <a:latin typeface="Arial" pitchFamily="34" charset="0"/>
                <a:cs typeface="Arial" pitchFamily="34" charset="0"/>
              </a:rPr>
              <a:t>Epigenetics</a:t>
            </a:r>
            <a:endParaRPr lang="fr-FR" sz="1000" b="1" dirty="0"/>
          </a:p>
        </p:txBody>
      </p:sp>
      <p:sp>
        <p:nvSpPr>
          <p:cNvPr id="170" name="Rectangle 169"/>
          <p:cNvSpPr/>
          <p:nvPr/>
        </p:nvSpPr>
        <p:spPr>
          <a:xfrm>
            <a:off x="4218683" y="5724724"/>
            <a:ext cx="2090637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Post-transcriptional Regulation</a:t>
            </a:r>
            <a:endParaRPr lang="fr-FR" sz="1000" b="1" dirty="0"/>
          </a:p>
        </p:txBody>
      </p:sp>
      <p:sp>
        <p:nvSpPr>
          <p:cNvPr id="171" name="Rectangle 170"/>
          <p:cNvSpPr/>
          <p:nvPr/>
        </p:nvSpPr>
        <p:spPr>
          <a:xfrm>
            <a:off x="4287994" y="4572597"/>
            <a:ext cx="1805302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Transcriptional Regulation</a:t>
            </a:r>
            <a:endParaRPr lang="fr-FR" sz="1000" b="1" dirty="0"/>
          </a:p>
        </p:txBody>
      </p:sp>
      <p:pic>
        <p:nvPicPr>
          <p:cNvPr id="172" name="Image 171" descr="splicng-removebg-preview.png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77076" y="6768907"/>
            <a:ext cx="1378489" cy="504000"/>
          </a:xfrm>
          <a:prstGeom prst="rect">
            <a:avLst/>
          </a:prstGeom>
        </p:spPr>
      </p:pic>
      <p:pic>
        <p:nvPicPr>
          <p:cNvPr id="173" name="Image 172" descr="Methylation-removebg-preview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45224" y="6768908"/>
            <a:ext cx="612000" cy="612000"/>
          </a:xfrm>
          <a:prstGeom prst="rect">
            <a:avLst/>
          </a:prstGeom>
        </p:spPr>
      </p:pic>
      <p:cxnSp>
        <p:nvCxnSpPr>
          <p:cNvPr id="174" name="Connecteur droit avec flèche 173"/>
          <p:cNvCxnSpPr/>
          <p:nvPr/>
        </p:nvCxnSpPr>
        <p:spPr>
          <a:xfrm rot="5400000">
            <a:off x="5085200" y="6228763"/>
            <a:ext cx="288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age 174" descr="c9-removebg-preview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725144" y="8749060"/>
            <a:ext cx="828000" cy="82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60</Words>
  <Application>Microsoft Office PowerPoint</Application>
  <PresentationFormat>Personnalisé</PresentationFormat>
  <Paragraphs>21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Ange ZOCLANCLOUNON</dc:creator>
  <cp:lastModifiedBy>Ange ZOCLANCLOUNON</cp:lastModifiedBy>
  <cp:revision>66</cp:revision>
  <dcterms:created xsi:type="dcterms:W3CDTF">2021-09-12T14:48:18Z</dcterms:created>
  <dcterms:modified xsi:type="dcterms:W3CDTF">2021-09-25T02:23:48Z</dcterms:modified>
</cp:coreProperties>
</file>