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1" r:id="rId1"/>
  </p:sldMasterIdLst>
  <p:sldIdLst>
    <p:sldId id="256" r:id="rId2"/>
    <p:sldId id="261" r:id="rId3"/>
    <p:sldId id="257" r:id="rId4"/>
    <p:sldId id="264" r:id="rId5"/>
    <p:sldId id="258" r:id="rId6"/>
    <p:sldId id="281" r:id="rId7"/>
    <p:sldId id="259" r:id="rId8"/>
    <p:sldId id="276" r:id="rId9"/>
    <p:sldId id="277" r:id="rId10"/>
    <p:sldId id="280" r:id="rId11"/>
    <p:sldId id="271" r:id="rId12"/>
    <p:sldId id="270" r:id="rId13"/>
    <p:sldId id="268" r:id="rId14"/>
    <p:sldId id="269" r:id="rId15"/>
    <p:sldId id="272" r:id="rId16"/>
    <p:sldId id="273" r:id="rId17"/>
    <p:sldId id="274" r:id="rId18"/>
    <p:sldId id="282" r:id="rId19"/>
    <p:sldId id="265" r:id="rId20"/>
    <p:sldId id="266" r:id="rId21"/>
    <p:sldId id="263" r:id="rId22"/>
    <p:sldId id="26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00D674-CFC0-4AF1-9288-D1B0A7D3356A}">
          <p14:sldIdLst>
            <p14:sldId id="256"/>
            <p14:sldId id="261"/>
            <p14:sldId id="257"/>
            <p14:sldId id="264"/>
            <p14:sldId id="258"/>
            <p14:sldId id="281"/>
            <p14:sldId id="259"/>
            <p14:sldId id="276"/>
            <p14:sldId id="277"/>
            <p14:sldId id="280"/>
            <p14:sldId id="271"/>
            <p14:sldId id="270"/>
            <p14:sldId id="268"/>
            <p14:sldId id="269"/>
            <p14:sldId id="272"/>
            <p14:sldId id="273"/>
            <p14:sldId id="274"/>
            <p14:sldId id="282"/>
            <p14:sldId id="265"/>
            <p14:sldId id="266"/>
            <p14:sldId id="263"/>
            <p14:sldId id="26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1570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0025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78225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58343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28995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66250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2487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962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339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11/2/2022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767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11/2/2022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23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11/2/2022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260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11/2/2022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5881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11/2/2022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625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11/2/2022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4848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8941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11/2/2022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5393134"/>
      </p:ext>
    </p:extLst>
  </p:cSld>
  <p:clrMap bg1="dk1" tx1="lt1" bg2="dk2" tx2="lt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 id="2147483963" r:id="rId12"/>
    <p:sldLayoutId id="2147483964" r:id="rId13"/>
    <p:sldLayoutId id="2147483965" r:id="rId14"/>
    <p:sldLayoutId id="2147483966" r:id="rId15"/>
    <p:sldLayoutId id="214748396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Online Gadgets Reselling Application </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86518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TABLES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2375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err="1" smtClean="0"/>
              <a:t>Auth_USER_ID</a:t>
            </a:r>
            <a:r>
              <a:rPr lang="en-US" dirty="0" smtClean="0"/>
              <a:t> TABLE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6262708"/>
              </p:ext>
            </p:extLst>
          </p:nvPr>
        </p:nvGraphicFramePr>
        <p:xfrm>
          <a:off x="677863" y="2160585"/>
          <a:ext cx="6629172" cy="3073144"/>
        </p:xfrm>
        <a:graphic>
          <a:graphicData uri="http://schemas.openxmlformats.org/drawingml/2006/table">
            <a:tbl>
              <a:tblPr firstRow="1" bandRow="1">
                <a:tableStyleId>{073A0DAA-6AF3-43AB-8588-CEC1D06C72B9}</a:tableStyleId>
              </a:tblPr>
              <a:tblGrid>
                <a:gridCol w="1657293">
                  <a:extLst>
                    <a:ext uri="{9D8B030D-6E8A-4147-A177-3AD203B41FA5}">
                      <a16:colId xmlns:a16="http://schemas.microsoft.com/office/drawing/2014/main" val="1117676019"/>
                    </a:ext>
                  </a:extLst>
                </a:gridCol>
                <a:gridCol w="1657293">
                  <a:extLst>
                    <a:ext uri="{9D8B030D-6E8A-4147-A177-3AD203B41FA5}">
                      <a16:colId xmlns:a16="http://schemas.microsoft.com/office/drawing/2014/main" val="1429610225"/>
                    </a:ext>
                  </a:extLst>
                </a:gridCol>
                <a:gridCol w="1657293">
                  <a:extLst>
                    <a:ext uri="{9D8B030D-6E8A-4147-A177-3AD203B41FA5}">
                      <a16:colId xmlns:a16="http://schemas.microsoft.com/office/drawing/2014/main" val="3059813393"/>
                    </a:ext>
                  </a:extLst>
                </a:gridCol>
                <a:gridCol w="1657293">
                  <a:extLst>
                    <a:ext uri="{9D8B030D-6E8A-4147-A177-3AD203B41FA5}">
                      <a16:colId xmlns:a16="http://schemas.microsoft.com/office/drawing/2014/main" val="1796440538"/>
                    </a:ext>
                  </a:extLst>
                </a:gridCol>
              </a:tblGrid>
              <a:tr h="384143">
                <a:tc>
                  <a:txBody>
                    <a:bodyPr/>
                    <a:lstStyle/>
                    <a:p>
                      <a:r>
                        <a:rPr lang="en-US" dirty="0" smtClean="0"/>
                        <a:t>NAME</a:t>
                      </a:r>
                      <a:endParaRPr lang="en-IN" dirty="0"/>
                    </a:p>
                  </a:txBody>
                  <a:tcPr/>
                </a:tc>
                <a:tc>
                  <a:txBody>
                    <a:bodyPr/>
                    <a:lstStyle/>
                    <a:p>
                      <a:r>
                        <a:rPr lang="en-US" dirty="0" smtClean="0"/>
                        <a:t>TYPE</a:t>
                      </a:r>
                      <a:endParaRPr lang="en-IN" dirty="0"/>
                    </a:p>
                  </a:txBody>
                  <a:tcPr/>
                </a:tc>
                <a:tc>
                  <a:txBody>
                    <a:bodyPr/>
                    <a:lstStyle/>
                    <a:p>
                      <a:r>
                        <a:rPr lang="en-US" dirty="0" smtClean="0"/>
                        <a:t>CONSTRAINT</a:t>
                      </a:r>
                      <a:endParaRPr lang="en-IN" dirty="0"/>
                    </a:p>
                  </a:txBody>
                  <a:tcPr/>
                </a:tc>
                <a:tc>
                  <a:txBody>
                    <a:bodyPr/>
                    <a:lstStyle/>
                    <a:p>
                      <a:r>
                        <a:rPr lang="en-US" dirty="0" smtClean="0"/>
                        <a:t>DESC</a:t>
                      </a:r>
                      <a:endParaRPr lang="en-IN" dirty="0"/>
                    </a:p>
                  </a:txBody>
                  <a:tcPr/>
                </a:tc>
                <a:extLst>
                  <a:ext uri="{0D108BD9-81ED-4DB2-BD59-A6C34878D82A}">
                    <a16:rowId xmlns:a16="http://schemas.microsoft.com/office/drawing/2014/main" val="1045320478"/>
                  </a:ext>
                </a:extLst>
              </a:tr>
              <a:tr h="384143">
                <a:tc>
                  <a:txBody>
                    <a:bodyPr/>
                    <a:lstStyle/>
                    <a:p>
                      <a:r>
                        <a:rPr lang="en-US" dirty="0" err="1" smtClean="0"/>
                        <a:t>Auth_USER_ID</a:t>
                      </a:r>
                      <a:endParaRPr lang="en-IN" dirty="0"/>
                    </a:p>
                  </a:txBody>
                  <a:tcPr/>
                </a:tc>
                <a:tc>
                  <a:txBody>
                    <a:bodyPr/>
                    <a:lstStyle/>
                    <a:p>
                      <a:r>
                        <a:rPr lang="en-US" dirty="0" smtClean="0"/>
                        <a:t>INT</a:t>
                      </a:r>
                      <a:endParaRPr lang="en-IN" dirty="0"/>
                    </a:p>
                  </a:txBody>
                  <a:tcPr/>
                </a:tc>
                <a:tc>
                  <a:txBody>
                    <a:bodyPr/>
                    <a:lstStyle/>
                    <a:p>
                      <a:r>
                        <a:rPr lang="en-US" dirty="0" smtClean="0"/>
                        <a:t>P_KEY</a:t>
                      </a:r>
                      <a:endParaRPr lang="en-IN" dirty="0"/>
                    </a:p>
                  </a:txBody>
                  <a:tcPr/>
                </a:tc>
                <a:tc>
                  <a:txBody>
                    <a:bodyPr/>
                    <a:lstStyle/>
                    <a:p>
                      <a:endParaRPr lang="en-IN" dirty="0"/>
                    </a:p>
                  </a:txBody>
                  <a:tcPr/>
                </a:tc>
                <a:extLst>
                  <a:ext uri="{0D108BD9-81ED-4DB2-BD59-A6C34878D82A}">
                    <a16:rowId xmlns:a16="http://schemas.microsoft.com/office/drawing/2014/main" val="3107961427"/>
                  </a:ext>
                </a:extLst>
              </a:tr>
              <a:tr h="384143">
                <a:tc>
                  <a:txBody>
                    <a:bodyPr/>
                    <a:lstStyle/>
                    <a:p>
                      <a:r>
                        <a:rPr lang="en-US" dirty="0" smtClean="0"/>
                        <a:t>FIRST</a:t>
                      </a:r>
                      <a:r>
                        <a:rPr lang="en-US" baseline="0" dirty="0" smtClean="0"/>
                        <a:t>_NAME</a:t>
                      </a:r>
                      <a:endParaRPr lang="en-IN" dirty="0"/>
                    </a:p>
                  </a:txBody>
                  <a:tcPr/>
                </a:tc>
                <a:tc>
                  <a:txBody>
                    <a:bodyPr/>
                    <a:lstStyle/>
                    <a:p>
                      <a:r>
                        <a:rPr lang="en-US" dirty="0" smtClean="0"/>
                        <a:t>VARCHAR(16)</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397956953"/>
                  </a:ext>
                </a:extLst>
              </a:tr>
              <a:tr h="384143">
                <a:tc>
                  <a:txBody>
                    <a:bodyPr/>
                    <a:lstStyle/>
                    <a:p>
                      <a:r>
                        <a:rPr lang="en-US" dirty="0" smtClean="0"/>
                        <a:t>LAST_NAME</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VARCHAR(16)</a:t>
                      </a:r>
                      <a:endParaRPr lang="en-IN" dirty="0" smtClean="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782669492"/>
                  </a:ext>
                </a:extLst>
              </a:tr>
              <a:tr h="384143">
                <a:tc>
                  <a:txBody>
                    <a:bodyPr/>
                    <a:lstStyle/>
                    <a:p>
                      <a:r>
                        <a:rPr lang="en-US" dirty="0" smtClean="0"/>
                        <a:t>EMAIL_ID</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VARCHAR(16)</a:t>
                      </a:r>
                      <a:endParaRPr lang="en-IN" dirty="0" smtClean="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1926019"/>
                  </a:ext>
                </a:extLst>
              </a:tr>
              <a:tr h="384143">
                <a:tc>
                  <a:txBody>
                    <a:bodyPr/>
                    <a:lstStyle/>
                    <a:p>
                      <a:r>
                        <a:rPr lang="en-US" dirty="0" smtClean="0"/>
                        <a:t>USERNAME</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VARCHAR(16)</a:t>
                      </a:r>
                      <a:endParaRPr lang="en-IN" dirty="0" smtClean="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98912735"/>
                  </a:ext>
                </a:extLst>
              </a:tr>
              <a:tr h="384143">
                <a:tc>
                  <a:txBody>
                    <a:bodyPr/>
                    <a:lstStyle/>
                    <a:p>
                      <a:r>
                        <a:rPr lang="en-US" dirty="0" smtClean="0"/>
                        <a:t>PASSWORD</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VARCHAR(16)</a:t>
                      </a:r>
                      <a:endParaRPr lang="en-IN" dirty="0" smtClean="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896932293"/>
                  </a:ext>
                </a:extLst>
              </a:tr>
              <a:tr h="384143">
                <a:tc>
                  <a:txBody>
                    <a:bodyPr/>
                    <a:lstStyle/>
                    <a:p>
                      <a:r>
                        <a:rPr lang="en-US" dirty="0" smtClean="0"/>
                        <a:t>USER_TYPE</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BOOL</a:t>
                      </a:r>
                      <a:endParaRPr lang="en-IN" dirty="0" smtClean="0"/>
                    </a:p>
                  </a:txBody>
                  <a:tcPr/>
                </a:tc>
                <a:tc>
                  <a:txBody>
                    <a:bodyPr/>
                    <a:lstStyle/>
                    <a:p>
                      <a:endParaRPr lang="en-IN" dirty="0"/>
                    </a:p>
                  </a:txBody>
                  <a:tcPr/>
                </a:tc>
                <a:tc>
                  <a:txBody>
                    <a:bodyPr/>
                    <a:lstStyle/>
                    <a:p>
                      <a:r>
                        <a:rPr lang="en-US" dirty="0" smtClean="0"/>
                        <a:t>ROLES</a:t>
                      </a:r>
                      <a:endParaRPr lang="en-IN" dirty="0"/>
                    </a:p>
                  </a:txBody>
                  <a:tcPr/>
                </a:tc>
                <a:extLst>
                  <a:ext uri="{0D108BD9-81ED-4DB2-BD59-A6C34878D82A}">
                    <a16:rowId xmlns:a16="http://schemas.microsoft.com/office/drawing/2014/main" val="613407180"/>
                  </a:ext>
                </a:extLst>
              </a:tr>
            </a:tbl>
          </a:graphicData>
        </a:graphic>
      </p:graphicFrame>
    </p:spTree>
    <p:extLst>
      <p:ext uri="{BB962C8B-B14F-4D97-AF65-F5344CB8AC3E}">
        <p14:creationId xmlns:p14="http://schemas.microsoft.com/office/powerpoint/2010/main" val="368165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TABLE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2433065"/>
              </p:ext>
            </p:extLst>
          </p:nvPr>
        </p:nvGraphicFramePr>
        <p:xfrm>
          <a:off x="677863" y="2160588"/>
          <a:ext cx="8596312" cy="1112520"/>
        </p:xfrm>
        <a:graphic>
          <a:graphicData uri="http://schemas.openxmlformats.org/drawingml/2006/table">
            <a:tbl>
              <a:tblPr firstRow="1" bandRow="1">
                <a:tableStyleId>{073A0DAA-6AF3-43AB-8588-CEC1D06C72B9}</a:tableStyleId>
              </a:tblPr>
              <a:tblGrid>
                <a:gridCol w="2149078">
                  <a:extLst>
                    <a:ext uri="{9D8B030D-6E8A-4147-A177-3AD203B41FA5}">
                      <a16:colId xmlns:a16="http://schemas.microsoft.com/office/drawing/2014/main" val="143545467"/>
                    </a:ext>
                  </a:extLst>
                </a:gridCol>
                <a:gridCol w="2149078">
                  <a:extLst>
                    <a:ext uri="{9D8B030D-6E8A-4147-A177-3AD203B41FA5}">
                      <a16:colId xmlns:a16="http://schemas.microsoft.com/office/drawing/2014/main" val="976425436"/>
                    </a:ext>
                  </a:extLst>
                </a:gridCol>
                <a:gridCol w="2149078">
                  <a:extLst>
                    <a:ext uri="{9D8B030D-6E8A-4147-A177-3AD203B41FA5}">
                      <a16:colId xmlns:a16="http://schemas.microsoft.com/office/drawing/2014/main" val="4214024217"/>
                    </a:ext>
                  </a:extLst>
                </a:gridCol>
                <a:gridCol w="2149078">
                  <a:extLst>
                    <a:ext uri="{9D8B030D-6E8A-4147-A177-3AD203B41FA5}">
                      <a16:colId xmlns:a16="http://schemas.microsoft.com/office/drawing/2014/main" val="3565526575"/>
                    </a:ext>
                  </a:extLst>
                </a:gridCol>
              </a:tblGrid>
              <a:tr h="370840">
                <a:tc>
                  <a:txBody>
                    <a:bodyPr/>
                    <a:lstStyle/>
                    <a:p>
                      <a:r>
                        <a:rPr lang="en-US" dirty="0" smtClean="0"/>
                        <a:t>NAME</a:t>
                      </a:r>
                      <a:endParaRPr lang="en-IN" dirty="0"/>
                    </a:p>
                  </a:txBody>
                  <a:tcPr/>
                </a:tc>
                <a:tc>
                  <a:txBody>
                    <a:bodyPr/>
                    <a:lstStyle/>
                    <a:p>
                      <a:r>
                        <a:rPr lang="en-US" dirty="0" smtClean="0"/>
                        <a:t>TYPE</a:t>
                      </a:r>
                      <a:endParaRPr lang="en-IN" dirty="0"/>
                    </a:p>
                  </a:txBody>
                  <a:tcPr/>
                </a:tc>
                <a:tc>
                  <a:txBody>
                    <a:bodyPr/>
                    <a:lstStyle/>
                    <a:p>
                      <a:r>
                        <a:rPr lang="en-US" dirty="0" smtClean="0"/>
                        <a:t>CONSTRAINT</a:t>
                      </a:r>
                      <a:endParaRPr lang="en-IN" dirty="0"/>
                    </a:p>
                  </a:txBody>
                  <a:tcPr/>
                </a:tc>
                <a:tc>
                  <a:txBody>
                    <a:bodyPr/>
                    <a:lstStyle/>
                    <a:p>
                      <a:r>
                        <a:rPr lang="en-US" dirty="0" smtClean="0"/>
                        <a:t>DESC</a:t>
                      </a:r>
                      <a:endParaRPr lang="en-IN" dirty="0"/>
                    </a:p>
                  </a:txBody>
                  <a:tcPr/>
                </a:tc>
                <a:extLst>
                  <a:ext uri="{0D108BD9-81ED-4DB2-BD59-A6C34878D82A}">
                    <a16:rowId xmlns:a16="http://schemas.microsoft.com/office/drawing/2014/main" val="1116408304"/>
                  </a:ext>
                </a:extLst>
              </a:tr>
              <a:tr h="370840">
                <a:tc>
                  <a:txBody>
                    <a:bodyPr/>
                    <a:lstStyle/>
                    <a:p>
                      <a:r>
                        <a:rPr lang="en-US" dirty="0" err="1" smtClean="0"/>
                        <a:t>Auth_USER_ID</a:t>
                      </a:r>
                      <a:endParaRPr lang="en-IN" dirty="0"/>
                    </a:p>
                  </a:txBody>
                  <a:tcPr/>
                </a:tc>
                <a:tc>
                  <a:txBody>
                    <a:bodyPr/>
                    <a:lstStyle/>
                    <a:p>
                      <a:r>
                        <a:rPr lang="en-US" dirty="0" smtClean="0"/>
                        <a:t>INT</a:t>
                      </a:r>
                      <a:endParaRPr lang="en-IN" dirty="0"/>
                    </a:p>
                  </a:txBody>
                  <a:tcPr/>
                </a:tc>
                <a:tc>
                  <a:txBody>
                    <a:bodyPr/>
                    <a:lstStyle/>
                    <a:p>
                      <a:r>
                        <a:rPr lang="en-US" dirty="0" smtClean="0"/>
                        <a:t>F_KEY</a:t>
                      </a:r>
                      <a:endParaRPr lang="en-IN" dirty="0"/>
                    </a:p>
                  </a:txBody>
                  <a:tcPr/>
                </a:tc>
                <a:tc>
                  <a:txBody>
                    <a:bodyPr/>
                    <a:lstStyle/>
                    <a:p>
                      <a:endParaRPr lang="en-IN"/>
                    </a:p>
                  </a:txBody>
                  <a:tcPr/>
                </a:tc>
                <a:extLst>
                  <a:ext uri="{0D108BD9-81ED-4DB2-BD59-A6C34878D82A}">
                    <a16:rowId xmlns:a16="http://schemas.microsoft.com/office/drawing/2014/main" val="1440250140"/>
                  </a:ext>
                </a:extLst>
              </a:tr>
              <a:tr h="370840">
                <a:tc>
                  <a:txBody>
                    <a:bodyPr/>
                    <a:lstStyle/>
                    <a:p>
                      <a:r>
                        <a:rPr lang="en-US" dirty="0" smtClean="0"/>
                        <a:t>PROFILE_PIC</a:t>
                      </a:r>
                      <a:endParaRPr lang="en-IN" dirty="0"/>
                    </a:p>
                  </a:txBody>
                  <a:tcPr/>
                </a:tc>
                <a:tc>
                  <a:txBody>
                    <a:bodyPr/>
                    <a:lstStyle/>
                    <a:p>
                      <a:r>
                        <a:rPr lang="en-US" dirty="0" smtClean="0"/>
                        <a:t>BLOB</a:t>
                      </a:r>
                      <a:endParaRPr lang="en-IN" dirty="0"/>
                    </a:p>
                  </a:txBody>
                  <a:tcPr/>
                </a:tc>
                <a:tc>
                  <a:txBody>
                    <a:bodyPr/>
                    <a:lstStyle/>
                    <a:p>
                      <a:endParaRPr lang="en-IN" dirty="0"/>
                    </a:p>
                  </a:txBody>
                  <a:tcPr/>
                </a:tc>
                <a:tc>
                  <a:txBody>
                    <a:bodyPr/>
                    <a:lstStyle/>
                    <a:p>
                      <a:r>
                        <a:rPr lang="en-US" dirty="0" smtClean="0"/>
                        <a:t>IMAGE</a:t>
                      </a:r>
                      <a:endParaRPr lang="en-IN" dirty="0"/>
                    </a:p>
                  </a:txBody>
                  <a:tcPr/>
                </a:tc>
                <a:extLst>
                  <a:ext uri="{0D108BD9-81ED-4DB2-BD59-A6C34878D82A}">
                    <a16:rowId xmlns:a16="http://schemas.microsoft.com/office/drawing/2014/main" val="2358503421"/>
                  </a:ext>
                </a:extLst>
              </a:tr>
            </a:tbl>
          </a:graphicData>
        </a:graphic>
      </p:graphicFrame>
    </p:spTree>
    <p:extLst>
      <p:ext uri="{BB962C8B-B14F-4D97-AF65-F5344CB8AC3E}">
        <p14:creationId xmlns:p14="http://schemas.microsoft.com/office/powerpoint/2010/main" val="1042042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MERCHANT  TABLE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9193854"/>
              </p:ext>
            </p:extLst>
          </p:nvPr>
        </p:nvGraphicFramePr>
        <p:xfrm>
          <a:off x="522513" y="2160588"/>
          <a:ext cx="8335737" cy="1849120"/>
        </p:xfrm>
        <a:graphic>
          <a:graphicData uri="http://schemas.openxmlformats.org/drawingml/2006/table">
            <a:tbl>
              <a:tblPr firstRow="1" bandRow="1">
                <a:tableStyleId>{073A0DAA-6AF3-43AB-8588-CEC1D06C72B9}</a:tableStyleId>
              </a:tblPr>
              <a:tblGrid>
                <a:gridCol w="2457451">
                  <a:extLst>
                    <a:ext uri="{9D8B030D-6E8A-4147-A177-3AD203B41FA5}">
                      <a16:colId xmlns:a16="http://schemas.microsoft.com/office/drawing/2014/main" val="3327018366"/>
                    </a:ext>
                  </a:extLst>
                </a:gridCol>
                <a:gridCol w="1710418">
                  <a:extLst>
                    <a:ext uri="{9D8B030D-6E8A-4147-A177-3AD203B41FA5}">
                      <a16:colId xmlns:a16="http://schemas.microsoft.com/office/drawing/2014/main" val="1331172303"/>
                    </a:ext>
                  </a:extLst>
                </a:gridCol>
                <a:gridCol w="2083934">
                  <a:extLst>
                    <a:ext uri="{9D8B030D-6E8A-4147-A177-3AD203B41FA5}">
                      <a16:colId xmlns:a16="http://schemas.microsoft.com/office/drawing/2014/main" val="2105319103"/>
                    </a:ext>
                  </a:extLst>
                </a:gridCol>
                <a:gridCol w="2083934">
                  <a:extLst>
                    <a:ext uri="{9D8B030D-6E8A-4147-A177-3AD203B41FA5}">
                      <a16:colId xmlns:a16="http://schemas.microsoft.com/office/drawing/2014/main" val="2171444065"/>
                    </a:ext>
                  </a:extLst>
                </a:gridCol>
              </a:tblGrid>
              <a:tr h="370840">
                <a:tc>
                  <a:txBody>
                    <a:bodyPr/>
                    <a:lstStyle/>
                    <a:p>
                      <a:r>
                        <a:rPr lang="en-US" dirty="0" smtClean="0"/>
                        <a:t>NAME</a:t>
                      </a:r>
                      <a:endParaRPr lang="en-IN" dirty="0"/>
                    </a:p>
                  </a:txBody>
                  <a:tcPr/>
                </a:tc>
                <a:tc>
                  <a:txBody>
                    <a:bodyPr/>
                    <a:lstStyle/>
                    <a:p>
                      <a:r>
                        <a:rPr lang="en-US" dirty="0" smtClean="0"/>
                        <a:t>TYPE</a:t>
                      </a:r>
                      <a:endParaRPr lang="en-IN" dirty="0"/>
                    </a:p>
                  </a:txBody>
                  <a:tcPr/>
                </a:tc>
                <a:tc>
                  <a:txBody>
                    <a:bodyPr/>
                    <a:lstStyle/>
                    <a:p>
                      <a:r>
                        <a:rPr lang="en-US" dirty="0" smtClean="0"/>
                        <a:t>CONSRAINT</a:t>
                      </a:r>
                      <a:endParaRPr lang="en-IN" dirty="0"/>
                    </a:p>
                  </a:txBody>
                  <a:tcPr/>
                </a:tc>
                <a:tc>
                  <a:txBody>
                    <a:bodyPr/>
                    <a:lstStyle/>
                    <a:p>
                      <a:r>
                        <a:rPr lang="en-US" dirty="0" smtClean="0"/>
                        <a:t>DESC</a:t>
                      </a:r>
                      <a:endParaRPr lang="en-IN" dirty="0"/>
                    </a:p>
                  </a:txBody>
                  <a:tcPr/>
                </a:tc>
                <a:extLst>
                  <a:ext uri="{0D108BD9-81ED-4DB2-BD59-A6C34878D82A}">
                    <a16:rowId xmlns:a16="http://schemas.microsoft.com/office/drawing/2014/main" val="1730284733"/>
                  </a:ext>
                </a:extLst>
              </a:tr>
              <a:tr h="326072">
                <a:tc>
                  <a:txBody>
                    <a:bodyPr/>
                    <a:lstStyle/>
                    <a:p>
                      <a:r>
                        <a:rPr lang="en-US" dirty="0" err="1" smtClean="0"/>
                        <a:t>Auth_USER_ID</a:t>
                      </a:r>
                      <a:endParaRPr lang="en-IN" dirty="0"/>
                    </a:p>
                  </a:txBody>
                  <a:tcPr/>
                </a:tc>
                <a:tc>
                  <a:txBody>
                    <a:bodyPr/>
                    <a:lstStyle/>
                    <a:p>
                      <a:r>
                        <a:rPr lang="en-US" dirty="0" smtClean="0"/>
                        <a:t>INT</a:t>
                      </a:r>
                      <a:endParaRPr lang="en-IN" dirty="0"/>
                    </a:p>
                  </a:txBody>
                  <a:tcPr/>
                </a:tc>
                <a:tc>
                  <a:txBody>
                    <a:bodyPr/>
                    <a:lstStyle/>
                    <a:p>
                      <a:r>
                        <a:rPr lang="en-US" dirty="0" smtClean="0"/>
                        <a:t>F_KEY</a:t>
                      </a:r>
                      <a:endParaRPr lang="en-IN" dirty="0"/>
                    </a:p>
                  </a:txBody>
                  <a:tcPr/>
                </a:tc>
                <a:tc>
                  <a:txBody>
                    <a:bodyPr/>
                    <a:lstStyle/>
                    <a:p>
                      <a:endParaRPr lang="en-IN"/>
                    </a:p>
                  </a:txBody>
                  <a:tcPr/>
                </a:tc>
                <a:extLst>
                  <a:ext uri="{0D108BD9-81ED-4DB2-BD59-A6C34878D82A}">
                    <a16:rowId xmlns:a16="http://schemas.microsoft.com/office/drawing/2014/main" val="3927714182"/>
                  </a:ext>
                </a:extLst>
              </a:tr>
              <a:tr h="370840">
                <a:tc>
                  <a:txBody>
                    <a:bodyPr/>
                    <a:lstStyle/>
                    <a:p>
                      <a:r>
                        <a:rPr lang="en-US" dirty="0" smtClean="0"/>
                        <a:t>ID_PROOF</a:t>
                      </a:r>
                      <a:endParaRPr lang="en-IN" dirty="0"/>
                    </a:p>
                  </a:txBody>
                  <a:tcPr/>
                </a:tc>
                <a:tc>
                  <a:txBody>
                    <a:bodyPr/>
                    <a:lstStyle/>
                    <a:p>
                      <a:r>
                        <a:rPr lang="en-US" dirty="0" smtClean="0"/>
                        <a:t>BLOB</a:t>
                      </a:r>
                      <a:endParaRPr lang="en-IN" dirty="0"/>
                    </a:p>
                  </a:txBody>
                  <a:tcPr/>
                </a:tc>
                <a:tc>
                  <a:txBody>
                    <a:bodyPr/>
                    <a:lstStyle/>
                    <a:p>
                      <a:endParaRPr lang="en-IN"/>
                    </a:p>
                  </a:txBody>
                  <a:tcPr/>
                </a:tc>
                <a:tc>
                  <a:txBody>
                    <a:bodyPr/>
                    <a:lstStyle/>
                    <a:p>
                      <a:r>
                        <a:rPr lang="en-US" dirty="0" smtClean="0"/>
                        <a:t>IMAGE</a:t>
                      </a:r>
                      <a:endParaRPr lang="en-IN" dirty="0"/>
                    </a:p>
                  </a:txBody>
                  <a:tcPr/>
                </a:tc>
                <a:extLst>
                  <a:ext uri="{0D108BD9-81ED-4DB2-BD59-A6C34878D82A}">
                    <a16:rowId xmlns:a16="http://schemas.microsoft.com/office/drawing/2014/main" val="1570328344"/>
                  </a:ext>
                </a:extLst>
              </a:tr>
              <a:tr h="370840">
                <a:tc>
                  <a:txBody>
                    <a:bodyPr/>
                    <a:lstStyle/>
                    <a:p>
                      <a:r>
                        <a:rPr lang="en-US" dirty="0" smtClean="0"/>
                        <a:t>ADDRESS</a:t>
                      </a:r>
                      <a:endParaRPr lang="en-IN" dirty="0"/>
                    </a:p>
                  </a:txBody>
                  <a:tcPr/>
                </a:tc>
                <a:tc>
                  <a:txBody>
                    <a:bodyPr/>
                    <a:lstStyle/>
                    <a:p>
                      <a:r>
                        <a:rPr lang="en-US" dirty="0" smtClean="0"/>
                        <a:t>VARCHAR(100)</a:t>
                      </a:r>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993741681"/>
                  </a:ext>
                </a:extLst>
              </a:tr>
              <a:tr h="370840">
                <a:tc>
                  <a:txBody>
                    <a:bodyPr/>
                    <a:lstStyle/>
                    <a:p>
                      <a:r>
                        <a:rPr lang="en-US" dirty="0" smtClean="0"/>
                        <a:t>IS_ADDED_BY_ADMIN</a:t>
                      </a:r>
                      <a:endParaRPr lang="en-IN" dirty="0"/>
                    </a:p>
                  </a:txBody>
                  <a:tcPr/>
                </a:tc>
                <a:tc>
                  <a:txBody>
                    <a:bodyPr/>
                    <a:lstStyle/>
                    <a:p>
                      <a:r>
                        <a:rPr lang="en-US" dirty="0" smtClean="0"/>
                        <a:t>BOOLEAN</a:t>
                      </a:r>
                      <a:endParaRPr lang="en-IN" dirty="0"/>
                    </a:p>
                  </a:txBody>
                  <a:tcPr/>
                </a:tc>
                <a:tc>
                  <a:txBody>
                    <a:bodyPr/>
                    <a:lstStyle/>
                    <a:p>
                      <a:endParaRPr lang="en-IN" dirty="0"/>
                    </a:p>
                  </a:txBody>
                  <a:tcPr/>
                </a:tc>
                <a:tc>
                  <a:txBody>
                    <a:bodyPr/>
                    <a:lstStyle/>
                    <a:p>
                      <a:r>
                        <a:rPr lang="en-US" dirty="0" smtClean="0"/>
                        <a:t>DEFAULT=“FALSE”</a:t>
                      </a:r>
                      <a:endParaRPr lang="en-IN" dirty="0"/>
                    </a:p>
                  </a:txBody>
                  <a:tcPr/>
                </a:tc>
                <a:extLst>
                  <a:ext uri="{0D108BD9-81ED-4DB2-BD59-A6C34878D82A}">
                    <a16:rowId xmlns:a16="http://schemas.microsoft.com/office/drawing/2014/main" val="1570850425"/>
                  </a:ext>
                </a:extLst>
              </a:tr>
            </a:tbl>
          </a:graphicData>
        </a:graphic>
      </p:graphicFrame>
    </p:spTree>
    <p:extLst>
      <p:ext uri="{BB962C8B-B14F-4D97-AF65-F5344CB8AC3E}">
        <p14:creationId xmlns:p14="http://schemas.microsoft.com/office/powerpoint/2010/main" val="2295061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TABLE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0257480"/>
              </p:ext>
            </p:extLst>
          </p:nvPr>
        </p:nvGraphicFramePr>
        <p:xfrm>
          <a:off x="677863" y="2160588"/>
          <a:ext cx="8596312" cy="1112520"/>
        </p:xfrm>
        <a:graphic>
          <a:graphicData uri="http://schemas.openxmlformats.org/drawingml/2006/table">
            <a:tbl>
              <a:tblPr firstRow="1" bandRow="1">
                <a:tableStyleId>{073A0DAA-6AF3-43AB-8588-CEC1D06C72B9}</a:tableStyleId>
              </a:tblPr>
              <a:tblGrid>
                <a:gridCol w="2149078">
                  <a:extLst>
                    <a:ext uri="{9D8B030D-6E8A-4147-A177-3AD203B41FA5}">
                      <a16:colId xmlns:a16="http://schemas.microsoft.com/office/drawing/2014/main" val="779891223"/>
                    </a:ext>
                  </a:extLst>
                </a:gridCol>
                <a:gridCol w="2149078">
                  <a:extLst>
                    <a:ext uri="{9D8B030D-6E8A-4147-A177-3AD203B41FA5}">
                      <a16:colId xmlns:a16="http://schemas.microsoft.com/office/drawing/2014/main" val="432478957"/>
                    </a:ext>
                  </a:extLst>
                </a:gridCol>
                <a:gridCol w="2149078">
                  <a:extLst>
                    <a:ext uri="{9D8B030D-6E8A-4147-A177-3AD203B41FA5}">
                      <a16:colId xmlns:a16="http://schemas.microsoft.com/office/drawing/2014/main" val="3700342156"/>
                    </a:ext>
                  </a:extLst>
                </a:gridCol>
                <a:gridCol w="2149078">
                  <a:extLst>
                    <a:ext uri="{9D8B030D-6E8A-4147-A177-3AD203B41FA5}">
                      <a16:colId xmlns:a16="http://schemas.microsoft.com/office/drawing/2014/main" val="1674544455"/>
                    </a:ext>
                  </a:extLst>
                </a:gridCol>
              </a:tblGrid>
              <a:tr h="370840">
                <a:tc>
                  <a:txBody>
                    <a:bodyPr/>
                    <a:lstStyle/>
                    <a:p>
                      <a:r>
                        <a:rPr lang="en-US" dirty="0" smtClean="0"/>
                        <a:t>NAME</a:t>
                      </a:r>
                      <a:endParaRPr lang="en-IN" dirty="0"/>
                    </a:p>
                  </a:txBody>
                  <a:tcPr/>
                </a:tc>
                <a:tc>
                  <a:txBody>
                    <a:bodyPr/>
                    <a:lstStyle/>
                    <a:p>
                      <a:r>
                        <a:rPr lang="en-US" dirty="0" smtClean="0"/>
                        <a:t>TYPE</a:t>
                      </a:r>
                      <a:endParaRPr lang="en-IN" dirty="0"/>
                    </a:p>
                  </a:txBody>
                  <a:tcPr/>
                </a:tc>
                <a:tc>
                  <a:txBody>
                    <a:bodyPr/>
                    <a:lstStyle/>
                    <a:p>
                      <a:r>
                        <a:rPr lang="en-US" dirty="0" smtClean="0"/>
                        <a:t>CONSTRAINT</a:t>
                      </a:r>
                      <a:endParaRPr lang="en-IN" dirty="0"/>
                    </a:p>
                  </a:txBody>
                  <a:tcPr/>
                </a:tc>
                <a:tc>
                  <a:txBody>
                    <a:bodyPr/>
                    <a:lstStyle/>
                    <a:p>
                      <a:r>
                        <a:rPr lang="en-US" dirty="0" smtClean="0"/>
                        <a:t>DESC</a:t>
                      </a:r>
                      <a:endParaRPr lang="en-IN" dirty="0"/>
                    </a:p>
                  </a:txBody>
                  <a:tcPr/>
                </a:tc>
                <a:extLst>
                  <a:ext uri="{0D108BD9-81ED-4DB2-BD59-A6C34878D82A}">
                    <a16:rowId xmlns:a16="http://schemas.microsoft.com/office/drawing/2014/main" val="836683479"/>
                  </a:ext>
                </a:extLst>
              </a:tr>
              <a:tr h="370840">
                <a:tc>
                  <a:txBody>
                    <a:bodyPr/>
                    <a:lstStyle/>
                    <a:p>
                      <a:r>
                        <a:rPr lang="en-US" dirty="0" err="1" smtClean="0"/>
                        <a:t>Auth_USER_ID</a:t>
                      </a:r>
                      <a:endParaRPr lang="en-IN" dirty="0"/>
                    </a:p>
                  </a:txBody>
                  <a:tcPr/>
                </a:tc>
                <a:tc>
                  <a:txBody>
                    <a:bodyPr/>
                    <a:lstStyle/>
                    <a:p>
                      <a:r>
                        <a:rPr lang="en-US" dirty="0" smtClean="0"/>
                        <a:t>INT</a:t>
                      </a:r>
                      <a:endParaRPr lang="en-IN" dirty="0"/>
                    </a:p>
                  </a:txBody>
                  <a:tcPr/>
                </a:tc>
                <a:tc>
                  <a:txBody>
                    <a:bodyPr/>
                    <a:lstStyle/>
                    <a:p>
                      <a:r>
                        <a:rPr lang="en-US" dirty="0" smtClean="0"/>
                        <a:t>F_KEY</a:t>
                      </a:r>
                      <a:endParaRPr lang="en-IN" dirty="0"/>
                    </a:p>
                  </a:txBody>
                  <a:tcPr/>
                </a:tc>
                <a:tc>
                  <a:txBody>
                    <a:bodyPr/>
                    <a:lstStyle/>
                    <a:p>
                      <a:endParaRPr lang="en-IN" dirty="0"/>
                    </a:p>
                  </a:txBody>
                  <a:tcPr/>
                </a:tc>
                <a:extLst>
                  <a:ext uri="{0D108BD9-81ED-4DB2-BD59-A6C34878D82A}">
                    <a16:rowId xmlns:a16="http://schemas.microsoft.com/office/drawing/2014/main" val="4283019072"/>
                  </a:ext>
                </a:extLst>
              </a:tr>
              <a:tr h="370840">
                <a:tc>
                  <a:txBody>
                    <a:bodyPr/>
                    <a:lstStyle/>
                    <a:p>
                      <a:r>
                        <a:rPr lang="en-US" dirty="0" smtClean="0"/>
                        <a:t>PROFILE_PIC</a:t>
                      </a:r>
                      <a:endParaRPr lang="en-IN" dirty="0"/>
                    </a:p>
                  </a:txBody>
                  <a:tcPr/>
                </a:tc>
                <a:tc>
                  <a:txBody>
                    <a:bodyPr/>
                    <a:lstStyle/>
                    <a:p>
                      <a:r>
                        <a:rPr lang="en-US" dirty="0" smtClean="0"/>
                        <a:t>BLOB</a:t>
                      </a:r>
                      <a:endParaRPr lang="en-IN" dirty="0"/>
                    </a:p>
                  </a:txBody>
                  <a:tcPr/>
                </a:tc>
                <a:tc>
                  <a:txBody>
                    <a:bodyPr/>
                    <a:lstStyle/>
                    <a:p>
                      <a:endParaRPr lang="en-IN" dirty="0"/>
                    </a:p>
                  </a:txBody>
                  <a:tcPr/>
                </a:tc>
                <a:tc>
                  <a:txBody>
                    <a:bodyPr/>
                    <a:lstStyle/>
                    <a:p>
                      <a:r>
                        <a:rPr lang="en-US" dirty="0" smtClean="0"/>
                        <a:t>IMAGE</a:t>
                      </a:r>
                      <a:endParaRPr lang="en-IN" dirty="0"/>
                    </a:p>
                  </a:txBody>
                  <a:tcPr/>
                </a:tc>
                <a:extLst>
                  <a:ext uri="{0D108BD9-81ED-4DB2-BD59-A6C34878D82A}">
                    <a16:rowId xmlns:a16="http://schemas.microsoft.com/office/drawing/2014/main" val="611409760"/>
                  </a:ext>
                </a:extLst>
              </a:tr>
            </a:tbl>
          </a:graphicData>
        </a:graphic>
      </p:graphicFrame>
    </p:spTree>
    <p:extLst>
      <p:ext uri="{BB962C8B-B14F-4D97-AF65-F5344CB8AC3E}">
        <p14:creationId xmlns:p14="http://schemas.microsoft.com/office/powerpoint/2010/main" val="1030865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4183792"/>
              </p:ext>
            </p:extLst>
          </p:nvPr>
        </p:nvGraphicFramePr>
        <p:xfrm>
          <a:off x="677863" y="2160588"/>
          <a:ext cx="8596312" cy="2225040"/>
        </p:xfrm>
        <a:graphic>
          <a:graphicData uri="http://schemas.openxmlformats.org/drawingml/2006/table">
            <a:tbl>
              <a:tblPr firstRow="1" bandRow="1">
                <a:tableStyleId>{073A0DAA-6AF3-43AB-8588-CEC1D06C72B9}</a:tableStyleId>
              </a:tblPr>
              <a:tblGrid>
                <a:gridCol w="2149078">
                  <a:extLst>
                    <a:ext uri="{9D8B030D-6E8A-4147-A177-3AD203B41FA5}">
                      <a16:colId xmlns:a16="http://schemas.microsoft.com/office/drawing/2014/main" val="4040429661"/>
                    </a:ext>
                  </a:extLst>
                </a:gridCol>
                <a:gridCol w="2149078">
                  <a:extLst>
                    <a:ext uri="{9D8B030D-6E8A-4147-A177-3AD203B41FA5}">
                      <a16:colId xmlns:a16="http://schemas.microsoft.com/office/drawing/2014/main" val="2406949925"/>
                    </a:ext>
                  </a:extLst>
                </a:gridCol>
                <a:gridCol w="2149078">
                  <a:extLst>
                    <a:ext uri="{9D8B030D-6E8A-4147-A177-3AD203B41FA5}">
                      <a16:colId xmlns:a16="http://schemas.microsoft.com/office/drawing/2014/main" val="2408826496"/>
                    </a:ext>
                  </a:extLst>
                </a:gridCol>
                <a:gridCol w="2149078">
                  <a:extLst>
                    <a:ext uri="{9D8B030D-6E8A-4147-A177-3AD203B41FA5}">
                      <a16:colId xmlns:a16="http://schemas.microsoft.com/office/drawing/2014/main" val="4147661499"/>
                    </a:ext>
                  </a:extLst>
                </a:gridCol>
              </a:tblGrid>
              <a:tr h="370840">
                <a:tc>
                  <a:txBody>
                    <a:bodyPr/>
                    <a:lstStyle/>
                    <a:p>
                      <a:r>
                        <a:rPr lang="en-US" dirty="0" smtClean="0"/>
                        <a:t>NAME</a:t>
                      </a:r>
                      <a:endParaRPr lang="en-IN" dirty="0"/>
                    </a:p>
                  </a:txBody>
                  <a:tcPr/>
                </a:tc>
                <a:tc>
                  <a:txBody>
                    <a:bodyPr/>
                    <a:lstStyle/>
                    <a:p>
                      <a:r>
                        <a:rPr lang="en-US" dirty="0" smtClean="0"/>
                        <a:t>TYPE</a:t>
                      </a:r>
                      <a:endParaRPr lang="en-IN" dirty="0"/>
                    </a:p>
                  </a:txBody>
                  <a:tcPr/>
                </a:tc>
                <a:tc>
                  <a:txBody>
                    <a:bodyPr/>
                    <a:lstStyle/>
                    <a:p>
                      <a:r>
                        <a:rPr lang="en-US" dirty="0" smtClean="0"/>
                        <a:t>CONSTRAINT</a:t>
                      </a:r>
                      <a:endParaRPr lang="en-IN" dirty="0"/>
                    </a:p>
                  </a:txBody>
                  <a:tcPr/>
                </a:tc>
                <a:tc>
                  <a:txBody>
                    <a:bodyPr/>
                    <a:lstStyle/>
                    <a:p>
                      <a:r>
                        <a:rPr lang="en-US" dirty="0" smtClean="0"/>
                        <a:t>DESC</a:t>
                      </a:r>
                      <a:endParaRPr lang="en-IN" dirty="0"/>
                    </a:p>
                  </a:txBody>
                  <a:tcPr/>
                </a:tc>
                <a:extLst>
                  <a:ext uri="{0D108BD9-81ED-4DB2-BD59-A6C34878D82A}">
                    <a16:rowId xmlns:a16="http://schemas.microsoft.com/office/drawing/2014/main" val="394276528"/>
                  </a:ext>
                </a:extLst>
              </a:tr>
              <a:tr h="370840">
                <a:tc>
                  <a:txBody>
                    <a:bodyPr/>
                    <a:lstStyle/>
                    <a:p>
                      <a:r>
                        <a:rPr lang="en-US" dirty="0" smtClean="0"/>
                        <a:t>CID</a:t>
                      </a:r>
                      <a:endParaRPr lang="en-IN" dirty="0"/>
                    </a:p>
                  </a:txBody>
                  <a:tcPr/>
                </a:tc>
                <a:tc>
                  <a:txBody>
                    <a:bodyPr/>
                    <a:lstStyle/>
                    <a:p>
                      <a:r>
                        <a:rPr lang="en-US" dirty="0" smtClean="0"/>
                        <a:t>INT</a:t>
                      </a:r>
                      <a:endParaRPr lang="en-IN" dirty="0"/>
                    </a:p>
                  </a:txBody>
                  <a:tcPr/>
                </a:tc>
                <a:tc>
                  <a:txBody>
                    <a:bodyPr/>
                    <a:lstStyle/>
                    <a:p>
                      <a:r>
                        <a:rPr lang="en-US" dirty="0" smtClean="0"/>
                        <a:t>P_KEY</a:t>
                      </a:r>
                      <a:endParaRPr lang="en-IN" dirty="0"/>
                    </a:p>
                  </a:txBody>
                  <a:tcPr/>
                </a:tc>
                <a:tc>
                  <a:txBody>
                    <a:bodyPr/>
                    <a:lstStyle/>
                    <a:p>
                      <a:endParaRPr lang="en-IN" dirty="0"/>
                    </a:p>
                  </a:txBody>
                  <a:tcPr/>
                </a:tc>
                <a:extLst>
                  <a:ext uri="{0D108BD9-81ED-4DB2-BD59-A6C34878D82A}">
                    <a16:rowId xmlns:a16="http://schemas.microsoft.com/office/drawing/2014/main" val="2322206912"/>
                  </a:ext>
                </a:extLst>
              </a:tr>
              <a:tr h="370840">
                <a:tc>
                  <a:txBody>
                    <a:bodyPr/>
                    <a:lstStyle/>
                    <a:p>
                      <a:r>
                        <a:rPr lang="en-US" dirty="0" smtClean="0"/>
                        <a:t>TITLE</a:t>
                      </a:r>
                      <a:endParaRPr lang="en-IN" dirty="0"/>
                    </a:p>
                  </a:txBody>
                  <a:tcPr/>
                </a:tc>
                <a:tc>
                  <a:txBody>
                    <a:bodyPr/>
                    <a:lstStyle/>
                    <a:p>
                      <a:r>
                        <a:rPr lang="en-US" dirty="0" smtClean="0"/>
                        <a:t>VARCHAR(25)</a:t>
                      </a:r>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908646898"/>
                  </a:ext>
                </a:extLst>
              </a:tr>
              <a:tr h="370840">
                <a:tc>
                  <a:txBody>
                    <a:bodyPr/>
                    <a:lstStyle/>
                    <a:p>
                      <a:r>
                        <a:rPr lang="en-US" dirty="0" smtClean="0"/>
                        <a:t>THUMBNAIL</a:t>
                      </a:r>
                      <a:endParaRPr lang="en-IN" dirty="0"/>
                    </a:p>
                  </a:txBody>
                  <a:tcPr/>
                </a:tc>
                <a:tc>
                  <a:txBody>
                    <a:bodyPr/>
                    <a:lstStyle/>
                    <a:p>
                      <a:r>
                        <a:rPr lang="en-US" dirty="0" smtClean="0"/>
                        <a:t>BLOB</a:t>
                      </a:r>
                      <a:endParaRPr lang="en-IN" dirty="0"/>
                    </a:p>
                  </a:txBody>
                  <a:tcPr/>
                </a:tc>
                <a:tc>
                  <a:txBody>
                    <a:bodyPr/>
                    <a:lstStyle/>
                    <a:p>
                      <a:endParaRPr lang="en-IN" dirty="0"/>
                    </a:p>
                  </a:txBody>
                  <a:tcPr/>
                </a:tc>
                <a:tc>
                  <a:txBody>
                    <a:bodyPr/>
                    <a:lstStyle/>
                    <a:p>
                      <a:r>
                        <a:rPr lang="en-US" dirty="0" smtClean="0"/>
                        <a:t>IMAGE</a:t>
                      </a:r>
                      <a:endParaRPr lang="en-IN" dirty="0"/>
                    </a:p>
                  </a:txBody>
                  <a:tcPr/>
                </a:tc>
                <a:extLst>
                  <a:ext uri="{0D108BD9-81ED-4DB2-BD59-A6C34878D82A}">
                    <a16:rowId xmlns:a16="http://schemas.microsoft.com/office/drawing/2014/main" val="2584342843"/>
                  </a:ext>
                </a:extLst>
              </a:tr>
              <a:tr h="370840">
                <a:tc>
                  <a:txBody>
                    <a:bodyPr/>
                    <a:lstStyle/>
                    <a:p>
                      <a:r>
                        <a:rPr lang="en-US" dirty="0" smtClean="0"/>
                        <a:t>DESC</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VARCHAR(250)</a:t>
                      </a:r>
                      <a:endParaRPr lang="en-IN" dirty="0" smtClean="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60939659"/>
                  </a:ext>
                </a:extLst>
              </a:tr>
              <a:tr h="370840">
                <a:tc>
                  <a:txBody>
                    <a:bodyPr/>
                    <a:lstStyle/>
                    <a:p>
                      <a:r>
                        <a:rPr lang="en-US" dirty="0" smtClean="0"/>
                        <a:t>IS_ACTIVE</a:t>
                      </a:r>
                      <a:endParaRPr lang="en-IN" dirty="0"/>
                    </a:p>
                  </a:txBody>
                  <a:tcPr/>
                </a:tc>
                <a:tc>
                  <a:txBody>
                    <a:bodyPr/>
                    <a:lstStyle/>
                    <a:p>
                      <a:r>
                        <a:rPr lang="en-US" dirty="0" smtClean="0"/>
                        <a:t>INT</a:t>
                      </a:r>
                      <a:endParaRPr lang="en-IN" dirty="0"/>
                    </a:p>
                  </a:txBody>
                  <a:tcPr/>
                </a:tc>
                <a:tc>
                  <a:txBody>
                    <a:bodyPr/>
                    <a:lstStyle/>
                    <a:p>
                      <a:endParaRPr lang="en-IN" dirty="0"/>
                    </a:p>
                  </a:txBody>
                  <a:tcPr/>
                </a:tc>
                <a:tc>
                  <a:txBody>
                    <a:bodyPr/>
                    <a:lstStyle/>
                    <a:p>
                      <a:r>
                        <a:rPr lang="en-US" dirty="0" smtClean="0"/>
                        <a:t>DEFAULT=“1”</a:t>
                      </a:r>
                      <a:endParaRPr lang="en-IN" dirty="0"/>
                    </a:p>
                  </a:txBody>
                  <a:tcPr/>
                </a:tc>
                <a:extLst>
                  <a:ext uri="{0D108BD9-81ED-4DB2-BD59-A6C34878D82A}">
                    <a16:rowId xmlns:a16="http://schemas.microsoft.com/office/drawing/2014/main" val="2104019314"/>
                  </a:ext>
                </a:extLst>
              </a:tr>
            </a:tbl>
          </a:graphicData>
        </a:graphic>
      </p:graphicFrame>
    </p:spTree>
    <p:extLst>
      <p:ext uri="{BB962C8B-B14F-4D97-AF65-F5344CB8AC3E}">
        <p14:creationId xmlns:p14="http://schemas.microsoft.com/office/powerpoint/2010/main" val="2244674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6853945"/>
              </p:ext>
            </p:extLst>
          </p:nvPr>
        </p:nvGraphicFramePr>
        <p:xfrm>
          <a:off x="677863" y="2160588"/>
          <a:ext cx="8596312" cy="2595880"/>
        </p:xfrm>
        <a:graphic>
          <a:graphicData uri="http://schemas.openxmlformats.org/drawingml/2006/table">
            <a:tbl>
              <a:tblPr firstRow="1" bandRow="1">
                <a:tableStyleId>{073A0DAA-6AF3-43AB-8588-CEC1D06C72B9}</a:tableStyleId>
              </a:tblPr>
              <a:tblGrid>
                <a:gridCol w="2149078">
                  <a:extLst>
                    <a:ext uri="{9D8B030D-6E8A-4147-A177-3AD203B41FA5}">
                      <a16:colId xmlns:a16="http://schemas.microsoft.com/office/drawing/2014/main" val="4040429661"/>
                    </a:ext>
                  </a:extLst>
                </a:gridCol>
                <a:gridCol w="2149078">
                  <a:extLst>
                    <a:ext uri="{9D8B030D-6E8A-4147-A177-3AD203B41FA5}">
                      <a16:colId xmlns:a16="http://schemas.microsoft.com/office/drawing/2014/main" val="2406949925"/>
                    </a:ext>
                  </a:extLst>
                </a:gridCol>
                <a:gridCol w="2149078">
                  <a:extLst>
                    <a:ext uri="{9D8B030D-6E8A-4147-A177-3AD203B41FA5}">
                      <a16:colId xmlns:a16="http://schemas.microsoft.com/office/drawing/2014/main" val="2408826496"/>
                    </a:ext>
                  </a:extLst>
                </a:gridCol>
                <a:gridCol w="2149078">
                  <a:extLst>
                    <a:ext uri="{9D8B030D-6E8A-4147-A177-3AD203B41FA5}">
                      <a16:colId xmlns:a16="http://schemas.microsoft.com/office/drawing/2014/main" val="4147661499"/>
                    </a:ext>
                  </a:extLst>
                </a:gridCol>
              </a:tblGrid>
              <a:tr h="370840">
                <a:tc>
                  <a:txBody>
                    <a:bodyPr/>
                    <a:lstStyle/>
                    <a:p>
                      <a:r>
                        <a:rPr lang="en-US" dirty="0" smtClean="0"/>
                        <a:t>NAME</a:t>
                      </a:r>
                      <a:endParaRPr lang="en-IN" dirty="0"/>
                    </a:p>
                  </a:txBody>
                  <a:tcPr/>
                </a:tc>
                <a:tc>
                  <a:txBody>
                    <a:bodyPr/>
                    <a:lstStyle/>
                    <a:p>
                      <a:r>
                        <a:rPr lang="en-US" dirty="0" smtClean="0"/>
                        <a:t>TYPE</a:t>
                      </a:r>
                      <a:endParaRPr lang="en-IN" dirty="0"/>
                    </a:p>
                  </a:txBody>
                  <a:tcPr/>
                </a:tc>
                <a:tc>
                  <a:txBody>
                    <a:bodyPr/>
                    <a:lstStyle/>
                    <a:p>
                      <a:r>
                        <a:rPr lang="en-US" dirty="0" smtClean="0"/>
                        <a:t>CONSTRAINT</a:t>
                      </a:r>
                      <a:endParaRPr lang="en-IN" dirty="0"/>
                    </a:p>
                  </a:txBody>
                  <a:tcPr/>
                </a:tc>
                <a:tc>
                  <a:txBody>
                    <a:bodyPr/>
                    <a:lstStyle/>
                    <a:p>
                      <a:r>
                        <a:rPr lang="en-US" dirty="0" smtClean="0"/>
                        <a:t>DESC</a:t>
                      </a:r>
                      <a:endParaRPr lang="en-IN" dirty="0"/>
                    </a:p>
                  </a:txBody>
                  <a:tcPr/>
                </a:tc>
                <a:extLst>
                  <a:ext uri="{0D108BD9-81ED-4DB2-BD59-A6C34878D82A}">
                    <a16:rowId xmlns:a16="http://schemas.microsoft.com/office/drawing/2014/main" val="394276528"/>
                  </a:ext>
                </a:extLst>
              </a:tr>
              <a:tr h="370840">
                <a:tc>
                  <a:txBody>
                    <a:bodyPr/>
                    <a:lstStyle/>
                    <a:p>
                      <a:r>
                        <a:rPr lang="en-US" dirty="0" smtClean="0"/>
                        <a:t>PID</a:t>
                      </a:r>
                      <a:endParaRPr lang="en-IN" dirty="0"/>
                    </a:p>
                  </a:txBody>
                  <a:tcPr/>
                </a:tc>
                <a:tc>
                  <a:txBody>
                    <a:bodyPr/>
                    <a:lstStyle/>
                    <a:p>
                      <a:r>
                        <a:rPr lang="en-US" dirty="0" smtClean="0"/>
                        <a:t>INT</a:t>
                      </a:r>
                      <a:endParaRPr lang="en-IN" dirty="0"/>
                    </a:p>
                  </a:txBody>
                  <a:tcPr/>
                </a:tc>
                <a:tc>
                  <a:txBody>
                    <a:bodyPr/>
                    <a:lstStyle/>
                    <a:p>
                      <a:r>
                        <a:rPr lang="en-US" dirty="0" smtClean="0"/>
                        <a:t>P_KEY</a:t>
                      </a:r>
                      <a:endParaRPr lang="en-IN" dirty="0"/>
                    </a:p>
                  </a:txBody>
                  <a:tcPr/>
                </a:tc>
                <a:tc>
                  <a:txBody>
                    <a:bodyPr/>
                    <a:lstStyle/>
                    <a:p>
                      <a:endParaRPr lang="en-IN" dirty="0"/>
                    </a:p>
                  </a:txBody>
                  <a:tcPr/>
                </a:tc>
                <a:extLst>
                  <a:ext uri="{0D108BD9-81ED-4DB2-BD59-A6C34878D82A}">
                    <a16:rowId xmlns:a16="http://schemas.microsoft.com/office/drawing/2014/main" val="2322206912"/>
                  </a:ext>
                </a:extLst>
              </a:tr>
              <a:tr h="370840">
                <a:tc>
                  <a:txBody>
                    <a:bodyPr/>
                    <a:lstStyle/>
                    <a:p>
                      <a:r>
                        <a:rPr lang="en-US" dirty="0" smtClean="0"/>
                        <a:t>PROD_NAME</a:t>
                      </a:r>
                      <a:endParaRPr lang="en-IN" dirty="0"/>
                    </a:p>
                  </a:txBody>
                  <a:tcPr/>
                </a:tc>
                <a:tc>
                  <a:txBody>
                    <a:bodyPr/>
                    <a:lstStyle/>
                    <a:p>
                      <a:r>
                        <a:rPr lang="en-US" dirty="0" smtClean="0"/>
                        <a:t>VARCHAR(25)</a:t>
                      </a:r>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908646898"/>
                  </a:ext>
                </a:extLst>
              </a:tr>
              <a:tr h="370840">
                <a:tc>
                  <a:txBody>
                    <a:bodyPr/>
                    <a:lstStyle/>
                    <a:p>
                      <a:r>
                        <a:rPr lang="en-US" dirty="0" smtClean="0"/>
                        <a:t>PROD_PRICE</a:t>
                      </a:r>
                      <a:endParaRPr lang="en-IN" dirty="0"/>
                    </a:p>
                  </a:txBody>
                  <a:tcPr/>
                </a:tc>
                <a:tc>
                  <a:txBody>
                    <a:bodyPr/>
                    <a:lstStyle/>
                    <a:p>
                      <a:r>
                        <a:rPr lang="en-US" dirty="0" smtClean="0"/>
                        <a:t>INT</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584342843"/>
                  </a:ext>
                </a:extLst>
              </a:tr>
              <a:tr h="370840">
                <a:tc>
                  <a:txBody>
                    <a:bodyPr/>
                    <a:lstStyle/>
                    <a:p>
                      <a:r>
                        <a:rPr lang="en-US" dirty="0" smtClean="0"/>
                        <a:t>PROD_DESC</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VARCHAR(250)</a:t>
                      </a:r>
                      <a:endParaRPr lang="en-IN" dirty="0" smtClean="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60939659"/>
                  </a:ext>
                </a:extLst>
              </a:tr>
              <a:tr h="370840">
                <a:tc>
                  <a:txBody>
                    <a:bodyPr/>
                    <a:lstStyle/>
                    <a:p>
                      <a:r>
                        <a:rPr lang="en-US" dirty="0" smtClean="0"/>
                        <a:t>IS_ACTIVE</a:t>
                      </a:r>
                      <a:endParaRPr lang="en-IN" dirty="0"/>
                    </a:p>
                  </a:txBody>
                  <a:tcPr/>
                </a:tc>
                <a:tc>
                  <a:txBody>
                    <a:bodyPr/>
                    <a:lstStyle/>
                    <a:p>
                      <a:r>
                        <a:rPr lang="en-US" dirty="0" smtClean="0"/>
                        <a:t>INT</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04019314"/>
                  </a:ext>
                </a:extLst>
              </a:tr>
              <a:tr h="370840">
                <a:tc>
                  <a:txBody>
                    <a:bodyPr/>
                    <a:lstStyle/>
                    <a:p>
                      <a:r>
                        <a:rPr lang="en-US" dirty="0" smtClean="0"/>
                        <a:t>ADDED_BY_MER</a:t>
                      </a:r>
                      <a:endParaRPr lang="en-IN" dirty="0"/>
                    </a:p>
                  </a:txBody>
                  <a:tcPr/>
                </a:tc>
                <a:tc>
                  <a:txBody>
                    <a:bodyPr/>
                    <a:lstStyle/>
                    <a:p>
                      <a:r>
                        <a:rPr lang="en-US" dirty="0" smtClean="0"/>
                        <a:t>INT</a:t>
                      </a:r>
                      <a:endParaRPr lang="en-IN" dirty="0"/>
                    </a:p>
                  </a:txBody>
                  <a:tcPr/>
                </a:tc>
                <a:tc>
                  <a:txBody>
                    <a:bodyPr/>
                    <a:lstStyle/>
                    <a:p>
                      <a:r>
                        <a:rPr lang="en-US" dirty="0" smtClean="0"/>
                        <a:t>F_KEY</a:t>
                      </a:r>
                      <a:endParaRPr lang="en-IN" dirty="0"/>
                    </a:p>
                  </a:txBody>
                  <a:tcPr/>
                </a:tc>
                <a:tc>
                  <a:txBody>
                    <a:bodyPr/>
                    <a:lstStyle/>
                    <a:p>
                      <a:endParaRPr lang="en-IN" dirty="0"/>
                    </a:p>
                  </a:txBody>
                  <a:tcPr/>
                </a:tc>
                <a:extLst>
                  <a:ext uri="{0D108BD9-81ED-4DB2-BD59-A6C34878D82A}">
                    <a16:rowId xmlns:a16="http://schemas.microsoft.com/office/drawing/2014/main" val="1315822478"/>
                  </a:ext>
                </a:extLst>
              </a:tr>
            </a:tbl>
          </a:graphicData>
        </a:graphic>
      </p:graphicFrame>
    </p:spTree>
    <p:extLst>
      <p:ext uri="{BB962C8B-B14F-4D97-AF65-F5344CB8AC3E}">
        <p14:creationId xmlns:p14="http://schemas.microsoft.com/office/powerpoint/2010/main" val="268057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ORDERS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7566190"/>
              </p:ext>
            </p:extLst>
          </p:nvPr>
        </p:nvGraphicFramePr>
        <p:xfrm>
          <a:off x="677863" y="2160588"/>
          <a:ext cx="8596312" cy="1854200"/>
        </p:xfrm>
        <a:graphic>
          <a:graphicData uri="http://schemas.openxmlformats.org/drawingml/2006/table">
            <a:tbl>
              <a:tblPr firstRow="1" bandRow="1">
                <a:tableStyleId>{073A0DAA-6AF3-43AB-8588-CEC1D06C72B9}</a:tableStyleId>
              </a:tblPr>
              <a:tblGrid>
                <a:gridCol w="2149078">
                  <a:extLst>
                    <a:ext uri="{9D8B030D-6E8A-4147-A177-3AD203B41FA5}">
                      <a16:colId xmlns:a16="http://schemas.microsoft.com/office/drawing/2014/main" val="4040429661"/>
                    </a:ext>
                  </a:extLst>
                </a:gridCol>
                <a:gridCol w="2149078">
                  <a:extLst>
                    <a:ext uri="{9D8B030D-6E8A-4147-A177-3AD203B41FA5}">
                      <a16:colId xmlns:a16="http://schemas.microsoft.com/office/drawing/2014/main" val="2406949925"/>
                    </a:ext>
                  </a:extLst>
                </a:gridCol>
                <a:gridCol w="2149078">
                  <a:extLst>
                    <a:ext uri="{9D8B030D-6E8A-4147-A177-3AD203B41FA5}">
                      <a16:colId xmlns:a16="http://schemas.microsoft.com/office/drawing/2014/main" val="2408826496"/>
                    </a:ext>
                  </a:extLst>
                </a:gridCol>
                <a:gridCol w="2149078">
                  <a:extLst>
                    <a:ext uri="{9D8B030D-6E8A-4147-A177-3AD203B41FA5}">
                      <a16:colId xmlns:a16="http://schemas.microsoft.com/office/drawing/2014/main" val="4147661499"/>
                    </a:ext>
                  </a:extLst>
                </a:gridCol>
              </a:tblGrid>
              <a:tr h="370840">
                <a:tc>
                  <a:txBody>
                    <a:bodyPr/>
                    <a:lstStyle/>
                    <a:p>
                      <a:r>
                        <a:rPr lang="en-US" dirty="0" smtClean="0"/>
                        <a:t>NAME</a:t>
                      </a:r>
                      <a:endParaRPr lang="en-IN" dirty="0"/>
                    </a:p>
                  </a:txBody>
                  <a:tcPr/>
                </a:tc>
                <a:tc>
                  <a:txBody>
                    <a:bodyPr/>
                    <a:lstStyle/>
                    <a:p>
                      <a:r>
                        <a:rPr lang="en-US" dirty="0" smtClean="0"/>
                        <a:t>TYPE</a:t>
                      </a:r>
                      <a:endParaRPr lang="en-IN" dirty="0"/>
                    </a:p>
                  </a:txBody>
                  <a:tcPr/>
                </a:tc>
                <a:tc>
                  <a:txBody>
                    <a:bodyPr/>
                    <a:lstStyle/>
                    <a:p>
                      <a:r>
                        <a:rPr lang="en-US" dirty="0" smtClean="0"/>
                        <a:t>CONSTRAINT</a:t>
                      </a:r>
                      <a:endParaRPr lang="en-IN" dirty="0"/>
                    </a:p>
                  </a:txBody>
                  <a:tcPr/>
                </a:tc>
                <a:tc>
                  <a:txBody>
                    <a:bodyPr/>
                    <a:lstStyle/>
                    <a:p>
                      <a:r>
                        <a:rPr lang="en-US" dirty="0" smtClean="0"/>
                        <a:t>DESC</a:t>
                      </a:r>
                      <a:endParaRPr lang="en-IN" dirty="0"/>
                    </a:p>
                  </a:txBody>
                  <a:tcPr/>
                </a:tc>
                <a:extLst>
                  <a:ext uri="{0D108BD9-81ED-4DB2-BD59-A6C34878D82A}">
                    <a16:rowId xmlns:a16="http://schemas.microsoft.com/office/drawing/2014/main" val="394276528"/>
                  </a:ext>
                </a:extLst>
              </a:tr>
              <a:tr h="370840">
                <a:tc>
                  <a:txBody>
                    <a:bodyPr/>
                    <a:lstStyle/>
                    <a:p>
                      <a:r>
                        <a:rPr lang="en-US" dirty="0" smtClean="0"/>
                        <a:t>ID</a:t>
                      </a:r>
                      <a:endParaRPr lang="en-IN" dirty="0"/>
                    </a:p>
                  </a:txBody>
                  <a:tcPr/>
                </a:tc>
                <a:tc>
                  <a:txBody>
                    <a:bodyPr/>
                    <a:lstStyle/>
                    <a:p>
                      <a:r>
                        <a:rPr lang="en-US" dirty="0" smtClean="0"/>
                        <a:t>INT</a:t>
                      </a:r>
                      <a:endParaRPr lang="en-IN" dirty="0"/>
                    </a:p>
                  </a:txBody>
                  <a:tcPr/>
                </a:tc>
                <a:tc>
                  <a:txBody>
                    <a:bodyPr/>
                    <a:lstStyle/>
                    <a:p>
                      <a:r>
                        <a:rPr lang="en-US" dirty="0" smtClean="0"/>
                        <a:t>P_KEY</a:t>
                      </a:r>
                      <a:endParaRPr lang="en-IN" dirty="0"/>
                    </a:p>
                  </a:txBody>
                  <a:tcPr/>
                </a:tc>
                <a:tc>
                  <a:txBody>
                    <a:bodyPr/>
                    <a:lstStyle/>
                    <a:p>
                      <a:endParaRPr lang="en-IN" dirty="0"/>
                    </a:p>
                  </a:txBody>
                  <a:tcPr/>
                </a:tc>
                <a:extLst>
                  <a:ext uri="{0D108BD9-81ED-4DB2-BD59-A6C34878D82A}">
                    <a16:rowId xmlns:a16="http://schemas.microsoft.com/office/drawing/2014/main" val="2322206912"/>
                  </a:ext>
                </a:extLst>
              </a:tr>
              <a:tr h="370840">
                <a:tc>
                  <a:txBody>
                    <a:bodyPr/>
                    <a:lstStyle/>
                    <a:p>
                      <a:r>
                        <a:rPr lang="en-US" dirty="0" smtClean="0"/>
                        <a:t>PROD_ID</a:t>
                      </a:r>
                      <a:endParaRPr lang="en-IN" dirty="0"/>
                    </a:p>
                  </a:txBody>
                  <a:tcPr/>
                </a:tc>
                <a:tc>
                  <a:txBody>
                    <a:bodyPr/>
                    <a:lstStyle/>
                    <a:p>
                      <a:r>
                        <a:rPr lang="en-US" dirty="0" smtClean="0"/>
                        <a:t>VARCHAR(25)</a:t>
                      </a:r>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908646898"/>
                  </a:ext>
                </a:extLst>
              </a:tr>
              <a:tr h="370840">
                <a:tc>
                  <a:txBody>
                    <a:bodyPr/>
                    <a:lstStyle/>
                    <a:p>
                      <a:r>
                        <a:rPr lang="en-US" dirty="0" smtClean="0"/>
                        <a:t>PUR_PRICE</a:t>
                      </a:r>
                      <a:endParaRPr lang="en-IN" dirty="0"/>
                    </a:p>
                  </a:txBody>
                  <a:tcPr/>
                </a:tc>
                <a:tc>
                  <a:txBody>
                    <a:bodyPr/>
                    <a:lstStyle/>
                    <a:p>
                      <a:r>
                        <a:rPr lang="en-US" dirty="0" smtClean="0"/>
                        <a:t>INT</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584342843"/>
                  </a:ext>
                </a:extLst>
              </a:tr>
              <a:tr h="370840">
                <a:tc>
                  <a:txBody>
                    <a:bodyPr/>
                    <a:lstStyle/>
                    <a:p>
                      <a:r>
                        <a:rPr lang="en-US" dirty="0" smtClean="0"/>
                        <a:t>PROD_STATUS</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VARCHAR(250)</a:t>
                      </a:r>
                      <a:endParaRPr lang="en-IN" dirty="0" smtClean="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60939659"/>
                  </a:ext>
                </a:extLst>
              </a:tr>
            </a:tbl>
          </a:graphicData>
        </a:graphic>
      </p:graphicFrame>
    </p:spTree>
    <p:extLst>
      <p:ext uri="{BB962C8B-B14F-4D97-AF65-F5344CB8AC3E}">
        <p14:creationId xmlns:p14="http://schemas.microsoft.com/office/powerpoint/2010/main" val="2940796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SCREENSHOTS(FORMS)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62386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823E-F5A6-89AD-11D4-C6F32D50B370}"/>
              </a:ext>
            </a:extLst>
          </p:cNvPr>
          <p:cNvSpPr>
            <a:spLocks noGrp="1"/>
          </p:cNvSpPr>
          <p:nvPr>
            <p:ph type="title"/>
          </p:nvPr>
        </p:nvSpPr>
        <p:spPr/>
        <p:txBody>
          <a:bodyPr/>
          <a:lstStyle/>
          <a:p>
            <a:r>
              <a:rPr lang="en-IN" dirty="0"/>
              <a:t>Merchant Registration</a:t>
            </a:r>
          </a:p>
        </p:txBody>
      </p:sp>
      <p:pic>
        <p:nvPicPr>
          <p:cNvPr id="5" name="Content Placeholder 4">
            <a:extLst>
              <a:ext uri="{FF2B5EF4-FFF2-40B4-BE49-F238E27FC236}">
                <a16:creationId xmlns:a16="http://schemas.microsoft.com/office/drawing/2014/main" id="{0A7B56E5-3AD5-31BF-1E51-638B9FEB2565}"/>
              </a:ext>
            </a:extLst>
          </p:cNvPr>
          <p:cNvPicPr>
            <a:picLocks noGrp="1" noChangeAspect="1"/>
          </p:cNvPicPr>
          <p:nvPr>
            <p:ph idx="1"/>
          </p:nvPr>
        </p:nvPicPr>
        <p:blipFill rotWithShape="1">
          <a:blip r:embed="rId2"/>
          <a:srcRect l="746" t="10383" r="1689" b="6322"/>
          <a:stretch/>
        </p:blipFill>
        <p:spPr>
          <a:xfrm>
            <a:off x="677334" y="1930400"/>
            <a:ext cx="8207753" cy="3939721"/>
          </a:xfrm>
        </p:spPr>
      </p:pic>
    </p:spTree>
    <p:extLst>
      <p:ext uri="{BB962C8B-B14F-4D97-AF65-F5344CB8AC3E}">
        <p14:creationId xmlns:p14="http://schemas.microsoft.com/office/powerpoint/2010/main" val="20281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Team </a:t>
            </a:r>
            <a:r>
              <a:rPr lang="en-US" dirty="0" smtClean="0"/>
              <a:t>Members </a:t>
            </a:r>
            <a:br>
              <a:rPr lang="en-US" dirty="0" smtClean="0"/>
            </a:br>
            <a:endParaRPr lang="en-IN" dirty="0"/>
          </a:p>
        </p:txBody>
      </p:sp>
      <p:sp>
        <p:nvSpPr>
          <p:cNvPr id="3" name="Content Placeholder 2"/>
          <p:cNvSpPr>
            <a:spLocks noGrp="1"/>
          </p:cNvSpPr>
          <p:nvPr>
            <p:ph idx="1"/>
          </p:nvPr>
        </p:nvSpPr>
        <p:spPr/>
        <p:txBody>
          <a:bodyPr/>
          <a:lstStyle/>
          <a:p>
            <a:r>
              <a:rPr lang="en-US" b="1" dirty="0"/>
              <a:t>PROJECT GUIDE : </a:t>
            </a:r>
            <a:r>
              <a:rPr lang="en-US" b="1" dirty="0" smtClean="0"/>
              <a:t>MR.</a:t>
            </a:r>
            <a:r>
              <a:rPr lang="en-IN" b="1" dirty="0" smtClean="0"/>
              <a:t>JACOB ZACHARIA</a:t>
            </a:r>
          </a:p>
          <a:p>
            <a:endParaRPr lang="en-US" b="1" dirty="0" smtClean="0"/>
          </a:p>
          <a:p>
            <a:r>
              <a:rPr lang="en-US" dirty="0" err="1" smtClean="0"/>
              <a:t>Anjana</a:t>
            </a:r>
            <a:r>
              <a:rPr lang="en-US" dirty="0" smtClean="0"/>
              <a:t> </a:t>
            </a:r>
            <a:r>
              <a:rPr lang="en-US" dirty="0"/>
              <a:t>Santhosh</a:t>
            </a:r>
          </a:p>
          <a:p>
            <a:r>
              <a:rPr lang="en-US" dirty="0" err="1"/>
              <a:t>Jayasree</a:t>
            </a:r>
            <a:r>
              <a:rPr lang="en-US" dirty="0"/>
              <a:t> J</a:t>
            </a:r>
          </a:p>
          <a:p>
            <a:r>
              <a:rPr lang="en-US" dirty="0" err="1"/>
              <a:t>Vineetha</a:t>
            </a:r>
            <a:r>
              <a:rPr lang="en-US" dirty="0"/>
              <a:t> U </a:t>
            </a:r>
            <a:r>
              <a:rPr lang="en-US" dirty="0" err="1"/>
              <a:t>Prabhu</a:t>
            </a:r>
            <a:endParaRPr lang="en-US" dirty="0"/>
          </a:p>
          <a:p>
            <a:r>
              <a:rPr lang="en-US" dirty="0"/>
              <a:t>Yedu Krishnan T </a:t>
            </a:r>
            <a:r>
              <a:rPr lang="en-US" dirty="0" smtClean="0"/>
              <a:t>Y</a:t>
            </a:r>
          </a:p>
          <a:p>
            <a:pPr marL="0" indent="0">
              <a:buNone/>
            </a:pPr>
            <a:endParaRPr lang="en-IN" dirty="0"/>
          </a:p>
        </p:txBody>
      </p:sp>
    </p:spTree>
    <p:extLst>
      <p:ext uri="{BB962C8B-B14F-4D97-AF65-F5344CB8AC3E}">
        <p14:creationId xmlns:p14="http://schemas.microsoft.com/office/powerpoint/2010/main" val="54695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5712-0551-7883-C8D4-4B205595D0DB}"/>
              </a:ext>
            </a:extLst>
          </p:cNvPr>
          <p:cNvSpPr>
            <a:spLocks noGrp="1"/>
          </p:cNvSpPr>
          <p:nvPr>
            <p:ph type="title"/>
          </p:nvPr>
        </p:nvSpPr>
        <p:spPr/>
        <p:txBody>
          <a:bodyPr/>
          <a:lstStyle/>
          <a:p>
            <a:r>
              <a:rPr lang="en-IN" dirty="0"/>
              <a:t>Customer Registration</a:t>
            </a:r>
          </a:p>
        </p:txBody>
      </p:sp>
      <p:pic>
        <p:nvPicPr>
          <p:cNvPr id="5" name="Content Placeholder 4">
            <a:extLst>
              <a:ext uri="{FF2B5EF4-FFF2-40B4-BE49-F238E27FC236}">
                <a16:creationId xmlns:a16="http://schemas.microsoft.com/office/drawing/2014/main" id="{BED98336-9546-E058-5779-79682A4C22A9}"/>
              </a:ext>
            </a:extLst>
          </p:cNvPr>
          <p:cNvPicPr>
            <a:picLocks noGrp="1" noChangeAspect="1"/>
          </p:cNvPicPr>
          <p:nvPr>
            <p:ph idx="1"/>
          </p:nvPr>
        </p:nvPicPr>
        <p:blipFill rotWithShape="1">
          <a:blip r:embed="rId2"/>
          <a:srcRect l="354" t="8489" r="1452" b="5690"/>
          <a:stretch/>
        </p:blipFill>
        <p:spPr>
          <a:xfrm>
            <a:off x="677333" y="1930400"/>
            <a:ext cx="8148259" cy="4003901"/>
          </a:xfrm>
        </p:spPr>
      </p:pic>
    </p:spTree>
    <p:extLst>
      <p:ext uri="{BB962C8B-B14F-4D97-AF65-F5344CB8AC3E}">
        <p14:creationId xmlns:p14="http://schemas.microsoft.com/office/powerpoint/2010/main" val="2969747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2566-01C1-D1F5-2C61-B81956EA10A4}"/>
              </a:ext>
            </a:extLst>
          </p:cNvPr>
          <p:cNvSpPr>
            <a:spLocks noGrp="1"/>
          </p:cNvSpPr>
          <p:nvPr>
            <p:ph type="title"/>
          </p:nvPr>
        </p:nvSpPr>
        <p:spPr/>
        <p:txBody>
          <a:bodyPr>
            <a:normAutofit fontScale="90000"/>
          </a:bodyPr>
          <a:lstStyle/>
          <a:p>
            <a:r>
              <a:rPr lang="en-IN" dirty="0"/>
              <a:t>Category Form</a:t>
            </a:r>
            <a:br>
              <a:rPr lang="en-IN" dirty="0"/>
            </a:br>
            <a:r>
              <a:rPr lang="en-IN" dirty="0"/>
              <a:t/>
            </a:r>
            <a:br>
              <a:rPr lang="en-IN" dirty="0"/>
            </a:br>
            <a:endParaRPr lang="en-IN" dirty="0"/>
          </a:p>
        </p:txBody>
      </p:sp>
      <p:pic>
        <p:nvPicPr>
          <p:cNvPr id="5" name="Content Placeholder 4">
            <a:extLst>
              <a:ext uri="{FF2B5EF4-FFF2-40B4-BE49-F238E27FC236}">
                <a16:creationId xmlns:a16="http://schemas.microsoft.com/office/drawing/2014/main" id="{A2ADD358-B8DC-BBE1-6321-8A96B73AC2CE}"/>
              </a:ext>
            </a:extLst>
          </p:cNvPr>
          <p:cNvPicPr>
            <a:picLocks noGrp="1" noChangeAspect="1"/>
          </p:cNvPicPr>
          <p:nvPr>
            <p:ph idx="1"/>
          </p:nvPr>
        </p:nvPicPr>
        <p:blipFill rotWithShape="1">
          <a:blip r:embed="rId2"/>
          <a:srcRect l="126" t="9567" r="1671" b="10258"/>
          <a:stretch/>
        </p:blipFill>
        <p:spPr>
          <a:xfrm>
            <a:off x="677333" y="1930400"/>
            <a:ext cx="8284341" cy="3874407"/>
          </a:xfrm>
        </p:spPr>
      </p:pic>
    </p:spTree>
    <p:extLst>
      <p:ext uri="{BB962C8B-B14F-4D97-AF65-F5344CB8AC3E}">
        <p14:creationId xmlns:p14="http://schemas.microsoft.com/office/powerpoint/2010/main" val="1052596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EC63-C86A-88F7-D94F-36A7AF3F5933}"/>
              </a:ext>
            </a:extLst>
          </p:cNvPr>
          <p:cNvSpPr>
            <a:spLocks noGrp="1"/>
          </p:cNvSpPr>
          <p:nvPr>
            <p:ph type="title"/>
          </p:nvPr>
        </p:nvSpPr>
        <p:spPr/>
        <p:txBody>
          <a:bodyPr/>
          <a:lstStyle/>
          <a:p>
            <a:r>
              <a:rPr lang="en-IN" dirty="0"/>
              <a:t>Product Form</a:t>
            </a:r>
          </a:p>
        </p:txBody>
      </p:sp>
      <p:pic>
        <p:nvPicPr>
          <p:cNvPr id="5" name="Content Placeholder 4">
            <a:extLst>
              <a:ext uri="{FF2B5EF4-FFF2-40B4-BE49-F238E27FC236}">
                <a16:creationId xmlns:a16="http://schemas.microsoft.com/office/drawing/2014/main" id="{317D4C7F-396A-8BC3-454D-14F327972D0C}"/>
              </a:ext>
            </a:extLst>
          </p:cNvPr>
          <p:cNvPicPr>
            <a:picLocks noGrp="1" noChangeAspect="1"/>
          </p:cNvPicPr>
          <p:nvPr>
            <p:ph idx="1"/>
          </p:nvPr>
        </p:nvPicPr>
        <p:blipFill rotWithShape="1">
          <a:blip r:embed="rId2"/>
          <a:srcRect t="9962" r="2044" b="7584"/>
          <a:stretch/>
        </p:blipFill>
        <p:spPr>
          <a:xfrm>
            <a:off x="677334" y="2000247"/>
            <a:ext cx="8177208" cy="3869873"/>
          </a:xfrm>
        </p:spPr>
      </p:pic>
    </p:spTree>
    <p:extLst>
      <p:ext uri="{BB962C8B-B14F-4D97-AF65-F5344CB8AC3E}">
        <p14:creationId xmlns:p14="http://schemas.microsoft.com/office/powerpoint/2010/main" val="4128733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a:t>
            </a:r>
            <a:endParaRPr lang="en-IN" dirty="0"/>
          </a:p>
        </p:txBody>
      </p:sp>
      <p:sp>
        <p:nvSpPr>
          <p:cNvPr id="3" name="Content Placeholder 2"/>
          <p:cNvSpPr>
            <a:spLocks noGrp="1"/>
          </p:cNvSpPr>
          <p:nvPr>
            <p:ph idx="1"/>
          </p:nvPr>
        </p:nvSpPr>
        <p:spPr/>
        <p:txBody>
          <a:bodyPr/>
          <a:lstStyle/>
          <a:p>
            <a:r>
              <a:rPr lang="en-US" i="1" dirty="0" smtClean="0"/>
              <a:t>WORKING ON USER &amp; MERCHANT REGISTRATION FORM.</a:t>
            </a:r>
          </a:p>
          <a:p>
            <a:r>
              <a:rPr lang="en-US" i="1" dirty="0" smtClean="0"/>
              <a:t>ALSO ON THE MERCHANT MODULE.</a:t>
            </a:r>
            <a:endParaRPr lang="en-IN" i="1" dirty="0"/>
          </a:p>
        </p:txBody>
      </p:sp>
    </p:spTree>
    <p:extLst>
      <p:ext uri="{BB962C8B-B14F-4D97-AF65-F5344CB8AC3E}">
        <p14:creationId xmlns:p14="http://schemas.microsoft.com/office/powerpoint/2010/main" val="15419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lnSpcReduction="10000"/>
          </a:bodyPr>
          <a:lstStyle/>
          <a:p>
            <a:r>
              <a:rPr lang="en-US" dirty="0"/>
              <a:t>Technology has made significant progress over the years to provide consumers a better online shopping experience and will continue to do so for years to come.  </a:t>
            </a:r>
            <a:endParaRPr lang="en-US" dirty="0" smtClean="0"/>
          </a:p>
          <a:p>
            <a:r>
              <a:rPr lang="en-US" dirty="0" smtClean="0"/>
              <a:t>With </a:t>
            </a:r>
            <a:r>
              <a:rPr lang="en-US" dirty="0"/>
              <a:t>the rapid growth of products and brands, people have speculated that online shopping will overtake in-store </a:t>
            </a:r>
            <a:r>
              <a:rPr lang="en-US" dirty="0" smtClean="0"/>
              <a:t>shopping.</a:t>
            </a:r>
            <a:endParaRPr lang="en-US" dirty="0"/>
          </a:p>
          <a:p>
            <a:r>
              <a:rPr lang="en-US" dirty="0" smtClean="0"/>
              <a:t>However</a:t>
            </a:r>
            <a:r>
              <a:rPr lang="en-US" dirty="0"/>
              <a:t>, the availability of online shopping has produced a more educated consumer that can shop around with relative ease without having to spend a large amount of time.  </a:t>
            </a:r>
            <a:endParaRPr lang="en-US" dirty="0" smtClean="0"/>
          </a:p>
          <a:p>
            <a:r>
              <a:rPr lang="en-US" dirty="0" smtClean="0"/>
              <a:t>In </a:t>
            </a:r>
            <a:r>
              <a:rPr lang="en-US" dirty="0"/>
              <a:t>exchange, online shopping has opened up doors to many small retailers that would never be in business if they had to incur the high cost of owning a brick and mortar store.  </a:t>
            </a:r>
            <a:endParaRPr lang="en-US" dirty="0" smtClean="0"/>
          </a:p>
          <a:p>
            <a:r>
              <a:rPr lang="en-US" dirty="0" smtClean="0"/>
              <a:t>At </a:t>
            </a:r>
            <a:r>
              <a:rPr lang="en-US" dirty="0"/>
              <a:t>the end, it has been a win-win situation for both consumer and sellers.</a:t>
            </a:r>
            <a:endParaRPr lang="en-IN" dirty="0"/>
          </a:p>
        </p:txBody>
      </p:sp>
    </p:spTree>
    <p:extLst>
      <p:ext uri="{BB962C8B-B14F-4D97-AF65-F5344CB8AC3E}">
        <p14:creationId xmlns:p14="http://schemas.microsoft.com/office/powerpoint/2010/main" val="4036869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marL="0" indent="0">
              <a:buNone/>
            </a:pPr>
            <a:r>
              <a:rPr lang="en-US" dirty="0"/>
              <a:t>Gadget Reselling Application is an online application to sell and buy Gadgets of various categories.</a:t>
            </a:r>
          </a:p>
          <a:p>
            <a:pPr marL="0" indent="0">
              <a:buNone/>
            </a:pPr>
            <a:r>
              <a:rPr lang="en-US" dirty="0"/>
              <a:t>A person can either be a seller or customer in order to perform the selling or buying process of used items when using this application. </a:t>
            </a:r>
            <a:endParaRPr lang="en-IN" dirty="0"/>
          </a:p>
          <a:p>
            <a:pPr marL="0" indent="0">
              <a:buNone/>
            </a:pPr>
            <a:r>
              <a:rPr lang="en-US" dirty="0"/>
              <a:t>This mobile application will let a customer view and purchase used items online.</a:t>
            </a:r>
          </a:p>
          <a:p>
            <a:pPr marL="0" indent="0">
              <a:buNone/>
            </a:pPr>
            <a:r>
              <a:rPr lang="en-US" dirty="0"/>
              <a:t>The anticipated outcome of reselling application is to make a user friendly ecommerce where process of selling and buying used Gadgets are much easier and more convenient.</a:t>
            </a:r>
          </a:p>
        </p:txBody>
      </p:sp>
    </p:spTree>
    <p:extLst>
      <p:ext uri="{BB962C8B-B14F-4D97-AF65-F5344CB8AC3E}">
        <p14:creationId xmlns:p14="http://schemas.microsoft.com/office/powerpoint/2010/main" val="140981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5F63D-D114-17A9-4BA4-4FC00D4E354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71B4C18-EC3F-F1F0-F324-A18D21A9EC15}"/>
              </a:ext>
            </a:extLst>
          </p:cNvPr>
          <p:cNvSpPr>
            <a:spLocks noGrp="1"/>
          </p:cNvSpPr>
          <p:nvPr>
            <p:ph idx="1"/>
          </p:nvPr>
        </p:nvSpPr>
        <p:spPr/>
        <p:txBody>
          <a:bodyPr/>
          <a:lstStyle/>
          <a:p>
            <a:pPr marL="0" indent="0">
              <a:buNone/>
            </a:pPr>
            <a:r>
              <a:rPr lang="en-US" dirty="0"/>
              <a:t>One of the most significant developments in the corporate world is E-Commerce.</a:t>
            </a:r>
          </a:p>
          <a:p>
            <a:pPr marL="0" indent="0">
              <a:buNone/>
            </a:pPr>
            <a:r>
              <a:rPr lang="en-US" dirty="0"/>
              <a:t> E-Commerce (Electronic Commerce) refers to the purchasing and selling of goods and services, as well as the transmission of payments and data, over an electronic network, most commonly the internet.</a:t>
            </a:r>
          </a:p>
          <a:p>
            <a:pPr marL="0" indent="0">
              <a:buNone/>
            </a:pPr>
            <a:r>
              <a:rPr lang="en-US" dirty="0"/>
              <a:t>People can sell their electronics items and get cash instantly and safely. Gadgets is said to take an active part in the customer's daily life. Any goods from any shop can be purchased in a variety of ways. Naturally people prefer to do online shopping. </a:t>
            </a:r>
          </a:p>
          <a:p>
            <a:pPr marL="0" indent="0">
              <a:buNone/>
            </a:pPr>
            <a:r>
              <a:rPr lang="en-US" dirty="0"/>
              <a:t>The aim of this </a:t>
            </a:r>
            <a:r>
              <a:rPr lang="en-US" b="1" dirty="0"/>
              <a:t>Online Gadgets Reselling Application </a:t>
            </a:r>
            <a:r>
              <a:rPr lang="en-US" dirty="0"/>
              <a:t>development is to ease the selling and buying process of people who wants to cash in a dignified and hassle-free manner.</a:t>
            </a:r>
            <a:endParaRPr lang="en-IN" dirty="0"/>
          </a:p>
          <a:p>
            <a:endParaRPr lang="en-IN" dirty="0"/>
          </a:p>
        </p:txBody>
      </p:sp>
    </p:spTree>
    <p:extLst>
      <p:ext uri="{BB962C8B-B14F-4D97-AF65-F5344CB8AC3E}">
        <p14:creationId xmlns:p14="http://schemas.microsoft.com/office/powerpoint/2010/main" val="336293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IN" dirty="0"/>
          </a:p>
        </p:txBody>
      </p:sp>
      <p:sp>
        <p:nvSpPr>
          <p:cNvPr id="3" name="Content Placeholder 2"/>
          <p:cNvSpPr>
            <a:spLocks noGrp="1"/>
          </p:cNvSpPr>
          <p:nvPr>
            <p:ph idx="1"/>
          </p:nvPr>
        </p:nvSpPr>
        <p:spPr/>
        <p:txBody>
          <a:bodyPr/>
          <a:lstStyle/>
          <a:p>
            <a:r>
              <a:rPr lang="en-US" dirty="0"/>
              <a:t>Admin Module</a:t>
            </a:r>
          </a:p>
          <a:p>
            <a:pPr lvl="1"/>
            <a:r>
              <a:rPr lang="en-US" dirty="0"/>
              <a:t>Admin can manage the other two modules.</a:t>
            </a:r>
          </a:p>
          <a:p>
            <a:pPr lvl="1"/>
            <a:r>
              <a:rPr lang="en-US" dirty="0"/>
              <a:t>Admin can add products and remove products.</a:t>
            </a:r>
          </a:p>
          <a:p>
            <a:r>
              <a:rPr lang="en-IN" dirty="0"/>
              <a:t>Merchant </a:t>
            </a:r>
            <a:r>
              <a:rPr lang="en-US" dirty="0"/>
              <a:t>Module</a:t>
            </a:r>
            <a:endParaRPr lang="en-IN" dirty="0"/>
          </a:p>
          <a:p>
            <a:pPr lvl="1"/>
            <a:r>
              <a:rPr lang="en-US" dirty="0"/>
              <a:t>Merchant can post their products and can sell them.</a:t>
            </a:r>
          </a:p>
          <a:p>
            <a:r>
              <a:rPr lang="en-US" dirty="0"/>
              <a:t>User Module</a:t>
            </a:r>
          </a:p>
          <a:p>
            <a:pPr lvl="1"/>
            <a:r>
              <a:rPr lang="en-US" dirty="0"/>
              <a:t>User can view and purchase the product that are posted by the Seller Module.</a:t>
            </a:r>
            <a:endParaRPr lang="en-IN" dirty="0"/>
          </a:p>
          <a:p>
            <a:endParaRPr lang="en-IN" dirty="0"/>
          </a:p>
          <a:p>
            <a:endParaRPr lang="en-IN" dirty="0"/>
          </a:p>
        </p:txBody>
      </p:sp>
    </p:spTree>
    <p:extLst>
      <p:ext uri="{BB962C8B-B14F-4D97-AF65-F5344CB8AC3E}">
        <p14:creationId xmlns:p14="http://schemas.microsoft.com/office/powerpoint/2010/main" val="23771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TECHNOLOGIES USED</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09875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Front </a:t>
            </a:r>
            <a:r>
              <a:rPr lang="en-IN" dirty="0"/>
              <a:t>End:</a:t>
            </a:r>
            <a:endParaRPr lang="en-IN" dirty="0"/>
          </a:p>
        </p:txBody>
      </p:sp>
      <p:sp>
        <p:nvSpPr>
          <p:cNvPr id="3" name="Content Placeholder 2"/>
          <p:cNvSpPr>
            <a:spLocks noGrp="1"/>
          </p:cNvSpPr>
          <p:nvPr>
            <p:ph idx="1"/>
          </p:nvPr>
        </p:nvSpPr>
        <p:spPr/>
        <p:txBody>
          <a:bodyPr/>
          <a:lstStyle/>
          <a:p>
            <a:r>
              <a:rPr lang="en-IN" b="1" dirty="0" smtClean="0"/>
              <a:t>HTML</a:t>
            </a:r>
            <a:r>
              <a:rPr lang="en-IN" dirty="0" smtClean="0"/>
              <a:t> : </a:t>
            </a:r>
            <a:r>
              <a:rPr lang="en-US" dirty="0"/>
              <a:t>HTML, in full hypertext markup language, a formatting system for displaying </a:t>
            </a:r>
            <a:r>
              <a:rPr lang="en-US" dirty="0" smtClean="0"/>
              <a:t>material retrieved </a:t>
            </a:r>
            <a:r>
              <a:rPr lang="en-US" dirty="0"/>
              <a:t>over the Internet. Each retrieval unit is known as a Web page (from </a:t>
            </a:r>
            <a:r>
              <a:rPr lang="en-US" dirty="0" smtClean="0"/>
              <a:t>World Wide </a:t>
            </a:r>
            <a:r>
              <a:rPr lang="en-US" dirty="0"/>
              <a:t>Web), and such pages frequently contain hypertext links that allow related </a:t>
            </a:r>
            <a:r>
              <a:rPr lang="en-US" dirty="0" smtClean="0"/>
              <a:t>pages to </a:t>
            </a:r>
            <a:r>
              <a:rPr lang="en-US" dirty="0"/>
              <a:t>be retrieved</a:t>
            </a:r>
            <a:r>
              <a:rPr lang="en-US" dirty="0" smtClean="0"/>
              <a:t>.</a:t>
            </a:r>
          </a:p>
          <a:p>
            <a:r>
              <a:rPr lang="en-IN" b="1" dirty="0"/>
              <a:t>CSS</a:t>
            </a:r>
            <a:r>
              <a:rPr lang="en-IN" dirty="0"/>
              <a:t> </a:t>
            </a:r>
            <a:r>
              <a:rPr lang="en-IN" dirty="0" smtClean="0"/>
              <a:t>: </a:t>
            </a:r>
            <a:r>
              <a:rPr lang="en-US" dirty="0"/>
              <a:t>Cascading Style Sheets (CSS) is a style sheet language used for describing </a:t>
            </a:r>
            <a:r>
              <a:rPr lang="en-US" dirty="0" smtClean="0"/>
              <a:t>the presentation </a:t>
            </a:r>
            <a:r>
              <a:rPr lang="en-US" dirty="0"/>
              <a:t>of a document written in a markup language such as HTML. CSS is </a:t>
            </a:r>
            <a:r>
              <a:rPr lang="en-US" dirty="0" smtClean="0"/>
              <a:t>a technology </a:t>
            </a:r>
            <a:r>
              <a:rPr lang="en-US" dirty="0"/>
              <a:t>of the World Wide Web, alongside HTML and JavaScript</a:t>
            </a:r>
            <a:r>
              <a:rPr lang="en-US" dirty="0" smtClean="0"/>
              <a:t>.</a:t>
            </a:r>
          </a:p>
          <a:p>
            <a:r>
              <a:rPr lang="en-IN" dirty="0"/>
              <a:t>JAVASCRIPT </a:t>
            </a:r>
            <a:r>
              <a:rPr lang="en-IN" dirty="0" smtClean="0"/>
              <a:t>:</a:t>
            </a:r>
            <a:r>
              <a:rPr lang="en-US" dirty="0"/>
              <a:t>JavaScript is a scripting or programming language that allows you to </a:t>
            </a:r>
            <a:r>
              <a:rPr lang="en-US" dirty="0" smtClean="0"/>
              <a:t>implement complex </a:t>
            </a:r>
            <a:r>
              <a:rPr lang="en-US" dirty="0"/>
              <a:t>features on web pages.</a:t>
            </a:r>
            <a:endParaRPr lang="en-IN" dirty="0"/>
          </a:p>
        </p:txBody>
      </p:sp>
    </p:spTree>
    <p:extLst>
      <p:ext uri="{BB962C8B-B14F-4D97-AF65-F5344CB8AC3E}">
        <p14:creationId xmlns:p14="http://schemas.microsoft.com/office/powerpoint/2010/main" val="127370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 </a:t>
            </a:r>
            <a:r>
              <a:rPr lang="en-IN" dirty="0"/>
              <a:t>End:</a:t>
            </a:r>
          </a:p>
        </p:txBody>
      </p:sp>
      <p:sp>
        <p:nvSpPr>
          <p:cNvPr id="3" name="Content Placeholder 2"/>
          <p:cNvSpPr>
            <a:spLocks noGrp="1"/>
          </p:cNvSpPr>
          <p:nvPr>
            <p:ph idx="1"/>
          </p:nvPr>
        </p:nvSpPr>
        <p:spPr/>
        <p:txBody>
          <a:bodyPr/>
          <a:lstStyle/>
          <a:p>
            <a:r>
              <a:rPr lang="en-IN" b="1" dirty="0"/>
              <a:t>PYTHON </a:t>
            </a:r>
            <a:r>
              <a:rPr lang="en-IN" b="1" dirty="0" smtClean="0"/>
              <a:t>3.9 </a:t>
            </a:r>
            <a:r>
              <a:rPr lang="en-IN" dirty="0" smtClean="0"/>
              <a:t>:</a:t>
            </a:r>
            <a:r>
              <a:rPr lang="en-US" dirty="0"/>
              <a:t> Python is general-purpose, interpreted, high-level programming language </a:t>
            </a:r>
            <a:r>
              <a:rPr lang="en-US" dirty="0" smtClean="0"/>
              <a:t>use different </a:t>
            </a:r>
            <a:r>
              <a:rPr lang="en-US" dirty="0"/>
              <a:t>programming styles to create simple or complex programs</a:t>
            </a:r>
            <a:r>
              <a:rPr lang="en-US" dirty="0" smtClean="0"/>
              <a:t>.</a:t>
            </a:r>
          </a:p>
          <a:p>
            <a:r>
              <a:rPr lang="en-IN" b="1" dirty="0"/>
              <a:t>DJANGO </a:t>
            </a:r>
            <a:r>
              <a:rPr lang="en-IN" b="1" dirty="0" smtClean="0"/>
              <a:t>4</a:t>
            </a:r>
            <a:r>
              <a:rPr lang="en-IN" dirty="0" smtClean="0"/>
              <a:t>:</a:t>
            </a:r>
            <a:r>
              <a:rPr lang="en-US" dirty="0" smtClean="0"/>
              <a:t> </a:t>
            </a:r>
            <a:r>
              <a:rPr lang="en-US" dirty="0"/>
              <a:t>Django is an advanced Web framework written in Python that makes use of the </a:t>
            </a:r>
            <a:r>
              <a:rPr lang="en-US" dirty="0" smtClean="0"/>
              <a:t>model view </a:t>
            </a:r>
            <a:r>
              <a:rPr lang="en-US" dirty="0"/>
              <a:t>controller (MVC) architectural pattern.</a:t>
            </a:r>
            <a:endParaRPr lang="en-IN" dirty="0"/>
          </a:p>
        </p:txBody>
      </p:sp>
    </p:spTree>
    <p:extLst>
      <p:ext uri="{BB962C8B-B14F-4D97-AF65-F5344CB8AC3E}">
        <p14:creationId xmlns:p14="http://schemas.microsoft.com/office/powerpoint/2010/main" val="133649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a:t>
            </a:r>
            <a:endParaRPr lang="en-IN" dirty="0"/>
          </a:p>
        </p:txBody>
      </p:sp>
      <p:sp>
        <p:nvSpPr>
          <p:cNvPr id="3" name="Content Placeholder 2"/>
          <p:cNvSpPr>
            <a:spLocks noGrp="1"/>
          </p:cNvSpPr>
          <p:nvPr>
            <p:ph idx="1"/>
          </p:nvPr>
        </p:nvSpPr>
        <p:spPr/>
        <p:txBody>
          <a:bodyPr/>
          <a:lstStyle/>
          <a:p>
            <a:r>
              <a:rPr lang="en-IN" b="1" dirty="0"/>
              <a:t>SQLITE 3 </a:t>
            </a:r>
            <a:r>
              <a:rPr lang="en-IN" b="1" dirty="0" smtClean="0"/>
              <a:t>: </a:t>
            </a:r>
            <a:r>
              <a:rPr lang="en-US" dirty="0"/>
              <a:t>SQLite is a C library that provides a lightweight disk-based database that </a:t>
            </a:r>
            <a:r>
              <a:rPr lang="en-US" dirty="0" smtClean="0"/>
              <a:t>doesn't require </a:t>
            </a:r>
            <a:r>
              <a:rPr lang="en-US" dirty="0"/>
              <a:t>a separate server process and allows accessing the database using </a:t>
            </a:r>
            <a:r>
              <a:rPr lang="en-US" dirty="0" smtClean="0"/>
              <a:t>a nonstandard </a:t>
            </a:r>
            <a:r>
              <a:rPr lang="en-US" dirty="0"/>
              <a:t>variant of the SQL query language.</a:t>
            </a:r>
            <a:endParaRPr lang="en-IN" dirty="0"/>
          </a:p>
        </p:txBody>
      </p:sp>
    </p:spTree>
    <p:extLst>
      <p:ext uri="{BB962C8B-B14F-4D97-AF65-F5344CB8AC3E}">
        <p14:creationId xmlns:p14="http://schemas.microsoft.com/office/powerpoint/2010/main" val="7519690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163</TotalTime>
  <Words>681</Words>
  <Application>Microsoft Office PowerPoint</Application>
  <PresentationFormat>Widescreen</PresentationFormat>
  <Paragraphs>161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Trebuchet MS</vt:lpstr>
      <vt:lpstr>Wingdings 3</vt:lpstr>
      <vt:lpstr>Facet</vt:lpstr>
      <vt:lpstr>Online Gadgets Reselling Application </vt:lpstr>
      <vt:lpstr> Team Members  </vt:lpstr>
      <vt:lpstr>Abstract</vt:lpstr>
      <vt:lpstr>INTRODUCTION</vt:lpstr>
      <vt:lpstr>Modules</vt:lpstr>
      <vt:lpstr>TECHNOLOGIES USED</vt:lpstr>
      <vt:lpstr>Front End:</vt:lpstr>
      <vt:lpstr>Back End:</vt:lpstr>
      <vt:lpstr>DATABASE:</vt:lpstr>
      <vt:lpstr>TABLES</vt:lpstr>
      <vt:lpstr> Auth_USER_ID TABLE</vt:lpstr>
      <vt:lpstr>ADMIN TABLE</vt:lpstr>
      <vt:lpstr>MERCHANT  TABLE</vt:lpstr>
      <vt:lpstr>USER TABLE</vt:lpstr>
      <vt:lpstr>CATEGORIES</vt:lpstr>
      <vt:lpstr>PRODUCT</vt:lpstr>
      <vt:lpstr>CUSTOMER ORDERS</vt:lpstr>
      <vt:lpstr>SCREENSHOTS(FORMS)</vt:lpstr>
      <vt:lpstr>Merchant Registration</vt:lpstr>
      <vt:lpstr>Customer Registration</vt:lpstr>
      <vt:lpstr>Category Form  </vt:lpstr>
      <vt:lpstr>Product Form</vt:lpstr>
      <vt:lpstr>CURRENT STATUS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Job Portal using Firebase</dc:title>
  <dc:creator>Microsoft account</dc:creator>
  <cp:lastModifiedBy>INSTALL</cp:lastModifiedBy>
  <cp:revision>17</cp:revision>
  <dcterms:created xsi:type="dcterms:W3CDTF">2022-09-23T09:14:02Z</dcterms:created>
  <dcterms:modified xsi:type="dcterms:W3CDTF">2022-11-02T04:25:23Z</dcterms:modified>
</cp:coreProperties>
</file>