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24"/>
  </p:normalViewPr>
  <p:slideViewPr>
    <p:cSldViewPr snapToGrid="0">
      <p:cViewPr varScale="1">
        <p:scale>
          <a:sx n="93" d="100"/>
          <a:sy n="93" d="100"/>
        </p:scale>
        <p:origin x="216"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144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369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2422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5646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02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8595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12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52836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607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9286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12/12/24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4134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12/12/24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429343973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5" r:id="rId6"/>
    <p:sldLayoutId id="2147483740" r:id="rId7"/>
    <p:sldLayoutId id="2147483741" r:id="rId8"/>
    <p:sldLayoutId id="2147483742" r:id="rId9"/>
    <p:sldLayoutId id="2147483744" r:id="rId10"/>
    <p:sldLayoutId id="214748374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rble with brown and aqua colors">
            <a:extLst>
              <a:ext uri="{FF2B5EF4-FFF2-40B4-BE49-F238E27FC236}">
                <a16:creationId xmlns:a16="http://schemas.microsoft.com/office/drawing/2014/main" id="{4657C273-9B6D-EAB2-731F-EB98036BE9AB}"/>
              </a:ext>
            </a:extLst>
          </p:cNvPr>
          <p:cNvPicPr>
            <a:picLocks noChangeAspect="1"/>
          </p:cNvPicPr>
          <p:nvPr/>
        </p:nvPicPr>
        <p:blipFill>
          <a:blip r:embed="rId2">
            <a:alphaModFix/>
          </a:blip>
          <a:srcRect t="4501" b="16292"/>
          <a:stretch/>
        </p:blipFill>
        <p:spPr>
          <a:xfrm>
            <a:off x="20" y="314770"/>
            <a:ext cx="12191980" cy="6856429"/>
          </a:xfrm>
          <a:prstGeom prst="rect">
            <a:avLst/>
          </a:prstGeom>
        </p:spPr>
      </p:pic>
      <p:sp>
        <p:nvSpPr>
          <p:cNvPr id="11"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85966E-9E9B-4609-C3A4-08F3D262B6E9}"/>
              </a:ext>
            </a:extLst>
          </p:cNvPr>
          <p:cNvSpPr>
            <a:spLocks noGrp="1"/>
          </p:cNvSpPr>
          <p:nvPr>
            <p:ph type="ctrTitle"/>
          </p:nvPr>
        </p:nvSpPr>
        <p:spPr>
          <a:xfrm>
            <a:off x="4328161" y="2211978"/>
            <a:ext cx="3535679" cy="1425728"/>
          </a:xfrm>
        </p:spPr>
        <p:txBody>
          <a:bodyPr anchor="b">
            <a:normAutofit/>
          </a:bodyPr>
          <a:lstStyle/>
          <a:p>
            <a:pPr algn="ctr"/>
            <a:r>
              <a:rPr lang="en-US" dirty="0"/>
              <a:t>Data Science </a:t>
            </a:r>
          </a:p>
        </p:txBody>
      </p:sp>
      <p:sp>
        <p:nvSpPr>
          <p:cNvPr id="3" name="Subtitle 2">
            <a:extLst>
              <a:ext uri="{FF2B5EF4-FFF2-40B4-BE49-F238E27FC236}">
                <a16:creationId xmlns:a16="http://schemas.microsoft.com/office/drawing/2014/main" id="{9B86002A-7E3A-7189-C653-4A9A2B948331}"/>
              </a:ext>
            </a:extLst>
          </p:cNvPr>
          <p:cNvSpPr>
            <a:spLocks noGrp="1"/>
          </p:cNvSpPr>
          <p:nvPr>
            <p:ph type="subTitle" idx="1"/>
          </p:nvPr>
        </p:nvSpPr>
        <p:spPr>
          <a:xfrm>
            <a:off x="4572000" y="4249360"/>
            <a:ext cx="3048000" cy="877585"/>
          </a:xfrm>
        </p:spPr>
        <p:txBody>
          <a:bodyPr>
            <a:normAutofit/>
          </a:bodyPr>
          <a:lstStyle/>
          <a:p>
            <a:pPr algn="ctr"/>
            <a:r>
              <a:rPr lang="en-US" dirty="0"/>
              <a:t>Natural Language Processing</a:t>
            </a:r>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05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1B40-B2E4-BC65-BFED-62C3976BEB13}"/>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Conclusion AND Q&amp;A</a:t>
            </a:r>
            <a:endParaRPr lang="en-US" dirty="0"/>
          </a:p>
        </p:txBody>
      </p:sp>
      <p:sp>
        <p:nvSpPr>
          <p:cNvPr id="3" name="Content Placeholder 2">
            <a:extLst>
              <a:ext uri="{FF2B5EF4-FFF2-40B4-BE49-F238E27FC236}">
                <a16:creationId xmlns:a16="http://schemas.microsoft.com/office/drawing/2014/main" id="{29C95D29-2FCB-CC8C-0DB3-0B411C40C193}"/>
              </a:ext>
            </a:extLst>
          </p:cNvPr>
          <p:cNvSpPr>
            <a:spLocks noGrp="1"/>
          </p:cNvSpPr>
          <p:nvPr>
            <p:ph idx="1"/>
          </p:nvPr>
        </p:nvSpPr>
        <p:spPr/>
        <p:txBody>
          <a:bodyPr/>
          <a:lstStyle/>
          <a:p>
            <a:pPr algn="l">
              <a:spcBef>
                <a:spcPts val="750"/>
              </a:spcBef>
              <a:spcAft>
                <a:spcPts val="750"/>
              </a:spcAft>
              <a:buFont typeface="Arial" panose="020B0604020202020204" pitchFamily="34" charset="0"/>
              <a:buChar char="•"/>
            </a:pPr>
            <a:r>
              <a:rPr lang="en-US" b="0" i="0" dirty="0">
                <a:solidFill>
                  <a:srgbClr val="242424"/>
                </a:solidFill>
                <a:effectLst/>
                <a:latin typeface="Segoe UI" panose="020B0502040204020203" pitchFamily="34" charset="0"/>
              </a:rPr>
              <a:t>In summary, we've covered the fundamentals of Data Science and Natural Language Processing, explored key concepts and techniques, and discussed real-world applications and challenges. NLP is a powerful tool in Data Science, enabling machines to understand and interact with human language effectively.</a:t>
            </a:r>
          </a:p>
        </p:txBody>
      </p:sp>
    </p:spTree>
    <p:extLst>
      <p:ext uri="{BB962C8B-B14F-4D97-AF65-F5344CB8AC3E}">
        <p14:creationId xmlns:p14="http://schemas.microsoft.com/office/powerpoint/2010/main" val="225478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9879-C9B2-7B85-D74E-094AF29AFEF4}"/>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Introduction to Data Science</a:t>
            </a:r>
            <a:endParaRPr lang="en-US" dirty="0"/>
          </a:p>
        </p:txBody>
      </p:sp>
      <p:sp>
        <p:nvSpPr>
          <p:cNvPr id="3" name="Content Placeholder 2">
            <a:extLst>
              <a:ext uri="{FF2B5EF4-FFF2-40B4-BE49-F238E27FC236}">
                <a16:creationId xmlns:a16="http://schemas.microsoft.com/office/drawing/2014/main" id="{EB52B2DC-2D24-A134-247C-E3BB84200EEA}"/>
              </a:ext>
            </a:extLst>
          </p:cNvPr>
          <p:cNvSpPr>
            <a:spLocks noGrp="1"/>
          </p:cNvSpPr>
          <p:nvPr>
            <p:ph idx="1"/>
          </p:nvPr>
        </p:nvSpPr>
        <p:spPr/>
        <p:txBody>
          <a:bodyPr/>
          <a:lstStyle/>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Definition:</a:t>
            </a:r>
            <a:r>
              <a:rPr lang="en-US" b="0" i="0" dirty="0">
                <a:solidFill>
                  <a:srgbClr val="242424"/>
                </a:solidFill>
                <a:effectLst/>
                <a:latin typeface="Segoe UI" panose="020B0502040204020203" pitchFamily="34" charset="0"/>
              </a:rPr>
              <a:t> What is Data Science?</a:t>
            </a:r>
          </a:p>
          <a:p>
            <a:pPr lvl="1">
              <a:spcBef>
                <a:spcPts val="750"/>
              </a:spcBef>
              <a:spcAft>
                <a:spcPts val="750"/>
              </a:spcAft>
              <a:buFont typeface="Arial" panose="020B0604020202020204" pitchFamily="34" charset="0"/>
              <a:buChar char="•"/>
            </a:pPr>
            <a:r>
              <a:rPr lang="en-US" dirty="0"/>
              <a:t> Data science combines math and statistics, specialized programming, advanced analytics, artificial intelligence and machine learning with specific subject matter expertise to uncover actionable insights hidden in an organization’s data. These insights can be used to guide decision making and strategic planning. (Source: https://</a:t>
            </a:r>
            <a:r>
              <a:rPr lang="en-US" dirty="0" err="1"/>
              <a:t>www.ibm.com</a:t>
            </a:r>
            <a:r>
              <a:rPr lang="en-US" dirty="0"/>
              <a:t>/topics/data-science)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Key Components:</a:t>
            </a:r>
            <a:r>
              <a:rPr lang="en-US" b="0" i="0" dirty="0">
                <a:solidFill>
                  <a:srgbClr val="242424"/>
                </a:solidFill>
                <a:effectLst/>
                <a:latin typeface="Segoe UI" panose="020B0502040204020203" pitchFamily="34" charset="0"/>
              </a:rPr>
              <a:t> Data Collection, Data Cleaning, Data Analysis, Data Visualization</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Importance:</a:t>
            </a:r>
            <a:r>
              <a:rPr lang="en-US" b="0" i="0" dirty="0">
                <a:solidFill>
                  <a:srgbClr val="242424"/>
                </a:solidFill>
                <a:effectLst/>
                <a:latin typeface="Segoe UI" panose="020B0502040204020203" pitchFamily="34" charset="0"/>
              </a:rPr>
              <a:t> Why Data Science Matters?</a:t>
            </a:r>
          </a:p>
        </p:txBody>
      </p:sp>
    </p:spTree>
    <p:extLst>
      <p:ext uri="{BB962C8B-B14F-4D97-AF65-F5344CB8AC3E}">
        <p14:creationId xmlns:p14="http://schemas.microsoft.com/office/powerpoint/2010/main" val="298647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E846-1806-0372-AEC3-8990A4B452C2}"/>
              </a:ext>
            </a:extLst>
          </p:cNvPr>
          <p:cNvSpPr>
            <a:spLocks noGrp="1"/>
          </p:cNvSpPr>
          <p:nvPr>
            <p:ph type="title"/>
          </p:nvPr>
        </p:nvSpPr>
        <p:spPr/>
        <p:txBody>
          <a:bodyPr>
            <a:normAutofit/>
          </a:bodyPr>
          <a:lstStyle/>
          <a:p>
            <a:r>
              <a:rPr lang="en-US" b="1" i="0" dirty="0">
                <a:solidFill>
                  <a:srgbClr val="242424"/>
                </a:solidFill>
                <a:effectLst/>
                <a:latin typeface="Segoe UI" panose="020B0502040204020203" pitchFamily="34" charset="0"/>
              </a:rPr>
              <a:t>Introduction to Natural Language Processing (NLP)</a:t>
            </a:r>
            <a:endParaRPr lang="en-US" dirty="0"/>
          </a:p>
        </p:txBody>
      </p:sp>
      <p:sp>
        <p:nvSpPr>
          <p:cNvPr id="3" name="Content Placeholder 2">
            <a:extLst>
              <a:ext uri="{FF2B5EF4-FFF2-40B4-BE49-F238E27FC236}">
                <a16:creationId xmlns:a16="http://schemas.microsoft.com/office/drawing/2014/main" id="{19F5751A-9F09-A491-267A-B70E71E26EF4}"/>
              </a:ext>
            </a:extLst>
          </p:cNvPr>
          <p:cNvSpPr>
            <a:spLocks noGrp="1"/>
          </p:cNvSpPr>
          <p:nvPr>
            <p:ph idx="1"/>
          </p:nvPr>
        </p:nvSpPr>
        <p:spPr/>
        <p:txBody>
          <a:bodyPr/>
          <a:lstStyle/>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Definition:</a:t>
            </a:r>
            <a:r>
              <a:rPr lang="en-US" b="0" i="0" dirty="0">
                <a:solidFill>
                  <a:srgbClr val="242424"/>
                </a:solidFill>
                <a:effectLst/>
                <a:latin typeface="Segoe UI" panose="020B0502040204020203" pitchFamily="34" charset="0"/>
              </a:rPr>
              <a:t> What is NLP?</a:t>
            </a:r>
          </a:p>
          <a:p>
            <a:pPr lvl="2" fontAlgn="base"/>
            <a:r>
              <a:rPr lang="en-US" dirty="0"/>
              <a:t>Natural language processing (NLP) is a subfield of computer science and AI that uses ML to enable computers to understand and communicate with human language. </a:t>
            </a:r>
          </a:p>
          <a:p>
            <a:pPr lvl="2" fontAlgn="base"/>
            <a:r>
              <a:rPr lang="en-US" dirty="0"/>
              <a:t>NLP enables computers and digital devices to recognize, understand and generate text and speech by combining computational linguistics—the rule-based modeling of human language—together with statistical modeling, machine learning and deep learning. </a:t>
            </a:r>
            <a:br>
              <a:rPr lang="en-US" dirty="0"/>
            </a:br>
            <a:r>
              <a:rPr lang="en-US" dirty="0"/>
              <a:t>(Source: https://</a:t>
            </a:r>
            <a:r>
              <a:rPr lang="en-US" dirty="0" err="1"/>
              <a:t>www.ibm.com</a:t>
            </a:r>
            <a:r>
              <a:rPr lang="en-US" dirty="0"/>
              <a:t>/topics/natural-language-processing)</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Applications:</a:t>
            </a:r>
            <a:r>
              <a:rPr lang="en-US" b="0" i="0" dirty="0">
                <a:solidFill>
                  <a:srgbClr val="242424"/>
                </a:solidFill>
                <a:effectLst/>
                <a:latin typeface="Segoe UI" panose="020B0502040204020203" pitchFamily="34" charset="0"/>
              </a:rPr>
              <a:t> Chatbots, Sentiment Analysis, Machine Translation, etc.</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Importance:</a:t>
            </a:r>
            <a:r>
              <a:rPr lang="en-US" b="0" i="0" dirty="0">
                <a:solidFill>
                  <a:srgbClr val="242424"/>
                </a:solidFill>
                <a:effectLst/>
                <a:latin typeface="Segoe UI" panose="020B0502040204020203" pitchFamily="34" charset="0"/>
              </a:rPr>
              <a:t> Why NLP is Crucial in Data Science?</a:t>
            </a:r>
          </a:p>
        </p:txBody>
      </p:sp>
    </p:spTree>
    <p:extLst>
      <p:ext uri="{BB962C8B-B14F-4D97-AF65-F5344CB8AC3E}">
        <p14:creationId xmlns:p14="http://schemas.microsoft.com/office/powerpoint/2010/main" val="12085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3ADB-E8DB-63D2-6CB6-575F867789B0}"/>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Key Concepts in NLP</a:t>
            </a:r>
            <a:endParaRPr lang="en-US" dirty="0"/>
          </a:p>
        </p:txBody>
      </p:sp>
      <p:sp>
        <p:nvSpPr>
          <p:cNvPr id="3" name="Content Placeholder 2">
            <a:extLst>
              <a:ext uri="{FF2B5EF4-FFF2-40B4-BE49-F238E27FC236}">
                <a16:creationId xmlns:a16="http://schemas.microsoft.com/office/drawing/2014/main" id="{A93D8E67-2ADD-23C9-C113-CC69C3D1E82F}"/>
              </a:ext>
            </a:extLst>
          </p:cNvPr>
          <p:cNvSpPr>
            <a:spLocks noGrp="1"/>
          </p:cNvSpPr>
          <p:nvPr>
            <p:ph idx="1"/>
          </p:nvPr>
        </p:nvSpPr>
        <p:spPr/>
        <p:txBody>
          <a:bodyPr/>
          <a:lstStyle/>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Tokenization:</a:t>
            </a:r>
            <a:r>
              <a:rPr lang="en-US" b="0" i="0" dirty="0">
                <a:solidFill>
                  <a:srgbClr val="242424"/>
                </a:solidFill>
                <a:effectLst/>
                <a:latin typeface="Segoe UI" panose="020B0502040204020203" pitchFamily="34" charset="0"/>
              </a:rPr>
              <a:t> Breaking text into words or sentences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Stemming and Lemmatization:</a:t>
            </a:r>
            <a:r>
              <a:rPr lang="en-US" b="0" i="0" dirty="0">
                <a:solidFill>
                  <a:srgbClr val="242424"/>
                </a:solidFill>
                <a:effectLst/>
                <a:latin typeface="Segoe UI" panose="020B0502040204020203" pitchFamily="34" charset="0"/>
              </a:rPr>
              <a:t> Reducing words to their base forms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Part-of-Speech Tagging:</a:t>
            </a:r>
            <a:r>
              <a:rPr lang="en-US" b="0" i="0" dirty="0">
                <a:solidFill>
                  <a:srgbClr val="242424"/>
                </a:solidFill>
                <a:effectLst/>
                <a:latin typeface="Segoe UI" panose="020B0502040204020203" pitchFamily="34" charset="0"/>
              </a:rPr>
              <a:t> Identifying parts of speech in text</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Named Entity Recognition (NER):</a:t>
            </a:r>
            <a:r>
              <a:rPr lang="en-US" b="0" i="0" dirty="0">
                <a:solidFill>
                  <a:srgbClr val="242424"/>
                </a:solidFill>
                <a:effectLst/>
                <a:latin typeface="Segoe UI" panose="020B0502040204020203" pitchFamily="34" charset="0"/>
              </a:rPr>
              <a:t> Identifying entities like names, dates, etc.</a:t>
            </a:r>
          </a:p>
        </p:txBody>
      </p:sp>
    </p:spTree>
    <p:extLst>
      <p:ext uri="{BB962C8B-B14F-4D97-AF65-F5344CB8AC3E}">
        <p14:creationId xmlns:p14="http://schemas.microsoft.com/office/powerpoint/2010/main" val="6285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BB5E-54B2-02FD-4EF9-EB778B03CC27}"/>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NLP Techniques and Algorithms</a:t>
            </a:r>
            <a:endParaRPr lang="en-US" dirty="0"/>
          </a:p>
        </p:txBody>
      </p:sp>
      <p:sp>
        <p:nvSpPr>
          <p:cNvPr id="3" name="Content Placeholder 2">
            <a:extLst>
              <a:ext uri="{FF2B5EF4-FFF2-40B4-BE49-F238E27FC236}">
                <a16:creationId xmlns:a16="http://schemas.microsoft.com/office/drawing/2014/main" id="{3E6EF910-4668-E198-C172-A84EA5315EBC}"/>
              </a:ext>
            </a:extLst>
          </p:cNvPr>
          <p:cNvSpPr>
            <a:spLocks noGrp="1"/>
          </p:cNvSpPr>
          <p:nvPr>
            <p:ph idx="1"/>
          </p:nvPr>
        </p:nvSpPr>
        <p:spPr/>
        <p:txBody>
          <a:bodyPr/>
          <a:lstStyle/>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Text Classification:</a:t>
            </a:r>
            <a:r>
              <a:rPr lang="en-US" b="0" i="0" dirty="0">
                <a:solidFill>
                  <a:srgbClr val="242424"/>
                </a:solidFill>
                <a:effectLst/>
                <a:latin typeface="Segoe UI" panose="020B0502040204020203" pitchFamily="34" charset="0"/>
              </a:rPr>
              <a:t> Categorizing text into predefined categories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Sentiment Analysis:</a:t>
            </a:r>
            <a:r>
              <a:rPr lang="en-US" b="0" i="0" dirty="0">
                <a:solidFill>
                  <a:srgbClr val="242424"/>
                </a:solidFill>
                <a:effectLst/>
                <a:latin typeface="Segoe UI" panose="020B0502040204020203" pitchFamily="34" charset="0"/>
              </a:rPr>
              <a:t> Determining the sentiment expressed in text</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Topic Modeling:</a:t>
            </a:r>
            <a:r>
              <a:rPr lang="en-US" b="0" i="0" dirty="0">
                <a:solidFill>
                  <a:srgbClr val="242424"/>
                </a:solidFill>
                <a:effectLst/>
                <a:latin typeface="Segoe UI" panose="020B0502040204020203" pitchFamily="34" charset="0"/>
              </a:rPr>
              <a:t> Discovering abstract topics within text</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Machine Translation:</a:t>
            </a:r>
            <a:r>
              <a:rPr lang="en-US" b="0" i="0" dirty="0">
                <a:solidFill>
                  <a:srgbClr val="242424"/>
                </a:solidFill>
                <a:effectLst/>
                <a:latin typeface="Segoe UI" panose="020B0502040204020203" pitchFamily="34" charset="0"/>
              </a:rPr>
              <a:t> Translating text from one language to another</a:t>
            </a:r>
          </a:p>
        </p:txBody>
      </p:sp>
    </p:spTree>
    <p:extLst>
      <p:ext uri="{BB962C8B-B14F-4D97-AF65-F5344CB8AC3E}">
        <p14:creationId xmlns:p14="http://schemas.microsoft.com/office/powerpoint/2010/main" val="28188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DC36-8F53-7DAE-F1AE-5BCE07FAE7A9}"/>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NLP Tools and Libraries</a:t>
            </a:r>
            <a:endParaRPr lang="en-US" dirty="0"/>
          </a:p>
        </p:txBody>
      </p:sp>
      <p:sp>
        <p:nvSpPr>
          <p:cNvPr id="3" name="Content Placeholder 2">
            <a:extLst>
              <a:ext uri="{FF2B5EF4-FFF2-40B4-BE49-F238E27FC236}">
                <a16:creationId xmlns:a16="http://schemas.microsoft.com/office/drawing/2014/main" id="{9EE5EF25-CB0F-EB8C-10B3-42AA55A20DE2}"/>
              </a:ext>
            </a:extLst>
          </p:cNvPr>
          <p:cNvSpPr>
            <a:spLocks noGrp="1"/>
          </p:cNvSpPr>
          <p:nvPr>
            <p:ph idx="1"/>
          </p:nvPr>
        </p:nvSpPr>
        <p:spPr/>
        <p:txBody>
          <a:bodyPr/>
          <a:lstStyle/>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Popular Libraries:</a:t>
            </a:r>
            <a:r>
              <a:rPr lang="en-US" b="0" i="0" dirty="0">
                <a:solidFill>
                  <a:srgbClr val="242424"/>
                </a:solidFill>
                <a:effectLst/>
                <a:latin typeface="Segoe UI" panose="020B0502040204020203" pitchFamily="34" charset="0"/>
              </a:rPr>
              <a:t> NLTK, </a:t>
            </a:r>
            <a:r>
              <a:rPr lang="en-US" b="0" i="0" dirty="0" err="1">
                <a:solidFill>
                  <a:srgbClr val="242424"/>
                </a:solidFill>
                <a:effectLst/>
                <a:latin typeface="Segoe UI" panose="020B0502040204020203" pitchFamily="34" charset="0"/>
              </a:rPr>
              <a:t>SpaCy</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Gensim</a:t>
            </a:r>
            <a:r>
              <a:rPr lang="en-US" b="0" i="0" dirty="0">
                <a:solidFill>
                  <a:srgbClr val="242424"/>
                </a:solidFill>
                <a:effectLst/>
                <a:latin typeface="Segoe UI" panose="020B0502040204020203" pitchFamily="34" charset="0"/>
              </a:rPr>
              <a:t>, Transformers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Features:</a:t>
            </a:r>
            <a:r>
              <a:rPr lang="en-US" b="0" i="0" dirty="0">
                <a:solidFill>
                  <a:srgbClr val="242424"/>
                </a:solidFill>
                <a:effectLst/>
                <a:latin typeface="Segoe UI" panose="020B0502040204020203" pitchFamily="34" charset="0"/>
              </a:rPr>
              <a:t> Key features and use cases of each library</a:t>
            </a:r>
          </a:p>
        </p:txBody>
      </p:sp>
    </p:spTree>
    <p:extLst>
      <p:ext uri="{BB962C8B-B14F-4D97-AF65-F5344CB8AC3E}">
        <p14:creationId xmlns:p14="http://schemas.microsoft.com/office/powerpoint/2010/main" val="399742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E86-C100-7593-C9BA-9D8E04C5FEEA}"/>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Case Studies and Applications</a:t>
            </a:r>
            <a:endParaRPr lang="en-US" dirty="0"/>
          </a:p>
        </p:txBody>
      </p:sp>
      <p:sp>
        <p:nvSpPr>
          <p:cNvPr id="3" name="Content Placeholder 2">
            <a:extLst>
              <a:ext uri="{FF2B5EF4-FFF2-40B4-BE49-F238E27FC236}">
                <a16:creationId xmlns:a16="http://schemas.microsoft.com/office/drawing/2014/main" id="{8D53D713-21D9-B176-665B-27AAC2E9CEE8}"/>
              </a:ext>
            </a:extLst>
          </p:cNvPr>
          <p:cNvSpPr>
            <a:spLocks noGrp="1"/>
          </p:cNvSpPr>
          <p:nvPr>
            <p:ph idx="1"/>
          </p:nvPr>
        </p:nvSpPr>
        <p:spPr/>
        <p:txBody>
          <a:bodyPr/>
          <a:lstStyle/>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Case Study 1:</a:t>
            </a:r>
            <a:r>
              <a:rPr lang="en-US" b="0" i="0" dirty="0">
                <a:solidFill>
                  <a:srgbClr val="242424"/>
                </a:solidFill>
                <a:effectLst/>
                <a:latin typeface="Segoe UI" panose="020B0502040204020203" pitchFamily="34" charset="0"/>
              </a:rPr>
              <a:t> Sentiment Analysis in Social Media</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Case Study 2:</a:t>
            </a:r>
            <a:r>
              <a:rPr lang="en-US" b="0" i="0" dirty="0">
                <a:solidFill>
                  <a:srgbClr val="242424"/>
                </a:solidFill>
                <a:effectLst/>
                <a:latin typeface="Segoe UI" panose="020B0502040204020203" pitchFamily="34" charset="0"/>
              </a:rPr>
              <a:t> Chatbots in Customer Service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Case Study 3:</a:t>
            </a:r>
            <a:r>
              <a:rPr lang="en-US" b="0" i="0" dirty="0">
                <a:solidFill>
                  <a:srgbClr val="242424"/>
                </a:solidFill>
                <a:effectLst/>
                <a:latin typeface="Segoe UI" panose="020B0502040204020203" pitchFamily="34" charset="0"/>
              </a:rPr>
              <a:t> Machine Translation in Global Communication</a:t>
            </a:r>
          </a:p>
        </p:txBody>
      </p:sp>
    </p:spTree>
    <p:extLst>
      <p:ext uri="{BB962C8B-B14F-4D97-AF65-F5344CB8AC3E}">
        <p14:creationId xmlns:p14="http://schemas.microsoft.com/office/powerpoint/2010/main" val="235978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2D18-BEEE-B162-8E72-7FC449D653DA}"/>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Challenges in NLP</a:t>
            </a:r>
            <a:endParaRPr lang="en-US" dirty="0"/>
          </a:p>
        </p:txBody>
      </p:sp>
      <p:sp>
        <p:nvSpPr>
          <p:cNvPr id="3" name="Content Placeholder 2">
            <a:extLst>
              <a:ext uri="{FF2B5EF4-FFF2-40B4-BE49-F238E27FC236}">
                <a16:creationId xmlns:a16="http://schemas.microsoft.com/office/drawing/2014/main" id="{C664A1A6-5C99-CB51-F69E-D43B7F4D5C6A}"/>
              </a:ext>
            </a:extLst>
          </p:cNvPr>
          <p:cNvSpPr>
            <a:spLocks noGrp="1"/>
          </p:cNvSpPr>
          <p:nvPr>
            <p:ph idx="1"/>
          </p:nvPr>
        </p:nvSpPr>
        <p:spPr/>
        <p:txBody>
          <a:bodyPr/>
          <a:lstStyle/>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Ambiguity:</a:t>
            </a:r>
            <a:r>
              <a:rPr lang="en-US" b="0" i="0" dirty="0">
                <a:solidFill>
                  <a:srgbClr val="242424"/>
                </a:solidFill>
                <a:effectLst/>
                <a:latin typeface="Segoe UI" panose="020B0502040204020203" pitchFamily="34" charset="0"/>
              </a:rPr>
              <a:t> Words with multiple meanings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Context Understanding:</a:t>
            </a:r>
            <a:r>
              <a:rPr lang="en-US" b="0" i="0" dirty="0">
                <a:solidFill>
                  <a:srgbClr val="242424"/>
                </a:solidFill>
                <a:effectLst/>
                <a:latin typeface="Segoe UI" panose="020B0502040204020203" pitchFamily="34" charset="0"/>
              </a:rPr>
              <a:t> Grasping the context of text</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Data Quality:</a:t>
            </a:r>
            <a:r>
              <a:rPr lang="en-US" b="0" i="0" dirty="0">
                <a:solidFill>
                  <a:srgbClr val="242424"/>
                </a:solidFill>
                <a:effectLst/>
                <a:latin typeface="Segoe UI" panose="020B0502040204020203" pitchFamily="34" charset="0"/>
              </a:rPr>
              <a:t> Ensuring high-quality data for training models</a:t>
            </a:r>
          </a:p>
        </p:txBody>
      </p:sp>
    </p:spTree>
    <p:extLst>
      <p:ext uri="{BB962C8B-B14F-4D97-AF65-F5344CB8AC3E}">
        <p14:creationId xmlns:p14="http://schemas.microsoft.com/office/powerpoint/2010/main" val="237918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5FB1-8BB2-1FC7-A6D4-758EE3E41BB2}"/>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Future of NLP</a:t>
            </a:r>
            <a:endParaRPr lang="en-US" dirty="0"/>
          </a:p>
        </p:txBody>
      </p:sp>
      <p:sp>
        <p:nvSpPr>
          <p:cNvPr id="3" name="Content Placeholder 2">
            <a:extLst>
              <a:ext uri="{FF2B5EF4-FFF2-40B4-BE49-F238E27FC236}">
                <a16:creationId xmlns:a16="http://schemas.microsoft.com/office/drawing/2014/main" id="{BDC77845-17D7-BE01-1F38-B2A22755963D}"/>
              </a:ext>
            </a:extLst>
          </p:cNvPr>
          <p:cNvSpPr>
            <a:spLocks noGrp="1"/>
          </p:cNvSpPr>
          <p:nvPr>
            <p:ph idx="1"/>
          </p:nvPr>
        </p:nvSpPr>
        <p:spPr/>
        <p:txBody>
          <a:bodyPr/>
          <a:lstStyle/>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Trends:</a:t>
            </a:r>
            <a:r>
              <a:rPr lang="en-US" b="0" i="0" dirty="0">
                <a:solidFill>
                  <a:srgbClr val="242424"/>
                </a:solidFill>
                <a:effectLst/>
                <a:latin typeface="Segoe UI" panose="020B0502040204020203" pitchFamily="34" charset="0"/>
              </a:rPr>
              <a:t> Emerging trends in NLP</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Innovations:</a:t>
            </a:r>
            <a:r>
              <a:rPr lang="en-US" b="0" i="0" dirty="0">
                <a:solidFill>
                  <a:srgbClr val="242424"/>
                </a:solidFill>
                <a:effectLst/>
                <a:latin typeface="Segoe UI" panose="020B0502040204020203" pitchFamily="34" charset="0"/>
              </a:rPr>
              <a:t> Recent advancements and future possibilities</a:t>
            </a:r>
          </a:p>
        </p:txBody>
      </p:sp>
    </p:spTree>
    <p:extLst>
      <p:ext uri="{BB962C8B-B14F-4D97-AF65-F5344CB8AC3E}">
        <p14:creationId xmlns:p14="http://schemas.microsoft.com/office/powerpoint/2010/main" val="940315198"/>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emplate>Parcel</Template>
  <TotalTime>19</TotalTime>
  <Words>451</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Segoe UI</vt:lpstr>
      <vt:lpstr>Trade Gothic Next Cond</vt:lpstr>
      <vt:lpstr>Trade Gothic Next Light</vt:lpstr>
      <vt:lpstr>AfterglowVTI</vt:lpstr>
      <vt:lpstr>Data Science </vt:lpstr>
      <vt:lpstr>Introduction to Data Science</vt:lpstr>
      <vt:lpstr>Introduction to Natural Language Processing (NLP)</vt:lpstr>
      <vt:lpstr>Key Concepts in NLP</vt:lpstr>
      <vt:lpstr>NLP Techniques and Algorithms</vt:lpstr>
      <vt:lpstr>NLP Tools and Libraries</vt:lpstr>
      <vt:lpstr>Case Studies and Applications</vt:lpstr>
      <vt:lpstr>Challenges in NLP</vt:lpstr>
      <vt:lpstr>Future of NLP</vt:lpstr>
      <vt:lpstr>Conclusion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Inna Yedzinovich</dc:creator>
  <cp:lastModifiedBy>Inna Yedzinovich</cp:lastModifiedBy>
  <cp:revision>5</cp:revision>
  <dcterms:created xsi:type="dcterms:W3CDTF">2024-12-12T21:09:06Z</dcterms:created>
  <dcterms:modified xsi:type="dcterms:W3CDTF">2024-12-12T21:28:53Z</dcterms:modified>
</cp:coreProperties>
</file>