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667"/>
  </p:normalViewPr>
  <p:slideViewPr>
    <p:cSldViewPr snapToGrid="0">
      <p:cViewPr varScale="1">
        <p:scale>
          <a:sx n="110" d="100"/>
          <a:sy n="110" d="100"/>
        </p:scale>
        <p:origin x="6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6FF83-D5F8-9349-BF2D-40CF2722E3C2}" type="datetimeFigureOut">
              <a:rPr lang="en-US" smtClean="0"/>
              <a:t>3/4/25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6C79A-00C3-F749-B7A8-2E632D8FF55C}" type="slidenum">
              <a:rPr lang="en-US" smtClean="0"/>
              <a:t>‹#›</a:t>
            </a:fld>
            <a:endParaRPr lang="en-US"/>
          </a:p>
        </p:txBody>
      </p:sp>
    </p:spTree>
    <p:extLst>
      <p:ext uri="{BB962C8B-B14F-4D97-AF65-F5344CB8AC3E}">
        <p14:creationId xmlns:p14="http://schemas.microsoft.com/office/powerpoint/2010/main" val="2266780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B6C79A-00C3-F749-B7A8-2E632D8FF55C}" type="slidenum">
              <a:rPr lang="en-US" smtClean="0"/>
              <a:t>8</a:t>
            </a:fld>
            <a:endParaRPr lang="en-US"/>
          </a:p>
        </p:txBody>
      </p:sp>
    </p:spTree>
    <p:extLst>
      <p:ext uri="{BB962C8B-B14F-4D97-AF65-F5344CB8AC3E}">
        <p14:creationId xmlns:p14="http://schemas.microsoft.com/office/powerpoint/2010/main" val="2880526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3/4/25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3/4/25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3/4/25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3/4/25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3/4/25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3/4/25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texts.com/fpp2/arima-r.html#ref-HK0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F110-E4FB-0F1E-9E60-8F678AB4A84F}"/>
              </a:ext>
            </a:extLst>
          </p:cNvPr>
          <p:cNvSpPr>
            <a:spLocks noGrp="1"/>
          </p:cNvSpPr>
          <p:nvPr>
            <p:ph type="ctrTitle"/>
          </p:nvPr>
        </p:nvSpPr>
        <p:spPr/>
        <p:txBody>
          <a:bodyPr/>
          <a:lstStyle/>
          <a:p>
            <a:r>
              <a:rPr lang="en-US" b="1" i="0" dirty="0">
                <a:effectLst/>
                <a:latin typeface="Fira Sans" panose="020F0502020204030204" pitchFamily="34" charset="0"/>
              </a:rPr>
              <a:t>ARIMA</a:t>
            </a:r>
            <a:br>
              <a:rPr lang="en-US" b="1" i="0" dirty="0">
                <a:effectLst/>
                <a:latin typeface="Fira Sans" panose="020F0502020204030204" pitchFamily="34" charset="0"/>
              </a:rPr>
            </a:br>
            <a:endParaRPr lang="en-US" dirty="0"/>
          </a:p>
        </p:txBody>
      </p:sp>
    </p:spTree>
    <p:extLst>
      <p:ext uri="{BB962C8B-B14F-4D97-AF65-F5344CB8AC3E}">
        <p14:creationId xmlns:p14="http://schemas.microsoft.com/office/powerpoint/2010/main" val="113963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A6FA-AE70-C5EB-8216-3B7329E11F64}"/>
              </a:ext>
            </a:extLst>
          </p:cNvPr>
          <p:cNvSpPr>
            <a:spLocks noGrp="1"/>
          </p:cNvSpPr>
          <p:nvPr>
            <p:ph type="title"/>
          </p:nvPr>
        </p:nvSpPr>
        <p:spPr/>
        <p:txBody>
          <a:bodyPr/>
          <a:lstStyle/>
          <a:p>
            <a:r>
              <a:rPr lang="en-US" dirty="0"/>
              <a:t>8.8 Forecasting</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4CDB33BD-C322-49D0-A24A-A4E94F11475D}"/>
              </a:ext>
            </a:extLst>
          </p:cNvPr>
          <p:cNvSpPr>
            <a:spLocks noGrp="1"/>
          </p:cNvSpPr>
          <p:nvPr>
            <p:ph idx="1"/>
          </p:nvPr>
        </p:nvSpPr>
        <p:spPr>
          <a:xfrm>
            <a:off x="972274" y="1273216"/>
            <a:ext cx="9077580" cy="4975184"/>
          </a:xfrm>
        </p:spPr>
        <p:txBody>
          <a:bodyPr>
            <a:normAutofit/>
          </a:bodyPr>
          <a:lstStyle/>
          <a:p>
            <a:pPr algn="l"/>
            <a:r>
              <a:rPr lang="en-US" dirty="0"/>
              <a:t>Point forecasts</a:t>
            </a:r>
          </a:p>
          <a:p>
            <a:pPr marL="457200" lvl="1" indent="0">
              <a:buNone/>
            </a:pPr>
            <a:r>
              <a:rPr lang="en-US" dirty="0"/>
              <a:t>STEP 1. Expand the ARIMA equation so that </a:t>
            </a:r>
            <a:r>
              <a:rPr lang="en-US" dirty="0" err="1"/>
              <a:t>yt</a:t>
            </a:r>
            <a:r>
              <a:rPr lang="en-US" dirty="0"/>
              <a:t> is on the left hand side and all other terms are on the right. </a:t>
            </a:r>
          </a:p>
          <a:p>
            <a:pPr lvl="1"/>
            <a:r>
              <a:rPr lang="en-US" dirty="0"/>
              <a:t>the ARIMA equation generally looks like this:</a:t>
            </a:r>
            <a:br>
              <a:rPr lang="en-US" dirty="0"/>
            </a:br>
            <a:br>
              <a:rPr lang="en-US" b="0" i="0" dirty="0">
                <a:solidFill>
                  <a:srgbClr val="242424"/>
                </a:solidFill>
                <a:effectLst/>
                <a:latin typeface="KaTeX_Main"/>
              </a:rPr>
            </a:br>
            <a:endParaRPr lang="en-US" b="0" i="0" dirty="0">
              <a:solidFill>
                <a:srgbClr val="242424"/>
              </a:solidFill>
              <a:effectLst/>
              <a:latin typeface="KaTeX_Main"/>
            </a:endParaRPr>
          </a:p>
          <a:p>
            <a:pPr lvl="1"/>
            <a:r>
              <a:rPr lang="en-US" dirty="0"/>
              <a:t>where:</a:t>
            </a:r>
            <a:br>
              <a:rPr lang="en-US" dirty="0"/>
            </a:br>
            <a:r>
              <a:rPr lang="en-US" dirty="0"/>
              <a:t>		</a:t>
            </a:r>
          </a:p>
          <a:p>
            <a:pPr lvl="1"/>
            <a:endParaRPr lang="en-US" dirty="0"/>
          </a:p>
          <a:p>
            <a:pPr marL="0" indent="0">
              <a:buNone/>
            </a:pPr>
            <a:endParaRPr lang="en-US" dirty="0"/>
          </a:p>
        </p:txBody>
      </p:sp>
      <p:pic>
        <p:nvPicPr>
          <p:cNvPr id="5" name="Picture 4">
            <a:extLst>
              <a:ext uri="{FF2B5EF4-FFF2-40B4-BE49-F238E27FC236}">
                <a16:creationId xmlns:a16="http://schemas.microsoft.com/office/drawing/2014/main" id="{3AC7E9E5-4E3C-ECD6-878E-3709B361E003}"/>
              </a:ext>
            </a:extLst>
          </p:cNvPr>
          <p:cNvPicPr>
            <a:picLocks noChangeAspect="1"/>
          </p:cNvPicPr>
          <p:nvPr/>
        </p:nvPicPr>
        <p:blipFill>
          <a:blip r:embed="rId2"/>
          <a:stretch>
            <a:fillRect/>
          </a:stretch>
        </p:blipFill>
        <p:spPr>
          <a:xfrm>
            <a:off x="2142146" y="2757588"/>
            <a:ext cx="5156200" cy="393700"/>
          </a:xfrm>
          <a:prstGeom prst="rect">
            <a:avLst/>
          </a:prstGeom>
        </p:spPr>
      </p:pic>
      <p:pic>
        <p:nvPicPr>
          <p:cNvPr id="7" name="Picture 6" descr="A black text on a white background&#10;&#10;AI-generated content may be incorrect.">
            <a:extLst>
              <a:ext uri="{FF2B5EF4-FFF2-40B4-BE49-F238E27FC236}">
                <a16:creationId xmlns:a16="http://schemas.microsoft.com/office/drawing/2014/main" id="{F2071265-FC44-7417-A1D8-CAC4CBCA8AF2}"/>
              </a:ext>
            </a:extLst>
          </p:cNvPr>
          <p:cNvPicPr>
            <a:picLocks noChangeAspect="1"/>
          </p:cNvPicPr>
          <p:nvPr/>
        </p:nvPicPr>
        <p:blipFill>
          <a:blip r:embed="rId3"/>
          <a:stretch>
            <a:fillRect/>
          </a:stretch>
        </p:blipFill>
        <p:spPr>
          <a:xfrm>
            <a:off x="2142146" y="3971786"/>
            <a:ext cx="4622800" cy="1333500"/>
          </a:xfrm>
          <a:prstGeom prst="rect">
            <a:avLst/>
          </a:prstGeom>
        </p:spPr>
      </p:pic>
    </p:spTree>
    <p:extLst>
      <p:ext uri="{BB962C8B-B14F-4D97-AF65-F5344CB8AC3E}">
        <p14:creationId xmlns:p14="http://schemas.microsoft.com/office/powerpoint/2010/main" val="96409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0984-4D5A-C038-AD78-BAA7D33A03FD}"/>
              </a:ext>
            </a:extLst>
          </p:cNvPr>
          <p:cNvSpPr>
            <a:spLocks noGrp="1"/>
          </p:cNvSpPr>
          <p:nvPr>
            <p:ph type="title"/>
          </p:nvPr>
        </p:nvSpPr>
        <p:spPr/>
        <p:txBody>
          <a:bodyPr/>
          <a:lstStyle/>
          <a:p>
            <a:r>
              <a:rPr lang="en-US" dirty="0"/>
              <a:t>8.8 Forecasting</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6D6E9890-0D89-5E18-9992-703B70830D6A}"/>
              </a:ext>
            </a:extLst>
          </p:cNvPr>
          <p:cNvSpPr>
            <a:spLocks noGrp="1"/>
          </p:cNvSpPr>
          <p:nvPr>
            <p:ph idx="1"/>
          </p:nvPr>
        </p:nvSpPr>
        <p:spPr>
          <a:xfrm>
            <a:off x="752354" y="1192192"/>
            <a:ext cx="10382492" cy="5393803"/>
          </a:xfrm>
        </p:spPr>
        <p:txBody>
          <a:bodyPr/>
          <a:lstStyle/>
          <a:p>
            <a:r>
              <a:rPr lang="en-US" dirty="0"/>
              <a:t>Point forecasts</a:t>
            </a:r>
            <a:br>
              <a:rPr lang="en-US" dirty="0"/>
            </a:br>
            <a:r>
              <a:rPr lang="en-US" dirty="0"/>
              <a:t>STEP 2. Step 2: Rewrite the Equation for Future Time (T + h)</a:t>
            </a:r>
          </a:p>
          <a:p>
            <a:pPr lvl="1"/>
            <a:r>
              <a:rPr lang="en-US" dirty="0"/>
              <a:t>Replace t with T + h</a:t>
            </a:r>
          </a:p>
          <a:p>
            <a:pPr lvl="1"/>
            <a:endParaRPr lang="en-US" dirty="0"/>
          </a:p>
          <a:p>
            <a:pPr lvl="1"/>
            <a:endParaRPr lang="en-US" dirty="0"/>
          </a:p>
          <a:p>
            <a:pPr marL="457200" lvl="1" indent="0">
              <a:buNone/>
            </a:pPr>
            <a:r>
              <a:rPr lang="en-US" dirty="0"/>
              <a:t>STEP 3. Replace Future Observations and Errors</a:t>
            </a:r>
          </a:p>
          <a:p>
            <a:pPr lvl="1"/>
            <a:r>
              <a:rPr lang="en-US" dirty="0"/>
              <a:t>Future Observations: Replace yT+h−1,yT+h−2,…yT+h−1​,yT+h−2​,… with their forecasts.</a:t>
            </a:r>
          </a:p>
          <a:p>
            <a:pPr lvl="1"/>
            <a:r>
              <a:rPr lang="en-US" dirty="0"/>
              <a:t>Future Errors: Replace </a:t>
            </a:r>
            <a:r>
              <a:rPr lang="el-GR" dirty="0"/>
              <a:t>ϵ</a:t>
            </a:r>
            <a:r>
              <a:rPr lang="en-US" dirty="0"/>
              <a:t>T+h−1,</a:t>
            </a:r>
            <a:r>
              <a:rPr lang="el-GR" dirty="0"/>
              <a:t>ϵ</a:t>
            </a:r>
            <a:r>
              <a:rPr lang="en-US" dirty="0"/>
              <a:t>T+h−2,…</a:t>
            </a:r>
            <a:r>
              <a:rPr lang="el-GR" dirty="0"/>
              <a:t>ϵ</a:t>
            </a:r>
            <a:r>
              <a:rPr lang="en-US" dirty="0"/>
              <a:t>T+h−1​,</a:t>
            </a:r>
            <a:r>
              <a:rPr lang="el-GR" dirty="0"/>
              <a:t>ϵ</a:t>
            </a:r>
            <a:r>
              <a:rPr lang="en-US" dirty="0"/>
              <a:t>T+h−2​,… with zero (since we don't know future errors, we assume them to be zero).</a:t>
            </a:r>
          </a:p>
          <a:p>
            <a:pPr lvl="1"/>
            <a:r>
              <a:rPr lang="en-US" dirty="0"/>
              <a:t>Past Errors: Use the actual residuals (errors) from the past data.</a:t>
            </a:r>
          </a:p>
          <a:p>
            <a:pPr lvl="1"/>
            <a:r>
              <a:rPr lang="en-US" dirty="0"/>
              <a:t>So, the equation becomes: </a:t>
            </a:r>
          </a:p>
          <a:p>
            <a:pPr lvl="1"/>
            <a:r>
              <a:rPr lang="en-US" dirty="0"/>
              <a:t>Where: </a:t>
            </a:r>
            <a:br>
              <a:rPr lang="en-US" dirty="0"/>
            </a:br>
            <a:br>
              <a:rPr lang="en-US" dirty="0"/>
            </a:br>
            <a:endParaRPr lang="en-US" dirty="0"/>
          </a:p>
          <a:p>
            <a:pPr lvl="1"/>
            <a:endParaRPr lang="en-US" dirty="0"/>
          </a:p>
          <a:p>
            <a:pPr lvl="1"/>
            <a:endParaRPr lang="en-US" dirty="0"/>
          </a:p>
          <a:p>
            <a:pPr lvl="1"/>
            <a:endParaRPr lang="en-US" dirty="0"/>
          </a:p>
          <a:p>
            <a:pPr marL="457200" lvl="1" indent="0">
              <a:buNone/>
            </a:pPr>
            <a:endParaRPr lang="en-US" dirty="0"/>
          </a:p>
          <a:p>
            <a:endParaRPr lang="en-US" dirty="0"/>
          </a:p>
        </p:txBody>
      </p:sp>
      <p:pic>
        <p:nvPicPr>
          <p:cNvPr id="5" name="Picture 4">
            <a:extLst>
              <a:ext uri="{FF2B5EF4-FFF2-40B4-BE49-F238E27FC236}">
                <a16:creationId xmlns:a16="http://schemas.microsoft.com/office/drawing/2014/main" id="{A49FF2FF-D54F-BBE6-1C5B-B5B52966C49E}"/>
              </a:ext>
            </a:extLst>
          </p:cNvPr>
          <p:cNvPicPr>
            <a:picLocks noChangeAspect="1"/>
          </p:cNvPicPr>
          <p:nvPr/>
        </p:nvPicPr>
        <p:blipFill>
          <a:blip r:embed="rId2"/>
          <a:stretch>
            <a:fillRect/>
          </a:stretch>
        </p:blipFill>
        <p:spPr>
          <a:xfrm>
            <a:off x="1603254" y="2428996"/>
            <a:ext cx="6832600" cy="495300"/>
          </a:xfrm>
          <a:prstGeom prst="rect">
            <a:avLst/>
          </a:prstGeom>
        </p:spPr>
      </p:pic>
      <p:pic>
        <p:nvPicPr>
          <p:cNvPr id="7" name="Picture 6">
            <a:extLst>
              <a:ext uri="{FF2B5EF4-FFF2-40B4-BE49-F238E27FC236}">
                <a16:creationId xmlns:a16="http://schemas.microsoft.com/office/drawing/2014/main" id="{05B14014-9112-3C00-FB2D-DF70B82F3264}"/>
              </a:ext>
            </a:extLst>
          </p:cNvPr>
          <p:cNvPicPr>
            <a:picLocks noChangeAspect="1"/>
          </p:cNvPicPr>
          <p:nvPr/>
        </p:nvPicPr>
        <p:blipFill>
          <a:blip r:embed="rId3"/>
          <a:stretch>
            <a:fillRect/>
          </a:stretch>
        </p:blipFill>
        <p:spPr>
          <a:xfrm>
            <a:off x="4687889" y="4990819"/>
            <a:ext cx="6553200" cy="520700"/>
          </a:xfrm>
          <a:prstGeom prst="rect">
            <a:avLst/>
          </a:prstGeom>
        </p:spPr>
      </p:pic>
      <p:pic>
        <p:nvPicPr>
          <p:cNvPr id="9" name="Picture 8" descr="A close up of black text&#10;&#10;AI-generated content may be incorrect.">
            <a:extLst>
              <a:ext uri="{FF2B5EF4-FFF2-40B4-BE49-F238E27FC236}">
                <a16:creationId xmlns:a16="http://schemas.microsoft.com/office/drawing/2014/main" id="{17C4575F-11B2-0403-AD7F-9C8CD87BF1CA}"/>
              </a:ext>
            </a:extLst>
          </p:cNvPr>
          <p:cNvPicPr>
            <a:picLocks noChangeAspect="1"/>
          </p:cNvPicPr>
          <p:nvPr/>
        </p:nvPicPr>
        <p:blipFill>
          <a:blip r:embed="rId4"/>
          <a:stretch>
            <a:fillRect/>
          </a:stretch>
        </p:blipFill>
        <p:spPr>
          <a:xfrm>
            <a:off x="1603254" y="5734315"/>
            <a:ext cx="5765800" cy="939800"/>
          </a:xfrm>
          <a:prstGeom prst="rect">
            <a:avLst/>
          </a:prstGeom>
        </p:spPr>
      </p:pic>
    </p:spTree>
    <p:extLst>
      <p:ext uri="{BB962C8B-B14F-4D97-AF65-F5344CB8AC3E}">
        <p14:creationId xmlns:p14="http://schemas.microsoft.com/office/powerpoint/2010/main" val="376394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FD97-7547-11F6-618B-033B64F2C08A}"/>
              </a:ext>
            </a:extLst>
          </p:cNvPr>
          <p:cNvSpPr>
            <a:spLocks noGrp="1"/>
          </p:cNvSpPr>
          <p:nvPr>
            <p:ph type="title"/>
          </p:nvPr>
        </p:nvSpPr>
        <p:spPr/>
        <p:txBody>
          <a:bodyPr/>
          <a:lstStyle/>
          <a:p>
            <a:r>
              <a:rPr lang="en-US" dirty="0"/>
              <a:t>Seasonal ARIMA models</a:t>
            </a:r>
          </a:p>
        </p:txBody>
      </p:sp>
      <p:sp>
        <p:nvSpPr>
          <p:cNvPr id="3" name="Content Placeholder 2">
            <a:extLst>
              <a:ext uri="{FF2B5EF4-FFF2-40B4-BE49-F238E27FC236}">
                <a16:creationId xmlns:a16="http://schemas.microsoft.com/office/drawing/2014/main" id="{B308DA9A-AD67-4D5C-F16B-F29E35242909}"/>
              </a:ext>
            </a:extLst>
          </p:cNvPr>
          <p:cNvSpPr>
            <a:spLocks noGrp="1"/>
          </p:cNvSpPr>
          <p:nvPr>
            <p:ph idx="1"/>
          </p:nvPr>
        </p:nvSpPr>
        <p:spPr>
          <a:xfrm>
            <a:off x="646111" y="1689904"/>
            <a:ext cx="10570736" cy="4928885"/>
          </a:xfrm>
        </p:spPr>
        <p:txBody>
          <a:bodyPr>
            <a:normAutofit fontScale="92500" lnSpcReduction="10000"/>
          </a:bodyPr>
          <a:lstStyle/>
          <a:p>
            <a:r>
              <a:rPr lang="en-US" dirty="0"/>
              <a:t>A seasonal ARIMA model is formed by including additional seasonal terms in the ARIMA models </a:t>
            </a:r>
          </a:p>
          <a:p>
            <a:r>
              <a:rPr lang="en-US" dirty="0"/>
              <a:t>It is written as follows:</a:t>
            </a:r>
          </a:p>
          <a:p>
            <a:endParaRPr lang="en-US" dirty="0"/>
          </a:p>
          <a:p>
            <a:endParaRPr lang="en-US" dirty="0"/>
          </a:p>
          <a:p>
            <a:endParaRPr lang="en-US" dirty="0"/>
          </a:p>
          <a:p>
            <a:endParaRPr lang="en-US" dirty="0"/>
          </a:p>
          <a:p>
            <a:endParaRPr lang="en-US" dirty="0"/>
          </a:p>
          <a:p>
            <a:r>
              <a:rPr lang="en-US" dirty="0"/>
              <a:t>where m=m= number of observations per year. We use uppercase notation for the seasonal parts of the model, and lowercase notation for the non-seasonal parts of the model.</a:t>
            </a:r>
          </a:p>
          <a:p>
            <a:endParaRPr lang="en-US" dirty="0"/>
          </a:p>
          <a:p>
            <a:pPr marL="0" indent="0">
              <a:buNone/>
            </a:pPr>
            <a:r>
              <a:rPr lang="en-US" dirty="0"/>
              <a:t> </a:t>
            </a:r>
          </a:p>
          <a:p>
            <a:pPr lvl="1"/>
            <a:endParaRPr lang="en-US" dirty="0"/>
          </a:p>
        </p:txBody>
      </p:sp>
      <p:pic>
        <p:nvPicPr>
          <p:cNvPr id="5" name="Picture 4" descr="A diagram of a model of a function&#10;&#10;AI-generated content may be incorrect.">
            <a:extLst>
              <a:ext uri="{FF2B5EF4-FFF2-40B4-BE49-F238E27FC236}">
                <a16:creationId xmlns:a16="http://schemas.microsoft.com/office/drawing/2014/main" id="{9BE8E5FE-E096-FB8E-769E-5C52AC7D051D}"/>
              </a:ext>
            </a:extLst>
          </p:cNvPr>
          <p:cNvPicPr>
            <a:picLocks noChangeAspect="1"/>
          </p:cNvPicPr>
          <p:nvPr/>
        </p:nvPicPr>
        <p:blipFill>
          <a:blip r:embed="rId2"/>
          <a:stretch>
            <a:fillRect/>
          </a:stretch>
        </p:blipFill>
        <p:spPr>
          <a:xfrm>
            <a:off x="3735970" y="2465246"/>
            <a:ext cx="5067300" cy="1689100"/>
          </a:xfrm>
          <a:prstGeom prst="rect">
            <a:avLst/>
          </a:prstGeom>
        </p:spPr>
      </p:pic>
    </p:spTree>
    <p:extLst>
      <p:ext uri="{BB962C8B-B14F-4D97-AF65-F5344CB8AC3E}">
        <p14:creationId xmlns:p14="http://schemas.microsoft.com/office/powerpoint/2010/main" val="169865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F5A0-D205-1DC1-415B-D4DBAC9B81BD}"/>
              </a:ext>
            </a:extLst>
          </p:cNvPr>
          <p:cNvSpPr>
            <a:spLocks noGrp="1"/>
          </p:cNvSpPr>
          <p:nvPr>
            <p:ph type="title"/>
          </p:nvPr>
        </p:nvSpPr>
        <p:spPr/>
        <p:txBody>
          <a:bodyPr/>
          <a:lstStyle/>
          <a:p>
            <a:r>
              <a:rPr lang="en-US" dirty="0"/>
              <a:t>ARIMA vs ETS</a:t>
            </a:r>
          </a:p>
        </p:txBody>
      </p:sp>
      <p:sp>
        <p:nvSpPr>
          <p:cNvPr id="3" name="Content Placeholder 2">
            <a:extLst>
              <a:ext uri="{FF2B5EF4-FFF2-40B4-BE49-F238E27FC236}">
                <a16:creationId xmlns:a16="http://schemas.microsoft.com/office/drawing/2014/main" id="{5D96A2AA-16D0-EFC3-92BF-7C692B7AEA46}"/>
              </a:ext>
            </a:extLst>
          </p:cNvPr>
          <p:cNvSpPr>
            <a:spLocks noGrp="1"/>
          </p:cNvSpPr>
          <p:nvPr>
            <p:ph idx="1"/>
          </p:nvPr>
        </p:nvSpPr>
        <p:spPr>
          <a:xfrm>
            <a:off x="645132" y="1238492"/>
            <a:ext cx="11137896" cy="5009908"/>
          </a:xfrm>
        </p:spPr>
        <p:txBody>
          <a:bodyPr>
            <a:normAutofit fontScale="85000" lnSpcReduction="20000"/>
          </a:bodyPr>
          <a:lstStyle/>
          <a:p>
            <a:pPr algn="l"/>
            <a:r>
              <a:rPr lang="en-US" dirty="0"/>
              <a:t>ARIMA (</a:t>
            </a:r>
            <a:r>
              <a:rPr lang="en-US" dirty="0" err="1"/>
              <a:t>AutoRegressive</a:t>
            </a:r>
            <a:r>
              <a:rPr lang="en-US" dirty="0"/>
              <a:t> Integrated Moving Average)</a:t>
            </a:r>
            <a:endParaRPr lang="en-US" dirty="0">
              <a:solidFill>
                <a:srgbClr val="242424"/>
              </a:solidFill>
              <a:latin typeface="Segoe UI" panose="020B0502040204020203" pitchFamily="34" charset="0"/>
            </a:endParaRPr>
          </a:p>
          <a:p>
            <a:pPr lvl="1"/>
            <a:r>
              <a:rPr lang="en-US" dirty="0"/>
              <a:t>Purpose: ARIMA models are used for forecasting time series data by capturing patterns like trends and seasonality.</a:t>
            </a:r>
          </a:p>
          <a:p>
            <a:pPr lvl="1"/>
            <a:r>
              <a:rPr lang="en-US" dirty="0"/>
              <a:t>Components:</a:t>
            </a:r>
          </a:p>
          <a:p>
            <a:pPr lvl="2"/>
            <a:r>
              <a:rPr lang="en-US" dirty="0"/>
              <a:t>AR (</a:t>
            </a:r>
            <a:r>
              <a:rPr lang="en-US" dirty="0" err="1"/>
              <a:t>AutoRegressive</a:t>
            </a:r>
            <a:r>
              <a:rPr lang="en-US" dirty="0"/>
              <a:t>): Uses past values to predict future values.</a:t>
            </a:r>
          </a:p>
          <a:p>
            <a:pPr lvl="2"/>
            <a:r>
              <a:rPr lang="en-US" dirty="0"/>
              <a:t>I (Integrated): Differencing the data to make it stationary (removing trends).</a:t>
            </a:r>
          </a:p>
          <a:p>
            <a:pPr lvl="2"/>
            <a:r>
              <a:rPr lang="en-US" dirty="0"/>
              <a:t>MA (Moving Average): Uses past errors to predict future values.</a:t>
            </a:r>
          </a:p>
          <a:p>
            <a:pPr lvl="1"/>
            <a:r>
              <a:rPr lang="en-US" b="1" dirty="0"/>
              <a:t>When to Use: ARIMA is great for data with clear trends and patterns but no strong seasonal effects.</a:t>
            </a:r>
          </a:p>
          <a:p>
            <a:pPr algn="l"/>
            <a:r>
              <a:rPr lang="en-US" dirty="0"/>
              <a:t>ETS (Error, Trend, Seasonality)</a:t>
            </a:r>
          </a:p>
          <a:p>
            <a:pPr lvl="1"/>
            <a:r>
              <a:rPr lang="en-US" dirty="0"/>
              <a:t>Purpose: ETS models are used for forecasting time series data by explicitly modeling error, trend, and seasonality components.</a:t>
            </a:r>
          </a:p>
          <a:p>
            <a:pPr lvl="1"/>
            <a:r>
              <a:rPr lang="en-US" dirty="0"/>
              <a:t>Components:</a:t>
            </a:r>
          </a:p>
          <a:p>
            <a:pPr lvl="2"/>
            <a:r>
              <a:rPr lang="en-US" dirty="0"/>
              <a:t>Error (E): The randomness in the data.</a:t>
            </a:r>
          </a:p>
          <a:p>
            <a:pPr lvl="2"/>
            <a:r>
              <a:rPr lang="en-US" dirty="0"/>
              <a:t>Trend (T): The long-term direction of the data.</a:t>
            </a:r>
          </a:p>
          <a:p>
            <a:pPr lvl="2"/>
            <a:r>
              <a:rPr lang="en-US" dirty="0"/>
              <a:t>Seasonality (S): Regular patterns that repeat over time (e.g., monthly sales spikes).</a:t>
            </a:r>
          </a:p>
          <a:p>
            <a:pPr lvl="1"/>
            <a:r>
              <a:rPr lang="en-US" b="1" dirty="0"/>
              <a:t>When to Use: ETS is ideal for data with strong seasonal patterns and trends.</a:t>
            </a:r>
            <a:br>
              <a:rPr lang="en-US" b="1" i="0" dirty="0">
                <a:solidFill>
                  <a:srgbClr val="242424"/>
                </a:solidFill>
                <a:effectLst/>
                <a:latin typeface="Segoe UI" panose="020B0502040204020203" pitchFamily="34" charset="0"/>
              </a:rPr>
            </a:br>
            <a:endParaRPr lang="en-US" b="1" i="0" dirty="0">
              <a:solidFill>
                <a:srgbClr val="242424"/>
              </a:solidFill>
              <a:effectLst/>
              <a:latin typeface="Segoe UI" panose="020B0502040204020203" pitchFamily="34" charset="0"/>
            </a:endParaRPr>
          </a:p>
          <a:p>
            <a:endParaRPr lang="en-US" dirty="0"/>
          </a:p>
          <a:p>
            <a:pPr lvl="1"/>
            <a:endParaRPr lang="en-US" dirty="0"/>
          </a:p>
        </p:txBody>
      </p:sp>
    </p:spTree>
    <p:extLst>
      <p:ext uri="{BB962C8B-B14F-4D97-AF65-F5344CB8AC3E}">
        <p14:creationId xmlns:p14="http://schemas.microsoft.com/office/powerpoint/2010/main" val="378430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D2D2-AD32-6568-5603-7C4ACCA44712}"/>
              </a:ext>
            </a:extLst>
          </p:cNvPr>
          <p:cNvSpPr>
            <a:spLocks noGrp="1"/>
          </p:cNvSpPr>
          <p:nvPr>
            <p:ph type="title"/>
          </p:nvPr>
        </p:nvSpPr>
        <p:spPr/>
        <p:txBody>
          <a:bodyPr/>
          <a:lstStyle/>
          <a:p>
            <a:r>
              <a:rPr lang="en-US" dirty="0"/>
              <a:t>RECAP - ARIMA</a:t>
            </a:r>
          </a:p>
        </p:txBody>
      </p:sp>
      <p:sp>
        <p:nvSpPr>
          <p:cNvPr id="3" name="Content Placeholder 2">
            <a:extLst>
              <a:ext uri="{FF2B5EF4-FFF2-40B4-BE49-F238E27FC236}">
                <a16:creationId xmlns:a16="http://schemas.microsoft.com/office/drawing/2014/main" id="{B43AC8A8-36FD-BD6E-D530-A451C4B5B664}"/>
              </a:ext>
            </a:extLst>
          </p:cNvPr>
          <p:cNvSpPr>
            <a:spLocks noGrp="1"/>
          </p:cNvSpPr>
          <p:nvPr>
            <p:ph idx="1"/>
          </p:nvPr>
        </p:nvSpPr>
        <p:spPr/>
        <p:txBody>
          <a:bodyPr/>
          <a:lstStyle/>
          <a:p>
            <a:r>
              <a:rPr lang="en-US" dirty="0"/>
              <a:t>ARIMA is a method for forecasting or predicting future outcomes based on a historical time series. It is based on the statistical concept of serial correlation, where past data points influence future data points.</a:t>
            </a:r>
          </a:p>
          <a:p>
            <a:r>
              <a:rPr lang="en-US" dirty="0"/>
              <a:t>How ARIMA works </a:t>
            </a:r>
            <a:br>
              <a:rPr lang="en-US" dirty="0"/>
            </a:br>
            <a:r>
              <a:rPr lang="en-US" dirty="0"/>
              <a:t>- </a:t>
            </a:r>
            <a:r>
              <a:rPr lang="en-US" b="1" dirty="0"/>
              <a:t>Autoregression</a:t>
            </a:r>
            <a:r>
              <a:rPr lang="en-US" dirty="0"/>
              <a:t>: Uses the correlation between current and past observations</a:t>
            </a:r>
            <a:br>
              <a:rPr lang="en-US" dirty="0"/>
            </a:br>
            <a:r>
              <a:rPr lang="en-US" dirty="0"/>
              <a:t>- </a:t>
            </a:r>
            <a:r>
              <a:rPr lang="en-US" b="1" dirty="0"/>
              <a:t>Integrated</a:t>
            </a:r>
            <a:r>
              <a:rPr lang="en-US" dirty="0"/>
              <a:t>: Uses differencing to make the time series stationary</a:t>
            </a:r>
            <a:br>
              <a:rPr lang="en-US" dirty="0"/>
            </a:br>
            <a:r>
              <a:rPr lang="en-US" dirty="0"/>
              <a:t>-  </a:t>
            </a:r>
            <a:r>
              <a:rPr lang="en-US" b="1" dirty="0"/>
              <a:t>Moving Average</a:t>
            </a:r>
            <a:r>
              <a:rPr lang="en-US" dirty="0"/>
              <a:t>: Uses the relationship between current observations and residual errors from past observations</a:t>
            </a:r>
          </a:p>
          <a:p>
            <a:endParaRPr lang="en-US" dirty="0"/>
          </a:p>
        </p:txBody>
      </p:sp>
    </p:spTree>
    <p:extLst>
      <p:ext uri="{BB962C8B-B14F-4D97-AF65-F5344CB8AC3E}">
        <p14:creationId xmlns:p14="http://schemas.microsoft.com/office/powerpoint/2010/main" val="87116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D1F1-61B7-57C8-AB27-A4E758262B2E}"/>
              </a:ext>
            </a:extLst>
          </p:cNvPr>
          <p:cNvSpPr>
            <a:spLocks noGrp="1"/>
          </p:cNvSpPr>
          <p:nvPr>
            <p:ph type="title"/>
          </p:nvPr>
        </p:nvSpPr>
        <p:spPr/>
        <p:txBody>
          <a:bodyPr/>
          <a:lstStyle/>
          <a:p>
            <a:r>
              <a:rPr lang="en-US" sz="3600" dirty="0"/>
              <a:t>ARIMA modelling in R</a:t>
            </a:r>
            <a:br>
              <a:rPr lang="en-US" b="1" i="0" dirty="0">
                <a:effectLst/>
                <a:latin typeface="Fira Sans" panose="020B0503050000020004" pitchFamily="34" charset="0"/>
              </a:rPr>
            </a:br>
            <a:br>
              <a:rPr lang="en-US" b="0" i="0" dirty="0">
                <a:solidFill>
                  <a:srgbClr val="333333"/>
                </a:solidFill>
                <a:effectLst/>
                <a:latin typeface="Merriweather" pitchFamily="2" charset="77"/>
              </a:rPr>
            </a:br>
            <a:br>
              <a:rPr lang="en-US" b="0" i="0" dirty="0">
                <a:solidFill>
                  <a:srgbClr val="333333"/>
                </a:solidFill>
                <a:effectLst/>
                <a:latin typeface="Merriweather" pitchFamily="2" charset="77"/>
              </a:rPr>
            </a:br>
            <a:endParaRPr lang="en-US" dirty="0"/>
          </a:p>
        </p:txBody>
      </p:sp>
      <p:sp>
        <p:nvSpPr>
          <p:cNvPr id="3" name="Content Placeholder 2">
            <a:extLst>
              <a:ext uri="{FF2B5EF4-FFF2-40B4-BE49-F238E27FC236}">
                <a16:creationId xmlns:a16="http://schemas.microsoft.com/office/drawing/2014/main" id="{55E6C489-3CD7-7C6B-FC3A-1145FCB7FCFD}"/>
              </a:ext>
            </a:extLst>
          </p:cNvPr>
          <p:cNvSpPr>
            <a:spLocks noGrp="1"/>
          </p:cNvSpPr>
          <p:nvPr>
            <p:ph idx="1"/>
          </p:nvPr>
        </p:nvSpPr>
        <p:spPr>
          <a:xfrm>
            <a:off x="1052945" y="1219200"/>
            <a:ext cx="10492943" cy="5029199"/>
          </a:xfrm>
        </p:spPr>
        <p:txBody>
          <a:bodyPr>
            <a:normAutofit fontScale="92500" lnSpcReduction="20000"/>
          </a:bodyPr>
          <a:lstStyle/>
          <a:p>
            <a:r>
              <a:rPr lang="en-US" dirty="0"/>
              <a:t>The </a:t>
            </a:r>
            <a:r>
              <a:rPr lang="en-US" dirty="0" err="1"/>
              <a:t>auto.arima</a:t>
            </a:r>
            <a:r>
              <a:rPr lang="en-US" dirty="0"/>
              <a:t>() function in R uses a variation of the Hyndman-</a:t>
            </a:r>
            <a:r>
              <a:rPr lang="en-US" dirty="0" err="1"/>
              <a:t>Khandakar</a:t>
            </a:r>
            <a:r>
              <a:rPr lang="en-US" dirty="0"/>
              <a:t> algorithm (</a:t>
            </a:r>
            <a:r>
              <a:rPr lang="en-US" dirty="0">
                <a:hlinkClick r:id="rId2"/>
              </a:rPr>
              <a:t>Hyndman &amp; Khandakar, 2008</a:t>
            </a:r>
            <a:r>
              <a:rPr lang="en-US" dirty="0"/>
              <a:t>), which combines unit root tests, </a:t>
            </a:r>
            <a:r>
              <a:rPr lang="en-US" dirty="0" err="1"/>
              <a:t>minimisation</a:t>
            </a:r>
            <a:r>
              <a:rPr lang="en-US" dirty="0"/>
              <a:t> of the </a:t>
            </a:r>
            <a:r>
              <a:rPr lang="en-US" dirty="0" err="1"/>
              <a:t>AICc</a:t>
            </a:r>
            <a:r>
              <a:rPr lang="en-US" dirty="0"/>
              <a:t> and MLE to obtain an ARIMA model. The arguments to </a:t>
            </a:r>
            <a:r>
              <a:rPr lang="en-US" dirty="0" err="1"/>
              <a:t>auto.arima</a:t>
            </a:r>
            <a:r>
              <a:rPr lang="en-US" dirty="0"/>
              <a:t>() provide for many variations on the algorithm.</a:t>
            </a:r>
          </a:p>
          <a:p>
            <a:pPr algn="l"/>
            <a:r>
              <a:rPr lang="en-US" b="1" dirty="0" err="1"/>
              <a:t>AICc</a:t>
            </a:r>
            <a:r>
              <a:rPr lang="en-US" b="1" dirty="0"/>
              <a:t> (Corrected Akaike Information Criterion)</a:t>
            </a:r>
            <a:br>
              <a:rPr lang="en-US" b="1" dirty="0"/>
            </a:br>
            <a:r>
              <a:rPr lang="en-US" b="1" dirty="0"/>
              <a:t>- </a:t>
            </a:r>
            <a:r>
              <a:rPr lang="en-US" dirty="0" err="1"/>
              <a:t>AICc</a:t>
            </a:r>
            <a:r>
              <a:rPr lang="en-US" dirty="0"/>
              <a:t> is a measure used to compare different statistical models and choose the best one. It's like a score that tells you how well a model fits your data while considering the number of parameters it uses</a:t>
            </a:r>
          </a:p>
          <a:p>
            <a:pPr algn="l"/>
            <a:r>
              <a:rPr lang="en-US" b="1" dirty="0"/>
              <a:t>MLE (Maximum Likelihood Estimation)</a:t>
            </a:r>
            <a:br>
              <a:rPr lang="en-US" b="1" dirty="0"/>
            </a:br>
            <a:r>
              <a:rPr lang="en-US" b="1" dirty="0"/>
              <a:t>- </a:t>
            </a:r>
            <a:r>
              <a:rPr lang="en-US" dirty="0"/>
              <a:t>MLE is a method used to estimate the parameters of a statistical model. It finds the values of the parameters that make the observed data most likely.</a:t>
            </a:r>
            <a:br>
              <a:rPr lang="en-US" b="1" dirty="0"/>
            </a:br>
            <a:endParaRPr lang="en-US" b="1" dirty="0"/>
          </a:p>
          <a:p>
            <a:pPr algn="l"/>
            <a:r>
              <a:rPr lang="en-US" dirty="0"/>
              <a:t>Summary</a:t>
            </a:r>
          </a:p>
          <a:p>
            <a:pPr algn="l">
              <a:spcBef>
                <a:spcPts val="750"/>
              </a:spcBef>
              <a:spcAft>
                <a:spcPts val="750"/>
              </a:spcAft>
              <a:buFont typeface="Arial" panose="020B0604020202020204" pitchFamily="34" charset="0"/>
              <a:buChar char="•"/>
            </a:pPr>
            <a:r>
              <a:rPr lang="en-US" dirty="0" err="1"/>
              <a:t>AICc</a:t>
            </a:r>
            <a:r>
              <a:rPr lang="en-US" dirty="0"/>
              <a:t> helps you choose between different models by considering both fit and complexity.</a:t>
            </a:r>
          </a:p>
          <a:p>
            <a:pPr algn="l">
              <a:spcBef>
                <a:spcPts val="750"/>
              </a:spcBef>
              <a:spcAft>
                <a:spcPts val="750"/>
              </a:spcAft>
              <a:buFont typeface="Arial" panose="020B0604020202020204" pitchFamily="34" charset="0"/>
              <a:buChar char="•"/>
            </a:pPr>
            <a:r>
              <a:rPr lang="en-US" dirty="0"/>
              <a:t>MLE helps you find the best parameters for a given model to make accurate predictions.</a:t>
            </a:r>
          </a:p>
          <a:p>
            <a:pPr algn="l"/>
            <a:endParaRPr lang="en-US" dirty="0"/>
          </a:p>
        </p:txBody>
      </p:sp>
    </p:spTree>
    <p:extLst>
      <p:ext uri="{BB962C8B-B14F-4D97-AF65-F5344CB8AC3E}">
        <p14:creationId xmlns:p14="http://schemas.microsoft.com/office/powerpoint/2010/main" val="396160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CE3E523B-B15D-4082-9188-55BA7DDAC99F}"/>
              </a:ext>
            </a:extLst>
          </p:cNvPr>
          <p:cNvPicPr>
            <a:picLocks noChangeAspect="1"/>
          </p:cNvPicPr>
          <p:nvPr/>
        </p:nvPicPr>
        <p:blipFill>
          <a:blip r:embed="rId2"/>
          <a:stretch>
            <a:fillRect/>
          </a:stretch>
        </p:blipFill>
        <p:spPr>
          <a:xfrm>
            <a:off x="2340636" y="506780"/>
            <a:ext cx="7772400" cy="5844440"/>
          </a:xfrm>
          <a:prstGeom prst="rect">
            <a:avLst/>
          </a:prstGeom>
        </p:spPr>
      </p:pic>
    </p:spTree>
    <p:extLst>
      <p:ext uri="{BB962C8B-B14F-4D97-AF65-F5344CB8AC3E}">
        <p14:creationId xmlns:p14="http://schemas.microsoft.com/office/powerpoint/2010/main" val="324685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4D55-0C59-FFF0-5073-68FF482F6A2A}"/>
              </a:ext>
            </a:extLst>
          </p:cNvPr>
          <p:cNvSpPr>
            <a:spLocks noGrp="1"/>
          </p:cNvSpPr>
          <p:nvPr>
            <p:ph type="title"/>
          </p:nvPr>
        </p:nvSpPr>
        <p:spPr/>
        <p:txBody>
          <a:bodyPr/>
          <a:lstStyle/>
          <a:p>
            <a:r>
              <a:rPr lang="en-US" dirty="0"/>
              <a:t>Choosing your own model</a:t>
            </a:r>
            <a:br>
              <a:rPr lang="en-US" dirty="0"/>
            </a:br>
            <a:br>
              <a:rPr lang="en-US" dirty="0"/>
            </a:br>
            <a:endParaRPr lang="en-US" dirty="0"/>
          </a:p>
        </p:txBody>
      </p:sp>
      <p:sp>
        <p:nvSpPr>
          <p:cNvPr id="3" name="Content Placeholder 2">
            <a:extLst>
              <a:ext uri="{FF2B5EF4-FFF2-40B4-BE49-F238E27FC236}">
                <a16:creationId xmlns:a16="http://schemas.microsoft.com/office/drawing/2014/main" id="{83B22C92-B359-DCF1-A673-D0266ABE4FD3}"/>
              </a:ext>
            </a:extLst>
          </p:cNvPr>
          <p:cNvSpPr>
            <a:spLocks noGrp="1"/>
          </p:cNvSpPr>
          <p:nvPr>
            <p:ph idx="1"/>
          </p:nvPr>
        </p:nvSpPr>
        <p:spPr/>
        <p:txBody>
          <a:bodyPr/>
          <a:lstStyle/>
          <a:p>
            <a:r>
              <a:rPr lang="en-US" dirty="0"/>
              <a:t>If you want to choose the model yourself, use the </a:t>
            </a:r>
            <a:r>
              <a:rPr lang="en-US" b="1" dirty="0"/>
              <a:t>Arima() </a:t>
            </a:r>
            <a:r>
              <a:rPr lang="en-US" dirty="0"/>
              <a:t>function in R. There is another function </a:t>
            </a:r>
            <a:r>
              <a:rPr lang="en-US" dirty="0" err="1"/>
              <a:t>arima</a:t>
            </a:r>
            <a:r>
              <a:rPr lang="en-US" dirty="0"/>
              <a:t>() in R which also fits an ARIMA model. However, it does not allow for the constant cc unless d = 0, and it does not return everything required for other functions in the forecast package to work. Finally, it does not allow the estimated model to be applied to new data (which is useful for checking forecast accuracy). Consequently, it is recommended that Arima() be used instead.</a:t>
            </a:r>
          </a:p>
        </p:txBody>
      </p:sp>
    </p:spTree>
    <p:extLst>
      <p:ext uri="{BB962C8B-B14F-4D97-AF65-F5344CB8AC3E}">
        <p14:creationId xmlns:p14="http://schemas.microsoft.com/office/powerpoint/2010/main" val="101335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BA44-76D5-79D1-19B8-8241C6CE4050}"/>
              </a:ext>
            </a:extLst>
          </p:cNvPr>
          <p:cNvSpPr>
            <a:spLocks noGrp="1"/>
          </p:cNvSpPr>
          <p:nvPr>
            <p:ph type="title"/>
          </p:nvPr>
        </p:nvSpPr>
        <p:spPr/>
        <p:txBody>
          <a:bodyPr/>
          <a:lstStyle/>
          <a:p>
            <a:r>
              <a:rPr lang="en-US" dirty="0"/>
              <a:t>Modelling procedure</a:t>
            </a:r>
            <a:br>
              <a:rPr lang="en-US" dirty="0"/>
            </a:br>
            <a:br>
              <a:rPr lang="en-US" dirty="0"/>
            </a:br>
            <a:endParaRPr lang="en-US" dirty="0"/>
          </a:p>
        </p:txBody>
      </p:sp>
      <p:sp>
        <p:nvSpPr>
          <p:cNvPr id="3" name="Content Placeholder 2">
            <a:extLst>
              <a:ext uri="{FF2B5EF4-FFF2-40B4-BE49-F238E27FC236}">
                <a16:creationId xmlns:a16="http://schemas.microsoft.com/office/drawing/2014/main" id="{83F6AC4D-9E6B-3C1C-28AF-AB0C5B84827A}"/>
              </a:ext>
            </a:extLst>
          </p:cNvPr>
          <p:cNvSpPr>
            <a:spLocks noGrp="1"/>
          </p:cNvSpPr>
          <p:nvPr>
            <p:ph idx="1"/>
          </p:nvPr>
        </p:nvSpPr>
        <p:spPr>
          <a:xfrm>
            <a:off x="763930" y="1284790"/>
            <a:ext cx="10405640" cy="4963609"/>
          </a:xfrm>
        </p:spPr>
        <p:txBody>
          <a:bodyPr>
            <a:normAutofit fontScale="92500" lnSpcReduction="20000"/>
          </a:bodyPr>
          <a:lstStyle/>
          <a:p>
            <a:pPr algn="l"/>
            <a:r>
              <a:rPr lang="en-US" dirty="0"/>
              <a:t>When fitting an ARIMA model to a set of (non-seasonal) time series data, the following procedure provides a useful general approach.</a:t>
            </a:r>
          </a:p>
          <a:p>
            <a:pPr algn="l">
              <a:buFont typeface="+mj-lt"/>
              <a:buAutoNum type="arabicPeriod"/>
            </a:pPr>
            <a:r>
              <a:rPr lang="en-US" dirty="0"/>
              <a:t>Plot the data and identify any unusual observations.</a:t>
            </a:r>
          </a:p>
          <a:p>
            <a:pPr algn="l">
              <a:buFont typeface="+mj-lt"/>
              <a:buAutoNum type="arabicPeriod"/>
            </a:pPr>
            <a:r>
              <a:rPr lang="en-US" dirty="0"/>
              <a:t>If necessary, transform the data (using a Box-Cox transformation) to </a:t>
            </a:r>
            <a:r>
              <a:rPr lang="en-US" dirty="0" err="1"/>
              <a:t>stabilise</a:t>
            </a:r>
            <a:r>
              <a:rPr lang="en-US" dirty="0"/>
              <a:t> the variance.</a:t>
            </a:r>
          </a:p>
          <a:p>
            <a:pPr algn="l">
              <a:buFont typeface="+mj-lt"/>
              <a:buAutoNum type="arabicPeriod"/>
            </a:pPr>
            <a:r>
              <a:rPr lang="en-US" dirty="0"/>
              <a:t>If the data are non-stationary, take first differences of the data until the data are stationary.</a:t>
            </a:r>
          </a:p>
          <a:p>
            <a:pPr algn="l">
              <a:buFont typeface="+mj-lt"/>
              <a:buAutoNum type="arabicPeriod"/>
            </a:pPr>
            <a:r>
              <a:rPr lang="en-US" dirty="0"/>
              <a:t>Examine the ACF/PACF: Is an ARIMA(p,d,0) or ARIMA(0,d,p) model appropriate?</a:t>
            </a:r>
          </a:p>
          <a:p>
            <a:pPr algn="l">
              <a:buFont typeface="+mj-lt"/>
              <a:buAutoNum type="arabicPeriod"/>
            </a:pPr>
            <a:r>
              <a:rPr lang="en-US" dirty="0"/>
              <a:t>Try your chosen model(s), and use the </a:t>
            </a:r>
            <a:r>
              <a:rPr lang="en-US" dirty="0" err="1"/>
              <a:t>AICc</a:t>
            </a:r>
            <a:r>
              <a:rPr lang="en-US" dirty="0"/>
              <a:t> to search for a better model.</a:t>
            </a:r>
          </a:p>
          <a:p>
            <a:pPr algn="l">
              <a:buFont typeface="+mj-lt"/>
              <a:buAutoNum type="arabicPeriod"/>
            </a:pPr>
            <a:r>
              <a:rPr lang="en-US" dirty="0"/>
              <a:t>Check the residuals from your chosen model by plotting the ACF of the residuals, and doing a portmanteau test of the residuals. If they do not look like white noise, try a modified model.</a:t>
            </a:r>
          </a:p>
          <a:p>
            <a:pPr algn="l">
              <a:buFont typeface="+mj-lt"/>
              <a:buAutoNum type="arabicPeriod"/>
            </a:pPr>
            <a:r>
              <a:rPr lang="en-US" dirty="0"/>
              <a:t>Once the residuals look like white noise, calculate forecasts.</a:t>
            </a:r>
          </a:p>
          <a:p>
            <a:pPr algn="l"/>
            <a:r>
              <a:rPr lang="en-US" dirty="0"/>
              <a:t>The Hyndman-</a:t>
            </a:r>
            <a:r>
              <a:rPr lang="en-US" dirty="0" err="1"/>
              <a:t>Khandakar</a:t>
            </a:r>
            <a:r>
              <a:rPr lang="en-US" dirty="0"/>
              <a:t> algorithm only takes care of steps 3–5. So even if you use it, you will still need to take care of the other steps yourself.</a:t>
            </a:r>
          </a:p>
          <a:p>
            <a:endParaRPr lang="en-US" dirty="0"/>
          </a:p>
        </p:txBody>
      </p:sp>
    </p:spTree>
    <p:extLst>
      <p:ext uri="{BB962C8B-B14F-4D97-AF65-F5344CB8AC3E}">
        <p14:creationId xmlns:p14="http://schemas.microsoft.com/office/powerpoint/2010/main" val="206397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diagram of a model&#10;&#10;AI-generated content may be incorrect.">
            <a:extLst>
              <a:ext uri="{FF2B5EF4-FFF2-40B4-BE49-F238E27FC236}">
                <a16:creationId xmlns:a16="http://schemas.microsoft.com/office/drawing/2014/main" id="{3F2AE90A-1874-1986-FF99-DAEF23F52895}"/>
              </a:ext>
            </a:extLst>
          </p:cNvPr>
          <p:cNvPicPr>
            <a:picLocks noChangeAspect="1"/>
          </p:cNvPicPr>
          <p:nvPr/>
        </p:nvPicPr>
        <p:blipFill>
          <a:blip r:embed="rId7"/>
          <a:stretch>
            <a:fillRect/>
          </a:stretch>
        </p:blipFill>
        <p:spPr>
          <a:xfrm>
            <a:off x="3985959" y="643467"/>
            <a:ext cx="4220081"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8196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DBC3-C079-7719-D8B3-15626A03F2A7}"/>
              </a:ext>
            </a:extLst>
          </p:cNvPr>
          <p:cNvSpPr>
            <a:spLocks noGrp="1"/>
          </p:cNvSpPr>
          <p:nvPr>
            <p:ph type="title"/>
          </p:nvPr>
        </p:nvSpPr>
        <p:spPr/>
        <p:txBody>
          <a:bodyPr/>
          <a:lstStyle/>
          <a:p>
            <a:r>
              <a:rPr lang="en-US" dirty="0"/>
              <a:t>Portmanteau tests of residuals for ARIMA models</a:t>
            </a:r>
            <a:br>
              <a:rPr lang="en-US" b="1" i="0" dirty="0">
                <a:effectLst/>
                <a:latin typeface="Fira Sans" panose="020B0503050000020004" pitchFamily="34" charset="0"/>
              </a:rPr>
            </a:br>
            <a:br>
              <a:rPr lang="en-US" dirty="0"/>
            </a:br>
            <a:endParaRPr lang="en-US" dirty="0"/>
          </a:p>
        </p:txBody>
      </p:sp>
      <p:sp>
        <p:nvSpPr>
          <p:cNvPr id="3" name="Content Placeholder 2">
            <a:extLst>
              <a:ext uri="{FF2B5EF4-FFF2-40B4-BE49-F238E27FC236}">
                <a16:creationId xmlns:a16="http://schemas.microsoft.com/office/drawing/2014/main" id="{003A9DBD-EA35-0B34-EDEC-BFAF169EB4BE}"/>
              </a:ext>
            </a:extLst>
          </p:cNvPr>
          <p:cNvSpPr>
            <a:spLocks noGrp="1"/>
          </p:cNvSpPr>
          <p:nvPr>
            <p:ph idx="1"/>
          </p:nvPr>
        </p:nvSpPr>
        <p:spPr>
          <a:xfrm>
            <a:off x="555586" y="1853248"/>
            <a:ext cx="11296890" cy="4790620"/>
          </a:xfrm>
        </p:spPr>
        <p:txBody>
          <a:bodyPr>
            <a:normAutofit fontScale="92500" lnSpcReduction="20000"/>
          </a:bodyPr>
          <a:lstStyle/>
          <a:p>
            <a:pPr algn="l">
              <a:spcBef>
                <a:spcPts val="750"/>
              </a:spcBef>
              <a:spcAft>
                <a:spcPts val="750"/>
              </a:spcAft>
              <a:buFont typeface="Arial" panose="020B0604020202020204" pitchFamily="34" charset="0"/>
              <a:buChar char="•"/>
            </a:pPr>
            <a:r>
              <a:rPr lang="en-US" b="1" dirty="0"/>
              <a:t>What it is</a:t>
            </a:r>
            <a:r>
              <a:rPr lang="en-US" dirty="0"/>
              <a:t>: A Portmanteau test checks if the residuals (errors) from an ARIMA model are random. If they are random, it means the model fits the data well.</a:t>
            </a:r>
          </a:p>
          <a:p>
            <a:pPr algn="l">
              <a:spcBef>
                <a:spcPts val="750"/>
              </a:spcBef>
              <a:spcAft>
                <a:spcPts val="750"/>
              </a:spcAft>
              <a:buFont typeface="Arial" panose="020B0604020202020204" pitchFamily="34" charset="0"/>
              <a:buChar char="•"/>
            </a:pPr>
            <a:r>
              <a:rPr lang="en-US" b="1" dirty="0"/>
              <a:t>Why it's important</a:t>
            </a:r>
            <a:r>
              <a:rPr lang="en-US" dirty="0"/>
              <a:t>: It helps you determine if your ARIMA model has captured all the patterns in the data. If the residuals are not random, it suggests the model might be missing some important information.</a:t>
            </a:r>
          </a:p>
          <a:p>
            <a:pPr algn="l"/>
            <a:r>
              <a:rPr lang="en-US" b="1" dirty="0"/>
              <a:t>Example</a:t>
            </a:r>
            <a:r>
              <a:rPr lang="en-US" dirty="0"/>
              <a:t>:  Imagine you have an ARIMA model predicting monthly sales for a store. After fitting the model, you want to check if the residuals are random.</a:t>
            </a:r>
          </a:p>
          <a:p>
            <a:pPr lvl="1"/>
            <a:r>
              <a:rPr lang="en-US" dirty="0"/>
              <a:t>Fit the ARIMA model: You create an ARIMA model to predict sales.</a:t>
            </a:r>
          </a:p>
          <a:p>
            <a:pPr lvl="1"/>
            <a:r>
              <a:rPr lang="en-US" dirty="0"/>
              <a:t>Calculate residuals: You find the differences between the actual sales and the predicted sales (these are the residuals).</a:t>
            </a:r>
          </a:p>
          <a:p>
            <a:pPr lvl="1"/>
            <a:r>
              <a:rPr lang="en-US" dirty="0"/>
              <a:t>Perform the Portmanteau test: You use a statistical test to check if the residuals are random.</a:t>
            </a:r>
          </a:p>
          <a:p>
            <a:pPr lvl="1"/>
            <a:r>
              <a:rPr lang="en-US" dirty="0"/>
              <a:t>Analysis: </a:t>
            </a:r>
          </a:p>
          <a:p>
            <a:pPr lvl="2"/>
            <a:r>
              <a:rPr lang="en-US" dirty="0"/>
              <a:t>if the test shows residuals are random: Your model is good at capturing the patterns in the data.</a:t>
            </a:r>
          </a:p>
          <a:p>
            <a:pPr lvl="2"/>
            <a:r>
              <a:rPr lang="en-US" dirty="0"/>
              <a:t>If the test shows residuals are not random: Your model might need improvement, as it hasn't captured all the patterns.</a:t>
            </a:r>
            <a:br>
              <a:rPr lang="en-US" dirty="0"/>
            </a:br>
            <a:endParaRPr lang="en-US" dirty="0"/>
          </a:p>
          <a:p>
            <a:endParaRPr lang="en-US" dirty="0"/>
          </a:p>
        </p:txBody>
      </p:sp>
    </p:spTree>
    <p:extLst>
      <p:ext uri="{BB962C8B-B14F-4D97-AF65-F5344CB8AC3E}">
        <p14:creationId xmlns:p14="http://schemas.microsoft.com/office/powerpoint/2010/main" val="116515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F70E-335E-8D60-8CF7-C44236FEB2C6}"/>
              </a:ext>
            </a:extLst>
          </p:cNvPr>
          <p:cNvSpPr>
            <a:spLocks noGrp="1"/>
          </p:cNvSpPr>
          <p:nvPr>
            <p:ph type="title"/>
          </p:nvPr>
        </p:nvSpPr>
        <p:spPr/>
        <p:txBody>
          <a:bodyPr/>
          <a:lstStyle/>
          <a:p>
            <a:r>
              <a:rPr lang="en-US" dirty="0"/>
              <a:t>Understanding constants in R</a:t>
            </a:r>
            <a:br>
              <a:rPr lang="en-US" dirty="0"/>
            </a:br>
            <a:endParaRPr lang="en-US" dirty="0"/>
          </a:p>
        </p:txBody>
      </p:sp>
      <p:sp>
        <p:nvSpPr>
          <p:cNvPr id="3" name="Content Placeholder 2">
            <a:extLst>
              <a:ext uri="{FF2B5EF4-FFF2-40B4-BE49-F238E27FC236}">
                <a16:creationId xmlns:a16="http://schemas.microsoft.com/office/drawing/2014/main" id="{97940F28-628A-8788-F04D-7C7DC0C5E0C7}"/>
              </a:ext>
            </a:extLst>
          </p:cNvPr>
          <p:cNvSpPr>
            <a:spLocks noGrp="1"/>
          </p:cNvSpPr>
          <p:nvPr>
            <p:ph idx="1"/>
          </p:nvPr>
        </p:nvSpPr>
        <p:spPr>
          <a:xfrm>
            <a:off x="645131" y="1354238"/>
            <a:ext cx="10593887" cy="4894161"/>
          </a:xfrm>
        </p:spPr>
        <p:txBody>
          <a:bodyPr>
            <a:normAutofit/>
          </a:bodyPr>
          <a:lstStyle/>
          <a:p>
            <a:r>
              <a:rPr lang="en-US" dirty="0"/>
              <a:t>In statistical modeling, a constant (or intercept) is a term that represents a fixed value added to the model. It helps account for the baseline level of the data.</a:t>
            </a:r>
          </a:p>
          <a:p>
            <a:pPr lvl="1"/>
            <a:r>
              <a:rPr lang="en-US" dirty="0"/>
              <a:t>No Differencing (I=0): When there is no differencing, including a constant allows the model to account for any non-zero mean in the data.</a:t>
            </a:r>
          </a:p>
          <a:p>
            <a:pPr lvl="1"/>
            <a:r>
              <a:rPr lang="en-US" dirty="0"/>
              <a:t>One Differencing (I=1): Including a constant can help model a linear trend in the data.</a:t>
            </a:r>
          </a:p>
          <a:p>
            <a:pPr lvl="1"/>
            <a:r>
              <a:rPr lang="en-US" dirty="0"/>
              <a:t>Two or More Differencing (I≥2): A constant is usually not necessary because the differencing already removes trends.</a:t>
            </a:r>
          </a:p>
          <a:p>
            <a:endParaRPr lang="en-US" dirty="0"/>
          </a:p>
          <a:p>
            <a:r>
              <a:rPr lang="en-US" dirty="0"/>
              <a:t>Example: </a:t>
            </a:r>
          </a:p>
          <a:p>
            <a:pPr lvl="1"/>
            <a:r>
              <a:rPr lang="en-US" dirty="0"/>
              <a:t># Fit an ARIMA model with a constant </a:t>
            </a:r>
            <a:r>
              <a:rPr lang="en-US" dirty="0" err="1"/>
              <a:t>fit_with_constant</a:t>
            </a:r>
            <a:r>
              <a:rPr lang="en-US" dirty="0"/>
              <a:t> &lt;- Arima(</a:t>
            </a:r>
            <a:r>
              <a:rPr lang="en-US" dirty="0" err="1"/>
              <a:t>wmurders</a:t>
            </a:r>
            <a:r>
              <a:rPr lang="en-US" dirty="0"/>
              <a:t>, order=c(1, 1, 0), </a:t>
            </a:r>
            <a:r>
              <a:rPr lang="en-US" dirty="0" err="1"/>
              <a:t>include.mean</a:t>
            </a:r>
            <a:r>
              <a:rPr lang="en-US" dirty="0"/>
              <a:t>=TRUE) </a:t>
            </a:r>
          </a:p>
          <a:p>
            <a:pPr lvl="1"/>
            <a:r>
              <a:rPr lang="en-US" dirty="0"/>
              <a:t># Fit an ARIMA model without a constant </a:t>
            </a:r>
            <a:r>
              <a:rPr lang="en-US" dirty="0" err="1"/>
              <a:t>fit_without_constant</a:t>
            </a:r>
            <a:r>
              <a:rPr lang="en-US" dirty="0"/>
              <a:t> &lt;- Arima(</a:t>
            </a:r>
            <a:r>
              <a:rPr lang="en-US" dirty="0" err="1"/>
              <a:t>wmurders</a:t>
            </a:r>
            <a:r>
              <a:rPr lang="en-US" dirty="0"/>
              <a:t>, order=c(1, 1, 0), </a:t>
            </a:r>
            <a:r>
              <a:rPr lang="en-US" dirty="0" err="1"/>
              <a:t>include.mean</a:t>
            </a:r>
            <a:r>
              <a:rPr lang="en-US" dirty="0"/>
              <a:t>=FALSE)</a:t>
            </a:r>
          </a:p>
        </p:txBody>
      </p:sp>
    </p:spTree>
    <p:extLst>
      <p:ext uri="{BB962C8B-B14F-4D97-AF65-F5344CB8AC3E}">
        <p14:creationId xmlns:p14="http://schemas.microsoft.com/office/powerpoint/2010/main" val="1247767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2637</TotalTime>
  <Words>1392</Words>
  <Application>Microsoft Macintosh PowerPoint</Application>
  <PresentationFormat>Widescreen</PresentationFormat>
  <Paragraphs>88</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Century Gothic</vt:lpstr>
      <vt:lpstr>Fira Sans</vt:lpstr>
      <vt:lpstr>KaTeX_Main</vt:lpstr>
      <vt:lpstr>Merriweather</vt:lpstr>
      <vt:lpstr>Segoe UI</vt:lpstr>
      <vt:lpstr>Wingdings 3</vt:lpstr>
      <vt:lpstr>Ion</vt:lpstr>
      <vt:lpstr>ARIMA </vt:lpstr>
      <vt:lpstr>RECAP - ARIMA</vt:lpstr>
      <vt:lpstr>ARIMA modelling in R   </vt:lpstr>
      <vt:lpstr>PowerPoint Presentation</vt:lpstr>
      <vt:lpstr>Choosing your own model  </vt:lpstr>
      <vt:lpstr>Modelling procedure  </vt:lpstr>
      <vt:lpstr>PowerPoint Presentation</vt:lpstr>
      <vt:lpstr>Portmanteau tests of residuals for ARIMA models  </vt:lpstr>
      <vt:lpstr>Understanding constants in R </vt:lpstr>
      <vt:lpstr>8.8 Forecasting   </vt:lpstr>
      <vt:lpstr>8.8 Forecasting   </vt:lpstr>
      <vt:lpstr>Seasonal ARIMA models</vt:lpstr>
      <vt:lpstr>ARIMA vs 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Inna Yedzinovich</dc:creator>
  <cp:lastModifiedBy>Inna Yedzinovich</cp:lastModifiedBy>
  <cp:revision>2</cp:revision>
  <dcterms:created xsi:type="dcterms:W3CDTF">2025-03-03T20:14:15Z</dcterms:created>
  <dcterms:modified xsi:type="dcterms:W3CDTF">2025-03-05T18:15:30Z</dcterms:modified>
</cp:coreProperties>
</file>