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1" r:id="rId10"/>
    <p:sldId id="262" r:id="rId11"/>
    <p:sldId id="265" r:id="rId12"/>
    <p:sldId id="282" r:id="rId13"/>
    <p:sldId id="266" r:id="rId14"/>
    <p:sldId id="267" r:id="rId15"/>
    <p:sldId id="268" r:id="rId16"/>
    <p:sldId id="284" r:id="rId17"/>
    <p:sldId id="285" r:id="rId18"/>
    <p:sldId id="286" r:id="rId19"/>
    <p:sldId id="287" r:id="rId20"/>
    <p:sldId id="269" r:id="rId21"/>
    <p:sldId id="288" r:id="rId22"/>
    <p:sldId id="270" r:id="rId23"/>
    <p:sldId id="289" r:id="rId24"/>
    <p:sldId id="290" r:id="rId25"/>
    <p:sldId id="291" r:id="rId26"/>
    <p:sldId id="280" r:id="rId27"/>
    <p:sldId id="281" r:id="rId28"/>
    <p:sldId id="283" r:id="rId29"/>
    <p:sldId id="271" r:id="rId30"/>
    <p:sldId id="272" r:id="rId31"/>
    <p:sldId id="273" r:id="rId32"/>
    <p:sldId id="275" r:id="rId33"/>
    <p:sldId id="276" r:id="rId34"/>
    <p:sldId id="277" r:id="rId35"/>
    <p:sldId id="27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6/10/2020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CN" sz="4400" b="1" dirty="0"/>
            </a:br>
            <a:r>
              <a:rPr lang="zh-CN" altLang="zh-CN" sz="4400" b="1" dirty="0"/>
              <a:t>计算机控制系统设计与实践课程设计</a:t>
            </a:r>
            <a:br>
              <a:rPr lang="zh-CN" altLang="zh-CN" sz="4400" dirty="0"/>
            </a:br>
            <a:br>
              <a:rPr lang="en-US" altLang="zh-CN" sz="4400" dirty="0"/>
            </a:br>
            <a:r>
              <a:rPr lang="zh-CN" altLang="zh-CN" sz="4400" b="1" dirty="0"/>
              <a:t>——空气分离计算机控制系统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10222548" cy="2304643"/>
          </a:xfrm>
        </p:spPr>
        <p:txBody>
          <a:bodyPr>
            <a:normAutofit/>
          </a:bodyPr>
          <a:lstStyle/>
          <a:p>
            <a:endParaRPr lang="en-US" altLang="zh-CN" b="1" dirty="0"/>
          </a:p>
          <a:p>
            <a:r>
              <a:rPr lang="zh-CN" altLang="zh-CN" b="1" dirty="0"/>
              <a:t>学生姓名  </a:t>
            </a:r>
            <a:r>
              <a:rPr lang="en-US" altLang="zh-CN" b="1" dirty="0"/>
              <a:t>    </a:t>
            </a:r>
            <a:r>
              <a:rPr lang="zh-CN" altLang="en-US" b="1" dirty="0"/>
              <a:t>：</a:t>
            </a:r>
            <a:r>
              <a:rPr lang="zh-CN" altLang="zh-CN" b="1" dirty="0"/>
              <a:t>杨春雨</a:t>
            </a:r>
            <a:r>
              <a:rPr lang="en-US" altLang="zh-CN" b="1" dirty="0"/>
              <a:t>    </a:t>
            </a:r>
            <a:r>
              <a:rPr lang="zh-CN" altLang="zh-CN" b="1" dirty="0"/>
              <a:t>彭汀兰</a:t>
            </a:r>
            <a:r>
              <a:rPr lang="en-US" altLang="zh-CN" b="1" dirty="0"/>
              <a:t>    </a:t>
            </a:r>
            <a:r>
              <a:rPr lang="zh-CN" altLang="zh-CN" b="1" dirty="0"/>
              <a:t>余振阳</a:t>
            </a:r>
            <a:r>
              <a:rPr lang="en-US" altLang="zh-CN" b="1" dirty="0"/>
              <a:t>    </a:t>
            </a:r>
            <a:r>
              <a:rPr lang="zh-CN" altLang="zh-CN" b="1" dirty="0"/>
              <a:t>陆伟杭 </a:t>
            </a:r>
            <a:r>
              <a:rPr lang="en-US" altLang="zh-CN" b="1" dirty="0"/>
              <a:t>               </a:t>
            </a:r>
            <a:endParaRPr lang="zh-CN" altLang="zh-CN" dirty="0"/>
          </a:p>
          <a:p>
            <a:r>
              <a:rPr lang="zh-CN" altLang="zh-CN" b="1" dirty="0"/>
              <a:t>指导老师 </a:t>
            </a:r>
            <a:r>
              <a:rPr lang="en-US" altLang="zh-CN" b="1" dirty="0"/>
              <a:t>     </a:t>
            </a:r>
            <a:r>
              <a:rPr lang="zh-CN" altLang="en-US" b="1" dirty="0"/>
              <a:t>：</a:t>
            </a:r>
            <a:r>
              <a:rPr lang="zh-CN" altLang="zh-CN" b="1" dirty="0"/>
              <a:t>黄平捷 </a:t>
            </a:r>
            <a:r>
              <a:rPr lang="zh-CN" altLang="en-US" b="1" dirty="0"/>
              <a:t>老师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8012" y="0"/>
            <a:ext cx="10058400" cy="1609344"/>
          </a:xfrm>
        </p:spPr>
        <p:txBody>
          <a:bodyPr/>
          <a:lstStyle/>
          <a:p>
            <a:r>
              <a:rPr lang="zh-CN" altLang="zh-CN" dirty="0"/>
              <a:t>三、测控信号统计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1920" y="1497953"/>
            <a:ext cx="10058400" cy="4050792"/>
          </a:xfrm>
        </p:spPr>
        <p:txBody>
          <a:bodyPr/>
          <a:lstStyle/>
          <a:p>
            <a:r>
              <a:rPr lang="en-US" altLang="zh-CN" dirty="0"/>
              <a:t>AI</a:t>
            </a:r>
            <a:r>
              <a:rPr lang="zh-CN" altLang="zh-CN" dirty="0"/>
              <a:t>信号统计：</a:t>
            </a:r>
            <a:r>
              <a:rPr lang="en-US" altLang="zh-CN" dirty="0"/>
              <a:t>30</a:t>
            </a:r>
            <a:r>
              <a:rPr lang="zh-CN" altLang="zh-CN" dirty="0"/>
              <a:t>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（包含：温度，压力，压差，流量，液位，浓度，转速）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AO</a:t>
            </a:r>
            <a:r>
              <a:rPr lang="zh-CN" altLang="zh-CN" dirty="0"/>
              <a:t>信号统计：</a:t>
            </a:r>
            <a:r>
              <a:rPr lang="en-US" altLang="zh-CN" dirty="0"/>
              <a:t>4</a:t>
            </a:r>
            <a:r>
              <a:rPr lang="zh-CN" altLang="zh-CN" dirty="0"/>
              <a:t>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（包含：</a:t>
            </a:r>
            <a:r>
              <a:rPr lang="zh-CN" altLang="zh-CN" dirty="0"/>
              <a:t>调节阀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233" y="2333184"/>
            <a:ext cx="5219968" cy="6223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707" y="2955516"/>
            <a:ext cx="5239019" cy="20130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707" y="4971744"/>
            <a:ext cx="5207268" cy="12383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20" y="4374814"/>
            <a:ext cx="5245370" cy="18352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86691" y="688353"/>
            <a:ext cx="699654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DI</a:t>
            </a:r>
            <a:r>
              <a:rPr lang="zh-CN" altLang="zh-CN" sz="2000" dirty="0"/>
              <a:t>信号统计：</a:t>
            </a:r>
            <a:r>
              <a:rPr lang="en-US" altLang="zh-CN" sz="2000" dirty="0"/>
              <a:t>27</a:t>
            </a:r>
            <a:r>
              <a:rPr lang="zh-CN" altLang="zh-CN" sz="2000" dirty="0"/>
              <a:t>路</a:t>
            </a:r>
            <a:endParaRPr lang="en-US" altLang="zh-CN" sz="2000" dirty="0"/>
          </a:p>
          <a:p>
            <a:r>
              <a:rPr lang="zh-CN" altLang="en-US" sz="2000" dirty="0"/>
              <a:t>（包含：</a:t>
            </a:r>
            <a:r>
              <a:rPr lang="zh-CN" altLang="zh-CN" sz="2000" dirty="0"/>
              <a:t>调节阀</a:t>
            </a:r>
            <a:r>
              <a:rPr lang="zh-CN" altLang="en-US" sz="2000" dirty="0"/>
              <a:t>，压缩机，预冷机，加热器，接近开关）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DO</a:t>
            </a:r>
            <a:r>
              <a:rPr lang="zh-CN" altLang="zh-CN" sz="2000" dirty="0"/>
              <a:t>信号统计：</a:t>
            </a:r>
            <a:r>
              <a:rPr lang="en-US" altLang="zh-CN" sz="2000" dirty="0"/>
              <a:t>26</a:t>
            </a:r>
            <a:r>
              <a:rPr lang="zh-CN" altLang="zh-CN" sz="2000" dirty="0"/>
              <a:t>路</a:t>
            </a:r>
            <a:endParaRPr lang="en-US" altLang="zh-CN" sz="2000" dirty="0"/>
          </a:p>
          <a:p>
            <a:r>
              <a:rPr lang="zh-CN" altLang="en-US" sz="2000" dirty="0"/>
              <a:t>（包含：压缩机启停，预冷机启停，加热器启停，</a:t>
            </a:r>
            <a:endParaRPr lang="en-US" altLang="zh-CN" sz="2000" dirty="0"/>
          </a:p>
          <a:p>
            <a:r>
              <a:rPr lang="zh-CN" altLang="en-US" sz="2000" dirty="0"/>
              <a:t>温度警报，超速警报，阀门预警）</a:t>
            </a:r>
            <a:endParaRPr lang="en-US" altLang="zh-CN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381" y="1523937"/>
            <a:ext cx="4579928" cy="21317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93" y="4183495"/>
            <a:ext cx="5446007" cy="15315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705" y="4183495"/>
            <a:ext cx="5124022" cy="1643029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651164" y="3588327"/>
            <a:ext cx="4932218" cy="748145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压缩机、加热器、预冷机和报警信号接继电器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6553200" y="3588471"/>
            <a:ext cx="4932218" cy="748145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蝶阀和气阀的控制信号直接接端子引去现场柜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zh-CN" altLang="zh-CN" dirty="0"/>
              <a:t>、</a:t>
            </a:r>
            <a:r>
              <a:rPr lang="en-US" altLang="zh-CN" dirty="0"/>
              <a:t>PLC</a:t>
            </a:r>
            <a:r>
              <a:rPr lang="zh-CN" altLang="zh-CN" dirty="0"/>
              <a:t>系统配置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PLC</a:t>
            </a:r>
            <a:r>
              <a:rPr lang="zh-CN" altLang="zh-CN" dirty="0"/>
              <a:t>硬件一览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机架一：</a:t>
            </a:r>
            <a:r>
              <a:rPr lang="en-US" altLang="zh-CN" dirty="0"/>
              <a:t>4</a:t>
            </a:r>
            <a:r>
              <a:rPr lang="zh-CN" altLang="en-US" dirty="0"/>
              <a:t>块</a:t>
            </a:r>
            <a:r>
              <a:rPr lang="en-US" altLang="zh-CN" dirty="0"/>
              <a:t>AI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块</a:t>
            </a:r>
            <a:r>
              <a:rPr lang="en-US" altLang="zh-CN" dirty="0"/>
              <a:t>AO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块</a:t>
            </a:r>
            <a:r>
              <a:rPr lang="en-US" altLang="zh-CN" dirty="0"/>
              <a:t>DI			</a:t>
            </a:r>
            <a:r>
              <a:rPr lang="zh-CN" altLang="en-US" dirty="0"/>
              <a:t>机架二：</a:t>
            </a:r>
            <a:r>
              <a:rPr lang="en-US" altLang="zh-CN" dirty="0"/>
              <a:t>1</a:t>
            </a:r>
            <a:r>
              <a:rPr lang="zh-CN" altLang="en-US" dirty="0"/>
              <a:t>块</a:t>
            </a:r>
            <a:r>
              <a:rPr lang="en-US" altLang="zh-CN" dirty="0"/>
              <a:t>DO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3751" y="3282504"/>
            <a:ext cx="4968875" cy="106426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63752" y="4589780"/>
            <a:ext cx="4968875" cy="158242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6789737" y="3282504"/>
            <a:ext cx="3581400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585926"/>
            <a:ext cx="10058400" cy="5586274"/>
          </a:xfrm>
        </p:spPr>
        <p:txBody>
          <a:bodyPr>
            <a:normAutofit/>
          </a:bodyPr>
          <a:lstStyle/>
          <a:p>
            <a:r>
              <a:rPr lang="en-US" altLang="zh-CN" dirty="0"/>
              <a:t>PLC</a:t>
            </a:r>
            <a:r>
              <a:rPr lang="zh-CN" altLang="zh-CN" dirty="0"/>
              <a:t>电源选择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zh-CN" b="1" dirty="0"/>
              <a:t>机架一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由详细</a:t>
            </a:r>
            <a:r>
              <a:rPr lang="zh-CN" altLang="zh-CN" dirty="0"/>
              <a:t>计算可知，信号模块</a:t>
            </a:r>
            <a:r>
              <a:rPr lang="zh-CN" altLang="zh-CN" dirty="0">
                <a:highlight>
                  <a:srgbClr val="FFFF00"/>
                </a:highlight>
              </a:rPr>
              <a:t>从</a:t>
            </a:r>
            <a:r>
              <a:rPr lang="en-US" altLang="zh-CN" dirty="0">
                <a:highlight>
                  <a:srgbClr val="FFFF00"/>
                </a:highlight>
              </a:rPr>
              <a:t>S7-300</a:t>
            </a:r>
            <a:r>
              <a:rPr lang="zh-CN" altLang="zh-CN" dirty="0">
                <a:highlight>
                  <a:srgbClr val="FFFF00"/>
                </a:highlight>
              </a:rPr>
              <a:t>背板总线</a:t>
            </a:r>
            <a:r>
              <a:rPr lang="zh-CN" altLang="zh-CN" dirty="0"/>
              <a:t>吸取的总电流是</a:t>
            </a:r>
            <a:r>
              <a:rPr lang="en-US" altLang="zh-CN" dirty="0"/>
              <a:t>315 mA</a:t>
            </a:r>
            <a:r>
              <a:rPr lang="zh-CN" altLang="zh-CN" dirty="0"/>
              <a:t>，没有超过</a:t>
            </a:r>
            <a:r>
              <a:rPr lang="en-US" altLang="zh-CN" dirty="0"/>
              <a:t>CPU 315</a:t>
            </a:r>
            <a:r>
              <a:rPr lang="zh-CN" altLang="zh-CN" dirty="0"/>
              <a:t>提供的最大背板输出电流</a:t>
            </a:r>
            <a:r>
              <a:rPr lang="en-US" altLang="zh-CN" dirty="0"/>
              <a:t>1.2 A</a:t>
            </a:r>
            <a:r>
              <a:rPr lang="zh-CN" altLang="zh-CN" dirty="0"/>
              <a:t>。各模块</a:t>
            </a:r>
            <a:r>
              <a:rPr lang="zh-CN" altLang="zh-CN" dirty="0">
                <a:highlight>
                  <a:srgbClr val="FFFF00"/>
                </a:highlight>
              </a:rPr>
              <a:t>从</a:t>
            </a:r>
            <a:r>
              <a:rPr lang="en-US" altLang="zh-CN" dirty="0">
                <a:highlight>
                  <a:srgbClr val="FFFF00"/>
                </a:highlight>
              </a:rPr>
              <a:t>24 V</a:t>
            </a:r>
            <a:r>
              <a:rPr lang="zh-CN" altLang="zh-CN" dirty="0">
                <a:highlight>
                  <a:srgbClr val="FFFF00"/>
                </a:highlight>
              </a:rPr>
              <a:t>电源</a:t>
            </a:r>
            <a:r>
              <a:rPr lang="zh-CN" altLang="zh-CN" dirty="0"/>
              <a:t>吸取的总电流约为</a:t>
            </a:r>
            <a:r>
              <a:rPr lang="en-US" altLang="zh-CN" dirty="0"/>
              <a:t>1.734 A</a:t>
            </a:r>
            <a:r>
              <a:rPr lang="zh-CN" altLang="zh-CN" dirty="0"/>
              <a:t>，考虑到电源应留有</a:t>
            </a:r>
            <a:r>
              <a:rPr lang="en-US" altLang="zh-CN" dirty="0"/>
              <a:t>30% </a:t>
            </a:r>
            <a:r>
              <a:rPr lang="zh-CN" altLang="zh-CN" dirty="0"/>
              <a:t>裕量，而且电源的效率在</a:t>
            </a:r>
            <a:r>
              <a:rPr lang="en-US" altLang="zh-CN" dirty="0"/>
              <a:t>70-85%</a:t>
            </a:r>
            <a:r>
              <a:rPr lang="zh-CN" altLang="zh-CN" dirty="0"/>
              <a:t>，所以</a:t>
            </a:r>
            <a:r>
              <a:rPr lang="en-US" altLang="zh-CN" dirty="0"/>
              <a:t>3.078/0.7</a:t>
            </a:r>
            <a:r>
              <a:rPr lang="zh-CN" altLang="zh-CN" dirty="0"/>
              <a:t>计算得到</a:t>
            </a:r>
            <a:r>
              <a:rPr lang="en-US" altLang="zh-CN" dirty="0"/>
              <a:t>2.477 A</a:t>
            </a:r>
            <a:r>
              <a:rPr lang="zh-CN" altLang="zh-CN" dirty="0"/>
              <a:t>，电源模块应选</a:t>
            </a:r>
            <a:r>
              <a:rPr lang="en-US" altLang="zh-CN" dirty="0">
                <a:highlight>
                  <a:srgbClr val="FFFF00"/>
                </a:highlight>
              </a:rPr>
              <a:t>PS307 5A</a:t>
            </a:r>
            <a:r>
              <a:rPr lang="zh-CN" altLang="zh-CN" dirty="0"/>
              <a:t>。</a:t>
            </a:r>
            <a:r>
              <a:rPr lang="en-US" altLang="zh-CN" dirty="0"/>
              <a:t>PS307 5A</a:t>
            </a:r>
            <a:r>
              <a:rPr lang="zh-CN" altLang="zh-CN" dirty="0"/>
              <a:t>的功率损耗为</a:t>
            </a:r>
            <a:r>
              <a:rPr lang="en-US" altLang="zh-CN" dirty="0"/>
              <a:t>18 W</a:t>
            </a:r>
            <a:r>
              <a:rPr lang="zh-CN" altLang="zh-CN" dirty="0"/>
              <a:t>，所以该</a:t>
            </a:r>
            <a:r>
              <a:rPr lang="en-US" altLang="zh-CN" dirty="0"/>
              <a:t>S7-300</a:t>
            </a:r>
            <a:r>
              <a:rPr lang="zh-CN" altLang="zh-CN" dirty="0"/>
              <a:t>结构总的功率损耗是</a:t>
            </a:r>
            <a:r>
              <a:rPr lang="en-US" altLang="zh-CN" dirty="0"/>
              <a:t>18</a:t>
            </a:r>
            <a:r>
              <a:rPr lang="zh-CN" altLang="zh-CN" dirty="0"/>
              <a:t>＋</a:t>
            </a:r>
            <a:r>
              <a:rPr lang="en-US" altLang="zh-CN" dirty="0"/>
              <a:t>21</a:t>
            </a:r>
            <a:r>
              <a:rPr lang="zh-CN" altLang="zh-CN" dirty="0"/>
              <a:t>＝</a:t>
            </a:r>
            <a:r>
              <a:rPr lang="en-US" altLang="zh-CN" dirty="0"/>
              <a:t>39 W</a:t>
            </a:r>
            <a:r>
              <a:rPr lang="zh-CN" altLang="zh-CN" dirty="0"/>
              <a:t>。该功率不应超过机柜所能散发的最大功率，在确定机柜的大小时要确保这一点。</a:t>
            </a:r>
            <a:endParaRPr lang="en-US" altLang="zh-CN" dirty="0"/>
          </a:p>
          <a:p>
            <a:r>
              <a:rPr lang="zh-CN" altLang="zh-CN" b="1" dirty="0"/>
              <a:t>机架二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由详细</a:t>
            </a:r>
            <a:r>
              <a:rPr lang="zh-CN" altLang="zh-CN" dirty="0"/>
              <a:t>计算可知，信号模块从</a:t>
            </a:r>
            <a:r>
              <a:rPr lang="en-US" altLang="zh-CN" dirty="0"/>
              <a:t>S7-300</a:t>
            </a:r>
            <a:r>
              <a:rPr lang="zh-CN" altLang="zh-CN" dirty="0"/>
              <a:t>背板总线吸取的总电流是</a:t>
            </a:r>
            <a:r>
              <a:rPr lang="en-US" altLang="zh-CN" dirty="0"/>
              <a:t>110mA</a:t>
            </a:r>
            <a:r>
              <a:rPr lang="zh-CN" altLang="zh-CN" dirty="0"/>
              <a:t>，没有超过</a:t>
            </a:r>
            <a:r>
              <a:rPr lang="en-US" altLang="zh-CN" dirty="0"/>
              <a:t>CPU 315</a:t>
            </a:r>
            <a:r>
              <a:rPr lang="zh-CN" altLang="zh-CN" dirty="0"/>
              <a:t>提供的最大背板输出电流</a:t>
            </a:r>
            <a:r>
              <a:rPr lang="en-US" altLang="zh-CN" dirty="0"/>
              <a:t>1.2 A</a:t>
            </a:r>
            <a:r>
              <a:rPr lang="zh-CN" altLang="zh-CN" dirty="0"/>
              <a:t>。各模块从</a:t>
            </a:r>
            <a:r>
              <a:rPr lang="en-US" altLang="zh-CN" dirty="0"/>
              <a:t>24 V</a:t>
            </a:r>
            <a:r>
              <a:rPr lang="zh-CN" altLang="zh-CN" dirty="0"/>
              <a:t>电源吸取的总电流约为</a:t>
            </a:r>
            <a:r>
              <a:rPr lang="en-US" altLang="zh-CN" dirty="0"/>
              <a:t>2.196 A</a:t>
            </a:r>
            <a:r>
              <a:rPr lang="zh-CN" altLang="zh-CN" dirty="0"/>
              <a:t>，考虑到电源应留有</a:t>
            </a:r>
            <a:r>
              <a:rPr lang="en-US" altLang="zh-CN" dirty="0"/>
              <a:t>30% </a:t>
            </a:r>
            <a:r>
              <a:rPr lang="zh-CN" altLang="zh-CN" dirty="0"/>
              <a:t>裕量，而且电源的效率在</a:t>
            </a:r>
            <a:r>
              <a:rPr lang="en-US" altLang="zh-CN" dirty="0"/>
              <a:t>70-85%</a:t>
            </a:r>
            <a:r>
              <a:rPr lang="zh-CN" altLang="zh-CN" dirty="0"/>
              <a:t>，所以</a:t>
            </a:r>
            <a:r>
              <a:rPr lang="en-US" altLang="zh-CN" dirty="0"/>
              <a:t>2.196/0.7</a:t>
            </a:r>
            <a:r>
              <a:rPr lang="zh-CN" altLang="zh-CN" dirty="0"/>
              <a:t>计算得到</a:t>
            </a:r>
            <a:r>
              <a:rPr lang="en-US" altLang="zh-CN" dirty="0"/>
              <a:t>3.137 A</a:t>
            </a:r>
            <a:r>
              <a:rPr lang="zh-CN" altLang="zh-CN" dirty="0"/>
              <a:t>，电源模块应选</a:t>
            </a:r>
            <a:r>
              <a:rPr lang="en-US" altLang="zh-CN" dirty="0">
                <a:highlight>
                  <a:srgbClr val="FFFF00"/>
                </a:highlight>
              </a:rPr>
              <a:t>PS307 5A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</a:t>
            </a:r>
            <a:r>
              <a:rPr lang="zh-CN" altLang="zh-CN" dirty="0"/>
              <a:t>、控制柜设计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N1</a:t>
            </a:r>
            <a:r>
              <a:rPr lang="zh-CN" altLang="zh-CN" dirty="0"/>
              <a:t>机架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zh-CN" dirty="0"/>
              <a:t>个</a:t>
            </a:r>
            <a:r>
              <a:rPr lang="en-US" altLang="zh-CN" dirty="0"/>
              <a:t>SM331</a:t>
            </a:r>
            <a:r>
              <a:rPr lang="zh-CN" altLang="zh-CN" dirty="0"/>
              <a:t>的</a:t>
            </a:r>
            <a:r>
              <a:rPr lang="en-US" altLang="zh-CN" dirty="0"/>
              <a:t>AI</a:t>
            </a:r>
            <a:r>
              <a:rPr lang="zh-CN" altLang="zh-CN" dirty="0"/>
              <a:t>模块，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r>
              <a:rPr lang="en-US" altLang="zh-CN" dirty="0"/>
              <a:t>SM332</a:t>
            </a:r>
            <a:r>
              <a:rPr lang="zh-CN" altLang="zh-CN" dirty="0"/>
              <a:t>的</a:t>
            </a:r>
            <a:r>
              <a:rPr lang="en-US" altLang="zh-CN" dirty="0"/>
              <a:t>AO</a:t>
            </a:r>
            <a:r>
              <a:rPr lang="zh-CN" altLang="zh-CN" dirty="0"/>
              <a:t>模块，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r>
              <a:rPr lang="en-US" altLang="zh-CN" dirty="0"/>
              <a:t>SM321</a:t>
            </a:r>
            <a:r>
              <a:rPr lang="zh-CN" altLang="zh-CN" dirty="0"/>
              <a:t>的</a:t>
            </a:r>
            <a:r>
              <a:rPr lang="en-US" altLang="zh-CN" dirty="0"/>
              <a:t>DI</a:t>
            </a:r>
            <a:r>
              <a:rPr lang="zh-CN" altLang="zh-CN" dirty="0"/>
              <a:t>模块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282950" y="6445250"/>
            <a:ext cx="926465" cy="18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A9BC9E-9E6A-4D05-B24D-096B9CCA7B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1358" y="3142584"/>
            <a:ext cx="8028860" cy="32428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59FDD1B-AC68-4489-B134-8069A90C5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925" y="1162974"/>
            <a:ext cx="3011275" cy="42613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594449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CN" dirty="0"/>
              <a:t>N1-4</a:t>
            </a:r>
          </a:p>
          <a:p>
            <a:pPr marL="0" indent="0">
              <a:buNone/>
            </a:pPr>
            <a:r>
              <a:rPr lang="zh-CN" altLang="zh-CN" dirty="0"/>
              <a:t>设置电阻量程卡，接入</a:t>
            </a:r>
            <a:r>
              <a:rPr lang="en-US" altLang="zh-CN" dirty="0"/>
              <a:t>4</a:t>
            </a:r>
            <a:r>
              <a:rPr lang="zh-CN" altLang="zh-CN" dirty="0"/>
              <a:t>路</a:t>
            </a:r>
            <a:r>
              <a:rPr lang="en-US" altLang="zh-CN" dirty="0"/>
              <a:t>AI</a:t>
            </a:r>
            <a:r>
              <a:rPr lang="zh-CN" altLang="zh-CN" dirty="0"/>
              <a:t>温度模拟量输入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282950" y="6445250"/>
            <a:ext cx="926465" cy="18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507426-DE94-46C6-9082-4536DEBF37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14" y="1579146"/>
            <a:ext cx="5878546" cy="495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92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665470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CN" dirty="0"/>
              <a:t>N1-5</a:t>
            </a:r>
          </a:p>
          <a:p>
            <a:pPr marL="0" indent="0">
              <a:buNone/>
            </a:pPr>
            <a:r>
              <a:rPr lang="zh-CN" altLang="zh-CN" dirty="0"/>
              <a:t>设置电阻量程卡，接入</a:t>
            </a:r>
            <a:r>
              <a:rPr lang="en-US" altLang="zh-CN" dirty="0"/>
              <a:t>3</a:t>
            </a:r>
            <a:r>
              <a:rPr lang="zh-CN" altLang="zh-CN" dirty="0"/>
              <a:t>路</a:t>
            </a:r>
            <a:r>
              <a:rPr lang="en-US" altLang="zh-CN" dirty="0"/>
              <a:t>AI</a:t>
            </a:r>
            <a:r>
              <a:rPr lang="zh-CN" altLang="zh-CN" dirty="0"/>
              <a:t>温度模拟量输入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路备用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282950" y="6445250"/>
            <a:ext cx="926465" cy="18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0E940A-C7AE-46BF-89F7-20EACD51E3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59173" y="1547756"/>
            <a:ext cx="6029720" cy="50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90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363629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CN" dirty="0"/>
              <a:t>N1-6</a:t>
            </a:r>
          </a:p>
          <a:p>
            <a:pPr marL="0" indent="0">
              <a:buNone/>
            </a:pPr>
            <a:r>
              <a:rPr lang="zh-CN" altLang="en-US" dirty="0"/>
              <a:t>接入</a:t>
            </a:r>
            <a:r>
              <a:rPr lang="en-US" altLang="zh-CN" dirty="0"/>
              <a:t>8</a:t>
            </a:r>
            <a:r>
              <a:rPr lang="zh-CN" altLang="en-US" dirty="0"/>
              <a:t>路</a:t>
            </a:r>
            <a:r>
              <a:rPr lang="en-US" altLang="zh-CN" dirty="0"/>
              <a:t>AI</a:t>
            </a:r>
            <a:r>
              <a:rPr lang="zh-CN" altLang="en-US" dirty="0"/>
              <a:t>压力模拟量输入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282950" y="6445250"/>
            <a:ext cx="926465" cy="18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FEF3A36-9B1F-4016-8B73-6635F9CF24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65" y="1175585"/>
            <a:ext cx="6297716" cy="531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52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452406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CN" dirty="0"/>
              <a:t>N1-7</a:t>
            </a:r>
            <a:endParaRPr lang="zh-CN" altLang="zh-CN" b="1" dirty="0"/>
          </a:p>
          <a:p>
            <a:pPr marL="0" indent="0">
              <a:buNone/>
            </a:pPr>
            <a:r>
              <a:rPr lang="zh-CN" altLang="zh-CN" dirty="0"/>
              <a:t>接入</a:t>
            </a:r>
            <a:r>
              <a:rPr lang="en-US" altLang="zh-CN" dirty="0"/>
              <a:t>3</a:t>
            </a:r>
            <a:r>
              <a:rPr lang="zh-CN" altLang="zh-CN" dirty="0"/>
              <a:t>路压力</a:t>
            </a:r>
            <a:r>
              <a:rPr lang="en-US" altLang="zh-CN" dirty="0"/>
              <a:t>AI</a:t>
            </a:r>
            <a:r>
              <a:rPr lang="zh-CN" altLang="zh-CN" dirty="0"/>
              <a:t>模拟量输入，</a:t>
            </a:r>
            <a:r>
              <a:rPr lang="en-US" altLang="zh-CN" dirty="0"/>
              <a:t>2</a:t>
            </a:r>
            <a:r>
              <a:rPr lang="zh-CN" altLang="zh-CN" dirty="0"/>
              <a:t>路流量</a:t>
            </a:r>
            <a:r>
              <a:rPr lang="en-US" altLang="zh-CN" dirty="0"/>
              <a:t>AI</a:t>
            </a:r>
            <a:r>
              <a:rPr lang="zh-CN" altLang="zh-CN" dirty="0"/>
              <a:t>模拟量输入，</a:t>
            </a:r>
            <a:r>
              <a:rPr lang="en-US" altLang="zh-CN" dirty="0"/>
              <a:t>1</a:t>
            </a:r>
            <a:r>
              <a:rPr lang="zh-CN" altLang="zh-CN" dirty="0"/>
              <a:t>路液位</a:t>
            </a:r>
            <a:r>
              <a:rPr lang="en-US" altLang="zh-CN" dirty="0"/>
              <a:t>AI</a:t>
            </a:r>
            <a:r>
              <a:rPr lang="zh-CN" altLang="zh-CN" dirty="0"/>
              <a:t>模拟量输入，</a:t>
            </a:r>
            <a:r>
              <a:rPr lang="en-US" altLang="zh-CN" dirty="0"/>
              <a:t>1</a:t>
            </a:r>
            <a:r>
              <a:rPr lang="zh-CN" altLang="zh-CN" dirty="0"/>
              <a:t>路浓度</a:t>
            </a:r>
            <a:r>
              <a:rPr lang="en-US" altLang="zh-CN" dirty="0"/>
              <a:t>AI</a:t>
            </a:r>
            <a:r>
              <a:rPr lang="zh-CN" altLang="zh-CN" dirty="0"/>
              <a:t>模拟量输入，</a:t>
            </a:r>
            <a:r>
              <a:rPr lang="en-US" altLang="zh-CN" dirty="0"/>
              <a:t>1</a:t>
            </a:r>
            <a:r>
              <a:rPr lang="zh-CN" altLang="zh-CN" dirty="0"/>
              <a:t>路转速</a:t>
            </a:r>
            <a:r>
              <a:rPr lang="en-US" altLang="zh-CN" dirty="0"/>
              <a:t>AI</a:t>
            </a:r>
            <a:r>
              <a:rPr lang="zh-CN" altLang="zh-CN" dirty="0"/>
              <a:t>模拟量输入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282950" y="6445250"/>
            <a:ext cx="926465" cy="18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3900B7-CFB2-4E5C-A20D-D518D6FF9BA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142" y="1548765"/>
            <a:ext cx="6191182" cy="508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3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425773"/>
            <a:ext cx="10058400" cy="4050792"/>
          </a:xfrm>
        </p:spPr>
        <p:txBody>
          <a:bodyPr/>
          <a:lstStyle/>
          <a:p>
            <a:r>
              <a:rPr lang="en-US" altLang="zh-CN" dirty="0"/>
              <a:t>N1-8</a:t>
            </a:r>
          </a:p>
          <a:p>
            <a:pPr marL="0" indent="0">
              <a:buNone/>
            </a:pPr>
            <a:r>
              <a:rPr lang="zh-CN" altLang="zh-CN" dirty="0"/>
              <a:t>接出</a:t>
            </a:r>
            <a:r>
              <a:rPr lang="en-US" altLang="zh-CN" dirty="0"/>
              <a:t>4</a:t>
            </a:r>
            <a:r>
              <a:rPr lang="zh-CN" altLang="zh-CN" dirty="0"/>
              <a:t>路调节阀</a:t>
            </a:r>
            <a:r>
              <a:rPr lang="en-US" altLang="zh-CN" dirty="0"/>
              <a:t>AO</a:t>
            </a:r>
            <a:r>
              <a:rPr lang="zh-CN" altLang="zh-CN" dirty="0"/>
              <a:t>模拟量输出，</a:t>
            </a:r>
            <a:r>
              <a:rPr lang="en-US" altLang="zh-CN" dirty="0"/>
              <a:t>4</a:t>
            </a:r>
            <a:r>
              <a:rPr lang="zh-CN" altLang="zh-CN" dirty="0"/>
              <a:t>路备用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F37310-40A6-4253-8305-92E4C04627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908" y="1248135"/>
            <a:ext cx="6881703" cy="49928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一、工艺概况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zh-CN" dirty="0"/>
              <a:t>大主流技术：深冷法</a:t>
            </a:r>
            <a:r>
              <a:rPr lang="en-US" altLang="zh-CN" dirty="0"/>
              <a:t>(Cryogenic)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zh-CN" dirty="0"/>
              <a:t>变压吸附法</a:t>
            </a:r>
            <a:r>
              <a:rPr lang="en-US" altLang="zh-CN" dirty="0"/>
              <a:t>(PSA)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zh-CN" dirty="0"/>
              <a:t>膜分离法</a:t>
            </a:r>
            <a:r>
              <a:rPr lang="en-US" altLang="zh-CN" dirty="0"/>
              <a:t>(Membrane Separation)</a:t>
            </a:r>
          </a:p>
          <a:p>
            <a:r>
              <a:rPr lang="zh-CN" altLang="zh-CN" dirty="0"/>
              <a:t>常温空分技术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制氧系统先以变压吸附技术将空气中的氧气提纯至纯度约为</a:t>
            </a:r>
            <a:r>
              <a:rPr lang="en-US" altLang="zh-CN" dirty="0"/>
              <a:t>95%</a:t>
            </a:r>
            <a:r>
              <a:rPr lang="zh-CN" altLang="zh-CN" dirty="0"/>
              <a:t>的普氧，然后再以分子筛膜脱除其中的氩气，从而得到更高纯度的高纯氧气。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其后，</a:t>
            </a:r>
            <a:r>
              <a:rPr lang="zh-CN" altLang="zh-CN" dirty="0"/>
              <a:t>制氮系统先以膜分离技术提取纯度约为</a:t>
            </a:r>
            <a:r>
              <a:rPr lang="en-US" altLang="zh-CN" dirty="0"/>
              <a:t>99%</a:t>
            </a:r>
            <a:r>
              <a:rPr lang="zh-CN" altLang="zh-CN" dirty="0"/>
              <a:t>的普氮，再以碳催化脱氧，将粗氮气体中的氧气与碳载体催化剂反应生成二氧化碳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最后，再以变压吸附技术将二氧化碳脱除，从而得到更高纯度的高纯氮气空分设备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8730" y="772002"/>
            <a:ext cx="3114583" cy="4050792"/>
          </a:xfrm>
        </p:spPr>
        <p:txBody>
          <a:bodyPr/>
          <a:lstStyle/>
          <a:p>
            <a:r>
              <a:rPr lang="en-US" altLang="zh-CN" dirty="0"/>
              <a:t>N1-9</a:t>
            </a:r>
          </a:p>
          <a:p>
            <a:pPr marL="0" indent="0">
              <a:buNone/>
            </a:pPr>
            <a:r>
              <a:rPr lang="zh-CN" altLang="zh-CN" dirty="0"/>
              <a:t>接入</a:t>
            </a:r>
            <a:r>
              <a:rPr lang="en-US" altLang="zh-CN" dirty="0"/>
              <a:t>3</a:t>
            </a:r>
            <a:r>
              <a:rPr lang="zh-CN" altLang="zh-CN" dirty="0"/>
              <a:t>路状态反馈</a:t>
            </a:r>
            <a:r>
              <a:rPr lang="en-US" altLang="zh-CN" dirty="0"/>
              <a:t>DI</a:t>
            </a:r>
            <a:r>
              <a:rPr lang="zh-CN" altLang="zh-CN" dirty="0"/>
              <a:t>数字量输入，</a:t>
            </a:r>
            <a:r>
              <a:rPr lang="en-US" altLang="zh-CN" dirty="0"/>
              <a:t>24</a:t>
            </a:r>
            <a:r>
              <a:rPr lang="zh-CN" altLang="zh-CN" dirty="0"/>
              <a:t>路接近开关</a:t>
            </a:r>
            <a:r>
              <a:rPr lang="en-US" altLang="zh-CN" dirty="0"/>
              <a:t>DI</a:t>
            </a:r>
            <a:r>
              <a:rPr lang="zh-CN" altLang="zh-CN" dirty="0"/>
              <a:t>数字量输入，</a:t>
            </a:r>
            <a:r>
              <a:rPr lang="en-US" altLang="zh-CN" dirty="0"/>
              <a:t>5</a:t>
            </a:r>
            <a:r>
              <a:rPr lang="zh-CN" altLang="zh-CN" dirty="0"/>
              <a:t>路备用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518804-4E4C-40DA-808F-DECE6B9645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695" y="123890"/>
            <a:ext cx="8232808" cy="653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48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417095"/>
            <a:ext cx="10058400" cy="5755105"/>
          </a:xfrm>
        </p:spPr>
        <p:txBody>
          <a:bodyPr/>
          <a:lstStyle/>
          <a:p>
            <a:r>
              <a:rPr lang="en-US" altLang="zh-CN" dirty="0"/>
              <a:t>N2</a:t>
            </a:r>
            <a:r>
              <a:rPr lang="zh-CN" altLang="zh-CN" dirty="0"/>
              <a:t>机架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zh-CN" dirty="0"/>
              <a:t>个</a:t>
            </a:r>
            <a:r>
              <a:rPr lang="en-US" altLang="zh-CN" dirty="0"/>
              <a:t>SM322</a:t>
            </a:r>
            <a:r>
              <a:rPr lang="zh-CN" altLang="zh-CN" dirty="0"/>
              <a:t>的</a:t>
            </a:r>
            <a:r>
              <a:rPr lang="en-US" altLang="zh-CN" dirty="0"/>
              <a:t>DO</a:t>
            </a:r>
            <a:r>
              <a:rPr lang="zh-CN" altLang="zh-CN" dirty="0"/>
              <a:t>模块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404587-AC34-4128-BDA4-9941DA31DE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39" y="1708069"/>
            <a:ext cx="3592343" cy="311250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E0B8408-E840-4020-9906-9CE6BC0E5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788" y="507035"/>
            <a:ext cx="3926110" cy="621405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347" y="551447"/>
            <a:ext cx="1966315" cy="5755105"/>
          </a:xfrm>
        </p:spPr>
        <p:txBody>
          <a:bodyPr/>
          <a:lstStyle/>
          <a:p>
            <a:r>
              <a:rPr lang="en-US" altLang="zh-CN" dirty="0"/>
              <a:t>N2-4</a:t>
            </a:r>
          </a:p>
          <a:p>
            <a:pPr marL="0" indent="0">
              <a:buNone/>
            </a:pPr>
            <a:r>
              <a:rPr lang="zh-CN" altLang="zh-CN" dirty="0"/>
              <a:t>接出</a:t>
            </a:r>
            <a:r>
              <a:rPr lang="en-US" altLang="zh-CN" dirty="0"/>
              <a:t>14</a:t>
            </a:r>
            <a:r>
              <a:rPr lang="zh-CN" altLang="zh-CN" dirty="0"/>
              <a:t>路</a:t>
            </a:r>
            <a:r>
              <a:rPr lang="en-US" altLang="zh-CN" dirty="0"/>
              <a:t>DO</a:t>
            </a:r>
            <a:r>
              <a:rPr lang="zh-CN" altLang="zh-CN" dirty="0"/>
              <a:t>数字量输出，</a:t>
            </a:r>
            <a:r>
              <a:rPr lang="en-US" altLang="zh-CN" dirty="0"/>
              <a:t>2</a:t>
            </a:r>
            <a:r>
              <a:rPr lang="zh-CN" altLang="zh-CN" dirty="0"/>
              <a:t>路备用，</a:t>
            </a:r>
            <a:r>
              <a:rPr lang="en-US" altLang="zh-CN" dirty="0"/>
              <a:t>DO</a:t>
            </a:r>
            <a:r>
              <a:rPr lang="zh-CN" altLang="zh-CN" dirty="0"/>
              <a:t>与</a:t>
            </a:r>
            <a:r>
              <a:rPr lang="en-US" altLang="zh-CN" dirty="0"/>
              <a:t>M</a:t>
            </a:r>
            <a:r>
              <a:rPr lang="zh-CN" altLang="zh-CN" dirty="0"/>
              <a:t>形成回路控制小型继电器通断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E10EA9-04F3-4915-9673-63E5ACC656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912" y="0"/>
            <a:ext cx="8007658" cy="696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52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417095"/>
            <a:ext cx="10058400" cy="5755105"/>
          </a:xfrm>
        </p:spPr>
        <p:txBody>
          <a:bodyPr/>
          <a:lstStyle/>
          <a:p>
            <a:r>
              <a:rPr lang="zh-CN" altLang="zh-CN" dirty="0"/>
              <a:t>同时接出</a:t>
            </a:r>
            <a:r>
              <a:rPr lang="en-US" altLang="zh-CN" dirty="0"/>
              <a:t>12</a:t>
            </a:r>
            <a:r>
              <a:rPr lang="zh-CN" altLang="zh-CN" dirty="0"/>
              <a:t>路气动阀（</a:t>
            </a:r>
            <a:r>
              <a:rPr lang="en-US" altLang="zh-CN" dirty="0"/>
              <a:t>9</a:t>
            </a:r>
            <a:r>
              <a:rPr lang="zh-CN" altLang="zh-CN" dirty="0"/>
              <a:t>个气动蝶阀，</a:t>
            </a:r>
            <a:r>
              <a:rPr lang="en-US" altLang="zh-CN" dirty="0"/>
              <a:t>3</a:t>
            </a:r>
            <a:r>
              <a:rPr lang="zh-CN" altLang="zh-CN" dirty="0"/>
              <a:t>个气动球阀）</a:t>
            </a:r>
            <a:r>
              <a:rPr lang="en-US" altLang="zh-CN" dirty="0"/>
              <a:t>DO</a:t>
            </a:r>
            <a:r>
              <a:rPr lang="zh-CN" altLang="zh-CN" dirty="0"/>
              <a:t>数字量输出到现场柜</a:t>
            </a:r>
            <a:r>
              <a:rPr lang="en-US" altLang="zh-CN" dirty="0"/>
              <a:t>C1</a:t>
            </a:r>
            <a:r>
              <a:rPr lang="zh-CN" altLang="zh-CN" dirty="0"/>
              <a:t>，</a:t>
            </a:r>
            <a:r>
              <a:rPr lang="en-US" altLang="zh-CN" dirty="0"/>
              <a:t>4</a:t>
            </a:r>
            <a:r>
              <a:rPr lang="zh-CN" altLang="zh-CN" dirty="0"/>
              <a:t>路备用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1C9366-A3CB-4AD2-8A5E-3DB1717EF2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061" y="935672"/>
            <a:ext cx="6771960" cy="558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17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417095"/>
            <a:ext cx="2569997" cy="5755105"/>
          </a:xfrm>
        </p:spPr>
        <p:txBody>
          <a:bodyPr/>
          <a:lstStyle/>
          <a:p>
            <a:r>
              <a:rPr lang="en-US" altLang="zh-CN" dirty="0"/>
              <a:t>C1</a:t>
            </a:r>
            <a:r>
              <a:rPr lang="zh-CN" altLang="zh-CN" dirty="0"/>
              <a:t>现场柜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现场柜接入</a:t>
            </a:r>
            <a:r>
              <a:rPr lang="en-US" altLang="zh-CN" dirty="0"/>
              <a:t>N2</a:t>
            </a:r>
            <a:r>
              <a:rPr lang="zh-CN" altLang="zh-CN" dirty="0"/>
              <a:t>的</a:t>
            </a:r>
            <a:r>
              <a:rPr lang="en-US" altLang="zh-CN" dirty="0"/>
              <a:t>M</a:t>
            </a:r>
            <a:r>
              <a:rPr lang="zh-CN" altLang="zh-CN" dirty="0"/>
              <a:t>与</a:t>
            </a:r>
            <a:r>
              <a:rPr lang="en-US" altLang="zh-CN" dirty="0"/>
              <a:t>12</a:t>
            </a:r>
            <a:r>
              <a:rPr lang="zh-CN" altLang="zh-CN" dirty="0"/>
              <a:t>路</a:t>
            </a:r>
            <a:r>
              <a:rPr lang="en-US" altLang="zh-CN" dirty="0"/>
              <a:t>DO</a:t>
            </a:r>
            <a:r>
              <a:rPr lang="zh-CN" altLang="zh-CN" dirty="0"/>
              <a:t>信号</a:t>
            </a:r>
            <a:endParaRPr lang="en-US" altLang="zh-CN" dirty="0"/>
          </a:p>
          <a:p>
            <a:endParaRPr lang="zh-CN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8D3386-740F-47BA-8FF1-6156C82E70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153" y="0"/>
            <a:ext cx="5601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93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4903" y="108367"/>
            <a:ext cx="10058400" cy="1609344"/>
          </a:xfrm>
        </p:spPr>
        <p:txBody>
          <a:bodyPr/>
          <a:lstStyle/>
          <a:p>
            <a:r>
              <a:rPr lang="zh-CN" altLang="en-US" dirty="0"/>
              <a:t>六</a:t>
            </a:r>
            <a:r>
              <a:rPr lang="zh-CN" altLang="zh-CN" dirty="0"/>
              <a:t>、</a:t>
            </a:r>
            <a:r>
              <a:rPr lang="zh-CN" altLang="en-US" dirty="0"/>
              <a:t>控制站系统编程设计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3950" y="2384113"/>
            <a:ext cx="4305521" cy="850944"/>
          </a:xfrm>
          <a:prstGeom prst="rect">
            <a:avLst/>
          </a:prstGeom>
        </p:spPr>
      </p:pic>
      <p:sp>
        <p:nvSpPr>
          <p:cNvPr id="9" name="内容占位符 2"/>
          <p:cNvSpPr txBox="1"/>
          <p:nvPr/>
        </p:nvSpPr>
        <p:spPr>
          <a:xfrm>
            <a:off x="980625" y="1580877"/>
            <a:ext cx="4559534" cy="372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符号表</a:t>
            </a:r>
            <a:endParaRPr lang="zh-CN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950" y="3492936"/>
            <a:ext cx="4337273" cy="7874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218" y="5048520"/>
            <a:ext cx="4546834" cy="654084"/>
          </a:xfrm>
          <a:prstGeom prst="rect">
            <a:avLst/>
          </a:prstGeom>
        </p:spPr>
      </p:pic>
      <p:sp>
        <p:nvSpPr>
          <p:cNvPr id="12" name="内容占位符 2"/>
          <p:cNvSpPr txBox="1"/>
          <p:nvPr/>
        </p:nvSpPr>
        <p:spPr>
          <a:xfrm>
            <a:off x="6822819" y="1903773"/>
            <a:ext cx="4559534" cy="372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AI</a:t>
            </a:r>
            <a:r>
              <a:rPr lang="zh-CN" altLang="en-US" dirty="0"/>
              <a:t>信号：</a:t>
            </a:r>
            <a:r>
              <a:rPr lang="en-US" altLang="zh-CN" dirty="0"/>
              <a:t>Pt100</a:t>
            </a:r>
            <a:r>
              <a:rPr lang="zh-CN" altLang="en-US" dirty="0"/>
              <a:t>输入和</a:t>
            </a:r>
            <a:r>
              <a:rPr lang="en-US" altLang="zh-CN" dirty="0"/>
              <a:t>4~20mA</a:t>
            </a:r>
            <a:r>
              <a:rPr lang="zh-CN" altLang="en-US" dirty="0"/>
              <a:t>标准电流信号</a:t>
            </a:r>
          </a:p>
        </p:txBody>
      </p:sp>
      <p:sp>
        <p:nvSpPr>
          <p:cNvPr id="13" name="内容占位符 2"/>
          <p:cNvSpPr txBox="1"/>
          <p:nvPr/>
        </p:nvSpPr>
        <p:spPr>
          <a:xfrm>
            <a:off x="6871310" y="4598482"/>
            <a:ext cx="4559534" cy="372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700" dirty="0"/>
              <a:t>AO</a:t>
            </a:r>
            <a:r>
              <a:rPr lang="zh-CN" altLang="en-US" sz="1700" dirty="0"/>
              <a:t>信号：</a:t>
            </a:r>
            <a:r>
              <a:rPr lang="en-US" altLang="zh-CN" sz="1700" dirty="0"/>
              <a:t>4~20mA</a:t>
            </a:r>
            <a:r>
              <a:rPr lang="zh-CN" altLang="en-US" sz="1700" dirty="0"/>
              <a:t>标准电流信号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071" y="2010041"/>
            <a:ext cx="4908802" cy="12637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071" y="3444590"/>
            <a:ext cx="4616687" cy="80014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362" y="4515690"/>
            <a:ext cx="4292821" cy="31751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362" y="5125536"/>
            <a:ext cx="4388076" cy="482625"/>
          </a:xfrm>
          <a:prstGeom prst="rect">
            <a:avLst/>
          </a:prstGeom>
        </p:spPr>
      </p:pic>
      <p:sp>
        <p:nvSpPr>
          <p:cNvPr id="28" name="内容占位符 2"/>
          <p:cNvSpPr txBox="1"/>
          <p:nvPr/>
        </p:nvSpPr>
        <p:spPr>
          <a:xfrm>
            <a:off x="904903" y="5835956"/>
            <a:ext cx="4908801" cy="372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温度信号地址差为</a:t>
            </a:r>
            <a:r>
              <a:rPr lang="en-US" altLang="zh-CN" dirty="0"/>
              <a:t>4</a:t>
            </a:r>
            <a:r>
              <a:rPr lang="zh-CN" altLang="en-US" dirty="0"/>
              <a:t>，普通</a:t>
            </a:r>
            <a:r>
              <a:rPr lang="en-US" altLang="zh-CN" dirty="0"/>
              <a:t>AI</a:t>
            </a:r>
            <a:r>
              <a:rPr lang="zh-CN" altLang="en-US" dirty="0"/>
              <a:t>信号地址差为</a:t>
            </a:r>
            <a:r>
              <a:rPr lang="en-US" altLang="zh-CN" dirty="0"/>
              <a:t>2</a:t>
            </a:r>
            <a:endParaRPr lang="zh-CN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1303" y="791168"/>
            <a:ext cx="10058400" cy="38646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主循环组织块 </a:t>
            </a:r>
            <a:r>
              <a:rPr lang="en-US" altLang="zh-CN" dirty="0"/>
              <a:t>OB1 </a:t>
            </a:r>
          </a:p>
          <a:p>
            <a:pPr marL="0" indent="0">
              <a:buNone/>
            </a:pPr>
            <a:endParaRPr lang="zh-CN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03" y="1354842"/>
            <a:ext cx="4985006" cy="698536"/>
          </a:xfrm>
          <a:prstGeom prst="rect">
            <a:avLst/>
          </a:prstGeom>
        </p:spPr>
      </p:pic>
      <p:sp>
        <p:nvSpPr>
          <p:cNvPr id="4" name="内容占位符 2"/>
          <p:cNvSpPr txBox="1"/>
          <p:nvPr/>
        </p:nvSpPr>
        <p:spPr>
          <a:xfrm>
            <a:off x="925207" y="2335950"/>
            <a:ext cx="3626012" cy="3476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数据块</a:t>
            </a:r>
            <a:endParaRPr lang="en-US" altLang="zh-CN" dirty="0"/>
          </a:p>
          <a:p>
            <a:r>
              <a:rPr lang="en-US" altLang="zh-CN" dirty="0"/>
              <a:t> DB1——</a:t>
            </a:r>
            <a:r>
              <a:rPr lang="zh-CN" altLang="en-US" dirty="0"/>
              <a:t>温度上下限 </a:t>
            </a:r>
            <a:endParaRPr lang="en-US" altLang="zh-CN" dirty="0"/>
          </a:p>
          <a:p>
            <a:r>
              <a:rPr lang="en-US" altLang="zh-CN" dirty="0"/>
              <a:t> DB2——</a:t>
            </a:r>
            <a:r>
              <a:rPr lang="zh-CN" altLang="en-US" dirty="0"/>
              <a:t>模拟量输入上下限 </a:t>
            </a:r>
            <a:endParaRPr lang="en-US" altLang="zh-CN" dirty="0"/>
          </a:p>
          <a:p>
            <a:r>
              <a:rPr lang="en-US" altLang="zh-CN" dirty="0"/>
              <a:t> DB3——</a:t>
            </a:r>
            <a:r>
              <a:rPr lang="zh-CN" altLang="en-US" dirty="0"/>
              <a:t>模拟量输入 </a:t>
            </a:r>
            <a:endParaRPr lang="en-US" altLang="zh-CN" dirty="0"/>
          </a:p>
          <a:p>
            <a:r>
              <a:rPr lang="en-US" altLang="zh-CN" dirty="0"/>
              <a:t> DB4——</a:t>
            </a:r>
            <a:r>
              <a:rPr lang="zh-CN" altLang="en-US" dirty="0"/>
              <a:t>数字量输入 </a:t>
            </a:r>
            <a:endParaRPr lang="en-US" altLang="zh-CN" dirty="0"/>
          </a:p>
          <a:p>
            <a:r>
              <a:rPr lang="en-US" altLang="zh-CN" dirty="0"/>
              <a:t> DB5——</a:t>
            </a:r>
            <a:r>
              <a:rPr lang="zh-CN" altLang="en-US" dirty="0"/>
              <a:t>模拟量输出 </a:t>
            </a:r>
            <a:endParaRPr lang="en-US" altLang="zh-CN" dirty="0"/>
          </a:p>
          <a:p>
            <a:r>
              <a:rPr lang="en-US" altLang="zh-CN" dirty="0"/>
              <a:t> DB6——</a:t>
            </a:r>
            <a:r>
              <a:rPr lang="zh-CN" altLang="en-US" dirty="0"/>
              <a:t>模拟量输出上下限</a:t>
            </a:r>
            <a:endParaRPr lang="en-US" altLang="zh-CN" dirty="0"/>
          </a:p>
          <a:p>
            <a:r>
              <a:rPr lang="en-US" altLang="zh-CN" dirty="0"/>
              <a:t> DB7——</a:t>
            </a:r>
            <a:r>
              <a:rPr lang="zh-CN" altLang="en-US" dirty="0"/>
              <a:t>数字量输出  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6423005" y="4596415"/>
            <a:ext cx="4916423" cy="136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注意事项：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AI</a:t>
            </a:r>
            <a:r>
              <a:rPr lang="zh-CN" altLang="en-US" dirty="0"/>
              <a:t>、</a:t>
            </a:r>
            <a:r>
              <a:rPr lang="en-US" altLang="zh-CN" dirty="0"/>
              <a:t>AO</a:t>
            </a:r>
            <a:r>
              <a:rPr lang="zh-CN" altLang="en-US" dirty="0"/>
              <a:t>相关的值类型为</a:t>
            </a:r>
            <a:r>
              <a:rPr lang="en-US" altLang="zh-CN" dirty="0"/>
              <a:t>REAL</a:t>
            </a:r>
          </a:p>
          <a:p>
            <a:r>
              <a:rPr lang="zh-CN" altLang="en-US" dirty="0"/>
              <a:t>与</a:t>
            </a:r>
            <a:r>
              <a:rPr lang="en-US" altLang="zh-CN" dirty="0"/>
              <a:t>DI</a:t>
            </a:r>
            <a:r>
              <a:rPr lang="zh-CN" altLang="en-US" dirty="0"/>
              <a:t>、</a:t>
            </a:r>
            <a:r>
              <a:rPr lang="en-US" altLang="zh-CN" dirty="0"/>
              <a:t>DO</a:t>
            </a:r>
            <a:r>
              <a:rPr lang="zh-CN" altLang="en-US" dirty="0"/>
              <a:t>相关的值类型为</a:t>
            </a:r>
            <a:r>
              <a:rPr lang="en-US" altLang="zh-CN" dirty="0"/>
              <a:t>BOOL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734" y="1924742"/>
            <a:ext cx="4743694" cy="12827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734" y="3286526"/>
            <a:ext cx="4692891" cy="7874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1303" y="791168"/>
            <a:ext cx="3169642" cy="23261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功能</a:t>
            </a:r>
            <a:endParaRPr lang="en-US" altLang="zh-CN" dirty="0"/>
          </a:p>
          <a:p>
            <a:r>
              <a:rPr lang="en-US" altLang="zh-CN" dirty="0"/>
              <a:t>FC1——</a:t>
            </a:r>
            <a:r>
              <a:rPr lang="zh-CN" altLang="en-US" dirty="0"/>
              <a:t>模拟量输入转换 </a:t>
            </a:r>
            <a:endParaRPr lang="en-US" altLang="zh-CN" dirty="0"/>
          </a:p>
          <a:p>
            <a:r>
              <a:rPr lang="en-US" altLang="zh-CN" dirty="0"/>
              <a:t>FC2——</a:t>
            </a:r>
            <a:r>
              <a:rPr lang="zh-CN" altLang="en-US" dirty="0"/>
              <a:t>数字量输入 </a:t>
            </a:r>
            <a:endParaRPr lang="en-US" altLang="zh-CN" dirty="0"/>
          </a:p>
          <a:p>
            <a:r>
              <a:rPr lang="en-US" altLang="zh-CN" dirty="0"/>
              <a:t>FC3——</a:t>
            </a:r>
            <a:r>
              <a:rPr lang="zh-CN" altLang="en-US" dirty="0"/>
              <a:t>模拟量输出转换 </a:t>
            </a:r>
            <a:endParaRPr lang="en-US" altLang="zh-CN" dirty="0"/>
          </a:p>
          <a:p>
            <a:r>
              <a:rPr lang="en-US" altLang="zh-CN" dirty="0"/>
              <a:t>FC4——</a:t>
            </a:r>
            <a:r>
              <a:rPr lang="zh-CN" altLang="en-US" dirty="0"/>
              <a:t>数字输出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8412759" y="1361585"/>
            <a:ext cx="3422072" cy="5294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err="1"/>
              <a:t>loopcounter</a:t>
            </a:r>
            <a:r>
              <a:rPr lang="en-US" altLang="zh-CN" dirty="0"/>
              <a:t>——</a:t>
            </a:r>
            <a:r>
              <a:rPr lang="zh-CN" altLang="en-US" dirty="0"/>
              <a:t>循环次数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err="1"/>
              <a:t>Dec_In</a:t>
            </a:r>
            <a:r>
              <a:rPr lang="en-US" altLang="zh-CN" dirty="0"/>
              <a:t>          ——</a:t>
            </a:r>
            <a:r>
              <a:rPr lang="zh-CN" altLang="en-US" dirty="0"/>
              <a:t>输入量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HI                   ——</a:t>
            </a:r>
            <a:r>
              <a:rPr lang="zh-CN" altLang="en-US" dirty="0"/>
              <a:t>上限值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LO                  ——</a:t>
            </a:r>
            <a:r>
              <a:rPr lang="zh-CN" altLang="en-US" dirty="0"/>
              <a:t>下限值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err="1"/>
              <a:t>In_result</a:t>
            </a:r>
            <a:r>
              <a:rPr lang="en-US" altLang="zh-CN" dirty="0"/>
              <a:t>        ——</a:t>
            </a:r>
            <a:r>
              <a:rPr lang="zh-CN" altLang="en-US" dirty="0"/>
              <a:t>转换结果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MD 0    ——</a:t>
            </a:r>
            <a:r>
              <a:rPr lang="zh-CN" altLang="en-US" dirty="0"/>
              <a:t>上限值地址指针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MD 4    ——</a:t>
            </a:r>
            <a:r>
              <a:rPr lang="zh-CN" altLang="en-US" dirty="0"/>
              <a:t>下限值地址指针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AR1      ——</a:t>
            </a:r>
            <a:r>
              <a:rPr lang="zh-CN" altLang="en-US" dirty="0"/>
              <a:t>输入值地址指针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AR2      ——</a:t>
            </a:r>
            <a:r>
              <a:rPr lang="zh-CN" altLang="en-US" dirty="0"/>
              <a:t>数据块地址指针</a:t>
            </a:r>
            <a:endParaRPr lang="zh-CN" altLang="zh-CN" dirty="0"/>
          </a:p>
          <a:p>
            <a:r>
              <a:rPr lang="zh-CN" altLang="en-US" dirty="0"/>
              <a:t>上下限值地址每次循环</a:t>
            </a:r>
            <a:r>
              <a:rPr lang="en-US" altLang="zh-CN" dirty="0"/>
              <a:t>+4</a:t>
            </a:r>
          </a:p>
          <a:p>
            <a:r>
              <a:rPr lang="zh-CN" altLang="en-US" dirty="0"/>
              <a:t>电阻信号输入值地址每次循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环</a:t>
            </a:r>
            <a:r>
              <a:rPr lang="en-US" altLang="zh-CN" dirty="0"/>
              <a:t>+4</a:t>
            </a:r>
            <a:r>
              <a:rPr lang="zh-CN" altLang="en-US" dirty="0"/>
              <a:t>（普通</a:t>
            </a:r>
            <a:r>
              <a:rPr lang="en-US" altLang="zh-CN" dirty="0"/>
              <a:t>AI+2  DI+0.1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地址块地址每次循环</a:t>
            </a:r>
            <a:r>
              <a:rPr lang="en-US" altLang="zh-CN" dirty="0"/>
              <a:t>+4</a:t>
            </a:r>
            <a:r>
              <a:rPr lang="zh-CN" altLang="en-US" dirty="0"/>
              <a:t>（值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</a:t>
            </a:r>
            <a:r>
              <a:rPr lang="en-US" altLang="zh-CN" dirty="0"/>
              <a:t>REAL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0" name="内容占位符 2"/>
          <p:cNvSpPr txBox="1"/>
          <p:nvPr/>
        </p:nvSpPr>
        <p:spPr>
          <a:xfrm>
            <a:off x="5925867" y="791168"/>
            <a:ext cx="4084042" cy="232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以</a:t>
            </a:r>
            <a:r>
              <a:rPr lang="en-US" altLang="zh-CN" dirty="0"/>
              <a:t>FC1</a:t>
            </a:r>
            <a:r>
              <a:rPr lang="zh-CN" altLang="en-US" dirty="0"/>
              <a:t>的电阻模拟量输入为例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753" y="1723209"/>
            <a:ext cx="1949550" cy="43436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661" y="1723209"/>
            <a:ext cx="1670136" cy="41785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917" y="4009010"/>
            <a:ext cx="2679838" cy="117481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</a:t>
            </a:r>
            <a:r>
              <a:rPr lang="zh-CN" altLang="zh-CN" dirty="0"/>
              <a:t>、监控软件功能框图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089965"/>
            <a:ext cx="6939840" cy="40513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82001" y="2253826"/>
            <a:ext cx="3539836" cy="2774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设备监控画面包括实时数据的显示，手自动的切换，</a:t>
            </a:r>
            <a:r>
              <a:rPr lang="en-US" altLang="zh-CN" dirty="0"/>
              <a:t>PID</a:t>
            </a:r>
            <a:r>
              <a:rPr lang="zh-CN" altLang="zh-CN" dirty="0"/>
              <a:t>参数和报警上下限及输出参数等的设置，设备的启停，状态和报警指示灯等功能。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571916" y="690926"/>
            <a:ext cx="9010690" cy="53502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548253" y="2316772"/>
            <a:ext cx="3311237" cy="1112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手自动的切换</a:t>
            </a:r>
            <a:r>
              <a:rPr lang="zh-CN" altLang="en-US" dirty="0"/>
              <a:t>和</a:t>
            </a:r>
            <a:r>
              <a:rPr lang="en-US" altLang="zh-CN" dirty="0"/>
              <a:t>PID</a:t>
            </a:r>
            <a:r>
              <a:rPr lang="zh-CN" altLang="zh-CN" dirty="0"/>
              <a:t>参数</a:t>
            </a:r>
            <a:r>
              <a:rPr lang="zh-CN" altLang="en-US" dirty="0"/>
              <a:t>的设置位于左上角的功能框内</a:t>
            </a:r>
            <a:endParaRPr lang="zh-CN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408373"/>
            <a:ext cx="10058400" cy="5763827"/>
          </a:xfrm>
        </p:spPr>
        <p:txBody>
          <a:bodyPr>
            <a:normAutofit/>
          </a:bodyPr>
          <a:lstStyle/>
          <a:p>
            <a:r>
              <a:rPr lang="zh-CN" altLang="zh-CN" sz="2400" dirty="0"/>
              <a:t>从工艺流程来说可以分为</a:t>
            </a:r>
            <a:r>
              <a:rPr lang="en-US" altLang="zh-CN" sz="2400" dirty="0"/>
              <a:t>5</a:t>
            </a:r>
            <a:r>
              <a:rPr lang="zh-CN" altLang="zh-CN" sz="2400" dirty="0"/>
              <a:t>个基本系统：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  </a:t>
            </a:r>
            <a:r>
              <a:rPr lang="zh-CN" altLang="zh-CN" dirty="0"/>
              <a:t>杂质的净化系统：主要是通过空气过滤器和分子筛吸收器等装置，净化空气中混有的机械杂质、水分、二氧化碳、乙炔等。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  </a:t>
            </a:r>
            <a:r>
              <a:rPr lang="zh-CN" altLang="zh-CN" dirty="0"/>
              <a:t>空气冷却和液化系统：主要由空气压缩机、热交换器、膨胀机和空气节流阀等组成，起到使空气深度冷冻的作用。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zh-CN" dirty="0"/>
              <a:t>．空气精馏系统：主要部件为精馏塔（上塔、下塔）、冷凝蒸发器、过冷器、液空和液氮节流阀。起到将空气中各种组分分离的作用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zh-CN" dirty="0"/>
              <a:t>．加温吹除系统：用加温吹除的方法使净化系统再生。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zh-CN" dirty="0"/>
              <a:t>．仪表控制系统：通过各种仪表对整个工艺进行控制。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3761" y="527944"/>
            <a:ext cx="9028163" cy="5802111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128739" y="2000889"/>
            <a:ext cx="3751534" cy="21554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zh-CN" sz="1600" dirty="0"/>
              <a:t>趋势图可自行添加需要监控的参数监测其实时变化。</a:t>
            </a:r>
          </a:p>
          <a:p>
            <a:pPr>
              <a:lnSpc>
                <a:spcPct val="100000"/>
              </a:lnSpc>
            </a:pPr>
            <a:r>
              <a:rPr lang="zh-CN" altLang="zh-CN" sz="1600" dirty="0"/>
              <a:t>历史数据可自行添加参数获取其历史数据并打印。</a:t>
            </a:r>
          </a:p>
          <a:p>
            <a:pPr>
              <a:lnSpc>
                <a:spcPct val="100000"/>
              </a:lnSpc>
            </a:pPr>
            <a:r>
              <a:rPr lang="zh-CN" altLang="zh-CN" sz="1600" dirty="0"/>
              <a:t>事件记录事件发生的事件和内容等，如报警、有接线断开等。</a:t>
            </a:r>
          </a:p>
          <a:p>
            <a:endParaRPr lang="zh-CN" altLang="en-US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</a:t>
            </a:r>
            <a:r>
              <a:rPr lang="zh-CN" altLang="zh-CN" dirty="0"/>
              <a:t>、系统特点总结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空分装置大体可分以下几个系统</a:t>
            </a:r>
            <a:r>
              <a:rPr lang="en-US" altLang="zh-CN" dirty="0"/>
              <a:t>: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1</a:t>
            </a:r>
            <a:r>
              <a:rPr lang="zh-CN" altLang="zh-CN" dirty="0"/>
              <a:t>、空气过滤系统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zh-CN" dirty="0"/>
              <a:t>过滤空气中的机械杂质。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、空气压缩系统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zh-CN" dirty="0"/>
              <a:t>将空气进行预压缩，主要设备有汽轮机、增压机、空压机等。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、空气预冷及纯化系统</a:t>
            </a:r>
            <a:r>
              <a:rPr lang="en-US" altLang="zh-CN" dirty="0"/>
              <a:t>		</a:t>
            </a:r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zh-CN" dirty="0"/>
              <a:t>将压缩空气进行初步冷却，并去除压缩空气中的水分和二氧化碳等杂质，主要设备有空冷塔、水冷塔、分子筛纯化器、冷却水泵、冷冻水泵等。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zh-CN" altLang="en-US" dirty="0"/>
              <a:t>精</a:t>
            </a:r>
            <a:r>
              <a:rPr lang="zh-CN" altLang="zh-CN" dirty="0"/>
              <a:t>馏塔系统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zh-CN" dirty="0"/>
              <a:t>将净化的压缩空气深度冷却，再逐级分馏出氧气、氮气、氩气等，主要设备有透平膨胀机、冷箱</a:t>
            </a:r>
            <a:r>
              <a:rPr lang="en-US" altLang="zh-CN" dirty="0"/>
              <a:t>(</a:t>
            </a:r>
            <a:r>
              <a:rPr lang="zh-CN" altLang="zh-CN" dirty="0"/>
              <a:t>内含主塔、主冷、主还、过冷器、粗氩塔、液氧泵、液体泵等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481263"/>
            <a:ext cx="10058400" cy="5690937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/>
              <a:t>设计方案的优点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0"/>
            <a:r>
              <a:rPr lang="zh-CN" altLang="zh-CN" dirty="0"/>
              <a:t>安全性好</a:t>
            </a:r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zh-CN" altLang="zh-CN" dirty="0"/>
              <a:t>阀门类型（气开气关）的选用正确，断电时气开阀停止输入、气关阀自动释放。</a:t>
            </a:r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zh-CN" altLang="zh-CN" dirty="0"/>
              <a:t>液氧在高压下蒸发</a:t>
            </a:r>
            <a:r>
              <a:rPr lang="en-US" altLang="zh-CN" dirty="0"/>
              <a:t>,</a:t>
            </a:r>
            <a:r>
              <a:rPr lang="zh-CN" altLang="zh-CN" dirty="0"/>
              <a:t>烃类物质积累几乎没有</a:t>
            </a:r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zh-CN" altLang="zh-CN" dirty="0"/>
              <a:t>所使用的阀门主要为气动阀，降低引爆的风险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zh-CN" altLang="zh-CN" dirty="0"/>
              <a:t>可靠性高</a:t>
            </a:r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zh-CN" altLang="zh-CN" dirty="0"/>
              <a:t>如分子筛结构里，蝶阀和球阀的配合使用相互补，提高可靠性</a:t>
            </a:r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zh-CN" altLang="zh-CN" dirty="0"/>
              <a:t>采用双层床分子筛纯化系统</a:t>
            </a:r>
            <a:r>
              <a:rPr lang="en-US" altLang="zh-CN" dirty="0"/>
              <a:t>,</a:t>
            </a:r>
            <a:r>
              <a:rPr lang="zh-CN" altLang="zh-CN" dirty="0"/>
              <a:t>使装置使用周期更长</a:t>
            </a:r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zh-CN" altLang="zh-CN" dirty="0"/>
              <a:t>内压缩流程中的液氧泵取代外压缩流程中的氧气压缩机，运行可靠性大</a:t>
            </a:r>
            <a:r>
              <a:rPr lang="zh-CN" altLang="en-US" dirty="0"/>
              <a:t>幅</a:t>
            </a:r>
            <a:r>
              <a:rPr lang="zh-CN" altLang="zh-CN" dirty="0"/>
              <a:t>增加</a:t>
            </a:r>
          </a:p>
          <a:p>
            <a:pPr marL="0" indent="0">
              <a:buNone/>
            </a:pPr>
            <a:endParaRPr lang="zh-CN" altLang="zh-CN" dirty="0"/>
          </a:p>
          <a:p>
            <a:pPr lvl="0"/>
            <a:r>
              <a:rPr lang="zh-CN" altLang="zh-CN" dirty="0"/>
              <a:t>配置合理</a:t>
            </a:r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zh-CN" altLang="zh-CN" dirty="0"/>
              <a:t>充分的利用</a:t>
            </a:r>
            <a:r>
              <a:rPr lang="zh-CN" altLang="en-US" dirty="0"/>
              <a:t>富余氮气回收冷量，</a:t>
            </a:r>
            <a:r>
              <a:rPr lang="zh-CN" altLang="zh-CN" dirty="0"/>
              <a:t>根据要求配置冷水机组</a:t>
            </a:r>
            <a:r>
              <a:rPr lang="zh-CN" altLang="en-US" dirty="0"/>
              <a:t>，减少多余配置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zh-CN" altLang="zh-CN" dirty="0"/>
              <a:t>合理控制加热器输入开度的控制，减少蒸汽消耗，提高冷凝液的回收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752" y="902208"/>
            <a:ext cx="10058400" cy="4050792"/>
          </a:xfrm>
        </p:spPr>
        <p:txBody>
          <a:bodyPr/>
          <a:lstStyle/>
          <a:p>
            <a:r>
              <a:rPr lang="zh-CN" altLang="zh-CN" dirty="0"/>
              <a:t>空分工艺流程图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63752" y="1448769"/>
            <a:ext cx="10045048" cy="418201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结束，谢谢！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054768"/>
            <a:ext cx="10058400" cy="5803232"/>
          </a:xfrm>
        </p:spPr>
        <p:txBody>
          <a:bodyPr>
            <a:normAutofit/>
          </a:bodyPr>
          <a:lstStyle/>
          <a:p>
            <a:r>
              <a:rPr lang="zh-CN" altLang="zh-CN" b="1" dirty="0"/>
              <a:t>空分技术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zh-CN" dirty="0"/>
              <a:t>深冷空分制氮：</a:t>
            </a:r>
          </a:p>
          <a:p>
            <a:pPr marL="0" indent="0">
              <a:buNone/>
            </a:pPr>
            <a:r>
              <a:rPr lang="zh-CN" altLang="zh-CN" dirty="0"/>
              <a:t>深冷空分制氮以空气为原料，经过压缩、净化、用热交换使空气液化成为液空。液空主要是液氧和液氮的混合物，利用液氧和液氮的沸点不同，通过精馏，使它们分离来获得氮气。</a:t>
            </a:r>
          </a:p>
          <a:p>
            <a:r>
              <a:rPr lang="zh-CN" altLang="zh-CN" dirty="0"/>
              <a:t>深冷制氮的典型工艺流程：</a:t>
            </a:r>
          </a:p>
          <a:p>
            <a:pPr marL="0" indent="0">
              <a:buNone/>
            </a:pPr>
            <a:r>
              <a:rPr lang="zh-CN" altLang="zh-CN" dirty="0"/>
              <a:t>整个流程由空气压缩及净化、空气分离、液氮汽化组成。</a:t>
            </a:r>
            <a:endParaRPr lang="en-US" altLang="zh-CN" dirty="0"/>
          </a:p>
          <a:p>
            <a:r>
              <a:rPr lang="zh-CN" altLang="zh-CN" b="1" dirty="0"/>
              <a:t>空气压缩及净化</a:t>
            </a:r>
          </a:p>
          <a:p>
            <a:pPr marL="0" indent="0">
              <a:buNone/>
            </a:pPr>
            <a:r>
              <a:rPr lang="zh-CN" altLang="zh-CN" dirty="0"/>
              <a:t>空气经空气过滤器清除灰尘和机械杂质后进入空气压缩机，压缩至所需压力，然后送入空气冷却器，降低空气温度。再进入空气干燥净化器，除去空气中的水份、二氧化碳、乙炔及其它碳氢化合物。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403604"/>
            <a:ext cx="10058400" cy="4050792"/>
          </a:xfrm>
        </p:spPr>
        <p:txBody>
          <a:bodyPr/>
          <a:lstStyle/>
          <a:p>
            <a:r>
              <a:rPr lang="zh-CN" altLang="zh-CN" b="1" dirty="0"/>
              <a:t>空气分离</a:t>
            </a:r>
          </a:p>
          <a:p>
            <a:pPr marL="0" indent="0">
              <a:buNone/>
            </a:pPr>
            <a:r>
              <a:rPr lang="zh-CN" altLang="zh-CN" dirty="0"/>
              <a:t>净化后的空气进入空分塔中的主换热器，被返流气体（产品氮气、废气）冷却至饱和温度，送入精馏塔底部，在塔顶部得到氮气，液空经节流后送入冷凝蒸发器蒸发，同时冷凝由精馏塔送来的部分氮气，冷凝后的液氮一部分作为精馏塔的回流液，另一部分作为液氮产品出空分塔。</a:t>
            </a:r>
          </a:p>
          <a:p>
            <a:pPr marL="0" indent="0">
              <a:buNone/>
            </a:pPr>
            <a:r>
              <a:rPr lang="zh-CN" altLang="zh-CN" dirty="0"/>
              <a:t>由冷凝蒸发器出来的废气经主换热器复热到约</a:t>
            </a:r>
            <a:r>
              <a:rPr lang="en-US" altLang="zh-CN" dirty="0"/>
              <a:t>130K</a:t>
            </a:r>
            <a:r>
              <a:rPr lang="zh-CN" altLang="zh-CN" dirty="0"/>
              <a:t>进膨胀机膨胀制冷为空分塔提供冷量，膨胀后的气体一部分作为分子筛的再生和吹冷用，然后经消音器排入大气。</a:t>
            </a:r>
          </a:p>
          <a:p>
            <a:r>
              <a:rPr lang="zh-CN" altLang="zh-CN" b="1" dirty="0"/>
              <a:t>液氮汽化</a:t>
            </a:r>
          </a:p>
          <a:p>
            <a:pPr marL="0" indent="0">
              <a:buNone/>
            </a:pPr>
            <a:r>
              <a:rPr lang="zh-CN" altLang="zh-CN" dirty="0"/>
              <a:t>由空分塔出来的液氮进液氮贮槽贮存，当空分设备检修时，贮槽内的液氮进入汽化器被加热后，送入产品氮气管道。 深冷制氮可制取纯度≧</a:t>
            </a:r>
            <a:r>
              <a:rPr lang="en-US" altLang="zh-CN" dirty="0"/>
              <a:t>99.999%</a:t>
            </a:r>
            <a:r>
              <a:rPr lang="zh-CN" altLang="zh-CN" dirty="0"/>
              <a:t>的氮气。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主要设备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空气过滤器</a:t>
            </a:r>
            <a:endParaRPr lang="en-US" altLang="zh-CN" dirty="0"/>
          </a:p>
          <a:p>
            <a:r>
              <a:rPr lang="zh-CN" altLang="zh-CN" dirty="0"/>
              <a:t>空气压缩机</a:t>
            </a:r>
            <a:endParaRPr lang="en-US" altLang="zh-CN" dirty="0"/>
          </a:p>
          <a:p>
            <a:r>
              <a:rPr lang="zh-CN" altLang="zh-CN" dirty="0"/>
              <a:t>空气冷却器</a:t>
            </a:r>
            <a:endParaRPr lang="en-US" altLang="zh-CN" dirty="0"/>
          </a:p>
          <a:p>
            <a:r>
              <a:rPr lang="zh-CN" altLang="zh-CN" dirty="0"/>
              <a:t>空气干燥净化器</a:t>
            </a:r>
            <a:endParaRPr lang="en-US" altLang="zh-CN" dirty="0"/>
          </a:p>
          <a:p>
            <a:r>
              <a:rPr lang="zh-CN" altLang="zh-CN" dirty="0"/>
              <a:t>空分塔</a:t>
            </a:r>
            <a:r>
              <a:rPr lang="zh-CN" altLang="en-US" dirty="0"/>
              <a:t>（精馏塔）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二、自控功能说明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7"/>
            <a:ext cx="5780131" cy="4439813"/>
          </a:xfrm>
        </p:spPr>
        <p:txBody>
          <a:bodyPr/>
          <a:lstStyle/>
          <a:p>
            <a:r>
              <a:rPr lang="zh-CN" altLang="zh-CN" b="1" dirty="0"/>
              <a:t>精馏塔控制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zh-CN" b="1" dirty="0"/>
              <a:t>控制目标：</a:t>
            </a:r>
            <a:r>
              <a:rPr lang="zh-CN" altLang="zh-CN" dirty="0"/>
              <a:t>保持塔内液位、压力稳定，得到品质稳定的液氧</a:t>
            </a:r>
          </a:p>
          <a:p>
            <a:pPr marL="0" indent="0">
              <a:buNone/>
            </a:pPr>
            <a:r>
              <a:rPr lang="zh-CN" altLang="zh-CN" b="1" dirty="0"/>
              <a:t>控制方案：</a:t>
            </a:r>
            <a:r>
              <a:rPr lang="zh-CN" altLang="zh-CN" dirty="0"/>
              <a:t>控制对象为控制回流的阀门</a:t>
            </a:r>
            <a:r>
              <a:rPr lang="en-US" altLang="zh-CN" dirty="0"/>
              <a:t>HC01</a:t>
            </a:r>
            <a:r>
              <a:rPr lang="zh-CN" altLang="zh-CN" dirty="0"/>
              <a:t>。通过改变其开度从而改变回流量，以保持液位或压强在期望值。采用选择性控制，当液位过高或压强过大时，控制器将减小阀门开度来减小回流量。</a:t>
            </a:r>
          </a:p>
          <a:p>
            <a:pPr marL="0" indent="0">
              <a:buNone/>
            </a:pPr>
            <a:r>
              <a:rPr lang="zh-CN" altLang="zh-CN" b="1" dirty="0"/>
              <a:t>说明：</a:t>
            </a:r>
            <a:r>
              <a:rPr lang="zh-CN" altLang="zh-CN" dirty="0"/>
              <a:t>图中红色管道内是空气，蓝色是氮，绿色是液氧。精馏塔内部的压力大小会影响液氧的品质高低；塔底液位的高度需要保持在安全值以内</a:t>
            </a:r>
            <a:endParaRPr lang="zh-CN" altLang="en-US" dirty="0"/>
          </a:p>
          <a:p>
            <a:pPr marL="0" indent="0">
              <a:buNone/>
            </a:pPr>
            <a:endParaRPr lang="zh-CN" altLang="zh-CN" b="1" dirty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8066689" y="2121407"/>
            <a:ext cx="2635885" cy="44653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694663"/>
            <a:ext cx="10058400" cy="4050792"/>
          </a:xfrm>
        </p:spPr>
        <p:txBody>
          <a:bodyPr/>
          <a:lstStyle/>
          <a:p>
            <a:r>
              <a:rPr lang="zh-CN" altLang="zh-CN" dirty="0"/>
              <a:t>分子筛控制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b="1" dirty="0"/>
              <a:t>说明：</a:t>
            </a:r>
            <a:r>
              <a:rPr lang="zh-CN" altLang="zh-CN" dirty="0"/>
              <a:t>分子筛通过加热回收氮气，用于分子筛再生，氮气温度要保持在一定范围内。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b="1" dirty="0"/>
              <a:t>控制目标：</a:t>
            </a:r>
            <a:r>
              <a:rPr lang="zh-CN" altLang="zh-CN" dirty="0"/>
              <a:t>保持氮气温度稳定</a:t>
            </a:r>
          </a:p>
          <a:p>
            <a:pPr marL="0" indent="0">
              <a:buNone/>
            </a:pPr>
            <a:r>
              <a:rPr lang="zh-CN" altLang="zh-CN" b="1" dirty="0"/>
              <a:t>控制方案：</a:t>
            </a:r>
            <a:r>
              <a:rPr lang="zh-CN" altLang="zh-CN" dirty="0"/>
              <a:t>有温度传感器及其报警器</a:t>
            </a:r>
            <a:r>
              <a:rPr lang="en-US" altLang="zh-CN" dirty="0"/>
              <a:t>TICA1201</a:t>
            </a:r>
            <a:r>
              <a:rPr lang="zh-CN" altLang="zh-CN" dirty="0"/>
              <a:t>、</a:t>
            </a:r>
            <a:r>
              <a:rPr lang="en-US" altLang="zh-CN" dirty="0"/>
              <a:t>TICA1202</a:t>
            </a:r>
            <a:r>
              <a:rPr lang="zh-CN" altLang="zh-CN" dirty="0"/>
              <a:t>系列，通过通过它们来控制加热器</a:t>
            </a:r>
            <a:r>
              <a:rPr lang="en-US" altLang="zh-CN" dirty="0"/>
              <a:t>EH1201</a:t>
            </a:r>
            <a:r>
              <a:rPr lang="zh-CN" altLang="zh-CN" dirty="0"/>
              <a:t>，从而实现保持氮气温度稳定；</a:t>
            </a:r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2720059"/>
            <a:ext cx="8237621" cy="37880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751" y="991723"/>
            <a:ext cx="10058400" cy="4050792"/>
          </a:xfrm>
        </p:spPr>
        <p:txBody>
          <a:bodyPr/>
          <a:lstStyle/>
          <a:p>
            <a:r>
              <a:rPr lang="zh-CN" altLang="zh-CN" dirty="0"/>
              <a:t>污氮压力控制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b="1" dirty="0"/>
              <a:t>说明：</a:t>
            </a:r>
            <a:r>
              <a:rPr lang="zh-CN" altLang="zh-CN" dirty="0"/>
              <a:t>通过管道中污氮压力的测量值来改变调节阀开度，从而达到控制污氮压力的目的。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3751" y="1974383"/>
            <a:ext cx="4342437" cy="2340944"/>
          </a:xfrm>
          <a:prstGeom prst="rect">
            <a:avLst/>
          </a:prstGeom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15</TotalTime>
  <Words>1696</Words>
  <Application>Microsoft Office PowerPoint</Application>
  <PresentationFormat>宽屏</PresentationFormat>
  <Paragraphs>181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方正姚体</vt:lpstr>
      <vt:lpstr>微软雅黑</vt:lpstr>
      <vt:lpstr>Arial</vt:lpstr>
      <vt:lpstr>Rockwell</vt:lpstr>
      <vt:lpstr>Rockwell Condensed</vt:lpstr>
      <vt:lpstr>Wingdings</vt:lpstr>
      <vt:lpstr>webwppDefTheme</vt:lpstr>
      <vt:lpstr>木活字</vt:lpstr>
      <vt:lpstr> 计算机控制系统设计与实践课程设计  ——空气分离计算机控制系统 </vt:lpstr>
      <vt:lpstr>一、工艺概况</vt:lpstr>
      <vt:lpstr>PowerPoint 演示文稿</vt:lpstr>
      <vt:lpstr>PowerPoint 演示文稿</vt:lpstr>
      <vt:lpstr>PowerPoint 演示文稿</vt:lpstr>
      <vt:lpstr>主要设备</vt:lpstr>
      <vt:lpstr>二、自控功能说明</vt:lpstr>
      <vt:lpstr>PowerPoint 演示文稿</vt:lpstr>
      <vt:lpstr>PowerPoint 演示文稿</vt:lpstr>
      <vt:lpstr>三、测控信号统计</vt:lpstr>
      <vt:lpstr>PowerPoint 演示文稿</vt:lpstr>
      <vt:lpstr>四、PLC系统配置</vt:lpstr>
      <vt:lpstr>PowerPoint 演示文稿</vt:lpstr>
      <vt:lpstr>五、控制柜设计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六、控制站系统编程设计</vt:lpstr>
      <vt:lpstr>PowerPoint 演示文稿</vt:lpstr>
      <vt:lpstr>PowerPoint 演示文稿</vt:lpstr>
      <vt:lpstr>七、监控软件功能框图</vt:lpstr>
      <vt:lpstr>PowerPoint 演示文稿</vt:lpstr>
      <vt:lpstr>PowerPoint 演示文稿</vt:lpstr>
      <vt:lpstr>八、系统特点总结</vt:lpstr>
      <vt:lpstr>PowerPoint 演示文稿</vt:lpstr>
      <vt:lpstr>PowerPoint 演示文稿</vt:lpstr>
      <vt:lpstr>结束，谢谢！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计算机控制系统设计与实践课程设计  ——空气分离计算机控制系统</dc:title>
  <dc:creator>Yee Chan Yang</dc:creator>
  <cp:lastModifiedBy>83461</cp:lastModifiedBy>
  <cp:revision>22</cp:revision>
  <dcterms:created xsi:type="dcterms:W3CDTF">2020-06-09T15:59:43Z</dcterms:created>
  <dcterms:modified xsi:type="dcterms:W3CDTF">2020-06-10T00:50:25Z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