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2"/>
  </p:notesMasterIdLst>
  <p:sldIdLst>
    <p:sldId id="256" r:id="rId2"/>
    <p:sldId id="277" r:id="rId3"/>
    <p:sldId id="261" r:id="rId4"/>
    <p:sldId id="259" r:id="rId5"/>
    <p:sldId id="262" r:id="rId6"/>
    <p:sldId id="266" r:id="rId7"/>
    <p:sldId id="264" r:id="rId8"/>
    <p:sldId id="268" r:id="rId9"/>
    <p:sldId id="269" r:id="rId10"/>
    <p:sldId id="270" r:id="rId11"/>
    <p:sldId id="258" r:id="rId12"/>
    <p:sldId id="272" r:id="rId13"/>
    <p:sldId id="273" r:id="rId14"/>
    <p:sldId id="275" r:id="rId15"/>
    <p:sldId id="276" r:id="rId16"/>
    <p:sldId id="279" r:id="rId17"/>
    <p:sldId id="284" r:id="rId18"/>
    <p:sldId id="285" r:id="rId19"/>
    <p:sldId id="286" r:id="rId20"/>
    <p:sldId id="287" r:id="rId21"/>
    <p:sldId id="288" r:id="rId22"/>
    <p:sldId id="282" r:id="rId23"/>
    <p:sldId id="289" r:id="rId24"/>
    <p:sldId id="290" r:id="rId25"/>
    <p:sldId id="291" r:id="rId26"/>
    <p:sldId id="292" r:id="rId27"/>
    <p:sldId id="293" r:id="rId28"/>
    <p:sldId id="294" r:id="rId29"/>
    <p:sldId id="283" r:id="rId30"/>
    <p:sldId id="26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30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45385-A981-4205-98A9-2B41FD135E3B}" type="datetimeFigureOut">
              <a:rPr lang="zh-TW" altLang="en-US" smtClean="0"/>
              <a:t>2021/6/22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91E020-B079-4A97-B8C9-BADACE720B92}" type="slidenum">
              <a:rPr lang="zh-TW" altLang="en-US" smtClean="0"/>
              <a:t>‹#›</a:t>
            </a:fld>
            <a:endParaRPr lang="zh-TW" altLang="en-US"/>
          </a:p>
        </p:txBody>
      </p:sp>
    </p:spTree>
    <p:extLst>
      <p:ext uri="{BB962C8B-B14F-4D97-AF65-F5344CB8AC3E}">
        <p14:creationId xmlns:p14="http://schemas.microsoft.com/office/powerpoint/2010/main" val="2389737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err="1">
                <a:solidFill>
                  <a:srgbClr val="ADBAC7"/>
                </a:solidFill>
                <a:effectLst/>
                <a:latin typeface="-apple-system"/>
              </a:rPr>
              <a:t>EfficientNets</a:t>
            </a:r>
            <a:r>
              <a:rPr lang="en-US" altLang="zh-TW" b="0" i="0" dirty="0">
                <a:solidFill>
                  <a:srgbClr val="ADBAC7"/>
                </a:solidFill>
                <a:effectLst/>
                <a:latin typeface="-apple-system"/>
              </a:rPr>
              <a:t> are a family of image classification models, which achieve state-of-the-art accuracy, yet being an order-of-magnitude smaller and faster than previous models.</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3</a:t>
            </a:fld>
            <a:endParaRPr lang="zh-TW" altLang="en-US"/>
          </a:p>
        </p:txBody>
      </p:sp>
    </p:spTree>
    <p:extLst>
      <p:ext uri="{BB962C8B-B14F-4D97-AF65-F5344CB8AC3E}">
        <p14:creationId xmlns:p14="http://schemas.microsoft.com/office/powerpoint/2010/main" val="2043089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在檢視</a:t>
            </a:r>
            <a:r>
              <a:rPr lang="en-US" altLang="zh-TW" dirty="0"/>
              <a:t>training data</a:t>
            </a:r>
            <a:r>
              <a:rPr lang="zh-TW" altLang="en-US" dirty="0"/>
              <a:t>時，發現在不同類別的圖片中，有許多相似</a:t>
            </a:r>
            <a:r>
              <a:rPr lang="en-US" altLang="zh-TW" dirty="0"/>
              <a:t>(</a:t>
            </a:r>
            <a:r>
              <a:rPr lang="zh-TW" altLang="en-US" dirty="0"/>
              <a:t>近親品種、長相類似</a:t>
            </a:r>
            <a:r>
              <a:rPr lang="en-US" altLang="zh-TW" dirty="0"/>
              <a:t>)</a:t>
            </a:r>
            <a:r>
              <a:rPr lang="zh-TW" altLang="en-US" dirty="0"/>
              <a:t>的菜品，我們後來分成兩種</a:t>
            </a:r>
            <a:r>
              <a:rPr lang="en-US" altLang="zh-TW" dirty="0"/>
              <a:t>data set</a:t>
            </a:r>
            <a:r>
              <a:rPr lang="zh-TW" altLang="en-US" dirty="0"/>
              <a:t>去訓練，一種是保持原狀，另一種則是合併相似資料集去訓練，後面有兩者的比較</a:t>
            </a:r>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13</a:t>
            </a:fld>
            <a:endParaRPr lang="zh-TW" altLang="en-US"/>
          </a:p>
        </p:txBody>
      </p:sp>
    </p:spTree>
    <p:extLst>
      <p:ext uri="{BB962C8B-B14F-4D97-AF65-F5344CB8AC3E}">
        <p14:creationId xmlns:p14="http://schemas.microsoft.com/office/powerpoint/2010/main" val="2829184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14</a:t>
            </a:fld>
            <a:endParaRPr lang="zh-TW" altLang="en-US"/>
          </a:p>
        </p:txBody>
      </p:sp>
    </p:spTree>
    <p:extLst>
      <p:ext uri="{BB962C8B-B14F-4D97-AF65-F5344CB8AC3E}">
        <p14:creationId xmlns:p14="http://schemas.microsoft.com/office/powerpoint/2010/main" val="108029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15</a:t>
            </a:fld>
            <a:endParaRPr lang="zh-TW" altLang="en-US"/>
          </a:p>
        </p:txBody>
      </p:sp>
    </p:spTree>
    <p:extLst>
      <p:ext uri="{BB962C8B-B14F-4D97-AF65-F5344CB8AC3E}">
        <p14:creationId xmlns:p14="http://schemas.microsoft.com/office/powerpoint/2010/main" val="95800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經過訓練結果比較，我們訓練出來最好的</a:t>
            </a:r>
            <a:r>
              <a:rPr lang="en-US" altLang="zh-TW" dirty="0"/>
              <a:t>model</a:t>
            </a:r>
            <a:r>
              <a:rPr lang="zh-TW" altLang="en-US" dirty="0"/>
              <a:t>為</a:t>
            </a:r>
            <a:r>
              <a:rPr lang="en-US" altLang="zh-TW" dirty="0"/>
              <a:t>EfficientNetB7</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16</a:t>
            </a:fld>
            <a:endParaRPr lang="zh-TW" altLang="en-US"/>
          </a:p>
        </p:txBody>
      </p:sp>
    </p:spTree>
    <p:extLst>
      <p:ext uri="{BB962C8B-B14F-4D97-AF65-F5344CB8AC3E}">
        <p14:creationId xmlns:p14="http://schemas.microsoft.com/office/powerpoint/2010/main" val="311519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Total 54 epochs</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17</a:t>
            </a:fld>
            <a:endParaRPr lang="zh-TW" altLang="en-US"/>
          </a:p>
        </p:txBody>
      </p:sp>
    </p:spTree>
    <p:extLst>
      <p:ext uri="{BB962C8B-B14F-4D97-AF65-F5344CB8AC3E}">
        <p14:creationId xmlns:p14="http://schemas.microsoft.com/office/powerpoint/2010/main" val="511605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Y</a:t>
            </a:r>
            <a:r>
              <a:rPr lang="zh-TW" altLang="en-US" dirty="0"/>
              <a:t>軸為</a:t>
            </a:r>
            <a:r>
              <a:rPr lang="en-US" altLang="zh-TW" dirty="0"/>
              <a:t>true label</a:t>
            </a:r>
            <a:r>
              <a:rPr lang="zh-TW" altLang="en-US" dirty="0"/>
              <a:t>，</a:t>
            </a:r>
            <a:r>
              <a:rPr lang="en-US" altLang="zh-TW" dirty="0"/>
              <a:t>X</a:t>
            </a:r>
            <a:r>
              <a:rPr lang="zh-TW" altLang="en-US" dirty="0"/>
              <a:t>軸為我們</a:t>
            </a:r>
            <a:r>
              <a:rPr lang="en-US" altLang="zh-TW" dirty="0"/>
              <a:t>predict</a:t>
            </a:r>
            <a:r>
              <a:rPr lang="zh-TW" altLang="en-US" dirty="0"/>
              <a:t>的結果，可以發現所有</a:t>
            </a:r>
            <a:r>
              <a:rPr lang="en-US" altLang="zh-TW" dirty="0"/>
              <a:t>50</a:t>
            </a:r>
            <a:r>
              <a:rPr lang="zh-TW" altLang="en-US" dirty="0"/>
              <a:t>個種類都能準確地預測，而且都有不錯的準確率，圖中在對角線以外有一些亮點，就是因為兩種類別太過相似，而導致</a:t>
            </a:r>
            <a:r>
              <a:rPr lang="en-US" altLang="zh-TW" dirty="0"/>
              <a:t>model</a:t>
            </a:r>
            <a:r>
              <a:rPr lang="zh-TW" altLang="en-US" dirty="0"/>
              <a:t>有誤判的情形，</a:t>
            </a:r>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18</a:t>
            </a:fld>
            <a:endParaRPr lang="zh-TW" altLang="en-US"/>
          </a:p>
        </p:txBody>
      </p:sp>
    </p:spTree>
    <p:extLst>
      <p:ext uri="{BB962C8B-B14F-4D97-AF65-F5344CB8AC3E}">
        <p14:creationId xmlns:p14="http://schemas.microsoft.com/office/powerpoint/2010/main" val="30118951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因為</a:t>
            </a:r>
            <a:r>
              <a:rPr lang="en-US" altLang="zh-TW" dirty="0"/>
              <a:t>B7</a:t>
            </a:r>
            <a:r>
              <a:rPr lang="zh-TW" altLang="en-US" dirty="0"/>
              <a:t>網路深度較深，所以訓練較少</a:t>
            </a:r>
            <a:r>
              <a:rPr lang="en-US" altLang="zh-TW" dirty="0"/>
              <a:t>epochs</a:t>
            </a:r>
            <a:r>
              <a:rPr lang="zh-TW" altLang="en-US" dirty="0"/>
              <a:t>就能達到不錯的</a:t>
            </a:r>
            <a:r>
              <a:rPr lang="en-US" altLang="zh-TW"/>
              <a:t>accuracy</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20</a:t>
            </a:fld>
            <a:endParaRPr lang="zh-TW" altLang="en-US"/>
          </a:p>
        </p:txBody>
      </p:sp>
    </p:spTree>
    <p:extLst>
      <p:ext uri="{BB962C8B-B14F-4D97-AF65-F5344CB8AC3E}">
        <p14:creationId xmlns:p14="http://schemas.microsoft.com/office/powerpoint/2010/main" val="323023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B7 performs better</a:t>
            </a:r>
            <a:r>
              <a:rPr lang="zh-TW" altLang="en-US" dirty="0"/>
              <a:t> </a:t>
            </a:r>
            <a:r>
              <a:rPr lang="en-US" altLang="zh-TW" dirty="0"/>
              <a:t>at Top 1 , B4 performs better at TOP 5</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21</a:t>
            </a:fld>
            <a:endParaRPr lang="zh-TW" altLang="en-US"/>
          </a:p>
        </p:txBody>
      </p:sp>
    </p:spTree>
    <p:extLst>
      <p:ext uri="{BB962C8B-B14F-4D97-AF65-F5344CB8AC3E}">
        <p14:creationId xmlns:p14="http://schemas.microsoft.com/office/powerpoint/2010/main" val="1917570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B7</a:t>
            </a:r>
            <a:r>
              <a:rPr lang="zh-TW" altLang="en-US" dirty="0"/>
              <a:t>在分辨相似資料集上有更好的準確率</a:t>
            </a:r>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22</a:t>
            </a:fld>
            <a:endParaRPr lang="zh-TW" altLang="en-US"/>
          </a:p>
        </p:txBody>
      </p:sp>
    </p:spTree>
    <p:extLst>
      <p:ext uri="{BB962C8B-B14F-4D97-AF65-F5344CB8AC3E}">
        <p14:creationId xmlns:p14="http://schemas.microsoft.com/office/powerpoint/2010/main" val="122269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比較的結果滿符合理論與直覺，</a:t>
            </a:r>
            <a:r>
              <a:rPr lang="en-US" altLang="zh-TW" dirty="0"/>
              <a:t>unfreeze all layers</a:t>
            </a:r>
            <a:r>
              <a:rPr lang="zh-TW" altLang="en-US" dirty="0"/>
              <a:t>得到的結果更符合訓練集，預測的結果更好</a:t>
            </a:r>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23</a:t>
            </a:fld>
            <a:endParaRPr lang="zh-TW" altLang="en-US"/>
          </a:p>
        </p:txBody>
      </p:sp>
    </p:spTree>
    <p:extLst>
      <p:ext uri="{BB962C8B-B14F-4D97-AF65-F5344CB8AC3E}">
        <p14:creationId xmlns:p14="http://schemas.microsoft.com/office/powerpoint/2010/main" val="357041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111111"/>
                </a:solidFill>
                <a:effectLst/>
                <a:latin typeface="-apple-system"/>
              </a:rPr>
              <a:t>most common way to scale up </a:t>
            </a:r>
            <a:r>
              <a:rPr lang="en-US" altLang="zh-TW" b="0" i="0" dirty="0" err="1">
                <a:solidFill>
                  <a:srgbClr val="111111"/>
                </a:solidFill>
                <a:effectLst/>
                <a:latin typeface="-apple-system"/>
              </a:rPr>
              <a:t>ConvNets</a:t>
            </a:r>
            <a:r>
              <a:rPr lang="en-US" altLang="zh-TW" b="0" i="0" dirty="0">
                <a:solidFill>
                  <a:srgbClr val="111111"/>
                </a:solidFill>
                <a:effectLst/>
                <a:latin typeface="-apple-system"/>
              </a:rPr>
              <a:t> was either by one of three dimensions - depth (number of layers), width (number of channels(neurons)) or image resolution (image size)</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5</a:t>
            </a:fld>
            <a:endParaRPr lang="zh-TW" altLang="en-US"/>
          </a:p>
        </p:txBody>
      </p:sp>
    </p:spTree>
    <p:extLst>
      <p:ext uri="{BB962C8B-B14F-4D97-AF65-F5344CB8AC3E}">
        <p14:creationId xmlns:p14="http://schemas.microsoft.com/office/powerpoint/2010/main" val="3551103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Unfreeze all layers performs better at both TOP 1 and TOP 5</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24</a:t>
            </a:fld>
            <a:endParaRPr lang="zh-TW" altLang="en-US"/>
          </a:p>
        </p:txBody>
      </p:sp>
    </p:spTree>
    <p:extLst>
      <p:ext uri="{BB962C8B-B14F-4D97-AF65-F5344CB8AC3E}">
        <p14:creationId xmlns:p14="http://schemas.microsoft.com/office/powerpoint/2010/main" val="2193350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Unfreeze all layers</a:t>
            </a:r>
            <a:r>
              <a:rPr lang="zh-TW" altLang="en-US" dirty="0"/>
              <a:t>在分辨相似資料集上有更好的準確率，</a:t>
            </a:r>
            <a:r>
              <a:rPr lang="en-US" altLang="zh-TW" dirty="0"/>
              <a:t>Unfreeze only last 50 layers</a:t>
            </a:r>
            <a:r>
              <a:rPr lang="zh-TW" altLang="en-US" dirty="0"/>
              <a:t> 在分辨大陸妹和福山萵苣時會有錯誤</a:t>
            </a:r>
          </a:p>
          <a:p>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25</a:t>
            </a:fld>
            <a:endParaRPr lang="zh-TW" altLang="en-US"/>
          </a:p>
        </p:txBody>
      </p:sp>
    </p:spTree>
    <p:extLst>
      <p:ext uri="{BB962C8B-B14F-4D97-AF65-F5344CB8AC3E}">
        <p14:creationId xmlns:p14="http://schemas.microsoft.com/office/powerpoint/2010/main" val="3508859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B7 performs better</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26</a:t>
            </a:fld>
            <a:endParaRPr lang="zh-TW" altLang="en-US"/>
          </a:p>
        </p:txBody>
      </p:sp>
    </p:spTree>
    <p:extLst>
      <p:ext uri="{BB962C8B-B14F-4D97-AF65-F5344CB8AC3E}">
        <p14:creationId xmlns:p14="http://schemas.microsoft.com/office/powerpoint/2010/main" val="1415075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Merge similar data performs better at both TOP1 and TOP5</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27</a:t>
            </a:fld>
            <a:endParaRPr lang="zh-TW" altLang="en-US"/>
          </a:p>
        </p:txBody>
      </p:sp>
    </p:spTree>
    <p:extLst>
      <p:ext uri="{BB962C8B-B14F-4D97-AF65-F5344CB8AC3E}">
        <p14:creationId xmlns:p14="http://schemas.microsoft.com/office/powerpoint/2010/main" val="3682471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Merge data</a:t>
            </a:r>
            <a:r>
              <a:rPr lang="zh-TW" altLang="en-US" dirty="0"/>
              <a:t>過後，可以在</a:t>
            </a:r>
            <a:r>
              <a:rPr lang="en-US" altLang="zh-TW" dirty="0"/>
              <a:t>confusion matrix</a:t>
            </a:r>
            <a:r>
              <a:rPr lang="zh-TW" altLang="en-US" dirty="0"/>
              <a:t>上發現，除了對角線上，幾乎沒有其他的亮點，可見</a:t>
            </a:r>
            <a:r>
              <a:rPr lang="en-US" altLang="zh-TW" dirty="0"/>
              <a:t>merge</a:t>
            </a:r>
            <a:r>
              <a:rPr lang="zh-TW" altLang="en-US" dirty="0"/>
              <a:t>的</a:t>
            </a:r>
            <a:r>
              <a:rPr lang="en-US" altLang="zh-TW" dirty="0"/>
              <a:t>data</a:t>
            </a:r>
            <a:r>
              <a:rPr lang="zh-TW" altLang="en-US" dirty="0"/>
              <a:t>特徵和長相真的很相似</a:t>
            </a:r>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28</a:t>
            </a:fld>
            <a:endParaRPr lang="zh-TW" altLang="en-US"/>
          </a:p>
        </p:txBody>
      </p:sp>
    </p:spTree>
    <p:extLst>
      <p:ext uri="{BB962C8B-B14F-4D97-AF65-F5344CB8AC3E}">
        <p14:creationId xmlns:p14="http://schemas.microsoft.com/office/powerpoint/2010/main" val="284360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1" dirty="0">
                <a:solidFill>
                  <a:srgbClr val="828282"/>
                </a:solidFill>
                <a:effectLst/>
                <a:latin typeface="-apple-system"/>
              </a:rPr>
              <a:t>Scaling up any dimension of network width, depth, or resolution improves accuracy, but the accuracy gain diminishes for bigger models -&gt; vanishing gradient problem</a:t>
            </a:r>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6</a:t>
            </a:fld>
            <a:endParaRPr lang="zh-TW" altLang="en-US"/>
          </a:p>
        </p:txBody>
      </p:sp>
    </p:spTree>
    <p:extLst>
      <p:ext uri="{BB962C8B-B14F-4D97-AF65-F5344CB8AC3E}">
        <p14:creationId xmlns:p14="http://schemas.microsoft.com/office/powerpoint/2010/main" val="3638218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i="0" dirty="0" err="1">
                <a:solidFill>
                  <a:srgbClr val="111111"/>
                </a:solidFill>
                <a:effectLst/>
                <a:latin typeface="-apple-system"/>
              </a:rPr>
              <a:t>EfficientNet</a:t>
            </a:r>
            <a:r>
              <a:rPr lang="en-US" altLang="zh-TW" b="0" i="0" dirty="0" err="1">
                <a:solidFill>
                  <a:srgbClr val="111111"/>
                </a:solidFill>
                <a:effectLst/>
                <a:latin typeface="-apple-system"/>
              </a:rPr>
              <a:t>s</a:t>
            </a:r>
            <a:r>
              <a:rPr lang="en-US" altLang="zh-TW" b="0" i="0" dirty="0">
                <a:solidFill>
                  <a:srgbClr val="111111"/>
                </a:solidFill>
                <a:effectLst/>
                <a:latin typeface="-apple-system"/>
              </a:rPr>
              <a:t> on the other hand perform </a:t>
            </a:r>
            <a:r>
              <a:rPr lang="en-US" altLang="zh-TW" b="1" i="0" dirty="0">
                <a:solidFill>
                  <a:srgbClr val="111111"/>
                </a:solidFill>
                <a:effectLst/>
                <a:latin typeface="-apple-system"/>
              </a:rPr>
              <a:t>Compound Scaling</a:t>
            </a:r>
            <a:r>
              <a:rPr lang="en-US" altLang="zh-TW" b="0" i="0" dirty="0">
                <a:solidFill>
                  <a:srgbClr val="111111"/>
                </a:solidFill>
                <a:effectLst/>
                <a:latin typeface="-apple-system"/>
              </a:rPr>
              <a:t> - that is, scale all three dimensions while maintaining a balance between all dimensions of the network. compound scaling makes sense too because if the input image is bigger (input resolution), then the network needs more layers (depth) and more channels (width) to capture more fine-grained patterns on the bigger image</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7</a:t>
            </a:fld>
            <a:endParaRPr lang="zh-TW" altLang="en-US"/>
          </a:p>
        </p:txBody>
      </p:sp>
    </p:spTree>
    <p:extLst>
      <p:ext uri="{BB962C8B-B14F-4D97-AF65-F5344CB8AC3E}">
        <p14:creationId xmlns:p14="http://schemas.microsoft.com/office/powerpoint/2010/main" val="3655136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為了證明</a:t>
            </a:r>
            <a:r>
              <a:rPr lang="en-US" altLang="zh-TW" dirty="0"/>
              <a:t>Compound scaling</a:t>
            </a:r>
            <a:r>
              <a:rPr lang="zh-TW" altLang="en-US" dirty="0"/>
              <a:t>對於</a:t>
            </a:r>
            <a:r>
              <a:rPr lang="en-US" altLang="zh-TW" dirty="0"/>
              <a:t>model</a:t>
            </a:r>
            <a:r>
              <a:rPr lang="zh-TW" altLang="en-US" dirty="0"/>
              <a:t>的準確率提升真的有幫助，在</a:t>
            </a:r>
            <a:r>
              <a:rPr lang="en-US" altLang="zh-TW" dirty="0"/>
              <a:t>paper</a:t>
            </a:r>
            <a:r>
              <a:rPr lang="zh-TW" altLang="en-US" dirty="0"/>
              <a:t>中作者也做了許多實驗，圖表中是不同</a:t>
            </a:r>
            <a:r>
              <a:rPr lang="en-US" altLang="zh-TW" dirty="0"/>
              <a:t>d(dimension)</a:t>
            </a:r>
            <a:r>
              <a:rPr lang="zh-TW" altLang="en-US" dirty="0"/>
              <a:t>和不同</a:t>
            </a:r>
            <a:r>
              <a:rPr lang="en-US" altLang="zh-TW" dirty="0"/>
              <a:t>r(image resolution)</a:t>
            </a:r>
            <a:r>
              <a:rPr lang="zh-TW" altLang="en-US" dirty="0"/>
              <a:t>所對應到的</a:t>
            </a:r>
            <a:r>
              <a:rPr lang="en-US" altLang="zh-TW" dirty="0"/>
              <a:t>accuracy</a:t>
            </a:r>
            <a:r>
              <a:rPr lang="zh-TW" altLang="en-US" dirty="0"/>
              <a:t>，可以看到同時等比例提升</a:t>
            </a:r>
            <a:r>
              <a:rPr lang="en-US" altLang="zh-TW" dirty="0"/>
              <a:t>d</a:t>
            </a:r>
            <a:r>
              <a:rPr lang="zh-TW" altLang="en-US" dirty="0"/>
              <a:t>和</a:t>
            </a:r>
            <a:r>
              <a:rPr lang="en-US" altLang="zh-TW" dirty="0"/>
              <a:t>r</a:t>
            </a:r>
            <a:r>
              <a:rPr lang="zh-TW" altLang="en-US" dirty="0"/>
              <a:t>的準確率確實比較高。</a:t>
            </a:r>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8</a:t>
            </a:fld>
            <a:endParaRPr lang="zh-TW" altLang="en-US"/>
          </a:p>
        </p:txBody>
      </p:sp>
    </p:spTree>
    <p:extLst>
      <p:ext uri="{BB962C8B-B14F-4D97-AF65-F5344CB8AC3E}">
        <p14:creationId xmlns:p14="http://schemas.microsoft.com/office/powerpoint/2010/main" val="275186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有了</a:t>
            </a:r>
            <a:r>
              <a:rPr lang="en-US" altLang="zh-TW" dirty="0"/>
              <a:t>scaling</a:t>
            </a:r>
            <a:r>
              <a:rPr lang="zh-TW" altLang="en-US" dirty="0"/>
              <a:t>的方法，現在就差確立</a:t>
            </a:r>
            <a:r>
              <a:rPr lang="en-US" altLang="zh-TW" dirty="0"/>
              <a:t>base model</a:t>
            </a:r>
            <a:r>
              <a:rPr lang="zh-TW" altLang="en-US" dirty="0"/>
              <a:t>了，為了達到高準確率和低運算複雜度，</a:t>
            </a:r>
            <a:r>
              <a:rPr lang="en-US" altLang="zh-TW" dirty="0" err="1"/>
              <a:t>EfficentNet</a:t>
            </a:r>
            <a:r>
              <a:rPr lang="zh-TW" altLang="en-US" dirty="0"/>
              <a:t>用了一個技巧來建立模型架構</a:t>
            </a:r>
            <a:r>
              <a:rPr lang="en-US" altLang="zh-TW" dirty="0"/>
              <a:t>-</a:t>
            </a:r>
            <a:r>
              <a:rPr lang="en-US" altLang="zh-TW" b="1" i="0" dirty="0">
                <a:solidFill>
                  <a:srgbClr val="111111"/>
                </a:solidFill>
                <a:effectLst/>
                <a:latin typeface="-apple-system"/>
              </a:rPr>
              <a:t>Neural Architecture Search</a:t>
            </a:r>
            <a:r>
              <a:rPr lang="zh-TW" altLang="en-US" b="1" i="0" dirty="0">
                <a:solidFill>
                  <a:srgbClr val="111111"/>
                </a:solidFill>
                <a:effectLst/>
                <a:latin typeface="-apple-system"/>
              </a:rPr>
              <a:t>，</a:t>
            </a:r>
            <a:r>
              <a:rPr lang="zh-TW" altLang="en-US" b="0" i="0" dirty="0">
                <a:solidFill>
                  <a:srgbClr val="111111"/>
                </a:solidFill>
                <a:effectLst/>
                <a:latin typeface="-apple-system"/>
              </a:rPr>
              <a:t>簡單來說就是透過參數的變化，來找到最佳化目標函數的架構，而這個目標函數的目的就是讓</a:t>
            </a:r>
            <a:r>
              <a:rPr lang="en-US" altLang="zh-TW" b="0" i="0" dirty="0">
                <a:solidFill>
                  <a:srgbClr val="111111"/>
                </a:solidFill>
                <a:effectLst/>
                <a:latin typeface="-apple-system"/>
              </a:rPr>
              <a:t>(</a:t>
            </a:r>
            <a:r>
              <a:rPr lang="zh-TW" altLang="en-US" b="0" i="0" dirty="0">
                <a:solidFill>
                  <a:srgbClr val="111111"/>
                </a:solidFill>
                <a:effectLst/>
                <a:latin typeface="-apple-system"/>
              </a:rPr>
              <a:t>準確率*運算複雜度</a:t>
            </a:r>
            <a:r>
              <a:rPr lang="en-US" altLang="zh-TW" b="0" i="0" dirty="0">
                <a:solidFill>
                  <a:srgbClr val="111111"/>
                </a:solidFill>
                <a:effectLst/>
                <a:latin typeface="-apple-system"/>
              </a:rPr>
              <a:t>)</a:t>
            </a:r>
            <a:r>
              <a:rPr lang="zh-TW" altLang="en-US" b="0" i="0" dirty="0">
                <a:solidFill>
                  <a:srgbClr val="111111"/>
                </a:solidFill>
                <a:effectLst/>
                <a:latin typeface="-apple-system"/>
              </a:rPr>
              <a:t>達到最大值</a:t>
            </a:r>
            <a:r>
              <a:rPr lang="en-US" altLang="zh-TW"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Find to base model(B0) that maximize the objective function</a:t>
            </a:r>
            <a:r>
              <a:rPr lang="zh-TW" altLang="en-US" dirty="0"/>
              <a:t>，</a:t>
            </a:r>
            <a:r>
              <a:rPr lang="en-US" altLang="zh-TW" dirty="0"/>
              <a:t>B1~B7 are the compound scaling result of B0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ACC –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LAT – FLOPS(computational complexity)</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9</a:t>
            </a:fld>
            <a:endParaRPr lang="zh-TW" altLang="en-US"/>
          </a:p>
        </p:txBody>
      </p:sp>
    </p:spTree>
    <p:extLst>
      <p:ext uri="{BB962C8B-B14F-4D97-AF65-F5344CB8AC3E}">
        <p14:creationId xmlns:p14="http://schemas.microsoft.com/office/powerpoint/2010/main" val="2981772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透過</a:t>
            </a:r>
            <a:r>
              <a:rPr lang="en-US" altLang="zh-TW" b="1" i="0" dirty="0">
                <a:solidFill>
                  <a:srgbClr val="111111"/>
                </a:solidFill>
                <a:effectLst/>
                <a:latin typeface="-apple-system"/>
              </a:rPr>
              <a:t>Neural Architecture Search</a:t>
            </a:r>
            <a:r>
              <a:rPr lang="zh-TW" altLang="en-US" b="0" i="0" dirty="0">
                <a:solidFill>
                  <a:srgbClr val="111111"/>
                </a:solidFill>
                <a:effectLst/>
                <a:latin typeface="-apple-system"/>
              </a:rPr>
              <a:t>得到的架構即為</a:t>
            </a:r>
            <a:r>
              <a:rPr lang="en-US" altLang="zh-TW" b="0" i="0" dirty="0">
                <a:solidFill>
                  <a:srgbClr val="111111"/>
                </a:solidFill>
                <a:effectLst/>
                <a:latin typeface="-apple-system"/>
              </a:rPr>
              <a:t>EfficientNetB0</a:t>
            </a:r>
            <a:r>
              <a:rPr lang="zh-TW" altLang="en-US" b="0" i="0" dirty="0">
                <a:solidFill>
                  <a:srgbClr val="111111"/>
                </a:solidFill>
                <a:effectLst/>
                <a:latin typeface="-apple-system"/>
              </a:rPr>
              <a:t>，而</a:t>
            </a:r>
            <a:r>
              <a:rPr lang="en-US" altLang="zh-TW" b="0" i="0" dirty="0" err="1">
                <a:solidFill>
                  <a:srgbClr val="111111"/>
                </a:solidFill>
                <a:effectLst/>
                <a:latin typeface="-apple-system"/>
              </a:rPr>
              <a:t>EfficientNet</a:t>
            </a:r>
            <a:r>
              <a:rPr lang="zh-TW" altLang="en-US" b="0" i="0" dirty="0">
                <a:solidFill>
                  <a:srgbClr val="111111"/>
                </a:solidFill>
                <a:effectLst/>
                <a:latin typeface="-apple-system"/>
              </a:rPr>
              <a:t>家族有</a:t>
            </a:r>
            <a:r>
              <a:rPr lang="en-US" altLang="zh-TW" b="0" i="0" dirty="0">
                <a:solidFill>
                  <a:srgbClr val="111111"/>
                </a:solidFill>
                <a:effectLst/>
                <a:latin typeface="-apple-system"/>
              </a:rPr>
              <a:t>B0</a:t>
            </a:r>
            <a:r>
              <a:rPr lang="zh-TW" altLang="en-US" b="0" i="0" dirty="0">
                <a:solidFill>
                  <a:srgbClr val="111111"/>
                </a:solidFill>
                <a:effectLst/>
                <a:latin typeface="-apple-system"/>
              </a:rPr>
              <a:t>到</a:t>
            </a:r>
            <a:r>
              <a:rPr lang="en-US" altLang="zh-TW" b="0" i="0" dirty="0">
                <a:solidFill>
                  <a:srgbClr val="111111"/>
                </a:solidFill>
                <a:effectLst/>
                <a:latin typeface="-apple-system"/>
              </a:rPr>
              <a:t>B7</a:t>
            </a:r>
            <a:r>
              <a:rPr lang="zh-TW" altLang="en-US" b="0" i="0" dirty="0">
                <a:solidFill>
                  <a:srgbClr val="111111"/>
                </a:solidFill>
                <a:effectLst/>
                <a:latin typeface="-apple-system"/>
              </a:rPr>
              <a:t>，</a:t>
            </a:r>
            <a:r>
              <a:rPr lang="en-US" altLang="zh-TW" b="0" i="0" dirty="0">
                <a:solidFill>
                  <a:srgbClr val="111111"/>
                </a:solidFill>
                <a:effectLst/>
                <a:latin typeface="-apple-system"/>
              </a:rPr>
              <a:t>B1</a:t>
            </a:r>
            <a:r>
              <a:rPr lang="zh-TW" altLang="en-US" b="0" i="0" dirty="0">
                <a:solidFill>
                  <a:srgbClr val="111111"/>
                </a:solidFill>
                <a:effectLst/>
                <a:latin typeface="-apple-system"/>
              </a:rPr>
              <a:t>到</a:t>
            </a:r>
            <a:r>
              <a:rPr lang="en-US" altLang="zh-TW" b="0" i="0" dirty="0">
                <a:solidFill>
                  <a:srgbClr val="111111"/>
                </a:solidFill>
                <a:effectLst/>
                <a:latin typeface="-apple-system"/>
              </a:rPr>
              <a:t>B7</a:t>
            </a:r>
            <a:r>
              <a:rPr lang="zh-TW" altLang="en-US" b="0" i="0" dirty="0">
                <a:solidFill>
                  <a:srgbClr val="111111"/>
                </a:solidFill>
                <a:effectLst/>
                <a:latin typeface="-apple-system"/>
              </a:rPr>
              <a:t>就是基於</a:t>
            </a:r>
            <a:r>
              <a:rPr lang="en-US" altLang="zh-TW" b="0" i="0" dirty="0">
                <a:solidFill>
                  <a:srgbClr val="111111"/>
                </a:solidFill>
                <a:effectLst/>
                <a:latin typeface="-apple-system"/>
              </a:rPr>
              <a:t>B0</a:t>
            </a:r>
            <a:r>
              <a:rPr lang="zh-TW" altLang="en-US" b="0" i="0" dirty="0">
                <a:solidFill>
                  <a:srgbClr val="111111"/>
                </a:solidFill>
                <a:effectLst/>
                <a:latin typeface="-apple-system"/>
              </a:rPr>
              <a:t>做不同程度的</a:t>
            </a:r>
            <a:r>
              <a:rPr lang="en-US" altLang="zh-TW" b="0" i="0" dirty="0">
                <a:solidFill>
                  <a:srgbClr val="111111"/>
                </a:solidFill>
                <a:effectLst/>
                <a:latin typeface="-apple-system"/>
              </a:rPr>
              <a:t>compound scaling</a:t>
            </a:r>
            <a:r>
              <a:rPr lang="zh-TW" altLang="en-US" b="0" i="0" dirty="0">
                <a:solidFill>
                  <a:srgbClr val="111111"/>
                </a:solidFill>
                <a:effectLst/>
                <a:latin typeface="-apple-system"/>
              </a:rPr>
              <a:t>得到的結果。</a:t>
            </a:r>
            <a:endParaRPr lang="zh-TW" altLang="en-US" b="1"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10</a:t>
            </a:fld>
            <a:endParaRPr lang="zh-TW" altLang="en-US"/>
          </a:p>
        </p:txBody>
      </p:sp>
    </p:spTree>
    <p:extLst>
      <p:ext uri="{BB962C8B-B14F-4D97-AF65-F5344CB8AC3E}">
        <p14:creationId xmlns:p14="http://schemas.microsoft.com/office/powerpoint/2010/main" val="844269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EfficientNet</a:t>
            </a:r>
            <a:r>
              <a:rPr lang="en-US" altLang="zh-TW" dirty="0"/>
              <a:t> input size (224,224)</a:t>
            </a:r>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11</a:t>
            </a:fld>
            <a:endParaRPr lang="zh-TW" altLang="en-US"/>
          </a:p>
        </p:txBody>
      </p:sp>
    </p:spTree>
    <p:extLst>
      <p:ext uri="{BB962C8B-B14F-4D97-AF65-F5344CB8AC3E}">
        <p14:creationId xmlns:p14="http://schemas.microsoft.com/office/powerpoint/2010/main" val="2269464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a:solidFill>
                  <a:srgbClr val="D4D4D4"/>
                </a:solidFill>
                <a:effectLst/>
                <a:latin typeface="Courier New" panose="02070309020205020404" pitchFamily="49" charset="0"/>
              </a:rPr>
              <a:t>Augmentation</a:t>
            </a:r>
            <a:r>
              <a:rPr lang="zh-TW" altLang="en-US" b="0" dirty="0">
                <a:solidFill>
                  <a:srgbClr val="D4D4D4"/>
                </a:solidFill>
                <a:effectLst/>
                <a:latin typeface="Courier New" panose="02070309020205020404" pitchFamily="49" charset="0"/>
              </a:rPr>
              <a:t>包含了垂直水平位移、</a:t>
            </a:r>
            <a:r>
              <a:rPr lang="en-US" altLang="zh-TW" b="0" dirty="0">
                <a:solidFill>
                  <a:srgbClr val="D4D4D4"/>
                </a:solidFill>
                <a:effectLst/>
                <a:latin typeface="Courier New" panose="02070309020205020404" pitchFamily="49" charset="0"/>
              </a:rPr>
              <a:t>shear</a:t>
            </a:r>
            <a:r>
              <a:rPr lang="zh-TW" altLang="en-US" b="0" dirty="0">
                <a:solidFill>
                  <a:srgbClr val="D4D4D4"/>
                </a:solidFill>
                <a:effectLst/>
                <a:latin typeface="Courier New" panose="02070309020205020404" pitchFamily="49" charset="0"/>
              </a:rPr>
              <a:t>、水平翻轉、聚焦等等</a:t>
            </a:r>
            <a:r>
              <a:rPr lang="en-US" altLang="zh-TW" b="0" dirty="0">
                <a:solidFill>
                  <a:srgbClr val="D4D4D4"/>
                </a:solidFill>
                <a:effectLst/>
                <a:latin typeface="Courier New" panose="02070309020205020404" pitchFamily="49" charset="0"/>
              </a:rPr>
              <a:t>…</a:t>
            </a:r>
          </a:p>
          <a:p>
            <a:r>
              <a:rPr lang="en-US" altLang="zh-TW" b="0" dirty="0" err="1">
                <a:solidFill>
                  <a:srgbClr val="D4D4D4"/>
                </a:solidFill>
                <a:effectLst/>
                <a:latin typeface="Courier New" panose="02070309020205020404" pitchFamily="49" charset="0"/>
              </a:rPr>
              <a:t>width_shift_range</a:t>
            </a:r>
            <a:r>
              <a:rPr lang="en-US" altLang="zh-TW" b="0" dirty="0">
                <a:solidFill>
                  <a:srgbClr val="D4D4D4"/>
                </a:solidFill>
                <a:effectLst/>
                <a:latin typeface="Courier New" panose="02070309020205020404" pitchFamily="49" charset="0"/>
              </a:rPr>
              <a:t>=</a:t>
            </a:r>
            <a:r>
              <a:rPr lang="en-US" altLang="zh-TW" b="0" dirty="0">
                <a:solidFill>
                  <a:srgbClr val="B5CEA8"/>
                </a:solidFill>
                <a:effectLst/>
                <a:latin typeface="Courier New" panose="02070309020205020404" pitchFamily="49" charset="0"/>
              </a:rPr>
              <a:t>0.2</a:t>
            </a:r>
            <a:r>
              <a:rPr lang="en-US" altLang="zh-TW" b="0" dirty="0">
                <a:solidFill>
                  <a:srgbClr val="DCDCDC"/>
                </a:solidFill>
                <a:effectLst/>
                <a:latin typeface="Courier New" panose="02070309020205020404" pitchFamily="49" charset="0"/>
              </a:rPr>
              <a:t>,</a:t>
            </a:r>
            <a:r>
              <a:rPr lang="en-US" altLang="zh-TW" b="0" dirty="0">
                <a:solidFill>
                  <a:srgbClr val="D4D4D4"/>
                </a:solidFill>
                <a:effectLst/>
                <a:latin typeface="Courier New" panose="02070309020205020404" pitchFamily="49" charset="0"/>
              </a:rPr>
              <a:t>height_shift_range=</a:t>
            </a:r>
            <a:r>
              <a:rPr lang="en-US" altLang="zh-TW" b="0" dirty="0">
                <a:solidFill>
                  <a:srgbClr val="B5CEA8"/>
                </a:solidFill>
                <a:effectLst/>
                <a:latin typeface="Courier New" panose="02070309020205020404" pitchFamily="49" charset="0"/>
              </a:rPr>
              <a:t>0.2</a:t>
            </a:r>
            <a:r>
              <a:rPr lang="en-US" altLang="zh-TW" b="0" dirty="0">
                <a:solidFill>
                  <a:srgbClr val="DCDCDC"/>
                </a:solidFill>
                <a:effectLst/>
                <a:latin typeface="Courier New" panose="02070309020205020404" pitchFamily="49" charset="0"/>
              </a:rPr>
              <a:t>,</a:t>
            </a:r>
            <a:r>
              <a:rPr lang="en-US" altLang="zh-TW" b="0" dirty="0">
                <a:solidFill>
                  <a:srgbClr val="D4D4D4"/>
                </a:solidFill>
                <a:effectLst/>
                <a:latin typeface="Courier New" panose="02070309020205020404" pitchFamily="49" charset="0"/>
              </a:rPr>
              <a:t>shear_range=</a:t>
            </a:r>
            <a:r>
              <a:rPr lang="en-US" altLang="zh-TW" b="0" dirty="0">
                <a:solidFill>
                  <a:srgbClr val="B5CEA8"/>
                </a:solidFill>
                <a:effectLst/>
                <a:latin typeface="Courier New" panose="02070309020205020404" pitchFamily="49" charset="0"/>
              </a:rPr>
              <a:t>0.2</a:t>
            </a:r>
            <a:r>
              <a:rPr lang="en-US" altLang="zh-TW" b="0" dirty="0">
                <a:solidFill>
                  <a:srgbClr val="DCDCDC"/>
                </a:solidFill>
                <a:effectLst/>
                <a:latin typeface="Courier New" panose="02070309020205020404" pitchFamily="49" charset="0"/>
              </a:rPr>
              <a:t>,</a:t>
            </a:r>
            <a:r>
              <a:rPr lang="en-US" altLang="zh-TW" b="0" dirty="0">
                <a:solidFill>
                  <a:srgbClr val="D4D4D4"/>
                </a:solidFill>
                <a:effectLst/>
                <a:latin typeface="Courier New" panose="02070309020205020404" pitchFamily="49" charset="0"/>
              </a:rPr>
              <a:t>zoom_range=</a:t>
            </a:r>
            <a:r>
              <a:rPr lang="en-US" altLang="zh-TW" b="0" dirty="0">
                <a:solidFill>
                  <a:srgbClr val="B5CEA8"/>
                </a:solidFill>
                <a:effectLst/>
                <a:latin typeface="Courier New" panose="02070309020205020404" pitchFamily="49" charset="0"/>
              </a:rPr>
              <a:t>0.2</a:t>
            </a:r>
            <a:r>
              <a:rPr lang="en-US" altLang="zh-TW" b="0" dirty="0">
                <a:solidFill>
                  <a:srgbClr val="DCDCDC"/>
                </a:solidFill>
                <a:effectLst/>
                <a:latin typeface="Courier New" panose="02070309020205020404" pitchFamily="49" charset="0"/>
              </a:rPr>
              <a:t>,</a:t>
            </a:r>
            <a:r>
              <a:rPr lang="en-US" altLang="zh-TW" b="0" dirty="0">
                <a:solidFill>
                  <a:srgbClr val="D4D4D4"/>
                </a:solidFill>
                <a:effectLst/>
                <a:latin typeface="Courier New" panose="02070309020205020404" pitchFamily="49" charset="0"/>
              </a:rPr>
              <a:t> </a:t>
            </a:r>
            <a:r>
              <a:rPr lang="en-US" altLang="zh-TW" b="0" dirty="0" err="1">
                <a:solidFill>
                  <a:srgbClr val="D4D4D4"/>
                </a:solidFill>
                <a:effectLst/>
                <a:latin typeface="Courier New" panose="02070309020205020404" pitchFamily="49" charset="0"/>
              </a:rPr>
              <a:t>channel_shift_range</a:t>
            </a:r>
            <a:r>
              <a:rPr lang="en-US" altLang="zh-TW" b="0" dirty="0">
                <a:solidFill>
                  <a:srgbClr val="D4D4D4"/>
                </a:solidFill>
                <a:effectLst/>
                <a:latin typeface="Courier New" panose="02070309020205020404" pitchFamily="49" charset="0"/>
              </a:rPr>
              <a:t>=</a:t>
            </a:r>
            <a:r>
              <a:rPr lang="en-US" altLang="zh-TW" b="0" dirty="0">
                <a:solidFill>
                  <a:srgbClr val="B5CEA8"/>
                </a:solidFill>
                <a:effectLst/>
                <a:latin typeface="Courier New" panose="02070309020205020404" pitchFamily="49" charset="0"/>
              </a:rPr>
              <a:t>10</a:t>
            </a:r>
            <a:r>
              <a:rPr lang="en-US" altLang="zh-TW" b="0" dirty="0">
                <a:solidFill>
                  <a:srgbClr val="DCDCDC"/>
                </a:solidFill>
                <a:effectLst/>
                <a:latin typeface="Courier New" panose="02070309020205020404" pitchFamily="49" charset="0"/>
              </a:rPr>
              <a:t>,</a:t>
            </a:r>
            <a:r>
              <a:rPr lang="en-US" altLang="zh-TW" b="0" dirty="0">
                <a:solidFill>
                  <a:srgbClr val="D4D4D4"/>
                </a:solidFill>
                <a:effectLst/>
                <a:latin typeface="Courier New" panose="02070309020205020404" pitchFamily="49" charset="0"/>
              </a:rPr>
              <a:t>horizontal_flip=</a:t>
            </a:r>
            <a:r>
              <a:rPr lang="en-US" altLang="zh-TW" b="0" dirty="0">
                <a:solidFill>
                  <a:srgbClr val="569CD6"/>
                </a:solidFill>
                <a:effectLst/>
                <a:latin typeface="Courier New" panose="02070309020205020404" pitchFamily="49" charset="0"/>
              </a:rPr>
              <a:t>True</a:t>
            </a:r>
            <a:r>
              <a:rPr lang="en-US" altLang="zh-TW" b="0" dirty="0">
                <a:solidFill>
                  <a:srgbClr val="DCDCDC"/>
                </a:solidFill>
                <a:effectLst/>
                <a:latin typeface="Courier New" panose="02070309020205020404" pitchFamily="49" charset="0"/>
              </a:rPr>
              <a:t>,</a:t>
            </a:r>
            <a:endParaRPr lang="en-US" altLang="zh-TW" b="0" dirty="0">
              <a:solidFill>
                <a:srgbClr val="D4D4D4"/>
              </a:solidFill>
              <a:effectLst/>
              <a:latin typeface="Courier New" panose="02070309020205020404" pitchFamily="49" charset="0"/>
            </a:endParaRPr>
          </a:p>
          <a:p>
            <a:endParaRPr lang="zh-TW" altLang="en-US" dirty="0"/>
          </a:p>
        </p:txBody>
      </p:sp>
      <p:sp>
        <p:nvSpPr>
          <p:cNvPr id="4" name="投影片編號版面配置區 3"/>
          <p:cNvSpPr>
            <a:spLocks noGrp="1"/>
          </p:cNvSpPr>
          <p:nvPr>
            <p:ph type="sldNum" sz="quarter" idx="5"/>
          </p:nvPr>
        </p:nvSpPr>
        <p:spPr/>
        <p:txBody>
          <a:bodyPr/>
          <a:lstStyle/>
          <a:p>
            <a:fld id="{4E91E020-B079-4A97-B8C9-BADACE720B92}" type="slidenum">
              <a:rPr lang="zh-TW" altLang="en-US" smtClean="0"/>
              <a:t>12</a:t>
            </a:fld>
            <a:endParaRPr lang="zh-TW" altLang="en-US"/>
          </a:p>
        </p:txBody>
      </p:sp>
    </p:spTree>
    <p:extLst>
      <p:ext uri="{BB962C8B-B14F-4D97-AF65-F5344CB8AC3E}">
        <p14:creationId xmlns:p14="http://schemas.microsoft.com/office/powerpoint/2010/main" val="155672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791107A-7E62-4AFC-BFE4-356AFC0ACE0D}"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562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188781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82968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294184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791107A-7E62-4AFC-BFE4-356AFC0ACE0D}"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301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313587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382755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299689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1255843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908526-6029-4DD3-A7B1-2043FF87E8D9}" type="datetimeFigureOut">
              <a:rPr lang="zh-TW" altLang="en-US" smtClean="0"/>
              <a:t>2021/6/22</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404674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0908526-6029-4DD3-A7B1-2043FF87E8D9}" type="datetimeFigureOut">
              <a:rPr lang="zh-TW" altLang="en-US" smtClean="0"/>
              <a:t>2021/6/22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791107A-7E62-4AFC-BFE4-356AFC0ACE0D}" type="slidenum">
              <a:rPr lang="zh-TW" altLang="en-US" smtClean="0"/>
              <a:t>‹#›</a:t>
            </a:fld>
            <a:endParaRPr lang="zh-TW" altLang="en-US"/>
          </a:p>
        </p:txBody>
      </p:sp>
    </p:spTree>
    <p:extLst>
      <p:ext uri="{BB962C8B-B14F-4D97-AF65-F5344CB8AC3E}">
        <p14:creationId xmlns:p14="http://schemas.microsoft.com/office/powerpoint/2010/main" val="28009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908526-6029-4DD3-A7B1-2043FF87E8D9}" type="datetimeFigureOut">
              <a:rPr lang="zh-TW" altLang="en-US" smtClean="0"/>
              <a:t>2021/6/22</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91107A-7E62-4AFC-BFE4-356AFC0ACE0D}"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252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arxiv.org/abs/1905.11946" TargetMode="External"/><Relationship Id="rId2" Type="http://schemas.openxmlformats.org/officeDocument/2006/relationships/hyperlink" Target="https://iter01.com/533367.html" TargetMode="External"/><Relationship Id="rId1" Type="http://schemas.openxmlformats.org/officeDocument/2006/relationships/slideLayout" Target="../slideLayouts/slideLayout2.xml"/><Relationship Id="rId4" Type="http://schemas.openxmlformats.org/officeDocument/2006/relationships/hyperlink" Target="https://github.com/tensorflow/tpu/tree/master/models/official/efficient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077088-1B86-4C8F-87E1-F7C3942D5EAC}"/>
              </a:ext>
            </a:extLst>
          </p:cNvPr>
          <p:cNvSpPr>
            <a:spLocks noGrp="1"/>
          </p:cNvSpPr>
          <p:nvPr>
            <p:ph type="ctrTitle"/>
          </p:nvPr>
        </p:nvSpPr>
        <p:spPr>
          <a:xfrm>
            <a:off x="1524000" y="217390"/>
            <a:ext cx="9144000" cy="2387600"/>
          </a:xfrm>
        </p:spPr>
        <p:txBody>
          <a:bodyPr>
            <a:normAutofit/>
          </a:bodyPr>
          <a:lstStyle/>
          <a:p>
            <a:pPr algn="ctr"/>
            <a:r>
              <a:rPr lang="en-US" altLang="zh-TW" sz="6000" b="1" dirty="0"/>
              <a:t>Final Project </a:t>
            </a:r>
            <a:br>
              <a:rPr lang="en-US" altLang="zh-TW" sz="6000" b="1" dirty="0"/>
            </a:br>
            <a:r>
              <a:rPr lang="en-US" altLang="zh-TW" sz="6000" dirty="0"/>
              <a:t>School Meal Recognition</a:t>
            </a:r>
            <a:endParaRPr lang="zh-TW" altLang="en-US" dirty="0"/>
          </a:p>
        </p:txBody>
      </p:sp>
      <p:sp>
        <p:nvSpPr>
          <p:cNvPr id="3" name="副標題 2">
            <a:extLst>
              <a:ext uri="{FF2B5EF4-FFF2-40B4-BE49-F238E27FC236}">
                <a16:creationId xmlns:a16="http://schemas.microsoft.com/office/drawing/2014/main" id="{0D710675-1CA0-42FD-8292-CA453EB543F4}"/>
              </a:ext>
            </a:extLst>
          </p:cNvPr>
          <p:cNvSpPr>
            <a:spLocks noGrp="1"/>
          </p:cNvSpPr>
          <p:nvPr>
            <p:ph type="subTitle" idx="1"/>
          </p:nvPr>
        </p:nvSpPr>
        <p:spPr>
          <a:xfrm>
            <a:off x="1150070" y="3214540"/>
            <a:ext cx="9891860" cy="3205113"/>
          </a:xfrm>
        </p:spPr>
        <p:txBody>
          <a:bodyPr>
            <a:normAutofit fontScale="70000" lnSpcReduction="20000"/>
          </a:bodyPr>
          <a:lstStyle/>
          <a:p>
            <a:pPr algn="ctr"/>
            <a:r>
              <a:rPr lang="en-US" altLang="zh-TW" sz="4600" dirty="0"/>
              <a:t>Group 6-</a:t>
            </a:r>
            <a:r>
              <a:rPr lang="en-US" altLang="zh-TW" sz="8800" b="1" i="0" dirty="0">
                <a:solidFill>
                  <a:srgbClr val="000000"/>
                </a:solidFill>
                <a:effectLst/>
              </a:rPr>
              <a:t> </a:t>
            </a:r>
            <a:r>
              <a:rPr lang="en-US" altLang="zh-TW" sz="4600" b="1" i="0" dirty="0">
                <a:solidFill>
                  <a:srgbClr val="000000"/>
                </a:solidFill>
                <a:effectLst/>
              </a:rPr>
              <a:t>EfFicientNet</a:t>
            </a:r>
            <a:endParaRPr lang="en-US" altLang="zh-TW" sz="4600" dirty="0"/>
          </a:p>
          <a:p>
            <a:pPr algn="ctr"/>
            <a:endParaRPr lang="en-US" altLang="zh-TW" sz="4600" dirty="0"/>
          </a:p>
          <a:p>
            <a:pPr algn="ctr"/>
            <a:r>
              <a:rPr lang="zh-TW" altLang="en-US" sz="2400" dirty="0">
                <a:effectLst/>
                <a:latin typeface="標楷體" panose="03000509000000000000" pitchFamily="65" charset="-120"/>
                <a:ea typeface="標楷體" panose="03000509000000000000" pitchFamily="65" charset="-120"/>
              </a:rPr>
              <a:t>陳泓穎 </a:t>
            </a:r>
            <a:r>
              <a:rPr lang="en-US" altLang="zh-TW" sz="2400" dirty="0">
                <a:effectLst/>
                <a:ea typeface="標楷體" panose="03000509000000000000" pitchFamily="65" charset="-120"/>
              </a:rPr>
              <a:t>E24066496</a:t>
            </a:r>
          </a:p>
          <a:p>
            <a:pPr algn="ctr"/>
            <a:r>
              <a:rPr lang="zh-TW" altLang="en-US" sz="2400" dirty="0">
                <a:effectLst/>
                <a:latin typeface="標楷體" panose="03000509000000000000" pitchFamily="65" charset="-120"/>
                <a:ea typeface="標楷體" panose="03000509000000000000" pitchFamily="65" charset="-120"/>
              </a:rPr>
              <a:t>傅立威 </a:t>
            </a:r>
            <a:r>
              <a:rPr lang="en-US" altLang="zh-TW" sz="2400" dirty="0">
                <a:effectLst/>
                <a:ea typeface="標楷體" panose="03000509000000000000" pitchFamily="65" charset="-120"/>
              </a:rPr>
              <a:t>C24061088</a:t>
            </a:r>
          </a:p>
          <a:p>
            <a:pPr algn="ctr"/>
            <a:r>
              <a:rPr lang="zh-TW" altLang="en-US" sz="2400" dirty="0">
                <a:effectLst/>
                <a:latin typeface="標楷體" panose="03000509000000000000" pitchFamily="65" charset="-120"/>
                <a:ea typeface="標楷體" panose="03000509000000000000" pitchFamily="65" charset="-120"/>
              </a:rPr>
              <a:t>李奕勳 </a:t>
            </a:r>
            <a:r>
              <a:rPr lang="en-US" altLang="zh-TW" sz="2400" dirty="0">
                <a:effectLst/>
                <a:ea typeface="標楷體" panose="03000509000000000000" pitchFamily="65" charset="-120"/>
              </a:rPr>
              <a:t>E24064193</a:t>
            </a:r>
          </a:p>
          <a:p>
            <a:pPr algn="ctr"/>
            <a:r>
              <a:rPr lang="zh-TW" altLang="en-US" sz="2400" dirty="0">
                <a:effectLst/>
                <a:latin typeface="標楷體" panose="03000509000000000000" pitchFamily="65" charset="-120"/>
                <a:ea typeface="標楷體" panose="03000509000000000000" pitchFamily="65" charset="-120"/>
              </a:rPr>
              <a:t>林韋辰 </a:t>
            </a:r>
            <a:r>
              <a:rPr lang="en-US" altLang="zh-TW" sz="2400" dirty="0">
                <a:effectLst/>
                <a:ea typeface="標楷體" panose="03000509000000000000" pitchFamily="65" charset="-120"/>
              </a:rPr>
              <a:t>I54061233</a:t>
            </a:r>
          </a:p>
          <a:p>
            <a:pPr algn="ctr"/>
            <a:r>
              <a:rPr lang="zh-TW" altLang="en-US" sz="2400" dirty="0">
                <a:effectLst/>
                <a:latin typeface="標楷體" panose="03000509000000000000" pitchFamily="65" charset="-120"/>
                <a:ea typeface="標楷體" panose="03000509000000000000" pitchFamily="65" charset="-120"/>
              </a:rPr>
              <a:t>游鎮嘉 </a:t>
            </a:r>
            <a:r>
              <a:rPr lang="en-US" altLang="zh-TW" sz="2400" dirty="0">
                <a:effectLst/>
              </a:rPr>
              <a:t>N26091924</a:t>
            </a:r>
          </a:p>
          <a:p>
            <a:endParaRPr lang="zh-TW" altLang="en-US" sz="2400" dirty="0">
              <a:effectLst/>
            </a:endParaRPr>
          </a:p>
          <a:p>
            <a:endParaRPr lang="zh-TW" altLang="en-US" sz="2400" dirty="0">
              <a:effectLst/>
            </a:endParaRPr>
          </a:p>
          <a:p>
            <a:endParaRPr lang="zh-TW" altLang="en-US" sz="2400" dirty="0">
              <a:effectLst/>
            </a:endParaRPr>
          </a:p>
          <a:p>
            <a:endParaRPr lang="zh-TW" altLang="en-US" sz="2400" dirty="0">
              <a:effectLst/>
            </a:endParaRPr>
          </a:p>
          <a:p>
            <a:endParaRPr lang="zh-TW" altLang="en-US" sz="2400" dirty="0">
              <a:effectLst/>
            </a:endParaRPr>
          </a:p>
          <a:p>
            <a:endParaRPr lang="zh-TW" altLang="en-US" dirty="0"/>
          </a:p>
        </p:txBody>
      </p:sp>
    </p:spTree>
    <p:extLst>
      <p:ext uri="{BB962C8B-B14F-4D97-AF65-F5344CB8AC3E}">
        <p14:creationId xmlns:p14="http://schemas.microsoft.com/office/powerpoint/2010/main" val="1996236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00FBE-8F0D-4D90-AF8E-A5EF14631FBF}"/>
              </a:ext>
            </a:extLst>
          </p:cNvPr>
          <p:cNvSpPr>
            <a:spLocks noGrp="1"/>
          </p:cNvSpPr>
          <p:nvPr>
            <p:ph type="title"/>
          </p:nvPr>
        </p:nvSpPr>
        <p:spPr>
          <a:xfrm>
            <a:off x="1097280" y="286603"/>
            <a:ext cx="10912468" cy="1450757"/>
          </a:xfrm>
        </p:spPr>
        <p:txBody>
          <a:bodyPr/>
          <a:lstStyle/>
          <a:p>
            <a:r>
              <a:rPr lang="en-US" altLang="zh-TW" dirty="0">
                <a:solidFill>
                  <a:srgbClr val="000000"/>
                </a:solidFill>
              </a:rPr>
              <a:t>How</a:t>
            </a:r>
            <a:r>
              <a:rPr lang="en-US" altLang="zh-TW" b="1" dirty="0">
                <a:solidFill>
                  <a:srgbClr val="000000"/>
                </a:solidFill>
              </a:rPr>
              <a:t> </a:t>
            </a:r>
            <a:r>
              <a:rPr lang="en-US" altLang="zh-TW" b="1" i="0" dirty="0" err="1">
                <a:solidFill>
                  <a:srgbClr val="000000"/>
                </a:solidFill>
                <a:effectLst/>
              </a:rPr>
              <a:t>EfficientNet</a:t>
            </a:r>
            <a:r>
              <a:rPr lang="en-US" altLang="zh-TW" b="1" i="0" dirty="0">
                <a:solidFill>
                  <a:srgbClr val="000000"/>
                </a:solidFill>
                <a:effectLst/>
              </a:rPr>
              <a:t>? </a:t>
            </a:r>
            <a:r>
              <a:rPr lang="en-US" altLang="zh-TW" i="0" dirty="0">
                <a:solidFill>
                  <a:srgbClr val="000000"/>
                </a:solidFill>
                <a:effectLst/>
              </a:rPr>
              <a:t>- </a:t>
            </a:r>
            <a:r>
              <a:rPr lang="en-US" altLang="zh-TW" sz="4800" b="0" i="0" dirty="0" err="1">
                <a:solidFill>
                  <a:srgbClr val="111111"/>
                </a:solidFill>
                <a:effectLst/>
              </a:rPr>
              <a:t>EfficientNet</a:t>
            </a:r>
            <a:r>
              <a:rPr lang="en-US" altLang="zh-TW" sz="4800" b="0" i="0" dirty="0">
                <a:solidFill>
                  <a:srgbClr val="111111"/>
                </a:solidFill>
                <a:effectLst/>
              </a:rPr>
              <a:t> Architecture</a:t>
            </a:r>
            <a:endParaRPr lang="zh-TW" altLang="en-US" dirty="0"/>
          </a:p>
        </p:txBody>
      </p:sp>
      <p:pic>
        <p:nvPicPr>
          <p:cNvPr id="4" name="圖片 3">
            <a:extLst>
              <a:ext uri="{FF2B5EF4-FFF2-40B4-BE49-F238E27FC236}">
                <a16:creationId xmlns:a16="http://schemas.microsoft.com/office/drawing/2014/main" id="{8D887880-9963-49E3-A1A3-77A89ADA541F}"/>
              </a:ext>
            </a:extLst>
          </p:cNvPr>
          <p:cNvPicPr>
            <a:picLocks noChangeAspect="1"/>
          </p:cNvPicPr>
          <p:nvPr/>
        </p:nvPicPr>
        <p:blipFill>
          <a:blip r:embed="rId3"/>
          <a:stretch>
            <a:fillRect/>
          </a:stretch>
        </p:blipFill>
        <p:spPr>
          <a:xfrm>
            <a:off x="1727707" y="1918888"/>
            <a:ext cx="8736585" cy="4243738"/>
          </a:xfrm>
          <a:prstGeom prst="rect">
            <a:avLst/>
          </a:prstGeom>
        </p:spPr>
      </p:pic>
    </p:spTree>
    <p:extLst>
      <p:ext uri="{BB962C8B-B14F-4D97-AF65-F5344CB8AC3E}">
        <p14:creationId xmlns:p14="http://schemas.microsoft.com/office/powerpoint/2010/main" val="5521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38678-D549-426D-A58F-41D49D542B26}"/>
              </a:ext>
            </a:extLst>
          </p:cNvPr>
          <p:cNvSpPr>
            <a:spLocks noGrp="1"/>
          </p:cNvSpPr>
          <p:nvPr>
            <p:ph type="title"/>
          </p:nvPr>
        </p:nvSpPr>
        <p:spPr>
          <a:xfrm>
            <a:off x="1097280" y="735291"/>
            <a:ext cx="10058400" cy="1002069"/>
          </a:xfrm>
        </p:spPr>
        <p:txBody>
          <a:bodyPr>
            <a:normAutofit/>
          </a:bodyPr>
          <a:lstStyle/>
          <a:p>
            <a:r>
              <a:rPr lang="en-US" altLang="zh-TW" dirty="0"/>
              <a:t>Data preprocessing-</a:t>
            </a:r>
            <a:r>
              <a:rPr lang="zh-TW" altLang="en-US" dirty="0"/>
              <a:t> </a:t>
            </a:r>
            <a:r>
              <a:rPr lang="en-US" altLang="zh-TW" dirty="0"/>
              <a:t>Resize </a:t>
            </a:r>
            <a:endParaRPr lang="zh-TW" altLang="en-US" dirty="0"/>
          </a:p>
        </p:txBody>
      </p:sp>
      <p:pic>
        <p:nvPicPr>
          <p:cNvPr id="5" name="圖片 4">
            <a:extLst>
              <a:ext uri="{FF2B5EF4-FFF2-40B4-BE49-F238E27FC236}">
                <a16:creationId xmlns:a16="http://schemas.microsoft.com/office/drawing/2014/main" id="{BDB56895-A098-412D-83C7-027BAB1DC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444" y="2837467"/>
            <a:ext cx="4870036" cy="2739395"/>
          </a:xfrm>
          <a:prstGeom prst="rect">
            <a:avLst/>
          </a:prstGeom>
        </p:spPr>
      </p:pic>
      <p:pic>
        <p:nvPicPr>
          <p:cNvPr id="6" name="圖片 5">
            <a:extLst>
              <a:ext uri="{FF2B5EF4-FFF2-40B4-BE49-F238E27FC236}">
                <a16:creationId xmlns:a16="http://schemas.microsoft.com/office/drawing/2014/main" id="{DED6DDC9-C787-42CB-9C6D-B58A955BB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7501" y="3133233"/>
            <a:ext cx="2156584" cy="2147862"/>
          </a:xfrm>
          <a:prstGeom prst="rect">
            <a:avLst/>
          </a:prstGeom>
        </p:spPr>
      </p:pic>
      <p:cxnSp>
        <p:nvCxnSpPr>
          <p:cNvPr id="8" name="直線單箭頭接點 7">
            <a:extLst>
              <a:ext uri="{FF2B5EF4-FFF2-40B4-BE49-F238E27FC236}">
                <a16:creationId xmlns:a16="http://schemas.microsoft.com/office/drawing/2014/main" id="{77EB6E27-540C-4245-80BC-7F19918D0639}"/>
              </a:ext>
            </a:extLst>
          </p:cNvPr>
          <p:cNvCxnSpPr/>
          <p:nvPr/>
        </p:nvCxnSpPr>
        <p:spPr>
          <a:xfrm>
            <a:off x="6410227" y="4207164"/>
            <a:ext cx="15459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0FA505BF-0F1D-4450-B963-183B13C7C3DC}"/>
              </a:ext>
            </a:extLst>
          </p:cNvPr>
          <p:cNvSpPr txBox="1"/>
          <p:nvPr/>
        </p:nvSpPr>
        <p:spPr>
          <a:xfrm>
            <a:off x="8935735" y="2480582"/>
            <a:ext cx="1020116" cy="646331"/>
          </a:xfrm>
          <a:prstGeom prst="rect">
            <a:avLst/>
          </a:prstGeom>
          <a:noFill/>
        </p:spPr>
        <p:txBody>
          <a:bodyPr wrap="square" rtlCol="0">
            <a:spAutoFit/>
          </a:bodyPr>
          <a:lstStyle/>
          <a:p>
            <a:r>
              <a:rPr lang="en-US" altLang="zh-TW" sz="3600" dirty="0"/>
              <a:t>224</a:t>
            </a:r>
            <a:endParaRPr lang="zh-TW" altLang="en-US" sz="3600" dirty="0"/>
          </a:p>
        </p:txBody>
      </p:sp>
      <p:sp>
        <p:nvSpPr>
          <p:cNvPr id="10" name="文字方塊 9">
            <a:extLst>
              <a:ext uri="{FF2B5EF4-FFF2-40B4-BE49-F238E27FC236}">
                <a16:creationId xmlns:a16="http://schemas.microsoft.com/office/drawing/2014/main" id="{5E2D6474-8C42-43E9-AC2F-A72F22E7E310}"/>
              </a:ext>
            </a:extLst>
          </p:cNvPr>
          <p:cNvSpPr txBox="1"/>
          <p:nvPr/>
        </p:nvSpPr>
        <p:spPr>
          <a:xfrm>
            <a:off x="326900" y="3881251"/>
            <a:ext cx="1036531" cy="646331"/>
          </a:xfrm>
          <a:prstGeom prst="rect">
            <a:avLst/>
          </a:prstGeom>
          <a:noFill/>
        </p:spPr>
        <p:txBody>
          <a:bodyPr wrap="square" rtlCol="0">
            <a:spAutoFit/>
          </a:bodyPr>
          <a:lstStyle/>
          <a:p>
            <a:r>
              <a:rPr lang="en-US" altLang="zh-TW" sz="3600" dirty="0"/>
              <a:t>360</a:t>
            </a:r>
            <a:endParaRPr lang="zh-TW" altLang="en-US" sz="3600" dirty="0"/>
          </a:p>
        </p:txBody>
      </p:sp>
      <p:sp>
        <p:nvSpPr>
          <p:cNvPr id="11" name="文字方塊 10">
            <a:extLst>
              <a:ext uri="{FF2B5EF4-FFF2-40B4-BE49-F238E27FC236}">
                <a16:creationId xmlns:a16="http://schemas.microsoft.com/office/drawing/2014/main" id="{070600A2-733D-4B95-87FD-861E104E3AA0}"/>
              </a:ext>
            </a:extLst>
          </p:cNvPr>
          <p:cNvSpPr txBox="1"/>
          <p:nvPr/>
        </p:nvSpPr>
        <p:spPr>
          <a:xfrm>
            <a:off x="10591283" y="3881251"/>
            <a:ext cx="984832" cy="646331"/>
          </a:xfrm>
          <a:prstGeom prst="rect">
            <a:avLst/>
          </a:prstGeom>
          <a:noFill/>
        </p:spPr>
        <p:txBody>
          <a:bodyPr wrap="square" rtlCol="0">
            <a:spAutoFit/>
          </a:bodyPr>
          <a:lstStyle/>
          <a:p>
            <a:r>
              <a:rPr lang="en-US" altLang="zh-TW" sz="3600" dirty="0"/>
              <a:t>224</a:t>
            </a:r>
            <a:endParaRPr lang="zh-TW" altLang="en-US" sz="3600" dirty="0"/>
          </a:p>
        </p:txBody>
      </p:sp>
      <p:sp>
        <p:nvSpPr>
          <p:cNvPr id="12" name="文字方塊 11">
            <a:extLst>
              <a:ext uri="{FF2B5EF4-FFF2-40B4-BE49-F238E27FC236}">
                <a16:creationId xmlns:a16="http://schemas.microsoft.com/office/drawing/2014/main" id="{98AD0138-F74E-431B-B399-0694467CDB6E}"/>
              </a:ext>
            </a:extLst>
          </p:cNvPr>
          <p:cNvSpPr txBox="1"/>
          <p:nvPr/>
        </p:nvSpPr>
        <p:spPr>
          <a:xfrm>
            <a:off x="3224834" y="2232224"/>
            <a:ext cx="1394300" cy="646331"/>
          </a:xfrm>
          <a:prstGeom prst="rect">
            <a:avLst/>
          </a:prstGeom>
          <a:noFill/>
        </p:spPr>
        <p:txBody>
          <a:bodyPr wrap="square" rtlCol="0">
            <a:spAutoFit/>
          </a:bodyPr>
          <a:lstStyle/>
          <a:p>
            <a:r>
              <a:rPr lang="en-US" altLang="zh-TW" sz="3600" dirty="0"/>
              <a:t>640</a:t>
            </a:r>
            <a:endParaRPr lang="zh-TW" altLang="en-US" sz="3600" dirty="0"/>
          </a:p>
        </p:txBody>
      </p:sp>
    </p:spTree>
    <p:extLst>
      <p:ext uri="{BB962C8B-B14F-4D97-AF65-F5344CB8AC3E}">
        <p14:creationId xmlns:p14="http://schemas.microsoft.com/office/powerpoint/2010/main" val="247321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38678-D549-426D-A58F-41D49D542B26}"/>
              </a:ext>
            </a:extLst>
          </p:cNvPr>
          <p:cNvSpPr>
            <a:spLocks noGrp="1"/>
          </p:cNvSpPr>
          <p:nvPr>
            <p:ph type="title"/>
          </p:nvPr>
        </p:nvSpPr>
        <p:spPr>
          <a:xfrm>
            <a:off x="1097280" y="735291"/>
            <a:ext cx="10058400" cy="1002069"/>
          </a:xfrm>
        </p:spPr>
        <p:txBody>
          <a:bodyPr>
            <a:normAutofit/>
          </a:bodyPr>
          <a:lstStyle/>
          <a:p>
            <a:r>
              <a:rPr lang="en-US" altLang="zh-TW" dirty="0"/>
              <a:t>Data preprocessing-</a:t>
            </a:r>
            <a:r>
              <a:rPr lang="zh-TW" altLang="en-US" dirty="0"/>
              <a:t> </a:t>
            </a:r>
            <a:r>
              <a:rPr lang="en-US" altLang="zh-TW" dirty="0"/>
              <a:t>Augmentation </a:t>
            </a:r>
            <a:endParaRPr lang="zh-TW" altLang="en-US" dirty="0"/>
          </a:p>
        </p:txBody>
      </p:sp>
      <p:pic>
        <p:nvPicPr>
          <p:cNvPr id="1026" name="Picture 2">
            <a:extLst>
              <a:ext uri="{FF2B5EF4-FFF2-40B4-BE49-F238E27FC236}">
                <a16:creationId xmlns:a16="http://schemas.microsoft.com/office/drawing/2014/main" id="{5261DA28-5378-4E7E-BC13-87E5ED9A2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183" y="1819372"/>
            <a:ext cx="4592593" cy="448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615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38678-D549-426D-A58F-41D49D542B26}"/>
              </a:ext>
            </a:extLst>
          </p:cNvPr>
          <p:cNvSpPr>
            <a:spLocks noGrp="1"/>
          </p:cNvSpPr>
          <p:nvPr>
            <p:ph type="title"/>
          </p:nvPr>
        </p:nvSpPr>
        <p:spPr>
          <a:xfrm>
            <a:off x="1097280" y="735291"/>
            <a:ext cx="10058400" cy="1002069"/>
          </a:xfrm>
        </p:spPr>
        <p:txBody>
          <a:bodyPr>
            <a:normAutofit/>
          </a:bodyPr>
          <a:lstStyle/>
          <a:p>
            <a:r>
              <a:rPr lang="en-US" altLang="zh-TW" dirty="0"/>
              <a:t>Data preprocessing- Too similar data </a:t>
            </a:r>
            <a:endParaRPr lang="zh-TW" altLang="en-US" dirty="0"/>
          </a:p>
        </p:txBody>
      </p:sp>
      <p:pic>
        <p:nvPicPr>
          <p:cNvPr id="4" name="圖片 3">
            <a:extLst>
              <a:ext uri="{FF2B5EF4-FFF2-40B4-BE49-F238E27FC236}">
                <a16:creationId xmlns:a16="http://schemas.microsoft.com/office/drawing/2014/main" id="{BCAB6E6D-018A-428D-B42B-155F47AE4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8" y="2534605"/>
            <a:ext cx="4603343" cy="3429491"/>
          </a:xfrm>
          <a:prstGeom prst="rect">
            <a:avLst/>
          </a:prstGeom>
        </p:spPr>
      </p:pic>
      <p:pic>
        <p:nvPicPr>
          <p:cNvPr id="13" name="圖片 12">
            <a:extLst>
              <a:ext uri="{FF2B5EF4-FFF2-40B4-BE49-F238E27FC236}">
                <a16:creationId xmlns:a16="http://schemas.microsoft.com/office/drawing/2014/main" id="{61716F0F-898C-411F-B199-6B7A6A4CBE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347" y="2534605"/>
            <a:ext cx="3514273" cy="3354025"/>
          </a:xfrm>
          <a:prstGeom prst="rect">
            <a:avLst/>
          </a:prstGeom>
        </p:spPr>
      </p:pic>
      <p:sp>
        <p:nvSpPr>
          <p:cNvPr id="14" name="文字方塊 13">
            <a:extLst>
              <a:ext uri="{FF2B5EF4-FFF2-40B4-BE49-F238E27FC236}">
                <a16:creationId xmlns:a16="http://schemas.microsoft.com/office/drawing/2014/main" id="{317AAFEB-0397-45D4-A9F4-B365393D86C4}"/>
              </a:ext>
            </a:extLst>
          </p:cNvPr>
          <p:cNvSpPr txBox="1"/>
          <p:nvPr/>
        </p:nvSpPr>
        <p:spPr>
          <a:xfrm>
            <a:off x="2485880" y="1873054"/>
            <a:ext cx="1826141" cy="584775"/>
          </a:xfrm>
          <a:prstGeom prst="rect">
            <a:avLst/>
          </a:prstGeom>
          <a:noFill/>
        </p:spPr>
        <p:txBody>
          <a:bodyPr wrap="none" rtlCol="0">
            <a:spAutoFit/>
          </a:bodyPr>
          <a:lstStyle/>
          <a:p>
            <a:r>
              <a:rPr lang="zh-TW" altLang="en-US" sz="3200" dirty="0"/>
              <a:t>福山萵苣</a:t>
            </a:r>
          </a:p>
        </p:txBody>
      </p:sp>
      <p:sp>
        <p:nvSpPr>
          <p:cNvPr id="15" name="文字方塊 14">
            <a:extLst>
              <a:ext uri="{FF2B5EF4-FFF2-40B4-BE49-F238E27FC236}">
                <a16:creationId xmlns:a16="http://schemas.microsoft.com/office/drawing/2014/main" id="{CA054695-2BCC-414F-9C9A-7DE6A0EEDD07}"/>
              </a:ext>
            </a:extLst>
          </p:cNvPr>
          <p:cNvSpPr txBox="1"/>
          <p:nvPr/>
        </p:nvSpPr>
        <p:spPr>
          <a:xfrm>
            <a:off x="8247598" y="1873054"/>
            <a:ext cx="1415772" cy="584775"/>
          </a:xfrm>
          <a:prstGeom prst="rect">
            <a:avLst/>
          </a:prstGeom>
          <a:noFill/>
        </p:spPr>
        <p:txBody>
          <a:bodyPr wrap="none" rtlCol="0">
            <a:spAutoFit/>
          </a:bodyPr>
          <a:lstStyle/>
          <a:p>
            <a:r>
              <a:rPr lang="zh-TW" altLang="en-US" sz="3200" dirty="0"/>
              <a:t>大陸妹</a:t>
            </a:r>
          </a:p>
        </p:txBody>
      </p:sp>
    </p:spTree>
    <p:extLst>
      <p:ext uri="{BB962C8B-B14F-4D97-AF65-F5344CB8AC3E}">
        <p14:creationId xmlns:p14="http://schemas.microsoft.com/office/powerpoint/2010/main" val="161111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38678-D549-426D-A58F-41D49D542B26}"/>
              </a:ext>
            </a:extLst>
          </p:cNvPr>
          <p:cNvSpPr>
            <a:spLocks noGrp="1"/>
          </p:cNvSpPr>
          <p:nvPr>
            <p:ph type="title"/>
          </p:nvPr>
        </p:nvSpPr>
        <p:spPr>
          <a:xfrm>
            <a:off x="1097280" y="735291"/>
            <a:ext cx="10058400" cy="1002069"/>
          </a:xfrm>
        </p:spPr>
        <p:txBody>
          <a:bodyPr>
            <a:normAutofit/>
          </a:bodyPr>
          <a:lstStyle/>
          <a:p>
            <a:r>
              <a:rPr lang="en-US" altLang="zh-TW" dirty="0"/>
              <a:t>Data preprocessing- Too similar data </a:t>
            </a:r>
            <a:endParaRPr lang="zh-TW" altLang="en-US" dirty="0"/>
          </a:p>
        </p:txBody>
      </p:sp>
      <p:sp>
        <p:nvSpPr>
          <p:cNvPr id="14" name="文字方塊 13">
            <a:extLst>
              <a:ext uri="{FF2B5EF4-FFF2-40B4-BE49-F238E27FC236}">
                <a16:creationId xmlns:a16="http://schemas.microsoft.com/office/drawing/2014/main" id="{317AAFEB-0397-45D4-A9F4-B365393D86C4}"/>
              </a:ext>
            </a:extLst>
          </p:cNvPr>
          <p:cNvSpPr txBox="1"/>
          <p:nvPr/>
        </p:nvSpPr>
        <p:spPr>
          <a:xfrm>
            <a:off x="2485880" y="1873054"/>
            <a:ext cx="2236510" cy="584775"/>
          </a:xfrm>
          <a:prstGeom prst="rect">
            <a:avLst/>
          </a:prstGeom>
          <a:noFill/>
        </p:spPr>
        <p:txBody>
          <a:bodyPr wrap="none" rtlCol="0">
            <a:spAutoFit/>
          </a:bodyPr>
          <a:lstStyle/>
          <a:p>
            <a:r>
              <a:rPr lang="zh-TW" altLang="en-US" sz="3200" dirty="0"/>
              <a:t>有機小松菜</a:t>
            </a:r>
          </a:p>
        </p:txBody>
      </p:sp>
      <p:sp>
        <p:nvSpPr>
          <p:cNvPr id="15" name="文字方塊 14">
            <a:extLst>
              <a:ext uri="{FF2B5EF4-FFF2-40B4-BE49-F238E27FC236}">
                <a16:creationId xmlns:a16="http://schemas.microsoft.com/office/drawing/2014/main" id="{CA054695-2BCC-414F-9C9A-7DE6A0EEDD07}"/>
              </a:ext>
            </a:extLst>
          </p:cNvPr>
          <p:cNvSpPr txBox="1"/>
          <p:nvPr/>
        </p:nvSpPr>
        <p:spPr>
          <a:xfrm>
            <a:off x="8247598" y="1873054"/>
            <a:ext cx="1005403" cy="584775"/>
          </a:xfrm>
          <a:prstGeom prst="rect">
            <a:avLst/>
          </a:prstGeom>
          <a:noFill/>
        </p:spPr>
        <p:txBody>
          <a:bodyPr wrap="none" rtlCol="0">
            <a:spAutoFit/>
          </a:bodyPr>
          <a:lstStyle/>
          <a:p>
            <a:r>
              <a:rPr lang="zh-TW" altLang="en-US" sz="3200" dirty="0"/>
              <a:t>油菜</a:t>
            </a:r>
          </a:p>
        </p:txBody>
      </p:sp>
      <p:pic>
        <p:nvPicPr>
          <p:cNvPr id="7" name="圖片 6">
            <a:extLst>
              <a:ext uri="{FF2B5EF4-FFF2-40B4-BE49-F238E27FC236}">
                <a16:creationId xmlns:a16="http://schemas.microsoft.com/office/drawing/2014/main" id="{7D766E2F-D406-404E-85AC-982FBD8A2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260" y="2539761"/>
            <a:ext cx="4095750" cy="3067050"/>
          </a:xfrm>
          <a:prstGeom prst="rect">
            <a:avLst/>
          </a:prstGeom>
        </p:spPr>
      </p:pic>
      <p:pic>
        <p:nvPicPr>
          <p:cNvPr id="8" name="圖片 7">
            <a:extLst>
              <a:ext uri="{FF2B5EF4-FFF2-40B4-BE49-F238E27FC236}">
                <a16:creationId xmlns:a16="http://schemas.microsoft.com/office/drawing/2014/main" id="{6C002C03-37C3-4B11-9506-0D58F17A3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121" y="2539761"/>
            <a:ext cx="4204355" cy="3153266"/>
          </a:xfrm>
          <a:prstGeom prst="rect">
            <a:avLst/>
          </a:prstGeom>
        </p:spPr>
      </p:pic>
    </p:spTree>
    <p:extLst>
      <p:ext uri="{BB962C8B-B14F-4D97-AF65-F5344CB8AC3E}">
        <p14:creationId xmlns:p14="http://schemas.microsoft.com/office/powerpoint/2010/main" val="416335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C38678-D549-426D-A58F-41D49D542B26}"/>
              </a:ext>
            </a:extLst>
          </p:cNvPr>
          <p:cNvSpPr>
            <a:spLocks noGrp="1"/>
          </p:cNvSpPr>
          <p:nvPr>
            <p:ph type="title"/>
          </p:nvPr>
        </p:nvSpPr>
        <p:spPr>
          <a:xfrm>
            <a:off x="1097280" y="735291"/>
            <a:ext cx="10058400" cy="1002069"/>
          </a:xfrm>
        </p:spPr>
        <p:txBody>
          <a:bodyPr>
            <a:normAutofit/>
          </a:bodyPr>
          <a:lstStyle/>
          <a:p>
            <a:r>
              <a:rPr lang="en-US" altLang="zh-TW" dirty="0"/>
              <a:t>Data preprocessing- Too similar data </a:t>
            </a:r>
            <a:endParaRPr lang="zh-TW" altLang="en-US" dirty="0"/>
          </a:p>
        </p:txBody>
      </p:sp>
      <p:sp>
        <p:nvSpPr>
          <p:cNvPr id="14" name="文字方塊 13">
            <a:extLst>
              <a:ext uri="{FF2B5EF4-FFF2-40B4-BE49-F238E27FC236}">
                <a16:creationId xmlns:a16="http://schemas.microsoft.com/office/drawing/2014/main" id="{317AAFEB-0397-45D4-A9F4-B365393D86C4}"/>
              </a:ext>
            </a:extLst>
          </p:cNvPr>
          <p:cNvSpPr txBox="1"/>
          <p:nvPr/>
        </p:nvSpPr>
        <p:spPr>
          <a:xfrm>
            <a:off x="2691064" y="1873054"/>
            <a:ext cx="1826141" cy="584775"/>
          </a:xfrm>
          <a:prstGeom prst="rect">
            <a:avLst/>
          </a:prstGeom>
          <a:noFill/>
        </p:spPr>
        <p:txBody>
          <a:bodyPr wrap="none" rtlCol="0">
            <a:spAutoFit/>
          </a:bodyPr>
          <a:lstStyle/>
          <a:p>
            <a:r>
              <a:rPr lang="zh-TW" altLang="en-US" sz="3200" dirty="0"/>
              <a:t>蒜泥白肉</a:t>
            </a:r>
          </a:p>
        </p:txBody>
      </p:sp>
      <p:sp>
        <p:nvSpPr>
          <p:cNvPr id="15" name="文字方塊 14">
            <a:extLst>
              <a:ext uri="{FF2B5EF4-FFF2-40B4-BE49-F238E27FC236}">
                <a16:creationId xmlns:a16="http://schemas.microsoft.com/office/drawing/2014/main" id="{CA054695-2BCC-414F-9C9A-7DE6A0EEDD07}"/>
              </a:ext>
            </a:extLst>
          </p:cNvPr>
          <p:cNvSpPr txBox="1"/>
          <p:nvPr/>
        </p:nvSpPr>
        <p:spPr>
          <a:xfrm>
            <a:off x="7879981" y="1873054"/>
            <a:ext cx="1826141" cy="584775"/>
          </a:xfrm>
          <a:prstGeom prst="rect">
            <a:avLst/>
          </a:prstGeom>
          <a:noFill/>
        </p:spPr>
        <p:txBody>
          <a:bodyPr wrap="none" rtlCol="0">
            <a:spAutoFit/>
          </a:bodyPr>
          <a:lstStyle/>
          <a:p>
            <a:r>
              <a:rPr lang="zh-TW" altLang="en-US" sz="3200" dirty="0"/>
              <a:t>沙茶肉片</a:t>
            </a:r>
          </a:p>
        </p:txBody>
      </p:sp>
      <p:pic>
        <p:nvPicPr>
          <p:cNvPr id="4" name="圖片 3">
            <a:extLst>
              <a:ext uri="{FF2B5EF4-FFF2-40B4-BE49-F238E27FC236}">
                <a16:creationId xmlns:a16="http://schemas.microsoft.com/office/drawing/2014/main" id="{DB2C6FF5-E3B4-4B24-8DEF-F40768B3833D}"/>
              </a:ext>
            </a:extLst>
          </p:cNvPr>
          <p:cNvPicPr>
            <a:picLocks noChangeAspect="1"/>
          </p:cNvPicPr>
          <p:nvPr/>
        </p:nvPicPr>
        <p:blipFill rotWithShape="1">
          <a:blip r:embed="rId3">
            <a:extLst>
              <a:ext uri="{28A0092B-C50C-407E-A947-70E740481C1C}">
                <a14:useLocalDpi xmlns:a14="http://schemas.microsoft.com/office/drawing/2010/main" val="0"/>
              </a:ext>
            </a:extLst>
          </a:blip>
          <a:srcRect l="696" t="1125" r="62192"/>
          <a:stretch/>
        </p:blipFill>
        <p:spPr>
          <a:xfrm>
            <a:off x="1945215" y="2593523"/>
            <a:ext cx="3317840" cy="3394494"/>
          </a:xfrm>
          <a:prstGeom prst="rect">
            <a:avLst/>
          </a:prstGeom>
        </p:spPr>
      </p:pic>
      <p:pic>
        <p:nvPicPr>
          <p:cNvPr id="6" name="圖片 5">
            <a:extLst>
              <a:ext uri="{FF2B5EF4-FFF2-40B4-BE49-F238E27FC236}">
                <a16:creationId xmlns:a16="http://schemas.microsoft.com/office/drawing/2014/main" id="{4BF06E73-2EBB-49C7-9736-9DBBFEB83379}"/>
              </a:ext>
            </a:extLst>
          </p:cNvPr>
          <p:cNvPicPr>
            <a:picLocks noChangeAspect="1"/>
          </p:cNvPicPr>
          <p:nvPr/>
        </p:nvPicPr>
        <p:blipFill rotWithShape="1">
          <a:blip r:embed="rId3">
            <a:extLst>
              <a:ext uri="{28A0092B-C50C-407E-A947-70E740481C1C}">
                <a14:useLocalDpi xmlns:a14="http://schemas.microsoft.com/office/drawing/2010/main" val="0"/>
              </a:ext>
            </a:extLst>
          </a:blip>
          <a:srcRect l="42603" t="724" r="1263" b="1646"/>
          <a:stretch/>
        </p:blipFill>
        <p:spPr>
          <a:xfrm>
            <a:off x="6424706" y="2593523"/>
            <a:ext cx="4651186" cy="3106678"/>
          </a:xfrm>
          <a:prstGeom prst="rect">
            <a:avLst/>
          </a:prstGeom>
        </p:spPr>
      </p:pic>
    </p:spTree>
    <p:extLst>
      <p:ext uri="{BB962C8B-B14F-4D97-AF65-F5344CB8AC3E}">
        <p14:creationId xmlns:p14="http://schemas.microsoft.com/office/powerpoint/2010/main" val="3205048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Training progress – EfficientNetB7</a:t>
            </a:r>
            <a:endParaRPr lang="zh-TW" altLang="en-US" dirty="0"/>
          </a:p>
        </p:txBody>
      </p:sp>
      <p:pic>
        <p:nvPicPr>
          <p:cNvPr id="5" name="內容版面配置區 4">
            <a:extLst>
              <a:ext uri="{FF2B5EF4-FFF2-40B4-BE49-F238E27FC236}">
                <a16:creationId xmlns:a16="http://schemas.microsoft.com/office/drawing/2014/main" id="{5812B8C2-3E1C-4E40-86EE-148A205EAD87}"/>
              </a:ext>
            </a:extLst>
          </p:cNvPr>
          <p:cNvPicPr>
            <a:picLocks noGrp="1" noChangeAspect="1"/>
          </p:cNvPicPr>
          <p:nvPr>
            <p:ph idx="1"/>
          </p:nvPr>
        </p:nvPicPr>
        <p:blipFill rotWithShape="1">
          <a:blip r:embed="rId3"/>
          <a:srcRect b="50518"/>
          <a:stretch/>
        </p:blipFill>
        <p:spPr>
          <a:xfrm>
            <a:off x="1166859" y="2298666"/>
            <a:ext cx="4623815" cy="3274461"/>
          </a:xfrm>
        </p:spPr>
      </p:pic>
      <p:pic>
        <p:nvPicPr>
          <p:cNvPr id="7" name="圖片 6">
            <a:extLst>
              <a:ext uri="{FF2B5EF4-FFF2-40B4-BE49-F238E27FC236}">
                <a16:creationId xmlns:a16="http://schemas.microsoft.com/office/drawing/2014/main" id="{3BB926A2-02ED-4A66-9035-4123186F251C}"/>
              </a:ext>
            </a:extLst>
          </p:cNvPr>
          <p:cNvPicPr>
            <a:picLocks noChangeAspect="1"/>
          </p:cNvPicPr>
          <p:nvPr/>
        </p:nvPicPr>
        <p:blipFill rotWithShape="1">
          <a:blip r:embed="rId3"/>
          <a:srcRect t="49865"/>
          <a:stretch/>
        </p:blipFill>
        <p:spPr>
          <a:xfrm>
            <a:off x="6260920" y="2298665"/>
            <a:ext cx="4623815" cy="3317645"/>
          </a:xfrm>
          <a:prstGeom prst="rect">
            <a:avLst/>
          </a:prstGeom>
        </p:spPr>
      </p:pic>
    </p:spTree>
    <p:extLst>
      <p:ext uri="{BB962C8B-B14F-4D97-AF65-F5344CB8AC3E}">
        <p14:creationId xmlns:p14="http://schemas.microsoft.com/office/powerpoint/2010/main" val="202267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Testing result – Top accuracy</a:t>
            </a:r>
            <a:endParaRPr lang="zh-TW" altLang="en-US" dirty="0"/>
          </a:p>
        </p:txBody>
      </p:sp>
      <p:sp>
        <p:nvSpPr>
          <p:cNvPr id="9" name="文字方塊 8">
            <a:extLst>
              <a:ext uri="{FF2B5EF4-FFF2-40B4-BE49-F238E27FC236}">
                <a16:creationId xmlns:a16="http://schemas.microsoft.com/office/drawing/2014/main" id="{A07A9D24-3D48-46BF-840C-D2DBFCA52DEE}"/>
              </a:ext>
            </a:extLst>
          </p:cNvPr>
          <p:cNvSpPr txBox="1"/>
          <p:nvPr/>
        </p:nvSpPr>
        <p:spPr>
          <a:xfrm>
            <a:off x="1838227" y="2564091"/>
            <a:ext cx="2418034" cy="369332"/>
          </a:xfrm>
          <a:prstGeom prst="rect">
            <a:avLst/>
          </a:prstGeom>
          <a:noFill/>
        </p:spPr>
        <p:txBody>
          <a:bodyPr wrap="none" rtlCol="0">
            <a:spAutoFit/>
          </a:bodyPr>
          <a:lstStyle/>
          <a:p>
            <a:r>
              <a:rPr lang="en-US" altLang="zh-TW" dirty="0"/>
              <a:t>Top 1 accuracy</a:t>
            </a:r>
            <a:r>
              <a:rPr lang="zh-TW" altLang="en-US" dirty="0"/>
              <a:t> </a:t>
            </a:r>
            <a:r>
              <a:rPr lang="en-US" altLang="zh-TW" dirty="0"/>
              <a:t>:</a:t>
            </a:r>
            <a:r>
              <a:rPr lang="zh-TW" altLang="en-US" dirty="0"/>
              <a:t> </a:t>
            </a:r>
            <a:r>
              <a:rPr lang="en-US" altLang="zh-TW" dirty="0"/>
              <a:t>87.45%</a:t>
            </a:r>
          </a:p>
        </p:txBody>
      </p:sp>
      <p:graphicFrame>
        <p:nvGraphicFramePr>
          <p:cNvPr id="11" name="表格 11">
            <a:extLst>
              <a:ext uri="{FF2B5EF4-FFF2-40B4-BE49-F238E27FC236}">
                <a16:creationId xmlns:a16="http://schemas.microsoft.com/office/drawing/2014/main" id="{D86F3B2E-896C-44F3-8AE6-7AA133DDED88}"/>
              </a:ext>
            </a:extLst>
          </p:cNvPr>
          <p:cNvGraphicFramePr>
            <a:graphicFrameLocks noGrp="1"/>
          </p:cNvGraphicFramePr>
          <p:nvPr>
            <p:extLst>
              <p:ext uri="{D42A27DB-BD31-4B8C-83A1-F6EECF244321}">
                <p14:modId xmlns:p14="http://schemas.microsoft.com/office/powerpoint/2010/main" val="2429719463"/>
              </p:ext>
            </p:extLst>
          </p:nvPr>
        </p:nvGraphicFramePr>
        <p:xfrm>
          <a:off x="1168923" y="2191742"/>
          <a:ext cx="10058400" cy="1741598"/>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950633050"/>
                    </a:ext>
                  </a:extLst>
                </a:gridCol>
                <a:gridCol w="3352800">
                  <a:extLst>
                    <a:ext uri="{9D8B030D-6E8A-4147-A177-3AD203B41FA5}">
                      <a16:colId xmlns:a16="http://schemas.microsoft.com/office/drawing/2014/main" val="392884045"/>
                    </a:ext>
                  </a:extLst>
                </a:gridCol>
                <a:gridCol w="3352800">
                  <a:extLst>
                    <a:ext uri="{9D8B030D-6E8A-4147-A177-3AD203B41FA5}">
                      <a16:colId xmlns:a16="http://schemas.microsoft.com/office/drawing/2014/main" val="1908418687"/>
                    </a:ext>
                  </a:extLst>
                </a:gridCol>
              </a:tblGrid>
              <a:tr h="870799">
                <a:tc rowSpan="2">
                  <a:txBody>
                    <a:bodyPr/>
                    <a:lstStyle/>
                    <a:p>
                      <a:r>
                        <a:rPr lang="en-US" altLang="zh-TW" sz="4000" dirty="0"/>
                        <a:t>EfficientNetB7</a:t>
                      </a:r>
                      <a:endParaRPr lang="zh-TW" altLang="en-US" sz="4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1 accuracy</a:t>
                      </a:r>
                      <a:endParaRPr lang="zh-TW" altLang="en-US" sz="3600" dirty="0"/>
                    </a:p>
                  </a:txBody>
                  <a:tcPr/>
                </a:tc>
                <a:tc>
                  <a:txBody>
                    <a:bodyPr/>
                    <a:lstStyle/>
                    <a:p>
                      <a:r>
                        <a:rPr lang="en-US" altLang="zh-TW" sz="3600" dirty="0"/>
                        <a:t>87.45%</a:t>
                      </a:r>
                      <a:endParaRPr lang="zh-TW" altLang="en-US" sz="3600" dirty="0"/>
                    </a:p>
                  </a:txBody>
                  <a:tcPr/>
                </a:tc>
                <a:extLst>
                  <a:ext uri="{0D108BD9-81ED-4DB2-BD59-A6C34878D82A}">
                    <a16:rowId xmlns:a16="http://schemas.microsoft.com/office/drawing/2014/main" val="4228439791"/>
                  </a:ext>
                </a:extLst>
              </a:tr>
              <a:tr h="870799">
                <a:tc vMerge="1">
                  <a:txBody>
                    <a:bodyPr/>
                    <a:lstStyle/>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5 accuracy</a:t>
                      </a:r>
                      <a:endParaRPr lang="zh-TW" altLang="en-US" sz="3600" dirty="0"/>
                    </a:p>
                  </a:txBody>
                  <a:tcPr/>
                </a:tc>
                <a:tc>
                  <a:txBody>
                    <a:bodyPr/>
                    <a:lstStyle/>
                    <a:p>
                      <a:r>
                        <a:rPr lang="en-US" altLang="zh-TW" sz="3600" dirty="0"/>
                        <a:t>98.69%</a:t>
                      </a:r>
                      <a:endParaRPr lang="zh-TW" altLang="en-US" sz="3600" dirty="0"/>
                    </a:p>
                  </a:txBody>
                  <a:tcPr/>
                </a:tc>
                <a:extLst>
                  <a:ext uri="{0D108BD9-81ED-4DB2-BD59-A6C34878D82A}">
                    <a16:rowId xmlns:a16="http://schemas.microsoft.com/office/drawing/2014/main" val="2106600519"/>
                  </a:ext>
                </a:extLst>
              </a:tr>
            </a:tbl>
          </a:graphicData>
        </a:graphic>
      </p:graphicFrame>
    </p:spTree>
    <p:extLst>
      <p:ext uri="{BB962C8B-B14F-4D97-AF65-F5344CB8AC3E}">
        <p14:creationId xmlns:p14="http://schemas.microsoft.com/office/powerpoint/2010/main" val="481270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Testing result – </a:t>
            </a:r>
            <a:r>
              <a:rPr lang="en-US" altLang="zh-TW" dirty="0"/>
              <a:t>C</a:t>
            </a:r>
            <a:r>
              <a:rPr lang="en-US" altLang="zh-TW" sz="4800" dirty="0"/>
              <a:t>onfusion matrix</a:t>
            </a:r>
            <a:endParaRPr lang="zh-TW" altLang="en-US" dirty="0"/>
          </a:p>
        </p:txBody>
      </p:sp>
      <p:pic>
        <p:nvPicPr>
          <p:cNvPr id="4" name="圖片 3">
            <a:extLst>
              <a:ext uri="{FF2B5EF4-FFF2-40B4-BE49-F238E27FC236}">
                <a16:creationId xmlns:a16="http://schemas.microsoft.com/office/drawing/2014/main" id="{BBE1AA3B-398D-4D92-A351-806BE43BAFC6}"/>
              </a:ext>
            </a:extLst>
          </p:cNvPr>
          <p:cNvPicPr>
            <a:picLocks noChangeAspect="1"/>
          </p:cNvPicPr>
          <p:nvPr/>
        </p:nvPicPr>
        <p:blipFill>
          <a:blip r:embed="rId3"/>
          <a:stretch>
            <a:fillRect/>
          </a:stretch>
        </p:blipFill>
        <p:spPr>
          <a:xfrm>
            <a:off x="4009241" y="1840989"/>
            <a:ext cx="4234478" cy="4454261"/>
          </a:xfrm>
          <a:prstGeom prst="rect">
            <a:avLst/>
          </a:prstGeom>
        </p:spPr>
      </p:pic>
      <p:sp>
        <p:nvSpPr>
          <p:cNvPr id="8" name="橢圓 7">
            <a:extLst>
              <a:ext uri="{FF2B5EF4-FFF2-40B4-BE49-F238E27FC236}">
                <a16:creationId xmlns:a16="http://schemas.microsoft.com/office/drawing/2014/main" id="{387FAD2C-1E20-4EEA-9E26-3AC2E4150F7E}"/>
              </a:ext>
            </a:extLst>
          </p:cNvPr>
          <p:cNvSpPr/>
          <p:nvPr/>
        </p:nvSpPr>
        <p:spPr>
          <a:xfrm>
            <a:off x="4641575" y="2902227"/>
            <a:ext cx="417443" cy="4373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D01AABF8-77A8-498E-9E8F-C477580E6749}"/>
              </a:ext>
            </a:extLst>
          </p:cNvPr>
          <p:cNvSpPr txBox="1"/>
          <p:nvPr/>
        </p:nvSpPr>
        <p:spPr>
          <a:xfrm>
            <a:off x="1356690" y="2514600"/>
            <a:ext cx="1953039" cy="646331"/>
          </a:xfrm>
          <a:prstGeom prst="rect">
            <a:avLst/>
          </a:prstGeom>
          <a:noFill/>
        </p:spPr>
        <p:txBody>
          <a:bodyPr wrap="square" rtlCol="0">
            <a:spAutoFit/>
          </a:bodyPr>
          <a:lstStyle/>
          <a:p>
            <a:r>
              <a:rPr lang="en-US" altLang="zh-TW" dirty="0"/>
              <a:t>7:</a:t>
            </a:r>
            <a:r>
              <a:rPr lang="zh-TW" altLang="en-US" dirty="0"/>
              <a:t>有機小松菜</a:t>
            </a:r>
            <a:endParaRPr lang="en-US" altLang="zh-TW" dirty="0"/>
          </a:p>
          <a:p>
            <a:r>
              <a:rPr lang="en-US" altLang="zh-TW" dirty="0"/>
              <a:t>14:</a:t>
            </a:r>
            <a:r>
              <a:rPr lang="zh-TW" altLang="en-US" dirty="0"/>
              <a:t>油菜</a:t>
            </a:r>
          </a:p>
        </p:txBody>
      </p:sp>
      <p:pic>
        <p:nvPicPr>
          <p:cNvPr id="10" name="圖片 9">
            <a:extLst>
              <a:ext uri="{FF2B5EF4-FFF2-40B4-BE49-F238E27FC236}">
                <a16:creationId xmlns:a16="http://schemas.microsoft.com/office/drawing/2014/main" id="{ED0DC938-1BBA-47F5-AD19-24C654C6A4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93" y="3380370"/>
            <a:ext cx="2191528" cy="1641098"/>
          </a:xfrm>
          <a:prstGeom prst="rect">
            <a:avLst/>
          </a:prstGeom>
        </p:spPr>
      </p:pic>
      <p:pic>
        <p:nvPicPr>
          <p:cNvPr id="11" name="圖片 10">
            <a:extLst>
              <a:ext uri="{FF2B5EF4-FFF2-40B4-BE49-F238E27FC236}">
                <a16:creationId xmlns:a16="http://schemas.microsoft.com/office/drawing/2014/main" id="{A86A97EB-BACE-4904-AC60-4867A9E64E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9714" y="4277026"/>
            <a:ext cx="2249640" cy="1687230"/>
          </a:xfrm>
          <a:prstGeom prst="rect">
            <a:avLst/>
          </a:prstGeom>
        </p:spPr>
      </p:pic>
      <p:cxnSp>
        <p:nvCxnSpPr>
          <p:cNvPr id="13" name="直線單箭頭接點 12">
            <a:extLst>
              <a:ext uri="{FF2B5EF4-FFF2-40B4-BE49-F238E27FC236}">
                <a16:creationId xmlns:a16="http://schemas.microsoft.com/office/drawing/2014/main" id="{CB6975D4-CB53-4AD3-B5A6-87F1066A9CBE}"/>
              </a:ext>
            </a:extLst>
          </p:cNvPr>
          <p:cNvCxnSpPr>
            <a:stCxn id="8" idx="2"/>
          </p:cNvCxnSpPr>
          <p:nvPr/>
        </p:nvCxnSpPr>
        <p:spPr>
          <a:xfrm flipH="1">
            <a:off x="4293704" y="3120888"/>
            <a:ext cx="34787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EE4B91E2-760B-4129-9C9C-52F24B22F7D3}"/>
              </a:ext>
            </a:extLst>
          </p:cNvPr>
          <p:cNvCxnSpPr>
            <a:stCxn id="8" idx="4"/>
          </p:cNvCxnSpPr>
          <p:nvPr/>
        </p:nvCxnSpPr>
        <p:spPr>
          <a:xfrm flipH="1">
            <a:off x="4850296" y="3339549"/>
            <a:ext cx="1" cy="26247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42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7586BD-B61B-40E1-AC29-FC443CE7ED6F}"/>
              </a:ext>
            </a:extLst>
          </p:cNvPr>
          <p:cNvSpPr>
            <a:spLocks noGrp="1"/>
          </p:cNvSpPr>
          <p:nvPr>
            <p:ph type="title"/>
          </p:nvPr>
        </p:nvSpPr>
        <p:spPr/>
        <p:txBody>
          <a:bodyPr/>
          <a:lstStyle/>
          <a:p>
            <a:r>
              <a:rPr lang="en-US" altLang="zh-TW" dirty="0"/>
              <a:t>Comparison</a:t>
            </a:r>
            <a:endParaRPr lang="zh-TW" altLang="en-US" dirty="0"/>
          </a:p>
        </p:txBody>
      </p:sp>
      <p:sp>
        <p:nvSpPr>
          <p:cNvPr id="3" name="內容版面配置區 2">
            <a:extLst>
              <a:ext uri="{FF2B5EF4-FFF2-40B4-BE49-F238E27FC236}">
                <a16:creationId xmlns:a16="http://schemas.microsoft.com/office/drawing/2014/main" id="{8B11F2CB-67E2-4BE4-9B6D-708FA4366FC2}"/>
              </a:ext>
            </a:extLst>
          </p:cNvPr>
          <p:cNvSpPr>
            <a:spLocks noGrp="1"/>
          </p:cNvSpPr>
          <p:nvPr>
            <p:ph idx="1"/>
          </p:nvPr>
        </p:nvSpPr>
        <p:spPr/>
        <p:txBody>
          <a:bodyPr>
            <a:normAutofit/>
          </a:bodyPr>
          <a:lstStyle/>
          <a:p>
            <a:pPr>
              <a:buFont typeface="Wingdings" panose="05000000000000000000" pitchFamily="2" charset="2"/>
              <a:buChar char="l"/>
            </a:pPr>
            <a:r>
              <a:rPr lang="en-US" altLang="zh-TW" sz="2800" dirty="0"/>
              <a:t> EfficientNetB4 and EfficientNetB7</a:t>
            </a:r>
          </a:p>
          <a:p>
            <a:pPr>
              <a:buFont typeface="Wingdings" panose="05000000000000000000" pitchFamily="2" charset="2"/>
              <a:buChar char="l"/>
            </a:pPr>
            <a:r>
              <a:rPr lang="en-US" altLang="zh-TW" sz="2800" dirty="0"/>
              <a:t> Freeze layer and not </a:t>
            </a:r>
          </a:p>
          <a:p>
            <a:pPr>
              <a:buFont typeface="Wingdings" panose="05000000000000000000" pitchFamily="2" charset="2"/>
              <a:buChar char="l"/>
            </a:pPr>
            <a:r>
              <a:rPr lang="en-US" altLang="zh-TW" sz="2800" dirty="0"/>
              <a:t> Merge similar data or not</a:t>
            </a:r>
            <a:endParaRPr lang="zh-TW" altLang="en-US" sz="2800" dirty="0"/>
          </a:p>
        </p:txBody>
      </p:sp>
    </p:spTree>
    <p:extLst>
      <p:ext uri="{BB962C8B-B14F-4D97-AF65-F5344CB8AC3E}">
        <p14:creationId xmlns:p14="http://schemas.microsoft.com/office/powerpoint/2010/main" val="32064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A4EE83-2104-4E67-BF09-A5784C7AF180}"/>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8E811C8A-4AD0-4421-91D5-B16865B25141}"/>
              </a:ext>
            </a:extLst>
          </p:cNvPr>
          <p:cNvSpPr>
            <a:spLocks noGrp="1"/>
          </p:cNvSpPr>
          <p:nvPr>
            <p:ph idx="1"/>
          </p:nvPr>
        </p:nvSpPr>
        <p:spPr/>
        <p:txBody>
          <a:bodyPr>
            <a:normAutofit fontScale="92500" lnSpcReduction="10000"/>
          </a:bodyPr>
          <a:lstStyle/>
          <a:p>
            <a:pPr>
              <a:buFont typeface="Wingdings" panose="05000000000000000000" pitchFamily="2" charset="2"/>
              <a:buChar char="l"/>
            </a:pPr>
            <a:r>
              <a:rPr lang="en-US" altLang="zh-TW" sz="2800" dirty="0"/>
              <a:t> Why </a:t>
            </a:r>
            <a:r>
              <a:rPr lang="en-US" altLang="zh-TW" sz="2800" dirty="0" err="1"/>
              <a:t>EfficientNet</a:t>
            </a:r>
            <a:endParaRPr lang="en-US" altLang="zh-TW" sz="2800" dirty="0"/>
          </a:p>
          <a:p>
            <a:pPr>
              <a:buFont typeface="Wingdings" panose="05000000000000000000" pitchFamily="2" charset="2"/>
              <a:buChar char="l"/>
            </a:pPr>
            <a:r>
              <a:rPr lang="en-US" altLang="zh-TW" sz="2800" dirty="0"/>
              <a:t> How </a:t>
            </a:r>
            <a:r>
              <a:rPr lang="en-US" altLang="zh-TW" sz="2800" dirty="0" err="1"/>
              <a:t>EfficientNet</a:t>
            </a:r>
            <a:endParaRPr lang="en-US" altLang="zh-TW" sz="2800" dirty="0"/>
          </a:p>
          <a:p>
            <a:pPr>
              <a:buFont typeface="Wingdings" panose="05000000000000000000" pitchFamily="2" charset="2"/>
              <a:buChar char="l"/>
            </a:pPr>
            <a:r>
              <a:rPr lang="en-US" altLang="zh-TW" sz="2800" dirty="0"/>
              <a:t> Data preprocessing</a:t>
            </a:r>
          </a:p>
          <a:p>
            <a:pPr>
              <a:buFont typeface="Wingdings" panose="05000000000000000000" pitchFamily="2" charset="2"/>
              <a:buChar char="l"/>
            </a:pPr>
            <a:r>
              <a:rPr lang="en-US" altLang="zh-TW" sz="2800" dirty="0"/>
              <a:t> Training progress</a:t>
            </a:r>
          </a:p>
          <a:p>
            <a:pPr>
              <a:buFont typeface="Wingdings" panose="05000000000000000000" pitchFamily="2" charset="2"/>
              <a:buChar char="l"/>
            </a:pPr>
            <a:r>
              <a:rPr lang="en-US" altLang="zh-TW" sz="2800" dirty="0"/>
              <a:t> Testing result</a:t>
            </a:r>
          </a:p>
          <a:p>
            <a:pPr>
              <a:buFont typeface="Wingdings" panose="05000000000000000000" pitchFamily="2" charset="2"/>
              <a:buChar char="l"/>
            </a:pPr>
            <a:r>
              <a:rPr lang="en-US" altLang="zh-TW" sz="2800" dirty="0"/>
              <a:t> Comparison</a:t>
            </a:r>
          </a:p>
          <a:p>
            <a:pPr>
              <a:buFont typeface="Wingdings" panose="05000000000000000000" pitchFamily="2" charset="2"/>
              <a:buChar char="l"/>
            </a:pPr>
            <a:r>
              <a:rPr lang="en-US" altLang="zh-TW" sz="2800" dirty="0"/>
              <a:t> Duty splitting</a:t>
            </a:r>
          </a:p>
          <a:p>
            <a:pPr>
              <a:buFont typeface="Wingdings" panose="05000000000000000000" pitchFamily="2" charset="2"/>
              <a:buChar char="l"/>
            </a:pPr>
            <a:r>
              <a:rPr lang="en-US" altLang="zh-TW" sz="2800" dirty="0"/>
              <a:t> Reference</a:t>
            </a:r>
          </a:p>
          <a:p>
            <a:pPr>
              <a:buFont typeface="Wingdings" panose="05000000000000000000" pitchFamily="2" charset="2"/>
              <a:buChar char="l"/>
            </a:pPr>
            <a:endParaRPr lang="zh-TW" altLang="en-US" dirty="0"/>
          </a:p>
        </p:txBody>
      </p:sp>
    </p:spTree>
    <p:extLst>
      <p:ext uri="{BB962C8B-B14F-4D97-AF65-F5344CB8AC3E}">
        <p14:creationId xmlns:p14="http://schemas.microsoft.com/office/powerpoint/2010/main" val="371428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EfficientNetB4 and EfficientNetB7</a:t>
            </a:r>
            <a:endParaRPr lang="zh-TW" altLang="en-US" dirty="0"/>
          </a:p>
        </p:txBody>
      </p:sp>
      <p:pic>
        <p:nvPicPr>
          <p:cNvPr id="4" name="圖片 3">
            <a:extLst>
              <a:ext uri="{FF2B5EF4-FFF2-40B4-BE49-F238E27FC236}">
                <a16:creationId xmlns:a16="http://schemas.microsoft.com/office/drawing/2014/main" id="{1AB4506D-FF2B-4F10-85D4-2F404E2EE8C1}"/>
              </a:ext>
            </a:extLst>
          </p:cNvPr>
          <p:cNvPicPr>
            <a:picLocks noChangeAspect="1"/>
          </p:cNvPicPr>
          <p:nvPr/>
        </p:nvPicPr>
        <p:blipFill rotWithShape="1">
          <a:blip r:embed="rId3"/>
          <a:srcRect t="701"/>
          <a:stretch/>
        </p:blipFill>
        <p:spPr>
          <a:xfrm>
            <a:off x="1097280" y="2407995"/>
            <a:ext cx="4545937" cy="3274461"/>
          </a:xfrm>
          <a:prstGeom prst="rect">
            <a:avLst/>
          </a:prstGeom>
        </p:spPr>
      </p:pic>
      <p:pic>
        <p:nvPicPr>
          <p:cNvPr id="7" name="內容版面配置區 4">
            <a:extLst>
              <a:ext uri="{FF2B5EF4-FFF2-40B4-BE49-F238E27FC236}">
                <a16:creationId xmlns:a16="http://schemas.microsoft.com/office/drawing/2014/main" id="{B18ED195-E976-479B-A349-AC829829D656}"/>
              </a:ext>
            </a:extLst>
          </p:cNvPr>
          <p:cNvPicPr>
            <a:picLocks noGrp="1" noChangeAspect="1"/>
          </p:cNvPicPr>
          <p:nvPr>
            <p:ph idx="1"/>
          </p:nvPr>
        </p:nvPicPr>
        <p:blipFill rotWithShape="1">
          <a:blip r:embed="rId4"/>
          <a:srcRect b="50518"/>
          <a:stretch/>
        </p:blipFill>
        <p:spPr>
          <a:xfrm>
            <a:off x="6531865" y="2407995"/>
            <a:ext cx="4623815" cy="3274461"/>
          </a:xfrm>
        </p:spPr>
      </p:pic>
      <p:sp>
        <p:nvSpPr>
          <p:cNvPr id="8" name="文字方塊 7">
            <a:extLst>
              <a:ext uri="{FF2B5EF4-FFF2-40B4-BE49-F238E27FC236}">
                <a16:creationId xmlns:a16="http://schemas.microsoft.com/office/drawing/2014/main" id="{D0D30609-EF2F-42C2-B265-004909C3C386}"/>
              </a:ext>
            </a:extLst>
          </p:cNvPr>
          <p:cNvSpPr txBox="1"/>
          <p:nvPr/>
        </p:nvSpPr>
        <p:spPr>
          <a:xfrm>
            <a:off x="8080582" y="1888011"/>
            <a:ext cx="1526380" cy="369332"/>
          </a:xfrm>
          <a:prstGeom prst="rect">
            <a:avLst/>
          </a:prstGeom>
          <a:noFill/>
        </p:spPr>
        <p:txBody>
          <a:bodyPr wrap="none" rtlCol="0">
            <a:spAutoFit/>
          </a:bodyPr>
          <a:lstStyle/>
          <a:p>
            <a:r>
              <a:rPr lang="en-US" altLang="zh-TW" dirty="0"/>
              <a:t>EfficentNetB7</a:t>
            </a:r>
            <a:endParaRPr lang="zh-TW" altLang="en-US" dirty="0"/>
          </a:p>
        </p:txBody>
      </p:sp>
      <p:sp>
        <p:nvSpPr>
          <p:cNvPr id="10" name="文字方塊 9">
            <a:extLst>
              <a:ext uri="{FF2B5EF4-FFF2-40B4-BE49-F238E27FC236}">
                <a16:creationId xmlns:a16="http://schemas.microsoft.com/office/drawing/2014/main" id="{201C0075-6E15-443B-8A45-C56D1F42A8E6}"/>
              </a:ext>
            </a:extLst>
          </p:cNvPr>
          <p:cNvSpPr txBox="1"/>
          <p:nvPr/>
        </p:nvSpPr>
        <p:spPr>
          <a:xfrm>
            <a:off x="2642413" y="1888011"/>
            <a:ext cx="1473480" cy="369332"/>
          </a:xfrm>
          <a:prstGeom prst="rect">
            <a:avLst/>
          </a:prstGeom>
          <a:noFill/>
        </p:spPr>
        <p:txBody>
          <a:bodyPr wrap="none" rtlCol="0">
            <a:spAutoFit/>
          </a:bodyPr>
          <a:lstStyle/>
          <a:p>
            <a:r>
              <a:rPr lang="en-US" altLang="zh-TW" dirty="0"/>
              <a:t>EfficentNetB4</a:t>
            </a:r>
            <a:endParaRPr lang="zh-TW" altLang="en-US" dirty="0"/>
          </a:p>
        </p:txBody>
      </p:sp>
    </p:spTree>
    <p:extLst>
      <p:ext uri="{BB962C8B-B14F-4D97-AF65-F5344CB8AC3E}">
        <p14:creationId xmlns:p14="http://schemas.microsoft.com/office/powerpoint/2010/main" val="3699659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EfficientNetB4 and EfficientNetB7</a:t>
            </a:r>
            <a:endParaRPr lang="zh-TW" altLang="en-US" dirty="0"/>
          </a:p>
        </p:txBody>
      </p:sp>
      <p:sp>
        <p:nvSpPr>
          <p:cNvPr id="9" name="文字方塊 8">
            <a:extLst>
              <a:ext uri="{FF2B5EF4-FFF2-40B4-BE49-F238E27FC236}">
                <a16:creationId xmlns:a16="http://schemas.microsoft.com/office/drawing/2014/main" id="{A07A9D24-3D48-46BF-840C-D2DBFCA52DEE}"/>
              </a:ext>
            </a:extLst>
          </p:cNvPr>
          <p:cNvSpPr txBox="1"/>
          <p:nvPr/>
        </p:nvSpPr>
        <p:spPr>
          <a:xfrm>
            <a:off x="1838227" y="2564091"/>
            <a:ext cx="2418034" cy="369332"/>
          </a:xfrm>
          <a:prstGeom prst="rect">
            <a:avLst/>
          </a:prstGeom>
          <a:noFill/>
        </p:spPr>
        <p:txBody>
          <a:bodyPr wrap="none" rtlCol="0">
            <a:spAutoFit/>
          </a:bodyPr>
          <a:lstStyle/>
          <a:p>
            <a:r>
              <a:rPr lang="en-US" altLang="zh-TW" dirty="0"/>
              <a:t>Top 1 accuracy</a:t>
            </a:r>
            <a:r>
              <a:rPr lang="zh-TW" altLang="en-US" dirty="0"/>
              <a:t> </a:t>
            </a:r>
            <a:r>
              <a:rPr lang="en-US" altLang="zh-TW" dirty="0"/>
              <a:t>:</a:t>
            </a:r>
            <a:r>
              <a:rPr lang="zh-TW" altLang="en-US" dirty="0"/>
              <a:t> </a:t>
            </a:r>
            <a:r>
              <a:rPr lang="en-US" altLang="zh-TW" dirty="0"/>
              <a:t>87.45%</a:t>
            </a:r>
          </a:p>
        </p:txBody>
      </p:sp>
      <p:graphicFrame>
        <p:nvGraphicFramePr>
          <p:cNvPr id="11" name="表格 11">
            <a:extLst>
              <a:ext uri="{FF2B5EF4-FFF2-40B4-BE49-F238E27FC236}">
                <a16:creationId xmlns:a16="http://schemas.microsoft.com/office/drawing/2014/main" id="{D86F3B2E-896C-44F3-8AE6-7AA133DDED88}"/>
              </a:ext>
            </a:extLst>
          </p:cNvPr>
          <p:cNvGraphicFramePr>
            <a:graphicFrameLocks noGrp="1"/>
          </p:cNvGraphicFramePr>
          <p:nvPr>
            <p:extLst>
              <p:ext uri="{D42A27DB-BD31-4B8C-83A1-F6EECF244321}">
                <p14:modId xmlns:p14="http://schemas.microsoft.com/office/powerpoint/2010/main" val="2632248362"/>
              </p:ext>
            </p:extLst>
          </p:nvPr>
        </p:nvGraphicFramePr>
        <p:xfrm>
          <a:off x="1168923" y="2191742"/>
          <a:ext cx="10058400" cy="3483196"/>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950633050"/>
                    </a:ext>
                  </a:extLst>
                </a:gridCol>
                <a:gridCol w="3352800">
                  <a:extLst>
                    <a:ext uri="{9D8B030D-6E8A-4147-A177-3AD203B41FA5}">
                      <a16:colId xmlns:a16="http://schemas.microsoft.com/office/drawing/2014/main" val="392884045"/>
                    </a:ext>
                  </a:extLst>
                </a:gridCol>
                <a:gridCol w="3352800">
                  <a:extLst>
                    <a:ext uri="{9D8B030D-6E8A-4147-A177-3AD203B41FA5}">
                      <a16:colId xmlns:a16="http://schemas.microsoft.com/office/drawing/2014/main" val="1908418687"/>
                    </a:ext>
                  </a:extLst>
                </a:gridCol>
              </a:tblGrid>
              <a:tr h="870799">
                <a:tc rowSpan="2">
                  <a:txBody>
                    <a:bodyPr/>
                    <a:lstStyle/>
                    <a:p>
                      <a:r>
                        <a:rPr lang="en-US" altLang="zh-TW" sz="4000" b="0" dirty="0"/>
                        <a:t>EfficientNetB4</a:t>
                      </a:r>
                      <a:endParaRPr lang="zh-TW" altLang="en-US" sz="4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b="0" dirty="0"/>
                        <a:t>Top 1 accuracy</a:t>
                      </a:r>
                      <a:endParaRPr lang="zh-TW" altLang="en-US" sz="3600" b="0" dirty="0"/>
                    </a:p>
                  </a:txBody>
                  <a:tcPr/>
                </a:tc>
                <a:tc>
                  <a:txBody>
                    <a:bodyPr/>
                    <a:lstStyle/>
                    <a:p>
                      <a:r>
                        <a:rPr lang="en-US" altLang="zh-TW" sz="3600" b="0" dirty="0"/>
                        <a:t>84.46%</a:t>
                      </a:r>
                      <a:endParaRPr lang="zh-TW" altLang="en-US" sz="3600" b="0" dirty="0"/>
                    </a:p>
                  </a:txBody>
                  <a:tcPr/>
                </a:tc>
                <a:extLst>
                  <a:ext uri="{0D108BD9-81ED-4DB2-BD59-A6C34878D82A}">
                    <a16:rowId xmlns:a16="http://schemas.microsoft.com/office/drawing/2014/main" val="4088860686"/>
                  </a:ext>
                </a:extLst>
              </a:tr>
              <a:tr h="870799">
                <a:tc vMerge="1">
                  <a:txBody>
                    <a:bodyPr/>
                    <a:lstStyle/>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5 accuracy</a:t>
                      </a:r>
                      <a:endParaRPr lang="zh-TW" altLang="en-US" sz="3600" dirty="0"/>
                    </a:p>
                  </a:txBody>
                  <a:tcPr/>
                </a:tc>
                <a:tc>
                  <a:txBody>
                    <a:bodyPr/>
                    <a:lstStyle/>
                    <a:p>
                      <a:r>
                        <a:rPr lang="en-US" altLang="zh-TW" sz="3600" dirty="0">
                          <a:solidFill>
                            <a:srgbClr val="FF0000"/>
                          </a:solidFill>
                        </a:rPr>
                        <a:t>98.70%</a:t>
                      </a:r>
                      <a:endParaRPr lang="zh-TW" altLang="en-US" sz="3600" dirty="0">
                        <a:solidFill>
                          <a:srgbClr val="FF0000"/>
                        </a:solidFill>
                      </a:endParaRPr>
                    </a:p>
                  </a:txBody>
                  <a:tcPr/>
                </a:tc>
                <a:extLst>
                  <a:ext uri="{0D108BD9-81ED-4DB2-BD59-A6C34878D82A}">
                    <a16:rowId xmlns:a16="http://schemas.microsoft.com/office/drawing/2014/main" val="151145845"/>
                  </a:ext>
                </a:extLst>
              </a:tr>
              <a:tr h="870799">
                <a:tc rowSpan="2">
                  <a:txBody>
                    <a:bodyPr/>
                    <a:lstStyle/>
                    <a:p>
                      <a:r>
                        <a:rPr lang="en-US" altLang="zh-TW" sz="4000" dirty="0"/>
                        <a:t>EfficientNetB7</a:t>
                      </a:r>
                      <a:endParaRPr lang="zh-TW" altLang="en-US" sz="4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1 accuracy</a:t>
                      </a:r>
                      <a:endParaRPr lang="zh-TW" altLang="en-US" sz="3600" dirty="0"/>
                    </a:p>
                  </a:txBody>
                  <a:tcPr/>
                </a:tc>
                <a:tc>
                  <a:txBody>
                    <a:bodyPr/>
                    <a:lstStyle/>
                    <a:p>
                      <a:r>
                        <a:rPr lang="en-US" altLang="zh-TW" sz="3600" dirty="0">
                          <a:solidFill>
                            <a:srgbClr val="FF0000"/>
                          </a:solidFill>
                        </a:rPr>
                        <a:t>87.45%</a:t>
                      </a:r>
                      <a:endParaRPr lang="zh-TW" altLang="en-US" sz="3600" dirty="0">
                        <a:solidFill>
                          <a:srgbClr val="FF0000"/>
                        </a:solidFill>
                      </a:endParaRPr>
                    </a:p>
                  </a:txBody>
                  <a:tcPr/>
                </a:tc>
                <a:extLst>
                  <a:ext uri="{0D108BD9-81ED-4DB2-BD59-A6C34878D82A}">
                    <a16:rowId xmlns:a16="http://schemas.microsoft.com/office/drawing/2014/main" val="4228439791"/>
                  </a:ext>
                </a:extLst>
              </a:tr>
              <a:tr h="870799">
                <a:tc vMerge="1">
                  <a:txBody>
                    <a:bodyPr/>
                    <a:lstStyle/>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5 accuracy</a:t>
                      </a:r>
                      <a:endParaRPr lang="zh-TW" altLang="en-US" sz="3600" dirty="0"/>
                    </a:p>
                  </a:txBody>
                  <a:tcPr/>
                </a:tc>
                <a:tc>
                  <a:txBody>
                    <a:bodyPr/>
                    <a:lstStyle/>
                    <a:p>
                      <a:r>
                        <a:rPr lang="en-US" altLang="zh-TW" sz="3600" dirty="0"/>
                        <a:t>98.69%</a:t>
                      </a:r>
                      <a:endParaRPr lang="zh-TW" altLang="en-US" sz="3600" dirty="0"/>
                    </a:p>
                  </a:txBody>
                  <a:tcPr/>
                </a:tc>
                <a:extLst>
                  <a:ext uri="{0D108BD9-81ED-4DB2-BD59-A6C34878D82A}">
                    <a16:rowId xmlns:a16="http://schemas.microsoft.com/office/drawing/2014/main" val="2106600519"/>
                  </a:ext>
                </a:extLst>
              </a:tr>
            </a:tbl>
          </a:graphicData>
        </a:graphic>
      </p:graphicFrame>
    </p:spTree>
    <p:extLst>
      <p:ext uri="{BB962C8B-B14F-4D97-AF65-F5344CB8AC3E}">
        <p14:creationId xmlns:p14="http://schemas.microsoft.com/office/powerpoint/2010/main" val="1380088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Testing result – </a:t>
            </a:r>
            <a:r>
              <a:rPr lang="en-US" altLang="zh-TW" dirty="0"/>
              <a:t>C</a:t>
            </a:r>
            <a:r>
              <a:rPr lang="en-US" altLang="zh-TW" sz="4800" dirty="0"/>
              <a:t>onfusion matrix</a:t>
            </a:r>
            <a:endParaRPr lang="zh-TW" altLang="en-US" dirty="0"/>
          </a:p>
        </p:txBody>
      </p:sp>
      <p:pic>
        <p:nvPicPr>
          <p:cNvPr id="4" name="圖片 3">
            <a:extLst>
              <a:ext uri="{FF2B5EF4-FFF2-40B4-BE49-F238E27FC236}">
                <a16:creationId xmlns:a16="http://schemas.microsoft.com/office/drawing/2014/main" id="{BBE1AA3B-398D-4D92-A351-806BE43BAFC6}"/>
              </a:ext>
            </a:extLst>
          </p:cNvPr>
          <p:cNvPicPr>
            <a:picLocks noChangeAspect="1"/>
          </p:cNvPicPr>
          <p:nvPr/>
        </p:nvPicPr>
        <p:blipFill>
          <a:blip r:embed="rId3"/>
          <a:stretch>
            <a:fillRect/>
          </a:stretch>
        </p:blipFill>
        <p:spPr>
          <a:xfrm>
            <a:off x="6956982" y="2194621"/>
            <a:ext cx="3817857" cy="4016016"/>
          </a:xfrm>
          <a:prstGeom prst="rect">
            <a:avLst/>
          </a:prstGeom>
        </p:spPr>
      </p:pic>
      <p:sp>
        <p:nvSpPr>
          <p:cNvPr id="3" name="文字方塊 2">
            <a:extLst>
              <a:ext uri="{FF2B5EF4-FFF2-40B4-BE49-F238E27FC236}">
                <a16:creationId xmlns:a16="http://schemas.microsoft.com/office/drawing/2014/main" id="{0544D74F-9A9E-43C1-8653-A4C91CE1A3C2}"/>
              </a:ext>
            </a:extLst>
          </p:cNvPr>
          <p:cNvSpPr txBox="1"/>
          <p:nvPr/>
        </p:nvSpPr>
        <p:spPr>
          <a:xfrm>
            <a:off x="8102720" y="1825289"/>
            <a:ext cx="1526380" cy="369332"/>
          </a:xfrm>
          <a:prstGeom prst="rect">
            <a:avLst/>
          </a:prstGeom>
          <a:noFill/>
        </p:spPr>
        <p:txBody>
          <a:bodyPr wrap="none" rtlCol="0">
            <a:spAutoFit/>
          </a:bodyPr>
          <a:lstStyle/>
          <a:p>
            <a:r>
              <a:rPr lang="en-US" altLang="zh-TW" dirty="0"/>
              <a:t>EfficentNetB7</a:t>
            </a:r>
            <a:endParaRPr lang="zh-TW" altLang="en-US" dirty="0"/>
          </a:p>
        </p:txBody>
      </p:sp>
      <p:pic>
        <p:nvPicPr>
          <p:cNvPr id="6" name="圖片 5">
            <a:extLst>
              <a:ext uri="{FF2B5EF4-FFF2-40B4-BE49-F238E27FC236}">
                <a16:creationId xmlns:a16="http://schemas.microsoft.com/office/drawing/2014/main" id="{5C0CFDA4-4377-481D-8809-8BB02CA9C911}"/>
              </a:ext>
            </a:extLst>
          </p:cNvPr>
          <p:cNvPicPr>
            <a:picLocks noChangeAspect="1"/>
          </p:cNvPicPr>
          <p:nvPr/>
        </p:nvPicPr>
        <p:blipFill>
          <a:blip r:embed="rId4"/>
          <a:stretch>
            <a:fillRect/>
          </a:stretch>
        </p:blipFill>
        <p:spPr>
          <a:xfrm>
            <a:off x="1332972" y="2194622"/>
            <a:ext cx="3817857" cy="4008750"/>
          </a:xfrm>
          <a:prstGeom prst="rect">
            <a:avLst/>
          </a:prstGeom>
        </p:spPr>
      </p:pic>
      <p:sp>
        <p:nvSpPr>
          <p:cNvPr id="7" name="文字方塊 6">
            <a:extLst>
              <a:ext uri="{FF2B5EF4-FFF2-40B4-BE49-F238E27FC236}">
                <a16:creationId xmlns:a16="http://schemas.microsoft.com/office/drawing/2014/main" id="{40A8B72C-F9DF-4E47-84ED-784E7530C782}"/>
              </a:ext>
            </a:extLst>
          </p:cNvPr>
          <p:cNvSpPr txBox="1"/>
          <p:nvPr/>
        </p:nvSpPr>
        <p:spPr>
          <a:xfrm>
            <a:off x="2478710" y="1825289"/>
            <a:ext cx="1473480" cy="369332"/>
          </a:xfrm>
          <a:prstGeom prst="rect">
            <a:avLst/>
          </a:prstGeom>
          <a:noFill/>
        </p:spPr>
        <p:txBody>
          <a:bodyPr wrap="none" rtlCol="0">
            <a:spAutoFit/>
          </a:bodyPr>
          <a:lstStyle/>
          <a:p>
            <a:r>
              <a:rPr lang="en-US" altLang="zh-TW" dirty="0"/>
              <a:t>EfficentNetB4</a:t>
            </a:r>
            <a:endParaRPr lang="zh-TW" altLang="en-US" dirty="0"/>
          </a:p>
        </p:txBody>
      </p:sp>
      <p:sp>
        <p:nvSpPr>
          <p:cNvPr id="8" name="橢圓 7">
            <a:extLst>
              <a:ext uri="{FF2B5EF4-FFF2-40B4-BE49-F238E27FC236}">
                <a16:creationId xmlns:a16="http://schemas.microsoft.com/office/drawing/2014/main" id="{42F535B8-8A86-434F-9A3B-2D0CD0AAE4E3}"/>
              </a:ext>
            </a:extLst>
          </p:cNvPr>
          <p:cNvSpPr/>
          <p:nvPr/>
        </p:nvSpPr>
        <p:spPr>
          <a:xfrm>
            <a:off x="1699591" y="3826565"/>
            <a:ext cx="407505" cy="3776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E7C45263-5DB2-4AB6-ADE7-7E3BDF0E6042}"/>
              </a:ext>
            </a:extLst>
          </p:cNvPr>
          <p:cNvSpPr/>
          <p:nvPr/>
        </p:nvSpPr>
        <p:spPr>
          <a:xfrm>
            <a:off x="1903343" y="3183804"/>
            <a:ext cx="407505" cy="3776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88588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Freeze layer and not</a:t>
            </a:r>
            <a:endParaRPr lang="zh-TW" altLang="en-US" dirty="0"/>
          </a:p>
        </p:txBody>
      </p:sp>
      <p:sp>
        <p:nvSpPr>
          <p:cNvPr id="8" name="文字方塊 7">
            <a:extLst>
              <a:ext uri="{FF2B5EF4-FFF2-40B4-BE49-F238E27FC236}">
                <a16:creationId xmlns:a16="http://schemas.microsoft.com/office/drawing/2014/main" id="{D0D30609-EF2F-42C2-B265-004909C3C386}"/>
              </a:ext>
            </a:extLst>
          </p:cNvPr>
          <p:cNvSpPr txBox="1"/>
          <p:nvPr/>
        </p:nvSpPr>
        <p:spPr>
          <a:xfrm>
            <a:off x="7896461" y="1927343"/>
            <a:ext cx="1894621" cy="369332"/>
          </a:xfrm>
          <a:prstGeom prst="rect">
            <a:avLst/>
          </a:prstGeom>
          <a:noFill/>
        </p:spPr>
        <p:txBody>
          <a:bodyPr wrap="none" rtlCol="0">
            <a:spAutoFit/>
          </a:bodyPr>
          <a:lstStyle/>
          <a:p>
            <a:r>
              <a:rPr lang="en-US" altLang="zh-TW" dirty="0"/>
              <a:t>Unfreeze all layers</a:t>
            </a:r>
            <a:endParaRPr lang="zh-TW" altLang="en-US" dirty="0"/>
          </a:p>
        </p:txBody>
      </p:sp>
      <p:sp>
        <p:nvSpPr>
          <p:cNvPr id="10" name="文字方塊 9">
            <a:extLst>
              <a:ext uri="{FF2B5EF4-FFF2-40B4-BE49-F238E27FC236}">
                <a16:creationId xmlns:a16="http://schemas.microsoft.com/office/drawing/2014/main" id="{201C0075-6E15-443B-8A45-C56D1F42A8E6}"/>
              </a:ext>
            </a:extLst>
          </p:cNvPr>
          <p:cNvSpPr txBox="1"/>
          <p:nvPr/>
        </p:nvSpPr>
        <p:spPr>
          <a:xfrm>
            <a:off x="1997327" y="1927343"/>
            <a:ext cx="2746457" cy="369332"/>
          </a:xfrm>
          <a:prstGeom prst="rect">
            <a:avLst/>
          </a:prstGeom>
          <a:noFill/>
        </p:spPr>
        <p:txBody>
          <a:bodyPr wrap="none" rtlCol="0">
            <a:spAutoFit/>
          </a:bodyPr>
          <a:lstStyle/>
          <a:p>
            <a:r>
              <a:rPr lang="en-US" altLang="zh-TW" dirty="0"/>
              <a:t>Unfreeze only last 50 layers</a:t>
            </a:r>
            <a:endParaRPr lang="zh-TW" altLang="en-US" dirty="0"/>
          </a:p>
        </p:txBody>
      </p:sp>
      <p:pic>
        <p:nvPicPr>
          <p:cNvPr id="9" name="內容版面配置區 4">
            <a:extLst>
              <a:ext uri="{FF2B5EF4-FFF2-40B4-BE49-F238E27FC236}">
                <a16:creationId xmlns:a16="http://schemas.microsoft.com/office/drawing/2014/main" id="{2809F65A-1737-4EB2-B9A8-B7E63D523EE1}"/>
              </a:ext>
            </a:extLst>
          </p:cNvPr>
          <p:cNvPicPr>
            <a:picLocks noGrp="1" noChangeAspect="1"/>
          </p:cNvPicPr>
          <p:nvPr>
            <p:ph idx="1"/>
          </p:nvPr>
        </p:nvPicPr>
        <p:blipFill rotWithShape="1">
          <a:blip r:embed="rId3"/>
          <a:srcRect b="50518"/>
          <a:stretch/>
        </p:blipFill>
        <p:spPr>
          <a:xfrm>
            <a:off x="6531865" y="2407994"/>
            <a:ext cx="4623815" cy="3274461"/>
          </a:xfrm>
        </p:spPr>
      </p:pic>
      <p:pic>
        <p:nvPicPr>
          <p:cNvPr id="11" name="圖片 10">
            <a:extLst>
              <a:ext uri="{FF2B5EF4-FFF2-40B4-BE49-F238E27FC236}">
                <a16:creationId xmlns:a16="http://schemas.microsoft.com/office/drawing/2014/main" id="{9E3D8603-9576-44F0-BAE0-F789307244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2407994"/>
            <a:ext cx="4546553" cy="3274461"/>
          </a:xfrm>
          <a:prstGeom prst="rect">
            <a:avLst/>
          </a:prstGeom>
        </p:spPr>
      </p:pic>
    </p:spTree>
    <p:extLst>
      <p:ext uri="{BB962C8B-B14F-4D97-AF65-F5344CB8AC3E}">
        <p14:creationId xmlns:p14="http://schemas.microsoft.com/office/powerpoint/2010/main" val="3724336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Freeze layer and not</a:t>
            </a:r>
            <a:endParaRPr lang="zh-TW" altLang="en-US" dirty="0"/>
          </a:p>
        </p:txBody>
      </p:sp>
      <p:sp>
        <p:nvSpPr>
          <p:cNvPr id="9" name="文字方塊 8">
            <a:extLst>
              <a:ext uri="{FF2B5EF4-FFF2-40B4-BE49-F238E27FC236}">
                <a16:creationId xmlns:a16="http://schemas.microsoft.com/office/drawing/2014/main" id="{A07A9D24-3D48-46BF-840C-D2DBFCA52DEE}"/>
              </a:ext>
            </a:extLst>
          </p:cNvPr>
          <p:cNvSpPr txBox="1"/>
          <p:nvPr/>
        </p:nvSpPr>
        <p:spPr>
          <a:xfrm>
            <a:off x="1838227" y="2564091"/>
            <a:ext cx="2418034" cy="369332"/>
          </a:xfrm>
          <a:prstGeom prst="rect">
            <a:avLst/>
          </a:prstGeom>
          <a:noFill/>
        </p:spPr>
        <p:txBody>
          <a:bodyPr wrap="none" rtlCol="0">
            <a:spAutoFit/>
          </a:bodyPr>
          <a:lstStyle/>
          <a:p>
            <a:r>
              <a:rPr lang="en-US" altLang="zh-TW" dirty="0"/>
              <a:t>Top 1 accuracy</a:t>
            </a:r>
            <a:r>
              <a:rPr lang="zh-TW" altLang="en-US" dirty="0"/>
              <a:t> </a:t>
            </a:r>
            <a:r>
              <a:rPr lang="en-US" altLang="zh-TW" dirty="0"/>
              <a:t>:</a:t>
            </a:r>
            <a:r>
              <a:rPr lang="zh-TW" altLang="en-US" dirty="0"/>
              <a:t> </a:t>
            </a:r>
            <a:r>
              <a:rPr lang="en-US" altLang="zh-TW" dirty="0"/>
              <a:t>87.45%</a:t>
            </a:r>
          </a:p>
        </p:txBody>
      </p:sp>
      <p:graphicFrame>
        <p:nvGraphicFramePr>
          <p:cNvPr id="11" name="表格 11">
            <a:extLst>
              <a:ext uri="{FF2B5EF4-FFF2-40B4-BE49-F238E27FC236}">
                <a16:creationId xmlns:a16="http://schemas.microsoft.com/office/drawing/2014/main" id="{D86F3B2E-896C-44F3-8AE6-7AA133DDED88}"/>
              </a:ext>
            </a:extLst>
          </p:cNvPr>
          <p:cNvGraphicFramePr>
            <a:graphicFrameLocks noGrp="1"/>
          </p:cNvGraphicFramePr>
          <p:nvPr>
            <p:extLst>
              <p:ext uri="{D42A27DB-BD31-4B8C-83A1-F6EECF244321}">
                <p14:modId xmlns:p14="http://schemas.microsoft.com/office/powerpoint/2010/main" val="2164457027"/>
              </p:ext>
            </p:extLst>
          </p:nvPr>
        </p:nvGraphicFramePr>
        <p:xfrm>
          <a:off x="1168923" y="2191742"/>
          <a:ext cx="10058400" cy="3483196"/>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950633050"/>
                    </a:ext>
                  </a:extLst>
                </a:gridCol>
                <a:gridCol w="3352800">
                  <a:extLst>
                    <a:ext uri="{9D8B030D-6E8A-4147-A177-3AD203B41FA5}">
                      <a16:colId xmlns:a16="http://schemas.microsoft.com/office/drawing/2014/main" val="392884045"/>
                    </a:ext>
                  </a:extLst>
                </a:gridCol>
                <a:gridCol w="3352800">
                  <a:extLst>
                    <a:ext uri="{9D8B030D-6E8A-4147-A177-3AD203B41FA5}">
                      <a16:colId xmlns:a16="http://schemas.microsoft.com/office/drawing/2014/main" val="1908418687"/>
                    </a:ext>
                  </a:extLst>
                </a:gridCol>
              </a:tblGrid>
              <a:tr h="870799">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200" dirty="0"/>
                        <a:t>Unfreeze only last 50 layers</a:t>
                      </a:r>
                      <a:endParaRPr lang="zh-TW" altLang="en-US" sz="3200" dirty="0"/>
                    </a:p>
                    <a:p>
                      <a:endParaRPr lang="zh-TW" altLang="en-US" sz="3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b="0" dirty="0"/>
                        <a:t>Top 1 accuracy</a:t>
                      </a:r>
                      <a:endParaRPr lang="zh-TW" altLang="en-US" sz="3600" b="0" dirty="0"/>
                    </a:p>
                  </a:txBody>
                  <a:tcPr/>
                </a:tc>
                <a:tc>
                  <a:txBody>
                    <a:bodyPr/>
                    <a:lstStyle/>
                    <a:p>
                      <a:r>
                        <a:rPr lang="en-US" altLang="zh-TW" sz="3600" b="0" dirty="0"/>
                        <a:t>81.82%</a:t>
                      </a:r>
                      <a:endParaRPr lang="zh-TW" altLang="en-US" sz="3600" b="0" dirty="0"/>
                    </a:p>
                  </a:txBody>
                  <a:tcPr/>
                </a:tc>
                <a:extLst>
                  <a:ext uri="{0D108BD9-81ED-4DB2-BD59-A6C34878D82A}">
                    <a16:rowId xmlns:a16="http://schemas.microsoft.com/office/drawing/2014/main" val="4088860686"/>
                  </a:ext>
                </a:extLst>
              </a:tr>
              <a:tr h="870799">
                <a:tc vMerge="1">
                  <a:txBody>
                    <a:bodyPr/>
                    <a:lstStyle/>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5 accuracy</a:t>
                      </a:r>
                      <a:endParaRPr lang="zh-TW" altLang="en-US" sz="3600" dirty="0"/>
                    </a:p>
                  </a:txBody>
                  <a:tcPr/>
                </a:tc>
                <a:tc>
                  <a:txBody>
                    <a:bodyPr/>
                    <a:lstStyle/>
                    <a:p>
                      <a:r>
                        <a:rPr lang="en-US" altLang="zh-TW" sz="3600" dirty="0"/>
                        <a:t>97.80%</a:t>
                      </a:r>
                      <a:endParaRPr lang="zh-TW" altLang="en-US" sz="3600" dirty="0"/>
                    </a:p>
                  </a:txBody>
                  <a:tcPr/>
                </a:tc>
                <a:extLst>
                  <a:ext uri="{0D108BD9-81ED-4DB2-BD59-A6C34878D82A}">
                    <a16:rowId xmlns:a16="http://schemas.microsoft.com/office/drawing/2014/main" val="151145845"/>
                  </a:ext>
                </a:extLst>
              </a:tr>
              <a:tr h="870799">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200" dirty="0"/>
                        <a:t>Unfreeze all layers</a:t>
                      </a:r>
                      <a:endParaRPr lang="zh-TW" altLang="en-US" sz="3200" dirty="0"/>
                    </a:p>
                    <a:p>
                      <a:endParaRPr lang="zh-TW" altLang="en-US"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1 accuracy</a:t>
                      </a:r>
                      <a:endParaRPr lang="zh-TW" altLang="en-US" sz="3600" dirty="0"/>
                    </a:p>
                  </a:txBody>
                  <a:tcPr/>
                </a:tc>
                <a:tc>
                  <a:txBody>
                    <a:bodyPr/>
                    <a:lstStyle/>
                    <a:p>
                      <a:r>
                        <a:rPr lang="en-US" altLang="zh-TW" sz="3600" dirty="0">
                          <a:solidFill>
                            <a:srgbClr val="FF0000"/>
                          </a:solidFill>
                        </a:rPr>
                        <a:t>87.45%</a:t>
                      </a:r>
                      <a:endParaRPr lang="zh-TW" altLang="en-US" sz="3600" dirty="0">
                        <a:solidFill>
                          <a:srgbClr val="FF0000"/>
                        </a:solidFill>
                      </a:endParaRPr>
                    </a:p>
                  </a:txBody>
                  <a:tcPr/>
                </a:tc>
                <a:extLst>
                  <a:ext uri="{0D108BD9-81ED-4DB2-BD59-A6C34878D82A}">
                    <a16:rowId xmlns:a16="http://schemas.microsoft.com/office/drawing/2014/main" val="4228439791"/>
                  </a:ext>
                </a:extLst>
              </a:tr>
              <a:tr h="870799">
                <a:tc vMerge="1">
                  <a:txBody>
                    <a:bodyPr/>
                    <a:lstStyle/>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5 accuracy</a:t>
                      </a:r>
                      <a:endParaRPr lang="zh-TW" altLang="en-US" sz="3600" dirty="0"/>
                    </a:p>
                  </a:txBody>
                  <a:tcPr/>
                </a:tc>
                <a:tc>
                  <a:txBody>
                    <a:bodyPr/>
                    <a:lstStyle/>
                    <a:p>
                      <a:r>
                        <a:rPr lang="en-US" altLang="zh-TW" sz="3600" dirty="0">
                          <a:solidFill>
                            <a:srgbClr val="FF0000"/>
                          </a:solidFill>
                        </a:rPr>
                        <a:t>98.69%</a:t>
                      </a:r>
                      <a:endParaRPr lang="zh-TW" altLang="en-US" sz="3600" dirty="0">
                        <a:solidFill>
                          <a:srgbClr val="FF0000"/>
                        </a:solidFill>
                      </a:endParaRPr>
                    </a:p>
                  </a:txBody>
                  <a:tcPr/>
                </a:tc>
                <a:extLst>
                  <a:ext uri="{0D108BD9-81ED-4DB2-BD59-A6C34878D82A}">
                    <a16:rowId xmlns:a16="http://schemas.microsoft.com/office/drawing/2014/main" val="2106600519"/>
                  </a:ext>
                </a:extLst>
              </a:tr>
            </a:tbl>
          </a:graphicData>
        </a:graphic>
      </p:graphicFrame>
    </p:spTree>
    <p:extLst>
      <p:ext uri="{BB962C8B-B14F-4D97-AF65-F5344CB8AC3E}">
        <p14:creationId xmlns:p14="http://schemas.microsoft.com/office/powerpoint/2010/main" val="1754492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id="{E0230AE0-6F37-4179-992A-64EE7512C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993" y="2194621"/>
            <a:ext cx="3596026" cy="3943104"/>
          </a:xfrm>
          <a:prstGeom prst="rect">
            <a:avLst/>
          </a:prstGeom>
        </p:spPr>
      </p:pic>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Testing result – </a:t>
            </a:r>
            <a:r>
              <a:rPr lang="en-US" altLang="zh-TW" dirty="0"/>
              <a:t>C</a:t>
            </a:r>
            <a:r>
              <a:rPr lang="en-US" altLang="zh-TW" sz="4800" dirty="0"/>
              <a:t>onfusion matrix</a:t>
            </a:r>
            <a:endParaRPr lang="zh-TW" altLang="en-US" dirty="0"/>
          </a:p>
        </p:txBody>
      </p:sp>
      <p:pic>
        <p:nvPicPr>
          <p:cNvPr id="4" name="圖片 3">
            <a:extLst>
              <a:ext uri="{FF2B5EF4-FFF2-40B4-BE49-F238E27FC236}">
                <a16:creationId xmlns:a16="http://schemas.microsoft.com/office/drawing/2014/main" id="{BBE1AA3B-398D-4D92-A351-806BE43BAFC6}"/>
              </a:ext>
            </a:extLst>
          </p:cNvPr>
          <p:cNvPicPr>
            <a:picLocks noChangeAspect="1"/>
          </p:cNvPicPr>
          <p:nvPr/>
        </p:nvPicPr>
        <p:blipFill>
          <a:blip r:embed="rId4"/>
          <a:stretch>
            <a:fillRect/>
          </a:stretch>
        </p:blipFill>
        <p:spPr>
          <a:xfrm>
            <a:off x="6956982" y="2194621"/>
            <a:ext cx="3817857" cy="4016016"/>
          </a:xfrm>
          <a:prstGeom prst="rect">
            <a:avLst/>
          </a:prstGeom>
        </p:spPr>
      </p:pic>
      <p:sp>
        <p:nvSpPr>
          <p:cNvPr id="8" name="橢圓 7">
            <a:extLst>
              <a:ext uri="{FF2B5EF4-FFF2-40B4-BE49-F238E27FC236}">
                <a16:creationId xmlns:a16="http://schemas.microsoft.com/office/drawing/2014/main" id="{42F535B8-8A86-434F-9A3B-2D0CD0AAE4E3}"/>
              </a:ext>
            </a:extLst>
          </p:cNvPr>
          <p:cNvSpPr/>
          <p:nvPr/>
        </p:nvSpPr>
        <p:spPr>
          <a:xfrm>
            <a:off x="1889842" y="3867998"/>
            <a:ext cx="347870" cy="298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178D0E2C-8138-4D4D-A3A4-EE3FBD9C8E02}"/>
              </a:ext>
            </a:extLst>
          </p:cNvPr>
          <p:cNvSpPr txBox="1"/>
          <p:nvPr/>
        </p:nvSpPr>
        <p:spPr>
          <a:xfrm>
            <a:off x="7812416" y="1788113"/>
            <a:ext cx="1894621" cy="369332"/>
          </a:xfrm>
          <a:prstGeom prst="rect">
            <a:avLst/>
          </a:prstGeom>
          <a:noFill/>
        </p:spPr>
        <p:txBody>
          <a:bodyPr wrap="none" rtlCol="0">
            <a:spAutoFit/>
          </a:bodyPr>
          <a:lstStyle/>
          <a:p>
            <a:r>
              <a:rPr lang="en-US" altLang="zh-TW" dirty="0"/>
              <a:t>Unfreeze all layers</a:t>
            </a:r>
            <a:endParaRPr lang="zh-TW" altLang="en-US" dirty="0"/>
          </a:p>
        </p:txBody>
      </p:sp>
      <p:sp>
        <p:nvSpPr>
          <p:cNvPr id="11" name="文字方塊 10">
            <a:extLst>
              <a:ext uri="{FF2B5EF4-FFF2-40B4-BE49-F238E27FC236}">
                <a16:creationId xmlns:a16="http://schemas.microsoft.com/office/drawing/2014/main" id="{DE67B017-D960-4424-B1AF-704A17C436C7}"/>
              </a:ext>
            </a:extLst>
          </p:cNvPr>
          <p:cNvSpPr txBox="1"/>
          <p:nvPr/>
        </p:nvSpPr>
        <p:spPr>
          <a:xfrm>
            <a:off x="2063777" y="1788113"/>
            <a:ext cx="2746457" cy="369332"/>
          </a:xfrm>
          <a:prstGeom prst="rect">
            <a:avLst/>
          </a:prstGeom>
          <a:noFill/>
        </p:spPr>
        <p:txBody>
          <a:bodyPr wrap="none" rtlCol="0">
            <a:spAutoFit/>
          </a:bodyPr>
          <a:lstStyle/>
          <a:p>
            <a:r>
              <a:rPr lang="en-US" altLang="zh-TW" dirty="0"/>
              <a:t>Unfreeze only last 50 layers</a:t>
            </a:r>
            <a:endParaRPr lang="zh-TW" altLang="en-US" dirty="0"/>
          </a:p>
        </p:txBody>
      </p:sp>
      <p:sp>
        <p:nvSpPr>
          <p:cNvPr id="13" name="文字方塊 12">
            <a:extLst>
              <a:ext uri="{FF2B5EF4-FFF2-40B4-BE49-F238E27FC236}">
                <a16:creationId xmlns:a16="http://schemas.microsoft.com/office/drawing/2014/main" id="{8F9A11A1-2802-4E34-854E-EA205A033743}"/>
              </a:ext>
            </a:extLst>
          </p:cNvPr>
          <p:cNvSpPr txBox="1"/>
          <p:nvPr/>
        </p:nvSpPr>
        <p:spPr>
          <a:xfrm>
            <a:off x="3130825" y="4848713"/>
            <a:ext cx="4899991" cy="1446550"/>
          </a:xfrm>
          <a:prstGeom prst="rect">
            <a:avLst/>
          </a:prstGeom>
          <a:noFill/>
        </p:spPr>
        <p:txBody>
          <a:bodyPr wrap="square" rtlCol="0">
            <a:spAutoFit/>
          </a:bodyPr>
          <a:lstStyle/>
          <a:p>
            <a:r>
              <a:rPr lang="en-US" altLang="zh-TW" sz="4400" b="1" dirty="0">
                <a:solidFill>
                  <a:srgbClr val="FF0000"/>
                </a:solidFill>
              </a:rPr>
              <a:t>Predict error on </a:t>
            </a:r>
          </a:p>
          <a:p>
            <a:r>
              <a:rPr lang="zh-TW" altLang="en-US" sz="4400" b="1" dirty="0">
                <a:solidFill>
                  <a:srgbClr val="FF0000"/>
                </a:solidFill>
              </a:rPr>
              <a:t>大陸妹</a:t>
            </a:r>
            <a:r>
              <a:rPr lang="en-US" altLang="zh-TW" sz="4400" b="1" dirty="0">
                <a:solidFill>
                  <a:srgbClr val="FF0000"/>
                </a:solidFill>
              </a:rPr>
              <a:t>&amp;</a:t>
            </a:r>
            <a:r>
              <a:rPr lang="zh-TW" altLang="en-US" sz="4400" b="1" dirty="0">
                <a:solidFill>
                  <a:srgbClr val="FF0000"/>
                </a:solidFill>
              </a:rPr>
              <a:t>福山萵苣</a:t>
            </a:r>
          </a:p>
        </p:txBody>
      </p:sp>
      <p:cxnSp>
        <p:nvCxnSpPr>
          <p:cNvPr id="15" name="直線單箭頭接點 14">
            <a:extLst>
              <a:ext uri="{FF2B5EF4-FFF2-40B4-BE49-F238E27FC236}">
                <a16:creationId xmlns:a16="http://schemas.microsoft.com/office/drawing/2014/main" id="{A3E2AA7E-5679-417C-AFD5-511EA05D64DA}"/>
              </a:ext>
            </a:extLst>
          </p:cNvPr>
          <p:cNvCxnSpPr/>
          <p:nvPr/>
        </p:nvCxnSpPr>
        <p:spPr>
          <a:xfrm>
            <a:off x="2237712" y="4166173"/>
            <a:ext cx="893114" cy="7536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868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Merge similar data or not</a:t>
            </a:r>
            <a:endParaRPr lang="zh-TW" altLang="en-US" dirty="0"/>
          </a:p>
        </p:txBody>
      </p:sp>
      <p:pic>
        <p:nvPicPr>
          <p:cNvPr id="7" name="內容版面配置區 4">
            <a:extLst>
              <a:ext uri="{FF2B5EF4-FFF2-40B4-BE49-F238E27FC236}">
                <a16:creationId xmlns:a16="http://schemas.microsoft.com/office/drawing/2014/main" id="{B18ED195-E976-479B-A349-AC829829D656}"/>
              </a:ext>
            </a:extLst>
          </p:cNvPr>
          <p:cNvPicPr>
            <a:picLocks noGrp="1" noChangeAspect="1"/>
          </p:cNvPicPr>
          <p:nvPr>
            <p:ph idx="1"/>
          </p:nvPr>
        </p:nvPicPr>
        <p:blipFill rotWithShape="1">
          <a:blip r:embed="rId3"/>
          <a:srcRect b="50518"/>
          <a:stretch/>
        </p:blipFill>
        <p:spPr>
          <a:xfrm>
            <a:off x="6531865" y="2407995"/>
            <a:ext cx="4623815" cy="3274461"/>
          </a:xfrm>
        </p:spPr>
      </p:pic>
      <p:sp>
        <p:nvSpPr>
          <p:cNvPr id="8" name="文字方塊 7">
            <a:extLst>
              <a:ext uri="{FF2B5EF4-FFF2-40B4-BE49-F238E27FC236}">
                <a16:creationId xmlns:a16="http://schemas.microsoft.com/office/drawing/2014/main" id="{D0D30609-EF2F-42C2-B265-004909C3C386}"/>
              </a:ext>
            </a:extLst>
          </p:cNvPr>
          <p:cNvSpPr txBox="1"/>
          <p:nvPr/>
        </p:nvSpPr>
        <p:spPr>
          <a:xfrm>
            <a:off x="7717694" y="1888011"/>
            <a:ext cx="2252155" cy="646331"/>
          </a:xfrm>
          <a:prstGeom prst="rect">
            <a:avLst/>
          </a:prstGeom>
          <a:noFill/>
        </p:spPr>
        <p:txBody>
          <a:bodyPr wrap="none" rtlCol="0">
            <a:spAutoFit/>
          </a:bodyPr>
          <a:lstStyle/>
          <a:p>
            <a:r>
              <a:rPr lang="en-US" altLang="zh-TW" sz="1800" b="0" dirty="0"/>
              <a:t>No merge similar data</a:t>
            </a:r>
            <a:endParaRPr lang="zh-TW" altLang="en-US" sz="1800" b="0" dirty="0"/>
          </a:p>
          <a:p>
            <a:endParaRPr lang="zh-TW" altLang="en-US" dirty="0"/>
          </a:p>
        </p:txBody>
      </p:sp>
      <p:sp>
        <p:nvSpPr>
          <p:cNvPr id="10" name="文字方塊 9">
            <a:extLst>
              <a:ext uri="{FF2B5EF4-FFF2-40B4-BE49-F238E27FC236}">
                <a16:creationId xmlns:a16="http://schemas.microsoft.com/office/drawing/2014/main" id="{201C0075-6E15-443B-8A45-C56D1F42A8E6}"/>
              </a:ext>
            </a:extLst>
          </p:cNvPr>
          <p:cNvSpPr txBox="1"/>
          <p:nvPr/>
        </p:nvSpPr>
        <p:spPr>
          <a:xfrm>
            <a:off x="2401425" y="1888011"/>
            <a:ext cx="1941172" cy="646331"/>
          </a:xfrm>
          <a:prstGeom prst="rect">
            <a:avLst/>
          </a:prstGeom>
          <a:noFill/>
        </p:spPr>
        <p:txBody>
          <a:bodyPr wrap="none" rtlCol="0">
            <a:spAutoFit/>
          </a:bodyPr>
          <a:lstStyle/>
          <a:p>
            <a:r>
              <a:rPr lang="en-US" altLang="zh-TW" sz="1800" b="0" dirty="0"/>
              <a:t>Merge similar data</a:t>
            </a:r>
            <a:endParaRPr lang="zh-TW" altLang="en-US" sz="1800" b="0" dirty="0"/>
          </a:p>
          <a:p>
            <a:endParaRPr lang="zh-TW" altLang="en-US" dirty="0"/>
          </a:p>
        </p:txBody>
      </p:sp>
      <p:pic>
        <p:nvPicPr>
          <p:cNvPr id="6" name="圖片 5">
            <a:extLst>
              <a:ext uri="{FF2B5EF4-FFF2-40B4-BE49-F238E27FC236}">
                <a16:creationId xmlns:a16="http://schemas.microsoft.com/office/drawing/2014/main" id="{81CE86AE-14CE-4F3B-80EA-69DFC4ADE80A}"/>
              </a:ext>
            </a:extLst>
          </p:cNvPr>
          <p:cNvPicPr>
            <a:picLocks noChangeAspect="1"/>
          </p:cNvPicPr>
          <p:nvPr/>
        </p:nvPicPr>
        <p:blipFill>
          <a:blip r:embed="rId4"/>
          <a:stretch>
            <a:fillRect/>
          </a:stretch>
        </p:blipFill>
        <p:spPr>
          <a:xfrm>
            <a:off x="1153594" y="2407995"/>
            <a:ext cx="4567501" cy="3274461"/>
          </a:xfrm>
          <a:prstGeom prst="rect">
            <a:avLst/>
          </a:prstGeom>
        </p:spPr>
      </p:pic>
    </p:spTree>
    <p:extLst>
      <p:ext uri="{BB962C8B-B14F-4D97-AF65-F5344CB8AC3E}">
        <p14:creationId xmlns:p14="http://schemas.microsoft.com/office/powerpoint/2010/main" val="1623250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Merge similar data or not</a:t>
            </a:r>
            <a:endParaRPr lang="zh-TW" altLang="en-US" dirty="0"/>
          </a:p>
        </p:txBody>
      </p:sp>
      <p:sp>
        <p:nvSpPr>
          <p:cNvPr id="9" name="文字方塊 8">
            <a:extLst>
              <a:ext uri="{FF2B5EF4-FFF2-40B4-BE49-F238E27FC236}">
                <a16:creationId xmlns:a16="http://schemas.microsoft.com/office/drawing/2014/main" id="{A07A9D24-3D48-46BF-840C-D2DBFCA52DEE}"/>
              </a:ext>
            </a:extLst>
          </p:cNvPr>
          <p:cNvSpPr txBox="1"/>
          <p:nvPr/>
        </p:nvSpPr>
        <p:spPr>
          <a:xfrm>
            <a:off x="1838227" y="2564091"/>
            <a:ext cx="2418034" cy="369332"/>
          </a:xfrm>
          <a:prstGeom prst="rect">
            <a:avLst/>
          </a:prstGeom>
          <a:noFill/>
        </p:spPr>
        <p:txBody>
          <a:bodyPr wrap="none" rtlCol="0">
            <a:spAutoFit/>
          </a:bodyPr>
          <a:lstStyle/>
          <a:p>
            <a:r>
              <a:rPr lang="en-US" altLang="zh-TW" dirty="0"/>
              <a:t>Top 1 accuracy</a:t>
            </a:r>
            <a:r>
              <a:rPr lang="zh-TW" altLang="en-US" dirty="0"/>
              <a:t> </a:t>
            </a:r>
            <a:r>
              <a:rPr lang="en-US" altLang="zh-TW" dirty="0"/>
              <a:t>:</a:t>
            </a:r>
            <a:r>
              <a:rPr lang="zh-TW" altLang="en-US" dirty="0"/>
              <a:t> </a:t>
            </a:r>
            <a:r>
              <a:rPr lang="en-US" altLang="zh-TW" dirty="0"/>
              <a:t>87.45%</a:t>
            </a:r>
          </a:p>
        </p:txBody>
      </p:sp>
      <p:graphicFrame>
        <p:nvGraphicFramePr>
          <p:cNvPr id="11" name="表格 11">
            <a:extLst>
              <a:ext uri="{FF2B5EF4-FFF2-40B4-BE49-F238E27FC236}">
                <a16:creationId xmlns:a16="http://schemas.microsoft.com/office/drawing/2014/main" id="{D86F3B2E-896C-44F3-8AE6-7AA133DDED88}"/>
              </a:ext>
            </a:extLst>
          </p:cNvPr>
          <p:cNvGraphicFramePr>
            <a:graphicFrameLocks noGrp="1"/>
          </p:cNvGraphicFramePr>
          <p:nvPr>
            <p:extLst>
              <p:ext uri="{D42A27DB-BD31-4B8C-83A1-F6EECF244321}">
                <p14:modId xmlns:p14="http://schemas.microsoft.com/office/powerpoint/2010/main" val="3639179514"/>
              </p:ext>
            </p:extLst>
          </p:nvPr>
        </p:nvGraphicFramePr>
        <p:xfrm>
          <a:off x="1168923" y="2191742"/>
          <a:ext cx="10058400" cy="3483196"/>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2950633050"/>
                    </a:ext>
                  </a:extLst>
                </a:gridCol>
                <a:gridCol w="3352800">
                  <a:extLst>
                    <a:ext uri="{9D8B030D-6E8A-4147-A177-3AD203B41FA5}">
                      <a16:colId xmlns:a16="http://schemas.microsoft.com/office/drawing/2014/main" val="392884045"/>
                    </a:ext>
                  </a:extLst>
                </a:gridCol>
                <a:gridCol w="3352800">
                  <a:extLst>
                    <a:ext uri="{9D8B030D-6E8A-4147-A177-3AD203B41FA5}">
                      <a16:colId xmlns:a16="http://schemas.microsoft.com/office/drawing/2014/main" val="1908418687"/>
                    </a:ext>
                  </a:extLst>
                </a:gridCol>
              </a:tblGrid>
              <a:tr h="870799">
                <a:tc rowSpan="2">
                  <a:txBody>
                    <a:bodyPr/>
                    <a:lstStyle/>
                    <a:p>
                      <a:r>
                        <a:rPr lang="en-US" altLang="zh-TW" sz="4000" b="0" dirty="0"/>
                        <a:t>Merge similar data</a:t>
                      </a:r>
                      <a:endParaRPr lang="zh-TW" altLang="en-US" sz="4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b="0" dirty="0"/>
                        <a:t>Top 1 accuracy</a:t>
                      </a:r>
                      <a:endParaRPr lang="zh-TW" altLang="en-US" sz="3600" b="0" dirty="0"/>
                    </a:p>
                  </a:txBody>
                  <a:tcPr/>
                </a:tc>
                <a:tc>
                  <a:txBody>
                    <a:bodyPr/>
                    <a:lstStyle/>
                    <a:p>
                      <a:r>
                        <a:rPr lang="en-US" altLang="zh-TW" sz="3600" b="0" dirty="0">
                          <a:solidFill>
                            <a:srgbClr val="FF0000"/>
                          </a:solidFill>
                        </a:rPr>
                        <a:t>88.42%</a:t>
                      </a:r>
                      <a:endParaRPr lang="zh-TW" altLang="en-US" sz="3600" b="0" dirty="0">
                        <a:solidFill>
                          <a:srgbClr val="FF0000"/>
                        </a:solidFill>
                      </a:endParaRPr>
                    </a:p>
                  </a:txBody>
                  <a:tcPr/>
                </a:tc>
                <a:extLst>
                  <a:ext uri="{0D108BD9-81ED-4DB2-BD59-A6C34878D82A}">
                    <a16:rowId xmlns:a16="http://schemas.microsoft.com/office/drawing/2014/main" val="4088860686"/>
                  </a:ext>
                </a:extLst>
              </a:tr>
              <a:tr h="870799">
                <a:tc vMerge="1">
                  <a:txBody>
                    <a:bodyPr/>
                    <a:lstStyle/>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5 accuracy</a:t>
                      </a:r>
                      <a:endParaRPr lang="zh-TW" altLang="en-US" sz="3600" dirty="0"/>
                    </a:p>
                  </a:txBody>
                  <a:tcPr/>
                </a:tc>
                <a:tc>
                  <a:txBody>
                    <a:bodyPr/>
                    <a:lstStyle/>
                    <a:p>
                      <a:r>
                        <a:rPr lang="en-US" altLang="zh-TW" sz="3600" dirty="0">
                          <a:solidFill>
                            <a:srgbClr val="FF0000"/>
                          </a:solidFill>
                        </a:rPr>
                        <a:t>99.03%</a:t>
                      </a:r>
                      <a:endParaRPr lang="zh-TW" altLang="en-US" sz="3600" dirty="0">
                        <a:solidFill>
                          <a:srgbClr val="FF0000"/>
                        </a:solidFill>
                      </a:endParaRPr>
                    </a:p>
                  </a:txBody>
                  <a:tcPr/>
                </a:tc>
                <a:extLst>
                  <a:ext uri="{0D108BD9-81ED-4DB2-BD59-A6C34878D82A}">
                    <a16:rowId xmlns:a16="http://schemas.microsoft.com/office/drawing/2014/main" val="151145845"/>
                  </a:ext>
                </a:extLst>
              </a:tr>
              <a:tr h="870799">
                <a:tc rowSpan="2">
                  <a:txBody>
                    <a:bodyPr/>
                    <a:lstStyle/>
                    <a:p>
                      <a:r>
                        <a:rPr lang="en-US" altLang="zh-TW" sz="4000" dirty="0"/>
                        <a:t>No merge similar data</a:t>
                      </a:r>
                      <a:endParaRPr lang="zh-TW" altLang="en-US" sz="4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1 accuracy</a:t>
                      </a:r>
                      <a:endParaRPr lang="zh-TW" altLang="en-US" sz="3600" dirty="0"/>
                    </a:p>
                  </a:txBody>
                  <a:tcPr/>
                </a:tc>
                <a:tc>
                  <a:txBody>
                    <a:bodyPr/>
                    <a:lstStyle/>
                    <a:p>
                      <a:r>
                        <a:rPr lang="en-US" altLang="zh-TW" sz="3600" dirty="0"/>
                        <a:t>87.45%</a:t>
                      </a:r>
                      <a:endParaRPr lang="zh-TW" altLang="en-US" sz="3600" dirty="0"/>
                    </a:p>
                  </a:txBody>
                  <a:tcPr/>
                </a:tc>
                <a:extLst>
                  <a:ext uri="{0D108BD9-81ED-4DB2-BD59-A6C34878D82A}">
                    <a16:rowId xmlns:a16="http://schemas.microsoft.com/office/drawing/2014/main" val="4228439791"/>
                  </a:ext>
                </a:extLst>
              </a:tr>
              <a:tr h="870799">
                <a:tc vMerge="1">
                  <a:txBody>
                    <a:bodyPr/>
                    <a:lstStyle/>
                    <a:p>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3600" dirty="0"/>
                        <a:t>Top 5 accuracy</a:t>
                      </a:r>
                      <a:endParaRPr lang="zh-TW" altLang="en-US" sz="3600" dirty="0"/>
                    </a:p>
                  </a:txBody>
                  <a:tcPr/>
                </a:tc>
                <a:tc>
                  <a:txBody>
                    <a:bodyPr/>
                    <a:lstStyle/>
                    <a:p>
                      <a:r>
                        <a:rPr lang="en-US" altLang="zh-TW" sz="3600" dirty="0"/>
                        <a:t>98.69%</a:t>
                      </a:r>
                      <a:endParaRPr lang="zh-TW" altLang="en-US" sz="3600" dirty="0"/>
                    </a:p>
                  </a:txBody>
                  <a:tcPr/>
                </a:tc>
                <a:extLst>
                  <a:ext uri="{0D108BD9-81ED-4DB2-BD59-A6C34878D82A}">
                    <a16:rowId xmlns:a16="http://schemas.microsoft.com/office/drawing/2014/main" val="2106600519"/>
                  </a:ext>
                </a:extLst>
              </a:tr>
            </a:tbl>
          </a:graphicData>
        </a:graphic>
      </p:graphicFrame>
    </p:spTree>
    <p:extLst>
      <p:ext uri="{BB962C8B-B14F-4D97-AF65-F5344CB8AC3E}">
        <p14:creationId xmlns:p14="http://schemas.microsoft.com/office/powerpoint/2010/main" val="725656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8D8E09-3C6A-4307-9D25-8DB9CDD2646F}"/>
              </a:ext>
            </a:extLst>
          </p:cNvPr>
          <p:cNvSpPr>
            <a:spLocks noGrp="1"/>
          </p:cNvSpPr>
          <p:nvPr>
            <p:ph type="title"/>
          </p:nvPr>
        </p:nvSpPr>
        <p:spPr/>
        <p:txBody>
          <a:bodyPr/>
          <a:lstStyle/>
          <a:p>
            <a:r>
              <a:rPr lang="en-US" altLang="zh-TW" sz="4800" dirty="0"/>
              <a:t>Testing result – </a:t>
            </a:r>
            <a:r>
              <a:rPr lang="en-US" altLang="zh-TW" dirty="0"/>
              <a:t>C</a:t>
            </a:r>
            <a:r>
              <a:rPr lang="en-US" altLang="zh-TW" sz="4800" dirty="0"/>
              <a:t>onfusion matrix</a:t>
            </a:r>
            <a:endParaRPr lang="zh-TW" altLang="en-US" dirty="0"/>
          </a:p>
        </p:txBody>
      </p:sp>
      <p:pic>
        <p:nvPicPr>
          <p:cNvPr id="4" name="圖片 3">
            <a:extLst>
              <a:ext uri="{FF2B5EF4-FFF2-40B4-BE49-F238E27FC236}">
                <a16:creationId xmlns:a16="http://schemas.microsoft.com/office/drawing/2014/main" id="{BBE1AA3B-398D-4D92-A351-806BE43BAFC6}"/>
              </a:ext>
            </a:extLst>
          </p:cNvPr>
          <p:cNvPicPr>
            <a:picLocks noChangeAspect="1"/>
          </p:cNvPicPr>
          <p:nvPr/>
        </p:nvPicPr>
        <p:blipFill>
          <a:blip r:embed="rId3"/>
          <a:stretch>
            <a:fillRect/>
          </a:stretch>
        </p:blipFill>
        <p:spPr>
          <a:xfrm>
            <a:off x="6956982" y="2194621"/>
            <a:ext cx="3817857" cy="4016016"/>
          </a:xfrm>
          <a:prstGeom prst="rect">
            <a:avLst/>
          </a:prstGeom>
        </p:spPr>
      </p:pic>
      <p:sp>
        <p:nvSpPr>
          <p:cNvPr id="3" name="文字方塊 2">
            <a:extLst>
              <a:ext uri="{FF2B5EF4-FFF2-40B4-BE49-F238E27FC236}">
                <a16:creationId xmlns:a16="http://schemas.microsoft.com/office/drawing/2014/main" id="{0544D74F-9A9E-43C1-8653-A4C91CE1A3C2}"/>
              </a:ext>
            </a:extLst>
          </p:cNvPr>
          <p:cNvSpPr txBox="1"/>
          <p:nvPr/>
        </p:nvSpPr>
        <p:spPr>
          <a:xfrm>
            <a:off x="7739832" y="1825289"/>
            <a:ext cx="2252155" cy="646331"/>
          </a:xfrm>
          <a:prstGeom prst="rect">
            <a:avLst/>
          </a:prstGeom>
          <a:noFill/>
        </p:spPr>
        <p:txBody>
          <a:bodyPr wrap="none" rtlCol="0">
            <a:spAutoFit/>
          </a:bodyPr>
          <a:lstStyle/>
          <a:p>
            <a:r>
              <a:rPr lang="en-US" altLang="zh-TW" dirty="0"/>
              <a:t>No m</a:t>
            </a:r>
            <a:r>
              <a:rPr lang="en-US" altLang="zh-TW" sz="1800" b="0" dirty="0"/>
              <a:t>erge similar data</a:t>
            </a:r>
            <a:endParaRPr lang="zh-TW" altLang="en-US" sz="1800" b="0" dirty="0"/>
          </a:p>
          <a:p>
            <a:endParaRPr lang="zh-TW" altLang="en-US" dirty="0"/>
          </a:p>
        </p:txBody>
      </p:sp>
      <p:sp>
        <p:nvSpPr>
          <p:cNvPr id="7" name="文字方塊 6">
            <a:extLst>
              <a:ext uri="{FF2B5EF4-FFF2-40B4-BE49-F238E27FC236}">
                <a16:creationId xmlns:a16="http://schemas.microsoft.com/office/drawing/2014/main" id="{40A8B72C-F9DF-4E47-84ED-784E7530C782}"/>
              </a:ext>
            </a:extLst>
          </p:cNvPr>
          <p:cNvSpPr txBox="1"/>
          <p:nvPr/>
        </p:nvSpPr>
        <p:spPr>
          <a:xfrm>
            <a:off x="2478710" y="1825289"/>
            <a:ext cx="1941172" cy="646331"/>
          </a:xfrm>
          <a:prstGeom prst="rect">
            <a:avLst/>
          </a:prstGeom>
          <a:noFill/>
        </p:spPr>
        <p:txBody>
          <a:bodyPr wrap="none" rtlCol="0">
            <a:spAutoFit/>
          </a:bodyPr>
          <a:lstStyle/>
          <a:p>
            <a:r>
              <a:rPr lang="en-US" altLang="zh-TW" sz="1800" b="0" dirty="0"/>
              <a:t>Merge similar data</a:t>
            </a:r>
            <a:endParaRPr lang="zh-TW" altLang="en-US" sz="1800" b="0" dirty="0"/>
          </a:p>
          <a:p>
            <a:endParaRPr lang="zh-TW" altLang="en-US" dirty="0"/>
          </a:p>
        </p:txBody>
      </p:sp>
      <p:pic>
        <p:nvPicPr>
          <p:cNvPr id="9" name="圖片 8">
            <a:extLst>
              <a:ext uri="{FF2B5EF4-FFF2-40B4-BE49-F238E27FC236}">
                <a16:creationId xmlns:a16="http://schemas.microsoft.com/office/drawing/2014/main" id="{E3CDB3EA-974E-4290-A96B-7789F1F28F08}"/>
              </a:ext>
            </a:extLst>
          </p:cNvPr>
          <p:cNvPicPr>
            <a:picLocks noChangeAspect="1"/>
          </p:cNvPicPr>
          <p:nvPr/>
        </p:nvPicPr>
        <p:blipFill>
          <a:blip r:embed="rId4"/>
          <a:stretch>
            <a:fillRect/>
          </a:stretch>
        </p:blipFill>
        <p:spPr>
          <a:xfrm>
            <a:off x="1546758" y="2194621"/>
            <a:ext cx="3975097" cy="4016016"/>
          </a:xfrm>
          <a:prstGeom prst="rect">
            <a:avLst/>
          </a:prstGeom>
        </p:spPr>
      </p:pic>
    </p:spTree>
    <p:extLst>
      <p:ext uri="{BB962C8B-B14F-4D97-AF65-F5344CB8AC3E}">
        <p14:creationId xmlns:p14="http://schemas.microsoft.com/office/powerpoint/2010/main" val="47033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6ACC3-46A3-42B5-8409-0B06A32140E5}"/>
              </a:ext>
            </a:extLst>
          </p:cNvPr>
          <p:cNvSpPr>
            <a:spLocks noGrp="1"/>
          </p:cNvSpPr>
          <p:nvPr>
            <p:ph type="title"/>
          </p:nvPr>
        </p:nvSpPr>
        <p:spPr/>
        <p:txBody>
          <a:bodyPr/>
          <a:lstStyle/>
          <a:p>
            <a:r>
              <a:rPr lang="en-US" altLang="zh-TW" dirty="0"/>
              <a:t>Duty splitting</a:t>
            </a:r>
            <a:endParaRPr lang="zh-TW" altLang="en-US" dirty="0"/>
          </a:p>
        </p:txBody>
      </p:sp>
      <p:sp>
        <p:nvSpPr>
          <p:cNvPr id="3" name="內容版面配置區 2">
            <a:extLst>
              <a:ext uri="{FF2B5EF4-FFF2-40B4-BE49-F238E27FC236}">
                <a16:creationId xmlns:a16="http://schemas.microsoft.com/office/drawing/2014/main" id="{2A0022BA-AFA5-4487-8BBA-D365FA76CD34}"/>
              </a:ext>
            </a:extLst>
          </p:cNvPr>
          <p:cNvSpPr>
            <a:spLocks noGrp="1"/>
          </p:cNvSpPr>
          <p:nvPr>
            <p:ph idx="1"/>
          </p:nvPr>
        </p:nvSpPr>
        <p:spPr/>
        <p:txBody>
          <a:bodyPr/>
          <a:lstStyle/>
          <a:p>
            <a:r>
              <a:rPr lang="zh-TW" altLang="en-US" dirty="0">
                <a:effectLst/>
                <a:latin typeface="標楷體" panose="03000509000000000000" pitchFamily="65" charset="-120"/>
                <a:ea typeface="標楷體" panose="03000509000000000000" pitchFamily="65" charset="-120"/>
              </a:rPr>
              <a:t>陳泓穎 </a:t>
            </a:r>
            <a:r>
              <a:rPr lang="en-US" altLang="zh-TW" dirty="0">
                <a:effectLst/>
                <a:latin typeface="標楷體" panose="03000509000000000000" pitchFamily="65" charset="-120"/>
                <a:ea typeface="標楷體" panose="03000509000000000000" pitchFamily="65" charset="-120"/>
              </a:rPr>
              <a:t>– </a:t>
            </a:r>
            <a:r>
              <a:rPr lang="en-US" altLang="zh-TW" dirty="0">
                <a:effectLst/>
                <a:ea typeface="標楷體" panose="03000509000000000000" pitchFamily="65" charset="-120"/>
              </a:rPr>
              <a:t>Coding (training B4</a:t>
            </a:r>
            <a:r>
              <a:rPr lang="zh-TW" altLang="en-US" dirty="0">
                <a:effectLst/>
                <a:ea typeface="標楷體" panose="03000509000000000000" pitchFamily="65" charset="-120"/>
              </a:rPr>
              <a:t> </a:t>
            </a:r>
            <a:r>
              <a:rPr lang="en-US" altLang="zh-TW" dirty="0">
                <a:effectLst/>
                <a:ea typeface="標楷體" panose="03000509000000000000" pitchFamily="65" charset="-120"/>
              </a:rPr>
              <a:t>and B7 model without freezing</a:t>
            </a:r>
            <a:r>
              <a:rPr lang="zh-TW" altLang="en-US" dirty="0">
                <a:effectLst/>
                <a:ea typeface="標楷體" panose="03000509000000000000" pitchFamily="65" charset="-120"/>
              </a:rPr>
              <a:t> </a:t>
            </a:r>
            <a:r>
              <a:rPr lang="en-US" altLang="zh-TW" dirty="0">
                <a:effectLst/>
                <a:ea typeface="標楷體" panose="03000509000000000000" pitchFamily="65" charset="-120"/>
              </a:rPr>
              <a:t>layers)</a:t>
            </a:r>
          </a:p>
          <a:p>
            <a:r>
              <a:rPr lang="zh-TW" altLang="en-US" dirty="0">
                <a:effectLst/>
                <a:latin typeface="標楷體" panose="03000509000000000000" pitchFamily="65" charset="-120"/>
                <a:ea typeface="標楷體" panose="03000509000000000000" pitchFamily="65" charset="-120"/>
              </a:rPr>
              <a:t>傅立威 </a:t>
            </a:r>
            <a:r>
              <a:rPr lang="en-US" altLang="zh-TW" dirty="0">
                <a:effectLst/>
                <a:latin typeface="標楷體" panose="03000509000000000000" pitchFamily="65" charset="-120"/>
                <a:ea typeface="標楷體" panose="03000509000000000000" pitchFamily="65" charset="-120"/>
              </a:rPr>
              <a:t>– </a:t>
            </a:r>
            <a:r>
              <a:rPr lang="en-US" altLang="zh-TW" dirty="0">
                <a:effectLst/>
                <a:ea typeface="標楷體" panose="03000509000000000000" pitchFamily="65" charset="-120"/>
              </a:rPr>
              <a:t>Data washing and Coding (training B4 and B7 model with merging too similar data)</a:t>
            </a:r>
          </a:p>
          <a:p>
            <a:r>
              <a:rPr lang="zh-TW" altLang="en-US" dirty="0">
                <a:effectLst/>
                <a:latin typeface="標楷體" panose="03000509000000000000" pitchFamily="65" charset="-120"/>
                <a:ea typeface="標楷體" panose="03000509000000000000" pitchFamily="65" charset="-120"/>
              </a:rPr>
              <a:t>李奕勳 </a:t>
            </a:r>
            <a:r>
              <a:rPr lang="en-US" altLang="zh-TW" dirty="0">
                <a:effectLst/>
                <a:latin typeface="標楷體" panose="03000509000000000000" pitchFamily="65" charset="-120"/>
                <a:ea typeface="標楷體" panose="03000509000000000000" pitchFamily="65" charset="-120"/>
              </a:rPr>
              <a:t>– </a:t>
            </a:r>
            <a:r>
              <a:rPr lang="en-US" altLang="zh-TW" dirty="0">
                <a:effectLst/>
                <a:ea typeface="標楷體" panose="03000509000000000000" pitchFamily="65" charset="-120"/>
              </a:rPr>
              <a:t>Data washing </a:t>
            </a:r>
            <a:r>
              <a:rPr lang="zh-TW" altLang="en-US" dirty="0">
                <a:effectLst/>
                <a:ea typeface="標楷體" panose="03000509000000000000" pitchFamily="65" charset="-120"/>
              </a:rPr>
              <a:t>、</a:t>
            </a:r>
            <a:r>
              <a:rPr lang="en-US" altLang="zh-TW" dirty="0">
                <a:effectLst/>
                <a:ea typeface="標楷體" panose="03000509000000000000" pitchFamily="65" charset="-120"/>
              </a:rPr>
              <a:t> PTT making and paper survey</a:t>
            </a:r>
          </a:p>
          <a:p>
            <a:r>
              <a:rPr lang="zh-TW" altLang="en-US" dirty="0">
                <a:effectLst/>
                <a:latin typeface="標楷體" panose="03000509000000000000" pitchFamily="65" charset="-120"/>
                <a:ea typeface="標楷體" panose="03000509000000000000" pitchFamily="65" charset="-120"/>
              </a:rPr>
              <a:t>林韋辰 </a:t>
            </a:r>
            <a:r>
              <a:rPr lang="en-US" altLang="zh-TW" dirty="0">
                <a:effectLst/>
                <a:latin typeface="標楷體" panose="03000509000000000000" pitchFamily="65" charset="-120"/>
                <a:ea typeface="標楷體" panose="03000509000000000000" pitchFamily="65" charset="-120"/>
              </a:rPr>
              <a:t>– </a:t>
            </a:r>
            <a:r>
              <a:rPr lang="en-US" altLang="zh-TW" dirty="0">
                <a:effectLst/>
                <a:ea typeface="標楷體" panose="03000509000000000000" pitchFamily="65" charset="-120"/>
              </a:rPr>
              <a:t>Data washing and Coding</a:t>
            </a:r>
            <a:r>
              <a:rPr lang="zh-TW" altLang="en-US" dirty="0">
                <a:effectLst/>
                <a:ea typeface="標楷體" panose="03000509000000000000" pitchFamily="65" charset="-120"/>
              </a:rPr>
              <a:t> </a:t>
            </a:r>
            <a:r>
              <a:rPr lang="en-US" altLang="zh-TW" dirty="0">
                <a:effectLst/>
                <a:ea typeface="標楷體" panose="03000509000000000000" pitchFamily="65" charset="-120"/>
              </a:rPr>
              <a:t>(training B4</a:t>
            </a:r>
            <a:r>
              <a:rPr lang="zh-TW" altLang="en-US" dirty="0">
                <a:effectLst/>
                <a:ea typeface="標楷體" panose="03000509000000000000" pitchFamily="65" charset="-120"/>
              </a:rPr>
              <a:t> </a:t>
            </a:r>
            <a:r>
              <a:rPr lang="en-US" altLang="zh-TW" dirty="0">
                <a:effectLst/>
                <a:ea typeface="標楷體" panose="03000509000000000000" pitchFamily="65" charset="-120"/>
              </a:rPr>
              <a:t>and B7 model with freezing layers)</a:t>
            </a:r>
          </a:p>
          <a:p>
            <a:r>
              <a:rPr lang="zh-TW" altLang="en-US" dirty="0">
                <a:effectLst/>
                <a:latin typeface="標楷體" panose="03000509000000000000" pitchFamily="65" charset="-120"/>
                <a:ea typeface="標楷體" panose="03000509000000000000" pitchFamily="65" charset="-120"/>
              </a:rPr>
              <a:t>游鎮嘉 </a:t>
            </a:r>
            <a:r>
              <a:rPr lang="en-US" altLang="zh-TW" dirty="0">
                <a:effectLst/>
                <a:latin typeface="標楷體" panose="03000509000000000000" pitchFamily="65" charset="-120"/>
                <a:ea typeface="標楷體" panose="03000509000000000000" pitchFamily="65" charset="-120"/>
              </a:rPr>
              <a:t>– </a:t>
            </a:r>
            <a:r>
              <a:rPr lang="en-US" altLang="zh-TW" dirty="0">
                <a:effectLst/>
                <a:ea typeface="標楷體" panose="03000509000000000000" pitchFamily="65" charset="-120"/>
              </a:rPr>
              <a:t>Data washing </a:t>
            </a:r>
            <a:r>
              <a:rPr lang="zh-TW" altLang="en-US" dirty="0">
                <a:effectLst/>
                <a:ea typeface="標楷體" panose="03000509000000000000" pitchFamily="65" charset="-120"/>
              </a:rPr>
              <a:t>、</a:t>
            </a:r>
            <a:r>
              <a:rPr lang="en-US" altLang="zh-TW" dirty="0">
                <a:effectLst/>
                <a:ea typeface="標楷體" panose="03000509000000000000" pitchFamily="65" charset="-120"/>
              </a:rPr>
              <a:t> report representation and video recording</a:t>
            </a:r>
            <a:endParaRPr lang="en-US" altLang="zh-TW" dirty="0">
              <a:effectLst/>
            </a:endParaRPr>
          </a:p>
          <a:p>
            <a:endParaRPr lang="zh-TW" altLang="en-US" dirty="0"/>
          </a:p>
        </p:txBody>
      </p:sp>
    </p:spTree>
    <p:extLst>
      <p:ext uri="{BB962C8B-B14F-4D97-AF65-F5344CB8AC3E}">
        <p14:creationId xmlns:p14="http://schemas.microsoft.com/office/powerpoint/2010/main" val="271629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F61763-78E3-40F9-A8FC-F635D8CBA63F}"/>
              </a:ext>
            </a:extLst>
          </p:cNvPr>
          <p:cNvSpPr>
            <a:spLocks noGrp="1"/>
          </p:cNvSpPr>
          <p:nvPr>
            <p:ph type="title"/>
          </p:nvPr>
        </p:nvSpPr>
        <p:spPr/>
        <p:txBody>
          <a:bodyPr/>
          <a:lstStyle/>
          <a:p>
            <a:r>
              <a:rPr lang="en-US" altLang="zh-TW" dirty="0"/>
              <a:t>Why </a:t>
            </a:r>
            <a:r>
              <a:rPr lang="en-US" altLang="zh-TW" b="1" i="0" dirty="0" err="1">
                <a:solidFill>
                  <a:srgbClr val="000000"/>
                </a:solidFill>
                <a:effectLst/>
              </a:rPr>
              <a:t>EfficientNet</a:t>
            </a:r>
            <a:r>
              <a:rPr lang="en-US" altLang="zh-TW" i="0" dirty="0">
                <a:solidFill>
                  <a:srgbClr val="000000"/>
                </a:solidFill>
                <a:effectLst/>
              </a:rPr>
              <a:t>?</a:t>
            </a:r>
            <a:endParaRPr lang="zh-TW" altLang="en-US" dirty="0"/>
          </a:p>
        </p:txBody>
      </p:sp>
      <p:sp>
        <p:nvSpPr>
          <p:cNvPr id="3" name="內容版面配置區 2">
            <a:extLst>
              <a:ext uri="{FF2B5EF4-FFF2-40B4-BE49-F238E27FC236}">
                <a16:creationId xmlns:a16="http://schemas.microsoft.com/office/drawing/2014/main" id="{3784034C-B14D-40B4-9385-981EC2B4DCFB}"/>
              </a:ext>
            </a:extLst>
          </p:cNvPr>
          <p:cNvSpPr>
            <a:spLocks noGrp="1"/>
          </p:cNvSpPr>
          <p:nvPr>
            <p:ph idx="1"/>
          </p:nvPr>
        </p:nvSpPr>
        <p:spPr/>
        <p:txBody>
          <a:bodyPr>
            <a:normAutofit/>
          </a:bodyPr>
          <a:lstStyle/>
          <a:p>
            <a:r>
              <a:rPr lang="en-US" altLang="zh-TW" sz="4400" b="1" dirty="0"/>
              <a:t>Higher</a:t>
            </a:r>
            <a:r>
              <a:rPr lang="en-US" altLang="zh-TW" sz="4400" dirty="0"/>
              <a:t> accuracy and </a:t>
            </a:r>
            <a:r>
              <a:rPr lang="en-US" altLang="zh-TW" sz="4400" b="1" dirty="0"/>
              <a:t>smaller, faster </a:t>
            </a:r>
            <a:r>
              <a:rPr lang="en-US" altLang="zh-TW" sz="4400" dirty="0"/>
              <a:t>model! </a:t>
            </a:r>
            <a:endParaRPr lang="zh-TW" altLang="en-US" sz="4400" dirty="0"/>
          </a:p>
        </p:txBody>
      </p:sp>
      <p:pic>
        <p:nvPicPr>
          <p:cNvPr id="5" name="圖片 4">
            <a:extLst>
              <a:ext uri="{FF2B5EF4-FFF2-40B4-BE49-F238E27FC236}">
                <a16:creationId xmlns:a16="http://schemas.microsoft.com/office/drawing/2014/main" id="{FF721893-51A0-428F-96CE-365F12D17BD9}"/>
              </a:ext>
            </a:extLst>
          </p:cNvPr>
          <p:cNvPicPr>
            <a:picLocks noChangeAspect="1"/>
          </p:cNvPicPr>
          <p:nvPr/>
        </p:nvPicPr>
        <p:blipFill>
          <a:blip r:embed="rId3"/>
          <a:stretch>
            <a:fillRect/>
          </a:stretch>
        </p:blipFill>
        <p:spPr>
          <a:xfrm>
            <a:off x="3397420" y="1845734"/>
            <a:ext cx="5458119" cy="4326903"/>
          </a:xfrm>
          <a:prstGeom prst="rect">
            <a:avLst/>
          </a:prstGeom>
        </p:spPr>
      </p:pic>
    </p:spTree>
    <p:extLst>
      <p:ext uri="{BB962C8B-B14F-4D97-AF65-F5344CB8AC3E}">
        <p14:creationId xmlns:p14="http://schemas.microsoft.com/office/powerpoint/2010/main" val="86697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365915-8D98-4500-8C40-222B33996A44}"/>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FBC7C3E7-8214-4144-B83F-543131B6A8D9}"/>
              </a:ext>
            </a:extLst>
          </p:cNvPr>
          <p:cNvSpPr>
            <a:spLocks noGrp="1"/>
          </p:cNvSpPr>
          <p:nvPr>
            <p:ph idx="1"/>
          </p:nvPr>
        </p:nvSpPr>
        <p:spPr/>
        <p:txBody>
          <a:bodyPr/>
          <a:lstStyle/>
          <a:p>
            <a:pPr marL="457200" indent="-457200">
              <a:buFont typeface="+mj-lt"/>
              <a:buAutoNum type="arabicPeriod"/>
            </a:pPr>
            <a:r>
              <a:rPr lang="en-US" altLang="zh-TW" dirty="0">
                <a:hlinkClick r:id="rId2"/>
              </a:rPr>
              <a:t>https://iter01.com/533367.html</a:t>
            </a:r>
            <a:endParaRPr lang="en-US" altLang="zh-TW" dirty="0"/>
          </a:p>
          <a:p>
            <a:pPr marL="457200" indent="-457200">
              <a:buFont typeface="+mj-lt"/>
              <a:buAutoNum type="arabicPeriod"/>
            </a:pPr>
            <a:r>
              <a:rPr lang="en-US" altLang="zh-TW" dirty="0">
                <a:hlinkClick r:id="rId3"/>
              </a:rPr>
              <a:t>https://arxiv.org/abs/1905.11946</a:t>
            </a:r>
            <a:endParaRPr lang="en-US" altLang="zh-TW" dirty="0"/>
          </a:p>
          <a:p>
            <a:pPr marL="457200" indent="-457200">
              <a:buFont typeface="+mj-lt"/>
              <a:buAutoNum type="arabicPeriod"/>
            </a:pPr>
            <a:r>
              <a:rPr lang="en-US" altLang="zh-TW" dirty="0">
                <a:hlinkClick r:id="rId4"/>
              </a:rPr>
              <a:t>https://github.com/tensorflow/tpu/tree/master/models/official/efficientnet</a:t>
            </a:r>
            <a:endParaRPr lang="en-US" altLang="zh-TW" dirty="0"/>
          </a:p>
          <a:p>
            <a:pPr marL="457200" indent="-457200">
              <a:buFont typeface="+mj-lt"/>
              <a:buAutoNum type="arabicPeriod"/>
            </a:pPr>
            <a:endParaRPr lang="en-US" altLang="zh-TW" dirty="0"/>
          </a:p>
          <a:p>
            <a:endParaRPr lang="zh-TW" altLang="en-US" dirty="0"/>
          </a:p>
        </p:txBody>
      </p:sp>
    </p:spTree>
    <p:extLst>
      <p:ext uri="{BB962C8B-B14F-4D97-AF65-F5344CB8AC3E}">
        <p14:creationId xmlns:p14="http://schemas.microsoft.com/office/powerpoint/2010/main" val="172260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E5DF0E-306D-42F7-8DB3-CEF69C0EC973}"/>
              </a:ext>
            </a:extLst>
          </p:cNvPr>
          <p:cNvSpPr>
            <a:spLocks noGrp="1"/>
          </p:cNvSpPr>
          <p:nvPr>
            <p:ph type="title"/>
          </p:nvPr>
        </p:nvSpPr>
        <p:spPr/>
        <p:txBody>
          <a:bodyPr/>
          <a:lstStyle/>
          <a:p>
            <a:r>
              <a:rPr lang="en-US" altLang="zh-TW" dirty="0">
                <a:solidFill>
                  <a:srgbClr val="000000"/>
                </a:solidFill>
              </a:rPr>
              <a:t>How</a:t>
            </a:r>
            <a:r>
              <a:rPr lang="en-US" altLang="zh-TW" b="1" dirty="0">
                <a:solidFill>
                  <a:srgbClr val="000000"/>
                </a:solidFill>
              </a:rPr>
              <a:t> </a:t>
            </a:r>
            <a:r>
              <a:rPr lang="en-US" altLang="zh-TW" b="1" i="0" dirty="0" err="1">
                <a:solidFill>
                  <a:srgbClr val="000000"/>
                </a:solidFill>
                <a:effectLst/>
              </a:rPr>
              <a:t>EfficientNet</a:t>
            </a:r>
            <a:r>
              <a:rPr lang="en-US" altLang="zh-TW" b="1" i="0" dirty="0">
                <a:solidFill>
                  <a:srgbClr val="000000"/>
                </a:solidFill>
                <a:effectLst/>
              </a:rPr>
              <a:t>?</a:t>
            </a:r>
            <a:endParaRPr lang="zh-TW" altLang="en-US" dirty="0"/>
          </a:p>
        </p:txBody>
      </p:sp>
      <p:sp>
        <p:nvSpPr>
          <p:cNvPr id="3" name="內容版面配置區 2">
            <a:extLst>
              <a:ext uri="{FF2B5EF4-FFF2-40B4-BE49-F238E27FC236}">
                <a16:creationId xmlns:a16="http://schemas.microsoft.com/office/drawing/2014/main" id="{5D649BFB-BCB6-4432-921F-50784252AE46}"/>
              </a:ext>
            </a:extLst>
          </p:cNvPr>
          <p:cNvSpPr>
            <a:spLocks noGrp="1"/>
          </p:cNvSpPr>
          <p:nvPr>
            <p:ph idx="1"/>
          </p:nvPr>
        </p:nvSpPr>
        <p:spPr/>
        <p:txBody>
          <a:bodyPr/>
          <a:lstStyle/>
          <a:p>
            <a:pPr algn="l">
              <a:buFont typeface="+mj-lt"/>
              <a:buAutoNum type="arabicPeriod"/>
            </a:pPr>
            <a:r>
              <a:rPr lang="en-US" altLang="zh-TW" sz="3600" b="0" i="0" dirty="0">
                <a:solidFill>
                  <a:srgbClr val="111111"/>
                </a:solidFill>
                <a:effectLst/>
              </a:rPr>
              <a:t>Compound Scaling</a:t>
            </a:r>
          </a:p>
          <a:p>
            <a:pPr algn="l">
              <a:buFont typeface="+mj-lt"/>
              <a:buAutoNum type="arabicPeriod"/>
            </a:pPr>
            <a:r>
              <a:rPr lang="en-US" altLang="zh-TW" sz="3600" b="0" i="0" dirty="0">
                <a:solidFill>
                  <a:srgbClr val="111111"/>
                </a:solidFill>
                <a:effectLst/>
              </a:rPr>
              <a:t>The </a:t>
            </a:r>
            <a:r>
              <a:rPr lang="en-US" altLang="zh-TW" sz="3600" b="0" i="0" dirty="0" err="1">
                <a:solidFill>
                  <a:srgbClr val="111111"/>
                </a:solidFill>
                <a:effectLst/>
              </a:rPr>
              <a:t>EfficientNet</a:t>
            </a:r>
            <a:r>
              <a:rPr lang="en-US" altLang="zh-TW" sz="3600" b="0" i="0" dirty="0">
                <a:solidFill>
                  <a:srgbClr val="111111"/>
                </a:solidFill>
                <a:effectLst/>
              </a:rPr>
              <a:t> Architecture</a:t>
            </a:r>
          </a:p>
          <a:p>
            <a:endParaRPr lang="zh-TW" altLang="en-US" dirty="0"/>
          </a:p>
        </p:txBody>
      </p:sp>
    </p:spTree>
    <p:extLst>
      <p:ext uri="{BB962C8B-B14F-4D97-AF65-F5344CB8AC3E}">
        <p14:creationId xmlns:p14="http://schemas.microsoft.com/office/powerpoint/2010/main" val="3057811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00FBE-8F0D-4D90-AF8E-A5EF14631FBF}"/>
              </a:ext>
            </a:extLst>
          </p:cNvPr>
          <p:cNvSpPr>
            <a:spLocks noGrp="1"/>
          </p:cNvSpPr>
          <p:nvPr>
            <p:ph type="title"/>
          </p:nvPr>
        </p:nvSpPr>
        <p:spPr/>
        <p:txBody>
          <a:bodyPr/>
          <a:lstStyle/>
          <a:p>
            <a:r>
              <a:rPr lang="en-US" altLang="zh-TW" dirty="0">
                <a:solidFill>
                  <a:srgbClr val="000000"/>
                </a:solidFill>
              </a:rPr>
              <a:t>How</a:t>
            </a:r>
            <a:r>
              <a:rPr lang="en-US" altLang="zh-TW" b="1" dirty="0">
                <a:solidFill>
                  <a:srgbClr val="000000"/>
                </a:solidFill>
              </a:rPr>
              <a:t> </a:t>
            </a:r>
            <a:r>
              <a:rPr lang="en-US" altLang="zh-TW" b="1" i="0" dirty="0" err="1">
                <a:solidFill>
                  <a:srgbClr val="000000"/>
                </a:solidFill>
                <a:effectLst/>
              </a:rPr>
              <a:t>EfficientNet</a:t>
            </a:r>
            <a:r>
              <a:rPr lang="en-US" altLang="zh-TW" b="1" i="0" dirty="0">
                <a:solidFill>
                  <a:srgbClr val="000000"/>
                </a:solidFill>
                <a:effectLst/>
              </a:rPr>
              <a:t>? </a:t>
            </a:r>
            <a:r>
              <a:rPr lang="en-US" altLang="zh-TW" i="0" dirty="0">
                <a:solidFill>
                  <a:srgbClr val="000000"/>
                </a:solidFill>
                <a:effectLst/>
              </a:rPr>
              <a:t>- </a:t>
            </a:r>
            <a:r>
              <a:rPr lang="en-US" altLang="zh-TW" sz="4800" i="0" dirty="0">
                <a:solidFill>
                  <a:srgbClr val="111111"/>
                </a:solidFill>
                <a:effectLst/>
              </a:rPr>
              <a:t>Compound Scaling</a:t>
            </a:r>
            <a:endParaRPr lang="zh-TW" altLang="en-US" dirty="0"/>
          </a:p>
        </p:txBody>
      </p:sp>
      <p:pic>
        <p:nvPicPr>
          <p:cNvPr id="5" name="內容版面配置區 4">
            <a:extLst>
              <a:ext uri="{FF2B5EF4-FFF2-40B4-BE49-F238E27FC236}">
                <a16:creationId xmlns:a16="http://schemas.microsoft.com/office/drawing/2014/main" id="{232064E2-6285-4F2F-BD71-CD0CB2998003}"/>
              </a:ext>
            </a:extLst>
          </p:cNvPr>
          <p:cNvPicPr>
            <a:picLocks noGrp="1" noChangeAspect="1"/>
          </p:cNvPicPr>
          <p:nvPr>
            <p:ph idx="1"/>
          </p:nvPr>
        </p:nvPicPr>
        <p:blipFill rotWithShape="1">
          <a:blip r:embed="rId3"/>
          <a:srcRect r="26433"/>
          <a:stretch/>
        </p:blipFill>
        <p:spPr>
          <a:xfrm>
            <a:off x="2244768" y="1904215"/>
            <a:ext cx="7702464" cy="4311556"/>
          </a:xfrm>
        </p:spPr>
      </p:pic>
    </p:spTree>
    <p:extLst>
      <p:ext uri="{BB962C8B-B14F-4D97-AF65-F5344CB8AC3E}">
        <p14:creationId xmlns:p14="http://schemas.microsoft.com/office/powerpoint/2010/main" val="129188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00FBE-8F0D-4D90-AF8E-A5EF14631FBF}"/>
              </a:ext>
            </a:extLst>
          </p:cNvPr>
          <p:cNvSpPr>
            <a:spLocks noGrp="1"/>
          </p:cNvSpPr>
          <p:nvPr>
            <p:ph type="title"/>
          </p:nvPr>
        </p:nvSpPr>
        <p:spPr/>
        <p:txBody>
          <a:bodyPr/>
          <a:lstStyle/>
          <a:p>
            <a:r>
              <a:rPr lang="en-US" altLang="zh-TW" dirty="0">
                <a:solidFill>
                  <a:srgbClr val="000000"/>
                </a:solidFill>
              </a:rPr>
              <a:t>How</a:t>
            </a:r>
            <a:r>
              <a:rPr lang="en-US" altLang="zh-TW" b="1" dirty="0">
                <a:solidFill>
                  <a:srgbClr val="000000"/>
                </a:solidFill>
              </a:rPr>
              <a:t> </a:t>
            </a:r>
            <a:r>
              <a:rPr lang="en-US" altLang="zh-TW" b="1" i="0" dirty="0" err="1">
                <a:solidFill>
                  <a:srgbClr val="000000"/>
                </a:solidFill>
                <a:effectLst/>
              </a:rPr>
              <a:t>EfficientNet</a:t>
            </a:r>
            <a:r>
              <a:rPr lang="en-US" altLang="zh-TW" b="1" i="0" dirty="0">
                <a:solidFill>
                  <a:srgbClr val="000000"/>
                </a:solidFill>
                <a:effectLst/>
              </a:rPr>
              <a:t>? </a:t>
            </a:r>
            <a:r>
              <a:rPr lang="en-US" altLang="zh-TW" i="0" dirty="0">
                <a:solidFill>
                  <a:srgbClr val="000000"/>
                </a:solidFill>
                <a:effectLst/>
              </a:rPr>
              <a:t>- </a:t>
            </a:r>
            <a:r>
              <a:rPr lang="en-US" altLang="zh-TW" sz="4800" i="0" dirty="0">
                <a:solidFill>
                  <a:srgbClr val="111111"/>
                </a:solidFill>
                <a:effectLst/>
              </a:rPr>
              <a:t>Compound Scaling</a:t>
            </a:r>
            <a:endParaRPr lang="zh-TW" altLang="en-US" dirty="0"/>
          </a:p>
        </p:txBody>
      </p:sp>
      <p:pic>
        <p:nvPicPr>
          <p:cNvPr id="8" name="內容版面配置區 7">
            <a:extLst>
              <a:ext uri="{FF2B5EF4-FFF2-40B4-BE49-F238E27FC236}">
                <a16:creationId xmlns:a16="http://schemas.microsoft.com/office/drawing/2014/main" id="{C943D355-A1A6-4785-8B8B-94A6A24AFC5F}"/>
              </a:ext>
            </a:extLst>
          </p:cNvPr>
          <p:cNvPicPr>
            <a:picLocks noGrp="1" noChangeAspect="1"/>
          </p:cNvPicPr>
          <p:nvPr>
            <p:ph idx="1"/>
          </p:nvPr>
        </p:nvPicPr>
        <p:blipFill>
          <a:blip r:embed="rId3"/>
          <a:stretch>
            <a:fillRect/>
          </a:stretch>
        </p:blipFill>
        <p:spPr>
          <a:xfrm>
            <a:off x="1096963" y="2324043"/>
            <a:ext cx="10058400" cy="3067165"/>
          </a:xfrm>
        </p:spPr>
      </p:pic>
    </p:spTree>
    <p:extLst>
      <p:ext uri="{BB962C8B-B14F-4D97-AF65-F5344CB8AC3E}">
        <p14:creationId xmlns:p14="http://schemas.microsoft.com/office/powerpoint/2010/main" val="101687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00FBE-8F0D-4D90-AF8E-A5EF14631FBF}"/>
              </a:ext>
            </a:extLst>
          </p:cNvPr>
          <p:cNvSpPr>
            <a:spLocks noGrp="1"/>
          </p:cNvSpPr>
          <p:nvPr>
            <p:ph type="title"/>
          </p:nvPr>
        </p:nvSpPr>
        <p:spPr/>
        <p:txBody>
          <a:bodyPr/>
          <a:lstStyle/>
          <a:p>
            <a:r>
              <a:rPr lang="en-US" altLang="zh-TW" dirty="0">
                <a:solidFill>
                  <a:srgbClr val="000000"/>
                </a:solidFill>
              </a:rPr>
              <a:t>How</a:t>
            </a:r>
            <a:r>
              <a:rPr lang="en-US" altLang="zh-TW" b="1" dirty="0">
                <a:solidFill>
                  <a:srgbClr val="000000"/>
                </a:solidFill>
              </a:rPr>
              <a:t> </a:t>
            </a:r>
            <a:r>
              <a:rPr lang="en-US" altLang="zh-TW" b="1" i="0" dirty="0" err="1">
                <a:solidFill>
                  <a:srgbClr val="000000"/>
                </a:solidFill>
                <a:effectLst/>
              </a:rPr>
              <a:t>EfficientNet</a:t>
            </a:r>
            <a:r>
              <a:rPr lang="en-US" altLang="zh-TW" b="1" i="0" dirty="0">
                <a:solidFill>
                  <a:srgbClr val="000000"/>
                </a:solidFill>
                <a:effectLst/>
              </a:rPr>
              <a:t>? </a:t>
            </a:r>
            <a:r>
              <a:rPr lang="en-US" altLang="zh-TW" i="0" dirty="0">
                <a:solidFill>
                  <a:srgbClr val="000000"/>
                </a:solidFill>
                <a:effectLst/>
              </a:rPr>
              <a:t>- </a:t>
            </a:r>
            <a:r>
              <a:rPr lang="en-US" altLang="zh-TW" sz="4800" i="0" dirty="0">
                <a:solidFill>
                  <a:srgbClr val="111111"/>
                </a:solidFill>
                <a:effectLst/>
              </a:rPr>
              <a:t>Compound Scaling</a:t>
            </a:r>
            <a:endParaRPr lang="zh-TW" altLang="en-US" dirty="0"/>
          </a:p>
        </p:txBody>
      </p:sp>
      <p:pic>
        <p:nvPicPr>
          <p:cNvPr id="8" name="圖片 7">
            <a:extLst>
              <a:ext uri="{FF2B5EF4-FFF2-40B4-BE49-F238E27FC236}">
                <a16:creationId xmlns:a16="http://schemas.microsoft.com/office/drawing/2014/main" id="{66D068FF-C559-4EC4-8ED5-CB5525E91DA7}"/>
              </a:ext>
            </a:extLst>
          </p:cNvPr>
          <p:cNvPicPr>
            <a:picLocks noChangeAspect="1"/>
          </p:cNvPicPr>
          <p:nvPr/>
        </p:nvPicPr>
        <p:blipFill rotWithShape="1">
          <a:blip r:embed="rId3"/>
          <a:srcRect r="80825"/>
          <a:stretch/>
        </p:blipFill>
        <p:spPr>
          <a:xfrm>
            <a:off x="3742441" y="1919550"/>
            <a:ext cx="1979630" cy="4251421"/>
          </a:xfrm>
          <a:prstGeom prst="rect">
            <a:avLst/>
          </a:prstGeom>
        </p:spPr>
      </p:pic>
      <p:pic>
        <p:nvPicPr>
          <p:cNvPr id="10" name="圖片 9">
            <a:extLst>
              <a:ext uri="{FF2B5EF4-FFF2-40B4-BE49-F238E27FC236}">
                <a16:creationId xmlns:a16="http://schemas.microsoft.com/office/drawing/2014/main" id="{BB03DA0D-46A0-4954-9FF7-A41AB3C8A8BA}"/>
              </a:ext>
            </a:extLst>
          </p:cNvPr>
          <p:cNvPicPr>
            <a:picLocks noChangeAspect="1"/>
          </p:cNvPicPr>
          <p:nvPr/>
        </p:nvPicPr>
        <p:blipFill rotWithShape="1">
          <a:blip r:embed="rId3"/>
          <a:srcRect l="75309"/>
          <a:stretch/>
        </p:blipFill>
        <p:spPr>
          <a:xfrm>
            <a:off x="5722071" y="1919552"/>
            <a:ext cx="2549039" cy="4251419"/>
          </a:xfrm>
          <a:prstGeom prst="rect">
            <a:avLst/>
          </a:prstGeom>
        </p:spPr>
      </p:pic>
    </p:spTree>
    <p:extLst>
      <p:ext uri="{BB962C8B-B14F-4D97-AF65-F5344CB8AC3E}">
        <p14:creationId xmlns:p14="http://schemas.microsoft.com/office/powerpoint/2010/main" val="3864865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00FBE-8F0D-4D90-AF8E-A5EF14631FBF}"/>
              </a:ext>
            </a:extLst>
          </p:cNvPr>
          <p:cNvSpPr>
            <a:spLocks noGrp="1"/>
          </p:cNvSpPr>
          <p:nvPr>
            <p:ph type="title"/>
          </p:nvPr>
        </p:nvSpPr>
        <p:spPr/>
        <p:txBody>
          <a:bodyPr/>
          <a:lstStyle/>
          <a:p>
            <a:r>
              <a:rPr lang="en-US" altLang="zh-TW" dirty="0">
                <a:solidFill>
                  <a:srgbClr val="000000"/>
                </a:solidFill>
              </a:rPr>
              <a:t>How</a:t>
            </a:r>
            <a:r>
              <a:rPr lang="en-US" altLang="zh-TW" b="1" dirty="0">
                <a:solidFill>
                  <a:srgbClr val="000000"/>
                </a:solidFill>
              </a:rPr>
              <a:t> </a:t>
            </a:r>
            <a:r>
              <a:rPr lang="en-US" altLang="zh-TW" b="1" i="0" dirty="0" err="1">
                <a:solidFill>
                  <a:srgbClr val="000000"/>
                </a:solidFill>
                <a:effectLst/>
              </a:rPr>
              <a:t>EfficientNet</a:t>
            </a:r>
            <a:r>
              <a:rPr lang="en-US" altLang="zh-TW" b="1" i="0" dirty="0">
                <a:solidFill>
                  <a:srgbClr val="000000"/>
                </a:solidFill>
                <a:effectLst/>
              </a:rPr>
              <a:t>? </a:t>
            </a:r>
            <a:r>
              <a:rPr lang="en-US" altLang="zh-TW" i="0" dirty="0">
                <a:solidFill>
                  <a:srgbClr val="000000"/>
                </a:solidFill>
                <a:effectLst/>
              </a:rPr>
              <a:t>- </a:t>
            </a:r>
            <a:r>
              <a:rPr lang="en-US" altLang="zh-TW" sz="4800" i="0" dirty="0">
                <a:solidFill>
                  <a:srgbClr val="111111"/>
                </a:solidFill>
                <a:effectLst/>
              </a:rPr>
              <a:t>Compound Scaling</a:t>
            </a:r>
            <a:endParaRPr lang="zh-TW" altLang="en-US" dirty="0"/>
          </a:p>
        </p:txBody>
      </p:sp>
      <p:pic>
        <p:nvPicPr>
          <p:cNvPr id="4" name="圖片 3">
            <a:extLst>
              <a:ext uri="{FF2B5EF4-FFF2-40B4-BE49-F238E27FC236}">
                <a16:creationId xmlns:a16="http://schemas.microsoft.com/office/drawing/2014/main" id="{2692CF89-3F0B-4466-892A-DBC3645B4A3F}"/>
              </a:ext>
            </a:extLst>
          </p:cNvPr>
          <p:cNvPicPr>
            <a:picLocks noChangeAspect="1"/>
          </p:cNvPicPr>
          <p:nvPr/>
        </p:nvPicPr>
        <p:blipFill>
          <a:blip r:embed="rId3"/>
          <a:stretch>
            <a:fillRect/>
          </a:stretch>
        </p:blipFill>
        <p:spPr>
          <a:xfrm>
            <a:off x="2966522" y="1836731"/>
            <a:ext cx="6258956" cy="4398544"/>
          </a:xfrm>
          <a:prstGeom prst="rect">
            <a:avLst/>
          </a:prstGeom>
        </p:spPr>
      </p:pic>
    </p:spTree>
    <p:extLst>
      <p:ext uri="{BB962C8B-B14F-4D97-AF65-F5344CB8AC3E}">
        <p14:creationId xmlns:p14="http://schemas.microsoft.com/office/powerpoint/2010/main" val="404561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00FBE-8F0D-4D90-AF8E-A5EF14631FBF}"/>
              </a:ext>
            </a:extLst>
          </p:cNvPr>
          <p:cNvSpPr>
            <a:spLocks noGrp="1"/>
          </p:cNvSpPr>
          <p:nvPr>
            <p:ph type="title"/>
          </p:nvPr>
        </p:nvSpPr>
        <p:spPr>
          <a:xfrm>
            <a:off x="1097280" y="286603"/>
            <a:ext cx="10912468" cy="1450757"/>
          </a:xfrm>
        </p:spPr>
        <p:txBody>
          <a:bodyPr/>
          <a:lstStyle/>
          <a:p>
            <a:r>
              <a:rPr lang="en-US" altLang="zh-TW" dirty="0">
                <a:solidFill>
                  <a:srgbClr val="000000"/>
                </a:solidFill>
              </a:rPr>
              <a:t>How</a:t>
            </a:r>
            <a:r>
              <a:rPr lang="en-US" altLang="zh-TW" b="1" dirty="0">
                <a:solidFill>
                  <a:srgbClr val="000000"/>
                </a:solidFill>
              </a:rPr>
              <a:t> </a:t>
            </a:r>
            <a:r>
              <a:rPr lang="en-US" altLang="zh-TW" b="1" i="0" dirty="0" err="1">
                <a:solidFill>
                  <a:srgbClr val="000000"/>
                </a:solidFill>
                <a:effectLst/>
              </a:rPr>
              <a:t>EfficientNet</a:t>
            </a:r>
            <a:r>
              <a:rPr lang="en-US" altLang="zh-TW" b="1" i="0" dirty="0">
                <a:solidFill>
                  <a:srgbClr val="000000"/>
                </a:solidFill>
                <a:effectLst/>
              </a:rPr>
              <a:t>? </a:t>
            </a:r>
            <a:r>
              <a:rPr lang="en-US" altLang="zh-TW" i="0" dirty="0">
                <a:solidFill>
                  <a:srgbClr val="000000"/>
                </a:solidFill>
                <a:effectLst/>
              </a:rPr>
              <a:t>- </a:t>
            </a:r>
            <a:r>
              <a:rPr lang="en-US" altLang="zh-TW" sz="4800" b="0" i="0" dirty="0" err="1">
                <a:solidFill>
                  <a:srgbClr val="111111"/>
                </a:solidFill>
                <a:effectLst/>
              </a:rPr>
              <a:t>EfficientNet</a:t>
            </a:r>
            <a:r>
              <a:rPr lang="en-US" altLang="zh-TW" sz="4800" b="0" i="0" dirty="0">
                <a:solidFill>
                  <a:srgbClr val="111111"/>
                </a:solidFill>
                <a:effectLst/>
              </a:rPr>
              <a:t> Architecture</a:t>
            </a:r>
            <a:endParaRPr lang="zh-TW" altLang="en-US" dirty="0"/>
          </a:p>
        </p:txBody>
      </p:sp>
      <p:sp>
        <p:nvSpPr>
          <p:cNvPr id="6" name="文字方塊 5">
            <a:extLst>
              <a:ext uri="{FF2B5EF4-FFF2-40B4-BE49-F238E27FC236}">
                <a16:creationId xmlns:a16="http://schemas.microsoft.com/office/drawing/2014/main" id="{BBAD5F7E-F541-4186-9515-E33F9A5B2962}"/>
              </a:ext>
            </a:extLst>
          </p:cNvPr>
          <p:cNvSpPr txBox="1"/>
          <p:nvPr/>
        </p:nvSpPr>
        <p:spPr>
          <a:xfrm>
            <a:off x="1472073" y="1847529"/>
            <a:ext cx="4967925" cy="369332"/>
          </a:xfrm>
          <a:prstGeom prst="rect">
            <a:avLst/>
          </a:prstGeom>
          <a:noFill/>
        </p:spPr>
        <p:txBody>
          <a:bodyPr wrap="square" rtlCol="0">
            <a:spAutoFit/>
          </a:bodyPr>
          <a:lstStyle/>
          <a:p>
            <a:r>
              <a:rPr lang="en-US" altLang="zh-TW" b="1" i="0" dirty="0">
                <a:solidFill>
                  <a:srgbClr val="111111"/>
                </a:solidFill>
                <a:effectLst/>
                <a:latin typeface="-apple-system"/>
              </a:rPr>
              <a:t>Neural Architecture Search</a:t>
            </a:r>
            <a:endParaRPr lang="zh-TW" altLang="en-US" b="1" dirty="0"/>
          </a:p>
        </p:txBody>
      </p:sp>
      <p:pic>
        <p:nvPicPr>
          <p:cNvPr id="5" name="圖片 4">
            <a:extLst>
              <a:ext uri="{FF2B5EF4-FFF2-40B4-BE49-F238E27FC236}">
                <a16:creationId xmlns:a16="http://schemas.microsoft.com/office/drawing/2014/main" id="{F98ABDE6-7B94-4704-9E0B-B7F8CEE7B767}"/>
              </a:ext>
            </a:extLst>
          </p:cNvPr>
          <p:cNvPicPr>
            <a:picLocks noChangeAspect="1"/>
          </p:cNvPicPr>
          <p:nvPr/>
        </p:nvPicPr>
        <p:blipFill>
          <a:blip r:embed="rId3"/>
          <a:stretch>
            <a:fillRect/>
          </a:stretch>
        </p:blipFill>
        <p:spPr>
          <a:xfrm>
            <a:off x="1472073" y="2216861"/>
            <a:ext cx="9186264" cy="4101011"/>
          </a:xfrm>
          <a:prstGeom prst="rect">
            <a:avLst/>
          </a:prstGeom>
        </p:spPr>
      </p:pic>
    </p:spTree>
    <p:extLst>
      <p:ext uri="{BB962C8B-B14F-4D97-AF65-F5344CB8AC3E}">
        <p14:creationId xmlns:p14="http://schemas.microsoft.com/office/powerpoint/2010/main" val="1731441424"/>
      </p:ext>
    </p:extLst>
  </p:cSld>
  <p:clrMapOvr>
    <a:masterClrMapping/>
  </p:clrMapOvr>
</p:sld>
</file>

<file path=ppt/theme/theme1.xml><?xml version="1.0" encoding="utf-8"?>
<a:theme xmlns:a="http://schemas.openxmlformats.org/drawingml/2006/main" name="回顧">
  <a:themeElements>
    <a:clrScheme name="回顧">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463</TotalTime>
  <Words>1218</Words>
  <Application>Microsoft Office PowerPoint</Application>
  <PresentationFormat>寬螢幕</PresentationFormat>
  <Paragraphs>179</Paragraphs>
  <Slides>30</Slides>
  <Notes>24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30</vt:i4>
      </vt:variant>
    </vt:vector>
  </HeadingPairs>
  <TitlesOfParts>
    <vt:vector size="37" baseType="lpstr">
      <vt:lpstr>-apple-system</vt:lpstr>
      <vt:lpstr>標楷體</vt:lpstr>
      <vt:lpstr>Calibri</vt:lpstr>
      <vt:lpstr>Calibri Light</vt:lpstr>
      <vt:lpstr>Courier New</vt:lpstr>
      <vt:lpstr>Wingdings</vt:lpstr>
      <vt:lpstr>回顧</vt:lpstr>
      <vt:lpstr>Final Project  School Meal Recognition</vt:lpstr>
      <vt:lpstr>Outline</vt:lpstr>
      <vt:lpstr>Why EfficientNet?</vt:lpstr>
      <vt:lpstr>How EfficientNet?</vt:lpstr>
      <vt:lpstr>How EfficientNet? - Compound Scaling</vt:lpstr>
      <vt:lpstr>How EfficientNet? - Compound Scaling</vt:lpstr>
      <vt:lpstr>How EfficientNet? - Compound Scaling</vt:lpstr>
      <vt:lpstr>How EfficientNet? - Compound Scaling</vt:lpstr>
      <vt:lpstr>How EfficientNet? - EfficientNet Architecture</vt:lpstr>
      <vt:lpstr>How EfficientNet? - EfficientNet Architecture</vt:lpstr>
      <vt:lpstr>Data preprocessing- Resize </vt:lpstr>
      <vt:lpstr>Data preprocessing- Augmentation </vt:lpstr>
      <vt:lpstr>Data preprocessing- Too similar data </vt:lpstr>
      <vt:lpstr>Data preprocessing- Too similar data </vt:lpstr>
      <vt:lpstr>Data preprocessing- Too similar data </vt:lpstr>
      <vt:lpstr>Training progress – EfficientNetB7</vt:lpstr>
      <vt:lpstr>Testing result – Top accuracy</vt:lpstr>
      <vt:lpstr>Testing result – Confusion matrix</vt:lpstr>
      <vt:lpstr>Comparison</vt:lpstr>
      <vt:lpstr>EfficientNetB4 and EfficientNetB7</vt:lpstr>
      <vt:lpstr>EfficientNetB4 and EfficientNetB7</vt:lpstr>
      <vt:lpstr>Testing result – Confusion matrix</vt:lpstr>
      <vt:lpstr>Freeze layer and not</vt:lpstr>
      <vt:lpstr>Freeze layer and not</vt:lpstr>
      <vt:lpstr>Testing result – Confusion matrix</vt:lpstr>
      <vt:lpstr>Merge similar data or not</vt:lpstr>
      <vt:lpstr>Merge similar data or not</vt:lpstr>
      <vt:lpstr>Testing result – Confusion matrix</vt:lpstr>
      <vt:lpstr>Duty splitting</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School Meal Recognition</dc:title>
  <dc:creator>嘉航 張</dc:creator>
  <cp:lastModifiedBy>嘉航 張</cp:lastModifiedBy>
  <cp:revision>119</cp:revision>
  <dcterms:created xsi:type="dcterms:W3CDTF">2021-06-18T13:54:30Z</dcterms:created>
  <dcterms:modified xsi:type="dcterms:W3CDTF">2021-06-22T12:36:17Z</dcterms:modified>
</cp:coreProperties>
</file>