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4" name="Shape 14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等线"/>
      </a:defRPr>
    </a:lvl1pPr>
    <a:lvl2pPr indent="228600" latinLnBrk="0">
      <a:defRPr sz="1200">
        <a:latin typeface="+mn-lt"/>
        <a:ea typeface="+mn-ea"/>
        <a:cs typeface="+mn-cs"/>
        <a:sym typeface="等线"/>
      </a:defRPr>
    </a:lvl2pPr>
    <a:lvl3pPr indent="457200" latinLnBrk="0">
      <a:defRPr sz="1200">
        <a:latin typeface="+mn-lt"/>
        <a:ea typeface="+mn-ea"/>
        <a:cs typeface="+mn-cs"/>
        <a:sym typeface="等线"/>
      </a:defRPr>
    </a:lvl3pPr>
    <a:lvl4pPr indent="685800" latinLnBrk="0">
      <a:defRPr sz="1200">
        <a:latin typeface="+mn-lt"/>
        <a:ea typeface="+mn-ea"/>
        <a:cs typeface="+mn-cs"/>
        <a:sym typeface="等线"/>
      </a:defRPr>
    </a:lvl4pPr>
    <a:lvl5pPr indent="914400" latinLnBrk="0">
      <a:defRPr sz="1200">
        <a:latin typeface="+mn-lt"/>
        <a:ea typeface="+mn-ea"/>
        <a:cs typeface="+mn-cs"/>
        <a:sym typeface="等线"/>
      </a:defRPr>
    </a:lvl5pPr>
    <a:lvl6pPr indent="1143000" latinLnBrk="0">
      <a:defRPr sz="1200">
        <a:latin typeface="+mn-lt"/>
        <a:ea typeface="+mn-ea"/>
        <a:cs typeface="+mn-cs"/>
        <a:sym typeface="等线"/>
      </a:defRPr>
    </a:lvl6pPr>
    <a:lvl7pPr indent="1371600" latinLnBrk="0">
      <a:defRPr sz="1200">
        <a:latin typeface="+mn-lt"/>
        <a:ea typeface="+mn-ea"/>
        <a:cs typeface="+mn-cs"/>
        <a:sym typeface="等线"/>
      </a:defRPr>
    </a:lvl7pPr>
    <a:lvl8pPr indent="1600200" latinLnBrk="0">
      <a:defRPr sz="1200">
        <a:latin typeface="+mn-lt"/>
        <a:ea typeface="+mn-ea"/>
        <a:cs typeface="+mn-cs"/>
        <a:sym typeface="等线"/>
      </a:defRPr>
    </a:lvl8pPr>
    <a:lvl9pPr indent="1828800" latinLnBrk="0">
      <a:defRPr sz="1200">
        <a:latin typeface="+mn-lt"/>
        <a:ea typeface="+mn-ea"/>
        <a:cs typeface="+mn-cs"/>
        <a:sym typeface="等线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8" name="Shape 14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5" name="Shape 27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1" name="Shape 28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7" name="Shape 28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幻灯片编号"/>
          <p:cNvSpPr txBox="1"/>
          <p:nvPr>
            <p:ph type="sldNum" sz="quarter" idx="2"/>
          </p:nvPr>
        </p:nvSpPr>
        <p:spPr>
          <a:xfrm>
            <a:off x="8463946" y="6221731"/>
            <a:ext cx="273654" cy="2692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标题文本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2400"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00" name="正文级别 1…"/>
          <p:cNvSpPr txBox="1"/>
          <p:nvPr>
            <p:ph type="body" idx="1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11200" indent="-254000">
              <a:defRPr sz="20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00150" indent="-285750">
              <a:defRPr sz="20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7350" indent="-285750">
              <a:defRPr sz="20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114550" indent="-285750">
              <a:defRPr sz="20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1" name="幻灯片编号"/>
          <p:cNvSpPr txBox="1"/>
          <p:nvPr>
            <p:ph type="sldNum" sz="quarter" idx="2"/>
          </p:nvPr>
        </p:nvSpPr>
        <p:spPr>
          <a:xfrm>
            <a:off x="11080147" y="6406786"/>
            <a:ext cx="273654" cy="26425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09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  <a:lvl2pPr>
              <a:defRPr>
                <a:latin typeface="Calibri"/>
                <a:ea typeface="Calibri"/>
                <a:cs typeface="Calibri"/>
                <a:sym typeface="Calibri"/>
              </a:defRPr>
            </a:lvl2pPr>
            <a:lvl3pPr>
              <a:defRPr>
                <a:latin typeface="Calibri"/>
                <a:ea typeface="Calibri"/>
                <a:cs typeface="Calibri"/>
                <a:sym typeface="Calibri"/>
              </a:defRPr>
            </a:lvl3pPr>
            <a:lvl4pPr>
              <a:defRPr>
                <a:latin typeface="Calibri"/>
                <a:ea typeface="Calibri"/>
                <a:cs typeface="Calibri"/>
                <a:sym typeface="Calibri"/>
              </a:defRPr>
            </a:lvl4pPr>
            <a:lvl5pPr>
              <a:defRPr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0" name="幻灯片编号"/>
          <p:cNvSpPr txBox="1"/>
          <p:nvPr>
            <p:ph type="sldNum" sz="quarter" idx="2"/>
          </p:nvPr>
        </p:nvSpPr>
        <p:spPr>
          <a:xfrm>
            <a:off x="11095178" y="6414761"/>
            <a:ext cx="258623" cy="248303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18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  <a:lvl2pPr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1234438" indent="-320038">
              <a:defRPr>
                <a:latin typeface="Calibri"/>
                <a:ea typeface="Calibri"/>
                <a:cs typeface="Calibri"/>
                <a:sym typeface="Calibri"/>
              </a:defRPr>
            </a:lvl3pPr>
            <a:lvl4pPr>
              <a:defRPr>
                <a:latin typeface="Calibri"/>
                <a:ea typeface="Calibri"/>
                <a:cs typeface="Calibri"/>
                <a:sym typeface="Calibri"/>
              </a:defRPr>
            </a:lvl4pPr>
            <a:lvl5pPr>
              <a:defRPr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9" name="幻灯片编号"/>
          <p:cNvSpPr txBox="1"/>
          <p:nvPr>
            <p:ph type="sldNum" sz="quarter" idx="2"/>
          </p:nvPr>
        </p:nvSpPr>
        <p:spPr>
          <a:xfrm>
            <a:off x="11095181" y="6414762"/>
            <a:ext cx="258620" cy="248301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标题文本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27" name="正文级别 1…"/>
          <p:cNvSpPr txBox="1"/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marL="0" indent="0" algn="ctr">
              <a:buSzTx/>
              <a:buFont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marL="0" indent="0" algn="ctr">
              <a:buSzTx/>
              <a:buFont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3pPr>
            <a:lvl4pPr marL="0" indent="0" algn="ctr">
              <a:buSzTx/>
              <a:buFont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4pPr>
            <a:lvl5pPr marL="0" indent="0" algn="ctr">
              <a:buSzTx/>
              <a:buFont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8" name="幻灯片编号"/>
          <p:cNvSpPr txBox="1"/>
          <p:nvPr>
            <p:ph type="sldNum" sz="quarter" idx="2"/>
          </p:nvPr>
        </p:nvSpPr>
        <p:spPr>
          <a:xfrm>
            <a:off x="11095178" y="6414761"/>
            <a:ext cx="258623" cy="248303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lIns="45719" tIns="45719" rIns="45719" bIns="45719"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36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lIns="45719" tIns="45719" rIns="45719" bIns="45719"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  <a:lvl2pPr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1234439" indent="-320039">
              <a:defRPr>
                <a:latin typeface="Calibri"/>
                <a:ea typeface="Calibri"/>
                <a:cs typeface="Calibri"/>
                <a:sym typeface="Calibri"/>
              </a:defRPr>
            </a:lvl3pPr>
            <a:lvl4pPr>
              <a:defRPr>
                <a:latin typeface="Calibri"/>
                <a:ea typeface="Calibri"/>
                <a:cs typeface="Calibri"/>
                <a:sym typeface="Calibri"/>
              </a:defRPr>
            </a:lvl4pPr>
            <a:lvl5pPr>
              <a:defRPr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7" name="幻灯片编号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1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30" name="正文级别 1…"/>
          <p:cNvSpPr txBox="1"/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9" name="正文级别 1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8" name="正文级别 1…"/>
          <p:cNvSpPr txBox="1"/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0">
              <a:buSzTx/>
              <a:buFontTx/>
              <a:buNone/>
              <a:defRPr b="1" sz="2400"/>
            </a:lvl2pPr>
            <a:lvl3pPr marL="0" indent="0">
              <a:buSzTx/>
              <a:buFontTx/>
              <a:buNone/>
              <a:defRPr b="1" sz="2400"/>
            </a:lvl3pPr>
            <a:lvl4pPr marL="0" indent="0">
              <a:buSzTx/>
              <a:buFontTx/>
              <a:buNone/>
              <a:defRPr b="1" sz="2400"/>
            </a:lvl4pPr>
            <a:lvl5pPr marL="0" indent="0">
              <a:buSzTx/>
              <a:buFontTx/>
              <a:buNone/>
              <a:defRPr b="1"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文本占位符 4"/>
          <p:cNvSpPr/>
          <p:nvPr>
            <p:ph type="body" sz="quarter" idx="21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标题文本</a:t>
            </a:r>
          </a:p>
        </p:txBody>
      </p:sp>
      <p:sp>
        <p:nvSpPr>
          <p:cNvPr id="73" name="正文级别 1…"/>
          <p:cNvSpPr txBox="1"/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文本占位符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标题文本</a:t>
            </a:r>
          </a:p>
        </p:txBody>
      </p:sp>
      <p:sp>
        <p:nvSpPr>
          <p:cNvPr id="83" name="图片占位符 2"/>
          <p:cNvSpPr/>
          <p:nvPr>
            <p:ph type="pic" sz="half" idx="2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正文级别 1…"/>
          <p:cNvSpPr txBox="1"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080147" y="6404293"/>
            <a:ext cx="273654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3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6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7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50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2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19.png"/><Relationship Id="rId12" Type="http://schemas.openxmlformats.org/officeDocument/2006/relationships/image" Target="../media/image20.png"/><Relationship Id="rId13" Type="http://schemas.openxmlformats.org/officeDocument/2006/relationships/image" Target="../media/image35.png"/><Relationship Id="rId14" Type="http://schemas.openxmlformats.org/officeDocument/2006/relationships/image" Target="../media/image36.png"/><Relationship Id="rId15" Type="http://schemas.openxmlformats.org/officeDocument/2006/relationships/image" Target="../media/image37.png"/><Relationship Id="rId16" Type="http://schemas.openxmlformats.org/officeDocument/2006/relationships/image" Target="../media/image38.png"/><Relationship Id="rId17" Type="http://schemas.openxmlformats.org/officeDocument/2006/relationships/image" Target="../media/image39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0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标题 1"/>
          <p:cNvSpPr txBox="1"/>
          <p:nvPr>
            <p:ph type="title"/>
          </p:nvPr>
        </p:nvSpPr>
        <p:spPr>
          <a:xfrm>
            <a:off x="649509" y="2612431"/>
            <a:ext cx="11116271" cy="1325566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libmpk: Software Abstraction for Intel Memory Protection Keys (Intel MPK)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Applications &amp; Benchmark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Applications</a:t>
            </a:r>
          </a:p>
        </p:txBody>
      </p:sp>
      <p:sp>
        <p:nvSpPr>
          <p:cNvPr id="292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OpenSSL Library: protecting private key</a:t>
            </a:r>
          </a:p>
          <a:p>
            <a:pPr/>
            <a:r>
              <a:t>3 JavaScript JIT Compilation Engine: protecting JIT pages</a:t>
            </a:r>
          </a:p>
          <a:p>
            <a:pPr/>
            <a:r>
              <a:t>In-Memory Key-Value Store: protecting slabs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OpenSSL Library</a:t>
            </a:r>
          </a:p>
        </p:txBody>
      </p:sp>
      <p:sp>
        <p:nvSpPr>
          <p:cNvPr id="295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popular open-source library implementing SSL and TLS</a:t>
            </a:r>
          </a:p>
          <a:p>
            <a:pPr/>
            <a:r>
              <a:t>Manage sensitive information -&gt; information leak bugs</a:t>
            </a:r>
          </a:p>
          <a:p>
            <a:pPr/>
            <a:r>
              <a:t>Solution: Storing keys in isolated memory pages</a:t>
            </a:r>
          </a:p>
          <a:p>
            <a:pPr/>
            <a:r>
              <a:t>Isolated memory pages are protected by single pkey or multiple pkeys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JIT Compilation Engine</a:t>
            </a:r>
          </a:p>
        </p:txBody>
      </p:sp>
      <p:sp>
        <p:nvSpPr>
          <p:cNvPr id="298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JIT: dynamic interpreted script -&gt; native machine code</a:t>
            </a:r>
          </a:p>
          <a:p>
            <a:pPr/>
            <a:r>
              <a:t>JIT compilation thread: code cache writable and executable</a:t>
            </a:r>
          </a:p>
          <a:p>
            <a:pPr lvl="1" marL="0" indent="457200">
              <a:spcBef>
                <a:spcPts val="500"/>
              </a:spcBef>
              <a:buSzTx/>
              <a:buNone/>
              <a:defRPr sz="2400"/>
            </a:pPr>
            <a:r>
              <a:t>-&gt; coompromising thread can execute code provided by attackers</a:t>
            </a:r>
          </a:p>
          <a:p>
            <a:pPr/>
            <a:r>
              <a:t>mprotect-based protection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One key per page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One key per process</a:t>
            </a:r>
          </a:p>
          <a:p>
            <a:pPr/>
            <a:r>
              <a:t>Performance improvement</a:t>
            </a:r>
          </a:p>
        </p:txBody>
      </p:sp>
      <p:pic>
        <p:nvPicPr>
          <p:cNvPr id="299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59070" y="3596004"/>
            <a:ext cx="6435092" cy="25812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In-Memory Key-Value Store</a:t>
            </a:r>
          </a:p>
        </p:txBody>
      </p:sp>
      <p:sp>
        <p:nvSpPr>
          <p:cNvPr id="302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Manage a large amount of data, ensuring low latency and high throughput</a:t>
            </a:r>
          </a:p>
          <a:p>
            <a:pPr/>
            <a:r>
              <a:t>High performance requirement -&gt; no using size-dependent security performance techniques</a:t>
            </a:r>
          </a:p>
          <a:p>
            <a:pPr/>
            <a:r>
              <a:t>Arbitrary read or write vulnerabilities -&gt; leak &amp; corrupt sensitive information</a:t>
            </a:r>
          </a:p>
          <a:p>
            <a:pPr/>
            <a:r>
              <a:t>Solution: assign 2 different keys to slabs and hash tables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Independent of memory size -&gt; Efficient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Benchmark</a:t>
            </a:r>
          </a:p>
        </p:txBody>
      </p:sp>
      <p:sp>
        <p:nvSpPr>
          <p:cNvPr id="305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Microbenchmarks</a:t>
            </a:r>
          </a:p>
          <a:p>
            <a:pPr/>
            <a:r>
              <a:t>Application Benchmarks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Microbenchmarks</a:t>
            </a:r>
          </a:p>
        </p:txBody>
      </p:sp>
      <p:sp>
        <p:nvSpPr>
          <p:cNvPr id="308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Cache performance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Green box: cache hit cost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Blue box: cache miss cost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mpk_mprotect() outperforms mprotect() except when the cache hit rate is below 25% with an eviction rate above 50%</a:t>
            </a:r>
          </a:p>
        </p:txBody>
      </p:sp>
      <p:pic>
        <p:nvPicPr>
          <p:cNvPr id="309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91350" y="3751579"/>
            <a:ext cx="4484371" cy="2715262"/>
          </a:xfrm>
          <a:prstGeom prst="rect">
            <a:avLst/>
          </a:prstGeom>
          <a:ln w="12700">
            <a:miter lim="400000"/>
          </a:ln>
        </p:spPr>
      </p:pic>
      <p:pic>
        <p:nvPicPr>
          <p:cNvPr id="310" name="图片 4" descr="图片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7225" y="4031615"/>
            <a:ext cx="4643755" cy="25222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Microbenchmarks</a:t>
            </a:r>
          </a:p>
        </p:txBody>
      </p:sp>
      <p:sp>
        <p:nvSpPr>
          <p:cNvPr id="313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Synchronization latency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mpk_mprotect() is 1.73× faster than mprotect()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independent of # pages whose permission has been updated</a:t>
            </a:r>
          </a:p>
        </p:txBody>
      </p:sp>
      <p:pic>
        <p:nvPicPr>
          <p:cNvPr id="314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76495" y="3010535"/>
            <a:ext cx="6042660" cy="33985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Application Benchmarks</a:t>
            </a:r>
          </a:p>
        </p:txBody>
      </p:sp>
      <p:sp>
        <p:nvSpPr>
          <p:cNvPr id="317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OpenSSL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 0.58% and 4.82% performance overhead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overhead: multiple pkeys &gt; single pkey</a:t>
            </a:r>
          </a:p>
        </p:txBody>
      </p:sp>
      <p:pic>
        <p:nvPicPr>
          <p:cNvPr id="318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95800" y="3374390"/>
            <a:ext cx="6858000" cy="31699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Application Benchmarks</a:t>
            </a:r>
          </a:p>
        </p:txBody>
      </p:sp>
      <p:sp>
        <p:nvSpPr>
          <p:cNvPr id="321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JIT compilation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libmpk-based approaches out_x0002_perform the mprotect()-based approach on the total score,  0.38% and 1.26%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libmpk introduced 0.81% overall performance loss, compared with 6.68% caused by SDCG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outperform the mprotect()-based approach</a:t>
            </a:r>
          </a:p>
        </p:txBody>
      </p:sp>
      <p:pic>
        <p:nvPicPr>
          <p:cNvPr id="322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0495" y="4161790"/>
            <a:ext cx="4893310" cy="2696212"/>
          </a:xfrm>
          <a:prstGeom prst="rect">
            <a:avLst/>
          </a:prstGeom>
          <a:ln w="12700">
            <a:miter lim="400000"/>
          </a:ln>
        </p:spPr>
      </p:pic>
      <p:pic>
        <p:nvPicPr>
          <p:cNvPr id="323" name="图片 4" descr="图片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82284" y="4427220"/>
            <a:ext cx="6530341" cy="24307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文本框 3"/>
          <p:cNvSpPr txBox="1"/>
          <p:nvPr/>
        </p:nvSpPr>
        <p:spPr>
          <a:xfrm>
            <a:off x="1508228" y="1091775"/>
            <a:ext cx="9499609" cy="584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b="1" sz="2400">
                <a:latin typeface="NimbusRomNo9L-Medi"/>
                <a:ea typeface="NimbusRomNo9L-Medi"/>
                <a:cs typeface="NimbusRomNo9L-Medi"/>
                <a:sym typeface="NimbusRomNo9L-Medi"/>
              </a:defRPr>
            </a:pPr>
            <a:r>
              <a:t>Potential Security Problem： </a:t>
            </a:r>
            <a:r>
              <a:rPr b="0" sz="3200">
                <a:latin typeface="NimbusRomNo9L-Regu"/>
                <a:ea typeface="NimbusRomNo9L-Regu"/>
                <a:cs typeface="NimbusRomNo9L-Regu"/>
                <a:sym typeface="NimbusRomNo9L-Regu"/>
              </a:rPr>
              <a:t>protection-key-use-after-free</a:t>
            </a:r>
          </a:p>
        </p:txBody>
      </p:sp>
      <p:sp>
        <p:nvSpPr>
          <p:cNvPr id="151" name="文本框 5"/>
          <p:cNvSpPr txBox="1"/>
          <p:nvPr/>
        </p:nvSpPr>
        <p:spPr>
          <a:xfrm>
            <a:off x="2049811" y="2310353"/>
            <a:ext cx="7928145" cy="1196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400">
                <a:latin typeface="t1xtt"/>
                <a:ea typeface="t1xtt"/>
                <a:cs typeface="t1xtt"/>
                <a:sym typeface="t1xtt"/>
              </a:defRPr>
            </a:pPr>
            <a:r>
              <a:t>pkey_free() </a:t>
            </a:r>
            <a:r>
              <a:rPr>
                <a:latin typeface="NimbusRomNo9L-Regu"/>
                <a:ea typeface="NimbusRomNo9L-Regu"/>
                <a:cs typeface="NimbusRomNo9L-Regu"/>
                <a:sym typeface="NimbusRomNo9L-Regu"/>
              </a:rPr>
              <a:t>just removes a protection key from a key bitmap </a:t>
            </a:r>
          </a:p>
          <a:p>
            <a:pPr>
              <a:defRPr sz="2400">
                <a:latin typeface="NimbusRomNo9L-Regu"/>
                <a:ea typeface="NimbusRomNo9L-Regu"/>
                <a:cs typeface="NimbusRomNo9L-Regu"/>
                <a:sym typeface="NimbusRomNo9L-Regu"/>
              </a:defRPr>
            </a:pPr>
            <a:r>
              <a:t>and does not update the corresponding PTEs</a:t>
            </a:r>
          </a:p>
        </p:txBody>
      </p:sp>
      <p:sp>
        <p:nvSpPr>
          <p:cNvPr id="152" name="文本框 7"/>
          <p:cNvSpPr txBox="1"/>
          <p:nvPr/>
        </p:nvSpPr>
        <p:spPr>
          <a:xfrm>
            <a:off x="2049811" y="3595528"/>
            <a:ext cx="7928145" cy="828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400">
                <a:latin typeface="NimbusRomNo9L-Regu"/>
                <a:ea typeface="NimbusRomNo9L-Regu"/>
                <a:cs typeface="NimbusRomNo9L-Regu"/>
                <a:sym typeface="NimbusRomNo9L-Regu"/>
              </a:defRPr>
            </a:pPr>
            <a:r>
              <a:t>The developer community also recognized the problem </a:t>
            </a:r>
          </a:p>
          <a:p>
            <a:pPr>
              <a:defRPr sz="2400">
                <a:latin typeface="NimbusRomNo9L-Regu"/>
                <a:ea typeface="NimbusRomNo9L-Regu"/>
                <a:cs typeface="NimbusRomNo9L-Regu"/>
                <a:sym typeface="NimbusRomNo9L-Regu"/>
              </a:defRPr>
            </a:pPr>
            <a:r>
              <a:t>and recommends not to free the protection keys </a:t>
            </a:r>
          </a:p>
        </p:txBody>
      </p:sp>
      <p:sp>
        <p:nvSpPr>
          <p:cNvPr id="153" name="文本框 9"/>
          <p:cNvSpPr txBox="1"/>
          <p:nvPr/>
        </p:nvSpPr>
        <p:spPr>
          <a:xfrm>
            <a:off x="2049811" y="4904067"/>
            <a:ext cx="7928145" cy="828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400">
                <a:latin typeface="NimbusRomNo9L-Regu"/>
                <a:ea typeface="NimbusRomNo9L-Regu"/>
                <a:cs typeface="NimbusRomNo9L-Regu"/>
                <a:sym typeface="NimbusRomNo9L-Regu"/>
              </a:defRPr>
            </a:lvl1pPr>
          </a:lstStyle>
          <a:p>
            <a:pPr/>
            <a:r>
              <a:t>Handling this problem superfificially (i.e., wiping protection keys in PTE) will introduce huge performance overhead </a:t>
            </a:r>
          </a:p>
        </p:txBody>
      </p:sp>
      <p:sp>
        <p:nvSpPr>
          <p:cNvPr id="154" name="textbox 239"/>
          <p:cNvSpPr txBox="1"/>
          <p:nvPr/>
        </p:nvSpPr>
        <p:spPr>
          <a:xfrm>
            <a:off x="2293953" y="399763"/>
            <a:ext cx="1369813" cy="252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8000"/>
              </a:lnSpc>
              <a:defRPr sz="100"/>
            </a:pPr>
          </a:p>
          <a:p>
            <a:pPr indent="8929">
              <a:lnSpc>
                <a:spcPct val="79000"/>
              </a:lnSpc>
              <a:defRPr spc="-21" sz="1600">
                <a:ln w="6350" cap="flat">
                  <a:solidFill>
                    <a:srgbClr val="838787"/>
                  </a:solidFill>
                  <a:prstDash val="solid"/>
                  <a:miter lim="0"/>
                </a:ln>
                <a:solidFill>
                  <a:srgbClr val="83878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CHALLEN</a:t>
            </a:r>
            <a:r>
              <a:rPr spc="-7"/>
              <a:t>G</a:t>
            </a:r>
            <a:r>
              <a:rPr spc="0"/>
              <a:t>ES</a:t>
            </a:r>
          </a:p>
        </p:txBody>
      </p:sp>
      <p:sp>
        <p:nvSpPr>
          <p:cNvPr id="155" name="path"/>
          <p:cNvSpPr/>
          <p:nvPr/>
        </p:nvSpPr>
        <p:spPr>
          <a:xfrm>
            <a:off x="1809749" y="698408"/>
            <a:ext cx="8572501" cy="1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Application Benchmarks</a:t>
            </a:r>
          </a:p>
        </p:txBody>
      </p:sp>
      <p:sp>
        <p:nvSpPr>
          <p:cNvPr id="326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In-memory key-value store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libmpk only has 0.01% overhead</a:t>
            </a:r>
            <a:r>
              <a:t> while mprotect() has 89.56%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libmpk has better performance when protecting huge memory</a:t>
            </a:r>
          </a:p>
        </p:txBody>
      </p:sp>
      <p:pic>
        <p:nvPicPr>
          <p:cNvPr id="327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53865" y="3094989"/>
            <a:ext cx="6659881" cy="32156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picture 198" descr="picture 19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61687" y="2229093"/>
            <a:ext cx="2568764" cy="40924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picture 199" descr="picture 19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29983" y="4922077"/>
            <a:ext cx="539662" cy="580643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textbox 200"/>
          <p:cNvSpPr txBox="1"/>
          <p:nvPr/>
        </p:nvSpPr>
        <p:spPr>
          <a:xfrm>
            <a:off x="2921056" y="4913148"/>
            <a:ext cx="557659" cy="600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04000"/>
              </a:lnSpc>
              <a:defRPr sz="700"/>
            </a:pPr>
          </a:p>
          <a:p>
            <a:pPr indent="114742">
              <a:lnSpc>
                <a:spcPts val="1900"/>
              </a:lnSpc>
              <a:defRPr spc="-63" sz="1300">
                <a:ln w="3175" cap="flat">
                  <a:solidFill>
                    <a:srgbClr val="000000"/>
                  </a:solidFill>
                  <a:prstDash val="solid"/>
                  <a:miter lim="0"/>
                </a:ln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pkey</a:t>
            </a:r>
          </a:p>
          <a:p>
            <a:pPr indent="253592">
              <a:lnSpc>
                <a:spcPct val="79000"/>
              </a:lnSpc>
              <a:spcBef>
                <a:spcPts val="300"/>
              </a:spcBef>
              <a:defRPr sz="1400">
                <a:ln w="3175" cap="flat">
                  <a:solidFill>
                    <a:srgbClr val="000000"/>
                  </a:solidFill>
                  <a:prstDash val="solid"/>
                  <a:miter lim="0"/>
                </a:ln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1</a:t>
            </a:r>
          </a:p>
        </p:txBody>
      </p:sp>
      <p:pic>
        <p:nvPicPr>
          <p:cNvPr id="160" name="picture 201" descr="picture 20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29983" y="5397934"/>
            <a:ext cx="539662" cy="58064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picture 202" descr="picture 20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83624" y="4922077"/>
            <a:ext cx="539662" cy="58064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picture 203" descr="picture 20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00667" y="4922077"/>
            <a:ext cx="539662" cy="580643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textbox 204"/>
          <p:cNvSpPr txBox="1"/>
          <p:nvPr/>
        </p:nvSpPr>
        <p:spPr>
          <a:xfrm>
            <a:off x="3991738" y="4913148"/>
            <a:ext cx="557661" cy="588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04000"/>
              </a:lnSpc>
              <a:defRPr sz="700"/>
            </a:pPr>
          </a:p>
          <a:p>
            <a:pPr indent="115634">
              <a:lnSpc>
                <a:spcPts val="1900"/>
              </a:lnSpc>
              <a:defRPr spc="-63" sz="1300">
                <a:ln w="3175" cap="flat">
                  <a:solidFill>
                    <a:srgbClr val="000000"/>
                  </a:solidFill>
                  <a:prstDash val="solid"/>
                  <a:miter lim="0"/>
                </a:ln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pkey</a:t>
            </a:r>
          </a:p>
          <a:p>
            <a:pPr indent="240199">
              <a:lnSpc>
                <a:spcPct val="79000"/>
              </a:lnSpc>
              <a:spcBef>
                <a:spcPts val="200"/>
              </a:spcBef>
              <a:defRPr sz="1400">
                <a:ln w="3175" cap="flat">
                  <a:solidFill>
                    <a:srgbClr val="000000"/>
                  </a:solidFill>
                  <a:prstDash val="solid"/>
                  <a:miter lim="0"/>
                </a:ln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3</a:t>
            </a:r>
          </a:p>
        </p:txBody>
      </p:sp>
      <p:pic>
        <p:nvPicPr>
          <p:cNvPr id="164" name="picture 205" descr="picture 20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00164" y="4922077"/>
            <a:ext cx="539661" cy="58064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picture 206" descr="picture 20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00667" y="5397934"/>
            <a:ext cx="539662" cy="580643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66" name="table 207"/>
          <p:cNvGraphicFramePr/>
          <p:nvPr/>
        </p:nvGraphicFramePr>
        <p:xfrm>
          <a:off x="2765375" y="5141138"/>
          <a:ext cx="2160986" cy="88180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61677"/>
                <a:gridCol w="517029"/>
                <a:gridCol w="517029"/>
                <a:gridCol w="565249"/>
              </a:tblGrid>
              <a:tr h="436662">
                <a:tc>
                  <a:txBody>
                    <a:bodyPr/>
                    <a:lstStyle/>
                    <a:p>
                      <a:pPr algn="l">
                        <a:lnSpc>
                          <a:spcPct val="172000"/>
                        </a:lnSpc>
                        <a:defRPr sz="700"/>
                      </a:pPr>
                    </a:p>
                    <a:p>
                      <a:pPr indent="385445" algn="l">
                        <a:lnSpc>
                          <a:spcPct val="79000"/>
                        </a:lnSpc>
                        <a:defRPr sz="110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1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222222"/>
                      </a:solidFill>
                      <a:prstDash val="dash"/>
                    </a:lnL>
                    <a:lnR w="38100">
                      <a:solidFill>
                        <a:srgbClr val="5F6568"/>
                      </a:solidFill>
                      <a:prstDash val="dash"/>
                    </a:lnR>
                    <a:lnT w="3175">
                      <a:solidFill>
                        <a:srgbClr val="222222"/>
                      </a:solidFill>
                      <a:prstDash val="dash"/>
                    </a:lnT>
                    <a:lnB w="3175">
                      <a:solidFill>
                        <a:srgbClr val="5F6568"/>
                      </a:solidFill>
                      <a:prstDash val="dash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69000"/>
                        </a:lnSpc>
                        <a:defRPr sz="700"/>
                      </a:pPr>
                    </a:p>
                    <a:p>
                      <a:pPr indent="317500" algn="l">
                        <a:lnSpc>
                          <a:spcPct val="81000"/>
                        </a:lnSpc>
                        <a:defRPr sz="110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2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5F6568"/>
                      </a:solidFill>
                      <a:prstDash val="dash"/>
                    </a:lnL>
                    <a:lnR w="38100">
                      <a:solidFill>
                        <a:srgbClr val="5F6568"/>
                      </a:solidFill>
                      <a:prstDash val="dash"/>
                    </a:lnR>
                    <a:lnT w="3175">
                      <a:solidFill>
                        <a:srgbClr val="5F6568"/>
                      </a:solidFill>
                      <a:prstDash val="dash"/>
                    </a:lnT>
                    <a:lnB w="3175">
                      <a:solidFill>
                        <a:srgbClr val="5F6568"/>
                      </a:solidFill>
                      <a:prstDash val="dash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69000"/>
                        </a:lnSpc>
                        <a:defRPr sz="700"/>
                      </a:pPr>
                    </a:p>
                    <a:p>
                      <a:pPr indent="314958" algn="l">
                        <a:lnSpc>
                          <a:spcPct val="81000"/>
                        </a:lnSpc>
                        <a:defRPr sz="110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3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5F6568"/>
                      </a:solidFill>
                      <a:prstDash val="dash"/>
                    </a:lnL>
                    <a:lnR w="34925">
                      <a:solidFill>
                        <a:srgbClr val="5F6568"/>
                      </a:solidFill>
                      <a:prstDash val="dash"/>
                    </a:lnR>
                    <a:lnT w="3175">
                      <a:solidFill>
                        <a:srgbClr val="5F6568"/>
                      </a:solidFill>
                      <a:prstDash val="dash"/>
                    </a:lnT>
                    <a:lnB w="3175">
                      <a:solidFill>
                        <a:srgbClr val="5F6568"/>
                      </a:solidFill>
                      <a:prstDash val="dash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72000"/>
                        </a:lnSpc>
                        <a:defRPr sz="700"/>
                      </a:pPr>
                    </a:p>
                    <a:p>
                      <a:pPr indent="327025" algn="l">
                        <a:lnSpc>
                          <a:spcPct val="79000"/>
                        </a:lnSpc>
                        <a:defRPr spc="9" sz="110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4</a:t>
                      </a:r>
                    </a:p>
                  </a:txBody>
                  <a:tcPr marL="0" marR="0" marT="0" marB="0" anchor="t" anchorCtr="0" horzOverflow="overflow">
                    <a:lnL w="34925">
                      <a:solidFill>
                        <a:srgbClr val="5F6568"/>
                      </a:solidFill>
                      <a:prstDash val="dash"/>
                    </a:lnL>
                    <a:lnR w="38100">
                      <a:solidFill>
                        <a:srgbClr val="222222"/>
                      </a:solidFill>
                      <a:prstDash val="dash"/>
                    </a:lnR>
                    <a:lnT w="3175">
                      <a:solidFill>
                        <a:srgbClr val="222222"/>
                      </a:solidFill>
                      <a:prstDash val="dash"/>
                    </a:lnT>
                    <a:lnB w="3175">
                      <a:solidFill>
                        <a:srgbClr val="5F6568"/>
                      </a:solidFill>
                      <a:prstDash val="dash"/>
                    </a:lnB>
                    <a:noFill/>
                  </a:tcPr>
                </a:tc>
              </a:tr>
              <a:tr h="445144">
                <a:tc>
                  <a:txBody>
                    <a:bodyPr/>
                    <a:lstStyle/>
                    <a:p>
                      <a:pPr algn="l">
                        <a:defRPr sz="700"/>
                      </a:pP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222222"/>
                      </a:solidFill>
                      <a:prstDash val="dash"/>
                    </a:lnL>
                    <a:lnR w="38100">
                      <a:solidFill>
                        <a:srgbClr val="5F6568"/>
                      </a:solidFill>
                      <a:prstDash val="dash"/>
                    </a:lnR>
                    <a:lnT w="3175">
                      <a:solidFill>
                        <a:srgbClr val="5F6568"/>
                      </a:solidFill>
                      <a:prstDash val="dash"/>
                    </a:lnT>
                    <a:lnB w="3175">
                      <a:solidFill>
                        <a:srgbClr val="222222"/>
                      </a:solidFill>
                      <a:prstDash val="dash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8000"/>
                        </a:lnSpc>
                        <a:defRPr sz="700"/>
                      </a:pPr>
                    </a:p>
                    <a:p>
                      <a:pPr algn="l">
                        <a:lnSpc>
                          <a:spcPct val="109000"/>
                        </a:lnSpc>
                        <a:defRPr sz="700"/>
                      </a:pPr>
                    </a:p>
                    <a:p>
                      <a:pPr algn="l">
                        <a:lnSpc>
                          <a:spcPct val="9000"/>
                        </a:lnSpc>
                        <a:defRPr sz="100"/>
                      </a:pPr>
                    </a:p>
                    <a:p>
                      <a:pPr indent="284479" algn="l">
                        <a:lnSpc>
                          <a:spcPts val="500"/>
                        </a:lnSpc>
                        <a:defRPr sz="110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…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5F6568"/>
                      </a:solidFill>
                      <a:prstDash val="dash"/>
                    </a:lnL>
                    <a:lnR w="38100">
                      <a:solidFill>
                        <a:srgbClr val="5F6568"/>
                      </a:solidFill>
                      <a:prstDash val="dash"/>
                    </a:lnR>
                    <a:lnT w="3175">
                      <a:solidFill>
                        <a:srgbClr val="5F6568"/>
                      </a:solidFill>
                      <a:prstDash val="dash"/>
                    </a:lnT>
                    <a:lnB w="3175">
                      <a:solidFill>
                        <a:srgbClr val="5F6568"/>
                      </a:solidFill>
                      <a:prstDash val="dash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700"/>
                      </a:pP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5F6568"/>
                      </a:solidFill>
                      <a:prstDash val="dash"/>
                    </a:lnL>
                    <a:lnR w="34925">
                      <a:solidFill>
                        <a:srgbClr val="5F6568"/>
                      </a:solidFill>
                      <a:prstDash val="dash"/>
                    </a:lnR>
                    <a:lnT w="3175">
                      <a:solidFill>
                        <a:srgbClr val="5F6568"/>
                      </a:solidFill>
                      <a:prstDash val="dash"/>
                    </a:lnT>
                    <a:lnB w="3175">
                      <a:solidFill>
                        <a:srgbClr val="5F6568"/>
                      </a:solidFill>
                      <a:prstDash val="dash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700"/>
                      </a:pPr>
                    </a:p>
                  </a:txBody>
                  <a:tcPr marL="0" marR="0" marT="0" marB="0" anchor="t" anchorCtr="0" horzOverflow="overflow">
                    <a:lnL w="34925">
                      <a:solidFill>
                        <a:srgbClr val="5F6568"/>
                      </a:solidFill>
                      <a:prstDash val="dash"/>
                    </a:lnL>
                    <a:lnR w="38100">
                      <a:solidFill>
                        <a:srgbClr val="222222"/>
                      </a:solidFill>
                      <a:prstDash val="dash"/>
                    </a:lnR>
                    <a:lnT w="3175">
                      <a:solidFill>
                        <a:srgbClr val="5F6568"/>
                      </a:solidFill>
                      <a:prstDash val="dash"/>
                    </a:lnT>
                    <a:lnB w="3175">
                      <a:solidFill>
                        <a:srgbClr val="222222"/>
                      </a:solidFill>
                      <a:prstDash val="dash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67" name="picture 208" descr="picture 20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693020" y="2870275"/>
            <a:ext cx="2278403" cy="2971972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textbox 209"/>
          <p:cNvSpPr txBox="1"/>
          <p:nvPr/>
        </p:nvSpPr>
        <p:spPr>
          <a:xfrm>
            <a:off x="2284141" y="1181580"/>
            <a:ext cx="5146181" cy="88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3000"/>
              </a:lnSpc>
              <a:defRPr sz="100"/>
            </a:pPr>
          </a:p>
          <a:p>
            <a:pPr indent="8929">
              <a:lnSpc>
                <a:spcPts val="2900"/>
              </a:lnSpc>
              <a:defRPr b="1" spc="-77" sz="2100">
                <a:solidFill>
                  <a:srgbClr val="00428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NON-SCALABLE</a:t>
            </a:r>
            <a:r>
              <a:rPr b="0"/>
              <a:t> </a:t>
            </a:r>
            <a:r>
              <a:t>HARDWARE</a:t>
            </a:r>
            <a:r>
              <a:rPr b="0"/>
              <a:t> </a:t>
            </a:r>
            <a:r>
              <a:t>RESOUR</a:t>
            </a:r>
            <a:r>
              <a:rPr spc="0"/>
              <a:t>CE</a:t>
            </a:r>
          </a:p>
          <a:p>
            <a:pPr indent="45540">
              <a:lnSpc>
                <a:spcPts val="3900"/>
              </a:lnSpc>
              <a:spcBef>
                <a:spcPts val="100"/>
              </a:spcBef>
              <a:defRPr baseline="9998" spc="84" sz="3700">
                <a:solidFill>
                  <a:srgbClr val="34A5DA"/>
                </a:solidFill>
                <a:latin typeface="MS Gothic"/>
                <a:ea typeface="MS Gothic"/>
                <a:cs typeface="MS Gothic"/>
                <a:sym typeface="MS Gothic"/>
              </a:defRPr>
            </a:pPr>
            <a:r>
              <a:t>▸</a:t>
            </a:r>
            <a:r>
              <a:rPr baseline="0" spc="84" sz="2400"/>
              <a:t> </a:t>
            </a:r>
            <a:r>
              <a:rPr baseline="0" spc="0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Only</a:t>
            </a:r>
            <a:r>
              <a:rPr baseline="0" spc="82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aseline="0" spc="82" sz="2300">
                <a:solidFill>
                  <a:srgbClr val="AA1728"/>
                </a:solidFill>
                <a:latin typeface="Arial"/>
                <a:ea typeface="Arial"/>
                <a:cs typeface="Arial"/>
                <a:sym typeface="Arial"/>
              </a:rPr>
              <a:t>16 </a:t>
            </a:r>
            <a:r>
              <a:rPr baseline="0" spc="0" sz="2300">
                <a:solidFill>
                  <a:srgbClr val="AA1728"/>
                </a:solidFill>
                <a:latin typeface="Arial"/>
                <a:ea typeface="Arial"/>
                <a:cs typeface="Arial"/>
                <a:sym typeface="Arial"/>
              </a:rPr>
              <a:t>keys</a:t>
            </a:r>
            <a:r>
              <a:rPr baseline="0" spc="82" sz="2300">
                <a:solidFill>
                  <a:srgbClr val="AA172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aseline="0" spc="0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are</a:t>
            </a:r>
            <a:r>
              <a:rPr baseline="0" spc="40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aseline="0" spc="0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provided</a:t>
            </a:r>
          </a:p>
        </p:txBody>
      </p:sp>
      <p:grpSp>
        <p:nvGrpSpPr>
          <p:cNvPr id="178" name="group 26"/>
          <p:cNvGrpSpPr/>
          <p:nvPr/>
        </p:nvGrpSpPr>
        <p:grpSpPr>
          <a:xfrm>
            <a:off x="9434848" y="3517031"/>
            <a:ext cx="993660" cy="1620183"/>
            <a:chOff x="0" y="0"/>
            <a:chExt cx="993658" cy="1620182"/>
          </a:xfrm>
        </p:grpSpPr>
        <p:pic>
          <p:nvPicPr>
            <p:cNvPr id="169" name="picture 210" descr="picture 210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-1"/>
              <a:ext cx="993659" cy="16201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0" name="picture 211" descr="picture 211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31271" y="1276497"/>
              <a:ext cx="740997" cy="2808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1" name="picture 212" descr="picture 212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126329" y="548392"/>
              <a:ext cx="740997" cy="5233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2" name="picture 213" descr="picture 213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131271" y="62841"/>
              <a:ext cx="740997" cy="29008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3" name="textbox 214"/>
            <p:cNvSpPr txBox="1"/>
            <p:nvPr/>
          </p:nvSpPr>
          <p:spPr>
            <a:xfrm>
              <a:off x="216542" y="159711"/>
              <a:ext cx="571949" cy="12962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ct val="88000"/>
                </a:lnSpc>
                <a:defRPr sz="100"/>
              </a:pPr>
            </a:p>
            <a:p>
              <a:pPr indent="241093">
                <a:lnSpc>
                  <a:spcPct val="79000"/>
                </a:lnSpc>
                <a:defRPr sz="900">
                  <a:ln w="3175" cap="flat">
                    <a:solidFill>
                      <a:srgbClr val="FFFFFF"/>
                    </a:solidFill>
                    <a:prstDash val="solid"/>
                    <a:miter lim="0"/>
                  </a:ln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W</a:t>
              </a:r>
            </a:p>
            <a:p>
              <a:pPr>
                <a:lnSpc>
                  <a:spcPct val="101000"/>
                </a:lnSpc>
                <a:defRPr sz="700"/>
              </a:pPr>
            </a:p>
            <a:p>
              <a:pPr>
                <a:lnSpc>
                  <a:spcPct val="102000"/>
                </a:lnSpc>
                <a:defRPr sz="700"/>
              </a:pPr>
            </a:p>
            <a:p>
              <a:pPr>
                <a:lnSpc>
                  <a:spcPct val="102000"/>
                </a:lnSpc>
                <a:defRPr sz="700"/>
              </a:pPr>
            </a:p>
            <a:p>
              <a:pPr marL="37504" indent="-28575">
                <a:lnSpc>
                  <a:spcPct val="128000"/>
                </a:lnSpc>
                <a:spcBef>
                  <a:spcPts val="200"/>
                </a:spcBef>
                <a:defRPr spc="-7" sz="800">
                  <a:ln w="3175" cap="flat">
                    <a:solidFill>
                      <a:srgbClr val="FFFFFF"/>
                    </a:solidFill>
                    <a:prstDash val="solid"/>
                    <a:miter lim="0"/>
                  </a:ln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Write code</a:t>
              </a:r>
              <a:r>
                <a:rPr spc="0"/>
                <a:t> </a:t>
              </a:r>
              <a:r>
                <a:rPr spc="-21" sz="900"/>
                <a:t>cach</a:t>
              </a:r>
              <a:r>
                <a:rPr sz="900"/>
                <a:t>e</a:t>
              </a:r>
              <a:r>
                <a:rPr spc="-21" sz="900"/>
                <a:t> 17</a:t>
              </a:r>
              <a:endParaRPr sz="900"/>
            </a:p>
            <a:p>
              <a:pPr>
                <a:lnSpc>
                  <a:spcPct val="108000"/>
                </a:lnSpc>
                <a:defRPr sz="700"/>
              </a:pPr>
            </a:p>
            <a:p>
              <a:pPr>
                <a:lnSpc>
                  <a:spcPct val="108000"/>
                </a:lnSpc>
                <a:defRPr sz="700"/>
              </a:pPr>
            </a:p>
            <a:p>
              <a:pPr>
                <a:lnSpc>
                  <a:spcPct val="109000"/>
                </a:lnSpc>
                <a:defRPr sz="700"/>
              </a:pPr>
            </a:p>
            <a:p>
              <a:pPr>
                <a:lnSpc>
                  <a:spcPct val="111000"/>
                </a:lnSpc>
                <a:defRPr sz="200"/>
              </a:pPr>
            </a:p>
            <a:p>
              <a:pPr indent="257164">
                <a:lnSpc>
                  <a:spcPct val="79000"/>
                </a:lnSpc>
                <a:defRPr sz="900">
                  <a:ln w="3175" cap="flat">
                    <a:solidFill>
                      <a:srgbClr val="FFFFFF"/>
                    </a:solidFill>
                    <a:prstDash val="solid"/>
                    <a:miter lim="0"/>
                  </a:ln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R</a:t>
              </a:r>
            </a:p>
          </p:txBody>
        </p:sp>
        <p:pic>
          <p:nvPicPr>
            <p:cNvPr id="174" name="picture 215" descr="picture 215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453964" y="454009"/>
              <a:ext cx="85728" cy="857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5" name="picture 216" descr="picture 216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453964" y="1172760"/>
              <a:ext cx="85728" cy="857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6" name="rect"/>
            <p:cNvSpPr/>
            <p:nvPr/>
          </p:nvSpPr>
          <p:spPr>
            <a:xfrm>
              <a:off x="487897" y="367365"/>
              <a:ext cx="17861" cy="104505"/>
            </a:xfrm>
            <a:prstGeom prst="rect">
              <a:avLst/>
            </a:prstGeom>
            <a:solidFill>
              <a:srgbClr val="22222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algn="ctr">
                <a:defRPr sz="1200"/>
              </a:pPr>
            </a:p>
          </p:txBody>
        </p:sp>
        <p:sp>
          <p:nvSpPr>
            <p:cNvPr id="177" name="rect"/>
            <p:cNvSpPr/>
            <p:nvPr/>
          </p:nvSpPr>
          <p:spPr>
            <a:xfrm>
              <a:off x="487897" y="1086116"/>
              <a:ext cx="17861" cy="104505"/>
            </a:xfrm>
            <a:prstGeom prst="rect">
              <a:avLst/>
            </a:prstGeom>
            <a:solidFill>
              <a:srgbClr val="22222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algn="ctr">
                <a:defRPr sz="1200"/>
              </a:pPr>
            </a:p>
          </p:txBody>
        </p:sp>
      </p:grpSp>
      <p:grpSp>
        <p:nvGrpSpPr>
          <p:cNvPr id="188" name="group 28"/>
          <p:cNvGrpSpPr/>
          <p:nvPr/>
        </p:nvGrpSpPr>
        <p:grpSpPr>
          <a:xfrm>
            <a:off x="8267579" y="3517032"/>
            <a:ext cx="993659" cy="1620183"/>
            <a:chOff x="0" y="0"/>
            <a:chExt cx="993658" cy="1620181"/>
          </a:xfrm>
        </p:grpSpPr>
        <p:sp>
          <p:nvSpPr>
            <p:cNvPr id="179" name="rect"/>
            <p:cNvSpPr/>
            <p:nvPr/>
          </p:nvSpPr>
          <p:spPr>
            <a:xfrm>
              <a:off x="-1" y="-1"/>
              <a:ext cx="993660" cy="1620183"/>
            </a:xfrm>
            <a:prstGeom prst="rect">
              <a:avLst/>
            </a:prstGeom>
            <a:solidFill>
              <a:srgbClr val="E3BFB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algn="ctr">
                <a:defRPr sz="1200"/>
              </a:pPr>
            </a:p>
          </p:txBody>
        </p:sp>
        <p:pic>
          <p:nvPicPr>
            <p:cNvPr id="180" name="picture 220" descr="picture 220"/>
            <p:cNvPicPr>
              <a:picLocks noChangeAspect="1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126331" y="548392"/>
              <a:ext cx="740997" cy="5233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1" name="picture 221" descr="picture 221"/>
            <p:cNvPicPr>
              <a:picLocks noChangeAspect="1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131272" y="1276496"/>
              <a:ext cx="740996" cy="28084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2" name="picture 222" descr="picture 222"/>
            <p:cNvPicPr>
              <a:picLocks noChangeAspect="1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131272" y="62841"/>
              <a:ext cx="740996" cy="29008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3" name="textbox 223"/>
            <p:cNvSpPr txBox="1"/>
            <p:nvPr/>
          </p:nvSpPr>
          <p:spPr>
            <a:xfrm>
              <a:off x="214022" y="159711"/>
              <a:ext cx="571949" cy="12962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ct val="88000"/>
                </a:lnSpc>
                <a:defRPr sz="100"/>
              </a:pPr>
            </a:p>
            <a:p>
              <a:pPr indent="241093">
                <a:lnSpc>
                  <a:spcPct val="79000"/>
                </a:lnSpc>
                <a:defRPr sz="900">
                  <a:ln w="3175" cap="flat">
                    <a:solidFill>
                      <a:srgbClr val="FFFFFF"/>
                    </a:solidFill>
                    <a:prstDash val="solid"/>
                    <a:miter lim="0"/>
                  </a:ln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W</a:t>
              </a:r>
            </a:p>
            <a:p>
              <a:pPr>
                <a:lnSpc>
                  <a:spcPct val="101000"/>
                </a:lnSpc>
                <a:defRPr sz="700"/>
              </a:pPr>
            </a:p>
            <a:p>
              <a:pPr>
                <a:lnSpc>
                  <a:spcPct val="102000"/>
                </a:lnSpc>
                <a:defRPr sz="700"/>
              </a:pPr>
            </a:p>
            <a:p>
              <a:pPr>
                <a:lnSpc>
                  <a:spcPct val="102000"/>
                </a:lnSpc>
                <a:defRPr sz="700"/>
              </a:pPr>
            </a:p>
            <a:p>
              <a:pPr marL="37504" indent="-28575">
                <a:lnSpc>
                  <a:spcPct val="128000"/>
                </a:lnSpc>
                <a:spcBef>
                  <a:spcPts val="200"/>
                </a:spcBef>
                <a:defRPr spc="-7" sz="800">
                  <a:ln w="3175" cap="flat">
                    <a:solidFill>
                      <a:srgbClr val="FFFFFF"/>
                    </a:solidFill>
                    <a:prstDash val="solid"/>
                    <a:miter lim="0"/>
                  </a:ln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Write code</a:t>
              </a:r>
              <a:r>
                <a:rPr spc="0"/>
                <a:t> </a:t>
              </a:r>
              <a:r>
                <a:rPr spc="-21" sz="900"/>
                <a:t>cach</a:t>
              </a:r>
              <a:r>
                <a:rPr sz="900"/>
                <a:t>e</a:t>
              </a:r>
              <a:r>
                <a:rPr spc="-21" sz="900"/>
                <a:t> 16</a:t>
              </a:r>
              <a:endParaRPr sz="900"/>
            </a:p>
            <a:p>
              <a:pPr>
                <a:lnSpc>
                  <a:spcPct val="108000"/>
                </a:lnSpc>
                <a:defRPr sz="700"/>
              </a:pPr>
            </a:p>
            <a:p>
              <a:pPr>
                <a:lnSpc>
                  <a:spcPct val="108000"/>
                </a:lnSpc>
                <a:defRPr sz="700"/>
              </a:pPr>
            </a:p>
            <a:p>
              <a:pPr>
                <a:lnSpc>
                  <a:spcPct val="109000"/>
                </a:lnSpc>
                <a:defRPr sz="700"/>
              </a:pPr>
            </a:p>
            <a:p>
              <a:pPr>
                <a:lnSpc>
                  <a:spcPct val="111000"/>
                </a:lnSpc>
                <a:defRPr sz="200"/>
              </a:pPr>
            </a:p>
            <a:p>
              <a:pPr indent="257164">
                <a:lnSpc>
                  <a:spcPct val="79000"/>
                </a:lnSpc>
                <a:defRPr sz="900">
                  <a:ln w="3175" cap="flat">
                    <a:solidFill>
                      <a:srgbClr val="FFFFFF"/>
                    </a:solidFill>
                    <a:prstDash val="solid"/>
                    <a:miter lim="0"/>
                  </a:ln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R</a:t>
              </a:r>
            </a:p>
          </p:txBody>
        </p:sp>
        <p:pic>
          <p:nvPicPr>
            <p:cNvPr id="184" name="picture 224" descr="picture 224"/>
            <p:cNvPicPr>
              <a:picLocks noChangeAspect="1"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453966" y="454009"/>
              <a:ext cx="85727" cy="857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5" name="picture 225" descr="picture 225"/>
            <p:cNvPicPr>
              <a:picLocks noChangeAspect="1"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453966" y="1172759"/>
              <a:ext cx="85727" cy="857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6" name="rect"/>
            <p:cNvSpPr/>
            <p:nvPr/>
          </p:nvSpPr>
          <p:spPr>
            <a:xfrm>
              <a:off x="487899" y="367365"/>
              <a:ext cx="17861" cy="104505"/>
            </a:xfrm>
            <a:prstGeom prst="rect">
              <a:avLst/>
            </a:prstGeom>
            <a:solidFill>
              <a:srgbClr val="22222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algn="ctr">
                <a:defRPr sz="1200"/>
              </a:pPr>
            </a:p>
          </p:txBody>
        </p:sp>
        <p:sp>
          <p:nvSpPr>
            <p:cNvPr id="187" name="rect"/>
            <p:cNvSpPr/>
            <p:nvPr/>
          </p:nvSpPr>
          <p:spPr>
            <a:xfrm>
              <a:off x="487899" y="1086115"/>
              <a:ext cx="17861" cy="104505"/>
            </a:xfrm>
            <a:prstGeom prst="rect">
              <a:avLst/>
            </a:prstGeom>
            <a:solidFill>
              <a:srgbClr val="22222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algn="ctr">
                <a:defRPr sz="1200"/>
              </a:pPr>
            </a:p>
          </p:txBody>
        </p:sp>
      </p:grpSp>
      <p:grpSp>
        <p:nvGrpSpPr>
          <p:cNvPr id="191" name="group 30"/>
          <p:cNvGrpSpPr/>
          <p:nvPr/>
        </p:nvGrpSpPr>
        <p:grpSpPr>
          <a:xfrm>
            <a:off x="9651741" y="2959094"/>
            <a:ext cx="557662" cy="589574"/>
            <a:chOff x="0" y="0"/>
            <a:chExt cx="557661" cy="589573"/>
          </a:xfrm>
        </p:grpSpPr>
        <p:pic>
          <p:nvPicPr>
            <p:cNvPr id="189" name="picture 228" descr="picture 228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929" y="8929"/>
              <a:ext cx="539663" cy="5806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0" name="textbox 229"/>
            <p:cNvSpPr txBox="1"/>
            <p:nvPr/>
          </p:nvSpPr>
          <p:spPr>
            <a:xfrm>
              <a:off x="-1" y="0"/>
              <a:ext cx="557663" cy="5389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ct val="101000"/>
                </a:lnSpc>
                <a:defRPr sz="700"/>
              </a:pPr>
            </a:p>
            <a:p>
              <a:pPr marL="9822" indent="107599">
                <a:lnSpc>
                  <a:spcPct val="124000"/>
                </a:lnSpc>
                <a:defRPr spc="-56" sz="1200">
                  <a:ln w="3175" cap="flat">
                    <a:solidFill>
                      <a:srgbClr val="000000"/>
                    </a:solidFill>
                    <a:prstDash val="solid"/>
                    <a:miter lim="0"/>
                  </a:ln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pke</a:t>
              </a:r>
              <a:r>
                <a:rPr spc="-35"/>
                <a:t>y</a:t>
              </a:r>
              <a:r>
                <a:rPr spc="0"/>
                <a:t>  </a:t>
              </a:r>
              <a:r>
                <a:rPr spc="0" sz="1400"/>
                <a:t>?</a:t>
              </a:r>
            </a:p>
          </p:txBody>
        </p:sp>
      </p:grpSp>
      <p:grpSp>
        <p:nvGrpSpPr>
          <p:cNvPr id="194" name="group 32"/>
          <p:cNvGrpSpPr/>
          <p:nvPr/>
        </p:nvGrpSpPr>
        <p:grpSpPr>
          <a:xfrm>
            <a:off x="6296997" y="2959093"/>
            <a:ext cx="557662" cy="599949"/>
            <a:chOff x="0" y="0"/>
            <a:chExt cx="557661" cy="599947"/>
          </a:xfrm>
        </p:grpSpPr>
        <p:pic>
          <p:nvPicPr>
            <p:cNvPr id="192" name="picture 230" descr="picture 230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929" y="8929"/>
              <a:ext cx="539663" cy="5806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3" name="textbox 231"/>
            <p:cNvSpPr txBox="1"/>
            <p:nvPr/>
          </p:nvSpPr>
          <p:spPr>
            <a:xfrm>
              <a:off x="-1" y="-1"/>
              <a:ext cx="557663" cy="5999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ct val="103000"/>
                </a:lnSpc>
                <a:defRPr sz="700"/>
              </a:pPr>
            </a:p>
            <a:p>
              <a:pPr indent="114296">
                <a:lnSpc>
                  <a:spcPts val="1900"/>
                </a:lnSpc>
                <a:defRPr spc="-63" sz="1300">
                  <a:ln w="3175" cap="flat">
                    <a:solidFill>
                      <a:srgbClr val="000000"/>
                    </a:solidFill>
                    <a:prstDash val="solid"/>
                    <a:miter lim="0"/>
                  </a:ln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pkey</a:t>
              </a:r>
            </a:p>
            <a:p>
              <a:pPr indent="253146">
                <a:lnSpc>
                  <a:spcPct val="79000"/>
                </a:lnSpc>
                <a:spcBef>
                  <a:spcPts val="300"/>
                </a:spcBef>
                <a:defRPr sz="1400">
                  <a:ln w="3175" cap="flat">
                    <a:solidFill>
                      <a:srgbClr val="000000"/>
                    </a:solidFill>
                    <a:prstDash val="solid"/>
                    <a:miter lim="0"/>
                  </a:ln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1</a:t>
              </a:r>
            </a:p>
          </p:txBody>
        </p:sp>
      </p:grpSp>
      <p:grpSp>
        <p:nvGrpSpPr>
          <p:cNvPr id="197" name="group 34"/>
          <p:cNvGrpSpPr/>
          <p:nvPr/>
        </p:nvGrpSpPr>
        <p:grpSpPr>
          <a:xfrm>
            <a:off x="8572668" y="2959094"/>
            <a:ext cx="557662" cy="589574"/>
            <a:chOff x="0" y="0"/>
            <a:chExt cx="557661" cy="589573"/>
          </a:xfrm>
        </p:grpSpPr>
        <p:pic>
          <p:nvPicPr>
            <p:cNvPr id="195" name="picture 232" descr="picture 232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929" y="8929"/>
              <a:ext cx="539662" cy="5806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6" name="textbox 233"/>
            <p:cNvSpPr txBox="1"/>
            <p:nvPr/>
          </p:nvSpPr>
          <p:spPr>
            <a:xfrm>
              <a:off x="-1" y="0"/>
              <a:ext cx="557663" cy="5745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ct val="103000"/>
                </a:lnSpc>
                <a:defRPr sz="700"/>
              </a:pPr>
            </a:p>
            <a:p>
              <a:pPr indent="115634">
                <a:lnSpc>
                  <a:spcPts val="1900"/>
                </a:lnSpc>
                <a:defRPr spc="-63" sz="1300">
                  <a:ln w="3175" cap="flat">
                    <a:solidFill>
                      <a:srgbClr val="000000"/>
                    </a:solidFill>
                    <a:prstDash val="solid"/>
                    <a:miter lim="0"/>
                  </a:ln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pkey</a:t>
              </a:r>
            </a:p>
            <a:p>
              <a:pPr indent="209840">
                <a:lnSpc>
                  <a:spcPct val="83000"/>
                </a:lnSpc>
                <a:spcBef>
                  <a:spcPts val="200"/>
                </a:spcBef>
                <a:defRPr spc="-70" sz="1300">
                  <a:ln w="3175" cap="flat">
                    <a:solidFill>
                      <a:srgbClr val="000000"/>
                    </a:solidFill>
                    <a:prstDash val="solid"/>
                    <a:miter lim="0"/>
                  </a:ln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1</a:t>
              </a:r>
              <a:r>
                <a:rPr spc="-63"/>
                <a:t>6</a:t>
              </a:r>
            </a:p>
          </p:txBody>
        </p:sp>
      </p:grpSp>
      <p:sp>
        <p:nvSpPr>
          <p:cNvPr id="198" name="textbox 234"/>
          <p:cNvSpPr txBox="1"/>
          <p:nvPr/>
        </p:nvSpPr>
        <p:spPr>
          <a:xfrm>
            <a:off x="3474696" y="4913148"/>
            <a:ext cx="557661" cy="588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04000"/>
              </a:lnSpc>
              <a:defRPr sz="700"/>
            </a:pPr>
          </a:p>
          <a:p>
            <a:pPr indent="114742">
              <a:lnSpc>
                <a:spcPts val="1900"/>
              </a:lnSpc>
              <a:defRPr spc="-63" sz="1300">
                <a:ln w="3175" cap="flat">
                  <a:solidFill>
                    <a:srgbClr val="000000"/>
                  </a:solidFill>
                  <a:prstDash val="solid"/>
                  <a:miter lim="0"/>
                </a:ln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pkey</a:t>
            </a:r>
          </a:p>
          <a:p>
            <a:pPr indent="242878">
              <a:lnSpc>
                <a:spcPct val="80000"/>
              </a:lnSpc>
              <a:spcBef>
                <a:spcPts val="200"/>
              </a:spcBef>
              <a:defRPr sz="1400">
                <a:ln w="3175" cap="flat">
                  <a:solidFill>
                    <a:srgbClr val="000000"/>
                  </a:solidFill>
                  <a:prstDash val="solid"/>
                  <a:miter lim="0"/>
                </a:ln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2</a:t>
            </a:r>
          </a:p>
        </p:txBody>
      </p:sp>
      <p:sp>
        <p:nvSpPr>
          <p:cNvPr id="199" name="textbox 235"/>
          <p:cNvSpPr txBox="1"/>
          <p:nvPr/>
        </p:nvSpPr>
        <p:spPr>
          <a:xfrm>
            <a:off x="4491235" y="4913148"/>
            <a:ext cx="557661" cy="600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04000"/>
              </a:lnSpc>
              <a:defRPr sz="700"/>
            </a:pPr>
          </a:p>
          <a:p>
            <a:pPr indent="116528">
              <a:lnSpc>
                <a:spcPts val="1900"/>
              </a:lnSpc>
              <a:defRPr spc="-63" sz="1300">
                <a:ln w="3175" cap="flat">
                  <a:solidFill>
                    <a:srgbClr val="000000"/>
                  </a:solidFill>
                  <a:prstDash val="solid"/>
                  <a:miter lim="0"/>
                </a:ln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pkey</a:t>
            </a:r>
          </a:p>
          <a:p>
            <a:pPr indent="240647">
              <a:lnSpc>
                <a:spcPct val="79000"/>
              </a:lnSpc>
              <a:spcBef>
                <a:spcPts val="300"/>
              </a:spcBef>
              <a:defRPr sz="1400">
                <a:ln w="3175" cap="flat">
                  <a:solidFill>
                    <a:srgbClr val="000000"/>
                  </a:solidFill>
                  <a:prstDash val="solid"/>
                  <a:miter lim="0"/>
                </a:ln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4</a:t>
            </a:r>
          </a:p>
        </p:txBody>
      </p:sp>
      <p:pic>
        <p:nvPicPr>
          <p:cNvPr id="200" name="picture 236" descr="picture 236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4249999" y="3508802"/>
            <a:ext cx="422657" cy="52870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03" name="group 36"/>
          <p:cNvGrpSpPr/>
          <p:nvPr/>
        </p:nvGrpSpPr>
        <p:grpSpPr>
          <a:xfrm>
            <a:off x="6100107" y="3539590"/>
            <a:ext cx="759026" cy="299012"/>
            <a:chOff x="0" y="0"/>
            <a:chExt cx="759024" cy="299011"/>
          </a:xfrm>
        </p:grpSpPr>
        <p:pic>
          <p:nvPicPr>
            <p:cNvPr id="201" name="picture 237" descr="picture 237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8929" y="8929"/>
              <a:ext cx="740998" cy="2900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2" name="textbox 238"/>
            <p:cNvSpPr txBox="1"/>
            <p:nvPr/>
          </p:nvSpPr>
          <p:spPr>
            <a:xfrm>
              <a:off x="0" y="-1"/>
              <a:ext cx="759025" cy="244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ct val="103000"/>
                </a:lnSpc>
                <a:defRPr sz="700"/>
              </a:pPr>
            </a:p>
            <a:p>
              <a:pPr indent="336637">
                <a:lnSpc>
                  <a:spcPct val="79000"/>
                </a:lnSpc>
                <a:defRPr sz="900">
                  <a:ln w="3175" cap="flat">
                    <a:solidFill>
                      <a:srgbClr val="FFFFFF"/>
                    </a:solidFill>
                    <a:prstDash val="solid"/>
                    <a:miter lim="0"/>
                  </a:ln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W</a:t>
              </a:r>
            </a:p>
          </p:txBody>
        </p:sp>
      </p:grpSp>
      <p:sp>
        <p:nvSpPr>
          <p:cNvPr id="204" name="textbox 239"/>
          <p:cNvSpPr txBox="1"/>
          <p:nvPr/>
        </p:nvSpPr>
        <p:spPr>
          <a:xfrm>
            <a:off x="2293953" y="399763"/>
            <a:ext cx="1369813" cy="252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8000"/>
              </a:lnSpc>
              <a:defRPr sz="100"/>
            </a:pPr>
          </a:p>
          <a:p>
            <a:pPr indent="8929">
              <a:lnSpc>
                <a:spcPct val="79000"/>
              </a:lnSpc>
              <a:defRPr spc="-21" sz="1600">
                <a:ln w="6350" cap="flat">
                  <a:solidFill>
                    <a:srgbClr val="838787"/>
                  </a:solidFill>
                  <a:prstDash val="solid"/>
                  <a:miter lim="0"/>
                </a:ln>
                <a:solidFill>
                  <a:srgbClr val="83878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CHALLEN</a:t>
            </a:r>
            <a:r>
              <a:rPr spc="-7"/>
              <a:t>G</a:t>
            </a:r>
            <a:r>
              <a:rPr spc="0"/>
              <a:t>ES</a:t>
            </a:r>
          </a:p>
        </p:txBody>
      </p:sp>
      <p:grpSp>
        <p:nvGrpSpPr>
          <p:cNvPr id="207" name="group 38"/>
          <p:cNvGrpSpPr/>
          <p:nvPr/>
        </p:nvGrpSpPr>
        <p:grpSpPr>
          <a:xfrm>
            <a:off x="6100107" y="4753247"/>
            <a:ext cx="759026" cy="289774"/>
            <a:chOff x="0" y="0"/>
            <a:chExt cx="759024" cy="289772"/>
          </a:xfrm>
        </p:grpSpPr>
        <p:pic>
          <p:nvPicPr>
            <p:cNvPr id="205" name="picture 240" descr="picture 240"/>
            <p:cNvPicPr>
              <a:picLocks noChangeAspect="1"/>
            </p:cNvPicPr>
            <p:nvPr/>
          </p:nvPicPr>
          <p:blipFill>
            <a:blip r:embed="rId18">
              <a:extLst/>
            </a:blip>
            <a:stretch>
              <a:fillRect/>
            </a:stretch>
          </p:blipFill>
          <p:spPr>
            <a:xfrm>
              <a:off x="8929" y="8929"/>
              <a:ext cx="740998" cy="2808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6" name="textbox 241"/>
            <p:cNvSpPr txBox="1"/>
            <p:nvPr/>
          </p:nvSpPr>
          <p:spPr>
            <a:xfrm>
              <a:off x="0" y="0"/>
              <a:ext cx="759025" cy="2339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ct val="105999"/>
                </a:lnSpc>
                <a:defRPr sz="600"/>
              </a:pPr>
            </a:p>
            <a:p>
              <a:pPr indent="352710">
                <a:lnSpc>
                  <a:spcPct val="79000"/>
                </a:lnSpc>
                <a:defRPr sz="900">
                  <a:ln w="3175" cap="flat">
                    <a:solidFill>
                      <a:srgbClr val="FFFFFF"/>
                    </a:solidFill>
                    <a:prstDash val="solid"/>
                    <a:miter lim="0"/>
                  </a:ln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R</a:t>
              </a:r>
            </a:p>
          </p:txBody>
        </p:sp>
      </p:grpSp>
      <p:sp>
        <p:nvSpPr>
          <p:cNvPr id="208" name="textbox 242"/>
          <p:cNvSpPr txBox="1"/>
          <p:nvPr/>
        </p:nvSpPr>
        <p:spPr>
          <a:xfrm>
            <a:off x="6186670" y="4120317"/>
            <a:ext cx="571948" cy="312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1000"/>
              </a:lnSpc>
              <a:defRPr sz="100"/>
            </a:pPr>
          </a:p>
          <a:p>
            <a:pPr marL="73218" indent="-64287">
              <a:lnSpc>
                <a:spcPct val="128000"/>
              </a:lnSpc>
              <a:defRPr spc="-7" sz="800">
                <a:ln w="3175" cap="flat">
                  <a:solidFill>
                    <a:srgbClr val="FFFFFF"/>
                  </a:solidFill>
                  <a:prstDash val="solid"/>
                  <a:miter lim="0"/>
                </a:ln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Write code</a:t>
            </a:r>
            <a:r>
              <a:rPr spc="0"/>
              <a:t> </a:t>
            </a:r>
            <a:r>
              <a:rPr sz="900"/>
              <a:t>cache 1</a:t>
            </a:r>
          </a:p>
        </p:txBody>
      </p:sp>
      <p:pic>
        <p:nvPicPr>
          <p:cNvPr id="209" name="picture 243" descr="picture 243"/>
          <p:cNvPicPr>
            <a:picLocks noChangeAspect="1"/>
          </p:cNvPicPr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3093938" y="3707445"/>
            <a:ext cx="361889" cy="4520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picture 244" descr="picture 244"/>
          <p:cNvPicPr>
            <a:picLocks noChangeAspect="1"/>
          </p:cNvPicPr>
          <p:nvPr/>
        </p:nvPicPr>
        <p:blipFill>
          <a:blip r:embed="rId20">
            <a:extLst/>
          </a:blip>
          <a:stretch>
            <a:fillRect/>
          </a:stretch>
        </p:blipFill>
        <p:spPr>
          <a:xfrm>
            <a:off x="3093938" y="3087828"/>
            <a:ext cx="361889" cy="4520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11" name="picture 245" descr="picture 245"/>
          <p:cNvPicPr>
            <a:picLocks noChangeAspect="1"/>
          </p:cNvPicPr>
          <p:nvPr/>
        </p:nvPicPr>
        <p:blipFill>
          <a:blip r:embed="rId21">
            <a:extLst/>
          </a:blip>
          <a:stretch>
            <a:fillRect/>
          </a:stretch>
        </p:blipFill>
        <p:spPr>
          <a:xfrm>
            <a:off x="3582449" y="3303106"/>
            <a:ext cx="361888" cy="452004"/>
          </a:xfrm>
          <a:prstGeom prst="rect">
            <a:avLst/>
          </a:prstGeom>
          <a:ln w="12700">
            <a:miter lim="400000"/>
          </a:ln>
        </p:spPr>
      </p:pic>
      <p:pic>
        <p:nvPicPr>
          <p:cNvPr id="212" name="picture 246" descr="picture 246"/>
          <p:cNvPicPr>
            <a:picLocks noChangeAspect="1"/>
          </p:cNvPicPr>
          <p:nvPr/>
        </p:nvPicPr>
        <p:blipFill>
          <a:blip r:embed="rId22">
            <a:extLst/>
          </a:blip>
          <a:stretch>
            <a:fillRect/>
          </a:stretch>
        </p:blipFill>
        <p:spPr>
          <a:xfrm>
            <a:off x="3582449" y="3902750"/>
            <a:ext cx="361888" cy="452004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path"/>
          <p:cNvSpPr/>
          <p:nvPr/>
        </p:nvSpPr>
        <p:spPr>
          <a:xfrm>
            <a:off x="1809749" y="698408"/>
            <a:ext cx="8572501" cy="1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14" name="picture 248" descr="picture 248"/>
          <p:cNvPicPr>
            <a:picLocks noChangeAspect="1"/>
          </p:cNvPicPr>
          <p:nvPr/>
        </p:nvPicPr>
        <p:blipFill>
          <a:blip r:embed="rId23">
            <a:extLst/>
          </a:blip>
          <a:stretch>
            <a:fillRect/>
          </a:stretch>
        </p:blipFill>
        <p:spPr>
          <a:xfrm>
            <a:off x="4724929" y="5428343"/>
            <a:ext cx="286129" cy="523594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textbox 249"/>
          <p:cNvSpPr txBox="1"/>
          <p:nvPr/>
        </p:nvSpPr>
        <p:spPr>
          <a:xfrm>
            <a:off x="3021552" y="5489435"/>
            <a:ext cx="364779" cy="5391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79000"/>
              </a:lnSpc>
              <a:defRPr sz="100"/>
            </a:pPr>
          </a:p>
          <a:p>
            <a:pPr indent="14287">
              <a:lnSpc>
                <a:spcPct val="113000"/>
              </a:lnSpc>
              <a:defRPr spc="-56" sz="1200">
                <a:ln w="3175" cap="flat">
                  <a:solidFill>
                    <a:srgbClr val="000000"/>
                  </a:solidFill>
                  <a:prstDash val="solid"/>
                  <a:miter lim="0"/>
                </a:ln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pke</a:t>
            </a:r>
            <a:r>
              <a:rPr spc="-35"/>
              <a:t>y</a:t>
            </a:r>
            <a:r>
              <a:rPr spc="0"/>
              <a:t> </a:t>
            </a:r>
            <a:r>
              <a:rPr baseline="25000" spc="70" sz="16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spc="69" sz="9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aseline="-10000" spc="56" sz="2100"/>
              <a:t>5</a:t>
            </a:r>
          </a:p>
        </p:txBody>
      </p:sp>
      <p:sp>
        <p:nvSpPr>
          <p:cNvPr id="216" name="textbox 250"/>
          <p:cNvSpPr txBox="1"/>
          <p:nvPr/>
        </p:nvSpPr>
        <p:spPr>
          <a:xfrm>
            <a:off x="4027570" y="5489435"/>
            <a:ext cx="350046" cy="396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1000"/>
              </a:lnSpc>
              <a:defRPr sz="100"/>
            </a:pPr>
          </a:p>
          <a:p>
            <a:pPr indent="79915">
              <a:lnSpc>
                <a:spcPct val="116999"/>
              </a:lnSpc>
              <a:defRPr spc="-56" sz="1200">
                <a:ln w="3175" cap="flat">
                  <a:solidFill>
                    <a:srgbClr val="000000"/>
                  </a:solidFill>
                  <a:prstDash val="solid"/>
                  <a:miter lim="0"/>
                </a:ln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pke</a:t>
            </a:r>
            <a:r>
              <a:rPr spc="0"/>
              <a:t> </a:t>
            </a:r>
            <a:r>
              <a:rPr spc="-49" sz="9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16 </a:t>
            </a:r>
            <a:r>
              <a:rPr spc="-49"/>
              <a:t>1</a:t>
            </a:r>
            <a:r>
              <a:rPr spc="-42"/>
              <a:t>6</a:t>
            </a:r>
          </a:p>
        </p:txBody>
      </p:sp>
      <p:sp>
        <p:nvSpPr>
          <p:cNvPr id="217" name="textbox 251"/>
          <p:cNvSpPr txBox="1"/>
          <p:nvPr/>
        </p:nvSpPr>
        <p:spPr>
          <a:xfrm>
            <a:off x="3546573" y="2444592"/>
            <a:ext cx="606328" cy="225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79000"/>
              </a:lnSpc>
              <a:defRPr sz="100"/>
            </a:pPr>
          </a:p>
          <a:p>
            <a:pPr indent="8929">
              <a:lnSpc>
                <a:spcPct val="79000"/>
              </a:lnSpc>
              <a:defRPr spc="-70" sz="1400">
                <a:ln w="3175" cap="flat">
                  <a:solidFill>
                    <a:srgbClr val="000000"/>
                  </a:solidFill>
                  <a:prstDash val="solid"/>
                  <a:miter lim="0"/>
                </a:ln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Proces</a:t>
            </a:r>
            <a:r>
              <a:rPr spc="-35"/>
              <a:t>s</a:t>
            </a:r>
          </a:p>
        </p:txBody>
      </p:sp>
      <p:pic>
        <p:nvPicPr>
          <p:cNvPr id="218" name="picture 252" descr="picture 252"/>
          <p:cNvPicPr>
            <a:picLocks noChangeAspect="1"/>
          </p:cNvPicPr>
          <p:nvPr/>
        </p:nvPicPr>
        <p:blipFill>
          <a:blip r:embed="rId24">
            <a:extLst/>
          </a:blip>
          <a:stretch>
            <a:fillRect/>
          </a:stretch>
        </p:blipFill>
        <p:spPr>
          <a:xfrm>
            <a:off x="7284880" y="4181535"/>
            <a:ext cx="187525" cy="1875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" name="picture 253" descr="picture 253"/>
          <p:cNvPicPr>
            <a:picLocks noChangeAspect="1"/>
          </p:cNvPicPr>
          <p:nvPr/>
        </p:nvPicPr>
        <p:blipFill>
          <a:blip r:embed="rId25">
            <a:extLst/>
          </a:blip>
          <a:stretch>
            <a:fillRect/>
          </a:stretch>
        </p:blipFill>
        <p:spPr>
          <a:xfrm>
            <a:off x="7773574" y="4181535"/>
            <a:ext cx="187525" cy="1875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20" name="picture 254" descr="picture 254"/>
          <p:cNvPicPr>
            <a:picLocks noChangeAspect="1"/>
          </p:cNvPicPr>
          <p:nvPr/>
        </p:nvPicPr>
        <p:blipFill>
          <a:blip r:embed="rId26">
            <a:extLst/>
          </a:blip>
          <a:stretch>
            <a:fillRect/>
          </a:stretch>
        </p:blipFill>
        <p:spPr>
          <a:xfrm>
            <a:off x="7529228" y="4181535"/>
            <a:ext cx="187525" cy="187525"/>
          </a:xfrm>
          <a:prstGeom prst="rect">
            <a:avLst/>
          </a:prstGeom>
          <a:ln w="12700">
            <a:miter lim="400000"/>
          </a:ln>
        </p:spPr>
      </p:pic>
      <p:sp>
        <p:nvSpPr>
          <p:cNvPr id="221" name="textbox 255"/>
          <p:cNvSpPr txBox="1"/>
          <p:nvPr/>
        </p:nvSpPr>
        <p:spPr>
          <a:xfrm>
            <a:off x="4554423" y="5727324"/>
            <a:ext cx="165201" cy="146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3000"/>
              </a:lnSpc>
              <a:defRPr sz="100"/>
            </a:pPr>
          </a:p>
          <a:p>
            <a:pPr indent="8929">
              <a:lnSpc>
                <a:spcPct val="79000"/>
              </a:lnSpc>
              <a:defRPr spc="-7" sz="1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1</a:t>
            </a:r>
            <a:r>
              <a:rPr spc="0"/>
              <a:t>7</a:t>
            </a:r>
          </a:p>
        </p:txBody>
      </p:sp>
      <p:sp>
        <p:nvSpPr>
          <p:cNvPr id="222" name="textbox 256"/>
          <p:cNvSpPr txBox="1"/>
          <p:nvPr/>
        </p:nvSpPr>
        <p:spPr>
          <a:xfrm>
            <a:off x="4358247" y="5597661"/>
            <a:ext cx="99567" cy="1370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3000"/>
              </a:lnSpc>
              <a:defRPr sz="100"/>
            </a:pPr>
          </a:p>
          <a:p>
            <a:pPr indent="8929">
              <a:lnSpc>
                <a:spcPts val="900"/>
              </a:lnSpc>
              <a:defRPr spc="-28" sz="1200">
                <a:ln w="3175" cap="flat">
                  <a:solidFill>
                    <a:srgbClr val="000000"/>
                  </a:solidFill>
                  <a:prstDash val="solid"/>
                  <a:miter lim="0"/>
                </a:ln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y</a:t>
            </a:r>
          </a:p>
        </p:txBody>
      </p:sp>
      <p:pic>
        <p:nvPicPr>
          <p:cNvPr id="223" name="picture 257" descr="picture 257"/>
          <p:cNvPicPr>
            <a:picLocks noChangeAspect="1"/>
          </p:cNvPicPr>
          <p:nvPr/>
        </p:nvPicPr>
        <p:blipFill>
          <a:blip r:embed="rId27">
            <a:extLst/>
          </a:blip>
          <a:stretch>
            <a:fillRect/>
          </a:stretch>
        </p:blipFill>
        <p:spPr>
          <a:xfrm>
            <a:off x="6431731" y="4658440"/>
            <a:ext cx="85726" cy="85727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picture 258" descr="picture 258"/>
          <p:cNvPicPr>
            <a:picLocks noChangeAspect="1"/>
          </p:cNvPicPr>
          <p:nvPr/>
        </p:nvPicPr>
        <p:blipFill>
          <a:blip r:embed="rId28">
            <a:extLst/>
          </a:blip>
          <a:stretch>
            <a:fillRect/>
          </a:stretch>
        </p:blipFill>
        <p:spPr>
          <a:xfrm>
            <a:off x="6431731" y="3939690"/>
            <a:ext cx="85726" cy="85726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rect"/>
          <p:cNvSpPr/>
          <p:nvPr/>
        </p:nvSpPr>
        <p:spPr>
          <a:xfrm>
            <a:off x="6465663" y="3853045"/>
            <a:ext cx="17861" cy="104505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 algn="ctr">
              <a:defRPr sz="1200"/>
            </a:pPr>
          </a:p>
        </p:txBody>
      </p:sp>
      <p:sp>
        <p:nvSpPr>
          <p:cNvPr id="226" name="rect"/>
          <p:cNvSpPr/>
          <p:nvPr/>
        </p:nvSpPr>
        <p:spPr>
          <a:xfrm>
            <a:off x="6465663" y="4571796"/>
            <a:ext cx="17861" cy="104505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 algn="ctr">
              <a:defRPr sz="12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picture 285" descr="picture 28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9571" y="2246802"/>
            <a:ext cx="2568764" cy="4092407"/>
          </a:xfrm>
          <a:prstGeom prst="rect">
            <a:avLst/>
          </a:prstGeom>
          <a:ln w="12700">
            <a:miter lim="400000"/>
          </a:ln>
        </p:spPr>
      </p:pic>
      <p:sp>
        <p:nvSpPr>
          <p:cNvPr id="229" name="textbox 286"/>
          <p:cNvSpPr txBox="1"/>
          <p:nvPr/>
        </p:nvSpPr>
        <p:spPr>
          <a:xfrm>
            <a:off x="2266025" y="1181582"/>
            <a:ext cx="7656763" cy="87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3000"/>
              </a:lnSpc>
              <a:defRPr sz="100"/>
            </a:pPr>
          </a:p>
          <a:p>
            <a:pPr indent="8929">
              <a:lnSpc>
                <a:spcPts val="2900"/>
              </a:lnSpc>
              <a:defRPr b="1" spc="-104" sz="2200">
                <a:solidFill>
                  <a:srgbClr val="00428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ASYNCHRONOUS</a:t>
            </a:r>
            <a:r>
              <a:rPr b="0"/>
              <a:t> </a:t>
            </a:r>
            <a:r>
              <a:t>PERMISSION</a:t>
            </a:r>
            <a:r>
              <a:rPr b="0"/>
              <a:t> </a:t>
            </a:r>
            <a:r>
              <a:t>CHANGE</a:t>
            </a:r>
            <a:r>
              <a:rPr b="0"/>
              <a:t> </a:t>
            </a:r>
            <a:r>
              <a:t>-</a:t>
            </a:r>
            <a:r>
              <a:rPr b="0"/>
              <a:t> </a:t>
            </a:r>
            <a:r>
              <a:t>PRO</a:t>
            </a:r>
            <a:r>
              <a:rPr spc="-49"/>
              <a:t>S</a:t>
            </a:r>
          </a:p>
          <a:p>
            <a:pPr indent="62952">
              <a:lnSpc>
                <a:spcPts val="3800"/>
              </a:lnSpc>
              <a:spcBef>
                <a:spcPts val="100"/>
              </a:spcBef>
              <a:defRPr baseline="10998" spc="169" sz="3700">
                <a:solidFill>
                  <a:srgbClr val="34A5DA"/>
                </a:solidFill>
                <a:latin typeface="MS Gothic"/>
                <a:ea typeface="MS Gothic"/>
                <a:cs typeface="MS Gothic"/>
                <a:sym typeface="MS Gothic"/>
              </a:defRPr>
            </a:pPr>
            <a:r>
              <a:t>▸</a:t>
            </a:r>
            <a:r>
              <a:rPr baseline="0" spc="169" sz="2300"/>
              <a:t> </a:t>
            </a:r>
            <a:r>
              <a:rPr baseline="0" spc="0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Permission</a:t>
            </a:r>
            <a:r>
              <a:rPr baseline="0" spc="169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aseline="0" spc="0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change</a:t>
            </a:r>
            <a:r>
              <a:rPr baseline="0" spc="169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aseline="0" spc="0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</a:t>
            </a:r>
            <a:r>
              <a:rPr baseline="0" spc="169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aseline="0" spc="0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MPK</a:t>
            </a:r>
            <a:r>
              <a:rPr baseline="0" spc="169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aseline="0" spc="0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r>
              <a:rPr baseline="0" spc="169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aseline="0" spc="0" sz="2300">
                <a:solidFill>
                  <a:srgbClr val="AA1728"/>
                </a:solidFill>
                <a:latin typeface="Arial"/>
                <a:ea typeface="Arial"/>
                <a:cs typeface="Arial"/>
                <a:sym typeface="Arial"/>
              </a:rPr>
              <a:t>per</a:t>
            </a:r>
            <a:r>
              <a:rPr baseline="0" spc="169" sz="2300">
                <a:solidFill>
                  <a:srgbClr val="AA1728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baseline="0" spc="0" sz="2300">
                <a:solidFill>
                  <a:srgbClr val="AA1728"/>
                </a:solidFill>
                <a:latin typeface="Arial"/>
                <a:ea typeface="Arial"/>
                <a:cs typeface="Arial"/>
                <a:sym typeface="Arial"/>
              </a:rPr>
              <a:t>thread</a:t>
            </a:r>
            <a:r>
              <a:rPr baseline="0" spc="127" sz="2300">
                <a:solidFill>
                  <a:srgbClr val="AA172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aseline="0" spc="0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intrinsically</a:t>
            </a:r>
          </a:p>
        </p:txBody>
      </p:sp>
      <p:graphicFrame>
        <p:nvGraphicFramePr>
          <p:cNvPr id="230" name="table 287"/>
          <p:cNvGraphicFramePr/>
          <p:nvPr/>
        </p:nvGraphicFramePr>
        <p:xfrm>
          <a:off x="1213261" y="5158847"/>
          <a:ext cx="2160985" cy="85502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160984"/>
              </a:tblGrid>
              <a:tr h="855017">
                <a:tc>
                  <a:txBody>
                    <a:bodyPr/>
                    <a:lstStyle/>
                    <a:p>
                      <a:pPr algn="l">
                        <a:lnSpc>
                          <a:spcPct val="124000"/>
                        </a:lnSpc>
                        <a:defRPr sz="700"/>
                      </a:pPr>
                    </a:p>
                    <a:p>
                      <a:pPr algn="l">
                        <a:lnSpc>
                          <a:spcPct val="125000"/>
                        </a:lnSpc>
                        <a:defRPr sz="700"/>
                      </a:pPr>
                    </a:p>
                    <a:p>
                      <a:pPr indent="1282700" algn="l">
                        <a:lnSpc>
                          <a:spcPct val="86000"/>
                        </a:lnSpc>
                        <a:defRPr spc="-70" sz="1300">
                          <a:ln w="3175" cap="flat">
                            <a:solidFill>
                              <a:srgbClr val="000000"/>
                            </a:solidFill>
                            <a:prstDash val="solid"/>
                            <a:miter lim="0"/>
                          </a:ln>
                          <a:latin typeface="微软雅黑"/>
                          <a:ea typeface="微软雅黑"/>
                          <a:cs typeface="微软雅黑"/>
                          <a:sym typeface="微软雅黑"/>
                        </a:defRPr>
                      </a:pPr>
                      <a:r>
                        <a:t>Code</a:t>
                      </a:r>
                    </a:p>
                    <a:p>
                      <a:pPr indent="1231900" algn="l">
                        <a:lnSpc>
                          <a:spcPct val="82000"/>
                        </a:lnSpc>
                        <a:spcBef>
                          <a:spcPts val="500"/>
                        </a:spcBef>
                        <a:defRPr spc="-90" sz="1300">
                          <a:ln w="3175" cap="flat">
                            <a:solidFill>
                              <a:srgbClr val="000000"/>
                            </a:solidFill>
                            <a:prstDash val="solid"/>
                            <a:miter lim="0"/>
                          </a:ln>
                          <a:latin typeface="微软雅黑"/>
                          <a:ea typeface="微软雅黑"/>
                          <a:cs typeface="微软雅黑"/>
                          <a:sym typeface="微软雅黑"/>
                        </a:defRPr>
                      </a:pPr>
                      <a:r>
                        <a:t>Cach</a:t>
                      </a:r>
                      <a:r>
                        <a:rPr spc="-60"/>
                        <a:t>e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222222"/>
                      </a:solidFill>
                    </a:lnL>
                    <a:lnR w="38100">
                      <a:solidFill>
                        <a:srgbClr val="222222"/>
                      </a:solidFill>
                    </a:lnR>
                    <a:lnT w="38100">
                      <a:solidFill>
                        <a:srgbClr val="222222"/>
                      </a:solidFill>
                    </a:lnT>
                    <a:lnB w="38100">
                      <a:solidFill>
                        <a:srgbClr val="222222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31" name="path"/>
          <p:cNvSpPr/>
          <p:nvPr/>
        </p:nvSpPr>
        <p:spPr>
          <a:xfrm>
            <a:off x="3260574" y="3916483"/>
            <a:ext cx="2053938" cy="1849865"/>
          </a:xfrm>
          <a:prstGeom prst="line">
            <a:avLst/>
          </a:prstGeom>
          <a:ln w="50799">
            <a:solidFill>
              <a:srgbClr val="C41C2D"/>
            </a:solidFill>
            <a:prstDash val="dash"/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32" name="picture 289" descr="picture 28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93646" y="4703864"/>
            <a:ext cx="404779" cy="425086"/>
          </a:xfrm>
          <a:prstGeom prst="rect">
            <a:avLst/>
          </a:prstGeom>
          <a:ln w="12700">
            <a:miter lim="400000"/>
          </a:ln>
        </p:spPr>
      </p:pic>
      <p:sp>
        <p:nvSpPr>
          <p:cNvPr id="233" name="textbox 290"/>
          <p:cNvSpPr txBox="1"/>
          <p:nvPr/>
        </p:nvSpPr>
        <p:spPr>
          <a:xfrm>
            <a:off x="1619411" y="2462300"/>
            <a:ext cx="1474739" cy="2482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79000"/>
              </a:lnSpc>
              <a:defRPr sz="100"/>
            </a:pPr>
          </a:p>
          <a:p>
            <a:pPr indent="383962">
              <a:lnSpc>
                <a:spcPct val="79000"/>
              </a:lnSpc>
              <a:defRPr spc="-70" sz="1400">
                <a:ln w="3175" cap="flat">
                  <a:solidFill>
                    <a:srgbClr val="000000"/>
                  </a:solidFill>
                  <a:prstDash val="solid"/>
                  <a:miter lim="0"/>
                </a:ln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Proces</a:t>
            </a:r>
            <a:r>
              <a:rPr spc="-35"/>
              <a:t>s</a:t>
            </a:r>
          </a:p>
          <a:p>
            <a:pPr>
              <a:lnSpc>
                <a:spcPct val="125000"/>
              </a:lnSpc>
              <a:defRPr sz="700"/>
            </a:pPr>
          </a:p>
          <a:p>
            <a:pPr>
              <a:lnSpc>
                <a:spcPct val="126000"/>
              </a:lnSpc>
              <a:defRPr sz="700"/>
            </a:pPr>
          </a:p>
          <a:p>
            <a:pPr indent="8929">
              <a:lnSpc>
                <a:spcPct val="79000"/>
              </a:lnSpc>
              <a:spcBef>
                <a:spcPts val="400"/>
              </a:spcBef>
              <a:defRPr spc="-77" sz="1400">
                <a:ln w="3175" cap="flat">
                  <a:solidFill>
                    <a:srgbClr val="000000"/>
                  </a:solidFill>
                  <a:prstDash val="solid"/>
                  <a:miter lim="0"/>
                </a:ln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RX</a:t>
            </a:r>
          </a:p>
          <a:p>
            <a:pPr indent="491114">
              <a:lnSpc>
                <a:spcPts val="900"/>
              </a:lnSpc>
              <a:spcBef>
                <a:spcPts val="400"/>
              </a:spcBef>
              <a:defRPr spc="-56" sz="1300">
                <a:ln w="3175" cap="flat">
                  <a:solidFill>
                    <a:srgbClr val="000000"/>
                  </a:solidFill>
                  <a:prstDash val="solid"/>
                  <a:miter lim="0"/>
                </a:ln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RX</a:t>
            </a:r>
          </a:p>
          <a:p>
            <a:pPr algn="r">
              <a:lnSpc>
                <a:spcPct val="86000"/>
              </a:lnSpc>
              <a:defRPr spc="-63" sz="1100">
                <a:ln w="3175" cap="flat">
                  <a:solidFill>
                    <a:srgbClr val="AA1728"/>
                  </a:solidFill>
                  <a:prstDash val="solid"/>
                  <a:miter lim="0"/>
                </a:ln>
                <a:solidFill>
                  <a:srgbClr val="AA1728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W</a:t>
            </a:r>
          </a:p>
          <a:p>
            <a:pPr>
              <a:lnSpc>
                <a:spcPct val="124000"/>
              </a:lnSpc>
              <a:defRPr sz="700"/>
            </a:pPr>
          </a:p>
          <a:p>
            <a:pPr>
              <a:lnSpc>
                <a:spcPct val="124000"/>
              </a:lnSpc>
              <a:defRPr sz="700"/>
            </a:pPr>
          </a:p>
          <a:p>
            <a:pPr>
              <a:lnSpc>
                <a:spcPct val="125000"/>
              </a:lnSpc>
              <a:defRPr sz="700"/>
            </a:pPr>
          </a:p>
          <a:p>
            <a:pPr indent="8929">
              <a:lnSpc>
                <a:spcPct val="79000"/>
              </a:lnSpc>
              <a:spcBef>
                <a:spcPts val="400"/>
              </a:spcBef>
              <a:defRPr spc="-77" sz="1400">
                <a:ln w="3175" cap="flat">
                  <a:solidFill>
                    <a:srgbClr val="000000"/>
                  </a:solidFill>
                  <a:prstDash val="solid"/>
                  <a:miter lim="0"/>
                </a:ln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RX</a:t>
            </a:r>
          </a:p>
          <a:p>
            <a:pPr indent="491114">
              <a:lnSpc>
                <a:spcPct val="79000"/>
              </a:lnSpc>
              <a:spcBef>
                <a:spcPts val="1100"/>
              </a:spcBef>
              <a:defRPr spc="-77" sz="1400">
                <a:ln w="3175" cap="flat">
                  <a:solidFill>
                    <a:srgbClr val="000000"/>
                  </a:solidFill>
                  <a:prstDash val="solid"/>
                  <a:miter lim="0"/>
                </a:ln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RX</a:t>
            </a:r>
          </a:p>
          <a:p>
            <a:pPr>
              <a:lnSpc>
                <a:spcPct val="122000"/>
              </a:lnSpc>
              <a:defRPr sz="700"/>
            </a:pPr>
          </a:p>
          <a:p>
            <a:pPr>
              <a:lnSpc>
                <a:spcPct val="123000"/>
              </a:lnSpc>
              <a:defRPr sz="700"/>
            </a:pPr>
          </a:p>
          <a:p>
            <a:pPr>
              <a:lnSpc>
                <a:spcPct val="123000"/>
              </a:lnSpc>
              <a:defRPr sz="700"/>
            </a:pPr>
          </a:p>
          <a:p>
            <a:pPr>
              <a:lnSpc>
                <a:spcPct val="120000"/>
              </a:lnSpc>
              <a:defRPr sz="200"/>
            </a:pPr>
          </a:p>
          <a:p>
            <a:pPr indent="229484">
              <a:lnSpc>
                <a:spcPct val="82000"/>
              </a:lnSpc>
              <a:defRPr spc="-56" sz="1300">
                <a:ln w="3175" cap="flat">
                  <a:solidFill>
                    <a:srgbClr val="000000"/>
                  </a:solidFill>
                  <a:prstDash val="solid"/>
                  <a:miter lim="0"/>
                </a:ln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Writ</a:t>
            </a:r>
            <a:r>
              <a:rPr spc="-28"/>
              <a:t>e</a:t>
            </a:r>
          </a:p>
        </p:txBody>
      </p:sp>
      <p:sp>
        <p:nvSpPr>
          <p:cNvPr id="234" name="path"/>
          <p:cNvSpPr/>
          <p:nvPr/>
        </p:nvSpPr>
        <p:spPr>
          <a:xfrm flipV="1">
            <a:off x="3260859" y="2824739"/>
            <a:ext cx="2053813" cy="653783"/>
          </a:xfrm>
          <a:prstGeom prst="line">
            <a:avLst/>
          </a:prstGeom>
          <a:ln w="50799">
            <a:solidFill>
              <a:srgbClr val="C41C2D"/>
            </a:solidFill>
            <a:prstDash val="dash"/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242" name="group 48"/>
          <p:cNvGrpSpPr/>
          <p:nvPr/>
        </p:nvGrpSpPr>
        <p:grpSpPr>
          <a:xfrm>
            <a:off x="4961449" y="3105536"/>
            <a:ext cx="1359809" cy="2225807"/>
            <a:chOff x="0" y="0"/>
            <a:chExt cx="1359807" cy="2225805"/>
          </a:xfrm>
        </p:grpSpPr>
        <p:sp>
          <p:nvSpPr>
            <p:cNvPr id="235" name="rect"/>
            <p:cNvSpPr/>
            <p:nvPr/>
          </p:nvSpPr>
          <p:spPr>
            <a:xfrm>
              <a:off x="0" y="-1"/>
              <a:ext cx="1359809" cy="2225806"/>
            </a:xfrm>
            <a:prstGeom prst="rect">
              <a:avLst/>
            </a:prstGeom>
            <a:solidFill>
              <a:srgbClr val="E1B7B5">
                <a:alpha val="95294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algn="ctr">
                <a:defRPr sz="1200"/>
              </a:pPr>
            </a:p>
          </p:txBody>
        </p:sp>
        <p:pic>
          <p:nvPicPr>
            <p:cNvPr id="236" name="picture 293" descr="picture 293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72912" y="756295"/>
              <a:ext cx="1013985" cy="7132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7" name="textbox 294"/>
            <p:cNvSpPr txBox="1"/>
            <p:nvPr/>
          </p:nvSpPr>
          <p:spPr>
            <a:xfrm>
              <a:off x="391172" y="939911"/>
              <a:ext cx="585788" cy="2976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ct val="94000"/>
                </a:lnSpc>
                <a:defRPr sz="100"/>
              </a:pPr>
            </a:p>
            <a:p>
              <a:pPr marL="120991" indent="-112061">
                <a:lnSpc>
                  <a:spcPct val="115000"/>
                </a:lnSpc>
                <a:defRPr spc="-14" sz="800">
                  <a:ln w="3175" cap="flat">
                    <a:solidFill>
                      <a:srgbClr val="FFFFFF"/>
                    </a:solidFill>
                    <a:prstDash val="solid"/>
                    <a:miter lim="0"/>
                  </a:ln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Write C</a:t>
              </a:r>
              <a:r>
                <a:rPr spc="0"/>
                <a:t>ode </a:t>
              </a:r>
              <a:r>
                <a:rPr spc="-34" sz="900"/>
                <a:t>Cach</a:t>
              </a:r>
              <a:r>
                <a:rPr spc="-7" sz="900"/>
                <a:t>e</a:t>
              </a:r>
            </a:p>
          </p:txBody>
        </p:sp>
        <p:sp>
          <p:nvSpPr>
            <p:cNvPr id="238" name="rect"/>
            <p:cNvSpPr/>
            <p:nvPr/>
          </p:nvSpPr>
          <p:spPr>
            <a:xfrm>
              <a:off x="670974" y="504369"/>
              <a:ext cx="17861" cy="166976"/>
            </a:xfrm>
            <a:prstGeom prst="rect">
              <a:avLst/>
            </a:prstGeom>
            <a:solidFill>
              <a:srgbClr val="22222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algn="ctr">
                <a:defRPr sz="1200"/>
              </a:pPr>
            </a:p>
          </p:txBody>
        </p:sp>
        <p:pic>
          <p:nvPicPr>
            <p:cNvPr id="239" name="picture 296" descr="picture 296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637040" y="653485"/>
              <a:ext cx="85728" cy="857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0" name="rect"/>
            <p:cNvSpPr/>
            <p:nvPr/>
          </p:nvSpPr>
          <p:spPr>
            <a:xfrm>
              <a:off x="670974" y="1497844"/>
              <a:ext cx="17861" cy="166976"/>
            </a:xfrm>
            <a:prstGeom prst="rect">
              <a:avLst/>
            </a:prstGeom>
            <a:solidFill>
              <a:srgbClr val="22222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algn="ctr">
                <a:defRPr sz="1200"/>
              </a:pPr>
            </a:p>
          </p:txBody>
        </p:sp>
        <p:pic>
          <p:nvPicPr>
            <p:cNvPr id="241" name="picture 298" descr="picture 298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637040" y="1646959"/>
              <a:ext cx="85728" cy="857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45" name="group 50"/>
          <p:cNvGrpSpPr/>
          <p:nvPr/>
        </p:nvGrpSpPr>
        <p:grpSpPr>
          <a:xfrm>
            <a:off x="6143301" y="3510741"/>
            <a:ext cx="872430" cy="928248"/>
            <a:chOff x="0" y="0"/>
            <a:chExt cx="872429" cy="928246"/>
          </a:xfrm>
        </p:grpSpPr>
        <p:pic>
          <p:nvPicPr>
            <p:cNvPr id="243" name="picture 299" descr="picture 299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8929" y="8929"/>
              <a:ext cx="854432" cy="9193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4" name="textbox 300"/>
            <p:cNvSpPr txBox="1"/>
            <p:nvPr/>
          </p:nvSpPr>
          <p:spPr>
            <a:xfrm>
              <a:off x="0" y="0"/>
              <a:ext cx="872431" cy="5689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ct val="142000"/>
                </a:lnSpc>
                <a:defRPr sz="700"/>
              </a:pPr>
            </a:p>
            <a:p>
              <a:pPr>
                <a:lnSpc>
                  <a:spcPct val="142000"/>
                </a:lnSpc>
                <a:defRPr sz="700"/>
              </a:pPr>
            </a:p>
            <a:p>
              <a:pPr indent="236181">
                <a:lnSpc>
                  <a:spcPts val="2300"/>
                </a:lnSpc>
                <a:defRPr spc="-84" sz="1600">
                  <a:ln w="6350" cap="flat">
                    <a:solidFill>
                      <a:srgbClr val="000000"/>
                    </a:solidFill>
                    <a:prstDash val="solid"/>
                    <a:miter lim="0"/>
                  </a:ln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pkey</a:t>
              </a:r>
            </a:p>
          </p:txBody>
        </p:sp>
      </p:grpSp>
      <p:grpSp>
        <p:nvGrpSpPr>
          <p:cNvPr id="248" name="group 52"/>
          <p:cNvGrpSpPr/>
          <p:nvPr/>
        </p:nvGrpSpPr>
        <p:grpSpPr>
          <a:xfrm>
            <a:off x="5101780" y="3176114"/>
            <a:ext cx="1032273" cy="399648"/>
            <a:chOff x="0" y="0"/>
            <a:chExt cx="1032271" cy="399647"/>
          </a:xfrm>
        </p:grpSpPr>
        <p:pic>
          <p:nvPicPr>
            <p:cNvPr id="246" name="picture 301" descr="picture 301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8929" y="8929"/>
              <a:ext cx="1013984" cy="39071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7" name="textbox 302"/>
            <p:cNvSpPr txBox="1"/>
            <p:nvPr/>
          </p:nvSpPr>
          <p:spPr>
            <a:xfrm>
              <a:off x="0" y="0"/>
              <a:ext cx="1032273" cy="2931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ct val="150000"/>
                </a:lnSpc>
                <a:defRPr sz="700"/>
              </a:pPr>
            </a:p>
            <a:p>
              <a:pPr>
                <a:lnSpc>
                  <a:spcPct val="8000"/>
                </a:lnSpc>
                <a:defRPr sz="100"/>
              </a:pPr>
            </a:p>
            <a:p>
              <a:pPr indent="470129">
                <a:lnSpc>
                  <a:spcPct val="79000"/>
                </a:lnSpc>
                <a:defRPr sz="900">
                  <a:ln w="3175" cap="flat">
                    <a:solidFill>
                      <a:srgbClr val="FFFFFF"/>
                    </a:solidFill>
                    <a:prstDash val="solid"/>
                    <a:miter lim="0"/>
                  </a:ln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W</a:t>
              </a:r>
            </a:p>
          </p:txBody>
        </p:sp>
      </p:grpSp>
      <p:grpSp>
        <p:nvGrpSpPr>
          <p:cNvPr id="251" name="group 54"/>
          <p:cNvGrpSpPr/>
          <p:nvPr/>
        </p:nvGrpSpPr>
        <p:grpSpPr>
          <a:xfrm>
            <a:off x="5101780" y="4853659"/>
            <a:ext cx="1032273" cy="386879"/>
            <a:chOff x="0" y="0"/>
            <a:chExt cx="1032271" cy="386878"/>
          </a:xfrm>
        </p:grpSpPr>
        <p:pic>
          <p:nvPicPr>
            <p:cNvPr id="249" name="picture 303" descr="picture 303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8929" y="8929"/>
              <a:ext cx="1013984" cy="37794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0" name="textbox 304"/>
            <p:cNvSpPr txBox="1"/>
            <p:nvPr/>
          </p:nvSpPr>
          <p:spPr>
            <a:xfrm>
              <a:off x="0" y="-1"/>
              <a:ext cx="1032273" cy="2858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ct val="143000"/>
                </a:lnSpc>
                <a:defRPr sz="700"/>
              </a:pPr>
            </a:p>
            <a:p>
              <a:pPr>
                <a:lnSpc>
                  <a:spcPct val="7000"/>
                </a:lnSpc>
                <a:defRPr sz="100"/>
              </a:pPr>
            </a:p>
            <a:p>
              <a:pPr indent="486651">
                <a:lnSpc>
                  <a:spcPct val="79000"/>
                </a:lnSpc>
                <a:defRPr sz="900">
                  <a:ln w="3175" cap="flat">
                    <a:solidFill>
                      <a:srgbClr val="FFFFFF"/>
                    </a:solidFill>
                    <a:prstDash val="solid"/>
                    <a:miter lim="0"/>
                  </a:ln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R</a:t>
              </a:r>
            </a:p>
          </p:txBody>
        </p:sp>
      </p:grpSp>
      <p:pic>
        <p:nvPicPr>
          <p:cNvPr id="252" name="picture 305" descr="picture 305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2805944" y="3446297"/>
            <a:ext cx="422657" cy="528702"/>
          </a:xfrm>
          <a:prstGeom prst="rect">
            <a:avLst/>
          </a:prstGeom>
          <a:ln w="12700">
            <a:miter lim="400000"/>
          </a:ln>
        </p:spPr>
      </p:pic>
      <p:sp>
        <p:nvSpPr>
          <p:cNvPr id="253" name="textbox 306"/>
          <p:cNvSpPr txBox="1"/>
          <p:nvPr/>
        </p:nvSpPr>
        <p:spPr>
          <a:xfrm>
            <a:off x="2293953" y="399763"/>
            <a:ext cx="1369813" cy="252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8000"/>
              </a:lnSpc>
              <a:defRPr sz="100"/>
            </a:pPr>
          </a:p>
          <a:p>
            <a:pPr indent="8929">
              <a:lnSpc>
                <a:spcPct val="79000"/>
              </a:lnSpc>
              <a:defRPr spc="-21" sz="1600">
                <a:ln w="6350" cap="flat">
                  <a:solidFill>
                    <a:srgbClr val="838787"/>
                  </a:solidFill>
                  <a:prstDash val="solid"/>
                  <a:miter lim="0"/>
                </a:ln>
                <a:solidFill>
                  <a:srgbClr val="83878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CHALLEN</a:t>
            </a:r>
            <a:r>
              <a:rPr spc="-7"/>
              <a:t>G</a:t>
            </a:r>
            <a:r>
              <a:rPr spc="0"/>
              <a:t>ES</a:t>
            </a:r>
          </a:p>
        </p:txBody>
      </p:sp>
      <p:pic>
        <p:nvPicPr>
          <p:cNvPr id="254" name="picture 307" descr="picture 307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541821" y="3105537"/>
            <a:ext cx="361888" cy="4520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55" name="picture 308" descr="picture 308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2030334" y="3320815"/>
            <a:ext cx="361888" cy="452004"/>
          </a:xfrm>
          <a:prstGeom prst="rect">
            <a:avLst/>
          </a:prstGeom>
          <a:ln w="12700">
            <a:miter lim="400000"/>
          </a:ln>
        </p:spPr>
      </p:pic>
      <p:pic>
        <p:nvPicPr>
          <p:cNvPr id="256" name="picture 309" descr="picture 309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1541821" y="4067006"/>
            <a:ext cx="361888" cy="430075"/>
          </a:xfrm>
          <a:prstGeom prst="rect">
            <a:avLst/>
          </a:prstGeom>
          <a:ln w="12700">
            <a:miter lim="400000"/>
          </a:ln>
        </p:spPr>
      </p:pic>
      <p:sp>
        <p:nvSpPr>
          <p:cNvPr id="257" name="path"/>
          <p:cNvSpPr/>
          <p:nvPr/>
        </p:nvSpPr>
        <p:spPr>
          <a:xfrm>
            <a:off x="1809749" y="698408"/>
            <a:ext cx="8572501" cy="1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58" name="picture 311" descr="picture 311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2030334" y="4373326"/>
            <a:ext cx="335774" cy="108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9" name="picture 312" descr="picture 312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2030334" y="4462905"/>
            <a:ext cx="361888" cy="3624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60" name="picture 313" descr="picture 313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1580332" y="4466885"/>
            <a:ext cx="148246" cy="52127"/>
          </a:xfrm>
          <a:prstGeom prst="rect">
            <a:avLst/>
          </a:prstGeom>
          <a:ln w="12700">
            <a:miter lim="400000"/>
          </a:ln>
        </p:spPr>
      </p:pic>
      <p:sp>
        <p:nvSpPr>
          <p:cNvPr id="261" name="rect"/>
          <p:cNvSpPr/>
          <p:nvPr/>
        </p:nvSpPr>
        <p:spPr>
          <a:xfrm>
            <a:off x="1687026" y="4436031"/>
            <a:ext cx="17861" cy="1064496"/>
          </a:xfrm>
          <a:prstGeom prst="rect">
            <a:avLst/>
          </a:prstGeom>
          <a:solidFill>
            <a:srgbClr val="AA1728"/>
          </a:solidFill>
          <a:ln w="12700">
            <a:miter lim="400000"/>
          </a:ln>
        </p:spPr>
        <p:txBody>
          <a:bodyPr lIns="45718" tIns="45718" rIns="45718" bIns="45718"/>
          <a:lstStyle/>
          <a:p>
            <a:pPr algn="ctr">
              <a:defRPr sz="1200"/>
            </a:pPr>
          </a:p>
        </p:txBody>
      </p:sp>
      <p:pic>
        <p:nvPicPr>
          <p:cNvPr id="262" name="picture 315" descr="picture 315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1653093" y="5482668"/>
            <a:ext cx="85727" cy="85727"/>
          </a:xfrm>
          <a:prstGeom prst="rect">
            <a:avLst/>
          </a:prstGeom>
          <a:ln w="12700">
            <a:miter lim="400000"/>
          </a:ln>
        </p:spPr>
      </p:pic>
      <p:sp>
        <p:nvSpPr>
          <p:cNvPr id="263" name="文本框 4"/>
          <p:cNvSpPr txBox="1"/>
          <p:nvPr/>
        </p:nvSpPr>
        <p:spPr>
          <a:xfrm>
            <a:off x="7520536" y="2943213"/>
            <a:ext cx="4570408" cy="2656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 sz="2800">
                <a:latin typeface="NimbusRomNo9L-Medi"/>
                <a:ea typeface="NimbusRomNo9L-Medi"/>
                <a:cs typeface="NimbusRomNo9L-Medi"/>
                <a:sym typeface="NimbusRomNo9L-Medi"/>
              </a:defRPr>
            </a:pPr>
            <a:r>
              <a:t>Semantic Differences </a:t>
            </a:r>
          </a:p>
          <a:p>
            <a:pPr>
              <a:defRPr sz="2000">
                <a:latin typeface="t1xtt"/>
                <a:ea typeface="t1xtt"/>
                <a:cs typeface="t1xtt"/>
                <a:sym typeface="t1xtt"/>
              </a:defRPr>
            </a:pPr>
          </a:p>
          <a:p>
            <a:pPr>
              <a:defRPr sz="2000">
                <a:latin typeface="t1xtt"/>
                <a:ea typeface="t1xtt"/>
                <a:cs typeface="t1xtt"/>
                <a:sym typeface="t1xtt"/>
              </a:defRPr>
            </a:pPr>
            <a:r>
              <a:t>mprotect() </a:t>
            </a:r>
            <a:r>
              <a:rPr>
                <a:latin typeface="NimbusRomNo9L-Regu"/>
                <a:ea typeface="NimbusRomNo9L-Regu"/>
                <a:cs typeface="NimbusRomNo9L-Regu"/>
                <a:sym typeface="NimbusRomNo9L-Regu"/>
              </a:rPr>
              <a:t>semantically guarantees synchronization.</a:t>
            </a:r>
            <a:endParaRPr>
              <a:latin typeface="NimbusRomNo9L-Regu"/>
              <a:ea typeface="NimbusRomNo9L-Regu"/>
              <a:cs typeface="NimbusRomNo9L-Regu"/>
              <a:sym typeface="NimbusRomNo9L-Regu"/>
            </a:endParaRPr>
          </a:p>
          <a:p>
            <a:pPr>
              <a:defRPr sz="2000">
                <a:latin typeface="NimbusRomNo9L-Regu"/>
                <a:ea typeface="NimbusRomNo9L-Regu"/>
                <a:cs typeface="NimbusRomNo9L-Regu"/>
                <a:sym typeface="NimbusRomNo9L-Regu"/>
              </a:defRPr>
            </a:pPr>
          </a:p>
          <a:p>
            <a:pPr>
              <a:defRPr sz="2000">
                <a:latin typeface="t1xtt"/>
                <a:ea typeface="t1xtt"/>
                <a:cs typeface="t1xtt"/>
                <a:sym typeface="t1xtt"/>
              </a:defRPr>
            </a:pPr>
            <a:r>
              <a:t>But mprotect() </a:t>
            </a:r>
            <a:r>
              <a:rPr>
                <a:latin typeface="NimbusRomNo9L-Regu"/>
                <a:ea typeface="NimbusRomNo9L-Regu"/>
                <a:cs typeface="NimbusRomNo9L-Regu"/>
                <a:sym typeface="NimbusRomNo9L-Regu"/>
              </a:rPr>
              <a:t>supporting executable-only memory relying on MPK does not consider synchronization.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mpk_begin() &lt;-&gt; mpk_end()</a:t>
            </a:r>
          </a:p>
        </p:txBody>
      </p:sp>
      <p:sp>
        <p:nvSpPr>
          <p:cNvPr id="266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libmpk provides two policies to determine the mappings between virtual and hardware keys</a:t>
            </a:r>
          </a:p>
          <a:p>
            <a:pPr/>
            <a:r>
              <a:t>If a page group isn’t used by any thread, libmpk will change its protection key to 0 (default) and revoking its page permission to disallow subsequent accesses</a:t>
            </a:r>
          </a:p>
          <a:p>
            <a:pPr/>
            <a:r>
              <a:t>protect the key which has been freed from accessed the page that associated with some pages(protection key set to 0)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mpk_mprotect()</a:t>
            </a:r>
          </a:p>
        </p:txBody>
      </p:sp>
      <p:sp>
        <p:nvSpPr>
          <p:cNvPr id="269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map virtual key -&gt; hardware key</a:t>
            </a:r>
          </a:p>
          <a:p>
            <a:pPr/>
            <a:r>
              <a:t>unmap the hardware key to protect</a:t>
            </a:r>
          </a:p>
          <a:p>
            <a:pPr/>
            <a:r>
              <a:t>libmpk cannot find avaliable hardware key =&gt; use LRU to unmap to get vacancy</a:t>
            </a:r>
          </a:p>
          <a:p>
            <a:pPr/>
            <a:r>
              <a:t>the evicted page group’s hardware key turns to 0 =&gt; protect from being accessed agin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标题 1"/>
          <p:cNvSpPr txBox="1"/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pPr/>
            <a:r>
              <a:t>Protection Key Virtualization</a:t>
            </a:r>
          </a:p>
        </p:txBody>
      </p:sp>
      <p:sp>
        <p:nvSpPr>
          <p:cNvPr id="272" name="内容占位符 2"/>
          <p:cNvSpPr txBox="1"/>
          <p:nvPr>
            <p:ph type="body" idx="1"/>
          </p:nvPr>
        </p:nvSpPr>
        <p:spPr>
          <a:xfrm>
            <a:off x="782955" y="1252855"/>
            <a:ext cx="10515601" cy="4351340"/>
          </a:xfrm>
          <a:prstGeom prst="rect">
            <a:avLst/>
          </a:prstGeom>
        </p:spPr>
        <p:txBody>
          <a:bodyPr/>
          <a:lstStyle/>
          <a:p>
            <a:pPr marL="0" indent="0" defTabSz="905255">
              <a:spcBef>
                <a:spcPts val="900"/>
              </a:spcBef>
              <a:buSzTx/>
              <a:buNone/>
              <a:defRPr sz="2700"/>
            </a:pPr>
            <a:r>
              <a:t>create more than 16 page groups</a:t>
            </a:r>
          </a:p>
          <a:p>
            <a:pPr marL="339470" indent="-339470" defTabSz="905255">
              <a:spcBef>
                <a:spcPts val="900"/>
              </a:spcBef>
              <a:defRPr sz="2300"/>
            </a:pPr>
            <a:r>
              <a:t>a cache-like structure</a:t>
            </a:r>
          </a:p>
          <a:p>
            <a:pPr marL="339470" indent="-339470" defTabSz="905255">
              <a:spcBef>
                <a:spcPts val="900"/>
              </a:spcBef>
              <a:defRPr sz="2300"/>
            </a:pPr>
            <a:r>
              <a:t>2 ways for mapping:</a:t>
            </a:r>
          </a:p>
          <a:p>
            <a:pPr lvl="1" marL="792098" indent="-339470" defTabSz="905255">
              <a:spcBef>
                <a:spcPts val="400"/>
              </a:spcBef>
              <a:buFontTx/>
              <a:buAutoNum type="arabicPeriod" startAt="1"/>
              <a:defRPr sz="1700"/>
            </a:pPr>
            <a:r>
              <a:t>thread-local</a:t>
            </a:r>
          </a:p>
          <a:p>
            <a:pPr lvl="2" marL="1131569" indent="-226313" defTabSz="905255">
              <a:spcBef>
                <a:spcPts val="400"/>
              </a:spcBef>
              <a:defRPr sz="1500"/>
            </a:pPr>
            <a:r>
              <a:t>mpk_begin() &amp; mpk_end() by a calling thread</a:t>
            </a:r>
          </a:p>
          <a:p>
            <a:pPr lvl="2" marL="1131569" indent="-226313" defTabSz="905255">
              <a:spcBef>
                <a:spcPts val="400"/>
              </a:spcBef>
              <a:defRPr sz="1500"/>
            </a:pPr>
            <a:r>
              <a:t>sleep when fail</a:t>
            </a:r>
          </a:p>
          <a:p>
            <a:pPr lvl="2" marL="1131569" indent="-226313" defTabSz="905255">
              <a:spcBef>
                <a:spcPts val="400"/>
              </a:spcBef>
              <a:defRPr sz="1500"/>
            </a:pPr>
            <a:r>
              <a:t>page not be used -&gt; evict and disable permission</a:t>
            </a:r>
          </a:p>
          <a:p>
            <a:pPr lvl="1" marL="792098" indent="-339470" defTabSz="905255">
              <a:spcBef>
                <a:spcPts val="400"/>
              </a:spcBef>
              <a:buFontTx/>
              <a:buAutoNum type="arabicPeriod" startAt="1"/>
              <a:defRPr sz="1700"/>
            </a:pPr>
            <a:r>
              <a:t>global</a:t>
            </a:r>
            <a:endParaRPr sz="1400"/>
          </a:p>
          <a:p>
            <a:pPr lvl="2" marL="1131569" indent="-226313" defTabSz="905255">
              <a:spcBef>
                <a:spcPts val="400"/>
              </a:spcBef>
              <a:defRPr sz="1500"/>
            </a:pPr>
            <a:r>
              <a:t>mpk_mprotect() for all threads</a:t>
            </a:r>
          </a:p>
          <a:p>
            <a:pPr lvl="2" marL="1131569" indent="-226313" defTabSz="905255">
              <a:spcBef>
                <a:spcPts val="400"/>
              </a:spcBef>
              <a:defRPr sz="1500"/>
            </a:pPr>
            <a:r>
              <a:t>LRU for replacement</a:t>
            </a:r>
          </a:p>
          <a:p>
            <a:pPr lvl="2" marL="1131569" indent="-226313" defTabSz="905255">
              <a:spcBef>
                <a:spcPts val="400"/>
              </a:spcBef>
              <a:defRPr sz="1500"/>
            </a:pPr>
            <a:r>
              <a:t>reserves one key for execute-only pages</a:t>
            </a:r>
          </a:p>
          <a:p>
            <a:pPr lvl="3" marL="1584197" indent="-226313" defTabSz="905255">
              <a:spcBef>
                <a:spcPts val="400"/>
              </a:spcBef>
              <a:defRPr sz="1300"/>
            </a:pPr>
            <a:r>
              <a:t>merge execute-only pages group</a:t>
            </a:r>
          </a:p>
          <a:p>
            <a:pPr lvl="3" marL="1584197" indent="-226313" defTabSz="905255">
              <a:spcBef>
                <a:spcPts val="400"/>
              </a:spcBef>
              <a:defRPr sz="1300"/>
            </a:pPr>
            <a:r>
              <a:t>evicted when execute-only pages</a:t>
            </a:r>
          </a:p>
        </p:txBody>
      </p:sp>
      <p:pic>
        <p:nvPicPr>
          <p:cNvPr id="273" name="图片 5" descr="图片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63130" y="1105535"/>
            <a:ext cx="4625977" cy="54273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标题 1"/>
          <p:cNvSpPr txBox="1"/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pPr/>
            <a:r>
              <a:t>Inter-thread Key Synchronization</a:t>
            </a:r>
          </a:p>
        </p:txBody>
      </p:sp>
      <p:sp>
        <p:nvSpPr>
          <p:cNvPr id="278" name="内容占位符 2"/>
          <p:cNvSpPr txBox="1"/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</a:p>
          <a:p>
            <a:pPr marL="342900" indent="-342900">
              <a:defRPr sz="2400">
                <a:latin typeface="Consolas"/>
                <a:ea typeface="Consolas"/>
                <a:cs typeface="Consolas"/>
                <a:sym typeface="Consolas"/>
              </a:defRPr>
            </a:pPr>
            <a:r>
              <a:t>One thread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t>calls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t>mpk_mprotect()</a:t>
            </a:r>
          </a:p>
          <a:p>
            <a:pPr marL="342900" indent="-342900">
              <a:defRPr sz="2400"/>
            </a:pPr>
          </a:p>
          <a:p>
            <a:pPr marL="342900" indent="-342900">
              <a:defRPr sz="2400">
                <a:latin typeface="Consolas"/>
                <a:ea typeface="Consolas"/>
                <a:cs typeface="Consolas"/>
                <a:sym typeface="Consolas"/>
              </a:defRPr>
            </a:pPr>
            <a:r>
              <a:t>mpk_mprotect() calls do_pkey_sync(pkey)</a:t>
            </a:r>
          </a:p>
          <a:p>
            <a:pPr marL="342900" indent="-342900">
              <a:defRPr sz="24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marL="342900" indent="-342900">
              <a:defRPr sz="2400">
                <a:latin typeface="Consolas"/>
                <a:ea typeface="Consolas"/>
                <a:cs typeface="Consolas"/>
                <a:sym typeface="Consolas"/>
              </a:defRPr>
            </a:pPr>
            <a:r>
              <a:t>do_pkey_sync(key) sends interrupt to other threads</a:t>
            </a:r>
          </a:p>
          <a:p>
            <a:pPr marL="342900" indent="-342900">
              <a:defRPr sz="24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marL="342900" indent="-342900">
              <a:defRPr sz="2400">
                <a:latin typeface="Consolas"/>
                <a:ea typeface="Consolas"/>
                <a:cs typeface="Consolas"/>
                <a:sym typeface="Consolas"/>
              </a:defRPr>
            </a:pPr>
            <a:r>
              <a:t>When other threads are scheduled, update PKRU by calling registered callback functions (callback functions are added by task_work_add())</a:t>
            </a:r>
          </a:p>
        </p:txBody>
      </p:sp>
      <p:pic>
        <p:nvPicPr>
          <p:cNvPr id="279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830911" y="1089573"/>
            <a:ext cx="4242401" cy="23230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标题 1"/>
          <p:cNvSpPr txBox="1"/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pPr/>
            <a:r>
              <a:t>Source Code</a:t>
            </a:r>
          </a:p>
        </p:txBody>
      </p:sp>
      <p:pic>
        <p:nvPicPr>
          <p:cNvPr id="284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2615" y="2251029"/>
            <a:ext cx="10986769" cy="3018031"/>
          </a:xfrm>
          <a:prstGeom prst="rect">
            <a:avLst/>
          </a:prstGeom>
          <a:ln w="12700">
            <a:miter lim="400000"/>
          </a:ln>
        </p:spPr>
      </p:pic>
      <p:sp>
        <p:nvSpPr>
          <p:cNvPr id="285" name="内容占位符 2"/>
          <p:cNvSpPr txBox="1"/>
          <p:nvPr>
            <p:ph type="body" idx="1"/>
          </p:nvPr>
        </p:nvSpPr>
        <p:spPr>
          <a:xfrm>
            <a:off x="672096" y="1098301"/>
            <a:ext cx="10515601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</a:p>
          <a:p>
            <a:pPr marL="342900" indent="-342900">
              <a:defRPr sz="2400">
                <a:latin typeface="Consolas"/>
                <a:ea typeface="Consolas"/>
                <a:cs typeface="Consolas"/>
                <a:sym typeface="Consolas"/>
              </a:defRPr>
            </a:pPr>
            <a:r>
              <a:t>In /libmpk/kernel/mm/mprotect.c/do_pkey_sync(val_pkru)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