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B7F0"/>
    <a:srgbClr val="A352B2"/>
    <a:srgbClr val="B23B9F"/>
    <a:srgbClr val="F22A27"/>
    <a:srgbClr val="DCD31A"/>
    <a:srgbClr val="87D381"/>
    <a:srgbClr val="7BBE76"/>
    <a:srgbClr val="9F5935"/>
    <a:srgbClr val="9A61A0"/>
    <a:srgbClr val="F57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/>
    <p:restoredTop sz="94608"/>
  </p:normalViewPr>
  <p:slideViewPr>
    <p:cSldViewPr snapToGrid="0" snapToObjects="1">
      <p:cViewPr>
        <p:scale>
          <a:sx n="85" d="100"/>
          <a:sy n="85" d="100"/>
        </p:scale>
        <p:origin x="14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93B3A-ADBD-F244-8824-2580D9BBA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E4A5C9F-B49F-8040-BE10-14DF4DD70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FFD5A0-98A8-A44A-954C-E246D491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4F2D-6445-D34B-B95C-B8DDD5765E30}" type="datetimeFigureOut">
              <a:rPr kumimoji="1" lang="zh-TW" altLang="en-US" smtClean="0"/>
              <a:t>2021/12/29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80C9DA-DD41-C449-B451-07A97EA9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C6496D-8E9F-9F4F-9958-6FB48CCD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AB53-6C94-2A48-9F15-597EC1A85F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018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8E495-63D0-C84D-9A93-FBA65133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6B9F97-D7A9-644E-B278-8CBA878BF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30B27B-7EF2-3B4D-8E9A-4517533B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4F2D-6445-D34B-B95C-B8DDD5765E30}" type="datetimeFigureOut">
              <a:rPr kumimoji="1" lang="zh-TW" altLang="en-US" smtClean="0"/>
              <a:t>2021/12/29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6D6FFF-A1EF-5542-BA7A-20849218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7467CB-EC0A-1B4C-98D3-151BCB34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AB53-6C94-2A48-9F15-597EC1A85F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266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6C7D0EA-1306-5C49-8C6F-C93E624B6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B730FC-FE43-FB4A-937E-2AD4F113E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654DF6-9D0F-0E48-A115-4022B0C1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4F2D-6445-D34B-B95C-B8DDD5765E30}" type="datetimeFigureOut">
              <a:rPr kumimoji="1" lang="zh-TW" altLang="en-US" smtClean="0"/>
              <a:t>2021/12/29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38BAA0-7E31-DA4E-A522-2D90EFC5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7C20F3-3DC6-254E-9EE6-85E1AF8E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AB53-6C94-2A48-9F15-597EC1A85F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662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61693-5261-AF43-8AAF-B376018C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E9917D-9FE1-1446-8E08-D271C198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D86928-4429-254A-86DA-48DA3047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4F2D-6445-D34B-B95C-B8DDD5765E30}" type="datetimeFigureOut">
              <a:rPr kumimoji="1" lang="zh-TW" altLang="en-US" smtClean="0"/>
              <a:t>2021/12/29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44C678-72BB-4244-A1FF-8274851E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B511A1-F0F9-5F49-B7E9-7D878277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AB53-6C94-2A48-9F15-597EC1A85F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157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E35C94-A38F-7A42-AE00-F4EE24E5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E84B5D-8927-BB46-B0B7-FE1BC4ACE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8B3A9D-D187-B147-93E3-ACA7ADCB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4F2D-6445-D34B-B95C-B8DDD5765E30}" type="datetimeFigureOut">
              <a:rPr kumimoji="1" lang="zh-TW" altLang="en-US" smtClean="0"/>
              <a:t>2021/12/29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1EEDA3-CB4A-CD4E-B2A1-3A500689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A85C40-3275-2144-AF94-A7DDDBB7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AB53-6C94-2A48-9F15-597EC1A85F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011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FB6F2-EFC5-4544-89FA-21869CC8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79EED1-D667-8449-B661-7211C41B6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9B8F39-1CA9-444F-912F-CF59F049A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CC1A41-D983-A348-8CB3-B13FE151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4F2D-6445-D34B-B95C-B8DDD5765E30}" type="datetimeFigureOut">
              <a:rPr kumimoji="1" lang="zh-TW" altLang="en-US" smtClean="0"/>
              <a:t>2021/12/29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A63B43-59B9-004A-834C-70676B6D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9B16D6-98B3-4745-B467-076EC50E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AB53-6C94-2A48-9F15-597EC1A85F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671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BFA5A-B631-0E47-A751-0ACAE8A4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FD2E7B-EDA5-9E49-B1BC-A74A50483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B2224A-A979-DF4F-A422-183B91D13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AA0F0A-F7CE-6F4C-B783-69B779895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99D1691-4A4C-0749-BD2C-C26D9FEBB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EC06CC-0B0F-B84E-9157-58D10582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4F2D-6445-D34B-B95C-B8DDD5765E30}" type="datetimeFigureOut">
              <a:rPr kumimoji="1" lang="zh-TW" altLang="en-US" smtClean="0"/>
              <a:t>2021/12/29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E09E3CB-FEA9-C642-978C-2E208A49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4C9274-3F28-F14B-9FE9-85FA2767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AB53-6C94-2A48-9F15-597EC1A85F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446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917F9-09C9-E240-9D1A-38AAFDC2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3E4C265-BF1C-3941-B7FC-6E23CCEC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4F2D-6445-D34B-B95C-B8DDD5765E30}" type="datetimeFigureOut">
              <a:rPr kumimoji="1" lang="zh-TW" altLang="en-US" smtClean="0"/>
              <a:t>2021/12/29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D9CAB7-A233-7343-A84D-73A9296D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C343E0-3768-6143-9CCB-ACE55149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AB53-6C94-2A48-9F15-597EC1A85F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645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4AFDAA8-F1AB-094B-B136-62A789A2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4F2D-6445-D34B-B95C-B8DDD5765E30}" type="datetimeFigureOut">
              <a:rPr kumimoji="1" lang="zh-TW" altLang="en-US" smtClean="0"/>
              <a:t>2021/12/29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211F0D0-F6C8-6F45-8614-7E3394EC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65DEE8-24B1-724F-BF3A-5669A165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AB53-6C94-2A48-9F15-597EC1A85F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358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14C736-5BF4-074D-8DC8-A104CE7A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B24296-2511-4E4D-8EDD-80A9781C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81FE1F-F8B7-BC42-8D45-D2253827A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C58DC3-A069-E64C-B681-445636A9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4F2D-6445-D34B-B95C-B8DDD5765E30}" type="datetimeFigureOut">
              <a:rPr kumimoji="1" lang="zh-TW" altLang="en-US" smtClean="0"/>
              <a:t>2021/12/29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5B71C2-7C74-1E48-897E-192EE5F2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D61315-83BA-3544-80EE-E41AC35E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AB53-6C94-2A48-9F15-597EC1A85F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238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B9866-09A4-C04E-A264-F4698697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78AB7F8-B13E-3F45-A740-7E30B85C9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B586750-0CFF-A345-B5FF-2727F25D1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DEB9F1-E514-7246-B2FE-794156B4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4F2D-6445-D34B-B95C-B8DDD5765E30}" type="datetimeFigureOut">
              <a:rPr kumimoji="1" lang="zh-TW" altLang="en-US" smtClean="0"/>
              <a:t>2021/12/29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9B70B6-9815-2F4E-A2B3-E093494E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004C4C-67E4-3646-90E1-635A817D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AB53-6C94-2A48-9F15-597EC1A85F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149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C3891B7-E7E7-514C-B1A7-F4A70437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2F4107-0496-0A48-B04F-E4C42A58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F21323-C223-C34F-B58D-697311276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74F2D-6445-D34B-B95C-B8DDD5765E30}" type="datetimeFigureOut">
              <a:rPr kumimoji="1" lang="zh-TW" altLang="en-US" smtClean="0"/>
              <a:t>2021/12/29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ACA7EB-C3D1-D146-9E31-610AA507F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CE7716-6BDB-F64E-9E87-92523E820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0AB53-6C94-2A48-9F15-597EC1A85F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829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7516B6EE-456E-B24C-9C64-42F6BB306938}"/>
              </a:ext>
            </a:extLst>
          </p:cNvPr>
          <p:cNvGrpSpPr/>
          <p:nvPr/>
        </p:nvGrpSpPr>
        <p:grpSpPr>
          <a:xfrm>
            <a:off x="3268931" y="580183"/>
            <a:ext cx="2587517" cy="2554050"/>
            <a:chOff x="3268931" y="580183"/>
            <a:chExt cx="2587517" cy="2554050"/>
          </a:xfrm>
        </p:grpSpPr>
        <p:sp>
          <p:nvSpPr>
            <p:cNvPr id="7" name="弦 6">
              <a:extLst>
                <a:ext uri="{FF2B5EF4-FFF2-40B4-BE49-F238E27FC236}">
                  <a16:creationId xmlns:a16="http://schemas.microsoft.com/office/drawing/2014/main" id="{A3382779-1431-5644-8624-37B85F13900E}"/>
                </a:ext>
              </a:extLst>
            </p:cNvPr>
            <p:cNvSpPr/>
            <p:nvPr/>
          </p:nvSpPr>
          <p:spPr>
            <a:xfrm rot="6772507">
              <a:off x="3285665" y="563449"/>
              <a:ext cx="2554050" cy="2587517"/>
            </a:xfrm>
            <a:prstGeom prst="chord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59FBB00-4812-0143-8FF4-282B6C80A483}"/>
                </a:ext>
              </a:extLst>
            </p:cNvPr>
            <p:cNvSpPr txBox="1"/>
            <p:nvPr/>
          </p:nvSpPr>
          <p:spPr>
            <a:xfrm>
              <a:off x="3693261" y="1137631"/>
              <a:ext cx="173885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TW" altLang="en-US" sz="48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指標</a:t>
              </a:r>
              <a:r>
                <a:rPr kumimoji="1" lang="en-US" altLang="zh-TW" dirty="0"/>
                <a:t>	</a:t>
              </a:r>
              <a:endParaRPr kumimoji="1" lang="zh-TW" altLang="en-US" dirty="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AE2AE269-7C9A-D14D-9CF3-391A04A9038B}"/>
              </a:ext>
            </a:extLst>
          </p:cNvPr>
          <p:cNvGrpSpPr/>
          <p:nvPr/>
        </p:nvGrpSpPr>
        <p:grpSpPr>
          <a:xfrm>
            <a:off x="6895204" y="580182"/>
            <a:ext cx="2587517" cy="2554050"/>
            <a:chOff x="6895204" y="580182"/>
            <a:chExt cx="2587517" cy="2554050"/>
          </a:xfrm>
        </p:grpSpPr>
        <p:sp>
          <p:nvSpPr>
            <p:cNvPr id="8" name="弦 7">
              <a:extLst>
                <a:ext uri="{FF2B5EF4-FFF2-40B4-BE49-F238E27FC236}">
                  <a16:creationId xmlns:a16="http://schemas.microsoft.com/office/drawing/2014/main" id="{343F9E59-5490-F840-89E7-06CFDCC668A9}"/>
                </a:ext>
              </a:extLst>
            </p:cNvPr>
            <p:cNvSpPr/>
            <p:nvPr/>
          </p:nvSpPr>
          <p:spPr>
            <a:xfrm rot="6772507">
              <a:off x="6911938" y="563448"/>
              <a:ext cx="2554050" cy="2587517"/>
            </a:xfrm>
            <a:prstGeom prst="chord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49DF29E-D77B-6B46-9FB7-DBDD4E816DCC}"/>
                </a:ext>
              </a:extLst>
            </p:cNvPr>
            <p:cNvSpPr txBox="1"/>
            <p:nvPr/>
          </p:nvSpPr>
          <p:spPr>
            <a:xfrm>
              <a:off x="7319534" y="919127"/>
              <a:ext cx="173885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TW" altLang="en-US" sz="36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污染物指數</a:t>
              </a:r>
              <a:r>
                <a:rPr kumimoji="1" lang="en-US" altLang="zh-TW" dirty="0"/>
                <a:t>	</a:t>
              </a:r>
              <a:endParaRPr kumimoji="1" lang="zh-TW" altLang="en-US" dirty="0"/>
            </a:p>
          </p:txBody>
        </p:sp>
      </p:grp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83989F6-56D9-4741-BF2B-2770F97A7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81734"/>
              </p:ext>
            </p:extLst>
          </p:nvPr>
        </p:nvGraphicFramePr>
        <p:xfrm>
          <a:off x="2857250" y="2132978"/>
          <a:ext cx="7020132" cy="437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066">
                  <a:extLst>
                    <a:ext uri="{9D8B030D-6E8A-4147-A177-3AD203B41FA5}">
                      <a16:colId xmlns:a16="http://schemas.microsoft.com/office/drawing/2014/main" val="3403208823"/>
                    </a:ext>
                  </a:extLst>
                </a:gridCol>
                <a:gridCol w="3510066">
                  <a:extLst>
                    <a:ext uri="{9D8B030D-6E8A-4147-A177-3AD203B41FA5}">
                      <a16:colId xmlns:a16="http://schemas.microsoft.com/office/drawing/2014/main" val="998644571"/>
                    </a:ext>
                  </a:extLst>
                </a:gridCol>
              </a:tblGrid>
              <a:tr h="62547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臭氧</a:t>
                      </a:r>
                      <a:r>
                        <a:rPr lang="en-US" altLang="zh-TW" sz="24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</a:t>
                      </a:r>
                      <a:r>
                        <a:rPr lang="en-US" altLang="zh-TW" sz="2400" b="1" baseline="-25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 </a:t>
                      </a:r>
                      <a:r>
                        <a:rPr lang="zh-TW" altLang="en-US" sz="2400" b="1" baseline="-25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</a:t>
                      </a:r>
                      <a:r>
                        <a:rPr lang="zh-TW" altLang="en-US" sz="2400" b="1" baseline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每小時平均值</a:t>
                      </a:r>
                      <a:r>
                        <a:rPr lang="en-US" altLang="zh-TW" sz="2400" b="1" baseline="-25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(ppm) </a:t>
                      </a:r>
                    </a:p>
                  </a:txBody>
                  <a:tcPr anchor="ctr">
                    <a:solidFill>
                      <a:srgbClr val="4FB7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4FB7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427659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良好</a:t>
                      </a:r>
                    </a:p>
                  </a:txBody>
                  <a:tcPr anchor="ctr">
                    <a:solidFill>
                      <a:srgbClr val="7BBE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zh-TW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BB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70611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普通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zh-TW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45243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對敏感族群不健康</a:t>
                      </a:r>
                    </a:p>
                  </a:txBody>
                  <a:tcPr anchor="ctr">
                    <a:solidFill>
                      <a:srgbClr val="F579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0.125 – 0.164</a:t>
                      </a:r>
                      <a:endParaRPr lang="zh-TW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579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46314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對所有族群不健康</a:t>
                      </a:r>
                    </a:p>
                  </a:txBody>
                  <a:tcPr anchor="ctr">
                    <a:solidFill>
                      <a:srgbClr val="F22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0.165 – 0.204</a:t>
                      </a:r>
                      <a:endParaRPr lang="zh-TW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2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67398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非常不健康</a:t>
                      </a:r>
                    </a:p>
                  </a:txBody>
                  <a:tcPr anchor="ctr">
                    <a:solidFill>
                      <a:srgbClr val="A35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0.205 – 0.404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35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65958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危害</a:t>
                      </a:r>
                    </a:p>
                  </a:txBody>
                  <a:tcPr anchor="ctr">
                    <a:solidFill>
                      <a:srgbClr val="9F59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0.405  </a:t>
                      </a:r>
                      <a:r>
                        <a:rPr kumimoji="1" lang="en-US" altLang="zh-TW" sz="3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▴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F59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105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04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9A5908EC-D288-0D45-A40C-112F8666340D}"/>
              </a:ext>
            </a:extLst>
          </p:cNvPr>
          <p:cNvGrpSpPr/>
          <p:nvPr/>
        </p:nvGrpSpPr>
        <p:grpSpPr>
          <a:xfrm>
            <a:off x="3268931" y="580183"/>
            <a:ext cx="2587517" cy="2554050"/>
            <a:chOff x="3268931" y="954933"/>
            <a:chExt cx="2587517" cy="2554050"/>
          </a:xfrm>
        </p:grpSpPr>
        <p:sp>
          <p:nvSpPr>
            <p:cNvPr id="7" name="弦 6">
              <a:extLst>
                <a:ext uri="{FF2B5EF4-FFF2-40B4-BE49-F238E27FC236}">
                  <a16:creationId xmlns:a16="http://schemas.microsoft.com/office/drawing/2014/main" id="{A3382779-1431-5644-8624-37B85F13900E}"/>
                </a:ext>
              </a:extLst>
            </p:cNvPr>
            <p:cNvSpPr/>
            <p:nvPr/>
          </p:nvSpPr>
          <p:spPr>
            <a:xfrm rot="6772507">
              <a:off x="3285665" y="938199"/>
              <a:ext cx="2554050" cy="2587517"/>
            </a:xfrm>
            <a:prstGeom prst="chord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59FBB00-4812-0143-8FF4-282B6C80A483}"/>
                </a:ext>
              </a:extLst>
            </p:cNvPr>
            <p:cNvSpPr txBox="1"/>
            <p:nvPr/>
          </p:nvSpPr>
          <p:spPr>
            <a:xfrm>
              <a:off x="3693261" y="1512381"/>
              <a:ext cx="173885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TW" altLang="en-US" sz="48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指標</a:t>
              </a:r>
              <a:r>
                <a:rPr kumimoji="1" lang="en-US" altLang="zh-TW" dirty="0"/>
                <a:t>	</a:t>
              </a:r>
              <a:endParaRPr kumimoji="1" lang="zh-TW" altLang="en-US" dirty="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5665467-1A3D-8F40-931C-2193990EAE0E}"/>
              </a:ext>
            </a:extLst>
          </p:cNvPr>
          <p:cNvGrpSpPr/>
          <p:nvPr/>
        </p:nvGrpSpPr>
        <p:grpSpPr>
          <a:xfrm>
            <a:off x="6895204" y="580182"/>
            <a:ext cx="2587517" cy="2554050"/>
            <a:chOff x="6895204" y="954932"/>
            <a:chExt cx="2587517" cy="2554050"/>
          </a:xfrm>
        </p:grpSpPr>
        <p:sp>
          <p:nvSpPr>
            <p:cNvPr id="8" name="弦 7">
              <a:extLst>
                <a:ext uri="{FF2B5EF4-FFF2-40B4-BE49-F238E27FC236}">
                  <a16:creationId xmlns:a16="http://schemas.microsoft.com/office/drawing/2014/main" id="{343F9E59-5490-F840-89E7-06CFDCC668A9}"/>
                </a:ext>
              </a:extLst>
            </p:cNvPr>
            <p:cNvSpPr/>
            <p:nvPr/>
          </p:nvSpPr>
          <p:spPr>
            <a:xfrm rot="6772507">
              <a:off x="6911938" y="938198"/>
              <a:ext cx="2554050" cy="2587517"/>
            </a:xfrm>
            <a:prstGeom prst="chord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49DF29E-D77B-6B46-9FB7-DBDD4E816DCC}"/>
                </a:ext>
              </a:extLst>
            </p:cNvPr>
            <p:cNvSpPr txBox="1"/>
            <p:nvPr/>
          </p:nvSpPr>
          <p:spPr>
            <a:xfrm>
              <a:off x="7319534" y="1293877"/>
              <a:ext cx="173885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TW" altLang="en-US" sz="36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污染物指數</a:t>
              </a:r>
              <a:r>
                <a:rPr kumimoji="1" lang="en-US" altLang="zh-TW" dirty="0"/>
                <a:t>	</a:t>
              </a:r>
              <a:endParaRPr kumimoji="1" lang="zh-TW" altLang="en-US" dirty="0"/>
            </a:p>
          </p:txBody>
        </p:sp>
      </p:grp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83989F6-56D9-4741-BF2B-2770F97A7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308009"/>
              </p:ext>
            </p:extLst>
          </p:nvPr>
        </p:nvGraphicFramePr>
        <p:xfrm>
          <a:off x="2857250" y="2132978"/>
          <a:ext cx="7020132" cy="437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066">
                  <a:extLst>
                    <a:ext uri="{9D8B030D-6E8A-4147-A177-3AD203B41FA5}">
                      <a16:colId xmlns:a16="http://schemas.microsoft.com/office/drawing/2014/main" val="3403208823"/>
                    </a:ext>
                  </a:extLst>
                </a:gridCol>
                <a:gridCol w="3510066">
                  <a:extLst>
                    <a:ext uri="{9D8B030D-6E8A-4147-A177-3AD203B41FA5}">
                      <a16:colId xmlns:a16="http://schemas.microsoft.com/office/drawing/2014/main" val="998644571"/>
                    </a:ext>
                  </a:extLst>
                </a:gridCol>
              </a:tblGrid>
              <a:tr h="625475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baseline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PM</a:t>
                      </a:r>
                      <a:r>
                        <a:rPr lang="en-US" altLang="zh-TW" sz="2400" b="1" baseline="-25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2.5 </a:t>
                      </a:r>
                      <a:r>
                        <a:rPr lang="zh-TW" altLang="en-US" sz="2400" b="1" baseline="-25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</a:t>
                      </a:r>
                      <a:r>
                        <a:rPr lang="en-US" altLang="zh-TW" sz="2400" b="1" baseline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24</a:t>
                      </a:r>
                      <a:r>
                        <a:rPr lang="zh-TW" altLang="en-US" sz="2400" b="1" baseline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小時平均值</a:t>
                      </a:r>
                      <a:r>
                        <a:rPr lang="en-US" altLang="zh-TW" sz="2400" b="1" baseline="-25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l-GR" altLang="zh-TW" sz="2400" b="1" baseline="-25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μ</a:t>
                      </a:r>
                      <a:r>
                        <a:rPr lang="en-US" altLang="zh-TW" sz="2400" b="1" baseline="-25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g</a:t>
                      </a:r>
                      <a:r>
                        <a:rPr lang="zh-TW" altLang="en-US" sz="2400" b="1" baseline="-25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／</a:t>
                      </a:r>
                      <a:r>
                        <a:rPr lang="en-US" altLang="zh-TW" sz="2400" b="1" baseline="-25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m3) </a:t>
                      </a:r>
                    </a:p>
                  </a:txBody>
                  <a:tcPr anchor="ctr">
                    <a:solidFill>
                      <a:srgbClr val="4FB7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4FB7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427659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良好</a:t>
                      </a:r>
                    </a:p>
                  </a:txBody>
                  <a:tcPr anchor="ctr">
                    <a:solidFill>
                      <a:srgbClr val="7BBE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 – 15.4</a:t>
                      </a:r>
                      <a:endParaRPr lang="zh-TW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BB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70611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普通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15.5 – 35.4</a:t>
                      </a:r>
                      <a:endParaRPr lang="zh-TW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45243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對敏感族群不健康</a:t>
                      </a:r>
                    </a:p>
                  </a:txBody>
                  <a:tcPr anchor="ctr">
                    <a:solidFill>
                      <a:srgbClr val="F579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35.5 – 54.4</a:t>
                      </a:r>
                      <a:endParaRPr lang="zh-TW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579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46314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對所有族群不健康</a:t>
                      </a:r>
                    </a:p>
                  </a:txBody>
                  <a:tcPr anchor="ctr">
                    <a:solidFill>
                      <a:srgbClr val="F22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54.5 – 150.4</a:t>
                      </a:r>
                      <a:endParaRPr lang="zh-TW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2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67398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非常不健康</a:t>
                      </a:r>
                    </a:p>
                  </a:txBody>
                  <a:tcPr anchor="ctr">
                    <a:solidFill>
                      <a:srgbClr val="A35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150.5 – 250.4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35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65958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危害</a:t>
                      </a:r>
                    </a:p>
                  </a:txBody>
                  <a:tcPr anchor="ctr">
                    <a:solidFill>
                      <a:srgbClr val="9F59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250.5  </a:t>
                      </a:r>
                      <a:r>
                        <a:rPr kumimoji="1" lang="en-US" altLang="zh-TW" sz="3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▴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F59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105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22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9A5908EC-D288-0D45-A40C-112F8666340D}"/>
              </a:ext>
            </a:extLst>
          </p:cNvPr>
          <p:cNvGrpSpPr/>
          <p:nvPr/>
        </p:nvGrpSpPr>
        <p:grpSpPr>
          <a:xfrm>
            <a:off x="3268931" y="580183"/>
            <a:ext cx="2587517" cy="2554050"/>
            <a:chOff x="3268931" y="954933"/>
            <a:chExt cx="2587517" cy="2554050"/>
          </a:xfrm>
        </p:grpSpPr>
        <p:sp>
          <p:nvSpPr>
            <p:cNvPr id="7" name="弦 6">
              <a:extLst>
                <a:ext uri="{FF2B5EF4-FFF2-40B4-BE49-F238E27FC236}">
                  <a16:creationId xmlns:a16="http://schemas.microsoft.com/office/drawing/2014/main" id="{A3382779-1431-5644-8624-37B85F13900E}"/>
                </a:ext>
              </a:extLst>
            </p:cNvPr>
            <p:cNvSpPr/>
            <p:nvPr/>
          </p:nvSpPr>
          <p:spPr>
            <a:xfrm rot="6772507">
              <a:off x="3285665" y="938199"/>
              <a:ext cx="2554050" cy="2587517"/>
            </a:xfrm>
            <a:prstGeom prst="chord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59FBB00-4812-0143-8FF4-282B6C80A483}"/>
                </a:ext>
              </a:extLst>
            </p:cNvPr>
            <p:cNvSpPr txBox="1"/>
            <p:nvPr/>
          </p:nvSpPr>
          <p:spPr>
            <a:xfrm>
              <a:off x="3693261" y="1512381"/>
              <a:ext cx="173885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TW" altLang="en-US" sz="48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指標</a:t>
              </a:r>
              <a:r>
                <a:rPr kumimoji="1" lang="en-US" altLang="zh-TW" dirty="0"/>
                <a:t>	</a:t>
              </a:r>
              <a:endParaRPr kumimoji="1" lang="zh-TW" altLang="en-US" dirty="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5665467-1A3D-8F40-931C-2193990EAE0E}"/>
              </a:ext>
            </a:extLst>
          </p:cNvPr>
          <p:cNvGrpSpPr/>
          <p:nvPr/>
        </p:nvGrpSpPr>
        <p:grpSpPr>
          <a:xfrm>
            <a:off x="6895204" y="580182"/>
            <a:ext cx="2587517" cy="2554050"/>
            <a:chOff x="6895204" y="954932"/>
            <a:chExt cx="2587517" cy="2554050"/>
          </a:xfrm>
        </p:grpSpPr>
        <p:sp>
          <p:nvSpPr>
            <p:cNvPr id="8" name="弦 7">
              <a:extLst>
                <a:ext uri="{FF2B5EF4-FFF2-40B4-BE49-F238E27FC236}">
                  <a16:creationId xmlns:a16="http://schemas.microsoft.com/office/drawing/2014/main" id="{343F9E59-5490-F840-89E7-06CFDCC668A9}"/>
                </a:ext>
              </a:extLst>
            </p:cNvPr>
            <p:cNvSpPr/>
            <p:nvPr/>
          </p:nvSpPr>
          <p:spPr>
            <a:xfrm rot="6772507">
              <a:off x="6911938" y="938198"/>
              <a:ext cx="2554050" cy="2587517"/>
            </a:xfrm>
            <a:prstGeom prst="chord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49DF29E-D77B-6B46-9FB7-DBDD4E816DCC}"/>
                </a:ext>
              </a:extLst>
            </p:cNvPr>
            <p:cNvSpPr txBox="1"/>
            <p:nvPr/>
          </p:nvSpPr>
          <p:spPr>
            <a:xfrm>
              <a:off x="7319534" y="1293877"/>
              <a:ext cx="173885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TW" altLang="en-US" sz="36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污染物指數</a:t>
              </a:r>
              <a:r>
                <a:rPr kumimoji="1" lang="en-US" altLang="zh-TW" dirty="0"/>
                <a:t>	</a:t>
              </a:r>
              <a:endParaRPr kumimoji="1" lang="zh-TW" altLang="en-US" dirty="0"/>
            </a:p>
          </p:txBody>
        </p:sp>
      </p:grp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83989F6-56D9-4741-BF2B-2770F97A7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262839"/>
              </p:ext>
            </p:extLst>
          </p:nvPr>
        </p:nvGraphicFramePr>
        <p:xfrm>
          <a:off x="2857250" y="2132978"/>
          <a:ext cx="7020132" cy="437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066">
                  <a:extLst>
                    <a:ext uri="{9D8B030D-6E8A-4147-A177-3AD203B41FA5}">
                      <a16:colId xmlns:a16="http://schemas.microsoft.com/office/drawing/2014/main" val="3403208823"/>
                    </a:ext>
                  </a:extLst>
                </a:gridCol>
                <a:gridCol w="3510066">
                  <a:extLst>
                    <a:ext uri="{9D8B030D-6E8A-4147-A177-3AD203B41FA5}">
                      <a16:colId xmlns:a16="http://schemas.microsoft.com/office/drawing/2014/main" val="998644571"/>
                    </a:ext>
                  </a:extLst>
                </a:gridCol>
              </a:tblGrid>
              <a:tr h="625475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baseline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一氧化碳</a:t>
                      </a:r>
                      <a:r>
                        <a:rPr lang="en-US" altLang="zh-TW" sz="2400" b="1" baseline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</a:t>
                      </a:r>
                      <a:r>
                        <a:rPr lang="zh-TW" altLang="en-US" sz="2400" b="1" baseline="-25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</a:t>
                      </a:r>
                      <a:r>
                        <a:rPr lang="en-US" altLang="zh-TW" sz="2400" b="1" baseline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</a:t>
                      </a:r>
                      <a:r>
                        <a:rPr lang="zh-TW" altLang="en-US" sz="2400" b="1" baseline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小時平均值</a:t>
                      </a:r>
                      <a:r>
                        <a:rPr lang="en-US" altLang="zh-TW" sz="2400" b="1" baseline="-25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(ppm) </a:t>
                      </a:r>
                    </a:p>
                  </a:txBody>
                  <a:tcPr anchor="ctr">
                    <a:solidFill>
                      <a:srgbClr val="4FB7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4FB7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427659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良好</a:t>
                      </a:r>
                    </a:p>
                  </a:txBody>
                  <a:tcPr anchor="ctr">
                    <a:solidFill>
                      <a:srgbClr val="7BBE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 – 4.4</a:t>
                      </a:r>
                      <a:endParaRPr lang="zh-TW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BB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70611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普通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 – 9.4</a:t>
                      </a:r>
                      <a:endParaRPr lang="zh-TW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45243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對敏感族群不健康</a:t>
                      </a:r>
                    </a:p>
                  </a:txBody>
                  <a:tcPr anchor="ctr">
                    <a:solidFill>
                      <a:srgbClr val="F579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9.5 – 12.4</a:t>
                      </a:r>
                      <a:endParaRPr lang="zh-TW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579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46314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對所有族群不健康</a:t>
                      </a:r>
                    </a:p>
                  </a:txBody>
                  <a:tcPr anchor="ctr">
                    <a:solidFill>
                      <a:srgbClr val="F22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12.5 – 15.4</a:t>
                      </a:r>
                      <a:endParaRPr lang="zh-TW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2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67398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非常不健康</a:t>
                      </a:r>
                    </a:p>
                  </a:txBody>
                  <a:tcPr anchor="ctr">
                    <a:solidFill>
                      <a:srgbClr val="A35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15.5 – 30.4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35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65958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危害</a:t>
                      </a:r>
                    </a:p>
                  </a:txBody>
                  <a:tcPr anchor="ctr">
                    <a:solidFill>
                      <a:srgbClr val="9F59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30.5  </a:t>
                      </a:r>
                      <a:r>
                        <a:rPr kumimoji="1" lang="en-US" altLang="zh-TW" sz="3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▴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F59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105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42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9A5908EC-D288-0D45-A40C-112F8666340D}"/>
              </a:ext>
            </a:extLst>
          </p:cNvPr>
          <p:cNvGrpSpPr/>
          <p:nvPr/>
        </p:nvGrpSpPr>
        <p:grpSpPr>
          <a:xfrm>
            <a:off x="3268931" y="580183"/>
            <a:ext cx="2587517" cy="2554050"/>
            <a:chOff x="3268931" y="954933"/>
            <a:chExt cx="2587517" cy="2554050"/>
          </a:xfrm>
        </p:grpSpPr>
        <p:sp>
          <p:nvSpPr>
            <p:cNvPr id="7" name="弦 6">
              <a:extLst>
                <a:ext uri="{FF2B5EF4-FFF2-40B4-BE49-F238E27FC236}">
                  <a16:creationId xmlns:a16="http://schemas.microsoft.com/office/drawing/2014/main" id="{A3382779-1431-5644-8624-37B85F13900E}"/>
                </a:ext>
              </a:extLst>
            </p:cNvPr>
            <p:cNvSpPr/>
            <p:nvPr/>
          </p:nvSpPr>
          <p:spPr>
            <a:xfrm rot="6772507">
              <a:off x="3285665" y="938199"/>
              <a:ext cx="2554050" cy="2587517"/>
            </a:xfrm>
            <a:prstGeom prst="chord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59FBB00-4812-0143-8FF4-282B6C80A483}"/>
                </a:ext>
              </a:extLst>
            </p:cNvPr>
            <p:cNvSpPr txBox="1"/>
            <p:nvPr/>
          </p:nvSpPr>
          <p:spPr>
            <a:xfrm>
              <a:off x="3693261" y="1512381"/>
              <a:ext cx="173885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TW" altLang="en-US" sz="48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指標</a:t>
              </a:r>
              <a:r>
                <a:rPr kumimoji="1" lang="en-US" altLang="zh-TW" dirty="0"/>
                <a:t>	</a:t>
              </a:r>
              <a:endParaRPr kumimoji="1" lang="zh-TW" altLang="en-US" dirty="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5665467-1A3D-8F40-931C-2193990EAE0E}"/>
              </a:ext>
            </a:extLst>
          </p:cNvPr>
          <p:cNvGrpSpPr/>
          <p:nvPr/>
        </p:nvGrpSpPr>
        <p:grpSpPr>
          <a:xfrm>
            <a:off x="6895204" y="580182"/>
            <a:ext cx="2587517" cy="2554050"/>
            <a:chOff x="6895204" y="954932"/>
            <a:chExt cx="2587517" cy="2554050"/>
          </a:xfrm>
        </p:grpSpPr>
        <p:sp>
          <p:nvSpPr>
            <p:cNvPr id="8" name="弦 7">
              <a:extLst>
                <a:ext uri="{FF2B5EF4-FFF2-40B4-BE49-F238E27FC236}">
                  <a16:creationId xmlns:a16="http://schemas.microsoft.com/office/drawing/2014/main" id="{343F9E59-5490-F840-89E7-06CFDCC668A9}"/>
                </a:ext>
              </a:extLst>
            </p:cNvPr>
            <p:cNvSpPr/>
            <p:nvPr/>
          </p:nvSpPr>
          <p:spPr>
            <a:xfrm rot="6772507">
              <a:off x="6911938" y="938198"/>
              <a:ext cx="2554050" cy="2587517"/>
            </a:xfrm>
            <a:prstGeom prst="chord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49DF29E-D77B-6B46-9FB7-DBDD4E816DCC}"/>
                </a:ext>
              </a:extLst>
            </p:cNvPr>
            <p:cNvSpPr txBox="1"/>
            <p:nvPr/>
          </p:nvSpPr>
          <p:spPr>
            <a:xfrm>
              <a:off x="7319534" y="1293877"/>
              <a:ext cx="173885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TW" altLang="en-US" sz="36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污染物指數</a:t>
              </a:r>
              <a:r>
                <a:rPr kumimoji="1" lang="en-US" altLang="zh-TW" dirty="0"/>
                <a:t>	</a:t>
              </a:r>
              <a:endParaRPr kumimoji="1" lang="zh-TW" altLang="en-US" dirty="0"/>
            </a:p>
          </p:txBody>
        </p:sp>
      </p:grp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83989F6-56D9-4741-BF2B-2770F97A7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921480"/>
              </p:ext>
            </p:extLst>
          </p:nvPr>
        </p:nvGraphicFramePr>
        <p:xfrm>
          <a:off x="2857250" y="2132978"/>
          <a:ext cx="7020132" cy="437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066">
                  <a:extLst>
                    <a:ext uri="{9D8B030D-6E8A-4147-A177-3AD203B41FA5}">
                      <a16:colId xmlns:a16="http://schemas.microsoft.com/office/drawing/2014/main" val="3403208823"/>
                    </a:ext>
                  </a:extLst>
                </a:gridCol>
                <a:gridCol w="3510066">
                  <a:extLst>
                    <a:ext uri="{9D8B030D-6E8A-4147-A177-3AD203B41FA5}">
                      <a16:colId xmlns:a16="http://schemas.microsoft.com/office/drawing/2014/main" val="998644571"/>
                    </a:ext>
                  </a:extLst>
                </a:gridCol>
              </a:tblGrid>
              <a:tr h="625475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baseline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二氧化硫</a:t>
                      </a:r>
                      <a:r>
                        <a:rPr lang="en-US" altLang="zh-TW" sz="2400" b="1" baseline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SO</a:t>
                      </a:r>
                      <a:r>
                        <a:rPr lang="en-US" altLang="zh-TW" sz="2400" b="1" baseline="-25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</a:t>
                      </a:r>
                      <a:r>
                        <a:rPr lang="zh-TW" altLang="en-US" sz="2400" b="1" baseline="-25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</a:t>
                      </a:r>
                      <a:r>
                        <a:rPr lang="zh-TW" altLang="en-US" sz="2400" b="1" baseline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每小時平均值</a:t>
                      </a:r>
                      <a:r>
                        <a:rPr lang="en-US" altLang="zh-TW" sz="2400" b="1" baseline="-25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(ppb) </a:t>
                      </a:r>
                    </a:p>
                  </a:txBody>
                  <a:tcPr anchor="ctr">
                    <a:solidFill>
                      <a:srgbClr val="4FB7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4FB7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427659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良好</a:t>
                      </a:r>
                    </a:p>
                  </a:txBody>
                  <a:tcPr anchor="ctr">
                    <a:solidFill>
                      <a:srgbClr val="7BBE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0 - 35</a:t>
                      </a:r>
                      <a:endParaRPr lang="zh-TW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BB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70611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普通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36 - 75</a:t>
                      </a:r>
                      <a:endParaRPr lang="zh-TW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45243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對敏感族群不健康</a:t>
                      </a:r>
                    </a:p>
                  </a:txBody>
                  <a:tcPr anchor="ctr">
                    <a:solidFill>
                      <a:srgbClr val="F579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76 - 185</a:t>
                      </a:r>
                      <a:endParaRPr lang="zh-TW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579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46314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對所有族群不健康</a:t>
                      </a:r>
                    </a:p>
                  </a:txBody>
                  <a:tcPr anchor="ctr">
                    <a:solidFill>
                      <a:srgbClr val="F22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186 - 304</a:t>
                      </a:r>
                      <a:endParaRPr lang="zh-TW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2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67398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非常不健康</a:t>
                      </a:r>
                    </a:p>
                  </a:txBody>
                  <a:tcPr anchor="ctr">
                    <a:solidFill>
                      <a:srgbClr val="A35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305 - 604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35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65958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危害</a:t>
                      </a:r>
                    </a:p>
                  </a:txBody>
                  <a:tcPr anchor="ctr">
                    <a:solidFill>
                      <a:srgbClr val="9F59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605  </a:t>
                      </a:r>
                      <a:r>
                        <a:rPr kumimoji="1" lang="en-US" altLang="zh-TW" sz="3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▴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F59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105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75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9A5908EC-D288-0D45-A40C-112F8666340D}"/>
              </a:ext>
            </a:extLst>
          </p:cNvPr>
          <p:cNvGrpSpPr/>
          <p:nvPr/>
        </p:nvGrpSpPr>
        <p:grpSpPr>
          <a:xfrm>
            <a:off x="3268931" y="580183"/>
            <a:ext cx="2587517" cy="2554050"/>
            <a:chOff x="3268931" y="954933"/>
            <a:chExt cx="2587517" cy="2554050"/>
          </a:xfrm>
        </p:grpSpPr>
        <p:sp>
          <p:nvSpPr>
            <p:cNvPr id="7" name="弦 6">
              <a:extLst>
                <a:ext uri="{FF2B5EF4-FFF2-40B4-BE49-F238E27FC236}">
                  <a16:creationId xmlns:a16="http://schemas.microsoft.com/office/drawing/2014/main" id="{A3382779-1431-5644-8624-37B85F13900E}"/>
                </a:ext>
              </a:extLst>
            </p:cNvPr>
            <p:cNvSpPr/>
            <p:nvPr/>
          </p:nvSpPr>
          <p:spPr>
            <a:xfrm rot="6772507">
              <a:off x="3285665" y="938199"/>
              <a:ext cx="2554050" cy="2587517"/>
            </a:xfrm>
            <a:prstGeom prst="chord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59FBB00-4812-0143-8FF4-282B6C80A483}"/>
                </a:ext>
              </a:extLst>
            </p:cNvPr>
            <p:cNvSpPr txBox="1"/>
            <p:nvPr/>
          </p:nvSpPr>
          <p:spPr>
            <a:xfrm>
              <a:off x="3693261" y="1512381"/>
              <a:ext cx="173885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TW" altLang="en-US" sz="48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指標</a:t>
              </a:r>
              <a:r>
                <a:rPr kumimoji="1" lang="en-US" altLang="zh-TW" dirty="0"/>
                <a:t>	</a:t>
              </a:r>
              <a:endParaRPr kumimoji="1" lang="zh-TW" altLang="en-US" dirty="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5665467-1A3D-8F40-931C-2193990EAE0E}"/>
              </a:ext>
            </a:extLst>
          </p:cNvPr>
          <p:cNvGrpSpPr/>
          <p:nvPr/>
        </p:nvGrpSpPr>
        <p:grpSpPr>
          <a:xfrm>
            <a:off x="6895204" y="580182"/>
            <a:ext cx="2587517" cy="2554050"/>
            <a:chOff x="6895204" y="954932"/>
            <a:chExt cx="2587517" cy="2554050"/>
          </a:xfrm>
        </p:grpSpPr>
        <p:sp>
          <p:nvSpPr>
            <p:cNvPr id="8" name="弦 7">
              <a:extLst>
                <a:ext uri="{FF2B5EF4-FFF2-40B4-BE49-F238E27FC236}">
                  <a16:creationId xmlns:a16="http://schemas.microsoft.com/office/drawing/2014/main" id="{343F9E59-5490-F840-89E7-06CFDCC668A9}"/>
                </a:ext>
              </a:extLst>
            </p:cNvPr>
            <p:cNvSpPr/>
            <p:nvPr/>
          </p:nvSpPr>
          <p:spPr>
            <a:xfrm rot="6772507">
              <a:off x="6911938" y="938198"/>
              <a:ext cx="2554050" cy="2587517"/>
            </a:xfrm>
            <a:prstGeom prst="chord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49DF29E-D77B-6B46-9FB7-DBDD4E816DCC}"/>
                </a:ext>
              </a:extLst>
            </p:cNvPr>
            <p:cNvSpPr txBox="1"/>
            <p:nvPr/>
          </p:nvSpPr>
          <p:spPr>
            <a:xfrm>
              <a:off x="7319534" y="1293877"/>
              <a:ext cx="173885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TW" altLang="en-US" sz="36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污染物指數</a:t>
              </a:r>
              <a:r>
                <a:rPr kumimoji="1" lang="en-US" altLang="zh-TW" dirty="0"/>
                <a:t>	</a:t>
              </a:r>
              <a:endParaRPr kumimoji="1" lang="zh-TW" altLang="en-US" dirty="0"/>
            </a:p>
          </p:txBody>
        </p:sp>
      </p:grp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83989F6-56D9-4741-BF2B-2770F97A7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079182"/>
              </p:ext>
            </p:extLst>
          </p:nvPr>
        </p:nvGraphicFramePr>
        <p:xfrm>
          <a:off x="2857250" y="2132978"/>
          <a:ext cx="7020132" cy="437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066">
                  <a:extLst>
                    <a:ext uri="{9D8B030D-6E8A-4147-A177-3AD203B41FA5}">
                      <a16:colId xmlns:a16="http://schemas.microsoft.com/office/drawing/2014/main" val="3403208823"/>
                    </a:ext>
                  </a:extLst>
                </a:gridCol>
                <a:gridCol w="3510066">
                  <a:extLst>
                    <a:ext uri="{9D8B030D-6E8A-4147-A177-3AD203B41FA5}">
                      <a16:colId xmlns:a16="http://schemas.microsoft.com/office/drawing/2014/main" val="998644571"/>
                    </a:ext>
                  </a:extLst>
                </a:gridCol>
              </a:tblGrid>
              <a:tr h="625475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baseline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二氧化氮</a:t>
                      </a:r>
                      <a:r>
                        <a:rPr lang="en-US" altLang="zh-TW" sz="2400" b="1" baseline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NO</a:t>
                      </a:r>
                      <a:r>
                        <a:rPr lang="en-US" altLang="zh-TW" sz="2400" b="1" baseline="-25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</a:t>
                      </a:r>
                      <a:r>
                        <a:rPr lang="zh-TW" altLang="en-US" sz="2400" b="1" baseline="-25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 </a:t>
                      </a:r>
                      <a:r>
                        <a:rPr lang="zh-TW" altLang="en-US" sz="2400" b="1" baseline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每小時平均值</a:t>
                      </a:r>
                      <a:r>
                        <a:rPr lang="en-US" altLang="zh-TW" sz="2400" b="1" baseline="-2500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(ppb) </a:t>
                      </a:r>
                    </a:p>
                  </a:txBody>
                  <a:tcPr anchor="ctr">
                    <a:solidFill>
                      <a:srgbClr val="4FB7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4FB7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427659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良好</a:t>
                      </a:r>
                    </a:p>
                  </a:txBody>
                  <a:tcPr anchor="ctr">
                    <a:solidFill>
                      <a:srgbClr val="7BBE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0 - 53</a:t>
                      </a:r>
                      <a:endParaRPr lang="zh-TW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BB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70611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普通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54 - 100</a:t>
                      </a:r>
                      <a:endParaRPr lang="zh-TW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45243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對敏感族群不健康</a:t>
                      </a:r>
                    </a:p>
                  </a:txBody>
                  <a:tcPr anchor="ctr">
                    <a:solidFill>
                      <a:srgbClr val="F579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101 - 360</a:t>
                      </a:r>
                      <a:endParaRPr lang="zh-TW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579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46314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對所有族群不健康</a:t>
                      </a:r>
                    </a:p>
                  </a:txBody>
                  <a:tcPr anchor="ctr">
                    <a:solidFill>
                      <a:srgbClr val="F22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361 - 649</a:t>
                      </a:r>
                      <a:endParaRPr lang="zh-TW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2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67398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非常不健康</a:t>
                      </a:r>
                    </a:p>
                  </a:txBody>
                  <a:tcPr anchor="ctr">
                    <a:solidFill>
                      <a:srgbClr val="A35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650 - 1249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35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65958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危害</a:t>
                      </a:r>
                    </a:p>
                  </a:txBody>
                  <a:tcPr anchor="ctr">
                    <a:solidFill>
                      <a:srgbClr val="9F59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1250  </a:t>
                      </a:r>
                      <a:r>
                        <a:rPr kumimoji="1" lang="en-US" altLang="zh-TW" sz="3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▴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F59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105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3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9A5908EC-D288-0D45-A40C-112F8666340D}"/>
              </a:ext>
            </a:extLst>
          </p:cNvPr>
          <p:cNvGrpSpPr/>
          <p:nvPr/>
        </p:nvGrpSpPr>
        <p:grpSpPr>
          <a:xfrm>
            <a:off x="3268931" y="580183"/>
            <a:ext cx="2587517" cy="2554050"/>
            <a:chOff x="3268931" y="954933"/>
            <a:chExt cx="2587517" cy="2554050"/>
          </a:xfrm>
        </p:grpSpPr>
        <p:sp>
          <p:nvSpPr>
            <p:cNvPr id="7" name="弦 6">
              <a:extLst>
                <a:ext uri="{FF2B5EF4-FFF2-40B4-BE49-F238E27FC236}">
                  <a16:creationId xmlns:a16="http://schemas.microsoft.com/office/drawing/2014/main" id="{A3382779-1431-5644-8624-37B85F13900E}"/>
                </a:ext>
              </a:extLst>
            </p:cNvPr>
            <p:cNvSpPr/>
            <p:nvPr/>
          </p:nvSpPr>
          <p:spPr>
            <a:xfrm rot="6772507">
              <a:off x="3285665" y="938199"/>
              <a:ext cx="2554050" cy="2587517"/>
            </a:xfrm>
            <a:prstGeom prst="chord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59FBB00-4812-0143-8FF4-282B6C80A483}"/>
                </a:ext>
              </a:extLst>
            </p:cNvPr>
            <p:cNvSpPr txBox="1"/>
            <p:nvPr/>
          </p:nvSpPr>
          <p:spPr>
            <a:xfrm>
              <a:off x="3693261" y="1512381"/>
              <a:ext cx="173885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TW" altLang="en-US" sz="48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指標</a:t>
              </a:r>
              <a:r>
                <a:rPr kumimoji="1" lang="en-US" altLang="zh-TW" dirty="0"/>
                <a:t>	</a:t>
              </a:r>
              <a:endParaRPr kumimoji="1" lang="zh-TW" altLang="en-US" dirty="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5665467-1A3D-8F40-931C-2193990EAE0E}"/>
              </a:ext>
            </a:extLst>
          </p:cNvPr>
          <p:cNvGrpSpPr/>
          <p:nvPr/>
        </p:nvGrpSpPr>
        <p:grpSpPr>
          <a:xfrm>
            <a:off x="6895204" y="580182"/>
            <a:ext cx="2587517" cy="2554050"/>
            <a:chOff x="6895204" y="954932"/>
            <a:chExt cx="2587517" cy="2554050"/>
          </a:xfrm>
        </p:grpSpPr>
        <p:sp>
          <p:nvSpPr>
            <p:cNvPr id="8" name="弦 7">
              <a:extLst>
                <a:ext uri="{FF2B5EF4-FFF2-40B4-BE49-F238E27FC236}">
                  <a16:creationId xmlns:a16="http://schemas.microsoft.com/office/drawing/2014/main" id="{343F9E59-5490-F840-89E7-06CFDCC668A9}"/>
                </a:ext>
              </a:extLst>
            </p:cNvPr>
            <p:cNvSpPr/>
            <p:nvPr/>
          </p:nvSpPr>
          <p:spPr>
            <a:xfrm rot="6772507">
              <a:off x="6911938" y="938198"/>
              <a:ext cx="2554050" cy="2587517"/>
            </a:xfrm>
            <a:prstGeom prst="chord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49DF29E-D77B-6B46-9FB7-DBDD4E816DCC}"/>
                </a:ext>
              </a:extLst>
            </p:cNvPr>
            <p:cNvSpPr txBox="1"/>
            <p:nvPr/>
          </p:nvSpPr>
          <p:spPr>
            <a:xfrm>
              <a:off x="7070103" y="1555730"/>
              <a:ext cx="224762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TW" sz="4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AQI</a:t>
              </a:r>
              <a:r>
                <a:rPr kumimoji="1" lang="zh-TW" altLang="en-US" sz="4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指標</a:t>
              </a:r>
              <a:r>
                <a:rPr kumimoji="1" lang="en-US" altLang="zh-TW" dirty="0"/>
                <a:t>	</a:t>
              </a:r>
              <a:endParaRPr kumimoji="1" lang="zh-TW" altLang="en-US" dirty="0"/>
            </a:p>
          </p:txBody>
        </p:sp>
      </p:grp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83989F6-56D9-4741-BF2B-2770F97A7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606765"/>
              </p:ext>
            </p:extLst>
          </p:nvPr>
        </p:nvGraphicFramePr>
        <p:xfrm>
          <a:off x="2857250" y="2132978"/>
          <a:ext cx="7020132" cy="375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066">
                  <a:extLst>
                    <a:ext uri="{9D8B030D-6E8A-4147-A177-3AD203B41FA5}">
                      <a16:colId xmlns:a16="http://schemas.microsoft.com/office/drawing/2014/main" val="3403208823"/>
                    </a:ext>
                  </a:extLst>
                </a:gridCol>
                <a:gridCol w="3510066">
                  <a:extLst>
                    <a:ext uri="{9D8B030D-6E8A-4147-A177-3AD203B41FA5}">
                      <a16:colId xmlns:a16="http://schemas.microsoft.com/office/drawing/2014/main" val="998644571"/>
                    </a:ext>
                  </a:extLst>
                </a:gridCol>
              </a:tblGrid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良好</a:t>
                      </a:r>
                    </a:p>
                  </a:txBody>
                  <a:tcPr anchor="ctr">
                    <a:solidFill>
                      <a:srgbClr val="7BBE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– 50</a:t>
                      </a:r>
                      <a:endParaRPr lang="zh-TW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BBE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70611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普通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51 - 100</a:t>
                      </a:r>
                      <a:endParaRPr lang="zh-TW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45243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對敏感族群不健康</a:t>
                      </a:r>
                    </a:p>
                  </a:txBody>
                  <a:tcPr anchor="ctr">
                    <a:solidFill>
                      <a:srgbClr val="F579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101 - 150</a:t>
                      </a:r>
                      <a:endParaRPr lang="zh-TW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579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46314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對所有族群不健康</a:t>
                      </a:r>
                    </a:p>
                  </a:txBody>
                  <a:tcPr anchor="ctr">
                    <a:solidFill>
                      <a:srgbClr val="F22A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151 - 200</a:t>
                      </a:r>
                      <a:endParaRPr lang="zh-TW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2A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67398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非常不健康</a:t>
                      </a:r>
                    </a:p>
                  </a:txBody>
                  <a:tcPr anchor="ctr">
                    <a:solidFill>
                      <a:srgbClr val="A35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201 - 300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A35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65958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危害</a:t>
                      </a:r>
                    </a:p>
                  </a:txBody>
                  <a:tcPr anchor="ctr">
                    <a:solidFill>
                      <a:srgbClr val="9F59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301  </a:t>
                      </a:r>
                      <a:r>
                        <a:rPr kumimoji="1" lang="en-US" altLang="zh-TW" sz="3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▴</a:t>
                      </a:r>
                      <a:endParaRPr lang="zh-TW" altLang="en-US" sz="2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F59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105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9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272</Words>
  <Application>Microsoft Macintosh PowerPoint</Application>
  <PresentationFormat>寬螢幕</PresentationFormat>
  <Paragraphs>89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Microsoft JhengHei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Yee Yee</dc:creator>
  <cp:lastModifiedBy>Yee Yee</cp:lastModifiedBy>
  <cp:revision>2</cp:revision>
  <dcterms:created xsi:type="dcterms:W3CDTF">2021-12-29T01:59:30Z</dcterms:created>
  <dcterms:modified xsi:type="dcterms:W3CDTF">2021-12-29T02:50:25Z</dcterms:modified>
</cp:coreProperties>
</file>