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08" r:id="rId3"/>
    <p:sldId id="336" r:id="rId4"/>
    <p:sldId id="260" r:id="rId5"/>
    <p:sldId id="259" r:id="rId6"/>
    <p:sldId id="335" r:id="rId7"/>
    <p:sldId id="333" r:id="rId8"/>
    <p:sldId id="334" r:id="rId9"/>
    <p:sldId id="330" r:id="rId10"/>
    <p:sldId id="337" r:id="rId11"/>
    <p:sldId id="339" r:id="rId12"/>
    <p:sldId id="338" r:id="rId13"/>
    <p:sldId id="331" r:id="rId1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6"/>
      <p:bold r:id="rId17"/>
    </p:embeddedFont>
    <p:embeddedFont>
      <p:font typeface="微軟正黑體" panose="020B0604030504040204" pitchFamily="34" charset="-12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Darker Grotesque" pitchFamily="2" charset="0"/>
      <p:regular r:id="rId19"/>
      <p:bold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8AC6F-38D9-46B4-8238-27D36BA84928}">
  <a:tblStyle styleId="{A158AC6F-38D9-46B4-8238-27D36BA84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683" autoAdjust="0"/>
    <p:restoredTop sz="94628"/>
  </p:normalViewPr>
  <p:slideViewPr>
    <p:cSldViewPr snapToGrid="0">
      <p:cViewPr varScale="1">
        <p:scale>
          <a:sx n="113" d="100"/>
          <a:sy n="113" d="100"/>
        </p:scale>
        <p:origin x="192" y="9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1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3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9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7cbf8a5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7cbf8a5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0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4307adf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4307adf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9dea7c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79dea7c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7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83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4307ad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4307adf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90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hab Therapy HealthCare Center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0700" y="1954025"/>
            <a:ext cx="58029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4350" y="3366775"/>
            <a:ext cx="463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2254350" y="2313125"/>
            <a:ext cx="46356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4800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835875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840480"/>
            <a:ext cx="3136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886150" y="1822375"/>
            <a:ext cx="35445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886150" y="2310975"/>
            <a:ext cx="3544500" cy="1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909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2"/>
          </p:nvPr>
        </p:nvSpPr>
        <p:spPr>
          <a:xfrm>
            <a:off x="7909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3"/>
          </p:nvPr>
        </p:nvSpPr>
        <p:spPr>
          <a:xfrm>
            <a:off x="34846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4"/>
          </p:nvPr>
        </p:nvSpPr>
        <p:spPr>
          <a:xfrm>
            <a:off x="34846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5"/>
          </p:nvPr>
        </p:nvSpPr>
        <p:spPr>
          <a:xfrm>
            <a:off x="61783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6"/>
          </p:nvPr>
        </p:nvSpPr>
        <p:spPr>
          <a:xfrm>
            <a:off x="61783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1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805388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1805388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5664113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5664113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989450" y="16695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4898050" y="16749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1805388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805388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64113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64113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 hasCustomPrompt="1"/>
          </p:nvPr>
        </p:nvSpPr>
        <p:spPr>
          <a:xfrm>
            <a:off x="9894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980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050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74" r:id="rId6"/>
    <p:sldLayoutId id="2147483675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2344146" y="1562037"/>
            <a:ext cx="3356408" cy="1130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Air@IoT</a:t>
            </a:r>
            <a:endParaRPr dirty="0"/>
          </a:p>
        </p:txBody>
      </p:sp>
      <p:sp>
        <p:nvSpPr>
          <p:cNvPr id="192" name="Google Shape;192;p34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263611" y="1127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40885A-3001-44B0-A7BE-7C0A5509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786" r="10429" b="10648"/>
          <a:stretch/>
        </p:blipFill>
        <p:spPr>
          <a:xfrm>
            <a:off x="5700554" y="1529677"/>
            <a:ext cx="1268276" cy="1262024"/>
          </a:xfrm>
          <a:prstGeom prst="ellipse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E8DEA1A-236D-7147-A88D-CF00C162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4375">
                        <a14:foregroundMark x1="24750" y1="43125" x2="34000" y2="42125"/>
                        <a14:foregroundMark x1="37000" y1="44750" x2="37000" y2="44750"/>
                        <a14:foregroundMark x1="35750" y1="50500" x2="35750" y2="50500"/>
                        <a14:foregroundMark x1="59125" y1="48625" x2="59125" y2="48625"/>
                        <a14:foregroundMark x1="70625" y1="47000" x2="70625" y2="47000"/>
                        <a14:foregroundMark x1="88125" y1="54000" x2="88125" y2="54000"/>
                        <a14:foregroundMark x1="43375" y1="45250" x2="43375" y2="45250"/>
                        <a14:foregroundMark x1="43625" y1="46875" x2="42000" y2="52375"/>
                        <a14:foregroundMark x1="93625" y1="50250" x2="93625" y2="50250"/>
                        <a14:foregroundMark x1="94375" y1="51750" x2="94375" y2="51750"/>
                        <a14:foregroundMark x1="36875" y1="46125" x2="36875" y2="46125"/>
                        <a14:foregroundMark x1="36000" y1="51000" x2="36000" y2="51000"/>
                        <a14:foregroundMark x1="27625" y1="42125" x2="27625" y2="42125"/>
                        <a14:foregroundMark x1="28000" y1="47000" x2="28000" y2="4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5" y="-846481"/>
            <a:ext cx="2642982" cy="2478990"/>
          </a:xfrm>
          <a:prstGeom prst="rect">
            <a:avLst/>
          </a:prstGeom>
        </p:spPr>
      </p:pic>
      <p:sp>
        <p:nvSpPr>
          <p:cNvPr id="18" name="文本框 13">
            <a:extLst>
              <a:ext uri="{FF2B5EF4-FFF2-40B4-BE49-F238E27FC236}">
                <a16:creationId xmlns:a16="http://schemas.microsoft.com/office/drawing/2014/main" id="{0282568C-4351-0E4C-A717-1A743B72684D}"/>
              </a:ext>
            </a:extLst>
          </p:cNvPr>
          <p:cNvSpPr txBox="1"/>
          <p:nvPr/>
        </p:nvSpPr>
        <p:spPr>
          <a:xfrm>
            <a:off x="6816336" y="131486"/>
            <a:ext cx="2388794" cy="69910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50000"/>
              </a:lnSpc>
              <a:buClrTx/>
              <a:defRPr/>
            </a:pPr>
            <a:r>
              <a:rPr lang="en-US" altLang="zh-TW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lang="zh-TW" altLang="en-US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智慧應用開發實戰養成班 </a:t>
            </a:r>
            <a:br>
              <a:rPr lang="en-US" altLang="zh-TW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lang="zh-TW" altLang="en-US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第一期</a:t>
            </a:r>
            <a:endParaRPr lang="zh-CN" altLang="en-US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2887313-3F66-9341-B39B-09D9DA1A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665" y="3715060"/>
            <a:ext cx="1484586" cy="148458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D4AE82AD-0447-E146-8662-DBF148A755A6}"/>
              </a:ext>
            </a:extLst>
          </p:cNvPr>
          <p:cNvGrpSpPr/>
          <p:nvPr/>
        </p:nvGrpSpPr>
        <p:grpSpPr>
          <a:xfrm>
            <a:off x="1686518" y="3214091"/>
            <a:ext cx="6032332" cy="468000"/>
            <a:chOff x="1982779" y="3496449"/>
            <a:chExt cx="6032332" cy="468000"/>
          </a:xfrm>
        </p:grpSpPr>
        <p:sp>
          <p:nvSpPr>
            <p:cNvPr id="15" name="文本框 11">
              <a:extLst>
                <a:ext uri="{FF2B5EF4-FFF2-40B4-BE49-F238E27FC236}">
                  <a16:creationId xmlns:a16="http://schemas.microsoft.com/office/drawing/2014/main" id="{A2AEF345-A62B-4F1C-A564-28CBAEC790CE}"/>
                </a:ext>
              </a:extLst>
            </p:cNvPr>
            <p:cNvSpPr txBox="1"/>
            <p:nvPr/>
          </p:nvSpPr>
          <p:spPr>
            <a:xfrm>
              <a:off x="2450779" y="3561172"/>
              <a:ext cx="5564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5800">
                <a:buClrTx/>
              </a:pPr>
              <a:r>
                <a:rPr lang="zh-TW" altLang="en-US" sz="16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組員：郭奕璋、王浤宇、劉佩萱、陳曉東、李姿慧、陳鐿壬</a:t>
              </a:r>
              <a:endParaRPr lang="zh-TW" altLang="en-US" sz="16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632E218-C79D-E648-919A-09CB3EB7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2779" y="3496449"/>
              <a:ext cx="468000" cy="4680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1EFE3EC2-95C8-D542-BDE2-B4CE558F1697}"/>
              </a:ext>
            </a:extLst>
          </p:cNvPr>
          <p:cNvGrpSpPr/>
          <p:nvPr/>
        </p:nvGrpSpPr>
        <p:grpSpPr>
          <a:xfrm>
            <a:off x="2894552" y="4070414"/>
            <a:ext cx="3097414" cy="468000"/>
            <a:chOff x="2603140" y="4103681"/>
            <a:chExt cx="3097414" cy="468000"/>
          </a:xfrm>
        </p:grpSpPr>
        <p:sp>
          <p:nvSpPr>
            <p:cNvPr id="19" name="文本框 13">
              <a:extLst>
                <a:ext uri="{FF2B5EF4-FFF2-40B4-BE49-F238E27FC236}">
                  <a16:creationId xmlns:a16="http://schemas.microsoft.com/office/drawing/2014/main" id="{EA2D8D1B-2A81-B942-A9DD-59A63274D22A}"/>
                </a:ext>
              </a:extLst>
            </p:cNvPr>
            <p:cNvSpPr txBox="1"/>
            <p:nvPr/>
          </p:nvSpPr>
          <p:spPr>
            <a:xfrm>
              <a:off x="3066215" y="4168404"/>
              <a:ext cx="263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685800">
                <a:buClrTx/>
                <a:defRPr/>
              </a:pPr>
              <a:r>
                <a:rPr lang="zh-TW" altLang="en-US" sz="16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指導老師</a:t>
              </a:r>
              <a:r>
                <a:rPr lang="zh-TW" altLang="en-US" sz="1600" b="1" kern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：周志昂、郭惠民</a:t>
              </a:r>
              <a:endParaRPr lang="zh-TW" altLang="en-US" sz="1600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E5AC046-4C41-4C45-ADC0-B2D56B35F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2603140" y="4103681"/>
              <a:ext cx="468000" cy="468000"/>
            </a:xfrm>
            <a:prstGeom prst="rect">
              <a:avLst/>
            </a:prstGeom>
          </p:spPr>
        </p:pic>
      </p:grpSp>
      <p:sp>
        <p:nvSpPr>
          <p:cNvPr id="24" name="Google Shape;190;p34">
            <a:extLst>
              <a:ext uri="{FF2B5EF4-FFF2-40B4-BE49-F238E27FC236}">
                <a16:creationId xmlns:a16="http://schemas.microsoft.com/office/drawing/2014/main" id="{8268B123-432D-1B4D-BDA5-05A08E4157A8}"/>
              </a:ext>
            </a:extLst>
          </p:cNvPr>
          <p:cNvSpPr txBox="1">
            <a:spLocks/>
          </p:cNvSpPr>
          <p:nvPr/>
        </p:nvSpPr>
        <p:spPr>
          <a:xfrm>
            <a:off x="-573354" y="3726089"/>
            <a:ext cx="2559488" cy="87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>
                <a:solidFill>
                  <a:schemeClr val="bg1"/>
                </a:solidFill>
              </a:rPr>
              <a:t>Team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0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817356" y="1428964"/>
            <a:ext cx="2355960" cy="264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未來展望與優化</a:t>
            </a:r>
          </a:p>
        </p:txBody>
      </p:sp>
    </p:spTree>
    <p:extLst>
      <p:ext uri="{BB962C8B-B14F-4D97-AF65-F5344CB8AC3E}">
        <p14:creationId xmlns:p14="http://schemas.microsoft.com/office/powerpoint/2010/main" val="5856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817356" y="1428964"/>
            <a:ext cx="2355960" cy="264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拋磚引玉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更深入地挖掘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只有想不到沒有做不到</a:t>
            </a:r>
          </a:p>
        </p:txBody>
      </p:sp>
    </p:spTree>
    <p:extLst>
      <p:ext uri="{BB962C8B-B14F-4D97-AF65-F5344CB8AC3E}">
        <p14:creationId xmlns:p14="http://schemas.microsoft.com/office/powerpoint/2010/main" val="15913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713250" y="1429666"/>
            <a:ext cx="7717500" cy="2284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7" name="Google Shape;517;p55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321325" y="0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5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"/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0" name="Google Shape;590;p58"/>
          <p:cNvSpPr txBox="1">
            <a:spLocks noGrp="1"/>
          </p:cNvSpPr>
          <p:nvPr>
            <p:ph type="subTitle" idx="1"/>
          </p:nvPr>
        </p:nvSpPr>
        <p:spPr>
          <a:xfrm>
            <a:off x="1332461" y="2476366"/>
            <a:ext cx="986457" cy="420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郭奕璋</a:t>
            </a:r>
            <a:endParaRPr sz="18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9" name="Google Shape;599;p5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596;p58">
            <a:extLst>
              <a:ext uri="{FF2B5EF4-FFF2-40B4-BE49-F238E27FC236}">
                <a16:creationId xmlns:a16="http://schemas.microsoft.com/office/drawing/2014/main" id="{61350582-A6A3-43BB-831E-6295D459BB45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983769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21" name="Google Shape;597;p58">
            <a:extLst>
              <a:ext uri="{FF2B5EF4-FFF2-40B4-BE49-F238E27FC236}">
                <a16:creationId xmlns:a16="http://schemas.microsoft.com/office/drawing/2014/main" id="{D2E60FB1-A4D1-4E9C-A867-BB0C3FE19A01}"/>
              </a:ext>
            </a:extLst>
          </p:cNvPr>
          <p:cNvPicPr preferRelativeResize="0"/>
          <p:nvPr/>
        </p:nvPicPr>
        <p:blipFill>
          <a:blip r:embed="rId4"/>
          <a:srcRect l="2408" r="2408"/>
          <a:stretch/>
        </p:blipFill>
        <p:spPr>
          <a:xfrm>
            <a:off x="1105690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598;p58">
            <a:extLst>
              <a:ext uri="{FF2B5EF4-FFF2-40B4-BE49-F238E27FC236}">
                <a16:creationId xmlns:a16="http://schemas.microsoft.com/office/drawing/2014/main" id="{32C856AC-90AA-4FF8-8305-1FE3F2F1C33C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" name="Google Shape;590;p58">
            <a:extLst>
              <a:ext uri="{FF2B5EF4-FFF2-40B4-BE49-F238E27FC236}">
                <a16:creationId xmlns:a16="http://schemas.microsoft.com/office/drawing/2014/main" id="{540AAF51-A646-45BA-A9C6-AE87D60010CD}"/>
              </a:ext>
            </a:extLst>
          </p:cNvPr>
          <p:cNvSpPr txBox="1">
            <a:spLocks/>
          </p:cNvSpPr>
          <p:nvPr/>
        </p:nvSpPr>
        <p:spPr>
          <a:xfrm>
            <a:off x="3958865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王浤宇</a:t>
            </a:r>
          </a:p>
        </p:txBody>
      </p:sp>
      <p:sp>
        <p:nvSpPr>
          <p:cNvPr id="43" name="Google Shape;590;p58">
            <a:extLst>
              <a:ext uri="{FF2B5EF4-FFF2-40B4-BE49-F238E27FC236}">
                <a16:creationId xmlns:a16="http://schemas.microsoft.com/office/drawing/2014/main" id="{3F2B698B-F196-4404-8612-4A3133E259FA}"/>
              </a:ext>
            </a:extLst>
          </p:cNvPr>
          <p:cNvSpPr txBox="1">
            <a:spLocks/>
          </p:cNvSpPr>
          <p:nvPr/>
        </p:nvSpPr>
        <p:spPr>
          <a:xfrm>
            <a:off x="6585269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劉佩萱</a:t>
            </a:r>
          </a:p>
        </p:txBody>
      </p:sp>
      <p:sp>
        <p:nvSpPr>
          <p:cNvPr id="44" name="Google Shape;590;p58">
            <a:extLst>
              <a:ext uri="{FF2B5EF4-FFF2-40B4-BE49-F238E27FC236}">
                <a16:creationId xmlns:a16="http://schemas.microsoft.com/office/drawing/2014/main" id="{EFD95FE2-A6F4-4FFE-A3CF-A2154335BDA2}"/>
              </a:ext>
            </a:extLst>
          </p:cNvPr>
          <p:cNvSpPr txBox="1">
            <a:spLocks/>
          </p:cNvSpPr>
          <p:nvPr/>
        </p:nvSpPr>
        <p:spPr>
          <a:xfrm>
            <a:off x="1332461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陳曉東</a:t>
            </a:r>
          </a:p>
        </p:txBody>
      </p:sp>
      <p:pic>
        <p:nvPicPr>
          <p:cNvPr id="45" name="Google Shape;596;p58">
            <a:extLst>
              <a:ext uri="{FF2B5EF4-FFF2-40B4-BE49-F238E27FC236}">
                <a16:creationId xmlns:a16="http://schemas.microsoft.com/office/drawing/2014/main" id="{F7DE8A00-2A41-45DE-B5F2-3C6FF48BEAD7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2951246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46" name="Google Shape;597;p58">
            <a:extLst>
              <a:ext uri="{FF2B5EF4-FFF2-40B4-BE49-F238E27FC236}">
                <a16:creationId xmlns:a16="http://schemas.microsoft.com/office/drawing/2014/main" id="{EDB62D5C-53F5-42D0-A73A-18A8974B1C66}"/>
              </a:ext>
            </a:extLst>
          </p:cNvPr>
          <p:cNvPicPr preferRelativeResize="0"/>
          <p:nvPr/>
        </p:nvPicPr>
        <p:blipFill>
          <a:blip r:embed="rId6"/>
          <a:srcRect t="206" b="206"/>
          <a:stretch/>
        </p:blipFill>
        <p:spPr>
          <a:xfrm>
            <a:off x="1105690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Google Shape;598;p58">
            <a:extLst>
              <a:ext uri="{FF2B5EF4-FFF2-40B4-BE49-F238E27FC236}">
                <a16:creationId xmlns:a16="http://schemas.microsoft.com/office/drawing/2014/main" id="{3E3A3C75-AEE4-49B1-A4E2-8E4DB8D25AB8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Google Shape;590;p58">
            <a:extLst>
              <a:ext uri="{FF2B5EF4-FFF2-40B4-BE49-F238E27FC236}">
                <a16:creationId xmlns:a16="http://schemas.microsoft.com/office/drawing/2014/main" id="{A3D1C437-E5C3-4932-9F96-2B1214724761}"/>
              </a:ext>
            </a:extLst>
          </p:cNvPr>
          <p:cNvSpPr txBox="1">
            <a:spLocks/>
          </p:cNvSpPr>
          <p:nvPr/>
        </p:nvSpPr>
        <p:spPr>
          <a:xfrm>
            <a:off x="3958865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李姿慧</a:t>
            </a:r>
          </a:p>
        </p:txBody>
      </p:sp>
      <p:sp>
        <p:nvSpPr>
          <p:cNvPr id="49" name="Google Shape;590;p58">
            <a:extLst>
              <a:ext uri="{FF2B5EF4-FFF2-40B4-BE49-F238E27FC236}">
                <a16:creationId xmlns:a16="http://schemas.microsoft.com/office/drawing/2014/main" id="{17CD7E47-9799-466C-A9BD-11BB71778D5A}"/>
              </a:ext>
            </a:extLst>
          </p:cNvPr>
          <p:cNvSpPr txBox="1">
            <a:spLocks/>
          </p:cNvSpPr>
          <p:nvPr/>
        </p:nvSpPr>
        <p:spPr>
          <a:xfrm>
            <a:off x="6585269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陳鐿壬</a:t>
            </a:r>
          </a:p>
        </p:txBody>
      </p:sp>
    </p:spTree>
    <p:extLst>
      <p:ext uri="{BB962C8B-B14F-4D97-AF65-F5344CB8AC3E}">
        <p14:creationId xmlns:p14="http://schemas.microsoft.com/office/powerpoint/2010/main" val="3749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578900" y="190372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578900" y="961533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1449640" y="1058403"/>
            <a:ext cx="1469433" cy="43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 idx="5"/>
          </p:nvPr>
        </p:nvSpPr>
        <p:spPr>
          <a:xfrm>
            <a:off x="616850" y="956283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7" name="Google Shape;217;p36"/>
          <p:cNvSpPr txBox="1">
            <a:spLocks noGrp="1"/>
          </p:cNvSpPr>
          <p:nvPr>
            <p:ph type="title" idx="6"/>
          </p:nvPr>
        </p:nvSpPr>
        <p:spPr>
          <a:xfrm>
            <a:off x="616850" y="19038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4" name="Google Shape;224;p36"/>
          <p:cNvSpPr/>
          <p:nvPr/>
        </p:nvSpPr>
        <p:spPr>
          <a:xfrm>
            <a:off x="7239000" y="1"/>
            <a:ext cx="1904959" cy="1456822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9;p58">
            <a:extLst>
              <a:ext uri="{FF2B5EF4-FFF2-40B4-BE49-F238E27FC236}">
                <a16:creationId xmlns:a16="http://schemas.microsoft.com/office/drawing/2014/main" id="{1446F956-BECB-4630-9290-ABF68B7FFFA0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2293323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8" name="Google Shape;212;p36">
            <a:extLst>
              <a:ext uri="{FF2B5EF4-FFF2-40B4-BE49-F238E27FC236}">
                <a16:creationId xmlns:a16="http://schemas.microsoft.com/office/drawing/2014/main" id="{48ECF511-A908-4C47-A00B-4D8EEAF9671A}"/>
              </a:ext>
            </a:extLst>
          </p:cNvPr>
          <p:cNvSpPr txBox="1">
            <a:spLocks/>
          </p:cNvSpPr>
          <p:nvPr/>
        </p:nvSpPr>
        <p:spPr>
          <a:xfrm>
            <a:off x="1449639" y="2005845"/>
            <a:ext cx="14694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54" name="Google Shape;210;p36">
            <a:extLst>
              <a:ext uri="{FF2B5EF4-FFF2-40B4-BE49-F238E27FC236}">
                <a16:creationId xmlns:a16="http://schemas.microsoft.com/office/drawing/2014/main" id="{82013121-F971-468A-B186-E5E7189B125F}"/>
              </a:ext>
            </a:extLst>
          </p:cNvPr>
          <p:cNvSpPr/>
          <p:nvPr/>
        </p:nvSpPr>
        <p:spPr>
          <a:xfrm>
            <a:off x="581346" y="2852727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12;p36">
            <a:extLst>
              <a:ext uri="{FF2B5EF4-FFF2-40B4-BE49-F238E27FC236}">
                <a16:creationId xmlns:a16="http://schemas.microsoft.com/office/drawing/2014/main" id="{A0476177-C670-4D2F-AAE6-67BBB0BAB287}"/>
              </a:ext>
            </a:extLst>
          </p:cNvPr>
          <p:cNvSpPr txBox="1">
            <a:spLocks/>
          </p:cNvSpPr>
          <p:nvPr/>
        </p:nvSpPr>
        <p:spPr>
          <a:xfrm>
            <a:off x="1452086" y="2949597"/>
            <a:ext cx="20518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</a:t>
            </a:r>
            <a:endParaRPr lang="zh-TW" altLang="en-US"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Google Shape;216;p36">
            <a:extLst>
              <a:ext uri="{FF2B5EF4-FFF2-40B4-BE49-F238E27FC236}">
                <a16:creationId xmlns:a16="http://schemas.microsoft.com/office/drawing/2014/main" id="{1B1F1BF7-004B-43D1-BA23-D6F4A4AEBA1F}"/>
              </a:ext>
            </a:extLst>
          </p:cNvPr>
          <p:cNvSpPr txBox="1">
            <a:spLocks/>
          </p:cNvSpPr>
          <p:nvPr/>
        </p:nvSpPr>
        <p:spPr>
          <a:xfrm>
            <a:off x="619296" y="2847477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7" name="Google Shape;208;p36">
            <a:extLst>
              <a:ext uri="{FF2B5EF4-FFF2-40B4-BE49-F238E27FC236}">
                <a16:creationId xmlns:a16="http://schemas.microsoft.com/office/drawing/2014/main" id="{9EF75C91-5D7B-4C0D-8F63-EBA201148486}"/>
              </a:ext>
            </a:extLst>
          </p:cNvPr>
          <p:cNvSpPr/>
          <p:nvPr/>
        </p:nvSpPr>
        <p:spPr>
          <a:xfrm>
            <a:off x="618717" y="379107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17;p36">
            <a:extLst>
              <a:ext uri="{FF2B5EF4-FFF2-40B4-BE49-F238E27FC236}">
                <a16:creationId xmlns:a16="http://schemas.microsoft.com/office/drawing/2014/main" id="{84962DBD-901D-415C-BAC6-67EE3E330113}"/>
              </a:ext>
            </a:extLst>
          </p:cNvPr>
          <p:cNvSpPr txBox="1">
            <a:spLocks/>
          </p:cNvSpPr>
          <p:nvPr/>
        </p:nvSpPr>
        <p:spPr>
          <a:xfrm>
            <a:off x="656667" y="3791229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212;p36">
            <a:extLst>
              <a:ext uri="{FF2B5EF4-FFF2-40B4-BE49-F238E27FC236}">
                <a16:creationId xmlns:a16="http://schemas.microsoft.com/office/drawing/2014/main" id="{254DE973-2336-4A7C-A6B3-563D2A9A65BC}"/>
              </a:ext>
            </a:extLst>
          </p:cNvPr>
          <p:cNvSpPr txBox="1">
            <a:spLocks/>
          </p:cNvSpPr>
          <p:nvPr/>
        </p:nvSpPr>
        <p:spPr>
          <a:xfrm>
            <a:off x="1489457" y="3877831"/>
            <a:ext cx="1338268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 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</a:p>
        </p:txBody>
      </p:sp>
      <p:sp>
        <p:nvSpPr>
          <p:cNvPr id="50" name="Google Shape;210;p36">
            <a:extLst>
              <a:ext uri="{FF2B5EF4-FFF2-40B4-BE49-F238E27FC236}">
                <a16:creationId xmlns:a16="http://schemas.microsoft.com/office/drawing/2014/main" id="{A4C700E0-F7D2-4FA2-8201-EE572EF7214A}"/>
              </a:ext>
            </a:extLst>
          </p:cNvPr>
          <p:cNvSpPr/>
          <p:nvPr/>
        </p:nvSpPr>
        <p:spPr>
          <a:xfrm>
            <a:off x="4606160" y="963654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12;p36">
            <a:extLst>
              <a:ext uri="{FF2B5EF4-FFF2-40B4-BE49-F238E27FC236}">
                <a16:creationId xmlns:a16="http://schemas.microsoft.com/office/drawing/2014/main" id="{387BAAC4-5912-4700-BABC-EA9B24224216}"/>
              </a:ext>
            </a:extLst>
          </p:cNvPr>
          <p:cNvSpPr txBox="1">
            <a:spLocks/>
          </p:cNvSpPr>
          <p:nvPr/>
        </p:nvSpPr>
        <p:spPr>
          <a:xfrm>
            <a:off x="5476900" y="1060524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資料蒐集、前處理</a:t>
            </a:r>
          </a:p>
        </p:txBody>
      </p:sp>
      <p:sp>
        <p:nvSpPr>
          <p:cNvPr id="61" name="Google Shape;216;p36">
            <a:extLst>
              <a:ext uri="{FF2B5EF4-FFF2-40B4-BE49-F238E27FC236}">
                <a16:creationId xmlns:a16="http://schemas.microsoft.com/office/drawing/2014/main" id="{F8C357A7-C862-40D6-B690-0EB06213BE67}"/>
              </a:ext>
            </a:extLst>
          </p:cNvPr>
          <p:cNvSpPr txBox="1">
            <a:spLocks/>
          </p:cNvSpPr>
          <p:nvPr/>
        </p:nvSpPr>
        <p:spPr>
          <a:xfrm>
            <a:off x="4644110" y="958404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2" name="Google Shape;210;p36">
            <a:extLst>
              <a:ext uri="{FF2B5EF4-FFF2-40B4-BE49-F238E27FC236}">
                <a16:creationId xmlns:a16="http://schemas.microsoft.com/office/drawing/2014/main" id="{B759834D-35E1-4FFB-9B65-C20929B2DCC1}"/>
              </a:ext>
            </a:extLst>
          </p:cNvPr>
          <p:cNvSpPr/>
          <p:nvPr/>
        </p:nvSpPr>
        <p:spPr>
          <a:xfrm>
            <a:off x="4606160" y="190897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12;p36">
            <a:extLst>
              <a:ext uri="{FF2B5EF4-FFF2-40B4-BE49-F238E27FC236}">
                <a16:creationId xmlns:a16="http://schemas.microsoft.com/office/drawing/2014/main" id="{3FAACD7D-0796-40F5-BF78-3C203428F1A0}"/>
              </a:ext>
            </a:extLst>
          </p:cNvPr>
          <p:cNvSpPr txBox="1">
            <a:spLocks/>
          </p:cNvSpPr>
          <p:nvPr/>
        </p:nvSpPr>
        <p:spPr>
          <a:xfrm>
            <a:off x="5476900" y="2005845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模型預測與選擇</a:t>
            </a:r>
          </a:p>
        </p:txBody>
      </p:sp>
      <p:sp>
        <p:nvSpPr>
          <p:cNvPr id="64" name="Google Shape;216;p36">
            <a:extLst>
              <a:ext uri="{FF2B5EF4-FFF2-40B4-BE49-F238E27FC236}">
                <a16:creationId xmlns:a16="http://schemas.microsoft.com/office/drawing/2014/main" id="{5A1D0EF4-57BE-4178-8293-1F1BE9A27C74}"/>
              </a:ext>
            </a:extLst>
          </p:cNvPr>
          <p:cNvSpPr txBox="1">
            <a:spLocks/>
          </p:cNvSpPr>
          <p:nvPr/>
        </p:nvSpPr>
        <p:spPr>
          <a:xfrm>
            <a:off x="4644110" y="1903725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5" name="Google Shape;210;p36">
            <a:extLst>
              <a:ext uri="{FF2B5EF4-FFF2-40B4-BE49-F238E27FC236}">
                <a16:creationId xmlns:a16="http://schemas.microsoft.com/office/drawing/2014/main" id="{0BF64188-19A9-4921-AE8D-F5D7004EF035}"/>
              </a:ext>
            </a:extLst>
          </p:cNvPr>
          <p:cNvSpPr/>
          <p:nvPr/>
        </p:nvSpPr>
        <p:spPr>
          <a:xfrm>
            <a:off x="4606160" y="2851008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2;p36">
            <a:extLst>
              <a:ext uri="{FF2B5EF4-FFF2-40B4-BE49-F238E27FC236}">
                <a16:creationId xmlns:a16="http://schemas.microsoft.com/office/drawing/2014/main" id="{7EA5D69C-714A-4DA3-B64D-81581BCD6597}"/>
              </a:ext>
            </a:extLst>
          </p:cNvPr>
          <p:cNvSpPr txBox="1">
            <a:spLocks/>
          </p:cNvSpPr>
          <p:nvPr/>
        </p:nvSpPr>
        <p:spPr>
          <a:xfrm>
            <a:off x="5476900" y="2947878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</a:p>
        </p:txBody>
      </p:sp>
      <p:sp>
        <p:nvSpPr>
          <p:cNvPr id="67" name="Google Shape;216;p36">
            <a:extLst>
              <a:ext uri="{FF2B5EF4-FFF2-40B4-BE49-F238E27FC236}">
                <a16:creationId xmlns:a16="http://schemas.microsoft.com/office/drawing/2014/main" id="{A6FF9105-FB9C-4065-ACF5-310662B38656}"/>
              </a:ext>
            </a:extLst>
          </p:cNvPr>
          <p:cNvSpPr txBox="1">
            <a:spLocks/>
          </p:cNvSpPr>
          <p:nvPr/>
        </p:nvSpPr>
        <p:spPr>
          <a:xfrm>
            <a:off x="4644110" y="2845758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73" name="Google Shape;210;p36">
            <a:extLst>
              <a:ext uri="{FF2B5EF4-FFF2-40B4-BE49-F238E27FC236}">
                <a16:creationId xmlns:a16="http://schemas.microsoft.com/office/drawing/2014/main" id="{43FB99E7-0374-4B88-8BC5-F690C31A05C6}"/>
              </a:ext>
            </a:extLst>
          </p:cNvPr>
          <p:cNvSpPr/>
          <p:nvPr/>
        </p:nvSpPr>
        <p:spPr>
          <a:xfrm>
            <a:off x="4606160" y="379632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12;p36">
            <a:extLst>
              <a:ext uri="{FF2B5EF4-FFF2-40B4-BE49-F238E27FC236}">
                <a16:creationId xmlns:a16="http://schemas.microsoft.com/office/drawing/2014/main" id="{849EE946-3C13-4A5D-9A91-08DD3476B51F}"/>
              </a:ext>
            </a:extLst>
          </p:cNvPr>
          <p:cNvSpPr txBox="1">
            <a:spLocks/>
          </p:cNvSpPr>
          <p:nvPr/>
        </p:nvSpPr>
        <p:spPr>
          <a:xfrm>
            <a:off x="5476900" y="3870147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76" name="Google Shape;216;p36">
            <a:extLst>
              <a:ext uri="{FF2B5EF4-FFF2-40B4-BE49-F238E27FC236}">
                <a16:creationId xmlns:a16="http://schemas.microsoft.com/office/drawing/2014/main" id="{3B4EA900-8697-473C-87B8-12FA86C0BE49}"/>
              </a:ext>
            </a:extLst>
          </p:cNvPr>
          <p:cNvSpPr txBox="1">
            <a:spLocks/>
          </p:cNvSpPr>
          <p:nvPr/>
        </p:nvSpPr>
        <p:spPr>
          <a:xfrm>
            <a:off x="4590975" y="3782541"/>
            <a:ext cx="775569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6478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FEB1A7-434D-425A-94EF-BA099C02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33" y="294980"/>
            <a:ext cx="3984639" cy="3984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CFF1E9-1A4E-42FF-9CDB-4D80DA7B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64" y="2171413"/>
            <a:ext cx="2195545" cy="2195545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91AEA16A-0E19-C449-83D8-2DB26012F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401" y="2492691"/>
            <a:ext cx="2577138" cy="6574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B0721A-2B82-6B49-8C0B-637C12B416C8}"/>
              </a:ext>
            </a:extLst>
          </p:cNvPr>
          <p:cNvSpPr txBox="1"/>
          <p:nvPr/>
        </p:nvSpPr>
        <p:spPr>
          <a:xfrm>
            <a:off x="621476" y="1898935"/>
            <a:ext cx="192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C167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空氣品質指標</a:t>
            </a:r>
            <a:endParaRPr kumimoji="0" lang="en-US" altLang="zh-TW" sz="1800" b="1" i="0" u="sng" strike="noStrike" kern="0" cap="none" spc="0" normalizeH="0" baseline="0" noProof="0" dirty="0">
              <a:ln>
                <a:noFill/>
              </a:ln>
              <a:solidFill>
                <a:srgbClr val="FFC16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/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kumimoji="1"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76B205C-623D-274D-979E-93B019473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366" y="1821304"/>
            <a:ext cx="1204269" cy="1204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BED1A6-D63F-AF40-B53D-67A8963A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43" y="1790541"/>
            <a:ext cx="2293322" cy="17905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C62A-81E1-0544-96A6-6DEA62C421AC}"/>
              </a:ext>
            </a:extLst>
          </p:cNvPr>
          <p:cNvSpPr txBox="1"/>
          <p:nvPr/>
        </p:nvSpPr>
        <p:spPr>
          <a:xfrm>
            <a:off x="1498895" y="1406316"/>
            <a:ext cx="11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TW" sz="2800" b="1" dirty="0">
                <a:solidFill>
                  <a:srgbClr val="FF0000"/>
                </a:solidFill>
              </a:rPr>
              <a:t>50%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Google Shape;212;p36">
            <a:extLst>
              <a:ext uri="{FF2B5EF4-FFF2-40B4-BE49-F238E27FC236}">
                <a16:creationId xmlns:a16="http://schemas.microsoft.com/office/drawing/2014/main" id="{3FEF5563-7474-CD4C-BED3-939162BC77CA}"/>
              </a:ext>
            </a:extLst>
          </p:cNvPr>
          <p:cNvSpPr txBox="1">
            <a:spLocks/>
          </p:cNvSpPr>
          <p:nvPr/>
        </p:nvSpPr>
        <p:spPr>
          <a:xfrm>
            <a:off x="1936231" y="3686543"/>
            <a:ext cx="1349545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台灣過敏人口</a:t>
            </a:r>
          </a:p>
        </p:txBody>
      </p:sp>
      <p:sp>
        <p:nvSpPr>
          <p:cNvPr id="1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6235326" y="1765201"/>
            <a:ext cx="1027681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先天遺傳</a:t>
            </a:r>
          </a:p>
        </p:txBody>
      </p:sp>
      <p:sp>
        <p:nvSpPr>
          <p:cNvPr id="20" name="Google Shape;212;p36">
            <a:extLst>
              <a:ext uri="{FF2B5EF4-FFF2-40B4-BE49-F238E27FC236}">
                <a16:creationId xmlns:a16="http://schemas.microsoft.com/office/drawing/2014/main" id="{2771C7FA-C14B-C64D-86CB-10E159CD4D7E}"/>
              </a:ext>
            </a:extLst>
          </p:cNvPr>
          <p:cNvSpPr txBox="1">
            <a:spLocks/>
          </p:cNvSpPr>
          <p:nvPr/>
        </p:nvSpPr>
        <p:spPr>
          <a:xfrm>
            <a:off x="6235326" y="3391405"/>
            <a:ext cx="1261107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後天環境影響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2BEED87-A0AE-BC48-8713-34D9C6CA4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12" y="1406316"/>
            <a:ext cx="937965" cy="9379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E0A3BA-3E40-EB43-A1AA-9725A2E05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511" y="3041185"/>
            <a:ext cx="937965" cy="9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57582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A0BECE4-F41E-884C-AF43-8FEFF050065D}"/>
              </a:ext>
            </a:extLst>
          </p:cNvPr>
          <p:cNvGrpSpPr/>
          <p:nvPr/>
        </p:nvGrpSpPr>
        <p:grpSpPr>
          <a:xfrm>
            <a:off x="2260751" y="295518"/>
            <a:ext cx="3679550" cy="4325965"/>
            <a:chOff x="2187738" y="76775"/>
            <a:chExt cx="3941216" cy="46769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D6403C9-E667-454D-AB35-C4512726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738" y="76775"/>
              <a:ext cx="3941216" cy="4676910"/>
            </a:xfrm>
            <a:prstGeom prst="rect">
              <a:avLst/>
            </a:prstGeom>
          </p:spPr>
        </p:pic>
        <p:pic>
          <p:nvPicPr>
            <p:cNvPr id="13" name="圖片 1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39E2B2F-022B-EA4F-A619-B04EDF5A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204417" y="1315145"/>
              <a:ext cx="526485" cy="526485"/>
            </a:xfrm>
            <a:prstGeom prst="rect">
              <a:avLst/>
            </a:prstGeom>
          </p:spPr>
        </p:pic>
        <p:pic>
          <p:nvPicPr>
            <p:cNvPr id="14" name="圖片 1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7414B757-B0AC-7545-B981-645B520A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836490" y="912243"/>
              <a:ext cx="428353" cy="428353"/>
            </a:xfrm>
            <a:prstGeom prst="rect">
              <a:avLst/>
            </a:prstGeom>
          </p:spPr>
        </p:pic>
        <p:pic>
          <p:nvPicPr>
            <p:cNvPr id="15" name="圖片 1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DFA0035D-5B40-4B47-AD4B-A96247FB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914567" y="2574866"/>
              <a:ext cx="757411" cy="757411"/>
            </a:xfrm>
            <a:prstGeom prst="rect">
              <a:avLst/>
            </a:prstGeom>
          </p:spPr>
        </p:pic>
        <p:pic>
          <p:nvPicPr>
            <p:cNvPr id="17" name="圖片 1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D08C60B-9EAA-A54F-9A62-12DE5A55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294020" y="400208"/>
              <a:ext cx="437536" cy="437536"/>
            </a:xfrm>
            <a:prstGeom prst="rect">
              <a:avLst/>
            </a:prstGeom>
          </p:spPr>
        </p:pic>
        <p:pic>
          <p:nvPicPr>
            <p:cNvPr id="18" name="圖片 1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EF7AB4B7-6DC7-9245-B4A0-3CE5CB719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5067408" y="3522889"/>
              <a:ext cx="757411" cy="757411"/>
            </a:xfrm>
            <a:prstGeom prst="rect">
              <a:avLst/>
            </a:prstGeom>
          </p:spPr>
        </p:pic>
        <p:pic>
          <p:nvPicPr>
            <p:cNvPr id="19" name="圖片 1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51B25D0-E4D9-5E4C-9FC0-F6CEEFAF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275420" y="2419994"/>
              <a:ext cx="695837" cy="695837"/>
            </a:xfrm>
            <a:prstGeom prst="rect">
              <a:avLst/>
            </a:prstGeom>
          </p:spPr>
        </p:pic>
        <p:pic>
          <p:nvPicPr>
            <p:cNvPr id="26" name="圖片 2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F42DE4DE-29CF-4944-9334-0CBF619B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37016" y="542923"/>
              <a:ext cx="377457" cy="377457"/>
            </a:xfrm>
            <a:prstGeom prst="rect">
              <a:avLst/>
            </a:prstGeom>
          </p:spPr>
        </p:pic>
        <p:pic>
          <p:nvPicPr>
            <p:cNvPr id="27" name="圖片 2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146FDD9D-076B-1344-AC77-00829037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193088" y="1176502"/>
              <a:ext cx="583365" cy="583365"/>
            </a:xfrm>
            <a:prstGeom prst="rect">
              <a:avLst/>
            </a:prstGeom>
          </p:spPr>
        </p:pic>
        <p:pic>
          <p:nvPicPr>
            <p:cNvPr id="28" name="圖片 2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B98EA4D-F9AB-6B43-82C7-BB36E797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8099" y="817215"/>
              <a:ext cx="428353" cy="428353"/>
            </a:xfrm>
            <a:prstGeom prst="rect">
              <a:avLst/>
            </a:prstGeom>
          </p:spPr>
        </p:pic>
        <p:pic>
          <p:nvPicPr>
            <p:cNvPr id="29" name="圖片 2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5D1BE78-14DA-5540-AC68-ECC8EC4C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4321" y="145161"/>
              <a:ext cx="428353" cy="428353"/>
            </a:xfrm>
            <a:prstGeom prst="rect">
              <a:avLst/>
            </a:prstGeom>
          </p:spPr>
        </p:pic>
        <p:pic>
          <p:nvPicPr>
            <p:cNvPr id="30" name="圖片 29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4CC2406A-E2A6-AF40-A076-69D95D952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778390" y="1618185"/>
              <a:ext cx="428353" cy="428353"/>
            </a:xfrm>
            <a:prstGeom prst="rect">
              <a:avLst/>
            </a:prstGeom>
          </p:spPr>
        </p:pic>
        <p:pic>
          <p:nvPicPr>
            <p:cNvPr id="31" name="圖片 30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B6ACF77F-E6FE-A044-A640-D93246D14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491103" y="1959705"/>
              <a:ext cx="428353" cy="428353"/>
            </a:xfrm>
            <a:prstGeom prst="rect">
              <a:avLst/>
            </a:prstGeom>
          </p:spPr>
        </p:pic>
        <p:pic>
          <p:nvPicPr>
            <p:cNvPr id="32" name="圖片 31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1B63818-85E6-8D4A-B2BC-965186A1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9429" y="1485870"/>
              <a:ext cx="428353" cy="428353"/>
            </a:xfrm>
            <a:prstGeom prst="rect">
              <a:avLst/>
            </a:prstGeom>
          </p:spPr>
        </p:pic>
        <p:pic>
          <p:nvPicPr>
            <p:cNvPr id="33" name="圖片 3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A330061D-063E-A84D-86AD-8AF7B7B48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3530" y="2074493"/>
              <a:ext cx="428353" cy="428353"/>
            </a:xfrm>
            <a:prstGeom prst="rect">
              <a:avLst/>
            </a:prstGeom>
          </p:spPr>
        </p:pic>
        <p:pic>
          <p:nvPicPr>
            <p:cNvPr id="34" name="圖片 3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13A1221-4C59-0B4F-942B-65B1AC78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72166" y="1723353"/>
              <a:ext cx="428353" cy="428353"/>
            </a:xfrm>
            <a:prstGeom prst="rect">
              <a:avLst/>
            </a:prstGeom>
          </p:spPr>
        </p:pic>
        <p:pic>
          <p:nvPicPr>
            <p:cNvPr id="35" name="圖片 3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A3F059A-3B66-6748-A3EF-C23B9789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21025" y="1054574"/>
              <a:ext cx="428353" cy="428353"/>
            </a:xfrm>
            <a:prstGeom prst="rect">
              <a:avLst/>
            </a:prstGeom>
          </p:spPr>
        </p:pic>
        <p:pic>
          <p:nvPicPr>
            <p:cNvPr id="36" name="圖片 3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24541AAD-EB72-1440-9C00-4156B215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63613" y="687705"/>
              <a:ext cx="349606" cy="349606"/>
            </a:xfrm>
            <a:prstGeom prst="rect">
              <a:avLst/>
            </a:prstGeom>
          </p:spPr>
        </p:pic>
        <p:pic>
          <p:nvPicPr>
            <p:cNvPr id="37" name="圖片 3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6E091DCD-41D7-7B4C-B7E2-1A79307F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542811" y="752862"/>
              <a:ext cx="428353" cy="428353"/>
            </a:xfrm>
            <a:prstGeom prst="rect">
              <a:avLst/>
            </a:prstGeom>
          </p:spPr>
        </p:pic>
      </p:grpSp>
      <p:pic>
        <p:nvPicPr>
          <p:cNvPr id="38" name="圖形 37">
            <a:extLst>
              <a:ext uri="{FF2B5EF4-FFF2-40B4-BE49-F238E27FC236}">
                <a16:creationId xmlns:a16="http://schemas.microsoft.com/office/drawing/2014/main" id="{A9A51424-ECC9-BD46-8A14-2312CEBE5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64" y="2366706"/>
            <a:ext cx="2577138" cy="657434"/>
          </a:xfrm>
          <a:prstGeom prst="rect">
            <a:avLst/>
          </a:prstGeom>
        </p:spPr>
      </p:pic>
      <p:sp>
        <p:nvSpPr>
          <p:cNvPr id="3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277081" y="327980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桃園、中壢、大園、平鎮、龍潭、觀音</a:t>
            </a:r>
          </a:p>
        </p:txBody>
      </p:sp>
      <p:sp>
        <p:nvSpPr>
          <p:cNvPr id="40" name="Google Shape;212;p36">
            <a:extLst>
              <a:ext uri="{FF2B5EF4-FFF2-40B4-BE49-F238E27FC236}">
                <a16:creationId xmlns:a16="http://schemas.microsoft.com/office/drawing/2014/main" id="{707CD0BF-AC4A-FC4F-8B2A-5A1706063553}"/>
              </a:ext>
            </a:extLst>
          </p:cNvPr>
          <p:cNvSpPr txBox="1">
            <a:spLocks/>
          </p:cNvSpPr>
          <p:nvPr/>
        </p:nvSpPr>
        <p:spPr>
          <a:xfrm>
            <a:off x="5766148" y="236675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Google Shape;212;p36">
            <a:extLst>
              <a:ext uri="{FF2B5EF4-FFF2-40B4-BE49-F238E27FC236}">
                <a16:creationId xmlns:a16="http://schemas.microsoft.com/office/drawing/2014/main" id="{DC4DC6C8-F4CC-6C4F-AE8F-AA93A0629612}"/>
              </a:ext>
            </a:extLst>
          </p:cNvPr>
          <p:cNvSpPr txBox="1">
            <a:spLocks/>
          </p:cNvSpPr>
          <p:nvPr/>
        </p:nvSpPr>
        <p:spPr>
          <a:xfrm>
            <a:off x="6866870" y="2528588"/>
            <a:ext cx="1646862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個簡易版測站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覆蓋更全面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55B4ECC-8D3E-8A47-8F69-99AADD8C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454" y="2516166"/>
            <a:ext cx="696969" cy="6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014476-943E-9D43-A85B-6D3F3974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500" y1="56400" x2="33500" y2="56400"/>
                        <a14:foregroundMark x1="38900" y1="39700" x2="38900" y2="39700"/>
                        <a14:foregroundMark x1="40300" y1="35100" x2="56500" y2="34800"/>
                        <a14:foregroundMark x1="56500" y1="34800" x2="57800" y2="34800"/>
                        <a14:foregroundMark x1="34300" y1="52900" x2="31900" y2="65100"/>
                        <a14:foregroundMark x1="24100" y1="77200" x2="42700" y2="76400"/>
                        <a14:foregroundMark x1="34300" y1="74300" x2="34600" y2="54500"/>
                        <a14:foregroundMark x1="24100" y1="77200" x2="42700" y2="76200"/>
                        <a14:foregroundMark x1="49700" y1="76400" x2="57600" y2="74000"/>
                        <a14:foregroundMark x1="51900" y1="54000" x2="51600" y2="59900"/>
                        <a14:foregroundMark x1="51900" y1="54500" x2="51600" y2="61000"/>
                        <a14:foregroundMark x1="53000" y1="55100" x2="52700" y2="62100"/>
                        <a14:foregroundMark x1="65400" y1="59100" x2="65400" y2="63700"/>
                        <a14:foregroundMark x1="65400" y1="59400" x2="65400" y2="59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3289" y="687601"/>
            <a:ext cx="1035334" cy="1035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06A20-E6B7-E840-9FAF-27C46DF2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000" y1="36700" x2="55300" y2="50200"/>
                        <a14:foregroundMark x1="55300" y1="50200" x2="61900" y2="54800"/>
                        <a14:foregroundMark x1="66500" y1="38100" x2="43600" y2="60800"/>
                        <a14:foregroundMark x1="43600" y1="60800" x2="43200" y2="61000"/>
                        <a14:foregroundMark x1="35900" y1="44000" x2="43500" y2="43700"/>
                        <a14:foregroundMark x1="31400" y1="43700" x2="29200" y2="44300"/>
                        <a14:foregroundMark x1="18600" y1="53200" x2="18900" y2="57000"/>
                        <a14:foregroundMark x1="20000" y1="54000" x2="19200" y2="57000"/>
                        <a14:foregroundMark x1="24100" y1="48100" x2="24100" y2="48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638" y="1636310"/>
            <a:ext cx="927667" cy="9276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CAE68C1-19C1-1C45-95BD-CF9EE9D2B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72" y="2671644"/>
            <a:ext cx="680568" cy="68056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37BA74E-5F0D-CF47-914F-321CAE551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0672" y="3619226"/>
            <a:ext cx="680568" cy="68056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E50DFCD-9DA1-554C-A01A-D5DFBCB1B4A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81206" y="2933654"/>
            <a:ext cx="680568" cy="685572"/>
          </a:xfrm>
          <a:prstGeom prst="rect">
            <a:avLst/>
          </a:prstGeom>
        </p:spPr>
      </p:pic>
      <p:pic>
        <p:nvPicPr>
          <p:cNvPr id="23" name="圖片 2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B0689C03-73A6-2846-8674-06AF2D888C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2785" y="1914233"/>
            <a:ext cx="757411" cy="757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E938FBA-64C0-3843-9F23-82A69147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367" y="1932421"/>
            <a:ext cx="1420864" cy="142086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3B43543-46C3-DE4D-894A-67FE280DD9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798" y="1650101"/>
            <a:ext cx="1843297" cy="18432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1CC92DF-872F-B747-9904-3480D69D40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1387" y="2475023"/>
            <a:ext cx="393241" cy="39324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5D693F7-81EC-EA41-85B2-727E802526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2145" y="2475022"/>
            <a:ext cx="393241" cy="39324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4B6EE5E-DE5C-7E48-8B73-95C1B87A64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285" y="3422605"/>
            <a:ext cx="393241" cy="39324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C723F8F-EBC4-804A-A25A-75B8F34A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7649" y="1606289"/>
            <a:ext cx="393241" cy="39324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29BA38C-5E33-E548-87AB-CB74AF6862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5654" y="2446232"/>
            <a:ext cx="393241" cy="3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2"/>
          <p:cNvGraphicFramePr/>
          <p:nvPr>
            <p:extLst>
              <p:ext uri="{D42A27DB-BD31-4B8C-83A1-F6EECF244321}">
                <p14:modId xmlns:p14="http://schemas.microsoft.com/office/powerpoint/2010/main" val="2378711852"/>
              </p:ext>
            </p:extLst>
          </p:nvPr>
        </p:nvGraphicFramePr>
        <p:xfrm>
          <a:off x="405184" y="1066054"/>
          <a:ext cx="8218302" cy="3560046"/>
        </p:xfrm>
        <a:graphic>
          <a:graphicData uri="http://schemas.openxmlformats.org/drawingml/2006/table">
            <a:tbl>
              <a:tblPr>
                <a:noFill/>
                <a:tableStyleId>{A158AC6F-38D9-46B4-8238-27D36BA84928}</a:tableStyleId>
              </a:tblPr>
              <a:tblGrid>
                <a:gridCol w="1341238">
                  <a:extLst>
                    <a:ext uri="{9D8B030D-6E8A-4147-A177-3AD203B41FA5}">
                      <a16:colId xmlns:a16="http://schemas.microsoft.com/office/drawing/2014/main" val="2624574520"/>
                    </a:ext>
                  </a:extLst>
                </a:gridCol>
                <a:gridCol w="1042404">
                  <a:extLst>
                    <a:ext uri="{9D8B030D-6E8A-4147-A177-3AD203B41FA5}">
                      <a16:colId xmlns:a16="http://schemas.microsoft.com/office/drawing/2014/main" val="317589461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4160907529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348055925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郭奕璋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陳曉東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李姿慧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陳鐿壬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劉佩萱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王浤宇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資料蒐整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rgbClr val="32282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IoT裝置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LineBot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模型訓練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雲端架構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121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簡報與影片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14382"/>
                  </a:ext>
                </a:extLst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 rot="-5400271">
            <a:off x="7131866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10800000" flipH="1">
            <a:off x="52799" y="4507116"/>
            <a:ext cx="1408105" cy="639684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9;p58">
            <a:extLst>
              <a:ext uri="{FF2B5EF4-FFF2-40B4-BE49-F238E27FC236}">
                <a16:creationId xmlns:a16="http://schemas.microsoft.com/office/drawing/2014/main" id="{63E702EF-3BFD-4848-AF40-56DEB0B643C5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5255979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2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84B2EC-E941-BE4F-8BD5-128AD262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5130" y="1593299"/>
            <a:ext cx="440935" cy="444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2525" y="2127573"/>
            <a:ext cx="440935" cy="4441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5A12D0-6A3A-604E-A9C9-46DC58B6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3867" y="2623988"/>
            <a:ext cx="440935" cy="4441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8346" y="3132256"/>
            <a:ext cx="440935" cy="4441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2965" y="3633269"/>
            <a:ext cx="440935" cy="4441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66DEC9-C60B-C24F-A89A-5C782FA2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667" y="4181923"/>
            <a:ext cx="440935" cy="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0014"/>
      </p:ext>
    </p:extLst>
  </p:cSld>
  <p:clrMapOvr>
    <a:masterClrMapping/>
  </p:clrMapOvr>
</p:sld>
</file>

<file path=ppt/theme/theme1.xml><?xml version="1.0" encoding="utf-8"?>
<a:theme xmlns:a="http://schemas.openxmlformats.org/drawingml/2006/main" name="Rehab Therapy HealthCare Center by Slidesgo">
  <a:themeElements>
    <a:clrScheme name="Simple Light">
      <a:dk1>
        <a:srgbClr val="3C3C3B"/>
      </a:dk1>
      <a:lt1>
        <a:srgbClr val="FFFFFF"/>
      </a:lt1>
      <a:dk2>
        <a:srgbClr val="F9F6E3"/>
      </a:dk2>
      <a:lt2>
        <a:srgbClr val="FFFFFF"/>
      </a:lt2>
      <a:accent1>
        <a:srgbClr val="39996E"/>
      </a:accent1>
      <a:accent2>
        <a:srgbClr val="F9F6E3"/>
      </a:accent2>
      <a:accent3>
        <a:srgbClr val="FFC167"/>
      </a:accent3>
      <a:accent4>
        <a:srgbClr val="FFC167"/>
      </a:accent4>
      <a:accent5>
        <a:srgbClr val="39996E"/>
      </a:accent5>
      <a:accent6>
        <a:srgbClr val="FFC167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204</Words>
  <Application>Microsoft Macintosh PowerPoint</Application>
  <PresentationFormat>如螢幕大小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微軟正黑體</vt:lpstr>
      <vt:lpstr>Fira Sans</vt:lpstr>
      <vt:lpstr>微軟正黑體</vt:lpstr>
      <vt:lpstr>Darker Grotesque</vt:lpstr>
      <vt:lpstr>Cambria Math</vt:lpstr>
      <vt:lpstr>Rehab Therapy HealthCare Center by Slidesgo</vt:lpstr>
      <vt:lpstr>Air@IoT</vt:lpstr>
      <vt:lpstr>組員介紹</vt:lpstr>
      <vt:lpstr>01</vt:lpstr>
      <vt:lpstr>提案動機</vt:lpstr>
      <vt:lpstr>提案動機</vt:lpstr>
      <vt:lpstr>提案動機</vt:lpstr>
      <vt:lpstr>提案動機</vt:lpstr>
      <vt:lpstr>提案動機</vt:lpstr>
      <vt:lpstr>PowerPoint 簡報</vt:lpstr>
      <vt:lpstr>結論</vt:lpstr>
      <vt:lpstr>PowerPoint 簡報</vt:lpstr>
      <vt:lpstr>PowerPoint 簡報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Air@IOT</dc:title>
  <dc:creator>劉佩萱</dc:creator>
  <cp:lastModifiedBy>Yee Yee</cp:lastModifiedBy>
  <cp:revision>18</cp:revision>
  <dcterms:modified xsi:type="dcterms:W3CDTF">2021-12-30T03:46:33Z</dcterms:modified>
</cp:coreProperties>
</file>