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8" r:id="rId5"/>
    <p:sldId id="270" r:id="rId6"/>
    <p:sldId id="283" r:id="rId7"/>
    <p:sldId id="263" r:id="rId8"/>
    <p:sldId id="289" r:id="rId9"/>
    <p:sldId id="265" r:id="rId10"/>
    <p:sldId id="288" r:id="rId11"/>
    <p:sldId id="266" r:id="rId12"/>
    <p:sldId id="290" r:id="rId13"/>
    <p:sldId id="291" r:id="rId14"/>
    <p:sldId id="292" r:id="rId15"/>
    <p:sldId id="269" r:id="rId16"/>
    <p:sldId id="281" r:id="rId17"/>
  </p:sldIdLst>
  <p:sldSz cx="12192000" cy="6858000"/>
  <p:notesSz cx="6858000" cy="9144000"/>
  <p:embeddedFontLst>
    <p:embeddedFont>
      <p:font typeface="Montserrat Black" panose="020F0502020204030204" pitchFamily="34" charset="0"/>
      <p:bold r:id="rId18"/>
      <p:italic r:id="rId19"/>
      <p:boldItalic r:id="rId20"/>
    </p:embeddedFont>
    <p:embeddedFont>
      <p:font typeface="Montserrat SemiBold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C9D46-3D9D-4BF7-93F0-5B29C7899C57}" v="11" dt="2022-11-29T09:23:4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2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자동장치이(가) 표시된 사진&#10;&#10;자동 생성된 설명">
            <a:extLst>
              <a:ext uri="{FF2B5EF4-FFF2-40B4-BE49-F238E27FC236}">
                <a16:creationId xmlns:a16="http://schemas.microsoft.com/office/drawing/2014/main" id="{2A6A1F21-41EB-9B5B-93F5-E814DF6DF2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409"/>
            <a:ext cx="5459277" cy="6187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D0B46-939D-FDD6-0FAE-742BAA71773B}"/>
              </a:ext>
            </a:extLst>
          </p:cNvPr>
          <p:cNvSpPr txBox="1"/>
          <p:nvPr/>
        </p:nvSpPr>
        <p:spPr>
          <a:xfrm>
            <a:off x="912967" y="2855234"/>
            <a:ext cx="463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+mj-lt"/>
              </a:rPr>
              <a:t>ROBOOK</a:t>
            </a:r>
            <a:endParaRPr lang="ko-KR" altLang="en-US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852888" y="2716328"/>
            <a:ext cx="463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+mj-lt"/>
              </a:rPr>
              <a:t>ROBOOK</a:t>
            </a:r>
            <a:endParaRPr lang="ko-KR" altLang="en-US" sz="7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CB649-C892-FA6D-4C07-D4E860B93B4F}"/>
              </a:ext>
            </a:extLst>
          </p:cNvPr>
          <p:cNvSpPr txBox="1"/>
          <p:nvPr/>
        </p:nvSpPr>
        <p:spPr>
          <a:xfrm>
            <a:off x="380967" y="5937815"/>
            <a:ext cx="220925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spc="-300" dirty="0" err="1">
                <a:solidFill>
                  <a:schemeClr val="tx1"/>
                </a:solidFill>
                <a:latin typeface="+mn-ea"/>
              </a:rPr>
              <a:t>로봇학입문</a:t>
            </a:r>
            <a:r>
              <a:rPr lang="ko-KR" altLang="en-US" sz="1600" spc="-3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pc="-3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spc="-300" dirty="0">
                <a:solidFill>
                  <a:schemeClr val="tx1"/>
                </a:solidFill>
                <a:latin typeface="+mn-ea"/>
              </a:rPr>
              <a:t>조</a:t>
            </a:r>
            <a:endParaRPr lang="en-US" altLang="ko-KR" sz="1600" spc="-3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spc="-300" dirty="0" err="1">
                <a:solidFill>
                  <a:schemeClr val="tx1"/>
                </a:solidFill>
                <a:latin typeface="+mn-ea"/>
              </a:rPr>
              <a:t>신예호</a:t>
            </a:r>
            <a:r>
              <a:rPr lang="ko-KR" altLang="en-US" sz="1600" spc="-300" dirty="0">
                <a:solidFill>
                  <a:schemeClr val="tx1"/>
                </a:solidFill>
                <a:latin typeface="+mn-ea"/>
              </a:rPr>
              <a:t> 이승훈 이희원 박종훈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82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SOFTWARE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1910604" y="3244202"/>
            <a:ext cx="133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 err="1">
                <a:latin typeface="+mn-ea"/>
              </a:rPr>
              <a:t>아두이노</a:t>
            </a:r>
            <a:endParaRPr kumimoji="1" lang="ja-JP" altLang="en-US" sz="2400" b="1" spc="-150" dirty="0">
              <a:latin typeface="+mn-ea"/>
            </a:endParaRPr>
          </a:p>
        </p:txBody>
      </p:sp>
      <p:pic>
        <p:nvPicPr>
          <p:cNvPr id="26" name="Picture 25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FBE5A474-3024-4F6A-1333-CE1B947F7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8" y="319147"/>
            <a:ext cx="5518127" cy="63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82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SOFTWARE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74627" y="141383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>
                <a:latin typeface="+mn-ea"/>
              </a:rPr>
              <a:t>앱 </a:t>
            </a:r>
            <a:r>
              <a:rPr kumimoji="1" lang="ko-KR" altLang="en-US" sz="2400" b="1" spc="-150" dirty="0" err="1">
                <a:latin typeface="+mn-ea"/>
              </a:rPr>
              <a:t>인벤터</a:t>
            </a:r>
            <a:endParaRPr kumimoji="1" lang="ja-JP" altLang="en-US" sz="2400" b="1" spc="-150" dirty="0">
              <a:latin typeface="+mn-ea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7A57A42-1F58-9021-DED5-9EF7DEDE2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2" y="2678408"/>
            <a:ext cx="11722856" cy="30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395984" y="330200"/>
            <a:ext cx="3654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MAIN FUNCTION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2924198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124364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124361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072488" y="3879329"/>
            <a:ext cx="2569917" cy="25699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4728756" y="723196"/>
            <a:ext cx="2569917" cy="256991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487522" y="3879329"/>
            <a:ext cx="2569917" cy="2569917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087102" y="1693712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책 운반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072471" y="4842929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태그 인식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6706168" y="4859192"/>
            <a:ext cx="2023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BT </a:t>
            </a:r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5370480" y="1329072"/>
            <a:ext cx="1451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300" dirty="0">
                <a:latin typeface="+mj-ea"/>
                <a:ea typeface="+mj-ea"/>
              </a:rPr>
              <a:t>Q&amp;A</a:t>
            </a:r>
            <a:endParaRPr lang="ko-KR" altLang="en-US" sz="5400" b="1" spc="-300" dirty="0">
              <a:latin typeface="+mj-ea"/>
              <a:ea typeface="+mj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86515" y="320352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Chapter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86685" y="266124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96385" y="266124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44734" y="2848124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53479" y="289441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 특이사항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86685" y="398074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96385" y="398074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55369" y="4177963"/>
            <a:ext cx="38023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53479" y="4192653"/>
            <a:ext cx="172675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결과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86685" y="5300249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96385" y="5300249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5369" y="5497464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53479" y="5512154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 동영상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0353CC-FBE5-BB16-7D3A-8287B9EA4AE0}"/>
              </a:ext>
            </a:extLst>
          </p:cNvPr>
          <p:cNvSpPr/>
          <p:nvPr/>
        </p:nvSpPr>
        <p:spPr>
          <a:xfrm>
            <a:off x="1286685" y="1361780"/>
            <a:ext cx="1168400" cy="10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5284CB-E0AD-E3E7-8034-AD362DBA0452}"/>
              </a:ext>
            </a:extLst>
          </p:cNvPr>
          <p:cNvSpPr/>
          <p:nvPr/>
        </p:nvSpPr>
        <p:spPr>
          <a:xfrm>
            <a:off x="2696385" y="1361780"/>
            <a:ext cx="8242300" cy="10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68A8F-AD2F-7FBC-258C-46ADAAB381BB}"/>
              </a:ext>
            </a:extLst>
          </p:cNvPr>
          <p:cNvSpPr txBox="1"/>
          <p:nvPr/>
        </p:nvSpPr>
        <p:spPr>
          <a:xfrm>
            <a:off x="1620689" y="1548657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3D8BD-1291-7AB0-AE93-DC6521827839}"/>
              </a:ext>
            </a:extLst>
          </p:cNvPr>
          <p:cNvSpPr txBox="1"/>
          <p:nvPr/>
        </p:nvSpPr>
        <p:spPr>
          <a:xfrm>
            <a:off x="2953479" y="1594948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 동기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1146630-9604-1B24-AE5C-E41F3D7C1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>
          <a:xfrm rot="16200000">
            <a:off x="3049269" y="1117950"/>
            <a:ext cx="12189462" cy="6096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1013791" y="1620078"/>
            <a:ext cx="5082209" cy="21413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1013791" y="4289620"/>
            <a:ext cx="5082209" cy="2141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408132" y="4820470"/>
            <a:ext cx="4293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</a:rPr>
              <a:t>반납대에 계속해서</a:t>
            </a:r>
            <a:endParaRPr lang="en-US" altLang="ko-KR" sz="28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spc="-300" dirty="0">
                <a:solidFill>
                  <a:schemeClr val="bg1"/>
                </a:solidFill>
              </a:rPr>
              <a:t>책이 쌓임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700786" y="2458705"/>
            <a:ext cx="370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/>
              <a:t>책  찾기 번거로움</a:t>
            </a:r>
          </a:p>
        </p:txBody>
      </p:sp>
      <p:cxnSp>
        <p:nvCxnSpPr>
          <p:cNvPr id="12" name="직선 연결선 2">
            <a:extLst>
              <a:ext uri="{FF2B5EF4-FFF2-40B4-BE49-F238E27FC236}">
                <a16:creationId xmlns:a16="http://schemas.microsoft.com/office/drawing/2014/main" id="{2AFF719D-FF1E-6F27-0198-F815E451096B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A3063E-EB91-411F-0D3B-EF10A0E64E31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개발 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0AADE-95FC-8D97-3E16-EACC41F0E9C4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7">
            <a:extLst>
              <a:ext uri="{FF2B5EF4-FFF2-40B4-BE49-F238E27FC236}">
                <a16:creationId xmlns:a16="http://schemas.microsoft.com/office/drawing/2014/main" id="{3CBBF666-9038-2600-28B0-FDA7A5D22DAE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789546" cy="1415772"/>
            <a:chOff x="901700" y="2721114"/>
            <a:chExt cx="2789546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5618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78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개발 특이사항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ALL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개발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특이사항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4056035" y="4799210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구동계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614748" y="4726429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카메라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609447" y="2486525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소재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A8C99-6B56-AFA4-10CD-59DE965F9F1C}"/>
              </a:ext>
            </a:extLst>
          </p:cNvPr>
          <p:cNvSpPr txBox="1"/>
          <p:nvPr/>
        </p:nvSpPr>
        <p:spPr>
          <a:xfrm>
            <a:off x="7895053" y="1979330"/>
            <a:ext cx="285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-</a:t>
            </a:r>
            <a:r>
              <a:rPr lang="ko-KR" altLang="en-US" sz="2000" dirty="0"/>
              <a:t>알루미늄 </a:t>
            </a:r>
            <a:r>
              <a:rPr lang="en-US" altLang="ko-KR" sz="2000" dirty="0"/>
              <a:t>6061 </a:t>
            </a:r>
          </a:p>
          <a:p>
            <a:pPr algn="just"/>
            <a:r>
              <a:rPr lang="en-US" altLang="ko-KR" sz="2000" dirty="0"/>
              <a:t>-PLA </a:t>
            </a:r>
            <a:r>
              <a:rPr lang="ko-KR" alt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0BB82-B63C-2724-4A1E-A2F2F799D5EE}"/>
              </a:ext>
            </a:extLst>
          </p:cNvPr>
          <p:cNvSpPr txBox="1"/>
          <p:nvPr/>
        </p:nvSpPr>
        <p:spPr>
          <a:xfrm>
            <a:off x="8973396" y="5018817"/>
            <a:ext cx="285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-</a:t>
            </a:r>
            <a:r>
              <a:rPr lang="ko-KR" altLang="en-US" sz="2000" dirty="0"/>
              <a:t>허스키렌즈</a:t>
            </a:r>
            <a:endParaRPr lang="en-US" altLang="ko-KR" sz="2000" dirty="0"/>
          </a:p>
          <a:p>
            <a:pPr algn="just"/>
            <a:r>
              <a:rPr lang="en-US" altLang="ko-KR" sz="2000" dirty="0"/>
              <a:t>-</a:t>
            </a:r>
            <a:r>
              <a:rPr lang="ko-KR" altLang="en-US" sz="2000" dirty="0" err="1"/>
              <a:t>픽시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B1624-944F-E1AA-E98D-EC208F01CE2A}"/>
              </a:ext>
            </a:extLst>
          </p:cNvPr>
          <p:cNvSpPr txBox="1"/>
          <p:nvPr/>
        </p:nvSpPr>
        <p:spPr>
          <a:xfrm>
            <a:off x="758920" y="3443089"/>
            <a:ext cx="285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-</a:t>
            </a:r>
            <a:r>
              <a:rPr lang="ko-KR" altLang="en-US" sz="2000" dirty="0" err="1"/>
              <a:t>메카넘</a:t>
            </a:r>
            <a:r>
              <a:rPr lang="ko-KR" altLang="en-US" sz="2000" dirty="0"/>
              <a:t> 휠</a:t>
            </a:r>
            <a:endParaRPr lang="en-US" altLang="ko-KR" sz="2000" dirty="0"/>
          </a:p>
          <a:p>
            <a:pPr algn="just"/>
            <a:r>
              <a:rPr lang="en-US" altLang="ko-KR" sz="2000" dirty="0"/>
              <a:t>-</a:t>
            </a:r>
            <a:r>
              <a:rPr lang="ko-KR" altLang="en-US" sz="2000" dirty="0" err="1"/>
              <a:t>다이나믹셀</a:t>
            </a:r>
            <a:r>
              <a:rPr lang="ko-KR" altLang="en-US" sz="2000" dirty="0"/>
              <a:t> </a:t>
            </a:r>
            <a:r>
              <a:rPr lang="en-US" altLang="ko-KR" sz="2000" dirty="0"/>
              <a:t>MX-28</a:t>
            </a:r>
            <a:r>
              <a:rPr lang="ko-KR" altLang="en-US" sz="20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26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45">
            <a:extLst>
              <a:ext uri="{FF2B5EF4-FFF2-40B4-BE49-F238E27FC236}">
                <a16:creationId xmlns:a16="http://schemas.microsoft.com/office/drawing/2014/main" id="{24EACC3A-2A83-1550-1D8F-EE4C79FFA868}"/>
              </a:ext>
            </a:extLst>
          </p:cNvPr>
          <p:cNvSpPr/>
          <p:nvPr/>
        </p:nvSpPr>
        <p:spPr>
          <a:xfrm>
            <a:off x="5693627" y="1803871"/>
            <a:ext cx="6019386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6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HARDWARE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개발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특이사항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5955452" y="2107069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 err="1">
                <a:solidFill>
                  <a:schemeClr val="bg1"/>
                </a:solidFill>
              </a:rPr>
              <a:t>다이나믹셀</a:t>
            </a:r>
            <a:r>
              <a:rPr lang="ko-KR" altLang="en-US" sz="2400" b="1" spc="-300" dirty="0">
                <a:solidFill>
                  <a:schemeClr val="bg1"/>
                </a:solidFill>
              </a:rPr>
              <a:t>  패킷 제어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375C8A-A550-0A96-7B31-AD1BF7C852CD}"/>
              </a:ext>
            </a:extLst>
          </p:cNvPr>
          <p:cNvSpPr txBox="1"/>
          <p:nvPr/>
        </p:nvSpPr>
        <p:spPr>
          <a:xfrm>
            <a:off x="6100328" y="3777437"/>
            <a:ext cx="5205984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생소한 방식이라 어려움을 겪음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다이나믹셀</a:t>
            </a:r>
            <a:r>
              <a:rPr lang="ko-KR" altLang="en-US" sz="2000" dirty="0">
                <a:solidFill>
                  <a:schemeClr val="bg1"/>
                </a:solidFill>
              </a:rPr>
              <a:t> 프로토콜을 이해하여 해결</a:t>
            </a:r>
          </a:p>
        </p:txBody>
      </p:sp>
      <p:pic>
        <p:nvPicPr>
          <p:cNvPr id="14" name="Picture 1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D963AB3-BDFF-D75A-8250-9E838046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86" y="1945587"/>
            <a:ext cx="2507527" cy="30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45">
            <a:extLst>
              <a:ext uri="{FF2B5EF4-FFF2-40B4-BE49-F238E27FC236}">
                <a16:creationId xmlns:a16="http://schemas.microsoft.com/office/drawing/2014/main" id="{24EACC3A-2A83-1550-1D8F-EE4C79FFA868}"/>
              </a:ext>
            </a:extLst>
          </p:cNvPr>
          <p:cNvSpPr/>
          <p:nvPr/>
        </p:nvSpPr>
        <p:spPr>
          <a:xfrm>
            <a:off x="5693627" y="1803871"/>
            <a:ext cx="6019386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6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HARDWARE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6100328" y="2112707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375C8A-A550-0A96-7B31-AD1BF7C852CD}"/>
              </a:ext>
            </a:extLst>
          </p:cNvPr>
          <p:cNvSpPr txBox="1"/>
          <p:nvPr/>
        </p:nvSpPr>
        <p:spPr>
          <a:xfrm>
            <a:off x="6096000" y="3602635"/>
            <a:ext cx="5205984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</a:rPr>
              <a:t>그리퍼</a:t>
            </a:r>
            <a:r>
              <a:rPr lang="ko-KR" altLang="en-US" sz="2000" dirty="0">
                <a:solidFill>
                  <a:schemeClr val="bg1"/>
                </a:solidFill>
              </a:rPr>
              <a:t> 설계에 어려움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-&gt;T</a:t>
            </a:r>
            <a:r>
              <a:rPr lang="ko-KR" altLang="en-US" sz="2000" dirty="0">
                <a:solidFill>
                  <a:schemeClr val="bg1"/>
                </a:solidFill>
              </a:rPr>
              <a:t>자 형태의 </a:t>
            </a:r>
            <a:r>
              <a:rPr lang="ko-KR" altLang="en-US" sz="2000" dirty="0" err="1">
                <a:solidFill>
                  <a:schemeClr val="bg1"/>
                </a:solidFill>
              </a:rPr>
              <a:t>그리퍼</a:t>
            </a:r>
            <a:r>
              <a:rPr lang="ko-KR" altLang="en-US" sz="2000" dirty="0">
                <a:solidFill>
                  <a:schemeClr val="bg1"/>
                </a:solidFill>
              </a:rPr>
              <a:t> 설계로 해결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3E8BAD-5C9A-F2E6-16E8-C5680B48F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"/>
          <a:stretch/>
        </p:blipFill>
        <p:spPr>
          <a:xfrm>
            <a:off x="401455" y="1615240"/>
            <a:ext cx="4527989" cy="39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075029"/>
            <a:ext cx="1965434" cy="1965434"/>
          </a:xfrm>
          <a:prstGeom prst="arc">
            <a:avLst>
              <a:gd name="adj1" fmla="val 10523546"/>
              <a:gd name="adj2" fmla="val 3230857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82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SOFTWARE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075029"/>
            <a:ext cx="1965434" cy="1965434"/>
          </a:xfrm>
          <a:prstGeom prst="arc">
            <a:avLst>
              <a:gd name="adj1" fmla="val 287865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075029"/>
            <a:ext cx="1965434" cy="1965434"/>
          </a:xfrm>
          <a:prstGeom prst="arc">
            <a:avLst>
              <a:gd name="adj1" fmla="val 5320067"/>
              <a:gd name="adj2" fmla="val 1271876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97693" y="2765358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33%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808435" y="497463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>
                <a:latin typeface="+mn-ea"/>
              </a:rPr>
              <a:t>비전</a:t>
            </a:r>
            <a:r>
              <a:rPr kumimoji="1" lang="en-US" altLang="ko-KR" sz="2400" b="1" spc="-150" dirty="0">
                <a:latin typeface="+mn-ea"/>
              </a:rPr>
              <a:t>	</a:t>
            </a:r>
            <a:endParaRPr kumimoji="1" lang="ja-JP" altLang="en-US" sz="2400" b="1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0750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075029"/>
            <a:ext cx="1965434" cy="1965434"/>
          </a:xfrm>
          <a:prstGeom prst="arc">
            <a:avLst>
              <a:gd name="adj1" fmla="val 5320067"/>
              <a:gd name="adj2" fmla="val 20139170"/>
            </a:avLst>
          </a:prstGeom>
          <a:ln w="381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27653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003763" y="4974635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 err="1">
                <a:latin typeface="+mn-ea"/>
              </a:rPr>
              <a:t>다이나믹셀</a:t>
            </a:r>
            <a:r>
              <a:rPr kumimoji="1" lang="ko-KR" altLang="en-US" sz="2400" b="1" spc="-150" dirty="0">
                <a:latin typeface="+mn-ea"/>
              </a:rPr>
              <a:t> 제어</a:t>
            </a:r>
            <a:endParaRPr kumimoji="1" lang="ja-JP" altLang="en-US" sz="2400" b="1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6871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075029"/>
            <a:ext cx="1965434" cy="1965434"/>
          </a:xfrm>
          <a:prstGeom prst="arc">
            <a:avLst>
              <a:gd name="adj1" fmla="val 5320067"/>
              <a:gd name="adj2" fmla="val 5266960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558571" y="2765358"/>
            <a:ext cx="110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100%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17829" y="4974635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>
                <a:latin typeface="+mn-ea"/>
              </a:rPr>
              <a:t>블루투스 통신</a:t>
            </a:r>
            <a:endParaRPr kumimoji="1" lang="ja-JP" altLang="en-US" sz="2400" b="1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6871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3707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46835-AA86-D958-1171-B48C8B05C2C7}"/>
              </a:ext>
            </a:extLst>
          </p:cNvPr>
          <p:cNvSpPr txBox="1"/>
          <p:nvPr/>
        </p:nvSpPr>
        <p:spPr>
          <a:xfrm>
            <a:off x="9625185" y="5601339"/>
            <a:ext cx="33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앱인벤터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A39BE-9EC3-028B-558A-51A5B07DFC13}"/>
              </a:ext>
            </a:extLst>
          </p:cNvPr>
          <p:cNvSpPr txBox="1"/>
          <p:nvPr/>
        </p:nvSpPr>
        <p:spPr>
          <a:xfrm>
            <a:off x="4184628" y="5605731"/>
            <a:ext cx="38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패킷 코드</a:t>
            </a:r>
          </a:p>
        </p:txBody>
      </p:sp>
      <p:sp>
        <p:nvSpPr>
          <p:cNvPr id="23" name="원호 17">
            <a:extLst>
              <a:ext uri="{FF2B5EF4-FFF2-40B4-BE49-F238E27FC236}">
                <a16:creationId xmlns:a16="http://schemas.microsoft.com/office/drawing/2014/main" id="{738C5DCD-1544-6C73-330E-14BE00A52C33}"/>
              </a:ext>
            </a:extLst>
          </p:cNvPr>
          <p:cNvSpPr/>
          <p:nvPr/>
        </p:nvSpPr>
        <p:spPr>
          <a:xfrm rot="10800000">
            <a:off x="9117913" y="2075028"/>
            <a:ext cx="1965434" cy="1965434"/>
          </a:xfrm>
          <a:prstGeom prst="arc">
            <a:avLst>
              <a:gd name="adj1" fmla="val 5320067"/>
              <a:gd name="adj2" fmla="val 5266960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573583-14AF-A58A-C173-33BBA9D91ED7}"/>
              </a:ext>
            </a:extLst>
          </p:cNvPr>
          <p:cNvSpPr txBox="1"/>
          <p:nvPr/>
        </p:nvSpPr>
        <p:spPr>
          <a:xfrm>
            <a:off x="292216" y="5601339"/>
            <a:ext cx="38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허스키 렌즈</a:t>
            </a:r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82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SOFTWARE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1910604" y="3244202"/>
            <a:ext cx="133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 err="1">
                <a:latin typeface="+mn-ea"/>
              </a:rPr>
              <a:t>아두이노</a:t>
            </a:r>
            <a:endParaRPr kumimoji="1" lang="ja-JP" altLang="en-US" sz="2400" b="1" spc="-150" dirty="0">
              <a:latin typeface="+mn-ea"/>
            </a:endParaRPr>
          </a:p>
        </p:txBody>
      </p:sp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D5A399DC-F941-B4CA-4BD6-1041AB54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8" y="345588"/>
            <a:ext cx="5518128" cy="63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C94FFC7FBD6D24087F20107F1641759" ma:contentTypeVersion="10" ma:contentTypeDescription="새 문서를 만듭니다." ma:contentTypeScope="" ma:versionID="bb0ff9f50c64fdeb978a97aceff51048">
  <xsd:schema xmlns:xsd="http://www.w3.org/2001/XMLSchema" xmlns:xs="http://www.w3.org/2001/XMLSchema" xmlns:p="http://schemas.microsoft.com/office/2006/metadata/properties" xmlns:ns3="71491545-dc70-4863-8bed-ada7da742d1e" targetNamespace="http://schemas.microsoft.com/office/2006/metadata/properties" ma:root="true" ma:fieldsID="3518f1725c744d6642f2276c8439f424" ns3:_="">
    <xsd:import namespace="71491545-dc70-4863-8bed-ada7da742d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91545-dc70-4863-8bed-ada7da742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8E52A2-2DAD-4643-AA08-8DCFBCBB2A3B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71491545-dc70-4863-8bed-ada7da742d1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FF6251E-3B36-493E-B8E8-D2753BA6B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91545-dc70-4863-8bed-ada7da742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15BA65-6E79-4EA1-8924-AB8CDA6C2E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140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Pretendard</vt:lpstr>
      <vt:lpstr>Pretendard ExtraBold</vt:lpstr>
      <vt:lpstr>Montserrat Black</vt:lpstr>
      <vt:lpstr>Montserrat SemiBold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신 예호</cp:lastModifiedBy>
  <cp:revision>37</cp:revision>
  <dcterms:created xsi:type="dcterms:W3CDTF">2021-10-22T06:13:27Z</dcterms:created>
  <dcterms:modified xsi:type="dcterms:W3CDTF">2022-12-01T00:49:53Z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0x0101001C94FFC7FBD6D24087F20107F1641759</vt:lpwstr>
  </property>
</Properties>
</file>