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64" r:id="rId3"/>
    <p:sldId id="286" r:id="rId4"/>
    <p:sldId id="330" r:id="rId5"/>
    <p:sldId id="300" r:id="rId6"/>
    <p:sldId id="332" r:id="rId7"/>
    <p:sldId id="288" r:id="rId8"/>
    <p:sldId id="333" r:id="rId9"/>
    <p:sldId id="334" r:id="rId10"/>
    <p:sldId id="335" r:id="rId11"/>
    <p:sldId id="336" r:id="rId12"/>
    <p:sldId id="337" r:id="rId13"/>
    <p:sldId id="339" r:id="rId14"/>
    <p:sldId id="340" r:id="rId15"/>
    <p:sldId id="338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9" r:id="rId24"/>
    <p:sldId id="350" r:id="rId25"/>
    <p:sldId id="301" r:id="rId26"/>
    <p:sldId id="310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43" userDrawn="1">
          <p15:clr>
            <a:srgbClr val="A4A3A4"/>
          </p15:clr>
        </p15:guide>
        <p15:guide id="2" orient="horz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6F"/>
    <a:srgbClr val="84A2AA"/>
    <a:srgbClr val="9D9A88"/>
    <a:srgbClr val="CFCABE"/>
    <a:srgbClr val="9EB6BD"/>
    <a:srgbClr val="282824"/>
    <a:srgbClr val="88A4A9"/>
    <a:srgbClr val="E8D9CA"/>
    <a:srgbClr val="EEDDCD"/>
    <a:srgbClr val="465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 autoAdjust="0"/>
    <p:restoredTop sz="86924" autoAdjust="0"/>
  </p:normalViewPr>
  <p:slideViewPr>
    <p:cSldViewPr snapToGrid="0">
      <p:cViewPr varScale="1">
        <p:scale>
          <a:sx n="111" d="100"/>
          <a:sy n="111" d="100"/>
        </p:scale>
        <p:origin x="496" y="192"/>
      </p:cViewPr>
      <p:guideLst>
        <p:guide pos="2943"/>
        <p:guide orient="horz"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F9-AFAD-8B4B-87C1-E8625C94AD83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B083-CA32-3048-9174-A27CEA96F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这个我随便画的，还能改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8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9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0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1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12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44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讲实现过程的细节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27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05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31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64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91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50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87878" y="1547103"/>
            <a:ext cx="7476559" cy="2236957"/>
            <a:chOff x="5095602" y="3419194"/>
            <a:chExt cx="5851308" cy="1235075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95602" y="3419194"/>
              <a:ext cx="5748655" cy="1235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10" y="3551554"/>
              <a:ext cx="5517515" cy="418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Pascal compiler in python</a:t>
              </a:r>
              <a:endParaRPr lang="en-US" altLang="zh-C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0010" y="4163776"/>
              <a:ext cx="5676900" cy="40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Compiler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Project</a:t>
              </a:r>
              <a:endParaRPr lang="zh-CN" altLang="en-US" sz="1350" dirty="0">
                <a:solidFill>
                  <a:schemeClr val="bg1"/>
                </a:solidFill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Group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20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June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19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th, 201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                   李易非 陈俊儒 王丹尧</a:t>
              </a:r>
              <a:endParaRPr lang="zh-CN" altLang="en-US" sz="1350" dirty="0"/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构建 </a:t>
            </a:r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symbol table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inherited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n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ested scopes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80" y="2245489"/>
            <a:ext cx="5704100" cy="30325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4" y="5663409"/>
            <a:ext cx="6589856" cy="2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3.1 symbol table 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数据结构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80693" y="1923452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 Node</a:t>
            </a:r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40" y="1417197"/>
            <a:ext cx="5544273" cy="3035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12" y="5568529"/>
            <a:ext cx="5098809" cy="991237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141316" y="2222339"/>
            <a:ext cx="11575" cy="13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77695" y="4452816"/>
            <a:ext cx="16108" cy="11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93" y="1277840"/>
            <a:ext cx="5609489" cy="25297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语义分析中对 </a:t>
            </a:r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AST 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的缩减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79177" y="2084750"/>
            <a:ext cx="3447239" cy="433919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Constant folding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 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Take type as synthesized attribute</a:t>
            </a: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压平语法树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大量左递归语法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61" y="3903113"/>
            <a:ext cx="5324354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933497"/>
            <a:ext cx="7615900" cy="3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two more examples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7" y="1595276"/>
            <a:ext cx="7292051" cy="42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语义分析中的各类检查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956028" y="1933497"/>
            <a:ext cx="6579091" cy="43391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类型声明检查</a:t>
            </a: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变量声明检查</a:t>
            </a:r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赋值语句类型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检查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if / while / repeat / for / case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语句语义分析与检查</a:t>
            </a: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类型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声明检查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7" y="1769341"/>
            <a:ext cx="5325743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look up / chain look up 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 smtClean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1" y="2835004"/>
            <a:ext cx="7276859" cy="3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类型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声明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检查  </a:t>
            </a:r>
            <a:r>
              <a:rPr lang="en-US" altLang="zh-CN" sz="3200" b="1" dirty="0" smtClean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8" y="1484364"/>
            <a:ext cx="4117854" cy="3573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55" y="5322418"/>
            <a:ext cx="5023412" cy="980488"/>
          </a:xfrm>
          <a:prstGeom prst="rect">
            <a:avLst/>
          </a:prstGeom>
        </p:spPr>
      </p:pic>
      <p:cxnSp>
        <p:nvCxnSpPr>
          <p:cNvPr id="18" name="直线箭头连接符 17"/>
          <p:cNvCxnSpPr>
            <a:stCxn id="5" idx="3"/>
            <a:endCxn id="6" idx="0"/>
          </p:cNvCxnSpPr>
          <p:nvPr/>
        </p:nvCxnSpPr>
        <p:spPr>
          <a:xfrm>
            <a:off x="5023412" y="3271257"/>
            <a:ext cx="937549" cy="205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变量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声明检查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51908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判断类型是否存在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 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Insert</a:t>
            </a:r>
            <a:endParaRPr lang="zh-CN" altLang="en-US" sz="2100" b="1" dirty="0" smtClean="0">
              <a:solidFill>
                <a:srgbClr val="4D646F"/>
              </a:solidFill>
              <a:sym typeface="+mn-ea"/>
            </a:endParaRPr>
          </a:p>
          <a:p>
            <a:endParaRPr lang="zh-CN" altLang="en-US" sz="2100" b="1" dirty="0" smtClean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4" y="3199784"/>
            <a:ext cx="6018835" cy="26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变量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声明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检查  </a:t>
            </a:r>
            <a:r>
              <a:rPr lang="en-US" altLang="zh-CN" sz="3200" b="1" dirty="0" smtClean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1465427"/>
            <a:ext cx="4102100" cy="231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4" y="4971249"/>
            <a:ext cx="7137400" cy="977900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102958" y="3776827"/>
            <a:ext cx="1429146" cy="119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3066722" y="2040335"/>
            <a:ext cx="951905" cy="2666077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122498" y="3806493"/>
            <a:ext cx="3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  <a:sym typeface="+mn-ea"/>
              </a:rPr>
              <a:t>Introduction</a:t>
            </a:r>
            <a:endParaRPr lang="en-US" altLang="zh-CN" sz="3000" dirty="0"/>
          </a:p>
          <a:p>
            <a:endParaRPr lang="en-US" altLang="zh-CN" sz="3000" dirty="0">
              <a:solidFill>
                <a:srgbClr val="4D646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赋</a:t>
            </a:r>
            <a:r>
              <a:rPr lang="zh-CN" altLang="en-US" sz="3200" b="1" dirty="0">
                <a:solidFill>
                  <a:srgbClr val="4D646F"/>
                </a:solidFill>
                <a:sym typeface="+mn-ea"/>
              </a:rPr>
              <a:t>值</a:t>
            </a:r>
            <a:r>
              <a:rPr lang="zh-CN" altLang="en-US" sz="3200" b="1" dirty="0" smtClean="0">
                <a:solidFill>
                  <a:srgbClr val="4D646F"/>
                </a:solidFill>
                <a:sym typeface="+mn-ea"/>
              </a:rPr>
              <a:t>语句检查</a:t>
            </a:r>
            <a:endParaRPr lang="zh-CN" altLang="en-US" sz="32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040333" y="176934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基于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，并不断插入新项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look up / chain look up, </a:t>
            </a:r>
            <a:r>
              <a:rPr lang="zh-CN" altLang="en-US" sz="2100" b="1" dirty="0">
                <a:solidFill>
                  <a:srgbClr val="4D646F"/>
                </a:solidFill>
                <a:sym typeface="+mn-ea"/>
              </a:rPr>
              <a:t>判断变量是否存在</a:t>
            </a:r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 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结合之前 </a:t>
            </a:r>
            <a:r>
              <a:rPr lang="en-US" altLang="zh-CN" sz="2100" b="1" dirty="0" err="1" smtClean="0">
                <a:solidFill>
                  <a:srgbClr val="4D646F"/>
                </a:solidFill>
                <a:sym typeface="+mn-ea"/>
              </a:rPr>
              <a:t>const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 folding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结果与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type inference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结果做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type checking and type casting</a:t>
            </a:r>
          </a:p>
          <a:p>
            <a:endParaRPr lang="zh-CN" altLang="en-US" sz="2100" b="1" dirty="0" smtClean="0">
              <a:solidFill>
                <a:srgbClr val="4D646F"/>
              </a:solidFill>
              <a:sym typeface="+mn-ea"/>
            </a:endParaRP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" y="3382714"/>
            <a:ext cx="6782713" cy="2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3.2 </a:t>
            </a:r>
            <a:r>
              <a:rPr lang="zh-CN" altLang="en-US" sz="2800" b="1" dirty="0" smtClean="0">
                <a:solidFill>
                  <a:srgbClr val="4D646F"/>
                </a:solidFill>
                <a:sym typeface="+mn-ea"/>
              </a:rPr>
              <a:t>赋值语句检查  </a:t>
            </a:r>
            <a:r>
              <a:rPr lang="en-US" altLang="zh-CN" sz="2800" b="1" dirty="0" smtClean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462656" y="4034925"/>
            <a:ext cx="0" cy="82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" y="5011863"/>
            <a:ext cx="7516152" cy="12115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4" y="1202146"/>
            <a:ext cx="4484546" cy="35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 smtClean="0">
                <a:solidFill>
                  <a:srgbClr val="4D646F"/>
                </a:solidFill>
                <a:sym typeface="+mn-ea"/>
              </a:rPr>
              <a:t>定义检查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167655" y="159572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在原始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中插入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定义信息（参数）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创建新的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，插入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内部的各类声明（检查过程如之前所述）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在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statement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部分，出现的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variable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需要进行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chain look up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3" y="3477696"/>
            <a:ext cx="5729468" cy="2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 smtClean="0">
                <a:solidFill>
                  <a:srgbClr val="4D646F"/>
                </a:solidFill>
                <a:sym typeface="+mn-ea"/>
              </a:rPr>
              <a:t>调用检查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1167655" y="1595721"/>
            <a:ext cx="5429916" cy="21313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Chain lookup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判断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procedure </a:t>
            </a:r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是否存在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参数是否合法</a:t>
            </a:r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2851851"/>
            <a:ext cx="7268901" cy="2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6157" y="47125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3.3 </a:t>
            </a:r>
            <a:r>
              <a:rPr lang="en-US" altLang="zh-CN" sz="2800" b="1" dirty="0">
                <a:solidFill>
                  <a:srgbClr val="4D646F"/>
                </a:solidFill>
                <a:sym typeface="+mn-ea"/>
              </a:rPr>
              <a:t>procedure / function </a:t>
            </a:r>
            <a:r>
              <a:rPr lang="zh-CN" altLang="en-US" sz="2800" b="1" dirty="0" smtClean="0">
                <a:solidFill>
                  <a:srgbClr val="4D646F"/>
                </a:solidFill>
                <a:sym typeface="+mn-ea"/>
              </a:rPr>
              <a:t>调用检查 </a:t>
            </a:r>
            <a:r>
              <a:rPr lang="en-US" altLang="zh-CN" sz="2800" b="1" dirty="0" smtClean="0">
                <a:solidFill>
                  <a:srgbClr val="4D646F"/>
                </a:solidFill>
                <a:sym typeface="+mn-ea"/>
              </a:rPr>
              <a:t>example</a:t>
            </a:r>
            <a:endParaRPr lang="zh-CN" altLang="en-US" sz="2800" b="1" dirty="0">
              <a:solidFill>
                <a:srgbClr val="4D646F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9" y="1640561"/>
            <a:ext cx="5108454" cy="2111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7" y="4657481"/>
            <a:ext cx="7107177" cy="1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2999793" y="2148168"/>
            <a:ext cx="1595183" cy="2522919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About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D646F"/>
                </a:solidFill>
                <a:sym typeface="+mn-ea"/>
              </a:rPr>
              <a:t>Test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946349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0" y="1700192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3367285" y="2364725"/>
            <a:ext cx="2365823" cy="1304805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2533036" y="2581776"/>
            <a:ext cx="3683410" cy="8707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Thank you for your listening</a:t>
            </a:r>
          </a:p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and time for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Introduction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74" y="1682487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173" y="2892552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="" xmlns:a16="http://schemas.microsoft.com/office/drawing/2014/main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5" y="1633181"/>
            <a:ext cx="3777615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language?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Pascal compiler in Python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="" xmlns:a16="http://schemas.microsoft.com/office/drawing/2014/main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5" y="2809411"/>
            <a:ext cx="5173980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ym typeface="+mn-ea"/>
              </a:rPr>
              <a:t>—— </a:t>
            </a:r>
            <a:r>
              <a:rPr lang="en-US" altLang="zh-CN" sz="1800" smtClean="0">
                <a:sym typeface="+mn-ea"/>
              </a:rPr>
              <a:t>method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ply (implementation of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 in Python)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9" name="圆角矩形 16">
            <a:extLst>
              <a:ext uri="{FF2B5EF4-FFF2-40B4-BE49-F238E27FC236}">
                <a16:creationId xmlns="" xmlns:a16="http://schemas.microsoft.com/office/drawing/2014/main" id="{29A89AB1-2E43-4033-86CB-4C6042C245F4}"/>
              </a:ext>
            </a:extLst>
          </p:cNvPr>
          <p:cNvSpPr/>
          <p:nvPr/>
        </p:nvSpPr>
        <p:spPr>
          <a:xfrm>
            <a:off x="571173" y="4106210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="" xmlns:a16="http://schemas.microsoft.com/office/drawing/2014/main" id="{40907121-CF72-419E-B091-A579818C0067}"/>
              </a:ext>
            </a:extLst>
          </p:cNvPr>
          <p:cNvSpPr>
            <a:spLocks noGrp="1"/>
          </p:cNvSpPr>
          <p:nvPr/>
        </p:nvSpPr>
        <p:spPr>
          <a:xfrm>
            <a:off x="794385" y="3972186"/>
            <a:ext cx="5173980" cy="13780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Experiment environment?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zh-CN" altLang="en-US" sz="1800" dirty="0">
                <a:sym typeface="+mn-ea"/>
              </a:rPr>
              <a:t>待补充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8890" y="-86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Process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2039721" y="159696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2088593" y="154629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1991083" y="67539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2584469" y="104472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2039721" y="259213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2039721" y="3752713"/>
            <a:ext cx="1468877" cy="6101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2039721" y="480383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2039721" y="585496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=""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6326066" y="2592138"/>
            <a:ext cx="1381328" cy="6714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6326066" y="4209913"/>
            <a:ext cx="1381328" cy="6714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5087568" y="2913292"/>
            <a:ext cx="1238500" cy="564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04283D34-AFA5-4E88-979B-F818F0BD43B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87568" y="3492231"/>
            <a:ext cx="1238498" cy="1053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1ACDF2C0-84BF-4D3A-9CFC-5E02574FD3C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508598" y="185000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8411AFBF-5996-4ABA-8862-A300A86D1A1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508598" y="292058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28B84E83-1ECF-4DCB-849B-D49A1DE1AF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08598" y="347763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2419B67C-EFDB-4D51-9A48-4F979718749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508598" y="3477638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C237CD2F-8F01-45ED-8794-B8E35E038EC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08598" y="347763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2088592" y="266186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6413544" y="261729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2083417" y="595081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optimaize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2156220" y="48038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2156220" y="377568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6435080" y="4235073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2584469" y="219263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2584469" y="342900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=""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2574895" y="442201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=""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2584469" y="554758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3157558" y="2257860"/>
            <a:ext cx="1515239" cy="2390917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Algorithm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1738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57437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1388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Lexical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744202" y="1534629"/>
            <a:ext cx="3155409" cy="31246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Reserved word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reserved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'if' : 'IF',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'then' : 'THEN',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'else' : 'ELSE',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3F96BCEB-3247-410B-B5DE-558F57CB39A5}"/>
              </a:ext>
            </a:extLst>
          </p:cNvPr>
          <p:cNvSpPr>
            <a:spLocks noGrp="1"/>
          </p:cNvSpPr>
          <p:nvPr/>
        </p:nvSpPr>
        <p:spPr>
          <a:xfrm>
            <a:off x="1129826" y="1534627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35321" y="146770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Tree Node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class Node(object):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def __</a:t>
            </a:r>
            <a:r>
              <a:rPr lang="en-US" altLang="zh-CN" sz="1700" dirty="0" err="1">
                <a:solidFill>
                  <a:srgbClr val="4D646F"/>
                </a:solidFill>
              </a:rPr>
              <a:t>init</a:t>
            </a:r>
            <a:r>
              <a:rPr lang="en-US" altLang="zh-CN" sz="1700" dirty="0">
                <a:solidFill>
                  <a:srgbClr val="4D646F"/>
                </a:solidFill>
              </a:rPr>
              <a:t>__(self, t, *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r>
              <a:rPr lang="en-US" altLang="zh-CN" sz="1700" dirty="0">
                <a:solidFill>
                  <a:srgbClr val="4D646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self._type</a:t>
            </a:r>
            <a:r>
              <a:rPr lang="en-US" altLang="zh-CN" sz="1700" dirty="0">
                <a:solidFill>
                  <a:srgbClr val="4D646F"/>
                </a:solidFill>
              </a:rPr>
              <a:t> = t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self._children</a:t>
            </a:r>
            <a:r>
              <a:rPr lang="en-US" altLang="zh-CN" sz="1700" dirty="0">
                <a:solidFill>
                  <a:srgbClr val="4D646F"/>
                </a:solidFill>
              </a:rPr>
              <a:t> = 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4753673" y="1195299"/>
            <a:ext cx="3447239" cy="5138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Grammar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 </a:t>
            </a:r>
            <a:r>
              <a:rPr lang="en-US" altLang="zh-CN" sz="1700" dirty="0" err="1">
                <a:solidFill>
                  <a:srgbClr val="4D646F"/>
                </a:solidFill>
              </a:rPr>
              <a:t>p_program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'program :  </a:t>
            </a:r>
            <a:r>
              <a:rPr lang="en-US" altLang="zh-CN" sz="1700" dirty="0" err="1">
                <a:solidFill>
                  <a:srgbClr val="4D646F"/>
                </a:solidFill>
              </a:rPr>
              <a:t>program_head</a:t>
            </a:r>
            <a:r>
              <a:rPr lang="en-US" altLang="zh-CN" sz="1700" dirty="0">
                <a:solidFill>
                  <a:srgbClr val="4D646F"/>
                </a:solidFill>
              </a:rPr>
              <a:t>  routine  DOT'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Node('program', p[1], p[2])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p_term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'''term :  term  MUL  factor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	|  factor'''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</a:t>
            </a:r>
            <a:r>
              <a:rPr lang="en-US" altLang="zh-CN" sz="1700" dirty="0" err="1">
                <a:solidFill>
                  <a:srgbClr val="4D646F"/>
                </a:solidFill>
              </a:rPr>
              <a:t>len</a:t>
            </a:r>
            <a:r>
              <a:rPr lang="en-US" altLang="zh-CN" sz="1700" dirty="0">
                <a:solidFill>
                  <a:srgbClr val="4D646F"/>
                </a:solidFill>
              </a:rPr>
              <a:t>(p) == 2: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p[1]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elif</a:t>
            </a:r>
            <a:r>
              <a:rPr lang="en-US" altLang="zh-CN" sz="1700" dirty="0">
                <a:solidFill>
                  <a:srgbClr val="4D646F"/>
                </a:solidFill>
              </a:rPr>
              <a:t> p[2] == '*':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Node("term-MUL", p[1], p[3])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0182" y="349582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Ambiguity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precedence = (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'ADD', 'SUBTRACT'),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'MUL', 'DIV', '</a:t>
            </a:r>
            <a:r>
              <a:rPr lang="en-US" altLang="zh-CN" sz="1700" dirty="0" err="1">
                <a:solidFill>
                  <a:srgbClr val="4D646F"/>
                </a:solidFill>
              </a:rPr>
              <a:t>kDIV</a:t>
            </a:r>
            <a:r>
              <a:rPr lang="en-US" altLang="zh-CN" sz="1700" dirty="0">
                <a:solidFill>
                  <a:srgbClr val="4D646F"/>
                </a:solidFill>
              </a:rPr>
              <a:t>', '</a:t>
            </a:r>
            <a:r>
              <a:rPr lang="en-US" altLang="zh-CN" sz="1700" dirty="0" err="1">
                <a:solidFill>
                  <a:srgbClr val="4D646F"/>
                </a:solidFill>
              </a:rPr>
              <a:t>kMOD</a:t>
            </a:r>
            <a:r>
              <a:rPr lang="en-US" altLang="zh-CN" sz="1700" dirty="0">
                <a:solidFill>
                  <a:srgbClr val="4D646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84293" y="3294779"/>
            <a:ext cx="8953191" cy="3526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Error handling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ID EQUAL </a:t>
            </a:r>
            <a:r>
              <a:rPr lang="en-US" altLang="zh-CN" sz="1700" dirty="0" err="1">
                <a:solidFill>
                  <a:srgbClr val="4D646F"/>
                </a:solidFill>
              </a:rPr>
              <a:t>const_value</a:t>
            </a:r>
            <a:r>
              <a:rPr lang="en-US" altLang="zh-CN" sz="1700" dirty="0">
                <a:solidFill>
                  <a:srgbClr val="4D646F"/>
                </a:solidFill>
              </a:rPr>
              <a:t>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', </a:t>
            </a:r>
            <a:r>
              <a:rPr lang="en-US" altLang="zh-CN" sz="1700" dirty="0" err="1">
                <a:solidFill>
                  <a:srgbClr val="4D646F"/>
                </a:solidFill>
              </a:rPr>
              <a:t>p.lexer.lineno</a:t>
            </a:r>
            <a:r>
              <a:rPr lang="en-US" altLang="zh-CN" sz="1700" dirty="0">
                <a:solidFill>
                  <a:srgbClr val="4D646F"/>
                </a:solidFill>
              </a:rPr>
              <a:t>, p[1], p[3])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endParaRPr lang="zh-CN" altLang="en-US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 error 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(p[1].</a:t>
            </a:r>
            <a:r>
              <a:rPr lang="en-US" altLang="zh-CN" sz="1700" dirty="0" err="1">
                <a:solidFill>
                  <a:srgbClr val="4D646F"/>
                </a:solidFill>
              </a:rPr>
              <a:t>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</a:t>
            </a:r>
            <a:r>
              <a:rPr lang="en-US" altLang="zh-CN" sz="1700" dirty="0" err="1">
                <a:solidFill>
                  <a:srgbClr val="4D646F"/>
                </a:solidFill>
              </a:rPr>
              <a:t>f"Syntax</a:t>
            </a:r>
            <a:r>
              <a:rPr lang="en-US" altLang="zh-CN" sz="1700" dirty="0">
                <a:solidFill>
                  <a:srgbClr val="4D646F"/>
                </a:solidFill>
              </a:rPr>
              <a:t> error at token `{p[1].value}`in const expression.")</a:t>
            </a:r>
          </a:p>
        </p:txBody>
      </p:sp>
    </p:spTree>
    <p:extLst>
      <p:ext uri="{BB962C8B-B14F-4D97-AF65-F5344CB8AC3E}">
        <p14:creationId xmlns:p14="http://schemas.microsoft.com/office/powerpoint/2010/main" val="1161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84582" y="4230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Semantic analysis</a:t>
            </a:r>
            <a:r>
              <a:rPr lang="zh-CN" altLang="en-US" sz="3000" dirty="0" smtClean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语义分析</a:t>
            </a:r>
            <a:endParaRPr lang="en-US" altLang="zh-CN" sz="30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900554" y="2801535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b="1" dirty="0" smtClean="0">
                <a:solidFill>
                  <a:srgbClr val="4D646F"/>
                </a:solidFill>
                <a:sym typeface="+mn-ea"/>
              </a:rPr>
              <a:t>构建 </a:t>
            </a:r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symbol table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Type inference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type checking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Constant folding</a:t>
            </a:r>
          </a:p>
          <a:p>
            <a:r>
              <a:rPr lang="en-US" altLang="zh-CN" sz="2100" b="1" dirty="0" smtClean="0">
                <a:solidFill>
                  <a:srgbClr val="4D646F"/>
                </a:solidFill>
                <a:sym typeface="+mn-ea"/>
              </a:rPr>
              <a:t>Semantic checking</a:t>
            </a:r>
          </a:p>
          <a:p>
            <a:endParaRPr lang="en-US" altLang="zh-CN" sz="2100" b="1" dirty="0" smtClean="0">
              <a:solidFill>
                <a:srgbClr val="4D646F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40" name="矩形: 圆角 2">
            <a:extLst>
              <a:ext uri="{FF2B5EF4-FFF2-40B4-BE49-F238E27FC236}">
                <a16:creationId xmlns=""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3897004" y="212477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3945876" y="207410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3848366" y="120320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43" name="直接箭头连接符 7">
            <a:extLst>
              <a:ext uri="{FF2B5EF4-FFF2-40B4-BE49-F238E27FC236}">
                <a16:creationId xmlns=""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4441752" y="157253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7">
            <a:extLst>
              <a:ext uri="{FF2B5EF4-FFF2-40B4-BE49-F238E27FC236}">
                <a16:creationId xmlns=""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3897004" y="311994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18">
            <a:extLst>
              <a:ext uri="{FF2B5EF4-FFF2-40B4-BE49-F238E27FC236}">
                <a16:creationId xmlns=""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3778493" y="4309325"/>
            <a:ext cx="1468877" cy="5972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矩形: 圆角 19">
            <a:extLst>
              <a:ext uri="{FF2B5EF4-FFF2-40B4-BE49-F238E27FC236}">
                <a16:creationId xmlns=""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3897004" y="533164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20">
            <a:extLst>
              <a:ext uri="{FF2B5EF4-FFF2-40B4-BE49-F238E27FC236}">
                <a16:creationId xmlns=""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3897004" y="638277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21">
            <a:extLst>
              <a:ext uri="{FF2B5EF4-FFF2-40B4-BE49-F238E27FC236}">
                <a16:creationId xmlns=""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7764674" y="3211572"/>
            <a:ext cx="1381328" cy="6714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22">
            <a:extLst>
              <a:ext uri="{FF2B5EF4-FFF2-40B4-BE49-F238E27FC236}">
                <a16:creationId xmlns=""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7755038" y="4767766"/>
            <a:ext cx="1381328" cy="6714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10">
            <a:extLst>
              <a:ext uri="{FF2B5EF4-FFF2-40B4-BE49-F238E27FC236}">
                <a16:creationId xmlns=""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6944851" y="3623568"/>
            <a:ext cx="810187" cy="381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0">
            <a:extLst>
              <a:ext uri="{FF2B5EF4-FFF2-40B4-BE49-F238E27FC236}">
                <a16:creationId xmlns="" xmlns:a16="http://schemas.microsoft.com/office/drawing/2014/main" id="{04283D34-AFA5-4E88-979B-F818F0BD43BA}"/>
              </a:ext>
            </a:extLst>
          </p:cNvPr>
          <p:cNvCxnSpPr>
            <a:cxnSpLocks/>
          </p:cNvCxnSpPr>
          <p:nvPr/>
        </p:nvCxnSpPr>
        <p:spPr>
          <a:xfrm flipH="1" flipV="1">
            <a:off x="6944851" y="4020041"/>
            <a:ext cx="855876" cy="7477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1">
            <a:extLst>
              <a:ext uri="{FF2B5EF4-FFF2-40B4-BE49-F238E27FC236}">
                <a16:creationId xmlns="" xmlns:a16="http://schemas.microsoft.com/office/drawing/2014/main" id="{1ACDF2C0-84BF-4D3A-9CFC-5E02574FD3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365881" y="237781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33">
            <a:extLst>
              <a:ext uri="{FF2B5EF4-FFF2-40B4-BE49-F238E27FC236}">
                <a16:creationId xmlns="" xmlns:a16="http://schemas.microsoft.com/office/drawing/2014/main" id="{8411AFBF-5996-4ABA-8862-A300A86D1A17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365881" y="344839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>
            <a:extLst>
              <a:ext uri="{FF2B5EF4-FFF2-40B4-BE49-F238E27FC236}">
                <a16:creationId xmlns="" xmlns:a16="http://schemas.microsoft.com/office/drawing/2014/main" id="{28B84E83-1ECF-4DCB-849B-D49A1DE1AF4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5365881" y="400544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9">
            <a:extLst>
              <a:ext uri="{FF2B5EF4-FFF2-40B4-BE49-F238E27FC236}">
                <a16:creationId xmlns="" xmlns:a16="http://schemas.microsoft.com/office/drawing/2014/main" id="{2419B67C-EFDB-4D51-9A48-4F9797187497}"/>
              </a:ext>
            </a:extLst>
          </p:cNvPr>
          <p:cNvCxnSpPr>
            <a:cxnSpLocks/>
          </p:cNvCxnSpPr>
          <p:nvPr/>
        </p:nvCxnSpPr>
        <p:spPr>
          <a:xfrm flipH="1">
            <a:off x="5331755" y="4005447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41">
            <a:extLst>
              <a:ext uri="{FF2B5EF4-FFF2-40B4-BE49-F238E27FC236}">
                <a16:creationId xmlns="" xmlns:a16="http://schemas.microsoft.com/office/drawing/2014/main" id="{C237CD2F-8F01-45ED-8794-B8E35E038EC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365881" y="400544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3945875" y="318967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7834852" y="3259404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3940700" y="647862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optimize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3945409" y="530048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4013503" y="430349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7755038" y="4685315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3" name="直接箭头连接符 60">
            <a:extLst>
              <a:ext uri="{FF2B5EF4-FFF2-40B4-BE49-F238E27FC236}">
                <a16:creationId xmlns=""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4441752" y="272044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4441752" y="395681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=""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4432178" y="494982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=""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4441752" y="607539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627</Words>
  <Application>Microsoft Macintosh PowerPoint</Application>
  <PresentationFormat>全屏显示(4:3)</PresentationFormat>
  <Paragraphs>168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Calibri</vt:lpstr>
      <vt:lpstr>Calibri Light</vt:lpstr>
      <vt:lpstr>DengXian</vt:lpstr>
      <vt:lpstr>Segoe UI Light</vt:lpstr>
      <vt:lpstr>Times New Roman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李 易非</cp:lastModifiedBy>
  <cp:revision>166</cp:revision>
  <dcterms:created xsi:type="dcterms:W3CDTF">2015-05-05T08:02:00Z</dcterms:created>
  <dcterms:modified xsi:type="dcterms:W3CDTF">2019-06-04T12:55:33Z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