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94" r:id="rId7"/>
    <p:sldId id="343" r:id="rId8"/>
    <p:sldId id="263" r:id="rId9"/>
    <p:sldId id="312" r:id="rId10"/>
    <p:sldId id="403" r:id="rId11"/>
    <p:sldId id="405" r:id="rId12"/>
    <p:sldId id="408" r:id="rId13"/>
    <p:sldId id="410" r:id="rId14"/>
    <p:sldId id="411" r:id="rId15"/>
    <p:sldId id="412" r:id="rId16"/>
    <p:sldId id="413" r:id="rId17"/>
    <p:sldId id="414" r:id="rId18"/>
    <p:sldId id="420" r:id="rId19"/>
    <p:sldId id="423" r:id="rId20"/>
    <p:sldId id="292" r:id="rId21"/>
    <p:sldId id="331" r:id="rId22"/>
    <p:sldId id="416" r:id="rId23"/>
    <p:sldId id="417" r:id="rId24"/>
    <p:sldId id="264" r:id="rId25"/>
    <p:sldId id="419" r:id="rId26"/>
    <p:sldId id="291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59D"/>
    <a:srgbClr val="0072A9"/>
    <a:srgbClr val="E6E6E6"/>
    <a:srgbClr val="0476D9"/>
    <a:srgbClr val="197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627"/>
    <p:restoredTop sz="73375"/>
  </p:normalViewPr>
  <p:slideViewPr>
    <p:cSldViewPr snapToGrid="0" showGuides="1">
      <p:cViewPr varScale="1">
        <p:scale>
          <a:sx n="90" d="100"/>
          <a:sy n="90" d="100"/>
        </p:scale>
        <p:origin x="-918" y="-108"/>
      </p:cViewPr>
      <p:guideLst>
        <p:guide orient="horz" pos="820"/>
        <p:guide orient="horz" pos="1900"/>
        <p:guide orient="horz" pos="3032"/>
        <p:guide pos="39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solidFill>
                  <a:srgbClr val="01559D"/>
                </a:solidFill>
              </a:rPr>
            </a:fld>
            <a:endParaRPr lang="zh-CN" altLang="en-US" dirty="0">
              <a:solidFill>
                <a:srgbClr val="01559D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media" Target="../media/media2.mp4"/><Relationship Id="rId4" Type="http://schemas.openxmlformats.org/officeDocument/2006/relationships/video" Target="../media/media2.mp4"/><Relationship Id="rId3" Type="http://schemas.openxmlformats.org/officeDocument/2006/relationships/image" Target="../media/image2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media" Target="../media/media4.mp4"/><Relationship Id="rId4" Type="http://schemas.openxmlformats.org/officeDocument/2006/relationships/video" Target="../media/media4.mp4"/><Relationship Id="rId3" Type="http://schemas.openxmlformats.org/officeDocument/2006/relationships/image" Target="../media/image23.png"/><Relationship Id="rId2" Type="http://schemas.microsoft.com/office/2007/relationships/media" Target="../media/media3.mp4"/><Relationship Id="rId1" Type="http://schemas.openxmlformats.org/officeDocument/2006/relationships/video" Target="../media/media3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media" Target="../media/media6.mp4"/><Relationship Id="rId4" Type="http://schemas.openxmlformats.org/officeDocument/2006/relationships/video" Target="../media/media6.mp4"/><Relationship Id="rId3" Type="http://schemas.openxmlformats.org/officeDocument/2006/relationships/image" Target="../media/image25.png"/><Relationship Id="rId2" Type="http://schemas.microsoft.com/office/2007/relationships/media" Target="../media/media5.mp4"/><Relationship Id="rId1" Type="http://schemas.openxmlformats.org/officeDocument/2006/relationships/video" Target="../media/media5.mp4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任意多边形 48"/>
          <p:cNvSpPr/>
          <p:nvPr/>
        </p:nvSpPr>
        <p:spPr>
          <a:xfrm flipV="1">
            <a:off x="-15875" y="49213"/>
            <a:ext cx="12203113" cy="28114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9" name="组合 1"/>
          <p:cNvGrpSpPr/>
          <p:nvPr/>
        </p:nvGrpSpPr>
        <p:grpSpPr>
          <a:xfrm>
            <a:off x="153988" y="133350"/>
            <a:ext cx="11764962" cy="2525713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058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319" y="2488026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5777" y="2364684"/>
              <a:ext cx="317783" cy="31595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264" y="2237963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59779" y="2114620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266" y="1989589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724" y="1862868"/>
              <a:ext cx="317783" cy="31933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239" y="1739525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726" y="1614493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240" y="1491152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699" y="1364430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7186" y="1241088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01" y="1116057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216" y="991025"/>
              <a:ext cx="317783" cy="31933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646" y="865993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61" y="740962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7676" y="617619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70163" y="492587"/>
              <a:ext cx="317783" cy="31595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621" y="367556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136" y="242524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2" name="文本框 133"/>
          <p:cNvSpPr txBox="1"/>
          <p:nvPr/>
        </p:nvSpPr>
        <p:spPr>
          <a:xfrm>
            <a:off x="2154555" y="2267585"/>
            <a:ext cx="80225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基于基尔霍夫理论的水下单刚体运动仿真算法研究</a:t>
            </a:r>
            <a:endParaRPr lang="zh-CN" altLang="en-US" sz="36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 rot="10800000" flipV="1">
            <a:off x="-15875" y="4089718"/>
            <a:ext cx="12203113" cy="28114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4" name="组合 3"/>
          <p:cNvGrpSpPr/>
          <p:nvPr/>
        </p:nvGrpSpPr>
        <p:grpSpPr>
          <a:xfrm rot="10800000">
            <a:off x="355600" y="4170363"/>
            <a:ext cx="11763375" cy="2525712"/>
            <a:chOff x="5010804" y="242524"/>
            <a:chExt cx="7202115" cy="2688182"/>
          </a:xfrm>
        </p:grpSpPr>
        <p:sp>
          <p:nvSpPr>
            <p:cNvPr id="5" name="菱形 4"/>
            <p:cNvSpPr/>
            <p:nvPr/>
          </p:nvSpPr>
          <p:spPr>
            <a:xfrm rot="20460000">
              <a:off x="5014692" y="2609679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 rot="20460000">
              <a:off x="5376255" y="2484647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 rot="20460000">
              <a:off x="5739763" y="2364684"/>
              <a:ext cx="317826" cy="31595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 rot="20460000">
              <a:off x="6100354" y="2234583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 rot="20460000">
              <a:off x="6463862" y="2111242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 rot="20460000">
              <a:off x="6824454" y="1986210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 rot="20460000">
              <a:off x="7186018" y="1862867"/>
              <a:ext cx="316854" cy="31933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 rot="20460000">
              <a:off x="7549525" y="1736146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 rot="20460000">
              <a:off x="7911089" y="1611115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 rot="20460000">
              <a:off x="8271680" y="1487772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 rot="20460000">
              <a:off x="8637132" y="1361051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 rot="20460000">
              <a:off x="9000639" y="1237709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 rot="20460000">
              <a:off x="9362203" y="1112677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 rot="20460000">
              <a:off x="9722795" y="991024"/>
              <a:ext cx="316854" cy="31933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 rot="20460000">
              <a:off x="10086303" y="862613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 rot="20460000">
              <a:off x="10449810" y="737582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 rot="20460000">
              <a:off x="10810402" y="614240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 rot="20460000">
              <a:off x="11173909" y="492587"/>
              <a:ext cx="317826" cy="31595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 rot="20460000">
              <a:off x="11537417" y="364177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 rot="20460000">
              <a:off x="11898980" y="239145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810" y="1544955"/>
            <a:ext cx="102044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如何计算KF呢？即如何计算流体的动量呢？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可以任意给出                  ，然后求解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由角动量和动量的定义，并由散度定理：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4059555"/>
            <a:ext cx="7244715" cy="1508760"/>
          </a:xfrm>
          <a:prstGeom prst="rect">
            <a:avLst/>
          </a:prstGeom>
        </p:spPr>
      </p:pic>
      <p:graphicFrame>
        <p:nvGraphicFramePr>
          <p:cNvPr id="7" name="对象 -2147482618"/>
          <p:cNvGraphicFramePr>
            <a:graphicFrameLocks noChangeAspect="1"/>
          </p:cNvGraphicFramePr>
          <p:nvPr/>
        </p:nvGraphicFramePr>
        <p:xfrm>
          <a:off x="6645275" y="403225"/>
          <a:ext cx="4919980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298700" imgH="533400" progId="Equation.DSMT4">
                  <p:embed/>
                </p:oleObj>
              </mc:Choice>
              <mc:Fallback>
                <p:oleObj name="" r:id="rId2" imgW="2298700" imgH="533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5275" y="403225"/>
                        <a:ext cx="4919980" cy="1141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17"/>
          <p:cNvGraphicFramePr>
            <a:graphicFrameLocks noChangeAspect="1"/>
          </p:cNvGraphicFramePr>
          <p:nvPr/>
        </p:nvGraphicFramePr>
        <p:xfrm>
          <a:off x="2952115" y="2180590"/>
          <a:ext cx="111315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444500" imgH="228600" progId="Equation.DSMT4">
                  <p:embed/>
                </p:oleObj>
              </mc:Choice>
              <mc:Fallback>
                <p:oleObj name="" r:id="rId4" imgW="444500" imgH="228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2115" y="2180590"/>
                        <a:ext cx="111315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17"/>
          <p:cNvGraphicFramePr>
            <a:graphicFrameLocks noChangeAspect="1"/>
          </p:cNvGraphicFramePr>
          <p:nvPr/>
        </p:nvGraphicFramePr>
        <p:xfrm>
          <a:off x="6008370" y="2180590"/>
          <a:ext cx="104965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419100" imgH="228600" progId="Equation.DSMT4">
                  <p:embed/>
                </p:oleObj>
              </mc:Choice>
              <mc:Fallback>
                <p:oleObj name="" r:id="rId6" imgW="419100" imgH="228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8370" y="2180590"/>
                        <a:ext cx="104965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28700" y="1554480"/>
            <a:ext cx="102044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由于我们之前提到的基本假设，我们可以把流体速度看作一个简单的势问题，用位于刚体内部的点源的集合来近似求解周围流体的速度势。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势能理论中s</a:t>
            </a:r>
            <a:r>
              <a:rPr lang="zh-CN" altLang="en-US" sz="2400" baseline="-25000">
                <a:sym typeface="宋体" panose="02010600030101010101" pitchFamily="2" charset="-122"/>
              </a:rPr>
              <a:t>j</a:t>
            </a:r>
            <a:r>
              <a:rPr lang="zh-CN" altLang="en-US" sz="2400">
                <a:sym typeface="宋体" panose="02010600030101010101" pitchFamily="2" charset="-122"/>
              </a:rPr>
              <a:t>位于物体B的内部，在这里，我们简单地使用顶点位置在物体表面法线反方向的偏移作为s</a:t>
            </a:r>
            <a:r>
              <a:rPr lang="zh-CN" altLang="en-US" sz="2400" baseline="-25000">
                <a:sym typeface="宋体" panose="02010600030101010101" pitchFamily="2" charset="-122"/>
              </a:rPr>
              <a:t>j</a:t>
            </a:r>
            <a:r>
              <a:rPr lang="zh-CN" altLang="en-US" sz="2400">
                <a:sym typeface="宋体" panose="02010600030101010101" pitchFamily="2" charset="-122"/>
              </a:rPr>
              <a:t>。然后基本假设的条件（1）和（3）就已经自动满足了，通过限定边界条件（2）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2705735"/>
            <a:ext cx="5537200" cy="1065530"/>
          </a:xfrm>
          <a:prstGeom prst="rect">
            <a:avLst/>
          </a:prstGeom>
        </p:spPr>
      </p:pic>
      <p:graphicFrame>
        <p:nvGraphicFramePr>
          <p:cNvPr id="2" name="对象 -2147482532"/>
          <p:cNvGraphicFramePr>
            <a:graphicFrameLocks noChangeAspect="1"/>
          </p:cNvGraphicFramePr>
          <p:nvPr/>
        </p:nvGraphicFramePr>
        <p:xfrm>
          <a:off x="6317933" y="287655"/>
          <a:ext cx="520827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2451100" imgH="254000" progId="Equation.DSMT4">
                  <p:embed/>
                </p:oleObj>
              </mc:Choice>
              <mc:Fallback>
                <p:oleObj name="" r:id="rId2" imgW="2451100" imgH="2540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7933" y="287655"/>
                        <a:ext cx="520827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31"/>
          <p:cNvGraphicFramePr>
            <a:graphicFrameLocks noChangeAspect="1"/>
          </p:cNvGraphicFramePr>
          <p:nvPr/>
        </p:nvGraphicFramePr>
        <p:xfrm>
          <a:off x="3421380" y="5403215"/>
          <a:ext cx="5410200" cy="110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2971800" imgH="609600" progId="Equation.DSMT4">
                  <p:embed/>
                </p:oleObj>
              </mc:Choice>
              <mc:Fallback>
                <p:oleObj name="" r:id="rId4" imgW="2971800" imgH="609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1380" y="5403215"/>
                        <a:ext cx="5410200" cy="1109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28700" y="1554480"/>
            <a:ext cx="1020445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当刚体表面是离散的用面Γi表示时，把上式写成面积分的形式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对全部刚体面片，可以写成这种形式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graphicFrame>
        <p:nvGraphicFramePr>
          <p:cNvPr id="6" name="对象 -2147482531"/>
          <p:cNvGraphicFramePr>
            <a:graphicFrameLocks noChangeAspect="1"/>
          </p:cNvGraphicFramePr>
          <p:nvPr/>
        </p:nvGraphicFramePr>
        <p:xfrm>
          <a:off x="6292850" y="297815"/>
          <a:ext cx="50609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971800" imgH="609600" progId="Equation.DSMT4">
                  <p:embed/>
                </p:oleObj>
              </mc:Choice>
              <mc:Fallback>
                <p:oleObj name="" r:id="rId1" imgW="2971800" imgH="609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92850" y="297815"/>
                        <a:ext cx="506095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07"/>
          <p:cNvGraphicFramePr>
            <a:graphicFrameLocks noChangeAspect="1"/>
          </p:cNvGraphicFramePr>
          <p:nvPr/>
        </p:nvGraphicFramePr>
        <p:xfrm>
          <a:off x="3166745" y="2170430"/>
          <a:ext cx="5819140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098800" imgH="609600" progId="Equation.DSMT4">
                  <p:embed/>
                </p:oleObj>
              </mc:Choice>
              <mc:Fallback>
                <p:oleObj name="" r:id="rId3" imgW="3098800" imgH="609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6745" y="2170430"/>
                        <a:ext cx="5819140" cy="1144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30"/>
          <p:cNvGraphicFramePr>
            <a:graphicFrameLocks noChangeAspect="1"/>
          </p:cNvGraphicFramePr>
          <p:nvPr/>
        </p:nvGraphicFramePr>
        <p:xfrm>
          <a:off x="3289935" y="3896995"/>
          <a:ext cx="4419600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298700" imgH="609600" progId="Equation.DSMT4">
                  <p:embed/>
                </p:oleObj>
              </mc:Choice>
              <mc:Fallback>
                <p:oleObj name="" r:id="rId5" imgW="2298700" imgH="609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9935" y="3896995"/>
                        <a:ext cx="4419600" cy="1172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28700" y="1554480"/>
            <a:ext cx="1020445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我们可以看出Mij是以sj为源点，Γi为面的立体角（立体角的定义：任意定向曲面S相对于某一个点 P 的立体角，即为该曲面投影到以P为球心的单位球面上的面积。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立体角计算公式很多，然后我们可以得到σ，进而得到速度势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φ</a:t>
            </a:r>
            <a:r>
              <a:rPr lang="zh-CN" altLang="en-US" sz="2400">
                <a:sym typeface="宋体" panose="02010600030101010101" pitchFamily="2" charset="-122"/>
              </a:rPr>
              <a:t>(z)，然后得到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最后得到</a:t>
            </a:r>
            <a:r>
              <a:rPr lang="en-US" altLang="zh-CN" sz="2400">
                <a:sym typeface="宋体" panose="02010600030101010101" pitchFamily="2" charset="-122"/>
              </a:rPr>
              <a:t>K</a:t>
            </a:r>
            <a:r>
              <a:rPr lang="en-US" altLang="zh-CN" sz="2400" baseline="-25000">
                <a:sym typeface="宋体" panose="02010600030101010101" pitchFamily="2" charset="-122"/>
              </a:rPr>
              <a:t>F</a:t>
            </a:r>
            <a:endParaRPr lang="en-US" altLang="zh-CN" sz="2400" baseline="-250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graphicFrame>
        <p:nvGraphicFramePr>
          <p:cNvPr id="5" name="对象 -2147482530"/>
          <p:cNvGraphicFramePr>
            <a:graphicFrameLocks noChangeAspect="1"/>
          </p:cNvGraphicFramePr>
          <p:nvPr/>
        </p:nvGraphicFramePr>
        <p:xfrm>
          <a:off x="6250305" y="307975"/>
          <a:ext cx="432054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298700" imgH="609600" progId="Equation.DSMT4">
                  <p:embed/>
                </p:oleObj>
              </mc:Choice>
              <mc:Fallback>
                <p:oleObj name="" r:id="rId1" imgW="2298700" imgH="609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50305" y="307975"/>
                        <a:ext cx="4320540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05"/>
          <p:cNvGraphicFramePr>
            <a:graphicFrameLocks noChangeAspect="1"/>
          </p:cNvGraphicFramePr>
          <p:nvPr/>
        </p:nvGraphicFramePr>
        <p:xfrm>
          <a:off x="4098290" y="2741930"/>
          <a:ext cx="451231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044700" imgH="533400" progId="Equation.DSMT4">
                  <p:embed/>
                </p:oleObj>
              </mc:Choice>
              <mc:Fallback>
                <p:oleObj name="" r:id="rId3" imgW="2044700" imgH="5334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8290" y="2741930"/>
                        <a:ext cx="4512310" cy="1177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617"/>
          <p:cNvGraphicFramePr>
            <a:graphicFrameLocks noChangeAspect="1"/>
          </p:cNvGraphicFramePr>
          <p:nvPr/>
        </p:nvGraphicFramePr>
        <p:xfrm>
          <a:off x="1557655" y="4351655"/>
          <a:ext cx="104965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419100" imgH="228600" progId="Equation.DSMT4">
                  <p:embed/>
                </p:oleObj>
              </mc:Choice>
              <mc:Fallback>
                <p:oleObj name="" r:id="rId5" imgW="419100" imgH="228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655" y="4351655"/>
                        <a:ext cx="104965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810" y="1536700"/>
            <a:ext cx="102044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ym typeface="宋体" panose="02010600030101010101" pitchFamily="2" charset="-122"/>
              </a:rPr>
              <a:t>K</a:t>
            </a:r>
            <a:r>
              <a:rPr lang="en-US" altLang="zh-CN" sz="2400" baseline="-25000">
                <a:sym typeface="宋体" panose="02010600030101010101" pitchFamily="2" charset="-122"/>
              </a:rPr>
              <a:t>B</a:t>
            </a:r>
            <a:r>
              <a:rPr lang="zh-CN" altLang="en-US" sz="2400">
                <a:sym typeface="宋体" panose="02010600030101010101" pitchFamily="2" charset="-122"/>
              </a:rPr>
              <a:t>的计算比较简单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最后把两者相加得到基尔霍夫张量</a:t>
            </a:r>
            <a:r>
              <a:rPr lang="en-US" altLang="zh-CN" sz="2400">
                <a:sym typeface="宋体" panose="02010600030101010101" pitchFamily="2" charset="-122"/>
              </a:rPr>
              <a:t>K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graphicFrame>
        <p:nvGraphicFramePr>
          <p:cNvPr id="4" name="对象 -2147482619"/>
          <p:cNvGraphicFramePr>
            <a:graphicFrameLocks noChangeAspect="1"/>
          </p:cNvGraphicFramePr>
          <p:nvPr/>
        </p:nvGraphicFramePr>
        <p:xfrm>
          <a:off x="2898775" y="2867660"/>
          <a:ext cx="2102485" cy="57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38200" imgH="228600" progId="Equation.DSMT4">
                  <p:embed/>
                </p:oleObj>
              </mc:Choice>
              <mc:Fallback>
                <p:oleObj name="" r:id="rId1" imgW="8382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8775" y="2867660"/>
                        <a:ext cx="2102485" cy="573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63365" y="1181735"/>
          <a:ext cx="1626870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977900" imgH="457200" progId="Equation.DSMT4">
                  <p:embed/>
                </p:oleObj>
              </mc:Choice>
              <mc:Fallback>
                <p:oleObj name="" r:id="rId3" imgW="977900" imgH="4572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3365" y="1181735"/>
                        <a:ext cx="1626870" cy="9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5335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仿真过程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810" y="1536700"/>
            <a:ext cx="102044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sz="2400">
                <a:sym typeface="宋体" panose="02010600030101010101" pitchFamily="2" charset="-122"/>
              </a:rPr>
              <a:t>将刚体B在三维空间中的运动描述为欧几里得运动群</a:t>
            </a:r>
            <a:r>
              <a:rPr lang="en-US" sz="2400">
                <a:sym typeface="宋体" panose="02010600030101010101" pitchFamily="2" charset="-122"/>
              </a:rPr>
              <a:t>SE(3)</a:t>
            </a:r>
            <a:r>
              <a:rPr sz="2400">
                <a:sym typeface="宋体" panose="02010600030101010101" pitchFamily="2" charset="-122"/>
              </a:rPr>
              <a:t>中的曲线g(t) = (R(t)，y(t))。3×3的矩阵R (t)描述了刚体的旋转矩阵，y(t)是刚体中心的位置。</a:t>
            </a:r>
            <a:endParaRPr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李群方法是目前结构保持积分的一种重要方法，基于李群表达的动力学方程非常简单，即求解先在李代数空间上进行，然后借助重构方程恢复到李群空间。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400">
                <a:sym typeface="宋体" panose="02010600030101010101" pitchFamily="2" charset="-122"/>
              </a:rPr>
              <a:t>为运动的</a:t>
            </a:r>
            <a:r>
              <a:rPr sz="2400">
                <a:sym typeface="宋体" panose="02010600030101010101" pitchFamily="2" charset="-122"/>
              </a:rPr>
              <a:t>刚体B</a:t>
            </a:r>
            <a:r>
              <a:rPr lang="zh-CN" sz="2400">
                <a:sym typeface="宋体" panose="02010600030101010101" pitchFamily="2" charset="-122"/>
              </a:rPr>
              <a:t>构造了一个动量保持积分器，用于计算刚体在下一个时刻的角速度和速度（李代数）。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980" y="5380355"/>
            <a:ext cx="8602345" cy="1041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5335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算法流程总结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828165" y="880110"/>
            <a:ext cx="1020445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10" name="图片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2245" y="7620"/>
            <a:ext cx="4787900" cy="695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reeform 74"/>
          <p:cNvSpPr>
            <a:spLocks noEditPoints="1"/>
          </p:cNvSpPr>
          <p:nvPr/>
        </p:nvSpPr>
        <p:spPr>
          <a:xfrm>
            <a:off x="5540375" y="1778000"/>
            <a:ext cx="1111250" cy="8175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656252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881962083" y="2147483647"/>
              </a:cxn>
              <a:cxn ang="0">
                <a:pos x="881962083" y="2147483647"/>
              </a:cxn>
              <a:cxn ang="0">
                <a:pos x="1133957664" y="2147483647"/>
              </a:cxn>
              <a:cxn ang="0">
                <a:pos x="629977727" y="2147483647"/>
              </a:cxn>
              <a:cxn ang="0">
                <a:pos x="251984356" y="2147483647"/>
              </a:cxn>
              <a:cxn ang="0">
                <a:pos x="503979937" y="2147483647"/>
              </a:cxn>
              <a:cxn ang="0">
                <a:pos x="503979937" y="1265625258"/>
              </a:cxn>
              <a:cxn ang="0">
                <a:pos x="2147483647" y="0"/>
              </a:cxn>
              <a:cxn ang="0">
                <a:pos x="2147483647" y="1265625258"/>
              </a:cxn>
              <a:cxn ang="0">
                <a:pos x="1007959874" y="2147483647"/>
              </a:cxn>
              <a:cxn ang="0">
                <a:pos x="377982146" y="2147483647"/>
              </a:cxn>
              <a:cxn ang="0">
                <a:pos x="0" y="2147483647"/>
              </a:cxn>
              <a:cxn ang="0">
                <a:pos x="251984356" y="2147483647"/>
              </a:cxn>
              <a:cxn ang="0">
                <a:pos x="377982146" y="2147483647"/>
              </a:cxn>
              <a:cxn ang="0">
                <a:pos x="377982146" y="2147483647"/>
              </a:cxn>
              <a:cxn ang="0">
                <a:pos x="755964293" y="2147483647"/>
              </a:cxn>
              <a:cxn ang="0">
                <a:pos x="881962083" y="2147483647"/>
              </a:cxn>
              <a:cxn ang="0">
                <a:pos x="881962083" y="2147483647"/>
              </a:cxn>
              <a:cxn ang="0">
                <a:pos x="1007959874" y="2147483647"/>
              </a:cxn>
              <a:cxn ang="0">
                <a:pos x="1007959874" y="2147483647"/>
              </a:cxn>
              <a:cxn ang="0">
                <a:pos x="1133957664" y="2147483647"/>
              </a:cxn>
              <a:cxn ang="0">
                <a:pos x="1385942020" y="2147483647"/>
              </a:cxn>
              <a:cxn ang="0">
                <a:pos x="1007959874" y="2147483647"/>
              </a:cxn>
            </a:cxnLst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15" name="文本框 7"/>
          <p:cNvSpPr txBox="1"/>
          <p:nvPr/>
        </p:nvSpPr>
        <p:spPr>
          <a:xfrm>
            <a:off x="3740150" y="3748088"/>
            <a:ext cx="4711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仿真结果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6" name="组合 229"/>
          <p:cNvGrpSpPr/>
          <p:nvPr/>
        </p:nvGrpSpPr>
        <p:grpSpPr>
          <a:xfrm>
            <a:off x="3652838" y="2730500"/>
            <a:ext cx="4886325" cy="768350"/>
            <a:chOff x="4219447" y="2719498"/>
            <a:chExt cx="3753106" cy="767856"/>
          </a:xfrm>
        </p:grpSpPr>
        <p:sp>
          <p:nvSpPr>
            <p:cNvPr id="69" name="矩形 68"/>
            <p:cNvSpPr/>
            <p:nvPr/>
          </p:nvSpPr>
          <p:spPr>
            <a:xfrm>
              <a:off x="4447462" y="2809928"/>
              <a:ext cx="3297076" cy="642524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74" name="文本框 6"/>
            <p:cNvSpPr txBox="1"/>
            <p:nvPr/>
          </p:nvSpPr>
          <p:spPr>
            <a:xfrm>
              <a:off x="4219447" y="2719498"/>
              <a:ext cx="3753106" cy="7678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The Third Part</a:t>
              </a:r>
              <a:endParaRPr lang="zh-CN" altLang="en-US" sz="44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9" name="组合 117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6" name="平行四边形 115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平行四边形 116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平行四边形 113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平行四边形 114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平行四边形 11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平行四边形 11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平行四边形 110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平行四边形 10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平行四边形 10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平行四边形 105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平行四边形 106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平行四边形 104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平行四边形 10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平行四边形 10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平行四边形 100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平行四边形 9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320" name="组合 118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120" name="平行四边形 119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平行四边形 120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平行四边形 121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平行四边形 122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平行四边形 123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平行四边形 124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平行四边形 125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平行四边形 12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平行四边形 12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平行四边形 129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平行四边形 131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平行四边形 132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平行四边形 133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平行四边形 134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平行四边形 135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平行四边形 136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平行四边形 13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平行四边形 13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平行四边形 139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平行四边形 140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平行四边形 141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平行四边形 143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平行四边形 144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组合 113"/>
          <p:cNvGrpSpPr/>
          <p:nvPr/>
        </p:nvGrpSpPr>
        <p:grpSpPr>
          <a:xfrm>
            <a:off x="193675" y="185738"/>
            <a:ext cx="3887788" cy="825500"/>
            <a:chOff x="193490" y="186088"/>
            <a:chExt cx="3887562" cy="824600"/>
          </a:xfrm>
        </p:grpSpPr>
        <p:sp>
          <p:nvSpPr>
            <p:cNvPr id="6" name="菱形 5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55" name="文本框 7"/>
            <p:cNvSpPr txBox="1"/>
            <p:nvPr/>
          </p:nvSpPr>
          <p:spPr>
            <a:xfrm>
              <a:off x="1018090" y="243238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仿真结果：圆盘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425" y="688776"/>
              <a:ext cx="231126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7" name="Freeform 74"/>
            <p:cNvSpPr>
              <a:spLocks noEditPoints="1"/>
            </p:cNvSpPr>
            <p:nvPr/>
          </p:nvSpPr>
          <p:spPr>
            <a:xfrm>
              <a:off x="419612" y="461439"/>
              <a:ext cx="372357" cy="243464"/>
            </a:xfrm>
            <a:custGeom>
              <a:avLst/>
              <a:gdLst/>
              <a:ahLst/>
              <a:cxnLst>
                <a:cxn ang="0">
                  <a:pos x="254635770" y="813712872"/>
                </a:cxn>
                <a:cxn ang="0">
                  <a:pos x="749765267" y="911918758"/>
                </a:cxn>
                <a:cxn ang="0">
                  <a:pos x="1230745198" y="799681854"/>
                </a:cxn>
                <a:cxn ang="0">
                  <a:pos x="1230745198" y="322679694"/>
                </a:cxn>
                <a:cxn ang="0">
                  <a:pos x="749765267" y="392827291"/>
                </a:cxn>
                <a:cxn ang="0">
                  <a:pos x="254635770" y="322679694"/>
                </a:cxn>
                <a:cxn ang="0">
                  <a:pos x="254635770" y="813712872"/>
                </a:cxn>
                <a:cxn ang="0">
                  <a:pos x="1400502378" y="112236904"/>
                </a:cxn>
                <a:cxn ang="0">
                  <a:pos x="1400502378" y="238501080"/>
                </a:cxn>
                <a:cxn ang="0">
                  <a:pos x="749765267" y="336706966"/>
                </a:cxn>
                <a:cxn ang="0">
                  <a:pos x="99024395" y="238501080"/>
                </a:cxn>
                <a:cxn ang="0">
                  <a:pos x="99024395" y="477002160"/>
                </a:cxn>
                <a:cxn ang="0">
                  <a:pos x="127319766" y="519091467"/>
                </a:cxn>
                <a:cxn ang="0">
                  <a:pos x="70732785" y="575211792"/>
                </a:cxn>
                <a:cxn ang="0">
                  <a:pos x="28291610" y="519091467"/>
                </a:cxn>
                <a:cxn ang="0">
                  <a:pos x="56586980" y="477002160"/>
                </a:cxn>
                <a:cxn ang="0">
                  <a:pos x="56586980" y="112236904"/>
                </a:cxn>
                <a:cxn ang="0">
                  <a:pos x="749765267" y="0"/>
                </a:cxn>
                <a:cxn ang="0">
                  <a:pos x="1400502378" y="112236904"/>
                </a:cxn>
                <a:cxn ang="0">
                  <a:pos x="113170200" y="589239064"/>
                </a:cxn>
                <a:cxn ang="0">
                  <a:pos x="42441176" y="589239064"/>
                </a:cxn>
                <a:cxn ang="0">
                  <a:pos x="0" y="813712872"/>
                </a:cxn>
                <a:cxn ang="0">
                  <a:pos x="28291610" y="813712872"/>
                </a:cxn>
                <a:cxn ang="0">
                  <a:pos x="42441176" y="785654582"/>
                </a:cxn>
                <a:cxn ang="0">
                  <a:pos x="42441176" y="813712872"/>
                </a:cxn>
                <a:cxn ang="0">
                  <a:pos x="84878590" y="827740144"/>
                </a:cxn>
                <a:cxn ang="0">
                  <a:pos x="99024395" y="799681854"/>
                </a:cxn>
                <a:cxn ang="0">
                  <a:pos x="99024395" y="827740144"/>
                </a:cxn>
                <a:cxn ang="0">
                  <a:pos x="113170200" y="827740144"/>
                </a:cxn>
                <a:cxn ang="0">
                  <a:pos x="113170200" y="715506986"/>
                </a:cxn>
                <a:cxn ang="0">
                  <a:pos x="127319766" y="813712872"/>
                </a:cxn>
                <a:cxn ang="0">
                  <a:pos x="155611375" y="813712872"/>
                </a:cxn>
                <a:cxn ang="0">
                  <a:pos x="113170200" y="589239064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51" name="Freeform 90"/>
          <p:cNvSpPr/>
          <p:nvPr/>
        </p:nvSpPr>
        <p:spPr>
          <a:xfrm flipH="1" flipV="1">
            <a:off x="848995" y="4229100"/>
            <a:ext cx="370840" cy="389255"/>
          </a:xfrm>
          <a:custGeom>
            <a:avLst/>
            <a:gdLst/>
            <a:ahLst/>
            <a:cxnLst>
              <a:cxn ang="0">
                <a:pos x="452" y="248"/>
              </a:cxn>
              <a:cxn ang="0">
                <a:pos x="452" y="222"/>
              </a:cxn>
              <a:cxn ang="0">
                <a:pos x="452" y="212"/>
              </a:cxn>
              <a:cxn ang="0">
                <a:pos x="452" y="212"/>
              </a:cxn>
              <a:cxn ang="0">
                <a:pos x="452" y="0"/>
              </a:cxn>
              <a:cxn ang="0">
                <a:pos x="352" y="46"/>
              </a:cxn>
              <a:cxn ang="0">
                <a:pos x="235" y="46"/>
              </a:cxn>
              <a:cxn ang="0">
                <a:pos x="173" y="46"/>
              </a:cxn>
              <a:cxn ang="0">
                <a:pos x="0" y="217"/>
              </a:cxn>
              <a:cxn ang="0">
                <a:pos x="2" y="474"/>
              </a:cxn>
              <a:cxn ang="0">
                <a:pos x="100" y="421"/>
              </a:cxn>
              <a:cxn ang="0">
                <a:pos x="228" y="421"/>
              </a:cxn>
              <a:cxn ang="0">
                <a:pos x="257" y="421"/>
              </a:cxn>
              <a:cxn ang="0">
                <a:pos x="277" y="421"/>
              </a:cxn>
              <a:cxn ang="0">
                <a:pos x="452" y="248"/>
              </a:cxn>
            </a:cxnLst>
            <a:pathLst>
              <a:path w="754" h="790">
                <a:moveTo>
                  <a:pt x="754" y="413"/>
                </a:moveTo>
                <a:cubicBezTo>
                  <a:pt x="754" y="369"/>
                  <a:pt x="754" y="369"/>
                  <a:pt x="754" y="369"/>
                </a:cubicBezTo>
                <a:cubicBezTo>
                  <a:pt x="754" y="364"/>
                  <a:pt x="754" y="359"/>
                  <a:pt x="754" y="354"/>
                </a:cubicBezTo>
                <a:cubicBezTo>
                  <a:pt x="754" y="354"/>
                  <a:pt x="754" y="354"/>
                  <a:pt x="754" y="354"/>
                </a:cubicBezTo>
                <a:cubicBezTo>
                  <a:pt x="754" y="0"/>
                  <a:pt x="754" y="0"/>
                  <a:pt x="754" y="0"/>
                </a:cubicBezTo>
                <a:cubicBezTo>
                  <a:pt x="706" y="46"/>
                  <a:pt x="653" y="77"/>
                  <a:pt x="588" y="77"/>
                </a:cubicBezTo>
                <a:cubicBezTo>
                  <a:pt x="393" y="77"/>
                  <a:pt x="393" y="77"/>
                  <a:pt x="393" y="77"/>
                </a:cubicBezTo>
                <a:cubicBezTo>
                  <a:pt x="289" y="77"/>
                  <a:pt x="289" y="77"/>
                  <a:pt x="289" y="77"/>
                </a:cubicBezTo>
                <a:cubicBezTo>
                  <a:pt x="132" y="77"/>
                  <a:pt x="4" y="204"/>
                  <a:pt x="0" y="362"/>
                </a:cubicBezTo>
                <a:cubicBezTo>
                  <a:pt x="2" y="790"/>
                  <a:pt x="2" y="790"/>
                  <a:pt x="2" y="790"/>
                </a:cubicBezTo>
                <a:cubicBezTo>
                  <a:pt x="38" y="742"/>
                  <a:pt x="98" y="701"/>
                  <a:pt x="166" y="701"/>
                </a:cubicBezTo>
                <a:cubicBezTo>
                  <a:pt x="380" y="701"/>
                  <a:pt x="380" y="701"/>
                  <a:pt x="380" y="701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61" y="701"/>
                  <a:pt x="461" y="701"/>
                  <a:pt x="461" y="701"/>
                </a:cubicBezTo>
                <a:cubicBezTo>
                  <a:pt x="621" y="701"/>
                  <a:pt x="754" y="574"/>
                  <a:pt x="754" y="413"/>
                </a:cubicBezTo>
                <a:close/>
              </a:path>
            </a:pathLst>
          </a:custGeom>
          <a:solidFill>
            <a:srgbClr val="E6E6E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>
            <a:off x="10118725" y="4664075"/>
            <a:ext cx="1406525" cy="1560513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0072A9"/>
          </a:solidFill>
          <a:ln>
            <a:solidFill>
              <a:srgbClr val="007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9" name="Freeform 90"/>
          <p:cNvSpPr/>
          <p:nvPr/>
        </p:nvSpPr>
        <p:spPr>
          <a:xfrm flipH="1" flipV="1">
            <a:off x="2249805" y="1383030"/>
            <a:ext cx="370840" cy="387985"/>
          </a:xfrm>
          <a:custGeom>
            <a:avLst/>
            <a:gdLst/>
            <a:ahLst/>
            <a:cxnLst>
              <a:cxn ang="0">
                <a:pos x="452" y="248"/>
              </a:cxn>
              <a:cxn ang="0">
                <a:pos x="452" y="222"/>
              </a:cxn>
              <a:cxn ang="0">
                <a:pos x="452" y="212"/>
              </a:cxn>
              <a:cxn ang="0">
                <a:pos x="452" y="212"/>
              </a:cxn>
              <a:cxn ang="0">
                <a:pos x="452" y="0"/>
              </a:cxn>
              <a:cxn ang="0">
                <a:pos x="352" y="46"/>
              </a:cxn>
              <a:cxn ang="0">
                <a:pos x="235" y="46"/>
              </a:cxn>
              <a:cxn ang="0">
                <a:pos x="173" y="46"/>
              </a:cxn>
              <a:cxn ang="0">
                <a:pos x="0" y="217"/>
              </a:cxn>
              <a:cxn ang="0">
                <a:pos x="2" y="474"/>
              </a:cxn>
              <a:cxn ang="0">
                <a:pos x="100" y="421"/>
              </a:cxn>
              <a:cxn ang="0">
                <a:pos x="228" y="421"/>
              </a:cxn>
              <a:cxn ang="0">
                <a:pos x="257" y="421"/>
              </a:cxn>
              <a:cxn ang="0">
                <a:pos x="277" y="421"/>
              </a:cxn>
              <a:cxn ang="0">
                <a:pos x="452" y="248"/>
              </a:cxn>
            </a:cxnLst>
            <a:pathLst>
              <a:path w="754" h="790">
                <a:moveTo>
                  <a:pt x="754" y="413"/>
                </a:moveTo>
                <a:cubicBezTo>
                  <a:pt x="754" y="369"/>
                  <a:pt x="754" y="369"/>
                  <a:pt x="754" y="369"/>
                </a:cubicBezTo>
                <a:cubicBezTo>
                  <a:pt x="754" y="364"/>
                  <a:pt x="754" y="359"/>
                  <a:pt x="754" y="354"/>
                </a:cubicBezTo>
                <a:cubicBezTo>
                  <a:pt x="754" y="354"/>
                  <a:pt x="754" y="354"/>
                  <a:pt x="754" y="354"/>
                </a:cubicBezTo>
                <a:cubicBezTo>
                  <a:pt x="754" y="0"/>
                  <a:pt x="754" y="0"/>
                  <a:pt x="754" y="0"/>
                </a:cubicBezTo>
                <a:cubicBezTo>
                  <a:pt x="706" y="46"/>
                  <a:pt x="653" y="77"/>
                  <a:pt x="588" y="77"/>
                </a:cubicBezTo>
                <a:cubicBezTo>
                  <a:pt x="393" y="77"/>
                  <a:pt x="393" y="77"/>
                  <a:pt x="393" y="77"/>
                </a:cubicBezTo>
                <a:cubicBezTo>
                  <a:pt x="289" y="77"/>
                  <a:pt x="289" y="77"/>
                  <a:pt x="289" y="77"/>
                </a:cubicBezTo>
                <a:cubicBezTo>
                  <a:pt x="132" y="77"/>
                  <a:pt x="4" y="204"/>
                  <a:pt x="0" y="362"/>
                </a:cubicBezTo>
                <a:cubicBezTo>
                  <a:pt x="2" y="790"/>
                  <a:pt x="2" y="790"/>
                  <a:pt x="2" y="790"/>
                </a:cubicBezTo>
                <a:cubicBezTo>
                  <a:pt x="38" y="742"/>
                  <a:pt x="98" y="701"/>
                  <a:pt x="166" y="701"/>
                </a:cubicBezTo>
                <a:cubicBezTo>
                  <a:pt x="380" y="701"/>
                  <a:pt x="380" y="701"/>
                  <a:pt x="380" y="701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61" y="701"/>
                  <a:pt x="461" y="701"/>
                  <a:pt x="461" y="701"/>
                </a:cubicBezTo>
                <a:cubicBezTo>
                  <a:pt x="621" y="701"/>
                  <a:pt x="754" y="574"/>
                  <a:pt x="754" y="413"/>
                </a:cubicBezTo>
                <a:close/>
              </a:path>
            </a:pathLst>
          </a:custGeom>
          <a:solidFill>
            <a:srgbClr val="E6E6E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7" name="灯片编号占位符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2" name="圆盘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0795" y="1537335"/>
            <a:ext cx="5694680" cy="3427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7255" y="5419090"/>
            <a:ext cx="180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水下圆盘</a:t>
            </a:r>
            <a:endParaRPr lang="zh-CN" altLang="en-US" sz="2400"/>
          </a:p>
        </p:txBody>
      </p:sp>
      <p:pic>
        <p:nvPicPr>
          <p:cNvPr id="4" name="真空圆盘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01055" y="1573530"/>
            <a:ext cx="5768975" cy="33547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62925" y="5419090"/>
            <a:ext cx="1587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/>
              <a:t>真空圆盘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组合 113"/>
          <p:cNvGrpSpPr/>
          <p:nvPr/>
        </p:nvGrpSpPr>
        <p:grpSpPr>
          <a:xfrm>
            <a:off x="193675" y="185738"/>
            <a:ext cx="3887788" cy="825500"/>
            <a:chOff x="193490" y="186088"/>
            <a:chExt cx="3887562" cy="824600"/>
          </a:xfrm>
        </p:grpSpPr>
        <p:sp>
          <p:nvSpPr>
            <p:cNvPr id="6" name="菱形 5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55" name="文本框 7"/>
            <p:cNvSpPr txBox="1"/>
            <p:nvPr/>
          </p:nvSpPr>
          <p:spPr>
            <a:xfrm>
              <a:off x="1018090" y="243238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仿真结果：螺旋桨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425" y="688776"/>
              <a:ext cx="231126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7" name="Freeform 74"/>
            <p:cNvSpPr>
              <a:spLocks noEditPoints="1"/>
            </p:cNvSpPr>
            <p:nvPr/>
          </p:nvSpPr>
          <p:spPr>
            <a:xfrm>
              <a:off x="419612" y="461439"/>
              <a:ext cx="372357" cy="243464"/>
            </a:xfrm>
            <a:custGeom>
              <a:avLst/>
              <a:gdLst/>
              <a:ahLst/>
              <a:cxnLst>
                <a:cxn ang="0">
                  <a:pos x="254635770" y="813712872"/>
                </a:cxn>
                <a:cxn ang="0">
                  <a:pos x="749765267" y="911918758"/>
                </a:cxn>
                <a:cxn ang="0">
                  <a:pos x="1230745198" y="799681854"/>
                </a:cxn>
                <a:cxn ang="0">
                  <a:pos x="1230745198" y="322679694"/>
                </a:cxn>
                <a:cxn ang="0">
                  <a:pos x="749765267" y="392827291"/>
                </a:cxn>
                <a:cxn ang="0">
                  <a:pos x="254635770" y="322679694"/>
                </a:cxn>
                <a:cxn ang="0">
                  <a:pos x="254635770" y="813712872"/>
                </a:cxn>
                <a:cxn ang="0">
                  <a:pos x="1400502378" y="112236904"/>
                </a:cxn>
                <a:cxn ang="0">
                  <a:pos x="1400502378" y="238501080"/>
                </a:cxn>
                <a:cxn ang="0">
                  <a:pos x="749765267" y="336706966"/>
                </a:cxn>
                <a:cxn ang="0">
                  <a:pos x="99024395" y="238501080"/>
                </a:cxn>
                <a:cxn ang="0">
                  <a:pos x="99024395" y="477002160"/>
                </a:cxn>
                <a:cxn ang="0">
                  <a:pos x="127319766" y="519091467"/>
                </a:cxn>
                <a:cxn ang="0">
                  <a:pos x="70732785" y="575211792"/>
                </a:cxn>
                <a:cxn ang="0">
                  <a:pos x="28291610" y="519091467"/>
                </a:cxn>
                <a:cxn ang="0">
                  <a:pos x="56586980" y="477002160"/>
                </a:cxn>
                <a:cxn ang="0">
                  <a:pos x="56586980" y="112236904"/>
                </a:cxn>
                <a:cxn ang="0">
                  <a:pos x="749765267" y="0"/>
                </a:cxn>
                <a:cxn ang="0">
                  <a:pos x="1400502378" y="112236904"/>
                </a:cxn>
                <a:cxn ang="0">
                  <a:pos x="113170200" y="589239064"/>
                </a:cxn>
                <a:cxn ang="0">
                  <a:pos x="42441176" y="589239064"/>
                </a:cxn>
                <a:cxn ang="0">
                  <a:pos x="0" y="813712872"/>
                </a:cxn>
                <a:cxn ang="0">
                  <a:pos x="28291610" y="813712872"/>
                </a:cxn>
                <a:cxn ang="0">
                  <a:pos x="42441176" y="785654582"/>
                </a:cxn>
                <a:cxn ang="0">
                  <a:pos x="42441176" y="813712872"/>
                </a:cxn>
                <a:cxn ang="0">
                  <a:pos x="84878590" y="827740144"/>
                </a:cxn>
                <a:cxn ang="0">
                  <a:pos x="99024395" y="799681854"/>
                </a:cxn>
                <a:cxn ang="0">
                  <a:pos x="99024395" y="827740144"/>
                </a:cxn>
                <a:cxn ang="0">
                  <a:pos x="113170200" y="827740144"/>
                </a:cxn>
                <a:cxn ang="0">
                  <a:pos x="113170200" y="715506986"/>
                </a:cxn>
                <a:cxn ang="0">
                  <a:pos x="127319766" y="813712872"/>
                </a:cxn>
                <a:cxn ang="0">
                  <a:pos x="155611375" y="813712872"/>
                </a:cxn>
                <a:cxn ang="0">
                  <a:pos x="113170200" y="589239064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51" name="Freeform 90"/>
          <p:cNvSpPr/>
          <p:nvPr/>
        </p:nvSpPr>
        <p:spPr>
          <a:xfrm flipH="1" flipV="1">
            <a:off x="848995" y="4229100"/>
            <a:ext cx="370840" cy="389255"/>
          </a:xfrm>
          <a:custGeom>
            <a:avLst/>
            <a:gdLst/>
            <a:ahLst/>
            <a:cxnLst>
              <a:cxn ang="0">
                <a:pos x="452" y="248"/>
              </a:cxn>
              <a:cxn ang="0">
                <a:pos x="452" y="222"/>
              </a:cxn>
              <a:cxn ang="0">
                <a:pos x="452" y="212"/>
              </a:cxn>
              <a:cxn ang="0">
                <a:pos x="452" y="212"/>
              </a:cxn>
              <a:cxn ang="0">
                <a:pos x="452" y="0"/>
              </a:cxn>
              <a:cxn ang="0">
                <a:pos x="352" y="46"/>
              </a:cxn>
              <a:cxn ang="0">
                <a:pos x="235" y="46"/>
              </a:cxn>
              <a:cxn ang="0">
                <a:pos x="173" y="46"/>
              </a:cxn>
              <a:cxn ang="0">
                <a:pos x="0" y="217"/>
              </a:cxn>
              <a:cxn ang="0">
                <a:pos x="2" y="474"/>
              </a:cxn>
              <a:cxn ang="0">
                <a:pos x="100" y="421"/>
              </a:cxn>
              <a:cxn ang="0">
                <a:pos x="228" y="421"/>
              </a:cxn>
              <a:cxn ang="0">
                <a:pos x="257" y="421"/>
              </a:cxn>
              <a:cxn ang="0">
                <a:pos x="277" y="421"/>
              </a:cxn>
              <a:cxn ang="0">
                <a:pos x="452" y="248"/>
              </a:cxn>
            </a:cxnLst>
            <a:pathLst>
              <a:path w="754" h="790">
                <a:moveTo>
                  <a:pt x="754" y="413"/>
                </a:moveTo>
                <a:cubicBezTo>
                  <a:pt x="754" y="369"/>
                  <a:pt x="754" y="369"/>
                  <a:pt x="754" y="369"/>
                </a:cubicBezTo>
                <a:cubicBezTo>
                  <a:pt x="754" y="364"/>
                  <a:pt x="754" y="359"/>
                  <a:pt x="754" y="354"/>
                </a:cubicBezTo>
                <a:cubicBezTo>
                  <a:pt x="754" y="354"/>
                  <a:pt x="754" y="354"/>
                  <a:pt x="754" y="354"/>
                </a:cubicBezTo>
                <a:cubicBezTo>
                  <a:pt x="754" y="0"/>
                  <a:pt x="754" y="0"/>
                  <a:pt x="754" y="0"/>
                </a:cubicBezTo>
                <a:cubicBezTo>
                  <a:pt x="706" y="46"/>
                  <a:pt x="653" y="77"/>
                  <a:pt x="588" y="77"/>
                </a:cubicBezTo>
                <a:cubicBezTo>
                  <a:pt x="393" y="77"/>
                  <a:pt x="393" y="77"/>
                  <a:pt x="393" y="77"/>
                </a:cubicBezTo>
                <a:cubicBezTo>
                  <a:pt x="289" y="77"/>
                  <a:pt x="289" y="77"/>
                  <a:pt x="289" y="77"/>
                </a:cubicBezTo>
                <a:cubicBezTo>
                  <a:pt x="132" y="77"/>
                  <a:pt x="4" y="204"/>
                  <a:pt x="0" y="362"/>
                </a:cubicBezTo>
                <a:cubicBezTo>
                  <a:pt x="2" y="790"/>
                  <a:pt x="2" y="790"/>
                  <a:pt x="2" y="790"/>
                </a:cubicBezTo>
                <a:cubicBezTo>
                  <a:pt x="38" y="742"/>
                  <a:pt x="98" y="701"/>
                  <a:pt x="166" y="701"/>
                </a:cubicBezTo>
                <a:cubicBezTo>
                  <a:pt x="380" y="701"/>
                  <a:pt x="380" y="701"/>
                  <a:pt x="380" y="701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61" y="701"/>
                  <a:pt x="461" y="701"/>
                  <a:pt x="461" y="701"/>
                </a:cubicBezTo>
                <a:cubicBezTo>
                  <a:pt x="621" y="701"/>
                  <a:pt x="754" y="574"/>
                  <a:pt x="754" y="413"/>
                </a:cubicBezTo>
                <a:close/>
              </a:path>
            </a:pathLst>
          </a:custGeom>
          <a:solidFill>
            <a:srgbClr val="E6E6E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>
            <a:off x="10118725" y="4664075"/>
            <a:ext cx="1406525" cy="1560513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0072A9"/>
          </a:solidFill>
          <a:ln>
            <a:solidFill>
              <a:srgbClr val="007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9" name="Freeform 90"/>
          <p:cNvSpPr/>
          <p:nvPr/>
        </p:nvSpPr>
        <p:spPr>
          <a:xfrm flipH="1" flipV="1">
            <a:off x="2249805" y="1383030"/>
            <a:ext cx="370840" cy="387985"/>
          </a:xfrm>
          <a:custGeom>
            <a:avLst/>
            <a:gdLst/>
            <a:ahLst/>
            <a:cxnLst>
              <a:cxn ang="0">
                <a:pos x="452" y="248"/>
              </a:cxn>
              <a:cxn ang="0">
                <a:pos x="452" y="222"/>
              </a:cxn>
              <a:cxn ang="0">
                <a:pos x="452" y="212"/>
              </a:cxn>
              <a:cxn ang="0">
                <a:pos x="452" y="212"/>
              </a:cxn>
              <a:cxn ang="0">
                <a:pos x="452" y="0"/>
              </a:cxn>
              <a:cxn ang="0">
                <a:pos x="352" y="46"/>
              </a:cxn>
              <a:cxn ang="0">
                <a:pos x="235" y="46"/>
              </a:cxn>
              <a:cxn ang="0">
                <a:pos x="173" y="46"/>
              </a:cxn>
              <a:cxn ang="0">
                <a:pos x="0" y="217"/>
              </a:cxn>
              <a:cxn ang="0">
                <a:pos x="2" y="474"/>
              </a:cxn>
              <a:cxn ang="0">
                <a:pos x="100" y="421"/>
              </a:cxn>
              <a:cxn ang="0">
                <a:pos x="228" y="421"/>
              </a:cxn>
              <a:cxn ang="0">
                <a:pos x="257" y="421"/>
              </a:cxn>
              <a:cxn ang="0">
                <a:pos x="277" y="421"/>
              </a:cxn>
              <a:cxn ang="0">
                <a:pos x="452" y="248"/>
              </a:cxn>
            </a:cxnLst>
            <a:pathLst>
              <a:path w="754" h="790">
                <a:moveTo>
                  <a:pt x="754" y="413"/>
                </a:moveTo>
                <a:cubicBezTo>
                  <a:pt x="754" y="369"/>
                  <a:pt x="754" y="369"/>
                  <a:pt x="754" y="369"/>
                </a:cubicBezTo>
                <a:cubicBezTo>
                  <a:pt x="754" y="364"/>
                  <a:pt x="754" y="359"/>
                  <a:pt x="754" y="354"/>
                </a:cubicBezTo>
                <a:cubicBezTo>
                  <a:pt x="754" y="354"/>
                  <a:pt x="754" y="354"/>
                  <a:pt x="754" y="354"/>
                </a:cubicBezTo>
                <a:cubicBezTo>
                  <a:pt x="754" y="0"/>
                  <a:pt x="754" y="0"/>
                  <a:pt x="754" y="0"/>
                </a:cubicBezTo>
                <a:cubicBezTo>
                  <a:pt x="706" y="46"/>
                  <a:pt x="653" y="77"/>
                  <a:pt x="588" y="77"/>
                </a:cubicBezTo>
                <a:cubicBezTo>
                  <a:pt x="393" y="77"/>
                  <a:pt x="393" y="77"/>
                  <a:pt x="393" y="77"/>
                </a:cubicBezTo>
                <a:cubicBezTo>
                  <a:pt x="289" y="77"/>
                  <a:pt x="289" y="77"/>
                  <a:pt x="289" y="77"/>
                </a:cubicBezTo>
                <a:cubicBezTo>
                  <a:pt x="132" y="77"/>
                  <a:pt x="4" y="204"/>
                  <a:pt x="0" y="362"/>
                </a:cubicBezTo>
                <a:cubicBezTo>
                  <a:pt x="2" y="790"/>
                  <a:pt x="2" y="790"/>
                  <a:pt x="2" y="790"/>
                </a:cubicBezTo>
                <a:cubicBezTo>
                  <a:pt x="38" y="742"/>
                  <a:pt x="98" y="701"/>
                  <a:pt x="166" y="701"/>
                </a:cubicBezTo>
                <a:cubicBezTo>
                  <a:pt x="380" y="701"/>
                  <a:pt x="380" y="701"/>
                  <a:pt x="380" y="701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61" y="701"/>
                  <a:pt x="461" y="701"/>
                  <a:pt x="461" y="701"/>
                </a:cubicBezTo>
                <a:cubicBezTo>
                  <a:pt x="621" y="701"/>
                  <a:pt x="754" y="574"/>
                  <a:pt x="754" y="413"/>
                </a:cubicBezTo>
                <a:close/>
              </a:path>
            </a:pathLst>
          </a:custGeom>
          <a:solidFill>
            <a:srgbClr val="E6E6E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7" name="灯片编号占位符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endParaRPr lang="zh-CN" altLang="en-US" sz="3600" dirty="0">
              <a:solidFill>
                <a:srgbClr val="01559D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7255" y="5419090"/>
            <a:ext cx="180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水下螺旋桨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162925" y="5419090"/>
            <a:ext cx="2323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/>
              <a:t>真空螺旋桨</a:t>
            </a:r>
            <a:endParaRPr lang="zh-CN" altLang="en-US" sz="2400"/>
          </a:p>
        </p:txBody>
      </p:sp>
      <p:pic>
        <p:nvPicPr>
          <p:cNvPr id="5" name="螺旋桨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130" y="1335405"/>
            <a:ext cx="5976620" cy="3532505"/>
          </a:xfrm>
          <a:prstGeom prst="rect">
            <a:avLst/>
          </a:prstGeom>
        </p:spPr>
      </p:pic>
      <p:pic>
        <p:nvPicPr>
          <p:cNvPr id="8" name="真空螺旋桨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57595" y="1334770"/>
            <a:ext cx="5867400" cy="34855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6075" y="-7937"/>
            <a:ext cx="6780213" cy="406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" name="菱形 59"/>
          <p:cNvSpPr/>
          <p:nvPr/>
        </p:nvSpPr>
        <p:spPr>
          <a:xfrm>
            <a:off x="8478838" y="3656013"/>
            <a:ext cx="646113" cy="646113"/>
          </a:xfrm>
          <a:prstGeom prst="diamond">
            <a:avLst/>
          </a:pr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60"/>
          <p:cNvSpPr txBox="1"/>
          <p:nvPr/>
        </p:nvSpPr>
        <p:spPr>
          <a:xfrm>
            <a:off x="9005888" y="3614738"/>
            <a:ext cx="158432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文本框 61"/>
          <p:cNvSpPr txBox="1"/>
          <p:nvPr/>
        </p:nvSpPr>
        <p:spPr>
          <a:xfrm>
            <a:off x="10472738" y="3873500"/>
            <a:ext cx="18684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rgbClr val="3B3838"/>
                </a:solidFill>
                <a:latin typeface="Impact" panose="020B0806030902050204" pitchFamily="34" charset="0"/>
              </a:rPr>
              <a:t>CONTENTS</a:t>
            </a:r>
            <a:endParaRPr lang="zh-CN" altLang="en-US" sz="2400" dirty="0">
              <a:solidFill>
                <a:srgbClr val="3B3838"/>
              </a:solidFill>
              <a:latin typeface="Impact" panose="020B0806030902050204" pitchFamily="34" charset="0"/>
            </a:endParaRPr>
          </a:p>
        </p:txBody>
      </p:sp>
      <p:sp>
        <p:nvSpPr>
          <p:cNvPr id="69" name="Freeform 59"/>
          <p:cNvSpPr>
            <a:spLocks noEditPoints="1"/>
          </p:cNvSpPr>
          <p:nvPr/>
        </p:nvSpPr>
        <p:spPr bwMode="auto">
          <a:xfrm>
            <a:off x="9378950" y="5718175"/>
            <a:ext cx="604838" cy="457200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9412288" y="4840288"/>
            <a:ext cx="539750" cy="350838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Freeform 283"/>
          <p:cNvSpPr>
            <a:spLocks noEditPoints="1"/>
          </p:cNvSpPr>
          <p:nvPr/>
        </p:nvSpPr>
        <p:spPr bwMode="auto">
          <a:xfrm>
            <a:off x="10253663" y="4689475"/>
            <a:ext cx="515938" cy="65405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Freeform 30"/>
          <p:cNvSpPr>
            <a:spLocks noEditPoints="1"/>
          </p:cNvSpPr>
          <p:nvPr/>
        </p:nvSpPr>
        <p:spPr bwMode="auto">
          <a:xfrm>
            <a:off x="11212513" y="5721350"/>
            <a:ext cx="403225" cy="528638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Freeform 48"/>
          <p:cNvSpPr>
            <a:spLocks noEditPoints="1"/>
          </p:cNvSpPr>
          <p:nvPr/>
        </p:nvSpPr>
        <p:spPr bwMode="auto">
          <a:xfrm>
            <a:off x="8642350" y="4765675"/>
            <a:ext cx="363538" cy="5778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Freeform 306"/>
          <p:cNvSpPr>
            <a:spLocks noEditPoints="1"/>
          </p:cNvSpPr>
          <p:nvPr/>
        </p:nvSpPr>
        <p:spPr bwMode="auto">
          <a:xfrm>
            <a:off x="10253663" y="5676900"/>
            <a:ext cx="539750" cy="538163"/>
          </a:xfrm>
          <a:custGeom>
            <a:avLst/>
            <a:gdLst>
              <a:gd name="T0" fmla="*/ 60 w 99"/>
              <a:gd name="T1" fmla="*/ 9 h 99"/>
              <a:gd name="T2" fmla="*/ 81 w 99"/>
              <a:gd name="T3" fmla="*/ 10 h 99"/>
              <a:gd name="T4" fmla="*/ 79 w 99"/>
              <a:gd name="T5" fmla="*/ 20 h 99"/>
              <a:gd name="T6" fmla="*/ 96 w 99"/>
              <a:gd name="T7" fmla="*/ 31 h 99"/>
              <a:gd name="T8" fmla="*/ 90 w 99"/>
              <a:gd name="T9" fmla="*/ 38 h 99"/>
              <a:gd name="T10" fmla="*/ 99 w 99"/>
              <a:gd name="T11" fmla="*/ 57 h 99"/>
              <a:gd name="T12" fmla="*/ 90 w 99"/>
              <a:gd name="T13" fmla="*/ 60 h 99"/>
              <a:gd name="T14" fmla="*/ 89 w 99"/>
              <a:gd name="T15" fmla="*/ 81 h 99"/>
              <a:gd name="T16" fmla="*/ 80 w 99"/>
              <a:gd name="T17" fmla="*/ 79 h 99"/>
              <a:gd name="T18" fmla="*/ 68 w 99"/>
              <a:gd name="T19" fmla="*/ 97 h 99"/>
              <a:gd name="T20" fmla="*/ 61 w 99"/>
              <a:gd name="T21" fmla="*/ 90 h 99"/>
              <a:gd name="T22" fmla="*/ 42 w 99"/>
              <a:gd name="T23" fmla="*/ 99 h 99"/>
              <a:gd name="T24" fmla="*/ 39 w 99"/>
              <a:gd name="T25" fmla="*/ 91 h 99"/>
              <a:gd name="T26" fmla="*/ 18 w 99"/>
              <a:gd name="T27" fmla="*/ 89 h 99"/>
              <a:gd name="T28" fmla="*/ 20 w 99"/>
              <a:gd name="T29" fmla="*/ 80 h 99"/>
              <a:gd name="T30" fmla="*/ 3 w 99"/>
              <a:gd name="T31" fmla="*/ 68 h 99"/>
              <a:gd name="T32" fmla="*/ 9 w 99"/>
              <a:gd name="T33" fmla="*/ 61 h 99"/>
              <a:gd name="T34" fmla="*/ 0 w 99"/>
              <a:gd name="T35" fmla="*/ 42 h 99"/>
              <a:gd name="T36" fmla="*/ 9 w 99"/>
              <a:gd name="T37" fmla="*/ 39 h 99"/>
              <a:gd name="T38" fmla="*/ 10 w 99"/>
              <a:gd name="T39" fmla="*/ 18 h 99"/>
              <a:gd name="T40" fmla="*/ 19 w 99"/>
              <a:gd name="T41" fmla="*/ 20 h 99"/>
              <a:gd name="T42" fmla="*/ 31 w 99"/>
              <a:gd name="T43" fmla="*/ 3 h 99"/>
              <a:gd name="T44" fmla="*/ 38 w 99"/>
              <a:gd name="T45" fmla="*/ 9 h 99"/>
              <a:gd name="T46" fmla="*/ 57 w 99"/>
              <a:gd name="T47" fmla="*/ 0 h 99"/>
              <a:gd name="T48" fmla="*/ 36 w 99"/>
              <a:gd name="T49" fmla="*/ 58 h 99"/>
              <a:gd name="T50" fmla="*/ 45 w 99"/>
              <a:gd name="T51" fmla="*/ 47 h 99"/>
              <a:gd name="T52" fmla="*/ 58 w 99"/>
              <a:gd name="T53" fmla="*/ 55 h 99"/>
              <a:gd name="T54" fmla="*/ 64 w 99"/>
              <a:gd name="T55" fmla="*/ 56 h 99"/>
              <a:gd name="T56" fmla="*/ 54 w 99"/>
              <a:gd name="T57" fmla="*/ 54 h 99"/>
              <a:gd name="T58" fmla="*/ 58 w 99"/>
              <a:gd name="T59" fmla="*/ 69 h 99"/>
              <a:gd name="T60" fmla="*/ 71 w 99"/>
              <a:gd name="T61" fmla="*/ 71 h 99"/>
              <a:gd name="T62" fmla="*/ 71 w 99"/>
              <a:gd name="T63" fmla="*/ 28 h 99"/>
              <a:gd name="T64" fmla="*/ 28 w 99"/>
              <a:gd name="T65" fmla="*/ 28 h 99"/>
              <a:gd name="T66" fmla="*/ 28 w 99"/>
              <a:gd name="T67" fmla="*/ 71 h 99"/>
              <a:gd name="T68" fmla="*/ 55 w 99"/>
              <a:gd name="T69" fmla="*/ 79 h 99"/>
              <a:gd name="T70" fmla="*/ 48 w 99"/>
              <a:gd name="T71" fmla="*/ 66 h 99"/>
              <a:gd name="T72" fmla="*/ 35 w 99"/>
              <a:gd name="T73" fmla="*/ 75 h 99"/>
              <a:gd name="T74" fmla="*/ 42 w 99"/>
              <a:gd name="T75" fmla="*/ 71 h 99"/>
              <a:gd name="T76" fmla="*/ 45 w 99"/>
              <a:gd name="T77" fmla="*/ 52 h 99"/>
              <a:gd name="T78" fmla="*/ 38 w 99"/>
              <a:gd name="T79" fmla="*/ 59 h 99"/>
              <a:gd name="T80" fmla="*/ 51 w 99"/>
              <a:gd name="T81" fmla="*/ 37 h 99"/>
              <a:gd name="T82" fmla="*/ 51 w 99"/>
              <a:gd name="T83" fmla="*/ 46 h 99"/>
              <a:gd name="T84" fmla="*/ 51 w 99"/>
              <a:gd name="T85" fmla="*/ 3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32" name="组合 1"/>
          <p:cNvGrpSpPr/>
          <p:nvPr/>
        </p:nvGrpSpPr>
        <p:grpSpPr>
          <a:xfrm>
            <a:off x="8493125" y="4518025"/>
            <a:ext cx="3324225" cy="1866900"/>
            <a:chOff x="8493853" y="4518660"/>
            <a:chExt cx="3322862" cy="186626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8493853" y="4518660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493853" y="5451792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242846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120374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996315" y="4545639"/>
              <a:ext cx="0" cy="1839286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493853" y="6384925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3" name="组合 93"/>
          <p:cNvGrpSpPr/>
          <p:nvPr/>
        </p:nvGrpSpPr>
        <p:grpSpPr>
          <a:xfrm>
            <a:off x="338138" y="1077913"/>
            <a:ext cx="4017962" cy="823912"/>
            <a:chOff x="320318" y="607960"/>
            <a:chExt cx="4018359" cy="824600"/>
          </a:xfrm>
        </p:grpSpPr>
        <p:grpSp>
          <p:nvGrpSpPr>
            <p:cNvPr id="5160" name="组合 91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90" name="菱形 89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63" name="文本框 90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161" name="文本框 92"/>
            <p:cNvSpPr txBox="1"/>
            <p:nvPr/>
          </p:nvSpPr>
          <p:spPr>
            <a:xfrm>
              <a:off x="1275715" y="797915"/>
              <a:ext cx="3062962" cy="4607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研究背景及意义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134" name="组合 99"/>
          <p:cNvGrpSpPr/>
          <p:nvPr/>
        </p:nvGrpSpPr>
        <p:grpSpPr>
          <a:xfrm>
            <a:off x="338138" y="2192338"/>
            <a:ext cx="4017962" cy="823912"/>
            <a:chOff x="320318" y="607960"/>
            <a:chExt cx="4018359" cy="824600"/>
          </a:xfrm>
        </p:grpSpPr>
        <p:grpSp>
          <p:nvGrpSpPr>
            <p:cNvPr id="5156" name="组合 10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03" name="菱形 10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59" name="文本框 10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157" name="文本框 101"/>
            <p:cNvSpPr txBox="1"/>
            <p:nvPr/>
          </p:nvSpPr>
          <p:spPr>
            <a:xfrm>
              <a:off x="1275715" y="797915"/>
              <a:ext cx="3062962" cy="4607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35" name="组合 109"/>
          <p:cNvGrpSpPr/>
          <p:nvPr/>
        </p:nvGrpSpPr>
        <p:grpSpPr>
          <a:xfrm>
            <a:off x="338138" y="3306763"/>
            <a:ext cx="4017962" cy="823912"/>
            <a:chOff x="320318" y="607960"/>
            <a:chExt cx="4018359" cy="824600"/>
          </a:xfrm>
        </p:grpSpPr>
        <p:grpSp>
          <p:nvGrpSpPr>
            <p:cNvPr id="5152" name="组合 11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13" name="菱形 11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55" name="文本框 11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153" name="文本框 111"/>
            <p:cNvSpPr txBox="1"/>
            <p:nvPr/>
          </p:nvSpPr>
          <p:spPr>
            <a:xfrm>
              <a:off x="1275715" y="797915"/>
              <a:ext cx="3062962" cy="4607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仿真结果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36" name="组合 119"/>
          <p:cNvGrpSpPr/>
          <p:nvPr/>
        </p:nvGrpSpPr>
        <p:grpSpPr>
          <a:xfrm>
            <a:off x="338138" y="4421188"/>
            <a:ext cx="4017962" cy="823912"/>
            <a:chOff x="320318" y="607960"/>
            <a:chExt cx="4018359" cy="824600"/>
          </a:xfrm>
        </p:grpSpPr>
        <p:grpSp>
          <p:nvGrpSpPr>
            <p:cNvPr id="5148" name="组合 12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3" name="菱形 12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51" name="文本框 12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149" name="文本框 121"/>
            <p:cNvSpPr txBox="1"/>
            <p:nvPr/>
          </p:nvSpPr>
          <p:spPr>
            <a:xfrm>
              <a:off x="1275715" y="797915"/>
              <a:ext cx="3062962" cy="4607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展望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39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组合 113"/>
          <p:cNvGrpSpPr/>
          <p:nvPr/>
        </p:nvGrpSpPr>
        <p:grpSpPr>
          <a:xfrm>
            <a:off x="193675" y="185738"/>
            <a:ext cx="3888423" cy="825500"/>
            <a:chOff x="193490" y="186088"/>
            <a:chExt cx="3888197" cy="824600"/>
          </a:xfrm>
        </p:grpSpPr>
        <p:sp>
          <p:nvSpPr>
            <p:cNvPr id="6" name="菱形 5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55" name="文本框 7"/>
            <p:cNvSpPr txBox="1"/>
            <p:nvPr/>
          </p:nvSpPr>
          <p:spPr>
            <a:xfrm>
              <a:off x="1018725" y="245141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仿真结果：兔子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425" y="688776"/>
              <a:ext cx="231126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7" name="Freeform 74"/>
            <p:cNvSpPr>
              <a:spLocks noEditPoints="1"/>
            </p:cNvSpPr>
            <p:nvPr/>
          </p:nvSpPr>
          <p:spPr>
            <a:xfrm>
              <a:off x="419612" y="461439"/>
              <a:ext cx="372357" cy="243464"/>
            </a:xfrm>
            <a:custGeom>
              <a:avLst/>
              <a:gdLst/>
              <a:ahLst/>
              <a:cxnLst>
                <a:cxn ang="0">
                  <a:pos x="254635770" y="813712872"/>
                </a:cxn>
                <a:cxn ang="0">
                  <a:pos x="749765267" y="911918758"/>
                </a:cxn>
                <a:cxn ang="0">
                  <a:pos x="1230745198" y="799681854"/>
                </a:cxn>
                <a:cxn ang="0">
                  <a:pos x="1230745198" y="322679694"/>
                </a:cxn>
                <a:cxn ang="0">
                  <a:pos x="749765267" y="392827291"/>
                </a:cxn>
                <a:cxn ang="0">
                  <a:pos x="254635770" y="322679694"/>
                </a:cxn>
                <a:cxn ang="0">
                  <a:pos x="254635770" y="813712872"/>
                </a:cxn>
                <a:cxn ang="0">
                  <a:pos x="1400502378" y="112236904"/>
                </a:cxn>
                <a:cxn ang="0">
                  <a:pos x="1400502378" y="238501080"/>
                </a:cxn>
                <a:cxn ang="0">
                  <a:pos x="749765267" y="336706966"/>
                </a:cxn>
                <a:cxn ang="0">
                  <a:pos x="99024395" y="238501080"/>
                </a:cxn>
                <a:cxn ang="0">
                  <a:pos x="99024395" y="477002160"/>
                </a:cxn>
                <a:cxn ang="0">
                  <a:pos x="127319766" y="519091467"/>
                </a:cxn>
                <a:cxn ang="0">
                  <a:pos x="70732785" y="575211792"/>
                </a:cxn>
                <a:cxn ang="0">
                  <a:pos x="28291610" y="519091467"/>
                </a:cxn>
                <a:cxn ang="0">
                  <a:pos x="56586980" y="477002160"/>
                </a:cxn>
                <a:cxn ang="0">
                  <a:pos x="56586980" y="112236904"/>
                </a:cxn>
                <a:cxn ang="0">
                  <a:pos x="749765267" y="0"/>
                </a:cxn>
                <a:cxn ang="0">
                  <a:pos x="1400502378" y="112236904"/>
                </a:cxn>
                <a:cxn ang="0">
                  <a:pos x="113170200" y="589239064"/>
                </a:cxn>
                <a:cxn ang="0">
                  <a:pos x="42441176" y="589239064"/>
                </a:cxn>
                <a:cxn ang="0">
                  <a:pos x="0" y="813712872"/>
                </a:cxn>
                <a:cxn ang="0">
                  <a:pos x="28291610" y="813712872"/>
                </a:cxn>
                <a:cxn ang="0">
                  <a:pos x="42441176" y="785654582"/>
                </a:cxn>
                <a:cxn ang="0">
                  <a:pos x="42441176" y="813712872"/>
                </a:cxn>
                <a:cxn ang="0">
                  <a:pos x="84878590" y="827740144"/>
                </a:cxn>
                <a:cxn ang="0">
                  <a:pos x="99024395" y="799681854"/>
                </a:cxn>
                <a:cxn ang="0">
                  <a:pos x="99024395" y="827740144"/>
                </a:cxn>
                <a:cxn ang="0">
                  <a:pos x="113170200" y="827740144"/>
                </a:cxn>
                <a:cxn ang="0">
                  <a:pos x="113170200" y="715506986"/>
                </a:cxn>
                <a:cxn ang="0">
                  <a:pos x="127319766" y="813712872"/>
                </a:cxn>
                <a:cxn ang="0">
                  <a:pos x="155611375" y="813712872"/>
                </a:cxn>
                <a:cxn ang="0">
                  <a:pos x="113170200" y="589239064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51" name="Freeform 90"/>
          <p:cNvSpPr/>
          <p:nvPr/>
        </p:nvSpPr>
        <p:spPr>
          <a:xfrm flipH="1" flipV="1">
            <a:off x="848995" y="4229100"/>
            <a:ext cx="370840" cy="389255"/>
          </a:xfrm>
          <a:custGeom>
            <a:avLst/>
            <a:gdLst/>
            <a:ahLst/>
            <a:cxnLst>
              <a:cxn ang="0">
                <a:pos x="452" y="248"/>
              </a:cxn>
              <a:cxn ang="0">
                <a:pos x="452" y="222"/>
              </a:cxn>
              <a:cxn ang="0">
                <a:pos x="452" y="212"/>
              </a:cxn>
              <a:cxn ang="0">
                <a:pos x="452" y="212"/>
              </a:cxn>
              <a:cxn ang="0">
                <a:pos x="452" y="0"/>
              </a:cxn>
              <a:cxn ang="0">
                <a:pos x="352" y="46"/>
              </a:cxn>
              <a:cxn ang="0">
                <a:pos x="235" y="46"/>
              </a:cxn>
              <a:cxn ang="0">
                <a:pos x="173" y="46"/>
              </a:cxn>
              <a:cxn ang="0">
                <a:pos x="0" y="217"/>
              </a:cxn>
              <a:cxn ang="0">
                <a:pos x="2" y="474"/>
              </a:cxn>
              <a:cxn ang="0">
                <a:pos x="100" y="421"/>
              </a:cxn>
              <a:cxn ang="0">
                <a:pos x="228" y="421"/>
              </a:cxn>
              <a:cxn ang="0">
                <a:pos x="257" y="421"/>
              </a:cxn>
              <a:cxn ang="0">
                <a:pos x="277" y="421"/>
              </a:cxn>
              <a:cxn ang="0">
                <a:pos x="452" y="248"/>
              </a:cxn>
            </a:cxnLst>
            <a:pathLst>
              <a:path w="754" h="790">
                <a:moveTo>
                  <a:pt x="754" y="413"/>
                </a:moveTo>
                <a:cubicBezTo>
                  <a:pt x="754" y="369"/>
                  <a:pt x="754" y="369"/>
                  <a:pt x="754" y="369"/>
                </a:cubicBezTo>
                <a:cubicBezTo>
                  <a:pt x="754" y="364"/>
                  <a:pt x="754" y="359"/>
                  <a:pt x="754" y="354"/>
                </a:cubicBezTo>
                <a:cubicBezTo>
                  <a:pt x="754" y="354"/>
                  <a:pt x="754" y="354"/>
                  <a:pt x="754" y="354"/>
                </a:cubicBezTo>
                <a:cubicBezTo>
                  <a:pt x="754" y="0"/>
                  <a:pt x="754" y="0"/>
                  <a:pt x="754" y="0"/>
                </a:cubicBezTo>
                <a:cubicBezTo>
                  <a:pt x="706" y="46"/>
                  <a:pt x="653" y="77"/>
                  <a:pt x="588" y="77"/>
                </a:cubicBezTo>
                <a:cubicBezTo>
                  <a:pt x="393" y="77"/>
                  <a:pt x="393" y="77"/>
                  <a:pt x="393" y="77"/>
                </a:cubicBezTo>
                <a:cubicBezTo>
                  <a:pt x="289" y="77"/>
                  <a:pt x="289" y="77"/>
                  <a:pt x="289" y="77"/>
                </a:cubicBezTo>
                <a:cubicBezTo>
                  <a:pt x="132" y="77"/>
                  <a:pt x="4" y="204"/>
                  <a:pt x="0" y="362"/>
                </a:cubicBezTo>
                <a:cubicBezTo>
                  <a:pt x="2" y="790"/>
                  <a:pt x="2" y="790"/>
                  <a:pt x="2" y="790"/>
                </a:cubicBezTo>
                <a:cubicBezTo>
                  <a:pt x="38" y="742"/>
                  <a:pt x="98" y="701"/>
                  <a:pt x="166" y="701"/>
                </a:cubicBezTo>
                <a:cubicBezTo>
                  <a:pt x="380" y="701"/>
                  <a:pt x="380" y="701"/>
                  <a:pt x="380" y="701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61" y="701"/>
                  <a:pt x="461" y="701"/>
                  <a:pt x="461" y="701"/>
                </a:cubicBezTo>
                <a:cubicBezTo>
                  <a:pt x="621" y="701"/>
                  <a:pt x="754" y="574"/>
                  <a:pt x="754" y="413"/>
                </a:cubicBezTo>
                <a:close/>
              </a:path>
            </a:pathLst>
          </a:custGeom>
          <a:solidFill>
            <a:srgbClr val="E6E6E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>
            <a:off x="10118725" y="4664075"/>
            <a:ext cx="1406525" cy="1560513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0072A9"/>
          </a:solidFill>
          <a:ln>
            <a:solidFill>
              <a:srgbClr val="007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9" name="Freeform 90"/>
          <p:cNvSpPr/>
          <p:nvPr/>
        </p:nvSpPr>
        <p:spPr>
          <a:xfrm flipH="1" flipV="1">
            <a:off x="2249805" y="1383030"/>
            <a:ext cx="370840" cy="387985"/>
          </a:xfrm>
          <a:custGeom>
            <a:avLst/>
            <a:gdLst/>
            <a:ahLst/>
            <a:cxnLst>
              <a:cxn ang="0">
                <a:pos x="452" y="248"/>
              </a:cxn>
              <a:cxn ang="0">
                <a:pos x="452" y="222"/>
              </a:cxn>
              <a:cxn ang="0">
                <a:pos x="452" y="212"/>
              </a:cxn>
              <a:cxn ang="0">
                <a:pos x="452" y="212"/>
              </a:cxn>
              <a:cxn ang="0">
                <a:pos x="452" y="0"/>
              </a:cxn>
              <a:cxn ang="0">
                <a:pos x="352" y="46"/>
              </a:cxn>
              <a:cxn ang="0">
                <a:pos x="235" y="46"/>
              </a:cxn>
              <a:cxn ang="0">
                <a:pos x="173" y="46"/>
              </a:cxn>
              <a:cxn ang="0">
                <a:pos x="0" y="217"/>
              </a:cxn>
              <a:cxn ang="0">
                <a:pos x="2" y="474"/>
              </a:cxn>
              <a:cxn ang="0">
                <a:pos x="100" y="421"/>
              </a:cxn>
              <a:cxn ang="0">
                <a:pos x="228" y="421"/>
              </a:cxn>
              <a:cxn ang="0">
                <a:pos x="257" y="421"/>
              </a:cxn>
              <a:cxn ang="0">
                <a:pos x="277" y="421"/>
              </a:cxn>
              <a:cxn ang="0">
                <a:pos x="452" y="248"/>
              </a:cxn>
            </a:cxnLst>
            <a:pathLst>
              <a:path w="754" h="790">
                <a:moveTo>
                  <a:pt x="754" y="413"/>
                </a:moveTo>
                <a:cubicBezTo>
                  <a:pt x="754" y="369"/>
                  <a:pt x="754" y="369"/>
                  <a:pt x="754" y="369"/>
                </a:cubicBezTo>
                <a:cubicBezTo>
                  <a:pt x="754" y="364"/>
                  <a:pt x="754" y="359"/>
                  <a:pt x="754" y="354"/>
                </a:cubicBezTo>
                <a:cubicBezTo>
                  <a:pt x="754" y="354"/>
                  <a:pt x="754" y="354"/>
                  <a:pt x="754" y="354"/>
                </a:cubicBezTo>
                <a:cubicBezTo>
                  <a:pt x="754" y="0"/>
                  <a:pt x="754" y="0"/>
                  <a:pt x="754" y="0"/>
                </a:cubicBezTo>
                <a:cubicBezTo>
                  <a:pt x="706" y="46"/>
                  <a:pt x="653" y="77"/>
                  <a:pt x="588" y="77"/>
                </a:cubicBezTo>
                <a:cubicBezTo>
                  <a:pt x="393" y="77"/>
                  <a:pt x="393" y="77"/>
                  <a:pt x="393" y="77"/>
                </a:cubicBezTo>
                <a:cubicBezTo>
                  <a:pt x="289" y="77"/>
                  <a:pt x="289" y="77"/>
                  <a:pt x="289" y="77"/>
                </a:cubicBezTo>
                <a:cubicBezTo>
                  <a:pt x="132" y="77"/>
                  <a:pt x="4" y="204"/>
                  <a:pt x="0" y="362"/>
                </a:cubicBezTo>
                <a:cubicBezTo>
                  <a:pt x="2" y="790"/>
                  <a:pt x="2" y="790"/>
                  <a:pt x="2" y="790"/>
                </a:cubicBezTo>
                <a:cubicBezTo>
                  <a:pt x="38" y="742"/>
                  <a:pt x="98" y="701"/>
                  <a:pt x="166" y="701"/>
                </a:cubicBezTo>
                <a:cubicBezTo>
                  <a:pt x="380" y="701"/>
                  <a:pt x="380" y="701"/>
                  <a:pt x="380" y="701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61" y="701"/>
                  <a:pt x="461" y="701"/>
                  <a:pt x="461" y="701"/>
                </a:cubicBezTo>
                <a:cubicBezTo>
                  <a:pt x="621" y="701"/>
                  <a:pt x="754" y="574"/>
                  <a:pt x="754" y="413"/>
                </a:cubicBezTo>
                <a:close/>
              </a:path>
            </a:pathLst>
          </a:custGeom>
          <a:solidFill>
            <a:srgbClr val="E6E6E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7" name="灯片编号占位符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endParaRPr lang="zh-CN" altLang="en-US" sz="3600" dirty="0">
              <a:solidFill>
                <a:srgbClr val="01559D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7255" y="5419090"/>
            <a:ext cx="180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水下兔子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162925" y="5419090"/>
            <a:ext cx="2323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/>
              <a:t>真空</a:t>
            </a:r>
            <a:r>
              <a:rPr lang="zh-CN" altLang="en-US" sz="2400">
                <a:sym typeface="+mn-ea"/>
              </a:rPr>
              <a:t>兔子</a:t>
            </a:r>
            <a:endParaRPr lang="zh-CN" altLang="en-US" sz="2400"/>
          </a:p>
        </p:txBody>
      </p:sp>
      <p:pic>
        <p:nvPicPr>
          <p:cNvPr id="2" name="bunny视频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2705" y="1193800"/>
            <a:ext cx="5784850" cy="3592195"/>
          </a:xfrm>
          <a:prstGeom prst="rect">
            <a:avLst/>
          </a:prstGeom>
        </p:spPr>
      </p:pic>
      <p:pic>
        <p:nvPicPr>
          <p:cNvPr id="4" name="真空兔子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10275" y="1193800"/>
            <a:ext cx="6029960" cy="3600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2"/>
          <p:cNvSpPr txBox="1"/>
          <p:nvPr/>
        </p:nvSpPr>
        <p:spPr>
          <a:xfrm>
            <a:off x="3335655" y="3748405"/>
            <a:ext cx="57746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3" name="组合 3"/>
          <p:cNvGrpSpPr/>
          <p:nvPr/>
        </p:nvGrpSpPr>
        <p:grpSpPr>
          <a:xfrm>
            <a:off x="3562350" y="2719388"/>
            <a:ext cx="5124450" cy="768350"/>
            <a:chOff x="4219447" y="2719498"/>
            <a:chExt cx="3753106" cy="767856"/>
          </a:xfrm>
        </p:grpSpPr>
        <p:sp>
          <p:nvSpPr>
            <p:cNvPr id="5" name="矩形 4"/>
            <p:cNvSpPr/>
            <p:nvPr/>
          </p:nvSpPr>
          <p:spPr>
            <a:xfrm>
              <a:off x="4447331" y="2809927"/>
              <a:ext cx="3297338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22" name="文本框 5"/>
            <p:cNvSpPr txBox="1"/>
            <p:nvPr/>
          </p:nvSpPr>
          <p:spPr>
            <a:xfrm>
              <a:off x="4219447" y="2719498"/>
              <a:ext cx="3753106" cy="7678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The Fourth Part</a:t>
              </a:r>
              <a:endParaRPr lang="zh-CN" altLang="en-US" sz="44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36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368" name="Freeform 59"/>
          <p:cNvSpPr>
            <a:spLocks noEditPoints="1"/>
          </p:cNvSpPr>
          <p:nvPr/>
        </p:nvSpPr>
        <p:spPr>
          <a:xfrm>
            <a:off x="5651500" y="1814513"/>
            <a:ext cx="889000" cy="671512"/>
          </a:xfrm>
          <a:custGeom>
            <a:avLst/>
            <a:gdLst/>
            <a:ahLst/>
            <a:cxnLst>
              <a:cxn ang="0">
                <a:pos x="1090450604" y="127811117"/>
              </a:cxn>
              <a:cxn ang="0">
                <a:pos x="1860180441" y="255630229"/>
              </a:cxn>
              <a:cxn ang="0">
                <a:pos x="1282883063" y="2147483647"/>
              </a:cxn>
              <a:cxn ang="0">
                <a:pos x="320720766" y="2147483647"/>
              </a:cxn>
              <a:cxn ang="0">
                <a:pos x="1090450604" y="127811117"/>
              </a:cxn>
              <a:cxn ang="0">
                <a:pos x="1282883063" y="2147483647"/>
              </a:cxn>
              <a:cxn ang="0">
                <a:pos x="1090450604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25490055"/>
              </a:cxn>
              <a:cxn ang="0">
                <a:pos x="2147483647" y="1661584496"/>
              </a:cxn>
              <a:cxn ang="0">
                <a:pos x="2147483647" y="1533773379"/>
              </a:cxn>
              <a:cxn ang="0">
                <a:pos x="2147483647" y="702977134"/>
              </a:cxn>
              <a:cxn ang="0">
                <a:pos x="2147483647" y="639071575"/>
              </a:cxn>
              <a:cxn ang="0">
                <a:pos x="2147483647" y="639071575"/>
              </a:cxn>
              <a:cxn ang="0">
                <a:pos x="2116757054" y="639071575"/>
              </a:cxn>
              <a:cxn ang="0">
                <a:pos x="2116757054" y="1086418480"/>
              </a:cxn>
              <a:cxn ang="0">
                <a:pos x="2147483647" y="1086418480"/>
              </a:cxn>
              <a:cxn ang="0">
                <a:pos x="2147483647" y="1853309166"/>
              </a:cxn>
              <a:cxn ang="0">
                <a:pos x="2147483647" y="1981120284"/>
              </a:cxn>
              <a:cxn ang="0">
                <a:pos x="2147483647" y="1981120284"/>
              </a:cxn>
              <a:cxn ang="0">
                <a:pos x="2147483647" y="1981120284"/>
              </a:cxn>
              <a:cxn ang="0">
                <a:pos x="2147483647" y="2147483647"/>
              </a:cxn>
              <a:cxn ang="0">
                <a:pos x="1282883063" y="2147483647"/>
              </a:cxn>
              <a:cxn ang="0">
                <a:pos x="2147483647" y="1725490055"/>
              </a:cxn>
              <a:cxn ang="0">
                <a:pos x="2147483647" y="1725490055"/>
              </a:cxn>
              <a:cxn ang="0">
                <a:pos x="2147483647" y="1214237591"/>
              </a:cxn>
              <a:cxn ang="0">
                <a:pos x="2147483647" y="172549005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69859826"/>
              </a:cxn>
              <a:cxn ang="0">
                <a:pos x="2147483647" y="1469859826"/>
              </a:cxn>
              <a:cxn ang="0">
                <a:pos x="2147483647" y="1661584496"/>
              </a:cxn>
              <a:cxn ang="0">
                <a:pos x="2147483647" y="1661584496"/>
              </a:cxn>
              <a:cxn ang="0">
                <a:pos x="2147483647" y="1469859826"/>
              </a:cxn>
              <a:cxn ang="0">
                <a:pos x="256576613" y="2147483647"/>
              </a:cxn>
              <a:cxn ang="0">
                <a:pos x="641441532" y="2147483647"/>
              </a:cxn>
              <a:cxn ang="0">
                <a:pos x="641441532" y="2147483647"/>
              </a:cxn>
              <a:cxn ang="0">
                <a:pos x="320720766" y="2147483647"/>
              </a:cxn>
              <a:cxn ang="0">
                <a:pos x="128288306" y="2147483647"/>
              </a:cxn>
              <a:cxn ang="0">
                <a:pos x="0" y="2147483647"/>
              </a:cxn>
              <a:cxn ang="0">
                <a:pos x="256576613" y="2147483647"/>
              </a:cxn>
              <a:cxn ang="0">
                <a:pos x="256576613" y="2147483647"/>
              </a:cxn>
              <a:cxn ang="0">
                <a:pos x="128288306" y="2147483647"/>
              </a:cxn>
              <a:cxn ang="0">
                <a:pos x="833873991" y="2147483647"/>
              </a:cxn>
              <a:cxn ang="0">
                <a:pos x="1154594757" y="2147483647"/>
              </a:cxn>
              <a:cxn ang="0">
                <a:pos x="256576613" y="2147483647"/>
              </a:cxn>
            </a:cxnLst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810" y="1536700"/>
            <a:ext cx="1020445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en-US" sz="2400">
                <a:sym typeface="宋体" panose="02010600030101010101" pitchFamily="2" charset="-122"/>
              </a:rPr>
              <a:t>1.</a:t>
            </a:r>
            <a:r>
              <a:rPr lang="zh-CN" altLang="en-US" sz="2400">
                <a:sym typeface="宋体" panose="02010600030101010101" pitchFamily="2" charset="-122"/>
              </a:rPr>
              <a:t>集成到物理引擎：合并后的动能（包括物体和流体运动）关于物体速度（ω，v）仍然是一个恒定的二次型函数，只需要对现有的物理引擎轻微地进行修改，很容易地就可以扩展我们的方法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宋体" panose="02010600030101010101" pitchFamily="2" charset="-122"/>
              </a:rPr>
              <a:t>2.</a:t>
            </a:r>
            <a:r>
              <a:rPr lang="en-US" altLang="zh-CN" sz="2400">
                <a:sym typeface="宋体" panose="02010600030101010101" pitchFamily="2" charset="-122"/>
              </a:rPr>
              <a:t>在GPU</a:t>
            </a:r>
            <a:r>
              <a:rPr lang="en-US" altLang="zh-CN" sz="2400">
                <a:sym typeface="宋体" panose="02010600030101010101" pitchFamily="2" charset="-122"/>
              </a:rPr>
              <a:t>实现该算法</a:t>
            </a:r>
            <a:endParaRPr lang="en-US" altLang="zh-CN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宋体" panose="02010600030101010101" pitchFamily="2" charset="-122"/>
              </a:rPr>
              <a:t>3.多刚体运动:每个物体的基尔霍夫张量的流体部分K</a:t>
            </a:r>
            <a:r>
              <a:rPr lang="en-US" altLang="zh-CN" sz="2400" baseline="-25000">
                <a:sym typeface="宋体" panose="02010600030101010101" pitchFamily="2" charset="-122"/>
              </a:rPr>
              <a:t>F</a:t>
            </a:r>
            <a:r>
              <a:rPr lang="en-US" altLang="zh-CN" sz="2400">
                <a:sym typeface="宋体" panose="02010600030101010101" pitchFamily="2" charset="-122"/>
              </a:rPr>
              <a:t>不再是恒定的，而是依赖于所有其他物体的姿态</a:t>
            </a:r>
            <a:r>
              <a:rPr lang="zh-CN" altLang="en-US" sz="2400">
                <a:sym typeface="宋体" panose="02010600030101010101" pitchFamily="2" charset="-122"/>
              </a:rPr>
              <a:t>，</a:t>
            </a:r>
            <a:r>
              <a:rPr lang="en-US" altLang="zh-CN" sz="2400">
                <a:sym typeface="宋体" panose="02010600030101010101" pitchFamily="2" charset="-122"/>
              </a:rPr>
              <a:t>在交互式速率下实现这样的模拟将具有挑战性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任意多边形 48"/>
          <p:cNvSpPr/>
          <p:nvPr/>
        </p:nvSpPr>
        <p:spPr>
          <a:xfrm flipV="1">
            <a:off x="-15875" y="49213"/>
            <a:ext cx="12203113" cy="28114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035" name="组合 1"/>
          <p:cNvGrpSpPr/>
          <p:nvPr/>
        </p:nvGrpSpPr>
        <p:grpSpPr>
          <a:xfrm>
            <a:off x="153988" y="133350"/>
            <a:ext cx="11764962" cy="2525713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058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319" y="2488026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5777" y="2364684"/>
              <a:ext cx="317783" cy="31595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264" y="2237963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59779" y="2114620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266" y="1989589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724" y="1862868"/>
              <a:ext cx="317783" cy="31933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239" y="1739525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726" y="1614493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240" y="1491152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699" y="1364430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7186" y="1241088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01" y="1116057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216" y="991025"/>
              <a:ext cx="317783" cy="31933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646" y="865993"/>
              <a:ext cx="316811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61" y="740962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7676" y="617619"/>
              <a:ext cx="31778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70163" y="492587"/>
              <a:ext cx="317783" cy="31595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621" y="367556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136" y="242524"/>
              <a:ext cx="317783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038" name="文本框 133"/>
          <p:cNvSpPr txBox="1"/>
          <p:nvPr/>
        </p:nvSpPr>
        <p:spPr>
          <a:xfrm>
            <a:off x="2086293" y="2860993"/>
            <a:ext cx="8196262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0800000" flipV="1">
            <a:off x="-15875" y="4027488"/>
            <a:ext cx="12203113" cy="28114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040" name="组合 3"/>
          <p:cNvGrpSpPr/>
          <p:nvPr/>
        </p:nvGrpSpPr>
        <p:grpSpPr>
          <a:xfrm rot="10800000">
            <a:off x="355600" y="4170363"/>
            <a:ext cx="11763375" cy="2525712"/>
            <a:chOff x="5010804" y="242524"/>
            <a:chExt cx="7202115" cy="2688182"/>
          </a:xfrm>
        </p:grpSpPr>
        <p:sp>
          <p:nvSpPr>
            <p:cNvPr id="5" name="菱形 4"/>
            <p:cNvSpPr/>
            <p:nvPr/>
          </p:nvSpPr>
          <p:spPr>
            <a:xfrm rot="20460000">
              <a:off x="5014692" y="2609679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 rot="20460000">
              <a:off x="5376255" y="2484647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 rot="20460000">
              <a:off x="5739763" y="2364684"/>
              <a:ext cx="317826" cy="31595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 rot="20460000">
              <a:off x="6100354" y="2234583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 rot="20460000">
              <a:off x="6463862" y="2111242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 rot="20460000">
              <a:off x="6824454" y="1986210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 rot="20460000">
              <a:off x="7186018" y="1862867"/>
              <a:ext cx="316854" cy="31933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 rot="20460000">
              <a:off x="7549525" y="1736146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 rot="20460000">
              <a:off x="7911089" y="1611115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 rot="20460000">
              <a:off x="8271680" y="1487772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 rot="20460000">
              <a:off x="8637132" y="1361051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 rot="20460000">
              <a:off x="9000639" y="1237709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 rot="20460000">
              <a:off x="9362203" y="1112677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 rot="20460000">
              <a:off x="9722795" y="991024"/>
              <a:ext cx="316854" cy="31933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 rot="20460000">
              <a:off x="10086303" y="862613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 rot="20460000">
              <a:off x="10449810" y="737582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 rot="20460000">
              <a:off x="10810402" y="614240"/>
              <a:ext cx="316854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 rot="20460000">
              <a:off x="11173909" y="492587"/>
              <a:ext cx="317826" cy="31595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 rot="20460000">
              <a:off x="11537417" y="364177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 rot="20460000">
              <a:off x="11898980" y="239145"/>
              <a:ext cx="317826" cy="31764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2"/>
          <p:cNvSpPr txBox="1"/>
          <p:nvPr/>
        </p:nvSpPr>
        <p:spPr>
          <a:xfrm>
            <a:off x="3827780" y="3748088"/>
            <a:ext cx="4711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研究背景及意义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6147" name="组合 3"/>
          <p:cNvGrpSpPr/>
          <p:nvPr/>
        </p:nvGrpSpPr>
        <p:grpSpPr>
          <a:xfrm>
            <a:off x="4006850" y="2719388"/>
            <a:ext cx="4445000" cy="768350"/>
            <a:chOff x="4219447" y="2719498"/>
            <a:chExt cx="3753106" cy="767856"/>
          </a:xfrm>
        </p:grpSpPr>
        <p:sp>
          <p:nvSpPr>
            <p:cNvPr id="5" name="矩形 4"/>
            <p:cNvSpPr/>
            <p:nvPr/>
          </p:nvSpPr>
          <p:spPr>
            <a:xfrm>
              <a:off x="4448655" y="2809927"/>
              <a:ext cx="3294691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06" name="文本框 5"/>
            <p:cNvSpPr txBox="1"/>
            <p:nvPr/>
          </p:nvSpPr>
          <p:spPr>
            <a:xfrm>
              <a:off x="4219447" y="2719498"/>
              <a:ext cx="3753106" cy="7678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The First Part</a:t>
              </a:r>
              <a:endParaRPr lang="zh-CN" altLang="en-US" sz="44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1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52" name="Freeform 48"/>
          <p:cNvSpPr>
            <a:spLocks noEditPoints="1"/>
          </p:cNvSpPr>
          <p:nvPr/>
        </p:nvSpPr>
        <p:spPr>
          <a:xfrm>
            <a:off x="5775325" y="1635125"/>
            <a:ext cx="641350" cy="1019175"/>
          </a:xfrm>
          <a:custGeom>
            <a:avLst/>
            <a:gdLst/>
            <a:ahLst/>
            <a:cxnLst>
              <a:cxn ang="0">
                <a:pos x="2147483647" y="92445902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1374460912" y="2147483647"/>
              </a:cxn>
              <a:cxn ang="0">
                <a:pos x="1099570644" y="2147483647"/>
              </a:cxn>
              <a:cxn ang="0">
                <a:pos x="1099570644" y="2147483647"/>
              </a:cxn>
              <a:cxn ang="0">
                <a:pos x="1099570644" y="2147483647"/>
              </a:cxn>
              <a:cxn ang="0">
                <a:pos x="1099570644" y="2147483647"/>
              </a:cxn>
              <a:cxn ang="0">
                <a:pos x="1374460912" y="2147483647"/>
              </a:cxn>
              <a:cxn ang="0">
                <a:pos x="1466087810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86683736"/>
              </a:cxn>
              <a:cxn ang="0">
                <a:pos x="1374460912" y="1386683736"/>
              </a:cxn>
              <a:cxn ang="0">
                <a:pos x="1007934173" y="2147483647"/>
              </a:cxn>
              <a:cxn ang="0">
                <a:pos x="2107504817" y="2147483647"/>
              </a:cxn>
              <a:cxn ang="0">
                <a:pos x="210750481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1557724281" y="2147483647"/>
              </a:cxn>
              <a:cxn ang="0">
                <a:pos x="1557724281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1557724281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173"/>
          <p:cNvGrpSpPr/>
          <p:nvPr/>
        </p:nvGrpSpPr>
        <p:grpSpPr>
          <a:xfrm>
            <a:off x="193675" y="195263"/>
            <a:ext cx="3887788" cy="825500"/>
            <a:chOff x="193490" y="186088"/>
            <a:chExt cx="3887562" cy="824600"/>
          </a:xfrm>
        </p:grpSpPr>
        <p:sp>
          <p:nvSpPr>
            <p:cNvPr id="26" name="菱形 25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93" name="文本框 26"/>
            <p:cNvSpPr txBox="1"/>
            <p:nvPr/>
          </p:nvSpPr>
          <p:spPr>
            <a:xfrm>
              <a:off x="1018090" y="243238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109425" y="688776"/>
              <a:ext cx="1257227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5" name="Freeform 48"/>
            <p:cNvSpPr>
              <a:spLocks noEditPoints="1"/>
            </p:cNvSpPr>
            <p:nvPr/>
          </p:nvSpPr>
          <p:spPr>
            <a:xfrm>
              <a:off x="458993" y="365184"/>
              <a:ext cx="293595" cy="466408"/>
            </a:xfrm>
            <a:custGeom>
              <a:avLst/>
              <a:gdLst/>
              <a:ahLst/>
              <a:cxnLst>
                <a:cxn ang="0">
                  <a:pos x="1094517778" y="193607721"/>
                </a:cxn>
                <a:cxn ang="0">
                  <a:pos x="1190527725" y="987394536"/>
                </a:cxn>
                <a:cxn ang="0">
                  <a:pos x="979305842" y="1277803917"/>
                </a:cxn>
                <a:cxn ang="0">
                  <a:pos x="1056113799" y="1258443585"/>
                </a:cxn>
                <a:cxn ang="0">
                  <a:pos x="1094517778" y="1413330642"/>
                </a:cxn>
                <a:cxn ang="0">
                  <a:pos x="1075315789" y="1548852966"/>
                </a:cxn>
                <a:cxn ang="0">
                  <a:pos x="1094517778" y="1665014959"/>
                </a:cxn>
                <a:cxn ang="0">
                  <a:pos x="1056113799" y="1800541684"/>
                </a:cxn>
                <a:cxn ang="0">
                  <a:pos x="288029841" y="1877983012"/>
                </a:cxn>
                <a:cxn ang="0">
                  <a:pos x="230423873" y="1839262348"/>
                </a:cxn>
                <a:cxn ang="0">
                  <a:pos x="230423873" y="1606933963"/>
                </a:cxn>
                <a:cxn ang="0">
                  <a:pos x="230423873" y="1587573631"/>
                </a:cxn>
                <a:cxn ang="0">
                  <a:pos x="230423873" y="1374605578"/>
                </a:cxn>
                <a:cxn ang="0">
                  <a:pos x="288029841" y="1335884914"/>
                </a:cxn>
                <a:cxn ang="0">
                  <a:pos x="307231830" y="1219722921"/>
                </a:cxn>
                <a:cxn ang="0">
                  <a:pos x="0" y="658264491"/>
                </a:cxn>
                <a:cxn ang="0">
                  <a:pos x="633665650" y="0"/>
                </a:cxn>
                <a:cxn ang="0">
                  <a:pos x="537655703" y="793786815"/>
                </a:cxn>
                <a:cxn ang="0">
                  <a:pos x="576059682" y="755066151"/>
                </a:cxn>
                <a:cxn ang="0">
                  <a:pos x="633665650" y="793786815"/>
                </a:cxn>
                <a:cxn ang="0">
                  <a:pos x="691276001" y="755066151"/>
                </a:cxn>
                <a:cxn ang="0">
                  <a:pos x="748881969" y="793786815"/>
                </a:cxn>
                <a:cxn ang="0">
                  <a:pos x="825689926" y="735705819"/>
                </a:cxn>
                <a:cxn ang="0">
                  <a:pos x="748881969" y="1006754868"/>
                </a:cxn>
                <a:cxn ang="0">
                  <a:pos x="844891916" y="1277803917"/>
                </a:cxn>
                <a:cxn ang="0">
                  <a:pos x="844891916" y="1122916861"/>
                </a:cxn>
                <a:cxn ang="0">
                  <a:pos x="1075315789" y="909953208"/>
                </a:cxn>
                <a:cxn ang="0">
                  <a:pos x="998507831" y="290409381"/>
                </a:cxn>
                <a:cxn ang="0">
                  <a:pos x="288029841" y="290409381"/>
                </a:cxn>
                <a:cxn ang="0">
                  <a:pos x="211221883" y="929313540"/>
                </a:cxn>
                <a:cxn ang="0">
                  <a:pos x="441645756" y="1142277193"/>
                </a:cxn>
                <a:cxn ang="0">
                  <a:pos x="441645756" y="1297164249"/>
                </a:cxn>
                <a:cxn ang="0">
                  <a:pos x="556857693" y="1006754868"/>
                </a:cxn>
                <a:cxn ang="0">
                  <a:pos x="480049735" y="735705819"/>
                </a:cxn>
                <a:cxn ang="0">
                  <a:pos x="768083958" y="832507479"/>
                </a:cxn>
                <a:cxn ang="0">
                  <a:pos x="691276001" y="813147147"/>
                </a:cxn>
                <a:cxn ang="0">
                  <a:pos x="576059682" y="813147147"/>
                </a:cxn>
                <a:cxn ang="0">
                  <a:pos x="518453714" y="813147147"/>
                </a:cxn>
                <a:cxn ang="0">
                  <a:pos x="614463661" y="987394536"/>
                </a:cxn>
                <a:cxn ang="0">
                  <a:pos x="614463661" y="1297164249"/>
                </a:cxn>
                <a:cxn ang="0">
                  <a:pos x="672074011" y="987394536"/>
                </a:cxn>
                <a:cxn ang="0">
                  <a:pos x="672074011" y="968034204"/>
                </a:cxn>
                <a:cxn ang="0">
                  <a:pos x="825689926" y="1858622680"/>
                </a:cxn>
                <a:cxn ang="0">
                  <a:pos x="652872022" y="2052230401"/>
                </a:cxn>
                <a:cxn ang="0">
                  <a:pos x="825689926" y="1858622680"/>
                </a:cxn>
                <a:cxn ang="0">
                  <a:pos x="326433820" y="1703740023"/>
                </a:cxn>
                <a:cxn ang="0">
                  <a:pos x="326433820" y="1742460687"/>
                </a:cxn>
                <a:cxn ang="0">
                  <a:pos x="960103852" y="1665014959"/>
                </a:cxn>
                <a:cxn ang="0">
                  <a:pos x="960103852" y="1413330642"/>
                </a:cxn>
                <a:cxn ang="0">
                  <a:pos x="326433820" y="1490771970"/>
                </a:cxn>
                <a:cxn ang="0">
                  <a:pos x="960103852" y="1432690974"/>
                </a:cxn>
                <a:cxn ang="0">
                  <a:pos x="960103852" y="1413330642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2" name="文本框 11"/>
          <p:cNvSpPr txBox="1"/>
          <p:nvPr/>
        </p:nvSpPr>
        <p:spPr>
          <a:xfrm>
            <a:off x="1109980" y="2228850"/>
            <a:ext cx="989520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>
                <a:sym typeface="宋体" panose="02010600030101010101" pitchFamily="2" charset="-122"/>
              </a:rPr>
              <a:t>本文研究领域属于计算机图形学-计算机动画-物理仿真领域。</a:t>
            </a:r>
            <a:endParaRPr lang="zh-CN" altLang="en-US" sz="2400">
              <a:sym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>
                <a:sym typeface="宋体" panose="02010600030101010101" pitchFamily="2" charset="-122"/>
              </a:rPr>
              <a:t>流体与物体的相互作用在计算机图形学文献中得到了广泛的研究。众多文献中的方法都依赖于对周围流体的模拟，使得计算成本非常昂贵。而基于基尔霍夫理论的方法不需要对流体进行模拟。</a:t>
            </a:r>
            <a:endParaRPr lang="zh-CN" altLang="en-US" sz="2400">
              <a:sym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>
                <a:sym typeface="宋体" panose="02010600030101010101" pitchFamily="2" charset="-122"/>
              </a:rPr>
              <a:t>本文的研究意义在于能够用更高的效率得到更好的视觉效果</a:t>
            </a: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7173" name="灯片编号占位符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2"/>
          <p:cNvSpPr txBox="1"/>
          <p:nvPr/>
        </p:nvSpPr>
        <p:spPr>
          <a:xfrm>
            <a:off x="3746500" y="3748088"/>
            <a:ext cx="4711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理论基础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3"/>
          <p:cNvGrpSpPr/>
          <p:nvPr/>
        </p:nvGrpSpPr>
        <p:grpSpPr>
          <a:xfrm>
            <a:off x="3562350" y="2784475"/>
            <a:ext cx="5060950" cy="768350"/>
            <a:chOff x="4525693" y="2733936"/>
            <a:chExt cx="3359766" cy="767854"/>
          </a:xfrm>
        </p:grpSpPr>
        <p:sp>
          <p:nvSpPr>
            <p:cNvPr id="5" name="矩形 4"/>
            <p:cNvSpPr/>
            <p:nvPr/>
          </p:nvSpPr>
          <p:spPr>
            <a:xfrm>
              <a:off x="4716445" y="2808501"/>
              <a:ext cx="3027794" cy="644109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02" name="文本框 5"/>
            <p:cNvSpPr txBox="1"/>
            <p:nvPr/>
          </p:nvSpPr>
          <p:spPr>
            <a:xfrm>
              <a:off x="4525693" y="2733936"/>
              <a:ext cx="3359766" cy="7678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The Second Part</a:t>
              </a:r>
              <a:endParaRPr lang="zh-CN" altLang="en-US" sz="44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5452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1320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6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4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8" name="Freeform 283"/>
          <p:cNvSpPr>
            <a:spLocks noEditPoints="1"/>
          </p:cNvSpPr>
          <p:nvPr/>
        </p:nvSpPr>
        <p:spPr>
          <a:xfrm>
            <a:off x="5727700" y="1697038"/>
            <a:ext cx="749300" cy="9493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1804109328" y="438089754"/>
              </a:cxn>
              <a:cxn ang="0">
                <a:pos x="1804109328" y="438089754"/>
              </a:cxn>
              <a:cxn ang="0">
                <a:pos x="870946883" y="62584251"/>
              </a:cxn>
              <a:cxn ang="0">
                <a:pos x="186630912" y="500674005"/>
              </a:cxn>
              <a:cxn ang="0">
                <a:pos x="0" y="1314277174"/>
              </a:cxn>
              <a:cxn ang="0">
                <a:pos x="186630912" y="2127872432"/>
              </a:cxn>
              <a:cxn ang="0">
                <a:pos x="870946883" y="2147483647"/>
              </a:cxn>
              <a:cxn ang="0">
                <a:pos x="1928524678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627198427"/>
              </a:cxn>
              <a:cxn ang="0">
                <a:pos x="2147483647" y="876187420"/>
              </a:cxn>
              <a:cxn ang="0">
                <a:pos x="2147483647" y="1126524422"/>
              </a:cxn>
              <a:cxn ang="0">
                <a:pos x="2147483647" y="125168501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622108297" y="751018919"/>
              </a:cxn>
              <a:cxn ang="0">
                <a:pos x="870946883" y="563258256"/>
              </a:cxn>
              <a:cxn ang="0">
                <a:pos x="1119793357" y="751018919"/>
              </a:cxn>
              <a:cxn ang="0">
                <a:pos x="1306424268" y="1314277174"/>
              </a:cxn>
              <a:cxn ang="0">
                <a:pos x="1119793357" y="1877535430"/>
              </a:cxn>
              <a:cxn ang="0">
                <a:pos x="870946883" y="2002703931"/>
              </a:cxn>
              <a:cxn ang="0">
                <a:pos x="622108297" y="1877535430"/>
              </a:cxn>
              <a:cxn ang="0">
                <a:pos x="435477385" y="1314277174"/>
              </a:cxn>
              <a:cxn ang="0">
                <a:pos x="622108297" y="751018919"/>
              </a:cxn>
              <a:cxn ang="0">
                <a:pos x="2147483647" y="688426757"/>
              </a:cxn>
              <a:cxn ang="0">
                <a:pos x="2147483647" y="500674005"/>
              </a:cxn>
              <a:cxn ang="0">
                <a:pos x="2147483647" y="688426757"/>
              </a:cxn>
              <a:cxn ang="0">
                <a:pos x="2147483647" y="1314277174"/>
              </a:cxn>
              <a:cxn ang="0">
                <a:pos x="2147483647" y="1877535430"/>
              </a:cxn>
              <a:cxn ang="0">
                <a:pos x="2147483647" y="2127872432"/>
              </a:cxn>
              <a:cxn ang="0">
                <a:pos x="2147483647" y="1877535430"/>
              </a:cxn>
              <a:cxn ang="0">
                <a:pos x="2052947915" y="1314277174"/>
              </a:cxn>
              <a:cxn ang="0">
                <a:pos x="2147483647" y="688426757"/>
              </a:cxn>
            </a:cxnLst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基本假设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175" y="1572260"/>
            <a:ext cx="1020445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假设物体在无限体积的无粘性和不可压缩流体中是单独存在的。整个流体处于静止状态。流体速度场是无旋的。移动的物体不会在下游产生任何尾流，一旦物体停止移动，液体就会完全静止。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基本假设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810" y="996950"/>
            <a:ext cx="10204450" cy="6739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根据基本假设我们得到如下三个公式：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（1）表示无穷远处速度势为0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（2）是诺依曼问题边界条件的限制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（3）表示流体不可压缩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（其中B表示刚体，∂B则表示刚体的边界，φ表示流体的速度势，</a:t>
            </a:r>
            <a:r>
              <a:rPr lang="en-US" altLang="zh-CN" sz="2400">
                <a:sym typeface="+mn-ea"/>
              </a:rPr>
              <a:t>grad</a:t>
            </a:r>
            <a:r>
              <a:rPr lang="zh-CN" altLang="en-US" sz="2400">
                <a:sym typeface="+mn-ea"/>
              </a:rPr>
              <a:t>φ</a:t>
            </a:r>
            <a:r>
              <a:rPr lang="zh-CN" altLang="en-US" sz="2400">
                <a:sym typeface="+mn-ea"/>
              </a:rPr>
              <a:t>表示流体在z点处的速度，n(z)表示</a:t>
            </a:r>
            <a:r>
              <a:rPr lang="zh-CN" altLang="en-US" sz="2400">
                <a:sym typeface="+mn-ea"/>
              </a:rPr>
              <a:t>∂B的</a:t>
            </a:r>
            <a:r>
              <a:rPr lang="zh-CN" altLang="en-US" sz="2400">
                <a:sym typeface="+mn-ea"/>
              </a:rPr>
              <a:t>曲面法线）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                                    </a:t>
            </a:r>
            <a:endParaRPr lang="zh-CN" altLang="en-US" sz="24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                                        </a:t>
            </a:r>
            <a:endParaRPr lang="zh-CN" altLang="en-US" sz="2400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085" y="1660525"/>
            <a:ext cx="7429500" cy="18789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1019810" y="1536700"/>
            <a:ext cx="10204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刚体动能定理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（J</a:t>
            </a:r>
            <a:r>
              <a:rPr lang="zh-CN" altLang="en-US" sz="2400" baseline="-25000">
                <a:sym typeface="宋体" panose="02010600030101010101" pitchFamily="2" charset="-122"/>
              </a:rPr>
              <a:t>B</a:t>
            </a:r>
            <a:r>
              <a:rPr lang="zh-CN" altLang="en-US" sz="2400">
                <a:sym typeface="宋体" panose="02010600030101010101" pitchFamily="2" charset="-122"/>
              </a:rPr>
              <a:t>是物体的惯性张量）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将动量写成矩阵乘以向量的形式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（</a:t>
            </a:r>
            <a:r>
              <a:rPr lang="zh-CN" altLang="en-US" sz="2400" i="1">
                <a:sym typeface="宋体" panose="02010600030101010101" pitchFamily="2" charset="-122"/>
              </a:rPr>
              <a:t>l</a:t>
            </a:r>
            <a:r>
              <a:rPr lang="zh-CN" altLang="en-US" sz="2400">
                <a:sym typeface="宋体" panose="02010600030101010101" pitchFamily="2" charset="-122"/>
              </a:rPr>
              <a:t>表示角动量</a:t>
            </a:r>
            <a:r>
              <a:rPr lang="zh-CN" altLang="en-US" sz="2400" i="1">
                <a:sym typeface="宋体" panose="02010600030101010101" pitchFamily="2" charset="-122"/>
              </a:rPr>
              <a:t>p</a:t>
            </a:r>
            <a:r>
              <a:rPr lang="zh-CN" altLang="en-US" sz="2400">
                <a:sym typeface="宋体" panose="02010600030101010101" pitchFamily="2" charset="-122"/>
              </a:rPr>
              <a:t>表示动量）</a:t>
            </a: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620" y="1425575"/>
            <a:ext cx="3138805" cy="867410"/>
          </a:xfrm>
          <a:prstGeom prst="rect">
            <a:avLst/>
          </a:prstGeom>
        </p:spPr>
      </p:pic>
      <p:graphicFrame>
        <p:nvGraphicFramePr>
          <p:cNvPr id="4" name="对象 -2147482618"/>
          <p:cNvGraphicFramePr>
            <a:graphicFrameLocks noChangeAspect="1"/>
          </p:cNvGraphicFramePr>
          <p:nvPr/>
        </p:nvGraphicFramePr>
        <p:xfrm>
          <a:off x="4071620" y="3173095"/>
          <a:ext cx="289496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358900" imgH="457200" progId="Equation.DSMT4">
                  <p:embed/>
                </p:oleObj>
              </mc:Choice>
              <mc:Fallback>
                <p:oleObj name="" r:id="rId2" imgW="13589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1620" y="3173095"/>
                        <a:ext cx="2894965" cy="974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35"/>
          <p:cNvGrpSpPr/>
          <p:nvPr/>
        </p:nvGrpSpPr>
        <p:grpSpPr>
          <a:xfrm>
            <a:off x="194310" y="171133"/>
            <a:ext cx="3733483" cy="825500"/>
            <a:chOff x="193490" y="186088"/>
            <a:chExt cx="3733266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452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3"/>
            <p:cNvSpPr txBox="1"/>
            <p:nvPr/>
          </p:nvSpPr>
          <p:spPr>
            <a:xfrm>
              <a:off x="863794" y="186150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基尔霍夫理论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507942820" y="0"/>
                </a:cxn>
                <a:cxn ang="0">
                  <a:pos x="359277916" y="87204798"/>
                </a:cxn>
                <a:cxn ang="0">
                  <a:pos x="359277916" y="87204798"/>
                </a:cxn>
                <a:cxn ang="0">
                  <a:pos x="173444147" y="12459341"/>
                </a:cxn>
                <a:cxn ang="0">
                  <a:pos x="37165346" y="99660609"/>
                </a:cxn>
                <a:cxn ang="0">
                  <a:pos x="0" y="261614393"/>
                </a:cxn>
                <a:cxn ang="0">
                  <a:pos x="37165346" y="423564648"/>
                </a:cxn>
                <a:cxn ang="0">
                  <a:pos x="173444147" y="498310105"/>
                </a:cxn>
                <a:cxn ang="0">
                  <a:pos x="384053640" y="460939141"/>
                </a:cxn>
                <a:cxn ang="0">
                  <a:pos x="507942820" y="510769446"/>
                </a:cxn>
                <a:cxn ang="0">
                  <a:pos x="532718544" y="510769446"/>
                </a:cxn>
                <a:cxn ang="0">
                  <a:pos x="706162691" y="697634852"/>
                </a:cxn>
                <a:cxn ang="0">
                  <a:pos x="842441492" y="722550005"/>
                </a:cxn>
                <a:cxn ang="0">
                  <a:pos x="817662248" y="971708587"/>
                </a:cxn>
                <a:cxn ang="0">
                  <a:pos x="805276146" y="1494933843"/>
                </a:cxn>
                <a:cxn ang="0">
                  <a:pos x="929161806" y="1494933843"/>
                </a:cxn>
                <a:cxn ang="0">
                  <a:pos x="953941050" y="1046454043"/>
                </a:cxn>
                <a:cxn ang="0">
                  <a:pos x="1015885639" y="1046454043"/>
                </a:cxn>
                <a:cxn ang="0">
                  <a:pos x="1040661363" y="1494933843"/>
                </a:cxn>
                <a:cxn ang="0">
                  <a:pos x="1176940165" y="1494933843"/>
                </a:cxn>
                <a:cxn ang="0">
                  <a:pos x="1139774819" y="971708587"/>
                </a:cxn>
                <a:cxn ang="0">
                  <a:pos x="1164550543" y="510769446"/>
                </a:cxn>
                <a:cxn ang="0">
                  <a:pos x="916775704" y="510769446"/>
                </a:cxn>
                <a:cxn ang="0">
                  <a:pos x="867220736" y="436023989"/>
                </a:cxn>
                <a:cxn ang="0">
                  <a:pos x="879606838" y="436023989"/>
                </a:cxn>
                <a:cxn ang="0">
                  <a:pos x="978720293" y="473394952"/>
                </a:cxn>
                <a:cxn ang="0">
                  <a:pos x="1127385197" y="323904039"/>
                </a:cxn>
                <a:cxn ang="0">
                  <a:pos x="978720293" y="174409595"/>
                </a:cxn>
                <a:cxn ang="0">
                  <a:pos x="879606838" y="224239900"/>
                </a:cxn>
                <a:cxn ang="0">
                  <a:pos x="594663133" y="24915152"/>
                </a:cxn>
                <a:cxn ang="0">
                  <a:pos x="507942820" y="0"/>
                </a:cxn>
                <a:cxn ang="0">
                  <a:pos x="805276146" y="535684598"/>
                </a:cxn>
                <a:cxn ang="0">
                  <a:pos x="718552313" y="573059091"/>
                </a:cxn>
                <a:cxn ang="0">
                  <a:pos x="631831999" y="485854293"/>
                </a:cxn>
                <a:cxn ang="0">
                  <a:pos x="768107281" y="460939141"/>
                </a:cxn>
                <a:cxn ang="0">
                  <a:pos x="805276146" y="535684598"/>
                </a:cxn>
                <a:cxn ang="0">
                  <a:pos x="123889179" y="149494443"/>
                </a:cxn>
                <a:cxn ang="0">
                  <a:pos x="173444147" y="112119950"/>
                </a:cxn>
                <a:cxn ang="0">
                  <a:pos x="222999115" y="149494443"/>
                </a:cxn>
                <a:cxn ang="0">
                  <a:pos x="260164461" y="261614393"/>
                </a:cxn>
                <a:cxn ang="0">
                  <a:pos x="222999115" y="373734343"/>
                </a:cxn>
                <a:cxn ang="0">
                  <a:pos x="173444147" y="398649496"/>
                </a:cxn>
                <a:cxn ang="0">
                  <a:pos x="123889179" y="373734343"/>
                </a:cxn>
                <a:cxn ang="0">
                  <a:pos x="86720314" y="261614393"/>
                </a:cxn>
                <a:cxn ang="0">
                  <a:pos x="123889179" y="149494443"/>
                </a:cxn>
                <a:cxn ang="0">
                  <a:pos x="433608608" y="137035102"/>
                </a:cxn>
                <a:cxn ang="0">
                  <a:pos x="507942820" y="99660609"/>
                </a:cxn>
                <a:cxn ang="0">
                  <a:pos x="582277031" y="137035102"/>
                </a:cxn>
                <a:cxn ang="0">
                  <a:pos x="619442377" y="261614393"/>
                </a:cxn>
                <a:cxn ang="0">
                  <a:pos x="582277031" y="373734343"/>
                </a:cxn>
                <a:cxn ang="0">
                  <a:pos x="507942820" y="423564648"/>
                </a:cxn>
                <a:cxn ang="0">
                  <a:pos x="433608608" y="373734343"/>
                </a:cxn>
                <a:cxn ang="0">
                  <a:pos x="408832884" y="261614393"/>
                </a:cxn>
                <a:cxn ang="0">
                  <a:pos x="433608608" y="137035102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1109663" y="688975"/>
            <a:ext cx="2311400" cy="0"/>
          </a:xfrm>
          <a:prstGeom prst="line">
            <a:avLst/>
          </a:prstGeom>
          <a:ln>
            <a:solidFill>
              <a:srgbClr val="0072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29"/>
          <p:cNvSpPr txBox="1"/>
          <p:nvPr/>
        </p:nvSpPr>
        <p:spPr>
          <a:xfrm>
            <a:off x="4857750" y="2036763"/>
            <a:ext cx="23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271" name="文本框 9"/>
          <p:cNvSpPr txBox="1"/>
          <p:nvPr/>
        </p:nvSpPr>
        <p:spPr>
          <a:xfrm>
            <a:off x="993775" y="1285240"/>
            <a:ext cx="10204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如果考虑物体在液体中运动，现在物体的任何运动都必然涉及到周围流体的运动，这增加了运动的动能。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宋体" panose="02010600030101010101" pitchFamily="2" charset="-122"/>
              </a:rPr>
              <a:t>Kirchhoff在1870年提出了一个巧妙的想法来简化这个问题，只修改质量</a:t>
            </a:r>
            <a:r>
              <a:rPr lang="en-US" altLang="zh-CN" sz="2400">
                <a:sym typeface="宋体" panose="02010600030101010101" pitchFamily="2" charset="-122"/>
              </a:rPr>
              <a:t>-</a:t>
            </a:r>
            <a:r>
              <a:rPr lang="zh-CN" altLang="en-US" sz="2400">
                <a:sym typeface="宋体" panose="02010600030101010101" pitchFamily="2" charset="-122"/>
              </a:rPr>
              <a:t>惯性张量来包含周围流体运动的动能，即用基尔霍夫张量代替质量惯性张量。基尔霍夫张量是真空中物体的质量惯性张量(K</a:t>
            </a:r>
            <a:r>
              <a:rPr lang="zh-CN" altLang="en-US" sz="2400" baseline="-25000">
                <a:sym typeface="宋体" panose="02010600030101010101" pitchFamily="2" charset="-122"/>
              </a:rPr>
              <a:t>B</a:t>
            </a:r>
            <a:r>
              <a:rPr lang="zh-CN" altLang="en-US" sz="2400">
                <a:sym typeface="宋体" panose="02010600030101010101" pitchFamily="2" charset="-122"/>
              </a:rPr>
              <a:t>)与附加质量惯性张量K</a:t>
            </a:r>
            <a:r>
              <a:rPr lang="zh-CN" altLang="en-US" sz="2400" baseline="-25000">
                <a:sym typeface="宋体" panose="02010600030101010101" pitchFamily="2" charset="-122"/>
              </a:rPr>
              <a:t>F</a:t>
            </a:r>
            <a:r>
              <a:rPr lang="zh-CN" altLang="en-US" sz="2400">
                <a:sym typeface="宋体" panose="02010600030101010101" pitchFamily="2" charset="-122"/>
              </a:rPr>
              <a:t>之和。</a:t>
            </a:r>
            <a:endParaRPr lang="zh-CN" altLang="en-US" sz="2400"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ym typeface="宋体" panose="02010600030101010101" pitchFamily="2" charset="-122"/>
            </a:endParaRPr>
          </a:p>
        </p:txBody>
      </p:sp>
      <p:sp>
        <p:nvSpPr>
          <p:cNvPr id="11272" name="灯片编号占位符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3600" dirty="0">
                <a:solidFill>
                  <a:srgbClr val="01559D"/>
                </a:solidFill>
              </a:rPr>
            </a:fld>
            <a:endParaRPr lang="zh-CN" altLang="en-US" sz="3600" dirty="0">
              <a:solidFill>
                <a:srgbClr val="01559D"/>
              </a:solidFill>
            </a:endParaRPr>
          </a:p>
        </p:txBody>
      </p:sp>
      <p:graphicFrame>
        <p:nvGraphicFramePr>
          <p:cNvPr id="2" name="对象 -2147482619"/>
          <p:cNvGraphicFramePr>
            <a:graphicFrameLocks noChangeAspect="1"/>
          </p:cNvGraphicFramePr>
          <p:nvPr/>
        </p:nvGraphicFramePr>
        <p:xfrm>
          <a:off x="2595880" y="4562475"/>
          <a:ext cx="410019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05000" imgH="457200" progId="Equation.DSMT4">
                  <p:embed/>
                </p:oleObj>
              </mc:Choice>
              <mc:Fallback>
                <p:oleObj name="" r:id="rId1" imgW="1905000" imgH="457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5880" y="4562475"/>
                        <a:ext cx="410019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8"/>
          <p:cNvGraphicFramePr>
            <a:graphicFrameLocks noChangeAspect="1"/>
          </p:cNvGraphicFramePr>
          <p:nvPr/>
        </p:nvGraphicFramePr>
        <p:xfrm>
          <a:off x="2339340" y="5460365"/>
          <a:ext cx="4919980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298700" imgH="533400" progId="Equation.DSMT4">
                  <p:embed/>
                </p:oleObj>
              </mc:Choice>
              <mc:Fallback>
                <p:oleObj name="" r:id="rId3" imgW="2298700" imgH="533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340" y="5460365"/>
                        <a:ext cx="4919980" cy="1141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DOC_GUID" val="{e9234285-706a-4e4b-a070-d405ff99728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自定义</PresentationFormat>
  <Paragraphs>223</Paragraphs>
  <Slides>23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23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Arial Unicode MS</vt:lpstr>
      <vt:lpstr>Office 主题</vt:lpstr>
      <vt:lpstr>1_Office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huanleppt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huanleppt</dc:creator>
  <cp:lastModifiedBy>王艺菲</cp:lastModifiedBy>
  <cp:revision>244</cp:revision>
  <dcterms:created xsi:type="dcterms:W3CDTF">2015-02-13T12:32:00Z</dcterms:created>
  <dcterms:modified xsi:type="dcterms:W3CDTF">2020-06-12T11:15:38Z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  <property fmtid="{D5CDD505-2E9C-101B-9397-08002B2CF9AE}" pid="3" name="KSORubyTemplateID">
    <vt:lpwstr>8</vt:lpwstr>
  </property>
</Properties>
</file>