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0" r:id="rId15"/>
    <p:sldId id="276" r:id="rId16"/>
    <p:sldId id="297" r:id="rId17"/>
    <p:sldId id="298" r:id="rId18"/>
    <p:sldId id="29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2FF"/>
    <a:srgbClr val="0D8295"/>
    <a:srgbClr val="CB7A0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02" y="3556984"/>
            <a:ext cx="10972800" cy="13018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Analysis on Customer Behaviors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83592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68A5FA-15E0-4DDF-ABBE-BE9B4E4FBE3A}"/>
              </a:ext>
            </a:extLst>
          </p:cNvPr>
          <p:cNvSpPr txBox="1"/>
          <p:nvPr/>
        </p:nvSpPr>
        <p:spPr>
          <a:xfrm>
            <a:off x="9195701" y="5816680"/>
            <a:ext cx="236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</a:t>
            </a:r>
            <a:r>
              <a:rPr lang="en-US" altLang="zh-HK" sz="2000" dirty="0">
                <a:solidFill>
                  <a:schemeClr val="bg1"/>
                </a:solidFill>
              </a:rPr>
              <a:t>y Joey </a:t>
            </a:r>
            <a:r>
              <a:rPr lang="en-US" altLang="zh-HK" sz="2000" dirty="0" err="1">
                <a:solidFill>
                  <a:schemeClr val="bg1"/>
                </a:solidFill>
              </a:rPr>
              <a:t>Tse</a:t>
            </a:r>
            <a:r>
              <a:rPr lang="en-US" altLang="zh-HK" sz="2000" dirty="0">
                <a:solidFill>
                  <a:schemeClr val="bg1"/>
                </a:solidFill>
              </a:rPr>
              <a:t> Kit Yee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13BE80C-8F86-48AA-8ADC-824952C56C8D}"/>
              </a:ext>
            </a:extLst>
          </p:cNvPr>
          <p:cNvSpPr/>
          <p:nvPr/>
        </p:nvSpPr>
        <p:spPr>
          <a:xfrm>
            <a:off x="647699" y="1762125"/>
            <a:ext cx="10706101" cy="2676525"/>
          </a:xfrm>
          <a:prstGeom prst="homePlate">
            <a:avLst/>
          </a:prstGeom>
          <a:solidFill>
            <a:srgbClr val="0D829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8755-1E43-4A67-A1A2-D7147BFB442D}"/>
              </a:ext>
            </a:extLst>
          </p:cNvPr>
          <p:cNvSpPr txBox="1"/>
          <p:nvPr/>
        </p:nvSpPr>
        <p:spPr>
          <a:xfrm>
            <a:off x="838200" y="2459504"/>
            <a:ext cx="923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/>
              <a:t>Our promotion may focus more on people with </a:t>
            </a:r>
            <a:r>
              <a:rPr lang="en-US" altLang="zh-HK" sz="2400" b="1" dirty="0"/>
              <a:t>widow</a:t>
            </a:r>
            <a:r>
              <a:rPr lang="en-US" altLang="zh-HK" sz="2400" dirty="0"/>
              <a:t>, </a:t>
            </a:r>
            <a:r>
              <a:rPr lang="en-US" altLang="zh-HK" sz="2400" b="1" dirty="0"/>
              <a:t>alone</a:t>
            </a:r>
            <a:r>
              <a:rPr lang="en-US" altLang="zh-HK" sz="2400" dirty="0"/>
              <a:t>, </a:t>
            </a:r>
            <a:r>
              <a:rPr lang="en-US" altLang="zh-HK" sz="2400" b="1" dirty="0"/>
              <a:t>absurd</a:t>
            </a:r>
            <a:r>
              <a:rPr lang="en-US" altLang="zh-HK" sz="2400" dirty="0"/>
              <a:t> and </a:t>
            </a:r>
            <a:r>
              <a:rPr lang="en-US" altLang="zh-HK" sz="2400" b="1" dirty="0"/>
              <a:t>yolo</a:t>
            </a:r>
            <a:r>
              <a:rPr lang="en-US" altLang="zh-HK" sz="2400" dirty="0"/>
              <a:t> status, they may have </a:t>
            </a:r>
            <a:r>
              <a:rPr lang="en-US" altLang="zh-HK" sz="2400" b="1" dirty="0"/>
              <a:t>more me-time</a:t>
            </a:r>
            <a:r>
              <a:rPr lang="en-US" altLang="zh-HK" sz="2400" dirty="0"/>
              <a:t> than those together and married status.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3337-9F11-4A7B-8765-16D325ACC90B}"/>
              </a:ext>
            </a:extLst>
          </p:cNvPr>
          <p:cNvSpPr txBox="1"/>
          <p:nvPr/>
        </p:nvSpPr>
        <p:spPr>
          <a:xfrm>
            <a:off x="647699" y="12389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b="1" dirty="0"/>
              <a:t>Business Insights:</a:t>
            </a:r>
          </a:p>
        </p:txBody>
      </p:sp>
    </p:spTree>
    <p:extLst>
      <p:ext uri="{BB962C8B-B14F-4D97-AF65-F5344CB8AC3E}">
        <p14:creationId xmlns:p14="http://schemas.microsoft.com/office/powerpoint/2010/main" val="15500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3483" y="3632529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759" y="359309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759" y="172788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3483" y="1797429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246007" y="2235468"/>
            <a:ext cx="3141255" cy="6771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 to do one-off computation by algorithm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1724867" y="1330004"/>
            <a:ext cx="4399119" cy="2640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b="1" dirty="0">
                <a:solidFill>
                  <a:srgbClr val="0D8295"/>
                </a:solidFill>
                <a:cs typeface="Segoe UI" panose="020B0502040204020203" pitchFamily="34" charset="0"/>
              </a:rPr>
              <a:t>Machine Learning Algorithms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218170" y="3886979"/>
            <a:ext cx="3924992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prediction-oriented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&amp;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predictions at individual level</a:t>
            </a:r>
          </a:p>
        </p:txBody>
      </p: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1053871" y="2335710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10729188" y="2421419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2A32706-A897-4B08-A79F-3006E32336CD}"/>
              </a:ext>
            </a:extLst>
          </p:cNvPr>
          <p:cNvSpPr/>
          <p:nvPr/>
        </p:nvSpPr>
        <p:spPr>
          <a:xfrm>
            <a:off x="7244653" y="1330004"/>
            <a:ext cx="4399119" cy="2640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Traditional Analysis</a:t>
            </a:r>
          </a:p>
        </p:txBody>
      </p:sp>
      <p:pic>
        <p:nvPicPr>
          <p:cNvPr id="4" name="Graphic 3" descr="Meeting with solid fill">
            <a:extLst>
              <a:ext uri="{FF2B5EF4-FFF2-40B4-BE49-F238E27FC236}">
                <a16:creationId xmlns:a16="http://schemas.microsoft.com/office/drawing/2014/main" id="{4A34C934-2C17-437D-8CFD-4A3646123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205" y="4192020"/>
            <a:ext cx="396000" cy="396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9932BD5-664D-4878-A7B8-3092AF881C1D}"/>
              </a:ext>
            </a:extLst>
          </p:cNvPr>
          <p:cNvSpPr/>
          <p:nvPr/>
        </p:nvSpPr>
        <p:spPr>
          <a:xfrm>
            <a:off x="6888986" y="2253098"/>
            <a:ext cx="3272529" cy="6771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Emphasis on p-value more with comprehensible 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0A2BBA-9B25-4B5E-ADF7-1AC747658060}"/>
              </a:ext>
            </a:extLst>
          </p:cNvPr>
          <p:cNvSpPr/>
          <p:nvPr/>
        </p:nvSpPr>
        <p:spPr>
          <a:xfrm>
            <a:off x="6357557" y="3870534"/>
            <a:ext cx="3593101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Mostly interpretation-oriented </a:t>
            </a:r>
            <a:r>
              <a:rPr lang="en-US" altLang="zh-HK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&amp; </a:t>
            </a:r>
          </a:p>
          <a:p>
            <a:pPr algn="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analysis at cohort level</a:t>
            </a: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0B921F41-2A00-4043-9821-2FB28A888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4576" y="4269581"/>
            <a:ext cx="396000" cy="396000"/>
          </a:xfrm>
          <a:prstGeom prst="rect">
            <a:avLst/>
          </a:prstGeom>
        </p:spPr>
      </p:pic>
      <p:pic>
        <p:nvPicPr>
          <p:cNvPr id="79" name="Graphic 78" descr="Link with solid fill">
            <a:extLst>
              <a:ext uri="{FF2B5EF4-FFF2-40B4-BE49-F238E27FC236}">
                <a16:creationId xmlns:a16="http://schemas.microsoft.com/office/drawing/2014/main" id="{B621E92B-AEA2-4B55-BB84-8E63F3031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528390">
            <a:off x="10905591" y="4343505"/>
            <a:ext cx="396000" cy="396000"/>
          </a:xfrm>
          <a:prstGeom prst="rect">
            <a:avLst/>
          </a:prstGeom>
        </p:spPr>
      </p:pic>
      <p:pic>
        <p:nvPicPr>
          <p:cNvPr id="80" name="Graphic 79" descr="Link with solid fill">
            <a:extLst>
              <a:ext uri="{FF2B5EF4-FFF2-40B4-BE49-F238E27FC236}">
                <a16:creationId xmlns:a16="http://schemas.microsoft.com/office/drawing/2014/main" id="{C7D4FC33-A418-48D4-A0F1-C4772FFA5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9188" y="4039559"/>
            <a:ext cx="396000" cy="396000"/>
          </a:xfrm>
          <a:prstGeom prst="rect">
            <a:avLst/>
          </a:prstGeom>
        </p:spPr>
      </p:pic>
      <p:pic>
        <p:nvPicPr>
          <p:cNvPr id="81" name="Graphic 80" descr="Link with solid fill">
            <a:extLst>
              <a:ext uri="{FF2B5EF4-FFF2-40B4-BE49-F238E27FC236}">
                <a16:creationId xmlns:a16="http://schemas.microsoft.com/office/drawing/2014/main" id="{E3485599-1F17-4325-B7A7-5F60056D2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78562">
            <a:off x="10755985" y="4220285"/>
            <a:ext cx="396000" cy="39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007BC-FF6A-4559-814E-4893DC43C336}"/>
              </a:ext>
            </a:extLst>
          </p:cNvPr>
          <p:cNvSpPr txBox="1"/>
          <p:nvPr/>
        </p:nvSpPr>
        <p:spPr>
          <a:xfrm>
            <a:off x="403644" y="5593979"/>
            <a:ext cx="10573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    </a:t>
            </a:r>
            <a:r>
              <a:rPr lang="en-US" altLang="zh-HK" sz="2800" u="sng" dirty="0"/>
              <a:t>ML model helps to detect complex patterns on </a:t>
            </a:r>
          </a:p>
          <a:p>
            <a:pPr algn="r"/>
            <a:r>
              <a:rPr lang="en-US" altLang="zh-HK" sz="2800" u="sng" dirty="0"/>
              <a:t>determination of higher response rate.</a:t>
            </a:r>
            <a:endParaRPr lang="zh-HK" altLang="en-US" sz="2800" u="sng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0FAA4492-6C1D-4F52-BCE7-7B2B1676653B}"/>
              </a:ext>
            </a:extLst>
          </p:cNvPr>
          <p:cNvSpPr/>
          <p:nvPr/>
        </p:nvSpPr>
        <p:spPr>
          <a:xfrm>
            <a:off x="642203" y="5888491"/>
            <a:ext cx="10482985" cy="4197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D8295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AE65B957-D0CE-4409-9B50-AEE5B24A7595}"/>
              </a:ext>
            </a:extLst>
          </p:cNvPr>
          <p:cNvSpPr txBox="1">
            <a:spLocks/>
          </p:cNvSpPr>
          <p:nvPr/>
        </p:nvSpPr>
        <p:spPr>
          <a:xfrm>
            <a:off x="838200" y="190499"/>
            <a:ext cx="10515600" cy="7265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sz="4200" dirty="0"/>
              <a:t>ML Modelling</a:t>
            </a:r>
            <a:endParaRPr lang="zh-HK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8732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30099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15307" y="1277849"/>
            <a:ext cx="3325971" cy="9440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Extract complicated pattern </a:t>
            </a:r>
          </a:p>
          <a:p>
            <a:pPr algn="ctr"/>
            <a:r>
              <a:rPr lang="en-US" altLang="zh-HK" dirty="0"/>
              <a:t>between multiple features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1578" y="158115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9718" y="3882770"/>
            <a:ext cx="3358557" cy="9440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Build a model with 70% of train set and 30% of test set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6094" y="387330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53709" y="5912873"/>
            <a:ext cx="4428616" cy="6631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random forest to carry out the model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4986" y="54102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8185" y="1991043"/>
            <a:ext cx="3321043" cy="9793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Achieve high accuracy of predicting response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7135" y="243424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5401" y="4718400"/>
            <a:ext cx="3940616" cy="9210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with </a:t>
            </a:r>
            <a:r>
              <a:rPr lang="en-US" dirty="0" err="1"/>
              <a:t>y_predict</a:t>
            </a:r>
            <a:r>
              <a:rPr lang="en-US" dirty="0"/>
              <a:t> &amp; </a:t>
            </a:r>
            <a:r>
              <a:rPr lang="en-US" dirty="0" err="1"/>
              <a:t>y_test</a:t>
            </a:r>
            <a:r>
              <a:rPr lang="en-US" dirty="0"/>
              <a:t> to</a:t>
            </a:r>
          </a:p>
          <a:p>
            <a:pPr algn="ctr"/>
            <a:r>
              <a:rPr lang="en-US" dirty="0"/>
              <a:t>evaluate on the </a:t>
            </a:r>
            <a:r>
              <a:rPr lang="en-US" altLang="zh-HK" dirty="0"/>
              <a:t>model’s </a:t>
            </a:r>
            <a:r>
              <a:rPr lang="en-US" dirty="0"/>
              <a:t>accuracy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1538" y="439615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259228" y="269541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888599" y="186266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206029" y="570626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256920" y="4681934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804075" y="417129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B58B26A-88A4-498C-A6EC-1D035EC964B7}"/>
              </a:ext>
            </a:extLst>
          </p:cNvPr>
          <p:cNvSpPr txBox="1">
            <a:spLocks/>
          </p:cNvSpPr>
          <p:nvPr/>
        </p:nvSpPr>
        <p:spPr>
          <a:xfrm>
            <a:off x="838200" y="593772"/>
            <a:ext cx="10515600" cy="8470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sz="3600" dirty="0"/>
              <a:t>Process &amp; Advantages of conducting ML models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BE8-F637-4ECF-9401-131A829E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1"/>
          </a:xfrm>
        </p:spPr>
        <p:txBody>
          <a:bodyPr>
            <a:normAutofit/>
          </a:bodyPr>
          <a:lstStyle/>
          <a:p>
            <a:r>
              <a:rPr lang="en-US" altLang="zh-HK" sz="4000" dirty="0"/>
              <a:t>Predicting increasement of response rate</a:t>
            </a:r>
            <a:endParaRPr lang="zh-HK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FE0-1803-4B78-AAE3-EBAAA6F5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08" y="1171576"/>
            <a:ext cx="5400000" cy="3593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032C6-A70F-4109-8143-67764182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0" y="1171576"/>
            <a:ext cx="5400000" cy="3615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2044D-1543-414B-B616-30B50B738AD3}"/>
              </a:ext>
            </a:extLst>
          </p:cNvPr>
          <p:cNvSpPr txBox="1"/>
          <p:nvPr/>
        </p:nvSpPr>
        <p:spPr>
          <a:xfrm>
            <a:off x="1914525" y="4898102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/>
              <a:t>After doing several predictions, </a:t>
            </a:r>
          </a:p>
          <a:p>
            <a:r>
              <a:rPr lang="en-US" altLang="zh-HK" sz="2200" dirty="0"/>
              <a:t>                                                  those lines are trending to 1.0,</a:t>
            </a:r>
          </a:p>
          <a:p>
            <a:endParaRPr lang="en-US" altLang="zh-HK" sz="2200" dirty="0"/>
          </a:p>
          <a:p>
            <a:r>
              <a:rPr lang="en-US" altLang="zh-HK" sz="2200" dirty="0"/>
              <a:t>which are shown the model is getting to be more accurate</a:t>
            </a:r>
            <a:r>
              <a:rPr lang="zh-HK" altLang="en-US" sz="2200" dirty="0"/>
              <a:t> </a:t>
            </a:r>
            <a:r>
              <a:rPr lang="en-US" altLang="zh-HK" sz="2200" dirty="0"/>
              <a:t>&amp;</a:t>
            </a:r>
            <a:r>
              <a:rPr lang="zh-HK" altLang="en-US" sz="2200" dirty="0"/>
              <a:t> </a:t>
            </a:r>
            <a:endParaRPr lang="en-US" altLang="zh-HK" sz="2200" dirty="0"/>
          </a:p>
          <a:p>
            <a:r>
              <a:rPr lang="en-US" altLang="zh-HK" sz="2200" dirty="0"/>
              <a:t>can</a:t>
            </a:r>
            <a:r>
              <a:rPr lang="zh-HK" altLang="en-US" sz="2200" dirty="0"/>
              <a:t> </a:t>
            </a:r>
            <a:r>
              <a:rPr lang="en-US" altLang="zh-HK" sz="2200" dirty="0"/>
              <a:t>be</a:t>
            </a:r>
            <a:r>
              <a:rPr lang="zh-HK" altLang="en-US" sz="2200" dirty="0"/>
              <a:t> </a:t>
            </a:r>
            <a:r>
              <a:rPr lang="en-US" altLang="zh-HK" sz="2200" dirty="0"/>
              <a:t>well-predicted a more precise rate of promotion response.</a:t>
            </a:r>
            <a:r>
              <a:rPr lang="zh-HK" altLang="en-US" sz="2200" dirty="0"/>
              <a:t> </a:t>
            </a:r>
            <a:endParaRPr lang="en-US" altLang="zh-HK" sz="2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B95F72-FA81-488D-803C-3F081C0B63DC}"/>
              </a:ext>
            </a:extLst>
          </p:cNvPr>
          <p:cNvCxnSpPr>
            <a:cxnSpLocks/>
          </p:cNvCxnSpPr>
          <p:nvPr/>
        </p:nvCxnSpPr>
        <p:spPr>
          <a:xfrm flipH="1" flipV="1">
            <a:off x="5457827" y="1600202"/>
            <a:ext cx="1590673" cy="3682166"/>
          </a:xfrm>
          <a:prstGeom prst="straightConnector1">
            <a:avLst/>
          </a:prstGeom>
          <a:ln>
            <a:solidFill>
              <a:srgbClr val="0D829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76C1D-470D-404D-87E7-D8C8CD1CD941}"/>
              </a:ext>
            </a:extLst>
          </p:cNvPr>
          <p:cNvCxnSpPr>
            <a:cxnSpLocks/>
          </p:cNvCxnSpPr>
          <p:nvPr/>
        </p:nvCxnSpPr>
        <p:spPr>
          <a:xfrm flipV="1">
            <a:off x="7048500" y="1600202"/>
            <a:ext cx="4219575" cy="3682167"/>
          </a:xfrm>
          <a:prstGeom prst="straightConnector1">
            <a:avLst/>
          </a:prstGeom>
          <a:ln>
            <a:solidFill>
              <a:srgbClr val="0D829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CDE02BD8-78C3-490E-86CF-B04EE7B1AD2B}"/>
              </a:ext>
            </a:extLst>
          </p:cNvPr>
          <p:cNvSpPr/>
          <p:nvPr/>
        </p:nvSpPr>
        <p:spPr>
          <a:xfrm>
            <a:off x="2156436" y="5149023"/>
            <a:ext cx="7298893" cy="1336424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D8295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8BB482-96EF-477B-B72E-BB2F81C7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AC78CF-815B-438C-888D-F23A89E3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0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DEE-34BC-45EB-A059-C752221F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5125"/>
            <a:ext cx="11401425" cy="863593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Actions can be taken to higher response on promotions</a:t>
            </a:r>
            <a:endParaRPr lang="zh-HK" alt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83699-0080-4517-9149-C85ACCC85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F1842-A5C8-4C7E-9CDC-D9A46A9B2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D4743C-B46F-419C-9425-7425CA83A8D3}"/>
              </a:ext>
            </a:extLst>
          </p:cNvPr>
          <p:cNvSpPr txBox="1"/>
          <p:nvPr/>
        </p:nvSpPr>
        <p:spPr>
          <a:xfrm>
            <a:off x="2305050" y="1667386"/>
            <a:ext cx="22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b="1" dirty="0">
                <a:solidFill>
                  <a:srgbClr val="0D8295"/>
                </a:solidFill>
              </a:rPr>
              <a:t>Keep focusing </a:t>
            </a:r>
            <a:r>
              <a:rPr lang="en-US" altLang="zh-HK" sz="2000" dirty="0">
                <a:solidFill>
                  <a:srgbClr val="0D8295"/>
                </a:solidFill>
              </a:rPr>
              <a:t>on </a:t>
            </a:r>
          </a:p>
          <a:p>
            <a:r>
              <a:rPr lang="en-US" altLang="zh-HK" sz="2000" b="1" dirty="0">
                <a:solidFill>
                  <a:srgbClr val="0D8295"/>
                </a:solidFill>
              </a:rPr>
              <a:t>teens</a:t>
            </a:r>
            <a:r>
              <a:rPr lang="zh-TW" altLang="en-US" sz="2000" dirty="0">
                <a:solidFill>
                  <a:srgbClr val="0D8295"/>
                </a:solidFill>
              </a:rPr>
              <a:t> </a:t>
            </a:r>
            <a:r>
              <a:rPr lang="en-US" altLang="zh-TW" sz="2000" dirty="0">
                <a:solidFill>
                  <a:srgbClr val="0D8295"/>
                </a:solidFill>
              </a:rPr>
              <a:t>and</a:t>
            </a:r>
            <a:r>
              <a:rPr lang="zh-TW" altLang="en-US" sz="2000" dirty="0">
                <a:solidFill>
                  <a:srgbClr val="0D8295"/>
                </a:solidFill>
              </a:rPr>
              <a:t> </a:t>
            </a:r>
            <a:r>
              <a:rPr lang="en-US" altLang="zh-TW" sz="2000" b="1" dirty="0">
                <a:solidFill>
                  <a:srgbClr val="0D8295"/>
                </a:solidFill>
              </a:rPr>
              <a:t>elderlies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19B72-7636-4A36-AE56-CEBCE437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0096" y="2568306"/>
            <a:ext cx="1800000" cy="18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Promotion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B8FB3E-462A-4591-8308-D6032A25B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5545" y="1840658"/>
            <a:ext cx="1080000" cy="10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FA6A8-466F-4A3C-9C68-251252B62961}"/>
              </a:ext>
            </a:extLst>
          </p:cNvPr>
          <p:cNvSpPr txBox="1"/>
          <p:nvPr/>
        </p:nvSpPr>
        <p:spPr>
          <a:xfrm>
            <a:off x="7535261" y="1430149"/>
            <a:ext cx="206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>
                <a:solidFill>
                  <a:srgbClr val="0D8295"/>
                </a:solidFill>
              </a:rPr>
              <a:t>For </a:t>
            </a:r>
            <a:r>
              <a:rPr lang="en-US" altLang="zh-HK" sz="2000" b="1" dirty="0">
                <a:solidFill>
                  <a:srgbClr val="0D8295"/>
                </a:solidFill>
              </a:rPr>
              <a:t>teens</a:t>
            </a:r>
            <a:r>
              <a:rPr lang="en-US" altLang="zh-HK" sz="2000" dirty="0">
                <a:solidFill>
                  <a:srgbClr val="0D8295"/>
                </a:solidFill>
              </a:rPr>
              <a:t>, use an </a:t>
            </a:r>
            <a:r>
              <a:rPr lang="en-US" altLang="zh-HK" sz="2000" b="1" dirty="0">
                <a:solidFill>
                  <a:srgbClr val="0D8295"/>
                </a:solidFill>
              </a:rPr>
              <a:t>enthusiastic tone  </a:t>
            </a:r>
          </a:p>
          <a:p>
            <a:endParaRPr lang="en-US" altLang="zh-HK" sz="2000" dirty="0">
              <a:solidFill>
                <a:srgbClr val="0D8295"/>
              </a:solidFill>
            </a:endParaRPr>
          </a:p>
          <a:p>
            <a:r>
              <a:rPr lang="en-US" altLang="zh-HK" sz="2000" dirty="0">
                <a:solidFill>
                  <a:srgbClr val="0D8295"/>
                </a:solidFill>
              </a:rPr>
              <a:t>For </a:t>
            </a:r>
            <a:r>
              <a:rPr lang="en-US" altLang="zh-TW" sz="2000" b="1" dirty="0">
                <a:solidFill>
                  <a:srgbClr val="0D8295"/>
                </a:solidFill>
              </a:rPr>
              <a:t>elderlies</a:t>
            </a:r>
            <a:r>
              <a:rPr lang="en-US" altLang="zh-HK" sz="2000" dirty="0">
                <a:solidFill>
                  <a:srgbClr val="0D8295"/>
                </a:solidFill>
              </a:rPr>
              <a:t>, use </a:t>
            </a:r>
          </a:p>
          <a:p>
            <a:r>
              <a:rPr lang="en-US" altLang="zh-HK" sz="2000" dirty="0">
                <a:solidFill>
                  <a:srgbClr val="0D8295"/>
                </a:solidFill>
              </a:rPr>
              <a:t>a </a:t>
            </a:r>
            <a:r>
              <a:rPr lang="en-US" altLang="zh-HK" sz="2000" b="1" dirty="0">
                <a:solidFill>
                  <a:srgbClr val="0D8295"/>
                </a:solidFill>
              </a:rPr>
              <a:t>friendly tone   </a:t>
            </a:r>
            <a:endParaRPr lang="en-US" altLang="zh-TW" sz="2000" b="1" dirty="0">
              <a:solidFill>
                <a:srgbClr val="0D829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5930A-ACD2-4E41-B13B-05B679EAABA2}"/>
              </a:ext>
            </a:extLst>
          </p:cNvPr>
          <p:cNvSpPr txBox="1"/>
          <p:nvPr/>
        </p:nvSpPr>
        <p:spPr>
          <a:xfrm>
            <a:off x="6330699" y="2051388"/>
            <a:ext cx="1129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dirty="0">
                <a:solidFill>
                  <a:schemeClr val="bg1"/>
                </a:solidFill>
              </a:rPr>
              <a:t>Tone of Messages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3DE96C-DA99-447D-8ED3-6D0A4CA72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2538" y="1858303"/>
            <a:ext cx="1080000" cy="10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892A9-68FF-4B3B-B904-3DCE4FAEF860}"/>
              </a:ext>
            </a:extLst>
          </p:cNvPr>
          <p:cNvSpPr txBox="1"/>
          <p:nvPr/>
        </p:nvSpPr>
        <p:spPr>
          <a:xfrm>
            <a:off x="4628910" y="2193012"/>
            <a:ext cx="780377" cy="37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Target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C0FD27-6C3C-4344-BA6B-33A1628FB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7244" y="3995964"/>
            <a:ext cx="1080000" cy="10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A3841-DA85-4791-BDDF-9755DE797748}"/>
              </a:ext>
            </a:extLst>
          </p:cNvPr>
          <p:cNvSpPr txBox="1"/>
          <p:nvPr/>
        </p:nvSpPr>
        <p:spPr>
          <a:xfrm>
            <a:off x="4470343" y="4185430"/>
            <a:ext cx="1242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Business Expansion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62861-B5CB-4FC9-857D-9CE191D9E74E}"/>
              </a:ext>
            </a:extLst>
          </p:cNvPr>
          <p:cNvSpPr txBox="1"/>
          <p:nvPr/>
        </p:nvSpPr>
        <p:spPr>
          <a:xfrm>
            <a:off x="1648656" y="3567888"/>
            <a:ext cx="3024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D8295"/>
                </a:solidFill>
              </a:rPr>
              <a:t>Develop a new service line </a:t>
            </a:r>
            <a:r>
              <a:rPr lang="en-US" altLang="zh-TW" sz="2000" dirty="0">
                <a:solidFill>
                  <a:srgbClr val="0D8295"/>
                </a:solidFill>
              </a:rPr>
              <a:t>on customers aged 40-60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0A68E7-198C-4F73-9A2B-F8AD74FE3383}"/>
              </a:ext>
            </a:extLst>
          </p:cNvPr>
          <p:cNvSpPr txBox="1"/>
          <p:nvPr/>
        </p:nvSpPr>
        <p:spPr>
          <a:xfrm>
            <a:off x="514350" y="4325814"/>
            <a:ext cx="386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D8295"/>
                </a:solidFill>
              </a:rPr>
              <a:t>Place resources </a:t>
            </a:r>
            <a:r>
              <a:rPr lang="en-US" altLang="zh-TW" sz="2000" dirty="0">
                <a:solidFill>
                  <a:srgbClr val="0D8295"/>
                </a:solidFill>
              </a:rPr>
              <a:t>on customers who are widow, alone, absurd and yolo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EAEBFE-90F4-4DED-BBAE-660C1A0A3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5545" y="4033640"/>
            <a:ext cx="1080000" cy="10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C706D-C650-4D8A-B2DE-0B7829D36DA3}"/>
              </a:ext>
            </a:extLst>
          </p:cNvPr>
          <p:cNvSpPr txBox="1"/>
          <p:nvPr/>
        </p:nvSpPr>
        <p:spPr>
          <a:xfrm>
            <a:off x="6255829" y="4288999"/>
            <a:ext cx="1279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dirty="0">
                <a:solidFill>
                  <a:schemeClr val="bg1"/>
                </a:solidFill>
              </a:rPr>
              <a:t>Content of Messages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D5FB8-3473-46AC-9209-4D3102574F31}"/>
              </a:ext>
            </a:extLst>
          </p:cNvPr>
          <p:cNvSpPr txBox="1"/>
          <p:nvPr/>
        </p:nvSpPr>
        <p:spPr>
          <a:xfrm>
            <a:off x="7535261" y="4767429"/>
            <a:ext cx="3065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>
                <a:solidFill>
                  <a:srgbClr val="0D8295"/>
                </a:solidFill>
              </a:rPr>
              <a:t>The </a:t>
            </a:r>
            <a:r>
              <a:rPr lang="en-US" altLang="zh-HK" sz="2000" b="1" dirty="0">
                <a:solidFill>
                  <a:srgbClr val="0D8295"/>
                </a:solidFill>
              </a:rPr>
              <a:t>usage of words </a:t>
            </a:r>
            <a:r>
              <a:rPr lang="en-US" altLang="zh-HK" sz="2000" dirty="0">
                <a:solidFill>
                  <a:srgbClr val="0D8295"/>
                </a:solidFill>
              </a:rPr>
              <a:t>should be more </a:t>
            </a:r>
            <a:r>
              <a:rPr lang="en-US" altLang="zh-HK" sz="2000" b="1" dirty="0">
                <a:solidFill>
                  <a:srgbClr val="0D8295"/>
                </a:solidFill>
              </a:rPr>
              <a:t>authoritative</a:t>
            </a:r>
            <a:r>
              <a:rPr lang="en-US" altLang="zh-HK" sz="2000" dirty="0">
                <a:solidFill>
                  <a:srgbClr val="0D8295"/>
                </a:solidFill>
              </a:rPr>
              <a:t> in order to pander to customers with higher education level</a:t>
            </a:r>
            <a:endParaRPr lang="en-US" altLang="zh-TW" sz="2000" dirty="0">
              <a:solidFill>
                <a:srgbClr val="0D829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1FAFF-867D-4EAB-AB1C-C3A923079439}"/>
              </a:ext>
            </a:extLst>
          </p:cNvPr>
          <p:cNvSpPr txBox="1"/>
          <p:nvPr/>
        </p:nvSpPr>
        <p:spPr>
          <a:xfrm>
            <a:off x="1648656" y="5204855"/>
            <a:ext cx="3368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000" b="1" dirty="0">
                <a:solidFill>
                  <a:srgbClr val="0D8295"/>
                </a:solidFill>
              </a:rPr>
              <a:t>Modify customer service system</a:t>
            </a:r>
            <a:r>
              <a:rPr lang="en-US" altLang="zh-HK" sz="2000" dirty="0">
                <a:solidFill>
                  <a:srgbClr val="0D8295"/>
                </a:solidFill>
              </a:rPr>
              <a:t>, even reply system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89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02AD3-7558-40AA-8433-083E9380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792" y="1548079"/>
            <a:ext cx="1800000" cy="18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Modelling Result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C162AD-5112-4D81-98FC-4435B88D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4797" y="3348079"/>
            <a:ext cx="1080000" cy="10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00F8D-353A-4BE1-8621-26802E6A37ED}"/>
              </a:ext>
            </a:extLst>
          </p:cNvPr>
          <p:cNvSpPr txBox="1"/>
          <p:nvPr/>
        </p:nvSpPr>
        <p:spPr>
          <a:xfrm>
            <a:off x="5276610" y="3703413"/>
            <a:ext cx="1000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AC00-6CC3-4E54-931A-3AEE9362FE17}"/>
              </a:ext>
            </a:extLst>
          </p:cNvPr>
          <p:cNvSpPr txBox="1"/>
          <p:nvPr/>
        </p:nvSpPr>
        <p:spPr>
          <a:xfrm>
            <a:off x="6329962" y="4215044"/>
            <a:ext cx="265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b="1" dirty="0">
                <a:solidFill>
                  <a:schemeClr val="accent4">
                    <a:lumMod val="75000"/>
                  </a:schemeClr>
                </a:solidFill>
              </a:rPr>
              <a:t>Regular individual response rate analysis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B90B-9D7D-41EA-96BE-0AC2A7A5395F}"/>
              </a:ext>
            </a:extLst>
          </p:cNvPr>
          <p:cNvSpPr txBox="1"/>
          <p:nvPr/>
        </p:nvSpPr>
        <p:spPr>
          <a:xfrm>
            <a:off x="2571750" y="4215043"/>
            <a:ext cx="317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Update data </a:t>
            </a:r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</a:rPr>
              <a:t>with personalized intervention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8A217C-EB1C-4172-9AE1-2A349D4CFCA1}"/>
              </a:ext>
            </a:extLst>
          </p:cNvPr>
          <p:cNvSpPr txBox="1">
            <a:spLocks/>
          </p:cNvSpPr>
          <p:nvPr/>
        </p:nvSpPr>
        <p:spPr>
          <a:xfrm>
            <a:off x="428625" y="519189"/>
            <a:ext cx="11401425" cy="7095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3200" dirty="0"/>
              <a:t>Actions can be taken to higher response on promotions</a:t>
            </a:r>
            <a:endParaRPr lang="zh-HK" altLang="en-US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849F14-583A-4730-A8BD-17AB64094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A367A2-047E-448C-873E-3D383259E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E6886A1-49A2-4780-A3C8-574758285DC8}"/>
              </a:ext>
            </a:extLst>
          </p:cNvPr>
          <p:cNvSpPr/>
          <p:nvPr/>
        </p:nvSpPr>
        <p:spPr>
          <a:xfrm>
            <a:off x="5457825" y="5353050"/>
            <a:ext cx="638175" cy="70788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AFB4A-3EC6-4E4C-937D-9A7280B070BF}"/>
              </a:ext>
            </a:extLst>
          </p:cNvPr>
          <p:cNvSpPr txBox="1"/>
          <p:nvPr/>
        </p:nvSpPr>
        <p:spPr>
          <a:xfrm>
            <a:off x="3703929" y="6103571"/>
            <a:ext cx="4145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400" i="0" dirty="0">
                <a:solidFill>
                  <a:schemeClr val="accent3">
                    <a:lumMod val="50000"/>
                  </a:schemeClr>
                </a:solidFill>
                <a:effectLst/>
                <a:latin typeface="+mn-ea"/>
              </a:rPr>
              <a:t>Improve Marketing Efficiency</a:t>
            </a:r>
            <a:endParaRPr lang="zh-HK" altLang="en-US" sz="24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545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Suggestions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Have a quick view on dataset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What are the charts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tell us?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Business insights get from the graphs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Better target customers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Business actions to be taken</a:t>
            </a:r>
          </a:p>
        </p:txBody>
      </p:sp>
      <p:pic>
        <p:nvPicPr>
          <p:cNvPr id="5" name="Graphic 4" descr="Blackboard with solid fill">
            <a:extLst>
              <a:ext uri="{FF2B5EF4-FFF2-40B4-BE49-F238E27FC236}">
                <a16:creationId xmlns:a16="http://schemas.microsoft.com/office/drawing/2014/main" id="{7F19195E-5CCC-4396-B505-C86A0D3E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990" y="2253261"/>
            <a:ext cx="540000" cy="540000"/>
          </a:xfrm>
          <a:prstGeom prst="rect">
            <a:avLst/>
          </a:prstGeom>
        </p:spPr>
      </p:pic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638B99C3-AD9D-49CC-AA65-71701D2C0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8124" y="2269108"/>
            <a:ext cx="540000" cy="540000"/>
          </a:xfrm>
          <a:prstGeom prst="rect">
            <a:avLst/>
          </a:prstGeom>
        </p:spPr>
      </p:pic>
      <p:pic>
        <p:nvPicPr>
          <p:cNvPr id="12" name="Graphic 11" descr="Group brainstorm with solid fill">
            <a:extLst>
              <a:ext uri="{FF2B5EF4-FFF2-40B4-BE49-F238E27FC236}">
                <a16:creationId xmlns:a16="http://schemas.microsoft.com/office/drawing/2014/main" id="{1DF21895-2FFE-48E8-B873-A6E052FEA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1756" y="2345112"/>
            <a:ext cx="540000" cy="540000"/>
          </a:xfrm>
          <a:prstGeom prst="rect">
            <a:avLst/>
          </a:prstGeom>
        </p:spPr>
      </p:pic>
      <p:pic>
        <p:nvPicPr>
          <p:cNvPr id="15" name="Graphic 14" descr="Blockchain with solid fill">
            <a:extLst>
              <a:ext uri="{FF2B5EF4-FFF2-40B4-BE49-F238E27FC236}">
                <a16:creationId xmlns:a16="http://schemas.microsoft.com/office/drawing/2014/main" id="{3B0427D0-A382-4F13-AAAC-60A169E181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7376" y="2265210"/>
            <a:ext cx="540000" cy="540000"/>
          </a:xfrm>
          <a:prstGeom prst="rect">
            <a:avLst/>
          </a:prstGeom>
        </p:spPr>
      </p:pic>
      <p:pic>
        <p:nvPicPr>
          <p:cNvPr id="19" name="Graphic 18" descr="Presentation with checklist with solid fill">
            <a:extLst>
              <a:ext uri="{FF2B5EF4-FFF2-40B4-BE49-F238E27FC236}">
                <a16:creationId xmlns:a16="http://schemas.microsoft.com/office/drawing/2014/main" id="{919FC304-0318-48D8-B875-07384E4002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9507" y="2265210"/>
            <a:ext cx="470829" cy="540000"/>
          </a:xfrm>
          <a:prstGeom prst="rect">
            <a:avLst/>
          </a:pr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2D85122B-62B1-412A-819D-452489BEBD19}"/>
              </a:ext>
            </a:extLst>
          </p:cNvPr>
          <p:cNvSpPr txBox="1">
            <a:spLocks/>
          </p:cNvSpPr>
          <p:nvPr/>
        </p:nvSpPr>
        <p:spPr>
          <a:xfrm>
            <a:off x="838200" y="189053"/>
            <a:ext cx="10668000" cy="847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sz="4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7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A8FD-B3C2-4755-9397-0864E340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2698750"/>
          </a:xfrm>
        </p:spPr>
        <p:txBody>
          <a:bodyPr>
            <a:normAutofit/>
          </a:bodyPr>
          <a:lstStyle/>
          <a:p>
            <a:r>
              <a:rPr lang="en-US" altLang="zh-HK" sz="2400" dirty="0"/>
              <a:t>A presentation on customer behaviors from ecommerce dataset.</a:t>
            </a:r>
          </a:p>
          <a:p>
            <a:endParaRPr lang="en-US" altLang="zh-HK" sz="2400" dirty="0"/>
          </a:p>
          <a:p>
            <a:r>
              <a:rPr lang="en-US" altLang="zh-HK" sz="2400" dirty="0"/>
              <a:t>Focusing on </a:t>
            </a:r>
            <a:r>
              <a:rPr lang="en-US" altLang="zh-HK" sz="2400" b="1" dirty="0"/>
              <a:t>‘What kind of customers have higher response to the marketing promotions?’</a:t>
            </a:r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zh-HK" altLang="en-US" sz="2400" dirty="0"/>
          </a:p>
        </p:txBody>
      </p:sp>
      <p:sp>
        <p:nvSpPr>
          <p:cNvPr id="60" name="Oval 51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6" name="Graphic 25" descr="Table with solid fill">
            <a:extLst>
              <a:ext uri="{FF2B5EF4-FFF2-40B4-BE49-F238E27FC236}">
                <a16:creationId xmlns:a16="http://schemas.microsoft.com/office/drawing/2014/main" id="{C5D40998-1178-4AC1-AB2A-F4BDBA92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31A27513-B4A9-4A49-956D-B35559B7D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A208827F-A1F4-4B41-9A16-6991B25266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2EEC8E-5762-4329-9863-A915A70C3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476F628B-3E9A-404F-9C00-1E6DA7E44FE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C4F0A5-CBBD-416A-BD9A-B7175F8DF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6C5A823-B8F4-452B-8041-CD04E918A1D5}"/>
              </a:ext>
            </a:extLst>
          </p:cNvPr>
          <p:cNvSpPr txBox="1">
            <a:spLocks/>
          </p:cNvSpPr>
          <p:nvPr/>
        </p:nvSpPr>
        <p:spPr>
          <a:xfrm>
            <a:off x="4346768" y="-42732"/>
            <a:ext cx="3827442" cy="11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4200" dirty="0"/>
              <a:t>Background</a:t>
            </a:r>
            <a:endParaRPr lang="zh-HK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168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E9F3-B903-43F0-A383-29B497DD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Factors determined the response rate</a:t>
            </a:r>
            <a:endParaRPr lang="zh-HK" altLang="en-US" dirty="0"/>
          </a:p>
        </p:txBody>
      </p:sp>
      <p:pic>
        <p:nvPicPr>
          <p:cNvPr id="13" name="Graphic 12" descr="Family with two children outline">
            <a:extLst>
              <a:ext uri="{FF2B5EF4-FFF2-40B4-BE49-F238E27FC236}">
                <a16:creationId xmlns:a16="http://schemas.microsoft.com/office/drawing/2014/main" id="{E9E415F9-B9BE-46FC-AD25-98520E02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9304" y="2866343"/>
            <a:ext cx="1260000" cy="1260000"/>
          </a:xfrm>
          <a:prstGeom prst="rect">
            <a:avLst/>
          </a:prstGeom>
        </p:spPr>
      </p:pic>
      <p:pic>
        <p:nvPicPr>
          <p:cNvPr id="15" name="Graphic 14" descr="Woman with cane outline">
            <a:extLst>
              <a:ext uri="{FF2B5EF4-FFF2-40B4-BE49-F238E27FC236}">
                <a16:creationId xmlns:a16="http://schemas.microsoft.com/office/drawing/2014/main" id="{A49C6122-44D2-426D-AA38-2BC9F4DD9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38" y="1913325"/>
            <a:ext cx="1260000" cy="1260000"/>
          </a:xfrm>
          <a:prstGeom prst="rect">
            <a:avLst/>
          </a:prstGeom>
        </p:spPr>
      </p:pic>
      <p:pic>
        <p:nvPicPr>
          <p:cNvPr id="17" name="Graphic 16" descr="Graduation cap outline">
            <a:extLst>
              <a:ext uri="{FF2B5EF4-FFF2-40B4-BE49-F238E27FC236}">
                <a16:creationId xmlns:a16="http://schemas.microsoft.com/office/drawing/2014/main" id="{AC6A9076-B80A-42BA-8B33-55AD55E6A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4450" y="3566816"/>
            <a:ext cx="1260000" cy="12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1F2E56-E4B5-46E5-8EF4-758D518FA8EC}"/>
              </a:ext>
            </a:extLst>
          </p:cNvPr>
          <p:cNvSpPr txBox="1"/>
          <p:nvPr/>
        </p:nvSpPr>
        <p:spPr>
          <a:xfrm>
            <a:off x="1863186" y="3299955"/>
            <a:ext cx="2785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200" dirty="0"/>
              <a:t>Elders respond to the </a:t>
            </a:r>
          </a:p>
          <a:p>
            <a:r>
              <a:rPr lang="en-US" altLang="zh-HK" sz="2200" dirty="0"/>
              <a:t>promotions more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E982D-A2BD-4584-B33B-1EC3DDD8407F}"/>
              </a:ext>
            </a:extLst>
          </p:cNvPr>
          <p:cNvSpPr txBox="1"/>
          <p:nvPr/>
        </p:nvSpPr>
        <p:spPr>
          <a:xfrm>
            <a:off x="4563251" y="4814737"/>
            <a:ext cx="281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200" dirty="0"/>
              <a:t>Higher education level, </a:t>
            </a:r>
          </a:p>
          <a:p>
            <a:r>
              <a:rPr lang="en-US" altLang="zh-HK" sz="2200" dirty="0"/>
              <a:t>better response 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EC7A1-7445-4085-B42B-1666229B1C64}"/>
              </a:ext>
            </a:extLst>
          </p:cNvPr>
          <p:cNvSpPr txBox="1"/>
          <p:nvPr/>
        </p:nvSpPr>
        <p:spPr>
          <a:xfrm>
            <a:off x="7724439" y="4075212"/>
            <a:ext cx="342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200" dirty="0"/>
              <a:t>How about customers with </a:t>
            </a:r>
          </a:p>
          <a:p>
            <a:r>
              <a:rPr lang="en-US" altLang="zh-HK" sz="2200" dirty="0"/>
              <a:t>different marital status?</a:t>
            </a:r>
            <a:endParaRPr lang="zh-HK" altLang="en-US" sz="2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03069-3222-4143-9466-EAE83F5356B4}"/>
              </a:ext>
            </a:extLst>
          </p:cNvPr>
          <p:cNvSpPr/>
          <p:nvPr/>
        </p:nvSpPr>
        <p:spPr>
          <a:xfrm>
            <a:off x="1353851" y="1499220"/>
            <a:ext cx="3600000" cy="3600000"/>
          </a:xfrm>
          <a:prstGeom prst="ellipse">
            <a:avLst/>
          </a:prstGeom>
          <a:solidFill>
            <a:srgbClr val="0D8295">
              <a:alpha val="10196"/>
            </a:srgbClr>
          </a:solidFill>
          <a:ln w="28575">
            <a:solidFill>
              <a:srgbClr val="0D8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629223-A90C-4262-B267-376D61B0253F}"/>
              </a:ext>
            </a:extLst>
          </p:cNvPr>
          <p:cNvSpPr/>
          <p:nvPr/>
        </p:nvSpPr>
        <p:spPr>
          <a:xfrm>
            <a:off x="4170570" y="3206205"/>
            <a:ext cx="3600000" cy="3600000"/>
          </a:xfrm>
          <a:prstGeom prst="ellipse">
            <a:avLst/>
          </a:prstGeom>
          <a:solidFill>
            <a:srgbClr val="CB7A09">
              <a:alpha val="5098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B42E35-B6E2-40AA-9219-2AD5C355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13BB02-5A63-45A6-A4AB-9A3A8BA58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C13A8DB-F23C-4260-B081-0EE75B907ABE}"/>
              </a:ext>
            </a:extLst>
          </p:cNvPr>
          <p:cNvSpPr/>
          <p:nvPr/>
        </p:nvSpPr>
        <p:spPr>
          <a:xfrm>
            <a:off x="7465808" y="2174146"/>
            <a:ext cx="3600000" cy="3600000"/>
          </a:xfrm>
          <a:prstGeom prst="ellipse">
            <a:avLst/>
          </a:prstGeom>
          <a:solidFill>
            <a:srgbClr val="0D8295">
              <a:alpha val="10196"/>
            </a:srgbClr>
          </a:solidFill>
          <a:ln w="28575">
            <a:solidFill>
              <a:srgbClr val="0D8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F8EAB4-807E-404E-8F11-F0AC45A8CEC3}"/>
              </a:ext>
            </a:extLst>
          </p:cNvPr>
          <p:cNvSpPr/>
          <p:nvPr/>
        </p:nvSpPr>
        <p:spPr>
          <a:xfrm>
            <a:off x="7555808" y="2264146"/>
            <a:ext cx="3420000" cy="3420000"/>
          </a:xfrm>
          <a:prstGeom prst="ellipse">
            <a:avLst/>
          </a:prstGeom>
          <a:solidFill>
            <a:srgbClr val="0D8295">
              <a:alpha val="10196"/>
            </a:srgbClr>
          </a:solidFill>
          <a:ln w="28575">
            <a:solidFill>
              <a:srgbClr val="0D8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1715CE-CC62-4A1D-93EA-A9BB0FC93BF4}"/>
              </a:ext>
            </a:extLst>
          </p:cNvPr>
          <p:cNvSpPr/>
          <p:nvPr/>
        </p:nvSpPr>
        <p:spPr>
          <a:xfrm>
            <a:off x="1444892" y="1589220"/>
            <a:ext cx="3420000" cy="3420000"/>
          </a:xfrm>
          <a:prstGeom prst="ellipse">
            <a:avLst/>
          </a:prstGeom>
          <a:solidFill>
            <a:srgbClr val="0D8295">
              <a:alpha val="10196"/>
            </a:srgbClr>
          </a:solidFill>
          <a:ln w="28575">
            <a:solidFill>
              <a:srgbClr val="0D8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43072C-3037-4FD9-8E94-8EEDA4CCF123}"/>
              </a:ext>
            </a:extLst>
          </p:cNvPr>
          <p:cNvSpPr/>
          <p:nvPr/>
        </p:nvSpPr>
        <p:spPr>
          <a:xfrm>
            <a:off x="4255366" y="3296205"/>
            <a:ext cx="3420000" cy="3420000"/>
          </a:xfrm>
          <a:prstGeom prst="ellipse">
            <a:avLst/>
          </a:prstGeom>
          <a:solidFill>
            <a:srgbClr val="CB7A09">
              <a:alpha val="5098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[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76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835-B139-42F7-A046-414A02B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325563"/>
          </a:xfrm>
        </p:spPr>
        <p:txBody>
          <a:bodyPr>
            <a:normAutofit/>
          </a:bodyPr>
          <a:lstStyle/>
          <a:p>
            <a:r>
              <a:rPr lang="en-US" altLang="zh-HK" sz="4200" dirty="0"/>
              <a:t>Elders respond to the promotions more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C2DEE-A5DF-469A-A50C-79E03BE62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1981200"/>
            <a:ext cx="6081261" cy="4013834"/>
          </a:xfr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B545244-388B-4B54-93A1-6EE90D9D32E2}"/>
              </a:ext>
            </a:extLst>
          </p:cNvPr>
          <p:cNvSpPr/>
          <p:nvPr/>
        </p:nvSpPr>
        <p:spPr>
          <a:xfrm>
            <a:off x="7048500" y="2197416"/>
            <a:ext cx="4914900" cy="3574733"/>
          </a:xfrm>
          <a:prstGeom prst="homePlate">
            <a:avLst/>
          </a:prstGeom>
          <a:solidFill>
            <a:srgbClr val="0D829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EFEB1-6784-404D-A18E-3C538A8E2AE0}"/>
              </a:ext>
            </a:extLst>
          </p:cNvPr>
          <p:cNvSpPr txBox="1"/>
          <p:nvPr/>
        </p:nvSpPr>
        <p:spPr>
          <a:xfrm>
            <a:off x="7372350" y="2894796"/>
            <a:ext cx="3114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b="1" dirty="0"/>
              <a:t>Ages</a:t>
            </a:r>
            <a:r>
              <a:rPr lang="en-US" altLang="zh-HK" sz="2400" dirty="0"/>
              <a:t> from </a:t>
            </a:r>
            <a:r>
              <a:rPr lang="en-US" altLang="zh-HK" sz="2400" b="1" dirty="0"/>
              <a:t>20 to 40 </a:t>
            </a:r>
            <a:r>
              <a:rPr lang="en-US" altLang="zh-HK" sz="2400" dirty="0"/>
              <a:t>and from </a:t>
            </a:r>
            <a:r>
              <a:rPr lang="en-US" altLang="zh-HK" sz="2400" b="1" dirty="0"/>
              <a:t>70 to 90</a:t>
            </a:r>
            <a:r>
              <a:rPr lang="en-US" altLang="zh-HK" sz="2400" dirty="0"/>
              <a:t>, those customers tend to respond to the company's promotions.</a:t>
            </a:r>
            <a:endParaRPr lang="zh-HK" alt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BDE770-CA91-464F-8BF1-A05EB3697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669856-82B6-456F-9C3B-671CFA0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13BE80C-8F86-48AA-8ADC-824952C56C8D}"/>
              </a:ext>
            </a:extLst>
          </p:cNvPr>
          <p:cNvSpPr/>
          <p:nvPr/>
        </p:nvSpPr>
        <p:spPr>
          <a:xfrm>
            <a:off x="647699" y="1762125"/>
            <a:ext cx="11115675" cy="3333750"/>
          </a:xfrm>
          <a:prstGeom prst="homePlate">
            <a:avLst/>
          </a:prstGeom>
          <a:solidFill>
            <a:srgbClr val="0D829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8755-1E43-4A67-A1A2-D7147BFB442D}"/>
              </a:ext>
            </a:extLst>
          </p:cNvPr>
          <p:cNvSpPr txBox="1"/>
          <p:nvPr/>
        </p:nvSpPr>
        <p:spPr>
          <a:xfrm>
            <a:off x="838201" y="2459504"/>
            <a:ext cx="1014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/>
              <a:t>The </a:t>
            </a:r>
            <a:r>
              <a:rPr lang="en-US" altLang="zh-HK" sz="2400" b="1" dirty="0"/>
              <a:t>younger customers </a:t>
            </a:r>
            <a:r>
              <a:rPr lang="en-US" altLang="zh-HK" sz="2400" dirty="0"/>
              <a:t>and </a:t>
            </a:r>
            <a:r>
              <a:rPr lang="en-US" altLang="zh-HK" sz="2400" b="1" dirty="0"/>
              <a:t>older customers </a:t>
            </a:r>
            <a:r>
              <a:rPr lang="en-US" altLang="zh-HK" sz="2400" dirty="0"/>
              <a:t>may have </a:t>
            </a:r>
            <a:r>
              <a:rPr lang="en-US" altLang="zh-HK" sz="2400" b="1" dirty="0"/>
              <a:t>more spare time.</a:t>
            </a:r>
          </a:p>
          <a:p>
            <a:r>
              <a:rPr lang="en-US" altLang="zh-H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/>
              <a:t>Customer aged at forty to sixty something, are busy with their works, lives or families, so, less time to react when receiving promotion message.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3337-9F11-4A7B-8765-16D325ACC90B}"/>
              </a:ext>
            </a:extLst>
          </p:cNvPr>
          <p:cNvSpPr txBox="1"/>
          <p:nvPr/>
        </p:nvSpPr>
        <p:spPr>
          <a:xfrm>
            <a:off x="647699" y="12389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b="1" dirty="0"/>
              <a:t>Business Insights:</a:t>
            </a:r>
          </a:p>
        </p:txBody>
      </p:sp>
    </p:spTree>
    <p:extLst>
      <p:ext uri="{BB962C8B-B14F-4D97-AF65-F5344CB8AC3E}">
        <p14:creationId xmlns:p14="http://schemas.microsoft.com/office/powerpoint/2010/main" val="18204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EED3-02B8-438D-88B3-A0100B5C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153775" cy="1325563"/>
          </a:xfrm>
        </p:spPr>
        <p:txBody>
          <a:bodyPr>
            <a:normAutofit/>
          </a:bodyPr>
          <a:lstStyle/>
          <a:p>
            <a:r>
              <a:rPr lang="en-US" altLang="zh-HK" sz="4000" dirty="0"/>
              <a:t>Higher </a:t>
            </a:r>
            <a:r>
              <a:rPr lang="en-US" altLang="zh-HK" sz="4200" dirty="0"/>
              <a:t>education</a:t>
            </a:r>
            <a:r>
              <a:rPr lang="en-US" altLang="zh-HK" sz="4000" dirty="0"/>
              <a:t> level  Better response rate</a:t>
            </a:r>
            <a:endParaRPr lang="zh-HK" alt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933C-672C-4CC7-8528-8DD57E1A9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4" y="1920875"/>
            <a:ext cx="4548053" cy="4351338"/>
          </a:xfr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AB9B2C0-92DF-4B6C-BA86-DA2A0D54CF55}"/>
              </a:ext>
            </a:extLst>
          </p:cNvPr>
          <p:cNvSpPr/>
          <p:nvPr/>
        </p:nvSpPr>
        <p:spPr>
          <a:xfrm>
            <a:off x="6096000" y="1990725"/>
            <a:ext cx="5372100" cy="3810000"/>
          </a:xfrm>
          <a:prstGeom prst="homePlate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DC839-F343-41F2-83B2-313AE46A99D6}"/>
              </a:ext>
            </a:extLst>
          </p:cNvPr>
          <p:cNvSpPr txBox="1"/>
          <p:nvPr/>
        </p:nvSpPr>
        <p:spPr>
          <a:xfrm>
            <a:off x="6419850" y="3113871"/>
            <a:ext cx="353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Those have </a:t>
            </a:r>
            <a:r>
              <a:rPr lang="en-US" altLang="zh-HK" sz="2400" b="1" dirty="0"/>
              <a:t>PhD-degree</a:t>
            </a:r>
            <a:r>
              <a:rPr lang="en-US" altLang="zh-HK" sz="2400" dirty="0"/>
              <a:t> is high at </a:t>
            </a:r>
            <a:r>
              <a:rPr lang="en-US" altLang="zh-HK" sz="2400" b="1" dirty="0"/>
              <a:t>20%</a:t>
            </a:r>
            <a:r>
              <a:rPr lang="en-US" altLang="zh-HK" sz="2400" dirty="0"/>
              <a:t>, others are around 10%, even lower.</a:t>
            </a:r>
            <a:endParaRPr lang="zh-HK" alt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42DE4-8A20-4473-8354-6C8AFC4FD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97B38F-3DC3-4EFA-AE51-17084DAE5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8970D301-5469-48BF-97D4-7F1C8DA7A865}"/>
              </a:ext>
            </a:extLst>
          </p:cNvPr>
          <p:cNvSpPr/>
          <p:nvPr/>
        </p:nvSpPr>
        <p:spPr>
          <a:xfrm>
            <a:off x="847725" y="1676400"/>
            <a:ext cx="10629900" cy="3762375"/>
          </a:xfrm>
          <a:prstGeom prst="homePlate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295-75C0-4C24-A1F1-486BD98B517B}"/>
              </a:ext>
            </a:extLst>
          </p:cNvPr>
          <p:cNvSpPr txBox="1"/>
          <p:nvPr/>
        </p:nvSpPr>
        <p:spPr>
          <a:xfrm>
            <a:off x="847725" y="11531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b="1" dirty="0"/>
              <a:t>Business 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B606F-B861-427C-BAA2-7E3FE82C8144}"/>
              </a:ext>
            </a:extLst>
          </p:cNvPr>
          <p:cNvSpPr txBox="1"/>
          <p:nvPr/>
        </p:nvSpPr>
        <p:spPr>
          <a:xfrm>
            <a:off x="847725" y="2644170"/>
            <a:ext cx="1014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/>
              <a:t>Customers with </a:t>
            </a:r>
            <a:r>
              <a:rPr lang="en-US" altLang="zh-HK" sz="2400" b="1" dirty="0"/>
              <a:t>higher academic background</a:t>
            </a:r>
            <a:r>
              <a:rPr lang="en-US" altLang="zh-HK" sz="2400" dirty="0"/>
              <a:t>, they are in touch with </a:t>
            </a:r>
            <a:r>
              <a:rPr lang="en-US" altLang="zh-HK" sz="2400" b="1" dirty="0"/>
              <a:t>more informative message</a:t>
            </a:r>
            <a:r>
              <a:rPr lang="en-US" altLang="zh-H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/>
              <a:t>We may focus more on people who educated in PhD and Master. </a:t>
            </a:r>
          </a:p>
        </p:txBody>
      </p:sp>
      <p:pic>
        <p:nvPicPr>
          <p:cNvPr id="1026" name="Picture 2" descr="Vector Transparent Download Student Higher Academic - Background To  Education PNG Image | Transparent PNG Free Download on SeekPNG">
            <a:extLst>
              <a:ext uri="{FF2B5EF4-FFF2-40B4-BE49-F238E27FC236}">
                <a16:creationId xmlns:a16="http://schemas.microsoft.com/office/drawing/2014/main" id="{77FD0011-2099-4B52-B451-891D7CE7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60" y="3337605"/>
            <a:ext cx="1656500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7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1BB-4F7C-40FF-AEED-F8861BE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200" dirty="0"/>
              <a:t>Marital status is critical to response rate</a:t>
            </a:r>
            <a:endParaRPr lang="zh-HK" altLang="en-US" sz="4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25260-70EC-4DCF-9B28-C9D66A967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32" y="1690687"/>
            <a:ext cx="6184236" cy="4802187"/>
          </a:xfr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6993370-7443-4D51-9268-B85917D06FD1}"/>
              </a:ext>
            </a:extLst>
          </p:cNvPr>
          <p:cNvSpPr/>
          <p:nvPr/>
        </p:nvSpPr>
        <p:spPr>
          <a:xfrm>
            <a:off x="6762750" y="1781799"/>
            <a:ext cx="4914900" cy="2090738"/>
          </a:xfrm>
          <a:prstGeom prst="homePlate">
            <a:avLst/>
          </a:prstGeom>
          <a:solidFill>
            <a:srgbClr val="0D829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HK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F56B8-9A0F-4FC1-8353-8E23F410E953}"/>
              </a:ext>
            </a:extLst>
          </p:cNvPr>
          <p:cNvSpPr txBox="1"/>
          <p:nvPr/>
        </p:nvSpPr>
        <p:spPr>
          <a:xfrm>
            <a:off x="6881812" y="2246964"/>
            <a:ext cx="46767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chemeClr val="tx1"/>
                </a:solidFill>
              </a:rPr>
              <a:t>Absolute responses </a:t>
            </a:r>
            <a:r>
              <a:rPr lang="en-US" altLang="zh-HK" sz="2200" dirty="0">
                <a:solidFill>
                  <a:schemeClr val="tx1"/>
                </a:solidFill>
              </a:rPr>
              <a:t>from customer: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200" b="1" dirty="0">
                <a:solidFill>
                  <a:schemeClr val="tx1"/>
                </a:solidFill>
              </a:rPr>
              <a:t>Alone PhD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200" b="1" dirty="0">
                <a:solidFill>
                  <a:schemeClr val="tx1"/>
                </a:solidFill>
              </a:rPr>
              <a:t>Absurd Undergraduate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sz="2200" dirty="0"/>
          </a:p>
          <a:p>
            <a:endParaRPr lang="en-US" altLang="zh-HK" sz="2200" dirty="0"/>
          </a:p>
          <a:p>
            <a:r>
              <a:rPr lang="en-US" altLang="zh-HK" sz="2200" b="1" dirty="0"/>
              <a:t>Relatively more </a:t>
            </a:r>
            <a:r>
              <a:rPr lang="en-US" altLang="zh-HK" sz="2200" b="1" dirty="0">
                <a:solidFill>
                  <a:schemeClr val="tx1"/>
                </a:solidFill>
              </a:rPr>
              <a:t>responses</a:t>
            </a:r>
            <a:r>
              <a:rPr lang="en-US" altLang="zh-HK" sz="22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200" b="1" dirty="0"/>
              <a:t>Yolo PhD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200" b="1" dirty="0"/>
              <a:t>Widow Master</a:t>
            </a:r>
            <a:endParaRPr lang="zh-HK" altLang="en-US" sz="2200" b="1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E38620F-8098-4EDC-BF01-2A2A5B7C07F0}"/>
              </a:ext>
            </a:extLst>
          </p:cNvPr>
          <p:cNvSpPr/>
          <p:nvPr/>
        </p:nvSpPr>
        <p:spPr>
          <a:xfrm>
            <a:off x="6762750" y="4224338"/>
            <a:ext cx="4914900" cy="2090738"/>
          </a:xfrm>
          <a:prstGeom prst="homePlate">
            <a:avLst/>
          </a:prstGeom>
          <a:solidFill>
            <a:srgbClr val="0D829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HK" altLang="en-US" sz="2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E5E3F-7D46-45B0-AE40-1A957037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28A23-2697-4D4A-842E-EDC266637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0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821</TotalTime>
  <Words>566</Words>
  <Application>Microsoft Office PowerPoint</Application>
  <PresentationFormat>Widescreen</PresentationFormat>
  <Paragraphs>115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Analysis on Customer Behaviors Presentation</vt:lpstr>
      <vt:lpstr>Project analysis slide 3</vt:lpstr>
      <vt:lpstr>PowerPoint Presentation</vt:lpstr>
      <vt:lpstr>Factors determined the response rate</vt:lpstr>
      <vt:lpstr>Elders respond to the promotions more</vt:lpstr>
      <vt:lpstr>PowerPoint Presentation</vt:lpstr>
      <vt:lpstr>Higher education level  Better response rate</vt:lpstr>
      <vt:lpstr>PowerPoint Presentation</vt:lpstr>
      <vt:lpstr>Marital status is critical to response rate</vt:lpstr>
      <vt:lpstr>PowerPoint Presentation</vt:lpstr>
      <vt:lpstr>Project analysis slide 6</vt:lpstr>
      <vt:lpstr>Project analysis slide 2</vt:lpstr>
      <vt:lpstr>Predicting increasement of response rate</vt:lpstr>
      <vt:lpstr>Actions can be taken to higher response on promotions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TSE, Kit Yee</dc:creator>
  <cp:lastModifiedBy>TSE, Kit Yee</cp:lastModifiedBy>
  <cp:revision>124</cp:revision>
  <dcterms:created xsi:type="dcterms:W3CDTF">2021-03-10T06:32:03Z</dcterms:created>
  <dcterms:modified xsi:type="dcterms:W3CDTF">2021-03-11T11:07:01Z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