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1"/>
  </p:notesMasterIdLst>
  <p:sldIdLst>
    <p:sldId id="258" r:id="rId2"/>
    <p:sldId id="257" r:id="rId3"/>
    <p:sldId id="259" r:id="rId4"/>
    <p:sldId id="262" r:id="rId5"/>
    <p:sldId id="260" r:id="rId6"/>
    <p:sldId id="261" r:id="rId7"/>
    <p:sldId id="263" r:id="rId8"/>
    <p:sldId id="265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2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7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66794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6350"/>
            <a:ext cx="9144106" cy="5149934"/>
            <a:chOff x="0" y="-8467"/>
            <a:chExt cx="12192142" cy="6866579"/>
          </a:xfrm>
        </p:grpSpPr>
        <p:sp>
          <p:nvSpPr>
            <p:cNvPr id="24" name="Shape 24"/>
            <p:cNvSpPr/>
            <p:nvPr/>
          </p:nvSpPr>
          <p:spPr>
            <a:xfrm>
              <a:off x="0" y="-7861"/>
              <a:ext cx="863700" cy="569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Shape 25"/>
            <p:cNvCxnSpPr/>
            <p:nvPr/>
          </p:nvCxnSpPr>
          <p:spPr>
            <a:xfrm>
              <a:off x="9371011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 flipH="1">
              <a:off x="7425125" y="3681412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Shape 27"/>
            <p:cNvSpPr/>
            <p:nvPr/>
          </p:nvSpPr>
          <p:spPr>
            <a:xfrm>
              <a:off x="9181475" y="-8466"/>
              <a:ext cx="30072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9603442" y="-8466"/>
              <a:ext cx="25887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8932332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9334500" y="-8466"/>
              <a:ext cx="28542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898729" y="-8466"/>
              <a:ext cx="12900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938999" y="-8466"/>
              <a:ext cx="12498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10371665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r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1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130300" y="3038124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406402" y="592783"/>
            <a:ext cx="457200" cy="4385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x-none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x-none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507998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406402" y="592783"/>
            <a:ext cx="457200" cy="4385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x-none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x-none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514349" y="457200"/>
            <a:ext cx="6441300" cy="2266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507998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2276401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4495661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186263" y="-220950"/>
            <a:ext cx="3938700" cy="5295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508000" y="1620441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508001" y="2025650"/>
            <a:ext cx="6447600" cy="1369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5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508000" y="1620441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3817477" y="1620441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06808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5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506808" y="2052933"/>
            <a:ext cx="3139200" cy="247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199" cy="432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5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3816287" y="2052933"/>
            <a:ext cx="3139200" cy="247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15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570345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508000" y="2082801"/>
            <a:ext cx="2890800" cy="1938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6350"/>
            <a:ext cx="9144106" cy="5149934"/>
            <a:chOff x="0" y="-8467"/>
            <a:chExt cx="12192142" cy="6866579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125" y="3681412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2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7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2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ct val="4074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508000" y="1620441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SzPct val="157142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57142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13" y="1059582"/>
            <a:ext cx="5292487" cy="3867893"/>
          </a:xfrm>
          <a:prstGeom prst="rect">
            <a:avLst/>
          </a:prstGeom>
        </p:spPr>
      </p:pic>
      <p:pic>
        <p:nvPicPr>
          <p:cNvPr id="6" name="Shape 143" descr="logosis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1818" y="3657601"/>
            <a:ext cx="2242181" cy="14858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CuadroTexto"/>
          <p:cNvSpPr txBox="1"/>
          <p:nvPr/>
        </p:nvSpPr>
        <p:spPr>
          <a:xfrm>
            <a:off x="179512" y="324543"/>
            <a:ext cx="6336704" cy="46166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CO" sz="2400" b="1" dirty="0" smtClean="0">
                <a:latin typeface="Berlin Sans FB Demi" panose="020E0802020502020306" pitchFamily="34" charset="0"/>
              </a:rPr>
              <a:t>INTRODUCCIÓN A LA TEORÍA DE GRAFOS</a:t>
            </a:r>
            <a:endParaRPr lang="es-CO" sz="2400" b="1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5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 descr="logosis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2354" y="3657600"/>
            <a:ext cx="2242181" cy="14858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2 CuadroTexto"/>
          <p:cNvSpPr txBox="1"/>
          <p:nvPr/>
        </p:nvSpPr>
        <p:spPr>
          <a:xfrm>
            <a:off x="788855" y="195486"/>
            <a:ext cx="5076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taneo BT" panose="03020802040502060804" pitchFamily="66" charset="0"/>
              </a:rPr>
              <a:t>Qué es un Grafo? </a:t>
            </a:r>
          </a:p>
          <a:p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1124325" y="1167073"/>
            <a:ext cx="56166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800" b="1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  <a:cs typeface="Arabic Typesetting" panose="03020402040406030203" pitchFamily="66" charset="-78"/>
              </a:rPr>
              <a:t>U</a:t>
            </a:r>
            <a:r>
              <a:rPr lang="es-CO" sz="2800" b="1" dirty="0" smtClean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  <a:cs typeface="Arabic Typesetting" panose="03020402040406030203" pitchFamily="66" charset="-78"/>
              </a:rPr>
              <a:t>n </a:t>
            </a:r>
            <a:r>
              <a:rPr lang="es-CO" sz="2800" b="1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  <a:cs typeface="Arabic Typesetting" panose="03020402040406030203" pitchFamily="66" charset="-78"/>
              </a:rPr>
              <a:t>grafo </a:t>
            </a:r>
            <a:r>
              <a:rPr lang="es-CO" sz="2800" b="1" dirty="0" smtClean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  <a:cs typeface="Arabic Typesetting" panose="03020402040406030203" pitchFamily="66" charset="-78"/>
              </a:rPr>
              <a:t>G es </a:t>
            </a:r>
            <a:r>
              <a:rPr lang="es-CO" sz="2800" b="1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  <a:cs typeface="Arabic Typesetting" panose="03020402040406030203" pitchFamily="66" charset="-78"/>
              </a:rPr>
              <a:t>un conjunto de objetos llamados </a:t>
            </a:r>
            <a:r>
              <a:rPr lang="es-CO" sz="2800" b="1" dirty="0">
                <a:solidFill>
                  <a:srgbClr val="0070C0"/>
                </a:solidFill>
                <a:latin typeface="Gabriola" panose="04040605051002020D02" pitchFamily="82" charset="0"/>
                <a:cs typeface="Arabic Typesetting" panose="03020402040406030203" pitchFamily="66" charset="-78"/>
              </a:rPr>
              <a:t>nodos</a:t>
            </a:r>
            <a:r>
              <a:rPr lang="es-CO" sz="2800" b="1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  <a:cs typeface="Arabic Typesetting" panose="03020402040406030203" pitchFamily="66" charset="-78"/>
              </a:rPr>
              <a:t> unidos por enlaces llamados </a:t>
            </a:r>
            <a:r>
              <a:rPr lang="es-CO" sz="2800" b="1" dirty="0">
                <a:solidFill>
                  <a:srgbClr val="0070C0"/>
                </a:solidFill>
                <a:latin typeface="Gabriola" panose="04040605051002020D02" pitchFamily="82" charset="0"/>
                <a:cs typeface="Arabic Typesetting" panose="03020402040406030203" pitchFamily="66" charset="-78"/>
              </a:rPr>
              <a:t>aristas</a:t>
            </a:r>
            <a:r>
              <a:rPr lang="es-CO" sz="2800" b="1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  <a:cs typeface="Arabic Typesetting" panose="03020402040406030203" pitchFamily="66" charset="-78"/>
              </a:rPr>
              <a:t>, las cuales permiten representar relaciones </a:t>
            </a:r>
            <a:r>
              <a:rPr lang="es-CO" sz="2800" b="1" dirty="0" smtClean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  <a:cs typeface="Arabic Typesetting" panose="03020402040406030203" pitchFamily="66" charset="-78"/>
              </a:rPr>
              <a:t>binarias entre  ellos</a:t>
            </a:r>
            <a:r>
              <a:rPr lang="es-CO" sz="2800" b="1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  <a:cs typeface="Arabic Typesetting" panose="03020402040406030203" pitchFamily="66" charset="-78"/>
              </a:rPr>
              <a:t>.</a:t>
            </a:r>
            <a:endParaRPr lang="es-CO" sz="2800" b="1" dirty="0">
              <a:solidFill>
                <a:schemeClr val="accent2">
                  <a:lumMod val="50000"/>
                </a:schemeClr>
              </a:solidFill>
              <a:latin typeface="Gabriola" panose="04040605051002020D02" pitchFamily="82" charset="0"/>
              <a:cs typeface="Arabic Typesetting" panose="03020402040406030203" pitchFamily="66" charset="-78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982955"/>
            <a:ext cx="2949410" cy="1902276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467543" y="3477219"/>
            <a:ext cx="23299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>
                <a:solidFill>
                  <a:schemeClr val="accent2">
                    <a:lumMod val="50000"/>
                  </a:schemeClr>
                </a:solidFill>
                <a:latin typeface="Rockwell" panose="02060603020205020403" pitchFamily="18" charset="0"/>
                <a:cs typeface="Arabic Typesetting" panose="03020402040406030203" pitchFamily="66" charset="-78"/>
              </a:rPr>
              <a:t>Denotado como G </a:t>
            </a:r>
            <a:endParaRPr lang="es-CO" sz="2000" dirty="0">
              <a:solidFill>
                <a:schemeClr val="accent2">
                  <a:lumMod val="50000"/>
                </a:schemeClr>
              </a:solidFill>
              <a:latin typeface="Gabriola" panose="04040605051002020D02" pitchFamily="82" charset="0"/>
              <a:cs typeface="Arabic Typesetting" panose="03020402040406030203" pitchFamily="66" charset="-78"/>
            </a:endParaRPr>
          </a:p>
          <a:p>
            <a:endParaRPr lang="es-CO" b="1" dirty="0">
              <a:solidFill>
                <a:schemeClr val="accent2">
                  <a:lumMod val="50000"/>
                </a:schemeClr>
              </a:solidFill>
              <a:latin typeface="Gabriola" panose="04040605051002020D02" pitchFamily="82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6874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43" descr="logosis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2320" y="3795886"/>
            <a:ext cx="1691679" cy="13476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CuadroTexto"/>
          <p:cNvSpPr txBox="1"/>
          <p:nvPr/>
        </p:nvSpPr>
        <p:spPr>
          <a:xfrm>
            <a:off x="251520" y="237258"/>
            <a:ext cx="5076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taneo BT" panose="03020802040502060804" pitchFamily="66" charset="0"/>
              </a:rPr>
              <a:t>Qué es </a:t>
            </a:r>
            <a:r>
              <a:rPr lang="es-E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taneo BT" panose="03020802040502060804" pitchFamily="66" charset="0"/>
              </a:rPr>
              <a:t>una Arista? </a:t>
            </a:r>
            <a:endParaRPr lang="es-E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taneo BT" panose="03020802040502060804" pitchFamily="66" charset="0"/>
            </a:endParaRPr>
          </a:p>
          <a:p>
            <a:endParaRPr lang="es-CO" dirty="0"/>
          </a:p>
        </p:txBody>
      </p:sp>
      <p:sp>
        <p:nvSpPr>
          <p:cNvPr id="6" name="5 CuadroTexto"/>
          <p:cNvSpPr txBox="1"/>
          <p:nvPr/>
        </p:nvSpPr>
        <p:spPr>
          <a:xfrm>
            <a:off x="251520" y="1169319"/>
            <a:ext cx="68407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rgbClr val="00206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En teoría de grafos, una</a:t>
            </a:r>
            <a:r>
              <a:rPr lang="es-CO" sz="2800" b="1" dirty="0">
                <a:solidFill>
                  <a:schemeClr val="accent6">
                    <a:lumMod val="50000"/>
                  </a:schemeClr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 </a:t>
            </a:r>
            <a:r>
              <a:rPr lang="es-CO" sz="2800" b="1" dirty="0">
                <a:solidFill>
                  <a:srgbClr val="0070C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arista </a:t>
            </a:r>
            <a:r>
              <a:rPr lang="es-CO" sz="2800" b="1" dirty="0">
                <a:solidFill>
                  <a:srgbClr val="00206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corresponde a una relación entre dos </a:t>
            </a:r>
            <a:r>
              <a:rPr lang="es-CO" sz="2800" b="1" dirty="0">
                <a:solidFill>
                  <a:srgbClr val="0070C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vértices </a:t>
            </a:r>
            <a:r>
              <a:rPr lang="es-CO" sz="2800" b="1" dirty="0">
                <a:solidFill>
                  <a:srgbClr val="00206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o </a:t>
            </a:r>
            <a:r>
              <a:rPr lang="es-CO" sz="2800" b="1" dirty="0">
                <a:solidFill>
                  <a:srgbClr val="0070C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nodos </a:t>
            </a:r>
            <a:r>
              <a:rPr lang="es-CO" sz="2800" b="1" dirty="0">
                <a:solidFill>
                  <a:srgbClr val="00206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de un grafo.</a:t>
            </a:r>
          </a:p>
          <a:p>
            <a:r>
              <a:rPr lang="es-CO" sz="2800" b="1" dirty="0">
                <a:solidFill>
                  <a:srgbClr val="00206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Para caracterizar un grafo G son suficientes únicamente el conjunto de todas sus aristas, comúnmente denotado con la letra E (</a:t>
            </a:r>
            <a:r>
              <a:rPr lang="es-CO" sz="2800" b="1" dirty="0" smtClean="0">
                <a:solidFill>
                  <a:srgbClr val="00206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Edge), </a:t>
            </a:r>
            <a:r>
              <a:rPr lang="es-CO" sz="2800" b="1" dirty="0">
                <a:solidFill>
                  <a:srgbClr val="00206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junto con el conjunto de sus </a:t>
            </a:r>
            <a:r>
              <a:rPr lang="es-CO" sz="2800" b="1" dirty="0">
                <a:solidFill>
                  <a:srgbClr val="0070C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vértices</a:t>
            </a:r>
            <a:r>
              <a:rPr lang="es-CO" sz="2800" b="1" dirty="0">
                <a:solidFill>
                  <a:srgbClr val="00206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 o</a:t>
            </a:r>
            <a:r>
              <a:rPr lang="es-CO" sz="2800" b="1" dirty="0">
                <a:solidFill>
                  <a:srgbClr val="0070C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 nodos</a:t>
            </a:r>
            <a:r>
              <a:rPr lang="es-CO" sz="2800" b="1" dirty="0">
                <a:solidFill>
                  <a:srgbClr val="00206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, denotado por V. Así, dicho grafo se puede representar como </a:t>
            </a:r>
            <a:endParaRPr lang="es-CO" sz="2800" b="1" dirty="0" smtClean="0">
              <a:solidFill>
                <a:srgbClr val="002060"/>
              </a:solidFill>
              <a:latin typeface="DaunPenh" panose="01010101010101010101" pitchFamily="2" charset="0"/>
              <a:cs typeface="DaunPenh" panose="01010101010101010101" pitchFamily="2" charset="0"/>
            </a:endParaRPr>
          </a:p>
          <a:p>
            <a:r>
              <a:rPr lang="es-CO" sz="2800" b="1" dirty="0" smtClean="0">
                <a:solidFill>
                  <a:srgbClr val="00206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G </a:t>
            </a:r>
            <a:r>
              <a:rPr lang="es-CO" sz="2800" b="1" dirty="0">
                <a:solidFill>
                  <a:srgbClr val="00206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= (V,E</a:t>
            </a:r>
            <a:r>
              <a:rPr lang="es-CO" sz="2800" b="1" dirty="0" smtClean="0">
                <a:solidFill>
                  <a:srgbClr val="00206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)</a:t>
            </a:r>
            <a:endParaRPr lang="es-CO" sz="2800" b="1" dirty="0">
              <a:solidFill>
                <a:srgbClr val="002060"/>
              </a:solidFill>
              <a:latin typeface="DaunPenh" panose="01010101010101010101" pitchFamily="2" charset="0"/>
              <a:cs typeface="DaunPenh" panose="01010101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94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43" descr="logosis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2320" y="3795886"/>
            <a:ext cx="1691679" cy="13476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CuadroTexto"/>
          <p:cNvSpPr txBox="1"/>
          <p:nvPr/>
        </p:nvSpPr>
        <p:spPr>
          <a:xfrm>
            <a:off x="251520" y="237258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taneo BT" panose="03020802040502060804" pitchFamily="66" charset="0"/>
              </a:rPr>
              <a:t>Qué es </a:t>
            </a:r>
            <a:r>
              <a:rPr lang="es-E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taneo BT" panose="03020802040502060804" pitchFamily="66" charset="0"/>
              </a:rPr>
              <a:t>un </a:t>
            </a:r>
            <a:r>
              <a:rPr lang="es-E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taneo BT" panose="03020802040502060804" pitchFamily="66" charset="0"/>
              </a:rPr>
              <a:t>N</a:t>
            </a:r>
            <a:r>
              <a:rPr lang="es-E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taneo BT" panose="03020802040502060804" pitchFamily="66" charset="0"/>
              </a:rPr>
              <a:t>odo o Vértice? </a:t>
            </a:r>
            <a:endParaRPr lang="es-E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taneo BT" panose="03020802040502060804" pitchFamily="66" charset="0"/>
            </a:endParaRPr>
          </a:p>
          <a:p>
            <a:endParaRPr lang="es-CO" dirty="0"/>
          </a:p>
        </p:txBody>
      </p:sp>
      <p:sp>
        <p:nvSpPr>
          <p:cNvPr id="6" name="5 CuadroTexto"/>
          <p:cNvSpPr txBox="1"/>
          <p:nvPr/>
        </p:nvSpPr>
        <p:spPr>
          <a:xfrm>
            <a:off x="251520" y="1169319"/>
            <a:ext cx="6840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>
                <a:solidFill>
                  <a:srgbClr val="00206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Los </a:t>
            </a:r>
            <a:r>
              <a:rPr lang="es-CO" sz="2800" b="1" dirty="0" smtClean="0">
                <a:solidFill>
                  <a:srgbClr val="0070C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nodos o vértices </a:t>
            </a:r>
            <a:r>
              <a:rPr lang="es-CO" sz="2800" b="1" dirty="0" smtClean="0">
                <a:solidFill>
                  <a:srgbClr val="00206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pertenecen a un conjunto finito, y son la unidad fundamental por la que están formados los grafos. De forma general, cada nodo se convierte en el identificador del problema a modelar.</a:t>
            </a:r>
            <a:endParaRPr lang="es-CO" sz="2800" b="1" dirty="0">
              <a:solidFill>
                <a:srgbClr val="002060"/>
              </a:solidFill>
              <a:latin typeface="DaunPenh" panose="01010101010101010101" pitchFamily="2" charset="0"/>
              <a:cs typeface="DaunPenh" panose="01010101010101010101" pitchFamily="2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075806"/>
            <a:ext cx="3381164" cy="163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8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43" descr="logosis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01818" y="3657601"/>
            <a:ext cx="2242181" cy="14858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CuadroTexto"/>
          <p:cNvSpPr txBox="1"/>
          <p:nvPr/>
        </p:nvSpPr>
        <p:spPr>
          <a:xfrm>
            <a:off x="296788" y="1331932"/>
            <a:ext cx="64807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800" b="1" dirty="0">
                <a:solidFill>
                  <a:srgbClr val="00206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En un </a:t>
            </a:r>
            <a:r>
              <a:rPr lang="es-CO" sz="2800" b="1" dirty="0">
                <a:solidFill>
                  <a:srgbClr val="0070C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grado dirigido </a:t>
            </a:r>
            <a:r>
              <a:rPr lang="es-CO" sz="2800" b="1" dirty="0">
                <a:solidFill>
                  <a:srgbClr val="00206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la arista se representa como una flecha, que parte del nodo origen y apunta al nodo destino</a:t>
            </a:r>
            <a:r>
              <a:rPr lang="es-CO" sz="2800" b="1" dirty="0" smtClean="0">
                <a:solidFill>
                  <a:srgbClr val="00206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.</a:t>
            </a:r>
          </a:p>
          <a:p>
            <a:pPr algn="just"/>
            <a:r>
              <a:rPr lang="es-CO" sz="2800" b="1" dirty="0" smtClean="0">
                <a:solidFill>
                  <a:srgbClr val="00206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En un </a:t>
            </a:r>
            <a:r>
              <a:rPr lang="es-CO" sz="2800" b="1" dirty="0" smtClean="0">
                <a:solidFill>
                  <a:srgbClr val="0070C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grafo NO dirigido </a:t>
            </a:r>
            <a:r>
              <a:rPr lang="es-CO" sz="2800" b="1" dirty="0" smtClean="0">
                <a:solidFill>
                  <a:srgbClr val="00206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la representación de la arista es una línea que une dos nodos.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51520" y="123478"/>
            <a:ext cx="7035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taneo BT" panose="03020802040502060804" pitchFamily="66" charset="0"/>
              </a:rPr>
              <a:t>Grafos Dirigidos y No Dirigidos</a:t>
            </a:r>
            <a:endParaRPr lang="es-E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taneo BT" panose="03020802040502060804" pitchFamily="66" charset="0"/>
            </a:endParaRPr>
          </a:p>
          <a:p>
            <a:endParaRPr lang="es-CO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147814"/>
            <a:ext cx="1507702" cy="1368152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560" y="3091488"/>
            <a:ext cx="1544909" cy="1424478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973634" y="4640237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Grafo NO dirigido</a:t>
            </a:r>
            <a:endParaRPr lang="es-CO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051560" y="4640237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Grafo dirigido</a:t>
            </a:r>
            <a:endParaRPr lang="es-CO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51520" y="824394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smtClean="0">
                <a:solidFill>
                  <a:srgbClr val="C00000"/>
                </a:solidFill>
                <a:latin typeface="Gabriola" panose="04040605051002020D02" pitchFamily="82" charset="0"/>
              </a:rPr>
              <a:t>Representación: </a:t>
            </a:r>
            <a:endParaRPr lang="es-CO" sz="2800" b="1" dirty="0">
              <a:solidFill>
                <a:srgbClr val="C00000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20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43" descr="logosis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01818" y="3657601"/>
            <a:ext cx="2242181" cy="14858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CuadroTexto"/>
          <p:cNvSpPr txBox="1"/>
          <p:nvPr/>
        </p:nvSpPr>
        <p:spPr>
          <a:xfrm>
            <a:off x="251520" y="172344"/>
            <a:ext cx="7035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taneo BT" panose="03020802040502060804" pitchFamily="66" charset="0"/>
              </a:rPr>
              <a:t>Cuáles son los Grafos Dirigidos?</a:t>
            </a:r>
            <a:endParaRPr lang="es-CO" dirty="0"/>
          </a:p>
        </p:txBody>
      </p:sp>
      <p:sp>
        <p:nvSpPr>
          <p:cNvPr id="8" name="7 CuadroTexto"/>
          <p:cNvSpPr txBox="1"/>
          <p:nvPr/>
        </p:nvSpPr>
        <p:spPr>
          <a:xfrm>
            <a:off x="251520" y="1020218"/>
            <a:ext cx="684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>
                <a:solidFill>
                  <a:srgbClr val="00206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Los </a:t>
            </a:r>
            <a:r>
              <a:rPr lang="es-CO" sz="2800" b="1" dirty="0" smtClean="0">
                <a:solidFill>
                  <a:srgbClr val="0070C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grafos dirigidos </a:t>
            </a:r>
            <a:r>
              <a:rPr lang="es-CO" sz="2800" b="1" dirty="0" smtClean="0">
                <a:solidFill>
                  <a:srgbClr val="00206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son los grafos en los que las </a:t>
            </a:r>
            <a:r>
              <a:rPr lang="es-CO" sz="2800" b="1" dirty="0" smtClean="0">
                <a:solidFill>
                  <a:srgbClr val="0070C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aristas</a:t>
            </a:r>
            <a:r>
              <a:rPr lang="es-CO" sz="2800" b="1" dirty="0" smtClean="0">
                <a:solidFill>
                  <a:srgbClr val="00206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 tienen una dirección definida; por ejemplo, se puede dar el caso de poder ir </a:t>
            </a:r>
            <a:r>
              <a:rPr lang="es-CO" sz="2800" b="1" dirty="0" smtClean="0">
                <a:solidFill>
                  <a:srgbClr val="0070C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del nodo A al nodo B</a:t>
            </a:r>
            <a:r>
              <a:rPr lang="es-CO" sz="2800" b="1" dirty="0" smtClean="0">
                <a:solidFill>
                  <a:srgbClr val="00206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, pero </a:t>
            </a:r>
            <a:r>
              <a:rPr lang="es-CO" sz="2800" b="1" dirty="0" smtClean="0">
                <a:solidFill>
                  <a:srgbClr val="0070C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no</a:t>
            </a:r>
            <a:r>
              <a:rPr lang="es-CO" sz="2800" b="1" dirty="0" smtClean="0">
                <a:solidFill>
                  <a:srgbClr val="00206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 al revés.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41090"/>
            <a:ext cx="2202415" cy="2833022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2977343" y="2859782"/>
            <a:ext cx="4114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b="1" dirty="0">
                <a:solidFill>
                  <a:schemeClr val="tx1"/>
                </a:solidFill>
                <a:latin typeface="Bell MT" panose="02020503060305020303" pitchFamily="18" charset="0"/>
                <a:cs typeface="Aparajita" panose="020B0604020202020204" pitchFamily="34" charset="0"/>
              </a:rPr>
              <a:t>El conjunto </a:t>
            </a:r>
            <a:r>
              <a:rPr lang="es-CO" sz="1800" b="1" dirty="0" smtClean="0">
                <a:solidFill>
                  <a:schemeClr val="tx1"/>
                </a:solidFill>
                <a:latin typeface="Bell MT" panose="02020503060305020303" pitchFamily="18" charset="0"/>
                <a:cs typeface="Aparajita" panose="020B0604020202020204" pitchFamily="34" charset="0"/>
              </a:rPr>
              <a:t>de aristas</a:t>
            </a:r>
            <a:endParaRPr lang="es-CO" sz="1800" b="1" dirty="0">
              <a:solidFill>
                <a:schemeClr val="tx1"/>
              </a:solidFill>
              <a:latin typeface="Bell MT" panose="02020503060305020303" pitchFamily="18" charset="0"/>
              <a:cs typeface="Aparajita" panose="020B0604020202020204" pitchFamily="34" charset="0"/>
            </a:endParaRPr>
          </a:p>
          <a:p>
            <a:pPr algn="ctr"/>
            <a:r>
              <a:rPr lang="es-CO" sz="1800" dirty="0">
                <a:solidFill>
                  <a:schemeClr val="tx1"/>
                </a:solidFill>
                <a:latin typeface="Bell MT" panose="02020503060305020303" pitchFamily="18" charset="0"/>
                <a:cs typeface="Aparajita" panose="020B0604020202020204" pitchFamily="34" charset="0"/>
              </a:rPr>
              <a:t>E = { (A,B), (B,A), (B,C), (C,B), </a:t>
            </a:r>
            <a:r>
              <a:rPr lang="es-CO" sz="1800" dirty="0" smtClean="0">
                <a:solidFill>
                  <a:schemeClr val="tx1"/>
                </a:solidFill>
                <a:latin typeface="Bell MT" panose="02020503060305020303" pitchFamily="18" charset="0"/>
                <a:cs typeface="Aparajita" panose="020B0604020202020204" pitchFamily="34" charset="0"/>
              </a:rPr>
              <a:t>(</a:t>
            </a:r>
            <a:r>
              <a:rPr lang="es-CO" sz="1800" dirty="0">
                <a:solidFill>
                  <a:schemeClr val="tx1"/>
                </a:solidFill>
                <a:latin typeface="Bell MT" panose="02020503060305020303" pitchFamily="18" charset="0"/>
                <a:cs typeface="Aparajita" panose="020B0604020202020204" pitchFamily="34" charset="0"/>
              </a:rPr>
              <a:t>D,C), </a:t>
            </a:r>
            <a:r>
              <a:rPr lang="es-CO" sz="1800" dirty="0" smtClean="0">
                <a:solidFill>
                  <a:schemeClr val="tx1"/>
                </a:solidFill>
                <a:latin typeface="Bell MT" panose="02020503060305020303" pitchFamily="18" charset="0"/>
                <a:cs typeface="Aparajita" panose="020B0604020202020204" pitchFamily="34" charset="0"/>
              </a:rPr>
              <a:t>	(</a:t>
            </a:r>
            <a:r>
              <a:rPr lang="es-CO" sz="1800" dirty="0">
                <a:solidFill>
                  <a:schemeClr val="tx1"/>
                </a:solidFill>
                <a:latin typeface="Bell MT" panose="02020503060305020303" pitchFamily="18" charset="0"/>
                <a:cs typeface="Aparajita" panose="020B0604020202020204" pitchFamily="34" charset="0"/>
              </a:rPr>
              <a:t>C,D), (D,A), (E,A) </a:t>
            </a:r>
            <a:r>
              <a:rPr lang="es-CO" sz="1800" dirty="0" smtClean="0">
                <a:solidFill>
                  <a:schemeClr val="tx1"/>
                </a:solidFill>
                <a:latin typeface="Bell MT" panose="02020503060305020303" pitchFamily="18" charset="0"/>
                <a:cs typeface="Aparajita" panose="020B0604020202020204" pitchFamily="34" charset="0"/>
              </a:rPr>
              <a:t>}</a:t>
            </a:r>
            <a:endParaRPr lang="es-CO" sz="1800" dirty="0">
              <a:solidFill>
                <a:schemeClr val="tx1"/>
              </a:solidFill>
              <a:latin typeface="Bell MT" panose="02020503060305020303" pitchFamily="18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6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43" descr="logosis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15334" y="3795886"/>
            <a:ext cx="1928665" cy="13476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 CuadroTexto"/>
          <p:cNvSpPr txBox="1"/>
          <p:nvPr/>
        </p:nvSpPr>
        <p:spPr>
          <a:xfrm>
            <a:off x="179512" y="197227"/>
            <a:ext cx="7035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taneo BT" panose="03020802040502060804" pitchFamily="66" charset="0"/>
              </a:rPr>
              <a:t>Cuáles son los Grafos NO Dirigidos?</a:t>
            </a:r>
            <a:endParaRPr lang="es-CO" sz="1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251519" y="915566"/>
            <a:ext cx="69638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>
                <a:solidFill>
                  <a:srgbClr val="00206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Sea </a:t>
            </a:r>
            <a:r>
              <a:rPr lang="es-CO" sz="2800" b="1" dirty="0">
                <a:solidFill>
                  <a:srgbClr val="00206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G un </a:t>
            </a:r>
            <a:r>
              <a:rPr lang="es-CO" sz="2800" b="1" dirty="0">
                <a:solidFill>
                  <a:srgbClr val="0070C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grafo no dirigido </a:t>
            </a:r>
            <a:r>
              <a:rPr lang="es-CO" sz="2800" b="1" dirty="0">
                <a:solidFill>
                  <a:srgbClr val="00206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donde G =(V,E) donde </a:t>
            </a:r>
            <a:r>
              <a:rPr lang="es-CO" sz="2800" b="1" dirty="0" smtClean="0">
                <a:solidFill>
                  <a:srgbClr val="00206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V corresponde </a:t>
            </a:r>
            <a:r>
              <a:rPr lang="es-CO" sz="2800" b="1" dirty="0">
                <a:solidFill>
                  <a:srgbClr val="00206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al conjunto de nodos y E el conjunto de aristas del grafo, un grafo </a:t>
            </a:r>
            <a:r>
              <a:rPr lang="es-CO" sz="2800" b="1" dirty="0">
                <a:solidFill>
                  <a:srgbClr val="0070C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no dirigido </a:t>
            </a:r>
            <a:r>
              <a:rPr lang="es-CO" sz="2800" b="1" dirty="0">
                <a:solidFill>
                  <a:srgbClr val="00206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se diferencia de un grafo dirigido porque cada arista en E es un </a:t>
            </a:r>
            <a:r>
              <a:rPr lang="es-CO" sz="2800" b="1" dirty="0">
                <a:solidFill>
                  <a:srgbClr val="0070C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par no ordenado </a:t>
            </a:r>
            <a:r>
              <a:rPr lang="es-CO" sz="2800" b="1" dirty="0">
                <a:solidFill>
                  <a:srgbClr val="002060"/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de nodos.</a:t>
            </a:r>
            <a:endParaRPr lang="es-CO" sz="2800" b="1" dirty="0">
              <a:solidFill>
                <a:srgbClr val="002060"/>
              </a:solidFill>
              <a:latin typeface="DaunPenh" panose="01010101010101010101" pitchFamily="2" charset="0"/>
              <a:cs typeface="DaunPenh" panose="01010101010101010101" pitchFamily="2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04492"/>
            <a:ext cx="2300644" cy="2487538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3236426" y="2872556"/>
            <a:ext cx="4114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b="1" dirty="0">
                <a:solidFill>
                  <a:schemeClr val="tx1"/>
                </a:solidFill>
                <a:latin typeface="Bell MT" panose="02020503060305020303" pitchFamily="18" charset="0"/>
                <a:cs typeface="Aparajita" panose="020B0604020202020204" pitchFamily="34" charset="0"/>
              </a:rPr>
              <a:t>El conjunto </a:t>
            </a:r>
            <a:r>
              <a:rPr lang="es-CO" sz="1800" b="1" dirty="0" smtClean="0">
                <a:solidFill>
                  <a:schemeClr val="tx1"/>
                </a:solidFill>
                <a:latin typeface="Bell MT" panose="02020503060305020303" pitchFamily="18" charset="0"/>
                <a:cs typeface="Aparajita" panose="020B0604020202020204" pitchFamily="34" charset="0"/>
              </a:rPr>
              <a:t>de aristas</a:t>
            </a:r>
            <a:endParaRPr lang="es-CO" sz="1800" b="1" dirty="0">
              <a:solidFill>
                <a:schemeClr val="tx1"/>
              </a:solidFill>
              <a:latin typeface="Bell MT" panose="02020503060305020303" pitchFamily="18" charset="0"/>
              <a:cs typeface="Aparajita" panose="020B0604020202020204" pitchFamily="34" charset="0"/>
            </a:endParaRPr>
          </a:p>
          <a:p>
            <a:pPr algn="ctr"/>
            <a:r>
              <a:rPr lang="es-CO" sz="1800" dirty="0">
                <a:solidFill>
                  <a:schemeClr val="tx1"/>
                </a:solidFill>
                <a:latin typeface="Bell MT" panose="02020503060305020303" pitchFamily="18" charset="0"/>
                <a:cs typeface="Aparajita" panose="020B0604020202020204" pitchFamily="34" charset="0"/>
              </a:rPr>
              <a:t>E = { (A,B</a:t>
            </a:r>
            <a:r>
              <a:rPr lang="es-CO" sz="1800" dirty="0" smtClean="0">
                <a:solidFill>
                  <a:schemeClr val="tx1"/>
                </a:solidFill>
                <a:latin typeface="Bell MT" panose="02020503060305020303" pitchFamily="18" charset="0"/>
                <a:cs typeface="Aparajita" panose="020B0604020202020204" pitchFamily="34" charset="0"/>
              </a:rPr>
              <a:t>),</a:t>
            </a:r>
            <a:r>
              <a:rPr lang="es-CO" sz="1800" dirty="0">
                <a:solidFill>
                  <a:schemeClr val="tx1"/>
                </a:solidFill>
                <a:latin typeface="Bell MT" panose="02020503060305020303" pitchFamily="18" charset="0"/>
                <a:cs typeface="Aparajita" panose="020B0604020202020204" pitchFamily="34" charset="0"/>
              </a:rPr>
              <a:t> (B,A),</a:t>
            </a:r>
            <a:r>
              <a:rPr lang="es-CO" sz="1800" dirty="0" smtClean="0">
                <a:solidFill>
                  <a:schemeClr val="tx1"/>
                </a:solidFill>
                <a:latin typeface="Bell MT" panose="02020503060305020303" pitchFamily="18" charset="0"/>
                <a:cs typeface="Aparajita" panose="020B0604020202020204" pitchFamily="34" charset="0"/>
              </a:rPr>
              <a:t> (A,C),</a:t>
            </a:r>
            <a:r>
              <a:rPr lang="es-CO" sz="1800" dirty="0">
                <a:solidFill>
                  <a:schemeClr val="tx1"/>
                </a:solidFill>
                <a:latin typeface="Bell MT" panose="02020503060305020303" pitchFamily="18" charset="0"/>
                <a:cs typeface="Aparajita" panose="020B0604020202020204" pitchFamily="34" charset="0"/>
              </a:rPr>
              <a:t> (C,A),</a:t>
            </a:r>
            <a:r>
              <a:rPr lang="es-CO" sz="1800" dirty="0" smtClean="0">
                <a:solidFill>
                  <a:schemeClr val="tx1"/>
                </a:solidFill>
                <a:latin typeface="Bell MT" panose="02020503060305020303" pitchFamily="18" charset="0"/>
                <a:cs typeface="Aparajita" panose="020B0604020202020204" pitchFamily="34" charset="0"/>
              </a:rPr>
              <a:t> (A,D),  </a:t>
            </a:r>
            <a:r>
              <a:rPr lang="es-CO" sz="1800" dirty="0">
                <a:solidFill>
                  <a:schemeClr val="tx1"/>
                </a:solidFill>
                <a:latin typeface="Bell MT" panose="02020503060305020303" pitchFamily="18" charset="0"/>
                <a:cs typeface="Aparajita" panose="020B0604020202020204" pitchFamily="34" charset="0"/>
              </a:rPr>
              <a:t>(D,A), </a:t>
            </a:r>
            <a:r>
              <a:rPr lang="es-CO" sz="1800" dirty="0" smtClean="0">
                <a:solidFill>
                  <a:schemeClr val="tx1"/>
                </a:solidFill>
                <a:latin typeface="Bell MT" panose="02020503060305020303" pitchFamily="18" charset="0"/>
                <a:cs typeface="Aparajita" panose="020B0604020202020204" pitchFamily="34" charset="0"/>
              </a:rPr>
              <a:t>(B,C),</a:t>
            </a:r>
            <a:r>
              <a:rPr lang="es-CO" sz="1800" dirty="0">
                <a:solidFill>
                  <a:schemeClr val="tx1"/>
                </a:solidFill>
                <a:latin typeface="Bell MT" panose="02020503060305020303" pitchFamily="18" charset="0"/>
                <a:cs typeface="Aparajita" panose="020B0604020202020204" pitchFamily="34" charset="0"/>
              </a:rPr>
              <a:t> (C,B),</a:t>
            </a:r>
            <a:r>
              <a:rPr lang="es-CO" sz="1800" dirty="0" smtClean="0">
                <a:solidFill>
                  <a:schemeClr val="tx1"/>
                </a:solidFill>
                <a:latin typeface="Bell MT" panose="02020503060305020303" pitchFamily="18" charset="0"/>
                <a:cs typeface="Aparajita" panose="020B0604020202020204" pitchFamily="34" charset="0"/>
              </a:rPr>
              <a:t> (B,D), (D,B) }</a:t>
            </a:r>
            <a:endParaRPr lang="es-CO" sz="1800" dirty="0">
              <a:solidFill>
                <a:schemeClr val="tx1"/>
              </a:solidFill>
              <a:latin typeface="Bell MT" panose="02020503060305020303" pitchFamily="18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09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Shape 143" descr="logosis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01818" y="3657601"/>
            <a:ext cx="2242181" cy="14858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CuadroTexto"/>
          <p:cNvSpPr txBox="1"/>
          <p:nvPr/>
        </p:nvSpPr>
        <p:spPr>
          <a:xfrm>
            <a:off x="179512" y="197227"/>
            <a:ext cx="7035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taneo BT" panose="03020802040502060804" pitchFamily="66" charset="0"/>
              </a:rPr>
              <a:t>Formas De Representación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36840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Shape 143" descr="logosis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01818" y="3657601"/>
            <a:ext cx="2242181" cy="1485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63659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379</Words>
  <Application>Microsoft Office PowerPoint</Application>
  <PresentationFormat>Presentación en pantalla (16:9)</PresentationFormat>
  <Paragraphs>25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Catalina</dc:creator>
  <cp:lastModifiedBy>Catalina</cp:lastModifiedBy>
  <cp:revision>18</cp:revision>
  <dcterms:modified xsi:type="dcterms:W3CDTF">2016-11-15T20:57:06Z</dcterms:modified>
</cp:coreProperties>
</file>