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5"/>
  </p:notes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  <p:sldId id="265" r:id="rId9"/>
    <p:sldId id="264" r:id="rId10"/>
    <p:sldId id="267" r:id="rId11"/>
    <p:sldId id="266" r:id="rId12"/>
    <p:sldId id="269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6794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sp>
          <p:nvSpPr>
            <p:cNvPr id="24" name="Shape 24"/>
            <p:cNvSpPr/>
            <p:nvPr/>
          </p:nvSpPr>
          <p:spPr>
            <a:xfrm>
              <a:off x="0" y="-7861"/>
              <a:ext cx="863700" cy="5698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x-none" sz="6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276401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4495661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186263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817477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6808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06808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199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3816287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0345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08000" y="2082801"/>
            <a:ext cx="2890800" cy="1938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x-none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x-none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13" y="1059582"/>
            <a:ext cx="5292487" cy="3867893"/>
          </a:xfrm>
          <a:prstGeom prst="rect">
            <a:avLst/>
          </a:prstGeom>
        </p:spPr>
      </p:pic>
      <p:pic>
        <p:nvPicPr>
          <p:cNvPr id="6" name="Shape 143" descr="logosi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79512" y="324543"/>
            <a:ext cx="6336704" cy="46166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s-CO" sz="2400" b="1" dirty="0">
                <a:latin typeface="Berlin Sans FB Demi" panose="020E0802020502020306" pitchFamily="34" charset="0"/>
              </a:rPr>
              <a:t>INTRODUCCIÓN A LA TEORÍA DE GRAFOS</a:t>
            </a:r>
          </a:p>
        </p:txBody>
      </p:sp>
    </p:spTree>
    <p:extLst>
      <p:ext uri="{BB962C8B-B14F-4D97-AF65-F5344CB8AC3E}">
        <p14:creationId xmlns:p14="http://schemas.microsoft.com/office/powerpoint/2010/main" val="161725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49711" y="3723878"/>
            <a:ext cx="1894288" cy="14196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213888" y="123478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Lista de Adyacencia</a:t>
            </a:r>
            <a:endParaRPr lang="es-CO" sz="1200" dirty="0">
              <a:latin typeface="Rockwell" panose="02060603020205020403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1880" y="827876"/>
            <a:ext cx="738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Una </a:t>
            </a:r>
            <a:r>
              <a:rPr lang="es-CO" sz="2800" b="1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lista de adyacencia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 es una representación de todas las aristas de un grafo mediante una lista.</a:t>
            </a:r>
            <a:r>
              <a:rPr lang="es-CO" dirty="0"/>
              <a:t>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 asocia a cada nodo del grafo una lista que contenga todos aquellos nodos que sean adyacentes a él.</a:t>
            </a:r>
          </a:p>
          <a:p>
            <a:endParaRPr lang="es-CO" sz="2800" b="1" dirty="0">
              <a:solidFill>
                <a:srgbClr val="002060"/>
              </a:solidFill>
              <a:latin typeface="Gabriola" panose="04040605051002020D02" pitchFamily="82" charset="0"/>
              <a:cs typeface="DaunPenh" panose="01010101010101010101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8" y="2569717"/>
            <a:ext cx="6498910" cy="21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84368" y="4011910"/>
            <a:ext cx="1259631" cy="1131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35496" y="12521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Búsqueda Primero en Anchura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497" y="843558"/>
            <a:ext cx="86409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Breadth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First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Search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abreviado como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, es otro algoritmo de recorrido de grafos. Partiendo de un vértice fuente (inicial) conocido, el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recorrerá el grafo “primero en anchura”. Esto es porque el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visitará los nodos que son directamente vecinos del nodo inicial (primera capa), después los vecinos de los directamente vecinos (segunda capa) y así sucesivamente, capa por capa. </a:t>
            </a:r>
            <a:r>
              <a:rPr lang="es-CO" sz="2400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El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 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empieza con la inserción del nodo inicial a la cola, luego procesa la cola de la siguiente manera: Saca el nodo U superior de la cola, y desencola todos los vecinos no visitados de U, y los marca como visitados. Con la ayuda de la cola, el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visitará el nodo inicial y todos los nodos del componente conectado que contiene el nodo inicial capa por capa.</a:t>
            </a:r>
          </a:p>
          <a:p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El algoritmo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BFS 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 ejecuta en O(V + E) usando una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lista de adyacencia 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y en O(V^2) usando una 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matriz de adyacencia</a:t>
            </a:r>
            <a:r>
              <a:rPr lang="es-CO" sz="2400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.</a:t>
            </a:r>
            <a:endParaRPr lang="es-CO" sz="2800" dirty="0">
              <a:solidFill>
                <a:srgbClr val="002060"/>
              </a:solidFill>
              <a:latin typeface="Gabriola" panose="04040605051002020D02" pitchFamily="82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0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84368" y="4011910"/>
            <a:ext cx="1259631" cy="1131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35496" y="1252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Búsqueda Primero en Profundidad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5497" y="843558"/>
            <a:ext cx="864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Breadth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First</a:t>
            </a:r>
            <a:r>
              <a:rPr lang="es-CO" sz="2400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400" dirty="0" err="1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Search</a:t>
            </a:r>
            <a:r>
              <a:rPr lang="es-CO" sz="240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….</a:t>
            </a:r>
            <a:endParaRPr lang="es-CO" sz="2800" dirty="0">
              <a:solidFill>
                <a:srgbClr val="002060"/>
              </a:solidFill>
              <a:latin typeface="Gabriola" panose="04040605051002020D02" pitchFamily="82" charset="0"/>
              <a:cs typeface="DaunPenh" panose="01010101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9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07504" y="123478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lslslslslsls</a:t>
            </a:r>
            <a:endParaRPr lang="es-CO" sz="1200" dirty="0">
              <a:latin typeface="Rockwell" panose="02060603020205020403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5515" y="843558"/>
            <a:ext cx="810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278177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 descr="logosi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354" y="3657600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683568" y="352276"/>
            <a:ext cx="507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Qué es un Grafo? </a:t>
            </a:r>
          </a:p>
          <a:p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1124325" y="1167073"/>
            <a:ext cx="5616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Un grafo G es un conjunto de objetos llamados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nodos</a:t>
            </a:r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 unidos por enlaces llamados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aristas</a:t>
            </a:r>
            <a:r>
              <a:rPr lang="es-CO" sz="2800" b="1" dirty="0">
                <a:solidFill>
                  <a:schemeClr val="accent2">
                    <a:lumMod val="50000"/>
                  </a:schemeClr>
                </a:solidFill>
                <a:latin typeface="Gabriola" panose="04040605051002020D02" pitchFamily="82" charset="0"/>
                <a:cs typeface="Arabic Typesetting" panose="03020402040406030203" pitchFamily="66" charset="-78"/>
              </a:rPr>
              <a:t>, las cuales permiten representar relaciones binarias entre  ellos.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982955"/>
            <a:ext cx="2949410" cy="1902276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467543" y="3477219"/>
            <a:ext cx="232996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accent2">
                    <a:lumMod val="50000"/>
                  </a:schemeClr>
                </a:solidFill>
                <a:latin typeface="Rockwell" panose="02060603020205020403" pitchFamily="18" charset="0"/>
                <a:cs typeface="Arabic Typesetting" panose="03020402040406030203" pitchFamily="66" charset="-78"/>
              </a:rPr>
              <a:t>Denotado como G </a:t>
            </a:r>
            <a:endParaRPr lang="es-CO" sz="2000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  <a:cs typeface="Arabic Typesetting" panose="03020402040406030203" pitchFamily="66" charset="-78"/>
            </a:endParaRPr>
          </a:p>
          <a:p>
            <a:endParaRPr lang="es-CO" b="1" dirty="0">
              <a:solidFill>
                <a:schemeClr val="accent2">
                  <a:lumMod val="50000"/>
                </a:schemeClr>
              </a:solidFill>
              <a:latin typeface="Gabriola" panose="04040605051002020D02" pitchFamily="82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87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320" y="3795886"/>
            <a:ext cx="1691679" cy="13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251520" y="237258"/>
            <a:ext cx="5076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Qué es una Arista? </a:t>
            </a:r>
          </a:p>
          <a:p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1169319"/>
            <a:ext cx="68407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En teoría de grafos, una</a:t>
            </a:r>
            <a:r>
              <a:rPr lang="es-CO" sz="2800" b="1" dirty="0">
                <a:solidFill>
                  <a:schemeClr val="accent6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arista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corresponde a una relación entre dos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vértices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o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nodos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de un grafo.</a:t>
            </a:r>
          </a:p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Para caracterizar un grafo G son suficientes únicamente el conjunto de todas sus aristas, comúnmente denotado con la letra E (Edge), junto con el conjunto de sus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vértices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o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nodos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, denotado por V. Así, dicho grafo se puede representar como </a:t>
            </a:r>
          </a:p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G = (V,E)</a:t>
            </a:r>
          </a:p>
        </p:txBody>
      </p:sp>
    </p:spTree>
    <p:extLst>
      <p:ext uri="{BB962C8B-B14F-4D97-AF65-F5344CB8AC3E}">
        <p14:creationId xmlns:p14="http://schemas.microsoft.com/office/powerpoint/2010/main" val="140994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2320" y="3795886"/>
            <a:ext cx="1691679" cy="13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251520" y="280268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Qué es un Nodo o Vértice?</a:t>
            </a:r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taneo BT" panose="03020802040502060804" pitchFamily="66" charset="0"/>
              </a:rPr>
              <a:t> </a:t>
            </a:r>
          </a:p>
          <a:p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1169319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nodos o vértices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pertenecen a un conjunto finito, y son la unidad fundamental por la que están formados los grafos. De forma general, cada nodo se convierte en el identificador del problema a modelar.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75806"/>
            <a:ext cx="3381164" cy="16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296788" y="1331932"/>
            <a:ext cx="6480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En un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grado dirigido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la arista se representa como una flecha, que parte del nodo origen y apunta al nodo destino.</a:t>
            </a:r>
          </a:p>
          <a:p>
            <a:pPr algn="just"/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En un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grafo NO dirigido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la representación de la arista es una línea que une dos nodos.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5496" y="123478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Grafos Dirigidos y No Dirigidos</a:t>
            </a:r>
          </a:p>
          <a:p>
            <a:endParaRPr lang="es-CO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7814"/>
            <a:ext cx="1507702" cy="136815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560" y="3091488"/>
            <a:ext cx="1544909" cy="1424478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973634" y="4640237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Grafo NO dirigido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051560" y="4640237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Grafo dirigido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51520" y="82439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C00000"/>
                </a:solidFill>
                <a:latin typeface="Gabriola" panose="04040605051002020D02" pitchFamily="82" charset="0"/>
              </a:rPr>
              <a:t>Representación: </a:t>
            </a:r>
          </a:p>
        </p:txBody>
      </p:sp>
    </p:spTree>
    <p:extLst>
      <p:ext uri="{BB962C8B-B14F-4D97-AF65-F5344CB8AC3E}">
        <p14:creationId xmlns:p14="http://schemas.microsoft.com/office/powerpoint/2010/main" val="81220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107504" y="172344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Grafos Dirigidos</a:t>
            </a:r>
            <a:endParaRPr lang="es-CO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1520" y="887189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Los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grafos dirigidos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son los grafos en los que las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aristas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tienen una dirección definida; por ejemplo, se puede dar el caso de poder ir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del nodo A al nodo B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, pero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no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al revés.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14528"/>
            <a:ext cx="2088232" cy="2686146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2977343" y="2859782"/>
            <a:ext cx="411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El conjunto de aristas</a:t>
            </a:r>
          </a:p>
          <a:p>
            <a:pPr algn="ctr"/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 = { (A,B), (B,A), (B,C), (C,B), (D,C), 	(C,D), (D,A), (E,A) }</a:t>
            </a:r>
          </a:p>
        </p:txBody>
      </p:sp>
    </p:spTree>
    <p:extLst>
      <p:ext uri="{BB962C8B-B14F-4D97-AF65-F5344CB8AC3E}">
        <p14:creationId xmlns:p14="http://schemas.microsoft.com/office/powerpoint/2010/main" val="114796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15334" y="3795886"/>
            <a:ext cx="1928665" cy="13476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CuadroTexto"/>
          <p:cNvSpPr txBox="1"/>
          <p:nvPr/>
        </p:nvSpPr>
        <p:spPr>
          <a:xfrm>
            <a:off x="179512" y="197227"/>
            <a:ext cx="87129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Grafos NO Dirigidos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51519" y="843558"/>
            <a:ext cx="69638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Sea G un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grafo no dirigido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donde G =(V,E) donde V corresponde al conjunto de nodos y E el conjunto de aristas del grafo, un grafo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no dirigido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se diferencia de un grafo dirigido porque cada arista en E es un </a:t>
            </a:r>
            <a:r>
              <a:rPr lang="es-CO" sz="2800" b="1" dirty="0">
                <a:solidFill>
                  <a:srgbClr val="0070C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par no ordenado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de nodos.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15766"/>
            <a:ext cx="2197730" cy="237626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236426" y="2872556"/>
            <a:ext cx="4114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800" b="1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El conjunto de aristas</a:t>
            </a:r>
          </a:p>
          <a:p>
            <a:pPr algn="ctr"/>
            <a:r>
              <a:rPr lang="es-CO" sz="1800" dirty="0">
                <a:solidFill>
                  <a:schemeClr val="tx1"/>
                </a:solidFill>
                <a:latin typeface="Bell MT" panose="02020503060305020303" pitchFamily="18" charset="0"/>
                <a:cs typeface="Aparajita" panose="020B0604020202020204" pitchFamily="34" charset="0"/>
              </a:rPr>
              <a:t>E = { (A,B), (B,A), (A,C), (C,A), (A,D),  (D,A), (B,C), (C,B), (B,D), (D,B) }</a:t>
            </a:r>
          </a:p>
        </p:txBody>
      </p:sp>
    </p:spTree>
    <p:extLst>
      <p:ext uri="{BB962C8B-B14F-4D97-AF65-F5344CB8AC3E}">
        <p14:creationId xmlns:p14="http://schemas.microsoft.com/office/powerpoint/2010/main" val="345509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1818" y="3657601"/>
            <a:ext cx="2242181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79512" y="390018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Formas De Representación</a:t>
            </a:r>
            <a:endParaRPr lang="es-CO" sz="1200" dirty="0">
              <a:latin typeface="Rockwell" panose="02060603020205020403" pitchFamily="18" charset="0"/>
            </a:endParaRPr>
          </a:p>
        </p:txBody>
      </p:sp>
      <p:sp>
        <p:nvSpPr>
          <p:cNvPr id="6" name="6 CuadroTexto"/>
          <p:cNvSpPr txBox="1"/>
          <p:nvPr/>
        </p:nvSpPr>
        <p:spPr>
          <a:xfrm>
            <a:off x="167851" y="1347614"/>
            <a:ext cx="6963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Existen diferentes implementaciones del tipo grafo: con una </a:t>
            </a:r>
            <a:r>
              <a:rPr lang="es-CO" sz="3600" b="1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matriz de adyacencias </a:t>
            </a:r>
            <a:r>
              <a:rPr lang="es-CO" sz="36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(forma acotada) y con </a:t>
            </a:r>
            <a:r>
              <a:rPr lang="es-CO" sz="3600" b="1" dirty="0">
                <a:solidFill>
                  <a:schemeClr val="accent1">
                    <a:lumMod val="50000"/>
                  </a:schemeClr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listas de adyacencia</a:t>
            </a:r>
            <a:r>
              <a:rPr lang="es-CO" sz="36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 (no acotadas).</a:t>
            </a:r>
          </a:p>
        </p:txBody>
      </p:sp>
    </p:spTree>
    <p:extLst>
      <p:ext uri="{BB962C8B-B14F-4D97-AF65-F5344CB8AC3E}">
        <p14:creationId xmlns:p14="http://schemas.microsoft.com/office/powerpoint/2010/main" val="36840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143" descr="logosis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8304" y="3723878"/>
            <a:ext cx="1869442" cy="14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107504" y="51470"/>
            <a:ext cx="703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Rockwell" panose="02060603020205020403" pitchFamily="18" charset="0"/>
              </a:rPr>
              <a:t>Matriz de Adyacencia</a:t>
            </a:r>
            <a:endParaRPr lang="es-CO" sz="1200" dirty="0">
              <a:latin typeface="Rockwell" panose="02060603020205020403" pitchFamily="18" charset="0"/>
            </a:endParaRPr>
          </a:p>
        </p:txBody>
      </p:sp>
      <p:sp>
        <p:nvSpPr>
          <p:cNvPr id="6" name="6 CuadroTexto"/>
          <p:cNvSpPr txBox="1"/>
          <p:nvPr/>
        </p:nvSpPr>
        <p:spPr>
          <a:xfrm>
            <a:off x="107504" y="683860"/>
            <a:ext cx="8100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Es una matriz cuadrada que se utiliza para representar relaciones binarias. Para un grafo G se asocia cada fila y cada columna a cada nodo del grafo, siendo los elementos de la matriz la relación entre los mismos, tomando los valores de</a:t>
            </a:r>
            <a:r>
              <a:rPr lang="es-CO" sz="2800" b="1" dirty="0">
                <a:solidFill>
                  <a:srgbClr val="002060"/>
                </a:solidFill>
                <a:latin typeface="Rockwell" panose="02060603020205020403" pitchFamily="18" charset="0"/>
                <a:cs typeface="DaunPenh" panose="01010101010101010101" pitchFamily="2" charset="0"/>
              </a:rPr>
              <a:t> 1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si existe la arista y</a:t>
            </a:r>
            <a:r>
              <a:rPr lang="es-CO" sz="2800" b="1" dirty="0">
                <a:solidFill>
                  <a:srgbClr val="002060"/>
                </a:solidFill>
                <a:latin typeface="Rockwell" panose="02060603020205020403" pitchFamily="18" charset="0"/>
                <a:cs typeface="DaunPenh" panose="01010101010101010101" pitchFamily="2" charset="0"/>
              </a:rPr>
              <a:t> 0 </a:t>
            </a:r>
            <a:r>
              <a:rPr lang="es-CO" sz="2800" b="1" dirty="0">
                <a:solidFill>
                  <a:srgbClr val="002060"/>
                </a:solidFill>
                <a:latin typeface="Gabriola" panose="04040605051002020D02" pitchFamily="82" charset="0"/>
                <a:cs typeface="DaunPenh" panose="01010101010101010101" pitchFamily="2" charset="0"/>
              </a:rPr>
              <a:t>en caso contrario.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43758"/>
            <a:ext cx="5544616" cy="23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65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647</Words>
  <Application>Microsoft Office PowerPoint</Application>
  <PresentationFormat>Presentación en pantalla (16:9)</PresentationFormat>
  <Paragraphs>37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Aparajita</vt:lpstr>
      <vt:lpstr>Arabic Typesetting</vt:lpstr>
      <vt:lpstr>Arial</vt:lpstr>
      <vt:lpstr>Bell MT</vt:lpstr>
      <vt:lpstr>Berlin Sans FB Demi</vt:lpstr>
      <vt:lpstr>Cataneo BT</vt:lpstr>
      <vt:lpstr>DaunPenh</vt:lpstr>
      <vt:lpstr>Gabriola</vt:lpstr>
      <vt:lpstr>Noto Sans Symbols</vt:lpstr>
      <vt:lpstr>Rockwell</vt:lpstr>
      <vt:lpstr>Trebuchet MS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</dc:creator>
  <cp:lastModifiedBy>Catalina Castro</cp:lastModifiedBy>
  <cp:revision>34</cp:revision>
  <dcterms:modified xsi:type="dcterms:W3CDTF">2016-11-16T05:27:05Z</dcterms:modified>
</cp:coreProperties>
</file>