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6"/>
  </p:notesMasterIdLst>
  <p:sldIdLst>
    <p:sldId id="258" r:id="rId2"/>
    <p:sldId id="257" r:id="rId3"/>
    <p:sldId id="262" r:id="rId4"/>
    <p:sldId id="259" r:id="rId5"/>
    <p:sldId id="261" r:id="rId6"/>
    <p:sldId id="263" r:id="rId7"/>
    <p:sldId id="265" r:id="rId8"/>
    <p:sldId id="264" r:id="rId9"/>
    <p:sldId id="267" r:id="rId10"/>
    <p:sldId id="266" r:id="rId11"/>
    <p:sldId id="268" r:id="rId12"/>
    <p:sldId id="271" r:id="rId13"/>
    <p:sldId id="269" r:id="rId14"/>
    <p:sldId id="27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21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1116" y="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66794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6350"/>
            <a:ext cx="9144106" cy="5149934"/>
            <a:chOff x="0" y="-8467"/>
            <a:chExt cx="12192142" cy="6866579"/>
          </a:xfrm>
        </p:grpSpPr>
        <p:sp>
          <p:nvSpPr>
            <p:cNvPr id="24" name="Shape 24"/>
            <p:cNvSpPr/>
            <p:nvPr/>
          </p:nvSpPr>
          <p:spPr>
            <a:xfrm>
              <a:off x="0" y="-7861"/>
              <a:ext cx="863700" cy="569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78"/>
                  </a:moveTo>
                  <a:lnTo>
                    <a:pt x="120000" y="0"/>
                  </a:lnTo>
                  <a:lnTo>
                    <a:pt x="120000" y="356"/>
                  </a:lnTo>
                  <a:lnTo>
                    <a:pt x="0" y="12000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Shape 25"/>
            <p:cNvCxnSpPr/>
            <p:nvPr/>
          </p:nvCxnSpPr>
          <p:spPr>
            <a:xfrm>
              <a:off x="9371011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 flipH="1">
              <a:off x="7425125" y="3681412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" name="Shape 27"/>
            <p:cNvSpPr/>
            <p:nvPr/>
          </p:nvSpPr>
          <p:spPr>
            <a:xfrm>
              <a:off x="9181475" y="-8466"/>
              <a:ext cx="30072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9603442" y="-8466"/>
              <a:ext cx="25887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8932332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9334500" y="-8466"/>
              <a:ext cx="28542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898729" y="-8466"/>
              <a:ext cx="12900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938999" y="-8466"/>
              <a:ext cx="12498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10371665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r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1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130300" y="3038124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x-none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descripció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600" cy="2552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508001" y="3352800"/>
            <a:ext cx="6447600" cy="1178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x-none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 con descripció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024604" y="2724150"/>
            <a:ext cx="5418300" cy="285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508001" y="3352800"/>
            <a:ext cx="6447600" cy="1178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x-none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406402" y="592783"/>
            <a:ext cx="457200" cy="4385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x-none" sz="6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x-none" sz="6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rjeta de nombr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508001" y="1448991"/>
            <a:ext cx="6447600" cy="1946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x-none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r la tarjeta de nombr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507998" y="3009900"/>
            <a:ext cx="6447600" cy="385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x-none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406402" y="592783"/>
            <a:ext cx="457200" cy="4385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x-none" sz="6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x-none" sz="6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dadero o falso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514349" y="457200"/>
            <a:ext cx="6441300" cy="2266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507998" y="3009900"/>
            <a:ext cx="6447600" cy="385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x-none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2276401" y="-148058"/>
            <a:ext cx="2910600" cy="6447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x-none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4495661" y="1937249"/>
            <a:ext cx="3938700" cy="97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186263" y="-220950"/>
            <a:ext cx="3938700" cy="5295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x-none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508000" y="1620441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x-none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508001" y="2025650"/>
            <a:ext cx="6447600" cy="1369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600" cy="645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5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x-none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508000" y="1620441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3817477" y="1620441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x-none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06808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5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506808" y="2052933"/>
            <a:ext cx="3139200" cy="2477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3816287" y="1620737"/>
            <a:ext cx="3139199" cy="432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5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3816287" y="2052933"/>
            <a:ext cx="3139200" cy="2477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x-none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x-none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x-none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508000" y="1123953"/>
            <a:ext cx="2890800" cy="958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15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570345" y="386193"/>
            <a:ext cx="3385200" cy="4144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508000" y="2082801"/>
            <a:ext cx="2890800" cy="1938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-127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-127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-127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-127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-127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-127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-127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-127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x-none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508000" y="3600450"/>
            <a:ext cx="6447600" cy="425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508000" y="457200"/>
            <a:ext cx="6447600" cy="288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508000" y="4025503"/>
            <a:ext cx="6447600" cy="5055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x-none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6350"/>
            <a:ext cx="9144106" cy="5149934"/>
            <a:chOff x="0" y="-8467"/>
            <a:chExt cx="12192142" cy="6866579"/>
          </a:xfrm>
        </p:grpSpPr>
        <p:cxnSp>
          <p:nvCxnSpPr>
            <p:cNvPr id="7" name="Shape 7"/>
            <p:cNvCxnSpPr/>
            <p:nvPr/>
          </p:nvCxnSpPr>
          <p:spPr>
            <a:xfrm>
              <a:off x="9371011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125" y="3681412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5" y="-8466"/>
              <a:ext cx="30072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6"/>
              <a:ext cx="25887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2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6"/>
              <a:ext cx="28542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29" y="-8466"/>
              <a:ext cx="12900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6"/>
              <a:ext cx="12498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5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SzPct val="4074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508000" y="1620441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SzPct val="157142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57142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x-none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13" y="1059582"/>
            <a:ext cx="5292487" cy="3867893"/>
          </a:xfrm>
          <a:prstGeom prst="rect">
            <a:avLst/>
          </a:prstGeom>
        </p:spPr>
      </p:pic>
      <p:pic>
        <p:nvPicPr>
          <p:cNvPr id="6" name="Shape 143" descr="logosis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1818" y="3657601"/>
            <a:ext cx="2242181" cy="14858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6 CuadroTexto"/>
          <p:cNvSpPr txBox="1"/>
          <p:nvPr/>
        </p:nvSpPr>
        <p:spPr>
          <a:xfrm>
            <a:off x="179512" y="324543"/>
            <a:ext cx="6336704" cy="461665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CO" sz="2400" b="1" dirty="0">
                <a:latin typeface="Berlin Sans FB Demi" panose="020E0802020502020306" pitchFamily="34" charset="0"/>
              </a:rPr>
              <a:t>INTRODUCCIÓN A LA TEORÍA DE GRAFOS</a:t>
            </a:r>
          </a:p>
        </p:txBody>
      </p:sp>
    </p:spTree>
    <p:extLst>
      <p:ext uri="{BB962C8B-B14F-4D97-AF65-F5344CB8AC3E}">
        <p14:creationId xmlns:p14="http://schemas.microsoft.com/office/powerpoint/2010/main" val="1617254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43" descr="logosis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84368" y="4011910"/>
            <a:ext cx="1259631" cy="1131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CuadroTexto"/>
          <p:cNvSpPr txBox="1"/>
          <p:nvPr/>
        </p:nvSpPr>
        <p:spPr>
          <a:xfrm>
            <a:off x="35496" y="125219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ockwell" panose="02060603020205020403" pitchFamily="18" charset="0"/>
              </a:rPr>
              <a:t>Búsqueda Primero en Anchura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5497" y="843558"/>
            <a:ext cx="864095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err="1">
                <a:solidFill>
                  <a:schemeClr val="accent1">
                    <a:lumMod val="50000"/>
                  </a:schemeClr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Breadth</a:t>
            </a:r>
            <a:r>
              <a:rPr lang="es-CO" sz="2400" dirty="0">
                <a:solidFill>
                  <a:schemeClr val="accent1">
                    <a:lumMod val="50000"/>
                  </a:schemeClr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 </a:t>
            </a:r>
            <a:r>
              <a:rPr lang="es-CO" sz="2400" dirty="0" err="1">
                <a:solidFill>
                  <a:schemeClr val="accent1">
                    <a:lumMod val="50000"/>
                  </a:schemeClr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First</a:t>
            </a:r>
            <a:r>
              <a:rPr lang="es-CO" sz="2400" dirty="0">
                <a:solidFill>
                  <a:schemeClr val="accent1">
                    <a:lumMod val="50000"/>
                  </a:schemeClr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 </a:t>
            </a:r>
            <a:r>
              <a:rPr lang="es-CO" sz="2400" dirty="0" err="1">
                <a:solidFill>
                  <a:schemeClr val="accent1">
                    <a:lumMod val="50000"/>
                  </a:schemeClr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Search</a:t>
            </a:r>
            <a:r>
              <a:rPr lang="es-CO" sz="2400" dirty="0">
                <a:solidFill>
                  <a:schemeClr val="accent1">
                    <a:lumMod val="50000"/>
                  </a:schemeClr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 </a:t>
            </a:r>
            <a:r>
              <a:rPr lang="es-CO" sz="2400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abreviado como </a:t>
            </a:r>
            <a:r>
              <a:rPr lang="es-CO" sz="2400" dirty="0">
                <a:solidFill>
                  <a:schemeClr val="accent1">
                    <a:lumMod val="50000"/>
                  </a:schemeClr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BFS</a:t>
            </a:r>
            <a:r>
              <a:rPr lang="es-CO" sz="2400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, es otro algoritmo de recorrido de grafos. Partiendo de un vértice fuente (inicial) conocido, el </a:t>
            </a:r>
            <a:r>
              <a:rPr lang="es-CO" sz="2400" dirty="0">
                <a:solidFill>
                  <a:schemeClr val="accent1">
                    <a:lumMod val="50000"/>
                  </a:schemeClr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BFS</a:t>
            </a:r>
            <a:r>
              <a:rPr lang="es-CO" sz="2400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 recorrerá el grafo “primero en anchura”. Esto es porque el </a:t>
            </a:r>
            <a:r>
              <a:rPr lang="es-CO" sz="2400" dirty="0">
                <a:solidFill>
                  <a:schemeClr val="accent1">
                    <a:lumMod val="50000"/>
                  </a:schemeClr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BFS</a:t>
            </a:r>
            <a:r>
              <a:rPr lang="es-CO" sz="2400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 visitará los nodos que son directamente vecinos del nodo inicial (primera capa), después los vecinos de los directamente vecinos (segunda capa) y así sucesivamente, capa por capa. </a:t>
            </a:r>
            <a:r>
              <a:rPr lang="es-CO" sz="2400" dirty="0">
                <a:solidFill>
                  <a:schemeClr val="accent2">
                    <a:lumMod val="50000"/>
                  </a:schemeClr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El </a:t>
            </a:r>
            <a:r>
              <a:rPr lang="es-CO" sz="2400" dirty="0">
                <a:solidFill>
                  <a:schemeClr val="accent1">
                    <a:lumMod val="50000"/>
                  </a:schemeClr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BFS </a:t>
            </a:r>
            <a:r>
              <a:rPr lang="es-CO" sz="2400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empieza con la inserción del nodo inicial a la cola, luego procesa la cola de la siguiente manera: Saca el nodo U superior de la cola, y desencola todos los vecinos no visitados de U, y los marca como visitados. Con la ayuda de la cola, el </a:t>
            </a:r>
            <a:r>
              <a:rPr lang="es-CO" sz="2400" dirty="0">
                <a:solidFill>
                  <a:schemeClr val="accent1">
                    <a:lumMod val="50000"/>
                  </a:schemeClr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BFS</a:t>
            </a:r>
            <a:r>
              <a:rPr lang="es-CO" sz="2400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 visitará el nodo inicial y todos los nodos del componente conectado que contiene el nodo inicial capa por capa.</a:t>
            </a:r>
          </a:p>
          <a:p>
            <a:r>
              <a:rPr lang="es-CO" sz="2400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El algoritmo </a:t>
            </a:r>
            <a:r>
              <a:rPr lang="es-CO" sz="2400" dirty="0">
                <a:solidFill>
                  <a:schemeClr val="accent1">
                    <a:lumMod val="50000"/>
                  </a:schemeClr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BFS </a:t>
            </a:r>
            <a:r>
              <a:rPr lang="es-CO" sz="2400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se ejecuta en O(V + E) usando una </a:t>
            </a:r>
            <a:r>
              <a:rPr lang="es-CO" sz="2400" dirty="0">
                <a:solidFill>
                  <a:schemeClr val="accent1">
                    <a:lumMod val="50000"/>
                  </a:schemeClr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lista de adyacencia </a:t>
            </a:r>
            <a:r>
              <a:rPr lang="es-CO" sz="2400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y en O(V^2) usando una </a:t>
            </a:r>
            <a:r>
              <a:rPr lang="es-CO" sz="2400" dirty="0">
                <a:solidFill>
                  <a:schemeClr val="accent1">
                    <a:lumMod val="50000"/>
                  </a:schemeClr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matriz de adyacencia</a:t>
            </a:r>
            <a:r>
              <a:rPr lang="es-CO" sz="2400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.</a:t>
            </a:r>
            <a:endParaRPr lang="es-CO" sz="2800" dirty="0">
              <a:solidFill>
                <a:srgbClr val="002060"/>
              </a:solidFill>
              <a:latin typeface="Gabriola" panose="04040605051002020D02" pitchFamily="82" charset="0"/>
              <a:cs typeface="DaunPenh" panose="01010101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50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43" descr="logosis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2360" y="4083918"/>
            <a:ext cx="1331639" cy="1059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4" y="987574"/>
            <a:ext cx="7300731" cy="3793830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508000" y="457200"/>
            <a:ext cx="6447600" cy="530374"/>
          </a:xfrm>
        </p:spPr>
        <p:txBody>
          <a:bodyPr/>
          <a:lstStyle/>
          <a:p>
            <a:pPr algn="ctr"/>
            <a:r>
              <a:rPr lang="es-CO" dirty="0"/>
              <a:t>IMPLEMENTACION EN C++</a:t>
            </a:r>
          </a:p>
        </p:txBody>
      </p:sp>
    </p:spTree>
    <p:extLst>
      <p:ext uri="{BB962C8B-B14F-4D97-AF65-F5344CB8AC3E}">
        <p14:creationId xmlns:p14="http://schemas.microsoft.com/office/powerpoint/2010/main" val="2781779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08" y="1347614"/>
            <a:ext cx="6888872" cy="2664296"/>
          </a:xfrm>
          <a:prstGeom prst="rect">
            <a:avLst/>
          </a:prstGeom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508000" y="457200"/>
            <a:ext cx="6447600" cy="572102"/>
          </a:xfrm>
        </p:spPr>
        <p:txBody>
          <a:bodyPr/>
          <a:lstStyle/>
          <a:p>
            <a:pPr algn="ctr"/>
            <a:r>
              <a:rPr lang="es-CO" dirty="0"/>
              <a:t>EJEMPLO BFS</a:t>
            </a:r>
          </a:p>
        </p:txBody>
      </p:sp>
    </p:spTree>
    <p:extLst>
      <p:ext uri="{BB962C8B-B14F-4D97-AF65-F5344CB8AC3E}">
        <p14:creationId xmlns:p14="http://schemas.microsoft.com/office/powerpoint/2010/main" val="729683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43" descr="logosis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84368" y="4011910"/>
            <a:ext cx="1259631" cy="1131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CuadroTexto"/>
          <p:cNvSpPr txBox="1"/>
          <p:nvPr/>
        </p:nvSpPr>
        <p:spPr>
          <a:xfrm>
            <a:off x="35496" y="1252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ockwell" panose="02060603020205020403" pitchFamily="18" charset="0"/>
              </a:rPr>
              <a:t>Búsqueda Primero en Profundidad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5497" y="843558"/>
            <a:ext cx="8640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err="1">
                <a:solidFill>
                  <a:schemeClr val="accent1">
                    <a:lumMod val="50000"/>
                  </a:schemeClr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Breadth</a:t>
            </a:r>
            <a:r>
              <a:rPr lang="es-CO" sz="2400" dirty="0">
                <a:solidFill>
                  <a:schemeClr val="accent1">
                    <a:lumMod val="50000"/>
                  </a:schemeClr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 </a:t>
            </a:r>
            <a:r>
              <a:rPr lang="es-CO" sz="2400" dirty="0" err="1">
                <a:solidFill>
                  <a:schemeClr val="accent1">
                    <a:lumMod val="50000"/>
                  </a:schemeClr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First</a:t>
            </a:r>
            <a:r>
              <a:rPr lang="es-CO" sz="2400" dirty="0">
                <a:solidFill>
                  <a:schemeClr val="accent1">
                    <a:lumMod val="50000"/>
                  </a:schemeClr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 </a:t>
            </a:r>
            <a:r>
              <a:rPr lang="es-CO" sz="2400" dirty="0" err="1">
                <a:solidFill>
                  <a:schemeClr val="accent1">
                    <a:lumMod val="50000"/>
                  </a:schemeClr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Search</a:t>
            </a:r>
            <a:r>
              <a:rPr lang="es-CO" sz="2400">
                <a:solidFill>
                  <a:schemeClr val="accent1">
                    <a:lumMod val="50000"/>
                  </a:schemeClr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….</a:t>
            </a:r>
            <a:endParaRPr lang="es-CO" sz="2800" dirty="0">
              <a:solidFill>
                <a:srgbClr val="002060"/>
              </a:solidFill>
              <a:latin typeface="Gabriola" panose="04040605051002020D02" pitchFamily="82" charset="0"/>
              <a:cs typeface="DaunPenh" panose="01010101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796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43" descr="logosis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01818" y="3657601"/>
            <a:ext cx="2242181" cy="14858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CuadroTexto"/>
          <p:cNvSpPr txBox="1"/>
          <p:nvPr/>
        </p:nvSpPr>
        <p:spPr>
          <a:xfrm>
            <a:off x="107504" y="123478"/>
            <a:ext cx="7035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ockwell" panose="02060603020205020403" pitchFamily="18" charset="0"/>
              </a:rPr>
              <a:t>lslslslslsls</a:t>
            </a:r>
            <a:endParaRPr lang="es-CO" sz="1200" dirty="0">
              <a:latin typeface="Rockwell" panose="02060603020205020403" pitchFamily="18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15515" y="843558"/>
            <a:ext cx="8100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S </a:t>
            </a:r>
          </a:p>
        </p:txBody>
      </p:sp>
    </p:spTree>
    <p:extLst>
      <p:ext uri="{BB962C8B-B14F-4D97-AF65-F5344CB8AC3E}">
        <p14:creationId xmlns:p14="http://schemas.microsoft.com/office/powerpoint/2010/main" val="268324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 descr="logosis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2354" y="3657600"/>
            <a:ext cx="2242181" cy="14858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2 CuadroTexto"/>
          <p:cNvSpPr txBox="1"/>
          <p:nvPr/>
        </p:nvSpPr>
        <p:spPr>
          <a:xfrm>
            <a:off x="683568" y="352276"/>
            <a:ext cx="5076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ockwell" panose="02060603020205020403" pitchFamily="18" charset="0"/>
              </a:rPr>
              <a:t>Qué es un Grafo? </a:t>
            </a:r>
          </a:p>
          <a:p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1124325" y="1167073"/>
            <a:ext cx="56166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800" b="1" dirty="0">
                <a:solidFill>
                  <a:schemeClr val="accent2">
                    <a:lumMod val="50000"/>
                  </a:schemeClr>
                </a:solidFill>
                <a:latin typeface="Gabriola" panose="04040605051002020D02" pitchFamily="82" charset="0"/>
                <a:cs typeface="Arabic Typesetting" panose="03020402040406030203" pitchFamily="66" charset="-78"/>
              </a:rPr>
              <a:t>Un grafo es un conjunto de objetos llamados </a:t>
            </a:r>
            <a:r>
              <a:rPr lang="es-CO" sz="2800" b="1" dirty="0">
                <a:solidFill>
                  <a:srgbClr val="0070C0"/>
                </a:solidFill>
                <a:latin typeface="Gabriola" panose="04040605051002020D02" pitchFamily="82" charset="0"/>
                <a:cs typeface="Arabic Typesetting" panose="03020402040406030203" pitchFamily="66" charset="-78"/>
              </a:rPr>
              <a:t>nodos</a:t>
            </a:r>
            <a:r>
              <a:rPr lang="es-CO" sz="2800" b="1" dirty="0">
                <a:solidFill>
                  <a:schemeClr val="accent2">
                    <a:lumMod val="50000"/>
                  </a:schemeClr>
                </a:solidFill>
                <a:latin typeface="Gabriola" panose="04040605051002020D02" pitchFamily="82" charset="0"/>
                <a:cs typeface="Arabic Typesetting" panose="03020402040406030203" pitchFamily="66" charset="-78"/>
              </a:rPr>
              <a:t> unidos por enlaces llamados </a:t>
            </a:r>
            <a:r>
              <a:rPr lang="es-CO" sz="2800" b="1" dirty="0">
                <a:solidFill>
                  <a:srgbClr val="0070C0"/>
                </a:solidFill>
                <a:latin typeface="Gabriola" panose="04040605051002020D02" pitchFamily="82" charset="0"/>
                <a:cs typeface="Arabic Typesetting" panose="03020402040406030203" pitchFamily="66" charset="-78"/>
              </a:rPr>
              <a:t>aristas</a:t>
            </a:r>
            <a:r>
              <a:rPr lang="es-CO" sz="2800" b="1" dirty="0">
                <a:solidFill>
                  <a:schemeClr val="accent2">
                    <a:lumMod val="50000"/>
                  </a:schemeClr>
                </a:solidFill>
                <a:latin typeface="Gabriola" panose="04040605051002020D02" pitchFamily="82" charset="0"/>
                <a:cs typeface="Arabic Typesetting" panose="03020402040406030203" pitchFamily="66" charset="-78"/>
              </a:rPr>
              <a:t>, las cuales permiten representar relaciones binarias entre  ellos.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982955"/>
            <a:ext cx="2949410" cy="1902276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467543" y="3477219"/>
            <a:ext cx="232996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accent2">
                    <a:lumMod val="50000"/>
                  </a:schemeClr>
                </a:solidFill>
                <a:latin typeface="Rockwell" panose="02060603020205020403" pitchFamily="18" charset="0"/>
                <a:cs typeface="Arabic Typesetting" panose="03020402040406030203" pitchFamily="66" charset="-78"/>
              </a:rPr>
              <a:t>Denotado como G </a:t>
            </a:r>
            <a:endParaRPr lang="es-CO" sz="2000" dirty="0">
              <a:solidFill>
                <a:schemeClr val="accent2">
                  <a:lumMod val="50000"/>
                </a:schemeClr>
              </a:solidFill>
              <a:latin typeface="Gabriola" panose="04040605051002020D02" pitchFamily="82" charset="0"/>
              <a:cs typeface="Arabic Typesetting" panose="03020402040406030203" pitchFamily="66" charset="-78"/>
            </a:endParaRPr>
          </a:p>
          <a:p>
            <a:endParaRPr lang="es-CO" b="1" dirty="0">
              <a:solidFill>
                <a:schemeClr val="accent2">
                  <a:lumMod val="50000"/>
                </a:schemeClr>
              </a:solidFill>
              <a:latin typeface="Gabriola" panose="04040605051002020D02" pitchFamily="82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6874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43" descr="logosis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52320" y="3795886"/>
            <a:ext cx="1691679" cy="13476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CuadroTexto"/>
          <p:cNvSpPr txBox="1"/>
          <p:nvPr/>
        </p:nvSpPr>
        <p:spPr>
          <a:xfrm>
            <a:off x="251520" y="280268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ockwell" panose="02060603020205020403" pitchFamily="18" charset="0"/>
              </a:rPr>
              <a:t>Qué es un Nodo o Vértice?</a:t>
            </a:r>
            <a:r>
              <a:rPr lang="es-E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taneo BT" panose="03020802040502060804" pitchFamily="66" charset="0"/>
              </a:rPr>
              <a:t> </a:t>
            </a:r>
          </a:p>
          <a:p>
            <a:endParaRPr lang="es-CO" dirty="0"/>
          </a:p>
        </p:txBody>
      </p:sp>
      <p:sp>
        <p:nvSpPr>
          <p:cNvPr id="6" name="5 CuadroTexto"/>
          <p:cNvSpPr txBox="1"/>
          <p:nvPr/>
        </p:nvSpPr>
        <p:spPr>
          <a:xfrm>
            <a:off x="251520" y="1169319"/>
            <a:ext cx="6840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Los </a:t>
            </a:r>
            <a:r>
              <a:rPr lang="es-CO" sz="2800" b="1" dirty="0">
                <a:solidFill>
                  <a:srgbClr val="0070C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nodos o vértices </a:t>
            </a:r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pertenecen a un conjunto finito, y son la unidad fundamental por la que están formados los grafos. De forma general, cada nodo se convierte en el identificador del problema a modelar.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075806"/>
            <a:ext cx="3381164" cy="163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8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43" descr="logosis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52320" y="3795886"/>
            <a:ext cx="1691679" cy="13476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CuadroTexto"/>
          <p:cNvSpPr txBox="1"/>
          <p:nvPr/>
        </p:nvSpPr>
        <p:spPr>
          <a:xfrm>
            <a:off x="251520" y="237258"/>
            <a:ext cx="5076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ockwell" panose="02060603020205020403" pitchFamily="18" charset="0"/>
              </a:rPr>
              <a:t>Qué es una Arista? </a:t>
            </a:r>
          </a:p>
          <a:p>
            <a:endParaRPr lang="es-CO" dirty="0"/>
          </a:p>
        </p:txBody>
      </p:sp>
      <p:sp>
        <p:nvSpPr>
          <p:cNvPr id="6" name="5 CuadroTexto"/>
          <p:cNvSpPr txBox="1"/>
          <p:nvPr/>
        </p:nvSpPr>
        <p:spPr>
          <a:xfrm>
            <a:off x="251520" y="1169319"/>
            <a:ext cx="68407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Una </a:t>
            </a:r>
            <a:r>
              <a:rPr lang="es-CO" sz="2800" b="1" dirty="0">
                <a:solidFill>
                  <a:srgbClr val="0070C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arista </a:t>
            </a:r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corresponde a una relación entre dos </a:t>
            </a:r>
            <a:r>
              <a:rPr lang="es-CO" sz="2800" b="1" dirty="0">
                <a:solidFill>
                  <a:srgbClr val="0070C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nodos </a:t>
            </a:r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de un grafo.</a:t>
            </a:r>
          </a:p>
          <a:p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Para caracterizar un grafo G son suficientes únicamente el conjunto de todas sus aristas, comúnmente denotado con la letra E (Edge), junto con el conjunto de sus </a:t>
            </a:r>
            <a:r>
              <a:rPr lang="es-CO" sz="2800" b="1" dirty="0">
                <a:solidFill>
                  <a:srgbClr val="0070C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vértices</a:t>
            </a:r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 o</a:t>
            </a:r>
            <a:r>
              <a:rPr lang="es-CO" sz="2800" b="1" dirty="0">
                <a:solidFill>
                  <a:srgbClr val="0070C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 nodos</a:t>
            </a:r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, denotado por V. </a:t>
            </a:r>
          </a:p>
          <a:p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Así, dicho grafo se puede representar como G = (V,E)</a:t>
            </a:r>
          </a:p>
        </p:txBody>
      </p:sp>
    </p:spTree>
    <p:extLst>
      <p:ext uri="{BB962C8B-B14F-4D97-AF65-F5344CB8AC3E}">
        <p14:creationId xmlns:p14="http://schemas.microsoft.com/office/powerpoint/2010/main" val="1409945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43" descr="logosis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01818" y="3657601"/>
            <a:ext cx="2242181" cy="14858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6 CuadroTexto"/>
          <p:cNvSpPr txBox="1"/>
          <p:nvPr/>
        </p:nvSpPr>
        <p:spPr>
          <a:xfrm>
            <a:off x="107504" y="172344"/>
            <a:ext cx="8712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ockwell" panose="02060603020205020403" pitchFamily="18" charset="0"/>
              </a:rPr>
              <a:t>Grafos Dirigidos</a:t>
            </a:r>
            <a:endParaRPr lang="es-CO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51520" y="887189"/>
            <a:ext cx="6840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Los </a:t>
            </a:r>
            <a:r>
              <a:rPr lang="es-CO" sz="2800" b="1" dirty="0">
                <a:solidFill>
                  <a:srgbClr val="0070C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grafos dirigidos </a:t>
            </a:r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son los grafos en los que las </a:t>
            </a:r>
            <a:r>
              <a:rPr lang="es-CO" sz="2800" b="1" dirty="0">
                <a:solidFill>
                  <a:srgbClr val="0070C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aristas</a:t>
            </a:r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 tienen una dirección definida; por ejemplo, se puede dar el caso de poder ir </a:t>
            </a:r>
            <a:r>
              <a:rPr lang="es-CO" sz="2800" b="1" dirty="0">
                <a:solidFill>
                  <a:srgbClr val="0070C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del nodo A al nodo B</a:t>
            </a:r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, pero </a:t>
            </a:r>
            <a:r>
              <a:rPr lang="es-CO" sz="2800" b="1" dirty="0">
                <a:solidFill>
                  <a:srgbClr val="0070C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no</a:t>
            </a:r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 al revés.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314528"/>
            <a:ext cx="2088232" cy="2686146"/>
          </a:xfrm>
          <a:prstGeom prst="rect">
            <a:avLst/>
          </a:prstGeom>
        </p:spPr>
      </p:pic>
      <p:sp>
        <p:nvSpPr>
          <p:cNvPr id="11" name="10 CuadroTexto"/>
          <p:cNvSpPr txBox="1"/>
          <p:nvPr/>
        </p:nvSpPr>
        <p:spPr>
          <a:xfrm>
            <a:off x="2977343" y="2859782"/>
            <a:ext cx="4114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800" b="1" dirty="0">
                <a:solidFill>
                  <a:schemeClr val="tx1"/>
                </a:solidFill>
                <a:latin typeface="Bell MT" panose="02020503060305020303" pitchFamily="18" charset="0"/>
                <a:cs typeface="Aparajita" panose="020B0604020202020204" pitchFamily="34" charset="0"/>
              </a:rPr>
              <a:t>El conjunto de aristas</a:t>
            </a:r>
          </a:p>
          <a:p>
            <a:pPr algn="ctr"/>
            <a:r>
              <a:rPr lang="es-CO" sz="1800" dirty="0">
                <a:solidFill>
                  <a:schemeClr val="tx1"/>
                </a:solidFill>
                <a:latin typeface="Bell MT" panose="02020503060305020303" pitchFamily="18" charset="0"/>
                <a:cs typeface="Aparajita" panose="020B0604020202020204" pitchFamily="34" charset="0"/>
              </a:rPr>
              <a:t>E = { (A,B), (B,A), (B,C), (C,B), (D,C), 	(C,D), (D,A), (E,A) }</a:t>
            </a:r>
          </a:p>
        </p:txBody>
      </p:sp>
    </p:spTree>
    <p:extLst>
      <p:ext uri="{BB962C8B-B14F-4D97-AF65-F5344CB8AC3E}">
        <p14:creationId xmlns:p14="http://schemas.microsoft.com/office/powerpoint/2010/main" val="1147966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43" descr="logosis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15334" y="3795886"/>
            <a:ext cx="1928665" cy="13476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5 CuadroTexto"/>
          <p:cNvSpPr txBox="1"/>
          <p:nvPr/>
        </p:nvSpPr>
        <p:spPr>
          <a:xfrm>
            <a:off x="179512" y="197227"/>
            <a:ext cx="87129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ockwell" panose="02060603020205020403" pitchFamily="18" charset="0"/>
              </a:rPr>
              <a:t>Grafos NO Dirigidos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251519" y="843558"/>
            <a:ext cx="69638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Un </a:t>
            </a:r>
            <a:r>
              <a:rPr lang="es-CO" sz="2800" b="1" dirty="0">
                <a:solidFill>
                  <a:srgbClr val="0070C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grafo no dirigido </a:t>
            </a:r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es aquel en el que las aristas no tienen orientación. </a:t>
            </a:r>
          </a:p>
          <a:p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La arista (u, v) es igual a la arista (v, u).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715766"/>
            <a:ext cx="2197730" cy="2376264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3236426" y="2872556"/>
            <a:ext cx="4114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800" b="1" dirty="0">
                <a:solidFill>
                  <a:schemeClr val="tx1"/>
                </a:solidFill>
                <a:latin typeface="Bell MT" panose="02020503060305020303" pitchFamily="18" charset="0"/>
                <a:cs typeface="Aparajita" panose="020B0604020202020204" pitchFamily="34" charset="0"/>
              </a:rPr>
              <a:t>El conjunto de aristas</a:t>
            </a:r>
          </a:p>
          <a:p>
            <a:pPr algn="ctr"/>
            <a:r>
              <a:rPr lang="es-CO" sz="1800" dirty="0">
                <a:solidFill>
                  <a:schemeClr val="tx1"/>
                </a:solidFill>
                <a:latin typeface="Bell MT" panose="02020503060305020303" pitchFamily="18" charset="0"/>
                <a:cs typeface="Aparajita" panose="020B0604020202020204" pitchFamily="34" charset="0"/>
              </a:rPr>
              <a:t>E = { (A,B), (B,A), (A,C), (C,A), (A,D),  (D,A), (B,C), (C,B), (B,D), (D,B) }</a:t>
            </a:r>
          </a:p>
        </p:txBody>
      </p:sp>
    </p:spTree>
    <p:extLst>
      <p:ext uri="{BB962C8B-B14F-4D97-AF65-F5344CB8AC3E}">
        <p14:creationId xmlns:p14="http://schemas.microsoft.com/office/powerpoint/2010/main" val="3455096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43" descr="logosis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01818" y="3657601"/>
            <a:ext cx="2242181" cy="14858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CuadroTexto"/>
          <p:cNvSpPr txBox="1"/>
          <p:nvPr/>
        </p:nvSpPr>
        <p:spPr>
          <a:xfrm>
            <a:off x="179512" y="390018"/>
            <a:ext cx="7035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ockwell" panose="02060603020205020403" pitchFamily="18" charset="0"/>
              </a:rPr>
              <a:t>Formas De Representación</a:t>
            </a:r>
            <a:endParaRPr lang="es-CO" sz="1200" dirty="0">
              <a:latin typeface="Rockwell" panose="02060603020205020403" pitchFamily="18" charset="0"/>
            </a:endParaRPr>
          </a:p>
        </p:txBody>
      </p:sp>
      <p:sp>
        <p:nvSpPr>
          <p:cNvPr id="6" name="6 CuadroTexto"/>
          <p:cNvSpPr txBox="1"/>
          <p:nvPr/>
        </p:nvSpPr>
        <p:spPr>
          <a:xfrm>
            <a:off x="167851" y="1347614"/>
            <a:ext cx="71404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Existen diferentes formas de representar un grafo: </a:t>
            </a:r>
          </a:p>
          <a:p>
            <a:pPr marL="742950" indent="-742950">
              <a:buAutoNum type="alphaLcParenR"/>
            </a:pPr>
            <a:r>
              <a:rPr lang="es-CO" sz="3600" b="1" dirty="0">
                <a:solidFill>
                  <a:schemeClr val="accent1">
                    <a:lumMod val="50000"/>
                  </a:schemeClr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matriz de adyacencia </a:t>
            </a:r>
            <a:r>
              <a:rPr lang="es-CO" sz="36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(Arreglo </a:t>
            </a:r>
            <a:r>
              <a:rPr lang="es-CO" sz="2400" b="1" dirty="0">
                <a:solidFill>
                  <a:srgbClr val="002060"/>
                </a:solidFill>
                <a:latin typeface="+mn-lt"/>
                <a:cs typeface="DaunPenh" panose="01010101010101010101" pitchFamily="2" charset="0"/>
              </a:rPr>
              <a:t>2D</a:t>
            </a:r>
            <a:r>
              <a:rPr lang="es-CO" sz="36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) </a:t>
            </a:r>
          </a:p>
          <a:p>
            <a:pPr marL="742950" indent="-742950">
              <a:buAutoNum type="alphaLcParenR"/>
            </a:pPr>
            <a:r>
              <a:rPr lang="es-CO" sz="3600" b="1" dirty="0">
                <a:solidFill>
                  <a:schemeClr val="accent1">
                    <a:lumMod val="50000"/>
                  </a:schemeClr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listas de adyacencia</a:t>
            </a:r>
            <a:r>
              <a:rPr lang="es-CO" sz="36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 (</a:t>
            </a:r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vector de vector de pares</a:t>
            </a:r>
            <a:r>
              <a:rPr lang="es-CO" sz="36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840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43" descr="logosis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08304" y="3723878"/>
            <a:ext cx="1869442" cy="14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CuadroTexto"/>
          <p:cNvSpPr txBox="1"/>
          <p:nvPr/>
        </p:nvSpPr>
        <p:spPr>
          <a:xfrm>
            <a:off x="107504" y="51470"/>
            <a:ext cx="7035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ockwell" panose="02060603020205020403" pitchFamily="18" charset="0"/>
              </a:rPr>
              <a:t>Matriz de Adyacencia</a:t>
            </a:r>
            <a:endParaRPr lang="es-CO" sz="1200" dirty="0">
              <a:latin typeface="Rockwell" panose="02060603020205020403" pitchFamily="18" charset="0"/>
            </a:endParaRPr>
          </a:p>
        </p:txBody>
      </p:sp>
      <p:sp>
        <p:nvSpPr>
          <p:cNvPr id="6" name="6 CuadroTexto"/>
          <p:cNvSpPr txBox="1"/>
          <p:nvPr/>
        </p:nvSpPr>
        <p:spPr>
          <a:xfrm>
            <a:off x="107504" y="683860"/>
            <a:ext cx="81009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Es una matriz cuadrada que se utiliza para representar relaciones binarias. Para un grafo G se asocia cada fila y cada columna a cada nodo del grafo, siendo los elementos de la matriz la relación entre los mismos, tomando los valores de</a:t>
            </a:r>
            <a:r>
              <a:rPr lang="es-CO" sz="2800" b="1" dirty="0">
                <a:solidFill>
                  <a:srgbClr val="002060"/>
                </a:solidFill>
                <a:latin typeface="Rockwell" panose="02060603020205020403" pitchFamily="18" charset="0"/>
                <a:cs typeface="DaunPenh" panose="01010101010101010101" pitchFamily="2" charset="0"/>
              </a:rPr>
              <a:t> 1 </a:t>
            </a:r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si existe la arista y</a:t>
            </a:r>
            <a:r>
              <a:rPr lang="es-CO" sz="2800" b="1" dirty="0">
                <a:solidFill>
                  <a:srgbClr val="002060"/>
                </a:solidFill>
                <a:latin typeface="Rockwell" panose="02060603020205020403" pitchFamily="18" charset="0"/>
                <a:cs typeface="DaunPenh" panose="01010101010101010101" pitchFamily="2" charset="0"/>
              </a:rPr>
              <a:t> 0 </a:t>
            </a:r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en caso contrario.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643758"/>
            <a:ext cx="5544616" cy="235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65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43" descr="logosis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49711" y="3723878"/>
            <a:ext cx="1894288" cy="141962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CuadroTexto"/>
          <p:cNvSpPr txBox="1"/>
          <p:nvPr/>
        </p:nvSpPr>
        <p:spPr>
          <a:xfrm>
            <a:off x="213888" y="123478"/>
            <a:ext cx="7035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ockwell" panose="02060603020205020403" pitchFamily="18" charset="0"/>
              </a:rPr>
              <a:t>Lista de Adyacencia</a:t>
            </a:r>
            <a:endParaRPr lang="es-CO" sz="1200" dirty="0">
              <a:latin typeface="Rockwell" panose="02060603020205020403" pitchFamily="18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41880" y="827876"/>
            <a:ext cx="73824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Una </a:t>
            </a:r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lista de adyacencia</a:t>
            </a:r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 es una representación de todas las aristas de un grafo mediante una lista.</a:t>
            </a:r>
            <a:r>
              <a:rPr lang="es-CO" dirty="0"/>
              <a:t> </a:t>
            </a:r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Se asocia a cada nodo del grafo una lista que contenga todos aquellos nodos que sean adyacentes a él.</a:t>
            </a:r>
          </a:p>
          <a:p>
            <a:endParaRPr lang="es-CO" sz="2800" b="1" dirty="0">
              <a:solidFill>
                <a:srgbClr val="002060"/>
              </a:solidFill>
              <a:latin typeface="Gabriola" panose="04040605051002020D02" pitchFamily="82" charset="0"/>
              <a:cs typeface="DaunPenh" panose="01010101010101010101" pitchFamily="2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38" y="2569717"/>
            <a:ext cx="6498910" cy="216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323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574</Words>
  <Application>Microsoft Office PowerPoint</Application>
  <PresentationFormat>Presentación en pantalla (16:9)</PresentationFormat>
  <Paragraphs>36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6" baseType="lpstr">
      <vt:lpstr>Aparajita</vt:lpstr>
      <vt:lpstr>Arabic Typesetting</vt:lpstr>
      <vt:lpstr>Arial</vt:lpstr>
      <vt:lpstr>Bell MT</vt:lpstr>
      <vt:lpstr>Berlin Sans FB Demi</vt:lpstr>
      <vt:lpstr>Cataneo BT</vt:lpstr>
      <vt:lpstr>DaunPenh</vt:lpstr>
      <vt:lpstr>Gabriola</vt:lpstr>
      <vt:lpstr>Noto Sans Symbols</vt:lpstr>
      <vt:lpstr>Rockwell</vt:lpstr>
      <vt:lpstr>Trebuchet MS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IMPLEMENTACION EN C++</vt:lpstr>
      <vt:lpstr>EJEMPLO BFS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Catalina</dc:creator>
  <cp:lastModifiedBy>Catalina Castro</cp:lastModifiedBy>
  <cp:revision>42</cp:revision>
  <dcterms:modified xsi:type="dcterms:W3CDTF">2016-11-16T20:00:55Z</dcterms:modified>
</cp:coreProperties>
</file>