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4"/>
  </p:notesMasterIdLst>
  <p:sldIdLst>
    <p:sldId id="258" r:id="rId2"/>
    <p:sldId id="276" r:id="rId3"/>
    <p:sldId id="277" r:id="rId4"/>
    <p:sldId id="278" r:id="rId5"/>
    <p:sldId id="279" r:id="rId6"/>
    <p:sldId id="275" r:id="rId7"/>
    <p:sldId id="257" r:id="rId8"/>
    <p:sldId id="262" r:id="rId9"/>
    <p:sldId id="259" r:id="rId10"/>
    <p:sldId id="261" r:id="rId11"/>
    <p:sldId id="263" r:id="rId12"/>
    <p:sldId id="265" r:id="rId13"/>
    <p:sldId id="264" r:id="rId14"/>
    <p:sldId id="267" r:id="rId15"/>
    <p:sldId id="266" r:id="rId16"/>
    <p:sldId id="268" r:id="rId17"/>
    <p:sldId id="271" r:id="rId18"/>
    <p:sldId id="272" r:id="rId19"/>
    <p:sldId id="269" r:id="rId20"/>
    <p:sldId id="270" r:id="rId21"/>
    <p:sldId id="273" r:id="rId22"/>
    <p:sldId id="274"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2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266794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7126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2"/>
        <p:cNvGrpSpPr/>
        <p:nvPr/>
      </p:nvGrpSpPr>
      <p:grpSpPr>
        <a:xfrm>
          <a:off x="0" y="0"/>
          <a:ext cx="0" cy="0"/>
          <a:chOff x="0" y="0"/>
          <a:chExt cx="0" cy="0"/>
        </a:xfrm>
      </p:grpSpPr>
      <p:grpSp>
        <p:nvGrpSpPr>
          <p:cNvPr id="23" name="Shape 23"/>
          <p:cNvGrpSpPr/>
          <p:nvPr/>
        </p:nvGrpSpPr>
        <p:grpSpPr>
          <a:xfrm>
            <a:off x="0" y="-6350"/>
            <a:ext cx="9144106" cy="5149934"/>
            <a:chOff x="0" y="-8467"/>
            <a:chExt cx="12192142" cy="6866579"/>
          </a:xfrm>
        </p:grpSpPr>
        <p:sp>
          <p:nvSpPr>
            <p:cNvPr id="24" name="Shape 24"/>
            <p:cNvSpPr/>
            <p:nvPr/>
          </p:nvSpPr>
          <p:spPr>
            <a:xfrm>
              <a:off x="0" y="-7861"/>
              <a:ext cx="863700" cy="5698200"/>
            </a:xfrm>
            <a:custGeom>
              <a:avLst/>
              <a:gdLst/>
              <a:ahLst/>
              <a:cxnLst/>
              <a:rect l="0" t="0" r="0" b="0"/>
              <a:pathLst>
                <a:path w="120000" h="120000" extrusionOk="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26" name="Shape 26"/>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27" name="Shape 27"/>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30" name="Shape 30"/>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grpSp>
      <p:sp>
        <p:nvSpPr>
          <p:cNvPr id="34" name="Shape 34"/>
          <p:cNvSpPr txBox="1">
            <a:spLocks noGrp="1"/>
          </p:cNvSpPr>
          <p:nvPr>
            <p:ph type="ctrTitle"/>
          </p:nvPr>
        </p:nvSpPr>
        <p:spPr>
          <a:xfrm>
            <a:off x="1130300" y="1803400"/>
            <a:ext cx="5825100" cy="1234800"/>
          </a:xfrm>
          <a:prstGeom prst="rect">
            <a:avLst/>
          </a:prstGeom>
          <a:noFill/>
          <a:ln>
            <a:noFill/>
          </a:ln>
        </p:spPr>
        <p:txBody>
          <a:bodyPr lIns="68575" tIns="68575" rIns="68575" bIns="68575" anchor="b" anchorCtr="0"/>
          <a:lstStyle>
            <a:lvl1pPr marL="0" marR="0" lvl="0" indent="0" algn="r" rtl="0">
              <a:spcBef>
                <a:spcPts val="0"/>
              </a:spcBef>
              <a:buClr>
                <a:schemeClr val="accent1"/>
              </a:buClr>
              <a:buFont typeface="Trebuchet MS"/>
              <a:buNone/>
              <a:defRPr sz="41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35" name="Shape 35"/>
          <p:cNvSpPr txBox="1">
            <a:spLocks noGrp="1"/>
          </p:cNvSpPr>
          <p:nvPr>
            <p:ph type="subTitle" idx="1"/>
          </p:nvPr>
        </p:nvSpPr>
        <p:spPr>
          <a:xfrm>
            <a:off x="1130300" y="3038124"/>
            <a:ext cx="5825100" cy="822600"/>
          </a:xfrm>
          <a:prstGeom prst="rect">
            <a:avLst/>
          </a:prstGeom>
          <a:noFill/>
          <a:ln>
            <a:noFill/>
          </a:ln>
        </p:spPr>
        <p:txBody>
          <a:bodyPr lIns="68575" tIns="68575" rIns="68575" bIns="68575" anchor="t" anchorCtr="0"/>
          <a:lstStyle>
            <a:lvl1pPr marL="0" marR="0" lvl="0" indent="0" algn="r"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ctr"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2pPr>
            <a:lvl3pPr marL="685800" marR="0" lvl="2" indent="0" algn="ctr"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3pPr>
            <a:lvl4pPr marL="1028700" marR="0" lvl="3"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4pPr>
            <a:lvl5pPr marL="1371600" marR="0" lvl="4"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5pPr>
            <a:lvl6pPr marL="1714500" marR="0" lvl="5"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6pPr>
            <a:lvl7pPr marL="2057400" marR="0" lvl="6"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7pPr>
            <a:lvl8pPr marL="2400300" marR="0" lvl="7"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8pPr>
            <a:lvl9pPr marL="2743200" marR="0" lvl="8"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457200"/>
            <a:ext cx="6447600" cy="25527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1024604" y="2724150"/>
            <a:ext cx="5418300" cy="2859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2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04" name="Shape 104"/>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1" y="1448991"/>
            <a:ext cx="6447600" cy="19467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07" name="Shape 107"/>
          <p:cNvSpPr txBox="1">
            <a:spLocks noGrp="1"/>
          </p:cNvSpPr>
          <p:nvPr>
            <p:ph type="body" idx="1"/>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13" name="Shape 113"/>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19" name="Shape 119"/>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14349" y="457200"/>
            <a:ext cx="64413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2" name="Shape 122"/>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chemeClr val="accent1"/>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276401" y="-148058"/>
            <a:ext cx="2910600" cy="6447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4495661" y="1937249"/>
            <a:ext cx="3938700" cy="9786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186263" y="-220950"/>
            <a:ext cx="3938700" cy="52950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1" name="Shape 41"/>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8001" y="2025650"/>
            <a:ext cx="6447600" cy="1369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7" name="Shape 47"/>
          <p:cNvSpPr txBox="1">
            <a:spLocks noGrp="1"/>
          </p:cNvSpPr>
          <p:nvPr>
            <p:ph type="body" idx="1"/>
          </p:nvPr>
        </p:nvSpPr>
        <p:spPr>
          <a:xfrm>
            <a:off x="508001" y="3395586"/>
            <a:ext cx="64476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5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53" name="Shape 53"/>
          <p:cNvSpPr txBox="1">
            <a:spLocks noGrp="1"/>
          </p:cNvSpPr>
          <p:nvPr>
            <p:ph type="body" idx="1"/>
          </p:nvPr>
        </p:nvSpPr>
        <p:spPr>
          <a:xfrm>
            <a:off x="508000"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3817477"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0" name="Shape 60"/>
          <p:cNvSpPr txBox="1">
            <a:spLocks noGrp="1"/>
          </p:cNvSpPr>
          <p:nvPr>
            <p:ph type="body" idx="1"/>
          </p:nvPr>
        </p:nvSpPr>
        <p:spPr>
          <a:xfrm>
            <a:off x="506808" y="1620737"/>
            <a:ext cx="31392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506808"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3816287" y="1620737"/>
            <a:ext cx="3139199"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3816287"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9" name="Shape 6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508000" y="1123953"/>
            <a:ext cx="2890800" cy="958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5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78" name="Shape 78"/>
          <p:cNvSpPr txBox="1">
            <a:spLocks noGrp="1"/>
          </p:cNvSpPr>
          <p:nvPr>
            <p:ph type="body" idx="1"/>
          </p:nvPr>
        </p:nvSpPr>
        <p:spPr>
          <a:xfrm>
            <a:off x="3570345" y="386193"/>
            <a:ext cx="3385200" cy="41448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508000" y="2082801"/>
            <a:ext cx="2890800" cy="1938299"/>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1pPr>
            <a:lvl2pPr marL="342900" marR="0" lvl="1" indent="-1270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2pPr>
            <a:lvl3pPr marL="685800" marR="0" lvl="2" indent="-1270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3pPr>
            <a:lvl4pPr marL="1028700" marR="0" lvl="3"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4pPr>
            <a:lvl5pPr marL="1371600" marR="0" lvl="4"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5pPr>
            <a:lvl6pPr marL="1714500" marR="0" lvl="5"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6pPr>
            <a:lvl7pPr marL="2057400" marR="0" lvl="6"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7pPr>
            <a:lvl8pPr marL="2400300" marR="0" lvl="7"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8pPr>
            <a:lvl9pPr marL="2743200" marR="0" lvl="8"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8000" y="3600450"/>
            <a:ext cx="6447600" cy="4251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8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85" name="Shape 85"/>
          <p:cNvSpPr>
            <a:spLocks noGrp="1"/>
          </p:cNvSpPr>
          <p:nvPr>
            <p:ph type="pic" idx="2"/>
          </p:nvPr>
        </p:nvSpPr>
        <p:spPr>
          <a:xfrm>
            <a:off x="508000" y="457200"/>
            <a:ext cx="6447600" cy="2884200"/>
          </a:xfrm>
          <a:prstGeom prst="rect">
            <a:avLst/>
          </a:prstGeom>
          <a:noFill/>
          <a:ln>
            <a:noFill/>
          </a:ln>
        </p:spPr>
        <p:txBody>
          <a:bodyPr lIns="68575" tIns="68575" rIns="68575" bIns="68575" anchor="t" anchorCtr="0"/>
          <a:lstStyle>
            <a:lvl1pPr marL="0" marR="0" lvl="0" indent="0" algn="ctr"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508000" y="4025503"/>
            <a:ext cx="6447600" cy="50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89" name="Shape 8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6350"/>
            <a:ext cx="9144106" cy="5149934"/>
            <a:chOff x="0" y="-8467"/>
            <a:chExt cx="12192142" cy="6866579"/>
          </a:xfrm>
        </p:grpSpPr>
        <p:cxnSp>
          <p:nvCxnSpPr>
            <p:cNvPr id="7" name="Shape 7"/>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2" name="Shape 12"/>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6" name="Shape 16"/>
            <p:cNvSpPr/>
            <p:nvPr/>
          </p:nvSpPr>
          <p:spPr>
            <a:xfrm>
              <a:off x="0" y="4013200"/>
              <a:ext cx="448800" cy="2844900"/>
            </a:xfrm>
            <a:prstGeom prst="triangle">
              <a:avLst>
                <a:gd name="adj" fmla="val 0"/>
              </a:avLst>
            </a:prstGeom>
            <a:solidFill>
              <a:schemeClr val="accent1">
                <a:alpha val="69803"/>
              </a:schemeClr>
            </a:solidFill>
            <a:ln>
              <a:noFill/>
            </a:ln>
          </p:spPr>
          <p:txBody>
            <a:bodyPr lIns="68575" tIns="68575" rIns="68575" bIns="68575" anchor="ctr" anchorCtr="0">
              <a:noAutofit/>
            </a:bodyPr>
            <a:lstStyle/>
            <a:p>
              <a:pPr lvl="0">
                <a:spcBef>
                  <a:spcPts val="0"/>
                </a:spcBef>
                <a:buNone/>
              </a:pPr>
              <a:endParaRPr/>
            </a:p>
          </p:txBody>
        </p:sp>
      </p:grpSp>
      <p:sp>
        <p:nvSpPr>
          <p:cNvPr id="17" name="Shape 17"/>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SzPct val="40740"/>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8571"/>
              <a:buNone/>
              <a:defRPr sz="1400" b="0" i="0" u="none" strike="noStrike" cap="none">
                <a:solidFill>
                  <a:schemeClr val="dk2"/>
                </a:solidFill>
              </a:defRPr>
            </a:lvl2pPr>
            <a:lvl3pPr marL="0" marR="0" lvl="2" indent="0" algn="l" rtl="0">
              <a:spcBef>
                <a:spcPts val="0"/>
              </a:spcBef>
              <a:buSzPct val="78571"/>
              <a:buNone/>
              <a:defRPr sz="1400" b="0" i="0" u="none" strike="noStrike" cap="none">
                <a:solidFill>
                  <a:schemeClr val="dk2"/>
                </a:solidFill>
              </a:defRPr>
            </a:lvl3pPr>
            <a:lvl4pPr marL="0" marR="0" lvl="3" indent="0" algn="l" rtl="0">
              <a:spcBef>
                <a:spcPts val="0"/>
              </a:spcBef>
              <a:buSzPct val="78571"/>
              <a:buNone/>
              <a:defRPr sz="1400" b="0" i="0" u="none" strike="noStrike" cap="none">
                <a:solidFill>
                  <a:schemeClr val="dk2"/>
                </a:solidFill>
              </a:defRPr>
            </a:lvl4pPr>
            <a:lvl5pPr marL="0" marR="0" lvl="4" indent="0" algn="l" rtl="0">
              <a:spcBef>
                <a:spcPts val="0"/>
              </a:spcBef>
              <a:buSzPct val="78571"/>
              <a:buNone/>
              <a:defRPr sz="1400" b="0" i="0" u="none" strike="noStrike" cap="none">
                <a:solidFill>
                  <a:schemeClr val="dk2"/>
                </a:solidFill>
              </a:defRPr>
            </a:lvl5pPr>
            <a:lvl6pPr marL="0" marR="0" lvl="5" indent="0" algn="l" rtl="0">
              <a:spcBef>
                <a:spcPts val="0"/>
              </a:spcBef>
              <a:buSzPct val="78571"/>
              <a:buNone/>
              <a:defRPr sz="1400" b="0" i="0" u="none" strike="noStrike" cap="none">
                <a:solidFill>
                  <a:schemeClr val="dk2"/>
                </a:solidFill>
              </a:defRPr>
            </a:lvl6pPr>
            <a:lvl7pPr marL="0" marR="0" lvl="6" indent="0" algn="l" rtl="0">
              <a:spcBef>
                <a:spcPts val="0"/>
              </a:spcBef>
              <a:buSzPct val="78571"/>
              <a:buNone/>
              <a:defRPr sz="1400" b="0" i="0" u="none" strike="noStrike" cap="none">
                <a:solidFill>
                  <a:schemeClr val="dk2"/>
                </a:solidFill>
              </a:defRPr>
            </a:lvl7pPr>
            <a:lvl8pPr marL="0" marR="0" lvl="7" indent="0" algn="l" rtl="0">
              <a:spcBef>
                <a:spcPts val="0"/>
              </a:spcBef>
              <a:buSzPct val="78571"/>
              <a:buNone/>
              <a:defRPr sz="1400" b="0" i="0" u="none" strike="noStrike" cap="none">
                <a:solidFill>
                  <a:schemeClr val="dk2"/>
                </a:solidFill>
              </a:defRPr>
            </a:lvl8pPr>
            <a:lvl9pPr marL="0" marR="0" lvl="8" indent="0" algn="l" rtl="0">
              <a:spcBef>
                <a:spcPts val="0"/>
              </a:spcBef>
              <a:buSzPct val="78571"/>
              <a:buNone/>
              <a:defRPr sz="1400" b="0" i="0" u="none" strike="noStrike" cap="none">
                <a:solidFill>
                  <a:schemeClr val="dk2"/>
                </a:solidFill>
              </a:defRPr>
            </a:lvl9pPr>
          </a:lstStyle>
          <a:p>
            <a:endParaRPr/>
          </a:p>
        </p:txBody>
      </p:sp>
      <p:sp>
        <p:nvSpPr>
          <p:cNvPr id="18" name="Shape 18"/>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BIENVENIDOS</a:t>
            </a:r>
          </a:p>
        </p:txBody>
      </p:sp>
      <p:sp>
        <p:nvSpPr>
          <p:cNvPr id="5" name="6 CuadroTexto"/>
          <p:cNvSpPr txBox="1"/>
          <p:nvPr/>
        </p:nvSpPr>
        <p:spPr>
          <a:xfrm>
            <a:off x="1547664" y="3579862"/>
            <a:ext cx="3888432"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CATALINA CASTRO ARIAS</a:t>
            </a:r>
          </a:p>
        </p:txBody>
      </p:sp>
      <p:sp>
        <p:nvSpPr>
          <p:cNvPr id="8" name="6 CuadroTexto"/>
          <p:cNvSpPr txBox="1"/>
          <p:nvPr/>
        </p:nvSpPr>
        <p:spPr>
          <a:xfrm>
            <a:off x="1547664" y="4299942"/>
            <a:ext cx="4320480"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YEFERSON GAITAN GOMEZ</a:t>
            </a:r>
          </a:p>
        </p:txBody>
      </p:sp>
      <p:sp>
        <p:nvSpPr>
          <p:cNvPr id="9" name="6 CuadroTexto"/>
          <p:cNvSpPr txBox="1"/>
          <p:nvPr/>
        </p:nvSpPr>
        <p:spPr>
          <a:xfrm>
            <a:off x="467544" y="1721369"/>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SEMANA DEL INGENIERO DE SISTEMAS</a:t>
            </a:r>
          </a:p>
        </p:txBody>
      </p:sp>
    </p:spTree>
    <p:extLst>
      <p:ext uri="{BB962C8B-B14F-4D97-AF65-F5344CB8AC3E}">
        <p14:creationId xmlns:p14="http://schemas.microsoft.com/office/powerpoint/2010/main" val="161725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07504" y="172344"/>
            <a:ext cx="8712968" cy="707886"/>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Dirigidos</a:t>
            </a:r>
            <a:endParaRPr lang="es-CO"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8" name="7 CuadroTexto"/>
          <p:cNvSpPr txBox="1"/>
          <p:nvPr/>
        </p:nvSpPr>
        <p:spPr>
          <a:xfrm>
            <a:off x="251520" y="887189"/>
            <a:ext cx="6840760"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grafos dirigidos </a:t>
            </a:r>
            <a:r>
              <a:rPr lang="es-CO" sz="2800" b="1" dirty="0">
                <a:solidFill>
                  <a:srgbClr val="002060"/>
                </a:solidFill>
                <a:latin typeface="Gabriola" panose="04040605051002020D02" pitchFamily="82" charset="0"/>
                <a:cs typeface="DaunPenh" panose="01010101010101010101" pitchFamily="2" charset="0"/>
              </a:rPr>
              <a:t>son los grafos en los que las </a:t>
            </a:r>
            <a:r>
              <a:rPr lang="es-CO" sz="2800" b="1" dirty="0">
                <a:solidFill>
                  <a:srgbClr val="0070C0"/>
                </a:solidFill>
                <a:latin typeface="Gabriola" panose="04040605051002020D02" pitchFamily="82" charset="0"/>
                <a:cs typeface="DaunPenh" panose="01010101010101010101" pitchFamily="2" charset="0"/>
              </a:rPr>
              <a:t>aristas</a:t>
            </a:r>
            <a:r>
              <a:rPr lang="es-CO" sz="2800" b="1" dirty="0">
                <a:solidFill>
                  <a:srgbClr val="002060"/>
                </a:solidFill>
                <a:latin typeface="Gabriola" panose="04040605051002020D02" pitchFamily="82" charset="0"/>
                <a:cs typeface="DaunPenh" panose="01010101010101010101" pitchFamily="2" charset="0"/>
              </a:rPr>
              <a:t> tienen una dirección definida; por ejemplo, se puede dar el caso de poder ir </a:t>
            </a:r>
            <a:r>
              <a:rPr lang="es-CO" sz="2800" b="1" dirty="0">
                <a:solidFill>
                  <a:srgbClr val="0070C0"/>
                </a:solidFill>
                <a:latin typeface="Gabriola" panose="04040605051002020D02" pitchFamily="82" charset="0"/>
                <a:cs typeface="DaunPenh" panose="01010101010101010101" pitchFamily="2" charset="0"/>
              </a:rPr>
              <a:t>del nodo A al nodo B</a:t>
            </a:r>
            <a:r>
              <a:rPr lang="es-CO" sz="2800" b="1" dirty="0">
                <a:solidFill>
                  <a:srgbClr val="002060"/>
                </a:solidFill>
                <a:latin typeface="Gabriola" panose="04040605051002020D02" pitchFamily="82" charset="0"/>
                <a:cs typeface="DaunPenh" panose="01010101010101010101" pitchFamily="2" charset="0"/>
              </a:rPr>
              <a:t>, pero </a:t>
            </a:r>
            <a:r>
              <a:rPr lang="es-CO" sz="2800" b="1" dirty="0">
                <a:solidFill>
                  <a:srgbClr val="0070C0"/>
                </a:solidFill>
                <a:latin typeface="Gabriola" panose="04040605051002020D02" pitchFamily="82" charset="0"/>
                <a:cs typeface="DaunPenh" panose="01010101010101010101" pitchFamily="2" charset="0"/>
              </a:rPr>
              <a:t>no</a:t>
            </a:r>
            <a:r>
              <a:rPr lang="es-CO" sz="2800" b="1" dirty="0">
                <a:solidFill>
                  <a:srgbClr val="002060"/>
                </a:solidFill>
                <a:latin typeface="Gabriola" panose="04040605051002020D02" pitchFamily="82" charset="0"/>
                <a:cs typeface="DaunPenh" panose="01010101010101010101" pitchFamily="2" charset="0"/>
              </a:rPr>
              <a:t> al revés.</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314528"/>
            <a:ext cx="2088232" cy="2686146"/>
          </a:xfrm>
          <a:prstGeom prst="rect">
            <a:avLst/>
          </a:prstGeom>
        </p:spPr>
      </p:pic>
      <p:sp>
        <p:nvSpPr>
          <p:cNvPr id="11" name="10 CuadroTexto"/>
          <p:cNvSpPr txBox="1"/>
          <p:nvPr/>
        </p:nvSpPr>
        <p:spPr>
          <a:xfrm>
            <a:off x="2977343" y="2859782"/>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(B,C), (C,B), (D,C), 	(C,D), (D,A), (E,A) }</a:t>
            </a:r>
          </a:p>
        </p:txBody>
      </p:sp>
    </p:spTree>
    <p:extLst>
      <p:ext uri="{BB962C8B-B14F-4D97-AF65-F5344CB8AC3E}">
        <p14:creationId xmlns:p14="http://schemas.microsoft.com/office/powerpoint/2010/main" val="114796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15334" y="3795886"/>
            <a:ext cx="1928665" cy="1347614"/>
          </a:xfrm>
          <a:prstGeom prst="rect">
            <a:avLst/>
          </a:prstGeom>
          <a:noFill/>
          <a:ln>
            <a:noFill/>
          </a:ln>
        </p:spPr>
      </p:pic>
      <p:sp>
        <p:nvSpPr>
          <p:cNvPr id="6" name="5 CuadroTexto"/>
          <p:cNvSpPr txBox="1"/>
          <p:nvPr/>
        </p:nvSpPr>
        <p:spPr>
          <a:xfrm>
            <a:off x="179512" y="197227"/>
            <a:ext cx="8712968" cy="615553"/>
          </a:xfrm>
          <a:prstGeom prst="rect">
            <a:avLst/>
          </a:prstGeom>
          <a:noFill/>
        </p:spPr>
        <p:txBody>
          <a:bodyPr wrap="square" rtlCol="0">
            <a:spAutoFit/>
          </a:bodyPr>
          <a:lstStyle/>
          <a:p>
            <a:r>
              <a:rPr lang="es-ES" sz="3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NO Dirigidos</a:t>
            </a:r>
          </a:p>
        </p:txBody>
      </p:sp>
      <p:sp>
        <p:nvSpPr>
          <p:cNvPr id="7" name="6 CuadroTexto"/>
          <p:cNvSpPr txBox="1"/>
          <p:nvPr/>
        </p:nvSpPr>
        <p:spPr>
          <a:xfrm>
            <a:off x="251519" y="843558"/>
            <a:ext cx="6963815"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 </a:t>
            </a:r>
            <a:r>
              <a:rPr lang="es-CO" sz="2800" b="1" dirty="0">
                <a:solidFill>
                  <a:srgbClr val="0070C0"/>
                </a:solidFill>
                <a:latin typeface="Gabriola" panose="04040605051002020D02" pitchFamily="82" charset="0"/>
                <a:cs typeface="DaunPenh" panose="01010101010101010101" pitchFamily="2" charset="0"/>
              </a:rPr>
              <a:t>grafo no dirigido </a:t>
            </a:r>
            <a:r>
              <a:rPr lang="es-CO" sz="2800" b="1" dirty="0">
                <a:solidFill>
                  <a:srgbClr val="002060"/>
                </a:solidFill>
                <a:latin typeface="Gabriola" panose="04040605051002020D02" pitchFamily="82" charset="0"/>
                <a:cs typeface="DaunPenh" panose="01010101010101010101" pitchFamily="2" charset="0"/>
              </a:rPr>
              <a:t>es aquel en el que las aristas no tienen orientación. </a:t>
            </a:r>
          </a:p>
          <a:p>
            <a:r>
              <a:rPr lang="es-CO" sz="2800" b="1" dirty="0">
                <a:solidFill>
                  <a:srgbClr val="002060"/>
                </a:solidFill>
                <a:latin typeface="Gabriola" panose="04040605051002020D02" pitchFamily="82" charset="0"/>
                <a:cs typeface="DaunPenh" panose="01010101010101010101" pitchFamily="2" charset="0"/>
              </a:rPr>
              <a:t>La arista (u, v) es igual a la arista (v, u).</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715766"/>
            <a:ext cx="2197730" cy="2376264"/>
          </a:xfrm>
          <a:prstGeom prst="rect">
            <a:avLst/>
          </a:prstGeom>
        </p:spPr>
      </p:pic>
      <p:sp>
        <p:nvSpPr>
          <p:cNvPr id="8" name="7 CuadroTexto"/>
          <p:cNvSpPr txBox="1"/>
          <p:nvPr/>
        </p:nvSpPr>
        <p:spPr>
          <a:xfrm>
            <a:off x="3236426" y="2872556"/>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(A,C), (C,A), (A,D),  (D,A), (B,C), (C,B), (B,D), (D,B) }</a:t>
            </a:r>
          </a:p>
        </p:txBody>
      </p:sp>
    </p:spTree>
    <p:extLst>
      <p:ext uri="{BB962C8B-B14F-4D97-AF65-F5344CB8AC3E}">
        <p14:creationId xmlns:p14="http://schemas.microsoft.com/office/powerpoint/2010/main" val="345509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79512" y="39001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Formas De Representación</a:t>
            </a:r>
            <a:endParaRPr lang="es-CO" sz="1200" dirty="0">
              <a:latin typeface="Rockwell" panose="02060603020205020403" pitchFamily="18" charset="0"/>
            </a:endParaRPr>
          </a:p>
        </p:txBody>
      </p:sp>
      <p:sp>
        <p:nvSpPr>
          <p:cNvPr id="6" name="6 CuadroTexto"/>
          <p:cNvSpPr txBox="1"/>
          <p:nvPr/>
        </p:nvSpPr>
        <p:spPr>
          <a:xfrm>
            <a:off x="167851" y="1347614"/>
            <a:ext cx="7140453" cy="1754326"/>
          </a:xfrm>
          <a:prstGeom prst="rect">
            <a:avLst/>
          </a:prstGeom>
          <a:noFill/>
        </p:spPr>
        <p:txBody>
          <a:bodyPr wrap="square" rtlCol="0">
            <a:spAutoFit/>
          </a:bodyPr>
          <a:lstStyle/>
          <a:p>
            <a:r>
              <a:rPr lang="es-CO" sz="3600" b="1" dirty="0">
                <a:solidFill>
                  <a:srgbClr val="002060"/>
                </a:solidFill>
                <a:latin typeface="Gabriola" panose="04040605051002020D02" pitchFamily="82" charset="0"/>
                <a:cs typeface="DaunPenh" panose="01010101010101010101" pitchFamily="2" charset="0"/>
              </a:rPr>
              <a:t>Existen diferentes formas de representar un grafo: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matriz de adyacencia </a:t>
            </a:r>
            <a:r>
              <a:rPr lang="es-CO" sz="3600" b="1" dirty="0">
                <a:solidFill>
                  <a:srgbClr val="002060"/>
                </a:solidFill>
                <a:latin typeface="Gabriola" panose="04040605051002020D02" pitchFamily="82" charset="0"/>
                <a:cs typeface="DaunPenh" panose="01010101010101010101" pitchFamily="2" charset="0"/>
              </a:rPr>
              <a:t>(Arreglo </a:t>
            </a:r>
            <a:r>
              <a:rPr lang="es-CO" sz="2400" b="1" dirty="0">
                <a:solidFill>
                  <a:srgbClr val="002060"/>
                </a:solidFill>
                <a:latin typeface="+mn-lt"/>
                <a:cs typeface="DaunPenh" panose="01010101010101010101" pitchFamily="2" charset="0"/>
              </a:rPr>
              <a:t>2D</a:t>
            </a:r>
            <a:r>
              <a:rPr lang="es-CO" sz="3600" b="1" dirty="0">
                <a:solidFill>
                  <a:srgbClr val="002060"/>
                </a:solidFill>
                <a:latin typeface="Gabriola" panose="04040605051002020D02" pitchFamily="82" charset="0"/>
                <a:cs typeface="DaunPenh" panose="01010101010101010101" pitchFamily="2" charset="0"/>
              </a:rPr>
              <a:t>)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listas de adyacencia</a:t>
            </a:r>
            <a:r>
              <a:rPr lang="es-CO" sz="3600" b="1" dirty="0">
                <a:solidFill>
                  <a:srgbClr val="002060"/>
                </a:solidFill>
                <a:latin typeface="Gabriola" panose="04040605051002020D02" pitchFamily="82" charset="0"/>
                <a:cs typeface="DaunPenh" panose="01010101010101010101" pitchFamily="2" charset="0"/>
              </a:rPr>
              <a:t> (</a:t>
            </a:r>
            <a:r>
              <a:rPr lang="es-CO" sz="2800" b="1" dirty="0">
                <a:solidFill>
                  <a:srgbClr val="002060"/>
                </a:solidFill>
                <a:latin typeface="Gabriola" panose="04040605051002020D02" pitchFamily="82" charset="0"/>
                <a:cs typeface="DaunPenh" panose="01010101010101010101" pitchFamily="2" charset="0"/>
              </a:rPr>
              <a:t>vector de vector de pares</a:t>
            </a:r>
            <a:r>
              <a:rPr lang="es-CO" sz="3600" b="1" dirty="0">
                <a:solidFill>
                  <a:srgbClr val="002060"/>
                </a:solidFill>
                <a:latin typeface="Gabriola" panose="04040605051002020D02" pitchFamily="82" charset="0"/>
                <a:cs typeface="DaunPenh" panose="01010101010101010101" pitchFamily="2" charset="0"/>
              </a:rPr>
              <a:t>).</a:t>
            </a:r>
          </a:p>
        </p:txBody>
      </p:sp>
    </p:spTree>
    <p:extLst>
      <p:ext uri="{BB962C8B-B14F-4D97-AF65-F5344CB8AC3E}">
        <p14:creationId xmlns:p14="http://schemas.microsoft.com/office/powerpoint/2010/main" val="36840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308304" y="3723878"/>
            <a:ext cx="1869442" cy="1406118"/>
          </a:xfrm>
          <a:prstGeom prst="rect">
            <a:avLst/>
          </a:prstGeom>
          <a:noFill/>
          <a:ln>
            <a:noFill/>
          </a:ln>
        </p:spPr>
      </p:pic>
      <p:sp>
        <p:nvSpPr>
          <p:cNvPr id="5" name="4 CuadroTexto"/>
          <p:cNvSpPr txBox="1"/>
          <p:nvPr/>
        </p:nvSpPr>
        <p:spPr>
          <a:xfrm>
            <a:off x="107504"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Matriz de Adyacencia</a:t>
            </a:r>
            <a:endParaRPr lang="es-CO" sz="1200" dirty="0">
              <a:latin typeface="Rockwell" panose="02060603020205020403" pitchFamily="18" charset="0"/>
            </a:endParaRPr>
          </a:p>
        </p:txBody>
      </p:sp>
      <p:sp>
        <p:nvSpPr>
          <p:cNvPr id="6" name="6 CuadroTexto"/>
          <p:cNvSpPr txBox="1"/>
          <p:nvPr/>
        </p:nvSpPr>
        <p:spPr>
          <a:xfrm>
            <a:off x="107504" y="683860"/>
            <a:ext cx="8100901"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Es una matriz cuadrada que se utiliza para representar relaciones binarias. Para un grafo G se asocia cada fila y cada columna a cada nodo del grafo, siendo los elementos de la matriz la relación entre los mismos, tomando los valores de</a:t>
            </a:r>
            <a:r>
              <a:rPr lang="es-CO" sz="2800" b="1" dirty="0">
                <a:solidFill>
                  <a:srgbClr val="002060"/>
                </a:solidFill>
                <a:latin typeface="Rockwell" panose="02060603020205020403" pitchFamily="18" charset="0"/>
                <a:cs typeface="DaunPenh" panose="01010101010101010101" pitchFamily="2" charset="0"/>
              </a:rPr>
              <a:t> 1 </a:t>
            </a:r>
            <a:r>
              <a:rPr lang="es-CO" sz="2800" b="1" dirty="0">
                <a:solidFill>
                  <a:srgbClr val="002060"/>
                </a:solidFill>
                <a:latin typeface="Gabriola" panose="04040605051002020D02" pitchFamily="82" charset="0"/>
                <a:cs typeface="DaunPenh" panose="01010101010101010101" pitchFamily="2" charset="0"/>
              </a:rPr>
              <a:t>si existe la arista y</a:t>
            </a:r>
            <a:r>
              <a:rPr lang="es-CO" sz="2800" b="1" dirty="0">
                <a:solidFill>
                  <a:srgbClr val="002060"/>
                </a:solidFill>
                <a:latin typeface="Rockwell" panose="02060603020205020403" pitchFamily="18" charset="0"/>
                <a:cs typeface="DaunPenh" panose="01010101010101010101" pitchFamily="2" charset="0"/>
              </a:rPr>
              <a:t> 0 </a:t>
            </a:r>
            <a:r>
              <a:rPr lang="es-CO" sz="2800" b="1" dirty="0">
                <a:solidFill>
                  <a:srgbClr val="002060"/>
                </a:solidFill>
                <a:latin typeface="Gabriola" panose="04040605051002020D02" pitchFamily="82" charset="0"/>
                <a:cs typeface="DaunPenh" panose="01010101010101010101" pitchFamily="2" charset="0"/>
              </a:rPr>
              <a:t>en caso contrario.</a:t>
            </a:r>
          </a:p>
        </p:txBody>
      </p:sp>
      <p:pic>
        <p:nvPicPr>
          <p:cNvPr id="9" name="Imagen 8"/>
          <p:cNvPicPr>
            <a:picLocks noChangeAspect="1"/>
          </p:cNvPicPr>
          <p:nvPr/>
        </p:nvPicPr>
        <p:blipFill>
          <a:blip r:embed="rId3"/>
          <a:stretch>
            <a:fillRect/>
          </a:stretch>
        </p:blipFill>
        <p:spPr>
          <a:xfrm>
            <a:off x="539552" y="2643758"/>
            <a:ext cx="5544616" cy="2355955"/>
          </a:xfrm>
          <a:prstGeom prst="rect">
            <a:avLst/>
          </a:prstGeom>
        </p:spPr>
      </p:pic>
    </p:spTree>
    <p:extLst>
      <p:ext uri="{BB962C8B-B14F-4D97-AF65-F5344CB8AC3E}">
        <p14:creationId xmlns:p14="http://schemas.microsoft.com/office/powerpoint/2010/main" val="368636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49711" y="3723878"/>
            <a:ext cx="1894288" cy="1419622"/>
          </a:xfrm>
          <a:prstGeom prst="rect">
            <a:avLst/>
          </a:prstGeom>
          <a:noFill/>
          <a:ln>
            <a:noFill/>
          </a:ln>
        </p:spPr>
      </p:pic>
      <p:sp>
        <p:nvSpPr>
          <p:cNvPr id="5" name="4 CuadroTexto"/>
          <p:cNvSpPr txBox="1"/>
          <p:nvPr/>
        </p:nvSpPr>
        <p:spPr>
          <a:xfrm>
            <a:off x="213888" y="12347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Lista de Adyacencia</a:t>
            </a:r>
            <a:endParaRPr lang="es-CO" sz="1200" dirty="0">
              <a:latin typeface="Rockwell" panose="02060603020205020403" pitchFamily="18" charset="0"/>
            </a:endParaRPr>
          </a:p>
        </p:txBody>
      </p:sp>
      <p:sp>
        <p:nvSpPr>
          <p:cNvPr id="7" name="6 CuadroTexto"/>
          <p:cNvSpPr txBox="1"/>
          <p:nvPr/>
        </p:nvSpPr>
        <p:spPr>
          <a:xfrm>
            <a:off x="141880" y="827876"/>
            <a:ext cx="7382448"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chemeClr val="accent1">
                    <a:lumMod val="50000"/>
                  </a:schemeClr>
                </a:solidFill>
                <a:latin typeface="Gabriola" panose="04040605051002020D02" pitchFamily="82" charset="0"/>
                <a:cs typeface="DaunPenh" panose="01010101010101010101" pitchFamily="2" charset="0"/>
              </a:rPr>
              <a:t>lista de adyacencia</a:t>
            </a:r>
            <a:r>
              <a:rPr lang="es-CO" sz="2800" b="1" dirty="0">
                <a:solidFill>
                  <a:srgbClr val="002060"/>
                </a:solidFill>
                <a:latin typeface="Gabriola" panose="04040605051002020D02" pitchFamily="82" charset="0"/>
                <a:cs typeface="DaunPenh" panose="01010101010101010101" pitchFamily="2" charset="0"/>
              </a:rPr>
              <a:t> es una representación de todas las aristas de un grafo mediante una lista.</a:t>
            </a:r>
            <a:r>
              <a:rPr lang="es-CO" dirty="0"/>
              <a:t> </a:t>
            </a:r>
            <a:r>
              <a:rPr lang="es-CO" sz="2800" b="1" dirty="0">
                <a:solidFill>
                  <a:srgbClr val="002060"/>
                </a:solidFill>
                <a:latin typeface="Gabriola" panose="04040605051002020D02" pitchFamily="82" charset="0"/>
                <a:cs typeface="DaunPenh" panose="01010101010101010101" pitchFamily="2" charset="0"/>
              </a:rPr>
              <a:t>Se asocia a cada nodo del grafo una lista que contenga todos aquellos nodos que sean adyacentes a él.</a:t>
            </a:r>
          </a:p>
          <a:p>
            <a:endParaRPr lang="es-CO" sz="2800" b="1" dirty="0">
              <a:solidFill>
                <a:srgbClr val="002060"/>
              </a:solidFill>
              <a:latin typeface="Gabriola" panose="04040605051002020D02" pitchFamily="82" charset="0"/>
              <a:cs typeface="DaunPenh" panose="01010101010101010101" pitchFamily="2" charset="0"/>
            </a:endParaRPr>
          </a:p>
        </p:txBody>
      </p:sp>
      <p:pic>
        <p:nvPicPr>
          <p:cNvPr id="8" name="Imagen 7"/>
          <p:cNvPicPr>
            <a:picLocks noChangeAspect="1"/>
          </p:cNvPicPr>
          <p:nvPr/>
        </p:nvPicPr>
        <p:blipFill>
          <a:blip r:embed="rId3"/>
          <a:stretch>
            <a:fillRect/>
          </a:stretch>
        </p:blipFill>
        <p:spPr>
          <a:xfrm>
            <a:off x="305338" y="2569717"/>
            <a:ext cx="6498910" cy="2162273"/>
          </a:xfrm>
          <a:prstGeom prst="rect">
            <a:avLst/>
          </a:prstGeom>
        </p:spPr>
      </p:pic>
    </p:spTree>
    <p:extLst>
      <p:ext uri="{BB962C8B-B14F-4D97-AF65-F5344CB8AC3E}">
        <p14:creationId xmlns:p14="http://schemas.microsoft.com/office/powerpoint/2010/main" val="152653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7344816"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Anchura</a:t>
            </a:r>
          </a:p>
        </p:txBody>
      </p:sp>
      <p:sp>
        <p:nvSpPr>
          <p:cNvPr id="7" name="6 CuadroTexto"/>
          <p:cNvSpPr txBox="1"/>
          <p:nvPr/>
        </p:nvSpPr>
        <p:spPr>
          <a:xfrm>
            <a:off x="35497" y="843558"/>
            <a:ext cx="8640959" cy="4154984"/>
          </a:xfrm>
          <a:prstGeom prst="rect">
            <a:avLst/>
          </a:prstGeom>
          <a:noFill/>
        </p:spPr>
        <p:txBody>
          <a:bodyPr wrap="square" rtlCol="0">
            <a:spAutoFit/>
          </a:bodyPr>
          <a:lstStyle/>
          <a:p>
            <a:r>
              <a:rPr lang="es-CO" sz="2400" dirty="0" err="1">
                <a:solidFill>
                  <a:schemeClr val="accent1">
                    <a:lumMod val="50000"/>
                  </a:schemeClr>
                </a:solidFill>
                <a:latin typeface="Gabriola" panose="04040605051002020D02" pitchFamily="82" charset="0"/>
                <a:cs typeface="DaunPenh" panose="01010101010101010101" pitchFamily="2" charset="0"/>
              </a:rPr>
              <a:t>Breadth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First</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Search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a:solidFill>
                  <a:srgbClr val="002060"/>
                </a:solidFill>
                <a:latin typeface="Gabriola" panose="04040605051002020D02" pitchFamily="82" charset="0"/>
                <a:cs typeface="DaunPenh" panose="01010101010101010101" pitchFamily="2" charset="0"/>
              </a:rPr>
              <a:t>abreviado como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es otro algoritmo de recorrido de grafos. Partiendo de un vértice fuente (inicial) conocido,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recorrerá el grafo “primero en anchura”. Esto es porque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los nodos que son directamente vecinos del nodo inicial (primera capa), después los vecinos de los directamente vecinos (segunda capa) y así sucesivamente, capa por capa. </a:t>
            </a:r>
            <a:r>
              <a:rPr lang="es-CO" sz="2400" dirty="0">
                <a:solidFill>
                  <a:schemeClr val="accent2">
                    <a:lumMod val="50000"/>
                  </a:schemeClr>
                </a:solidFill>
                <a:latin typeface="Gabriola" panose="04040605051002020D02" pitchFamily="82" charset="0"/>
                <a:cs typeface="DaunPenh" panose="01010101010101010101" pitchFamily="2" charset="0"/>
              </a:rPr>
              <a:t>El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empieza con la inserción del nodo inicial a la cola, luego procesa la cola de la siguiente manera: Saca el nodo U superior de la cola, y desencola todos los vecinos no visitados de U, y los marca como visitados. Con la ayuda de la cola,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el nodo inicial y todos los nodos del componente conectado que contiene el nodo inicial capa por capa.</a:t>
            </a:r>
          </a:p>
          <a:p>
            <a:r>
              <a:rPr lang="es-CO" sz="2400" dirty="0">
                <a:solidFill>
                  <a:srgbClr val="002060"/>
                </a:solidFill>
                <a:latin typeface="Gabriola" panose="04040605051002020D02" pitchFamily="82" charset="0"/>
                <a:cs typeface="DaunPenh" panose="01010101010101010101" pitchFamily="2" charset="0"/>
              </a:rPr>
              <a:t>El algoritmo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se ejecuta en O(V + E) usando una </a:t>
            </a:r>
            <a:r>
              <a:rPr lang="es-CO" sz="2400" dirty="0">
                <a:solidFill>
                  <a:schemeClr val="accent1">
                    <a:lumMod val="50000"/>
                  </a:schemeClr>
                </a:solidFill>
                <a:latin typeface="Gabriola" panose="04040605051002020D02" pitchFamily="82" charset="0"/>
                <a:cs typeface="DaunPenh" panose="01010101010101010101" pitchFamily="2" charset="0"/>
              </a:rPr>
              <a:t>lista de adyacencia </a:t>
            </a:r>
            <a:r>
              <a:rPr lang="es-CO" sz="2400" dirty="0">
                <a:solidFill>
                  <a:srgbClr val="002060"/>
                </a:solidFill>
                <a:latin typeface="Gabriola" panose="04040605051002020D02" pitchFamily="82" charset="0"/>
                <a:cs typeface="DaunPenh" panose="01010101010101010101" pitchFamily="2" charset="0"/>
              </a:rPr>
              <a:t>y en O(V^2) usando una </a:t>
            </a:r>
            <a:r>
              <a:rPr lang="es-CO" sz="2400" dirty="0">
                <a:solidFill>
                  <a:schemeClr val="accent1">
                    <a:lumMod val="50000"/>
                  </a:schemeClr>
                </a:solidFill>
                <a:latin typeface="Gabriola" panose="04040605051002020D02" pitchFamily="82" charset="0"/>
                <a:cs typeface="DaunPenh" panose="01010101010101010101" pitchFamily="2" charset="0"/>
              </a:rPr>
              <a:t>matriz de adyacencia</a:t>
            </a:r>
            <a:r>
              <a:rPr lang="es-CO" sz="2400" dirty="0">
                <a:solidFill>
                  <a:srgbClr val="002060"/>
                </a:solidFill>
                <a:latin typeface="Gabriola" panose="04040605051002020D02" pitchFamily="82" charset="0"/>
                <a:cs typeface="DaunPenh" panose="01010101010101010101" pitchFamily="2" charset="0"/>
              </a:rPr>
              <a:t>.</a:t>
            </a:r>
            <a:endParaRPr lang="es-CO" sz="2800"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41050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12360" y="4083918"/>
            <a:ext cx="1331639" cy="1059582"/>
          </a:xfrm>
          <a:prstGeom prst="rect">
            <a:avLst/>
          </a:prstGeom>
          <a:noFill/>
          <a:ln>
            <a:noFill/>
          </a:ln>
        </p:spPr>
      </p:pic>
      <p:pic>
        <p:nvPicPr>
          <p:cNvPr id="3" name="Imagen 2"/>
          <p:cNvPicPr>
            <a:picLocks noChangeAspect="1"/>
          </p:cNvPicPr>
          <p:nvPr/>
        </p:nvPicPr>
        <p:blipFill>
          <a:blip r:embed="rId3"/>
          <a:stretch>
            <a:fillRect/>
          </a:stretch>
        </p:blipFill>
        <p:spPr>
          <a:xfrm>
            <a:off x="81434" y="699542"/>
            <a:ext cx="7300731" cy="3793830"/>
          </a:xfrm>
          <a:prstGeom prst="rect">
            <a:avLst/>
          </a:prstGeom>
        </p:spPr>
      </p:pic>
      <p:sp>
        <p:nvSpPr>
          <p:cNvPr id="7" name="CuadroTexto 6"/>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
        <p:nvSpPr>
          <p:cNvPr id="8" name="4 CuadroTexto"/>
          <p:cNvSpPr txBox="1"/>
          <p:nvPr/>
        </p:nvSpPr>
        <p:spPr>
          <a:xfrm>
            <a:off x="899592"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spTree>
    <p:extLst>
      <p:ext uri="{BB962C8B-B14F-4D97-AF65-F5344CB8AC3E}">
        <p14:creationId xmlns:p14="http://schemas.microsoft.com/office/powerpoint/2010/main" val="278177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03408" y="1347614"/>
            <a:ext cx="6888872" cy="2664296"/>
          </a:xfrm>
          <a:prstGeom prst="rect">
            <a:avLst/>
          </a:prstGeom>
        </p:spPr>
      </p:pic>
      <p:sp>
        <p:nvSpPr>
          <p:cNvPr id="7" name="Título 6"/>
          <p:cNvSpPr>
            <a:spLocks noGrp="1"/>
          </p:cNvSpPr>
          <p:nvPr>
            <p:ph type="title"/>
          </p:nvPr>
        </p:nvSpPr>
        <p:spPr>
          <a:xfrm>
            <a:off x="539552" y="339502"/>
            <a:ext cx="6447600" cy="572102"/>
          </a:xfrm>
        </p:spPr>
        <p:txBody>
          <a:bodyPr/>
          <a:lstStyle/>
          <a:p>
            <a:pPr algn="ctr"/>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a typeface="Arial"/>
                <a:cs typeface="Arial"/>
                <a:sym typeface="Arial"/>
              </a:rPr>
              <a:t>EJEMPLO BFS</a:t>
            </a:r>
          </a:p>
        </p:txBody>
      </p:sp>
    </p:spTree>
    <p:extLst>
      <p:ext uri="{BB962C8B-B14F-4D97-AF65-F5344CB8AC3E}">
        <p14:creationId xmlns:p14="http://schemas.microsoft.com/office/powerpoint/2010/main" val="72968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632521" y="197227"/>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36512" y="1203598"/>
            <a:ext cx="7740861" cy="4154984"/>
          </a:xfrm>
          <a:prstGeom prst="rect">
            <a:avLst/>
          </a:prstGeom>
          <a:noFill/>
        </p:spPr>
        <p:txBody>
          <a:bodyPr wrap="square" rtlCol="0">
            <a:spAutoFit/>
          </a:bodyPr>
          <a:lstStyle/>
          <a:p>
            <a:pPr marL="457200" indent="-457200" algn="ctr">
              <a:buFontTx/>
              <a:buChar char="-"/>
            </a:pPr>
            <a:r>
              <a:rPr lang="es-CO" sz="3000" b="1" dirty="0">
                <a:solidFill>
                  <a:schemeClr val="accent1">
                    <a:lumMod val="50000"/>
                  </a:schemeClr>
                </a:solidFill>
                <a:latin typeface="Gabriola" panose="04040605051002020D02" pitchFamily="82" charset="0"/>
                <a:cs typeface="DaunPenh" panose="01010101010101010101" pitchFamily="2" charset="0"/>
              </a:rPr>
              <a:t>Laberinto</a:t>
            </a:r>
            <a:r>
              <a:rPr lang="es-CO" sz="3000" b="1" dirty="0">
                <a:solidFill>
                  <a:srgbClr val="002060"/>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algn="ctr"/>
            <a:endParaRPr lang="en-US" sz="3000" b="1" dirty="0">
              <a:solidFill>
                <a:srgbClr val="002060"/>
              </a:solidFill>
              <a:latin typeface="Gabriola" panose="04040605051002020D02" pitchFamily="82" charset="0"/>
              <a:cs typeface="DaunPenh" panose="01010101010101010101" pitchFamily="2" charset="0"/>
            </a:endParaRPr>
          </a:p>
          <a:p>
            <a:pPr marL="457200" lvl="2" indent="-457200" algn="ctr">
              <a:buFontTx/>
              <a:buChar char="-"/>
            </a:pPr>
            <a:r>
              <a:rPr lang="en-US" sz="3000" b="1" dirty="0">
                <a:solidFill>
                  <a:schemeClr val="accent1">
                    <a:lumMod val="50000"/>
                  </a:schemeClr>
                </a:solidFill>
                <a:latin typeface="Gabriola" panose="04040605051002020D02" pitchFamily="82" charset="0"/>
                <a:cs typeface="DaunPenh" panose="01010101010101010101" pitchFamily="2" charset="0"/>
              </a:rPr>
              <a:t>Binary Land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lgn="ctr">
              <a:buFontTx/>
              <a:buChar char="-"/>
            </a:pPr>
            <a:endParaRPr lang="en-US" sz="3000" b="1" dirty="0">
              <a:solidFill>
                <a:srgbClr val="002060"/>
              </a:solidFill>
              <a:latin typeface="Gabriola" panose="04040605051002020D02" pitchFamily="82" charset="0"/>
              <a:cs typeface="DaunPenh" panose="01010101010101010101" pitchFamily="2" charset="0"/>
            </a:endParaRPr>
          </a:p>
          <a:p>
            <a:pPr marL="457200" indent="-457200" algn="ctr">
              <a:buFontTx/>
              <a:buChar char="-"/>
            </a:pPr>
            <a:r>
              <a:rPr lang="en-US" sz="3000" b="1" dirty="0" err="1">
                <a:solidFill>
                  <a:schemeClr val="accent1">
                    <a:lumMod val="50000"/>
                  </a:schemeClr>
                </a:solidFill>
                <a:latin typeface="Gabriola" panose="04040605051002020D02" pitchFamily="82" charset="0"/>
                <a:cs typeface="DaunPenh" panose="01010101010101010101" pitchFamily="2" charset="0"/>
              </a:rPr>
              <a:t>Mínimo</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err="1">
                <a:solidFill>
                  <a:schemeClr val="accent1">
                    <a:lumMod val="50000"/>
                  </a:schemeClr>
                </a:solidFill>
                <a:latin typeface="Gabriola" panose="04040605051002020D02" pitchFamily="82" charset="0"/>
                <a:cs typeface="DaunPenh" panose="01010101010101010101" pitchFamily="2" charset="0"/>
              </a:rPr>
              <a:t>número</a:t>
            </a:r>
            <a:r>
              <a:rPr lang="en-US" sz="3000" b="1" dirty="0">
                <a:solidFill>
                  <a:schemeClr val="accent1">
                    <a:lumMod val="50000"/>
                  </a:schemeClr>
                </a:solidFill>
                <a:latin typeface="Gabriola" panose="04040605051002020D02" pitchFamily="82" charset="0"/>
                <a:cs typeface="DaunPenh" panose="01010101010101010101" pitchFamily="2" charset="0"/>
              </a:rPr>
              <a:t> de </a:t>
            </a:r>
            <a:r>
              <a:rPr lang="en-US" sz="3000" b="1" dirty="0" err="1">
                <a:solidFill>
                  <a:schemeClr val="accent1">
                    <a:lumMod val="50000"/>
                  </a:schemeClr>
                </a:solidFill>
                <a:latin typeface="Gabriola" panose="04040605051002020D02" pitchFamily="82" charset="0"/>
                <a:cs typeface="DaunPenh" panose="01010101010101010101" pitchFamily="2" charset="0"/>
              </a:rPr>
              <a:t>operaciones</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endParaRPr lang="es-CO" sz="28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57701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8208912"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Profundidad</a:t>
            </a:r>
          </a:p>
        </p:txBody>
      </p:sp>
      <p:sp>
        <p:nvSpPr>
          <p:cNvPr id="7" name="6 CuadroTexto"/>
          <p:cNvSpPr txBox="1"/>
          <p:nvPr/>
        </p:nvSpPr>
        <p:spPr>
          <a:xfrm>
            <a:off x="35497" y="771550"/>
            <a:ext cx="8424935" cy="3693319"/>
          </a:xfrm>
          <a:prstGeom prst="rect">
            <a:avLst/>
          </a:prstGeom>
          <a:noFill/>
        </p:spPr>
        <p:txBody>
          <a:bodyPr wrap="square" rtlCol="0">
            <a:spAutoFit/>
          </a:bodyPr>
          <a:lstStyle/>
          <a:p>
            <a:r>
              <a:rPr lang="es-CO" sz="2600" dirty="0" err="1">
                <a:solidFill>
                  <a:schemeClr val="accent1">
                    <a:lumMod val="50000"/>
                  </a:schemeClr>
                </a:solidFill>
                <a:latin typeface="Gabriola" panose="04040605051002020D02" pitchFamily="82" charset="0"/>
                <a:cs typeface="DaunPenh" panose="01010101010101010101" pitchFamily="2" charset="0"/>
              </a:rPr>
              <a:t>Depth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First</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Search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a:solidFill>
                  <a:srgbClr val="002060"/>
                </a:solidFill>
                <a:latin typeface="Gabriola" panose="04040605051002020D02" pitchFamily="82" charset="0"/>
                <a:cs typeface="DaunPenh" panose="01010101010101010101" pitchFamily="2" charset="0"/>
              </a:rPr>
              <a:t>abreviado como </a:t>
            </a:r>
            <a:r>
              <a:rPr lang="es-CO" sz="2600" dirty="0">
                <a:solidFill>
                  <a:schemeClr val="accent1">
                    <a:lumMod val="50000"/>
                  </a:schemeClr>
                </a:solidFill>
                <a:latin typeface="Gabriola" panose="04040605051002020D02" pitchFamily="82" charset="0"/>
                <a:cs typeface="DaunPenh" panose="01010101010101010101" pitchFamily="2" charset="0"/>
              </a:rPr>
              <a:t>DFS</a:t>
            </a:r>
            <a:r>
              <a:rPr lang="es-CO" sz="2600" dirty="0">
                <a:solidFill>
                  <a:srgbClr val="002060"/>
                </a:solidFill>
                <a:latin typeface="Gabriola" panose="04040605051002020D02" pitchFamily="82" charset="0"/>
                <a:cs typeface="DaunPenh" panose="01010101010101010101" pitchFamily="2" charset="0"/>
              </a:rPr>
              <a:t> es un simple algoritmo de recorrido de grafos. Empezando de un nodo inicial, DFS recorrerá el grafo “Primero en Profundidad”. Cada vez que el DFS se encuentra con un punto de ramificación (un nodo con más de un vecino), el DFS escogerá uno de los vecinos NO visitados y lo visitará; DFS repite este proceso y va más profundo hasta que alcanza un nodo donde no puede ir más profundo. Cuando eso sucede el DFS retrocederá (</a:t>
            </a:r>
            <a:r>
              <a:rPr lang="es-CO" sz="2600" dirty="0" err="1">
                <a:solidFill>
                  <a:srgbClr val="002060"/>
                </a:solidFill>
                <a:latin typeface="Gabriola" panose="04040605051002020D02" pitchFamily="82" charset="0"/>
                <a:cs typeface="DaunPenh" panose="01010101010101010101" pitchFamily="2" charset="0"/>
              </a:rPr>
              <a:t>backtracking</a:t>
            </a:r>
            <a:r>
              <a:rPr lang="es-CO" sz="2600" dirty="0">
                <a:solidFill>
                  <a:srgbClr val="002060"/>
                </a:solidFill>
                <a:latin typeface="Gabriola" panose="04040605051002020D02" pitchFamily="82" charset="0"/>
                <a:cs typeface="DaunPenh" panose="01010101010101010101" pitchFamily="2" charset="0"/>
              </a:rPr>
              <a:t>) y explorará otros vecinos NO visitados, si es que los hay. Este comportamiento de recorrido de grafos se puede implementar fácilmente con el  siguiente código recursivo. </a:t>
            </a:r>
          </a:p>
        </p:txBody>
      </p:sp>
    </p:spTree>
    <p:extLst>
      <p:ext uri="{BB962C8B-B14F-4D97-AF65-F5344CB8AC3E}">
        <p14:creationId xmlns:p14="http://schemas.microsoft.com/office/powerpoint/2010/main" val="144679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3" name="2 CuadroTexto"/>
          <p:cNvSpPr txBox="1"/>
          <p:nvPr/>
        </p:nvSpPr>
        <p:spPr>
          <a:xfrm>
            <a:off x="251520" y="267494"/>
            <a:ext cx="7632848" cy="1200329"/>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Problema de los puentes </a:t>
            </a:r>
          </a:p>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			de </a:t>
            </a:r>
            <a:r>
              <a:rPr lang="es-ES" sz="3600" b="1" dirty="0" err="1">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Königsberg</a:t>
            </a:r>
            <a:endPar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4" name="5 CuadroTexto"/>
          <p:cNvSpPr txBox="1"/>
          <p:nvPr/>
        </p:nvSpPr>
        <p:spPr>
          <a:xfrm>
            <a:off x="267870" y="1722894"/>
            <a:ext cx="7328466" cy="2677656"/>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La ciudad de Kaliningrado, antiguamente llamada </a:t>
            </a:r>
            <a:r>
              <a:rPr lang="es-CO" sz="2800" b="1" dirty="0" err="1">
                <a:solidFill>
                  <a:srgbClr val="002060"/>
                </a:solidFill>
                <a:latin typeface="Gabriola" panose="04040605051002020D02" pitchFamily="82" charset="0"/>
                <a:cs typeface="DaunPenh" panose="01010101010101010101" pitchFamily="2" charset="0"/>
              </a:rPr>
              <a:t>Königsberg</a:t>
            </a:r>
            <a:r>
              <a:rPr lang="es-CO" sz="2800" b="1" dirty="0">
                <a:solidFill>
                  <a:srgbClr val="002060"/>
                </a:solidFill>
                <a:latin typeface="Gabriola" panose="04040605051002020D02" pitchFamily="82" charset="0"/>
                <a:cs typeface="DaunPenh" panose="01010101010101010101" pitchFamily="2" charset="0"/>
              </a:rPr>
              <a:t>, es un bonito lugar situado en la desembocadura del río </a:t>
            </a:r>
            <a:r>
              <a:rPr lang="es-CO" sz="2800" b="1" dirty="0" err="1">
                <a:solidFill>
                  <a:srgbClr val="002060"/>
                </a:solidFill>
                <a:latin typeface="Gabriola" panose="04040605051002020D02" pitchFamily="82" charset="0"/>
                <a:cs typeface="DaunPenh" panose="01010101010101010101" pitchFamily="2" charset="0"/>
              </a:rPr>
              <a:t>Pregolya</a:t>
            </a:r>
            <a:r>
              <a:rPr lang="es-CO" sz="2800" b="1" dirty="0">
                <a:solidFill>
                  <a:srgbClr val="002060"/>
                </a:solidFill>
                <a:latin typeface="Gabriola" panose="04040605051002020D02" pitchFamily="82" charset="0"/>
                <a:cs typeface="DaunPenh" panose="01010101010101010101" pitchFamily="2" charset="0"/>
              </a:rPr>
              <a:t>, en la antigua Prusia Oriental. Este río atravesaba la ciudad, dividiendo la zona en varias partes. Para no perder la comunicación, ésta estaba llena de un sistema de puentes conectores.</a:t>
            </a:r>
          </a:p>
        </p:txBody>
      </p:sp>
    </p:spTree>
    <p:extLst>
      <p:ext uri="{BB962C8B-B14F-4D97-AF65-F5344CB8AC3E}">
        <p14:creationId xmlns:p14="http://schemas.microsoft.com/office/powerpoint/2010/main" val="2115600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3">
            <a:alphaModFix/>
          </a:blip>
          <a:stretch>
            <a:fillRect/>
          </a:stretch>
        </p:blipFill>
        <p:spPr>
          <a:xfrm>
            <a:off x="8278516" y="4371950"/>
            <a:ext cx="865483" cy="771550"/>
          </a:xfrm>
          <a:prstGeom prst="rect">
            <a:avLst/>
          </a:prstGeom>
          <a:noFill/>
          <a:ln>
            <a:noFill/>
          </a:ln>
        </p:spPr>
      </p:pic>
      <p:sp>
        <p:nvSpPr>
          <p:cNvPr id="5" name="4 CuadroTexto"/>
          <p:cNvSpPr txBox="1"/>
          <p:nvPr/>
        </p:nvSpPr>
        <p:spPr>
          <a:xfrm>
            <a:off x="1115616"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pic>
        <p:nvPicPr>
          <p:cNvPr id="2" name="Imagen 1"/>
          <p:cNvPicPr>
            <a:picLocks noChangeAspect="1"/>
          </p:cNvPicPr>
          <p:nvPr/>
        </p:nvPicPr>
        <p:blipFill>
          <a:blip r:embed="rId4"/>
          <a:stretch>
            <a:fillRect/>
          </a:stretch>
        </p:blipFill>
        <p:spPr>
          <a:xfrm>
            <a:off x="231307" y="771550"/>
            <a:ext cx="8047210" cy="3528392"/>
          </a:xfrm>
          <a:prstGeom prst="rect">
            <a:avLst/>
          </a:prstGeom>
        </p:spPr>
      </p:pic>
      <p:sp>
        <p:nvSpPr>
          <p:cNvPr id="3" name="CuadroTexto 2"/>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68324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28465" y="267494"/>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1547664" y="1635646"/>
            <a:ext cx="4968552" cy="2913782"/>
          </a:xfrm>
          <a:custGeom>
            <a:avLst/>
            <a:gdLst>
              <a:gd name="connsiteX0" fmla="*/ 0 w 4968552"/>
              <a:gd name="connsiteY0" fmla="*/ 0 h 3785652"/>
              <a:gd name="connsiteX1" fmla="*/ 4968552 w 4968552"/>
              <a:gd name="connsiteY1" fmla="*/ 0 h 3785652"/>
              <a:gd name="connsiteX2" fmla="*/ 4968552 w 4968552"/>
              <a:gd name="connsiteY2" fmla="*/ 3785652 h 3785652"/>
              <a:gd name="connsiteX3" fmla="*/ 0 w 4968552"/>
              <a:gd name="connsiteY3" fmla="*/ 3785652 h 3785652"/>
              <a:gd name="connsiteX4" fmla="*/ 0 w 4968552"/>
              <a:gd name="connsiteY4" fmla="*/ 0 h 3785652"/>
              <a:gd name="connsiteX0" fmla="*/ 0 w 4968552"/>
              <a:gd name="connsiteY0" fmla="*/ 0 h 3785652"/>
              <a:gd name="connsiteX1" fmla="*/ 4968552 w 4968552"/>
              <a:gd name="connsiteY1" fmla="*/ 0 h 3785652"/>
              <a:gd name="connsiteX2" fmla="*/ 4968552 w 4968552"/>
              <a:gd name="connsiteY2" fmla="*/ 3785652 h 3785652"/>
              <a:gd name="connsiteX3" fmla="*/ 138223 w 4968552"/>
              <a:gd name="connsiteY3" fmla="*/ 2913782 h 3785652"/>
              <a:gd name="connsiteX4" fmla="*/ 0 w 4968552"/>
              <a:gd name="connsiteY4" fmla="*/ 0 h 3785652"/>
              <a:gd name="connsiteX0" fmla="*/ 0 w 4968552"/>
              <a:gd name="connsiteY0" fmla="*/ 0 h 2913782"/>
              <a:gd name="connsiteX1" fmla="*/ 4968552 w 4968552"/>
              <a:gd name="connsiteY1" fmla="*/ 0 h 2913782"/>
              <a:gd name="connsiteX2" fmla="*/ 4968552 w 4968552"/>
              <a:gd name="connsiteY2" fmla="*/ 2892517 h 2913782"/>
              <a:gd name="connsiteX3" fmla="*/ 138223 w 4968552"/>
              <a:gd name="connsiteY3" fmla="*/ 2913782 h 2913782"/>
              <a:gd name="connsiteX4" fmla="*/ 0 w 4968552"/>
              <a:gd name="connsiteY4" fmla="*/ 0 h 291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552" h="2913782">
                <a:moveTo>
                  <a:pt x="0" y="0"/>
                </a:moveTo>
                <a:lnTo>
                  <a:pt x="4968552" y="0"/>
                </a:lnTo>
                <a:lnTo>
                  <a:pt x="4968552" y="2892517"/>
                </a:lnTo>
                <a:lnTo>
                  <a:pt x="138223" y="2913782"/>
                </a:lnTo>
                <a:lnTo>
                  <a:pt x="0" y="0"/>
                </a:lnTo>
                <a:close/>
              </a:path>
            </a:pathLst>
          </a:custGeom>
          <a:noFill/>
        </p:spPr>
        <p:txBody>
          <a:bodyPr wrap="square" rtlCol="0">
            <a:spAutoFit/>
          </a:bodyPr>
          <a:lstStyle/>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Bote de Pintura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Flood</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Fill</a:t>
            </a:r>
            <a:r>
              <a:rPr lang="es-CO" sz="4000" b="1" dirty="0">
                <a:solidFill>
                  <a:schemeClr val="accent2">
                    <a:lumMod val="50000"/>
                  </a:schemeClr>
                </a:solidFill>
                <a:latin typeface="Gabriola" panose="04040605051002020D02" pitchFamily="82" charset="0"/>
                <a:cs typeface="DaunPenh" panose="01010101010101010101" pitchFamily="2" charset="0"/>
              </a:rPr>
              <a:t>)</a:t>
            </a:r>
          </a:p>
          <a:p>
            <a:endParaRPr lang="es-CO" sz="2000" dirty="0"/>
          </a:p>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Pensum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Topological</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Sort</a:t>
            </a:r>
            <a:r>
              <a:rPr lang="es-CO" sz="4000" b="1" dirty="0">
                <a:solidFill>
                  <a:schemeClr val="accent2">
                    <a:lumMod val="50000"/>
                  </a:schemeClr>
                </a:solidFill>
                <a:latin typeface="Gabriola" panose="04040605051002020D02" pitchFamily="82" charset="0"/>
                <a:cs typeface="DaunPenh" panose="01010101010101010101" pitchFamily="2" charset="0"/>
              </a:rPr>
              <a:t>)</a:t>
            </a:r>
          </a:p>
          <a:p>
            <a:pPr marL="285750" indent="-285750">
              <a:buFontTx/>
              <a:buChar char="-"/>
            </a:pPr>
            <a:endParaRPr lang="es-CO" sz="2000" dirty="0"/>
          </a:p>
          <a:p>
            <a:endParaRPr lang="en-US" sz="40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4000" b="1" dirty="0">
              <a:solidFill>
                <a:srgbClr val="002060"/>
              </a:solidFill>
              <a:latin typeface="Gabriola" panose="04040605051002020D02" pitchFamily="82" charset="0"/>
              <a:cs typeface="DaunPenh" panose="01010101010101010101" pitchFamily="2" charset="0"/>
            </a:endParaRPr>
          </a:p>
          <a:p>
            <a:endParaRPr lang="es-CO" sz="40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59903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540568" y="51470"/>
            <a:ext cx="8568952" cy="584775"/>
          </a:xfrm>
          <a:prstGeom prst="rect">
            <a:avLst/>
          </a:prstGeom>
          <a:noFill/>
        </p:spPr>
        <p:txBody>
          <a:bodyPr wrap="square" rtlCol="0">
            <a:spAutoFit/>
          </a:bodyPr>
          <a:lstStyle/>
          <a:p>
            <a:pPr algn="ctr"/>
            <a:r>
              <a:rPr lang="es-CO" sz="32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Componentes Fuertemente Conexas</a:t>
            </a:r>
          </a:p>
        </p:txBody>
      </p:sp>
      <p:sp>
        <p:nvSpPr>
          <p:cNvPr id="6" name="6 CuadroTexto"/>
          <p:cNvSpPr txBox="1"/>
          <p:nvPr/>
        </p:nvSpPr>
        <p:spPr>
          <a:xfrm>
            <a:off x="107504" y="694893"/>
            <a:ext cx="8856984" cy="1692771"/>
          </a:xfrm>
          <a:prstGeom prst="rect">
            <a:avLst/>
          </a:prstGeom>
          <a:noFill/>
        </p:spPr>
        <p:txBody>
          <a:bodyPr wrap="square" rtlCol="0">
            <a:spAutoFit/>
          </a:bodyPr>
          <a:lstStyle/>
          <a:p>
            <a:pPr fontAlgn="base"/>
            <a:r>
              <a:rPr lang="es-CO" sz="2600" dirty="0">
                <a:solidFill>
                  <a:srgbClr val="002060"/>
                </a:solidFill>
                <a:latin typeface="Gabriola" panose="04040605051002020D02" pitchFamily="82" charset="0"/>
                <a:cs typeface="DaunPenh" panose="01010101010101010101" pitchFamily="2" charset="0"/>
              </a:rPr>
              <a:t>Un grafo dirigido es llamado fuertemente conexo si para cada par de nodos U y V existe un camino de U hacia V y un camino de V hacia U.</a:t>
            </a:r>
          </a:p>
          <a:p>
            <a:pPr fontAlgn="base"/>
            <a:r>
              <a:rPr lang="es-CO" sz="2600" dirty="0">
                <a:solidFill>
                  <a:srgbClr val="002060"/>
                </a:solidFill>
                <a:latin typeface="Gabriola" panose="04040605051002020D02" pitchFamily="82" charset="0"/>
                <a:cs typeface="DaunPenh" panose="01010101010101010101" pitchFamily="2" charset="0"/>
              </a:rPr>
              <a:t>Los componentes fuertemente conexos (CFC) de un grafo dirigido son sus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máximos fuertemente conexos. Estos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forman una partición del grafo.</a:t>
            </a:r>
          </a:p>
        </p:txBody>
      </p:sp>
      <p:pic>
        <p:nvPicPr>
          <p:cNvPr id="2" name="Imagen 1"/>
          <p:cNvPicPr>
            <a:picLocks noChangeAspect="1"/>
          </p:cNvPicPr>
          <p:nvPr/>
        </p:nvPicPr>
        <p:blipFill>
          <a:blip r:embed="rId3"/>
          <a:stretch>
            <a:fillRect/>
          </a:stretch>
        </p:blipFill>
        <p:spPr>
          <a:xfrm>
            <a:off x="1584168" y="2715766"/>
            <a:ext cx="4500000" cy="2070000"/>
          </a:xfrm>
          <a:prstGeom prst="rect">
            <a:avLst/>
          </a:prstGeom>
        </p:spPr>
      </p:pic>
    </p:spTree>
    <p:extLst>
      <p:ext uri="{BB962C8B-B14F-4D97-AF65-F5344CB8AC3E}">
        <p14:creationId xmlns:p14="http://schemas.microsoft.com/office/powerpoint/2010/main" val="409333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pic>
        <p:nvPicPr>
          <p:cNvPr id="2" name="Imagen 1"/>
          <p:cNvPicPr>
            <a:picLocks noChangeAspect="1"/>
          </p:cNvPicPr>
          <p:nvPr/>
        </p:nvPicPr>
        <p:blipFill>
          <a:blip r:embed="rId3"/>
          <a:stretch>
            <a:fillRect/>
          </a:stretch>
        </p:blipFill>
        <p:spPr>
          <a:xfrm>
            <a:off x="611560" y="339502"/>
            <a:ext cx="5760640" cy="4539842"/>
          </a:xfrm>
          <a:prstGeom prst="rect">
            <a:avLst/>
          </a:prstGeom>
        </p:spPr>
      </p:pic>
    </p:spTree>
    <p:extLst>
      <p:ext uri="{BB962C8B-B14F-4D97-AF65-F5344CB8AC3E}">
        <p14:creationId xmlns:p14="http://schemas.microsoft.com/office/powerpoint/2010/main" val="172055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alpha val="60000"/>
          </a:schemeClr>
        </a:solidFill>
        <a:effectLst/>
      </p:bgPr>
    </p:bg>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7793971" y="4155926"/>
            <a:ext cx="1350028" cy="987574"/>
          </a:xfrm>
          <a:prstGeom prst="rect">
            <a:avLst/>
          </a:prstGeom>
          <a:noFill/>
          <a:ln>
            <a:noFill/>
          </a:ln>
        </p:spPr>
      </p:pic>
      <p:pic>
        <p:nvPicPr>
          <p:cNvPr id="3" name="Imagen 2"/>
          <p:cNvPicPr>
            <a:picLocks noChangeAspect="1"/>
          </p:cNvPicPr>
          <p:nvPr/>
        </p:nvPicPr>
        <p:blipFill>
          <a:blip r:embed="rId3"/>
          <a:stretch>
            <a:fillRect/>
          </a:stretch>
        </p:blipFill>
        <p:spPr>
          <a:xfrm>
            <a:off x="395536" y="1491630"/>
            <a:ext cx="8170797" cy="2520280"/>
          </a:xfrm>
          <a:prstGeom prst="rect">
            <a:avLst/>
          </a:prstGeom>
        </p:spPr>
      </p:pic>
      <p:sp>
        <p:nvSpPr>
          <p:cNvPr id="5" name="2 CuadroTexto"/>
          <p:cNvSpPr txBox="1"/>
          <p:nvPr/>
        </p:nvSpPr>
        <p:spPr>
          <a:xfrm>
            <a:off x="683568" y="339502"/>
            <a:ext cx="8206143" cy="646331"/>
          </a:xfrm>
          <a:prstGeom prst="rect">
            <a:avLst/>
          </a:prstGeom>
          <a:noFill/>
          <a:ln>
            <a:noFill/>
          </a:ln>
        </p:spPr>
        <p:txBody>
          <a:bodyPr wrap="square" rtlCol="0">
            <a:spAutoFit/>
          </a:bodyPr>
          <a:lstStyle/>
          <a:p>
            <a:r>
              <a:rPr lang="es-ES" sz="36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Planteamiento de </a:t>
            </a:r>
            <a:r>
              <a:rPr lang="es-ES" sz="3600" b="1" dirty="0" err="1">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Leonhard</a:t>
            </a:r>
            <a:r>
              <a:rPr lang="es-ES" sz="36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 Euler</a:t>
            </a:r>
          </a:p>
        </p:txBody>
      </p:sp>
    </p:spTree>
    <p:extLst>
      <p:ext uri="{BB962C8B-B14F-4D97-AF65-F5344CB8AC3E}">
        <p14:creationId xmlns:p14="http://schemas.microsoft.com/office/powerpoint/2010/main" val="410189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f i have seen further it is by standing on the shoulders of gi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359" y="-9356578"/>
            <a:ext cx="640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4248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13" y="1059582"/>
            <a:ext cx="5292487" cy="3867893"/>
          </a:xfrm>
          <a:prstGeom prst="rect">
            <a:avLst/>
          </a:prstGeom>
        </p:spPr>
      </p:pic>
      <p:pic>
        <p:nvPicPr>
          <p:cNvPr id="6" name="Shape 143" descr="logosis1.png"/>
          <p:cNvPicPr preferRelativeResize="0"/>
          <p:nvPr/>
        </p:nvPicPr>
        <p:blipFill>
          <a:blip r:embed="rId3">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INTRODUCCIÓN A LA TEORÍA DE GRAFOS</a:t>
            </a:r>
          </a:p>
        </p:txBody>
      </p:sp>
    </p:spTree>
    <p:extLst>
      <p:ext uri="{BB962C8B-B14F-4D97-AF65-F5344CB8AC3E}">
        <p14:creationId xmlns:p14="http://schemas.microsoft.com/office/powerpoint/2010/main" val="201133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descr="logosis1.png"/>
          <p:cNvPicPr preferRelativeResize="0"/>
          <p:nvPr/>
        </p:nvPicPr>
        <p:blipFill>
          <a:blip r:embed="rId3">
            <a:alphaModFix/>
          </a:blip>
          <a:stretch>
            <a:fillRect/>
          </a:stretch>
        </p:blipFill>
        <p:spPr>
          <a:xfrm>
            <a:off x="6862354" y="3657600"/>
            <a:ext cx="2242181" cy="1485899"/>
          </a:xfrm>
          <a:prstGeom prst="rect">
            <a:avLst/>
          </a:prstGeom>
          <a:noFill/>
          <a:ln>
            <a:noFill/>
          </a:ln>
        </p:spPr>
      </p:pic>
      <p:sp>
        <p:nvSpPr>
          <p:cNvPr id="3" name="2 CuadroTexto"/>
          <p:cNvSpPr txBox="1"/>
          <p:nvPr/>
        </p:nvSpPr>
        <p:spPr>
          <a:xfrm>
            <a:off x="683568" y="352276"/>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Grafo? </a:t>
            </a:r>
          </a:p>
          <a:p>
            <a:endParaRPr lang="es-CO" dirty="0"/>
          </a:p>
        </p:txBody>
      </p:sp>
      <p:sp>
        <p:nvSpPr>
          <p:cNvPr id="4" name="3 CuadroTexto"/>
          <p:cNvSpPr txBox="1"/>
          <p:nvPr/>
        </p:nvSpPr>
        <p:spPr>
          <a:xfrm>
            <a:off x="1124325" y="1167073"/>
            <a:ext cx="5616624" cy="1815882"/>
          </a:xfrm>
          <a:prstGeom prst="rect">
            <a:avLst/>
          </a:prstGeom>
          <a:noFill/>
        </p:spPr>
        <p:txBody>
          <a:bodyPr wrap="square" rtlCol="0">
            <a:spAutoFit/>
          </a:bodyPr>
          <a:lstStyle/>
          <a:p>
            <a:pPr algn="just"/>
            <a:r>
              <a:rPr lang="es-CO" sz="2800" b="1" dirty="0">
                <a:solidFill>
                  <a:schemeClr val="accent2">
                    <a:lumMod val="50000"/>
                  </a:schemeClr>
                </a:solidFill>
                <a:latin typeface="Gabriola" panose="04040605051002020D02" pitchFamily="82" charset="0"/>
                <a:cs typeface="Arabic Typesetting" panose="03020402040406030203" pitchFamily="66" charset="-78"/>
              </a:rPr>
              <a:t>Un grafo es un conjunto de objetos llamados </a:t>
            </a:r>
            <a:r>
              <a:rPr lang="es-CO" sz="2800" b="1" dirty="0">
                <a:solidFill>
                  <a:srgbClr val="0070C0"/>
                </a:solidFill>
                <a:latin typeface="Gabriola" panose="04040605051002020D02" pitchFamily="82" charset="0"/>
                <a:cs typeface="Arabic Typesetting" panose="03020402040406030203" pitchFamily="66" charset="-78"/>
              </a:rPr>
              <a:t>nodos</a:t>
            </a:r>
            <a:r>
              <a:rPr lang="es-CO" sz="2800" b="1" dirty="0">
                <a:solidFill>
                  <a:schemeClr val="accent2">
                    <a:lumMod val="50000"/>
                  </a:schemeClr>
                </a:solidFill>
                <a:latin typeface="Gabriola" panose="04040605051002020D02" pitchFamily="82" charset="0"/>
                <a:cs typeface="Arabic Typesetting" panose="03020402040406030203" pitchFamily="66" charset="-78"/>
              </a:rPr>
              <a:t> unidos por enlaces llamados </a:t>
            </a:r>
            <a:r>
              <a:rPr lang="es-CO" sz="2800" b="1" dirty="0">
                <a:solidFill>
                  <a:srgbClr val="0070C0"/>
                </a:solidFill>
                <a:latin typeface="Gabriola" panose="04040605051002020D02" pitchFamily="82" charset="0"/>
                <a:cs typeface="Arabic Typesetting" panose="03020402040406030203" pitchFamily="66" charset="-78"/>
              </a:rPr>
              <a:t>aristas</a:t>
            </a:r>
            <a:r>
              <a:rPr lang="es-CO" sz="2800" b="1" dirty="0">
                <a:solidFill>
                  <a:schemeClr val="accent2">
                    <a:lumMod val="50000"/>
                  </a:schemeClr>
                </a:solidFill>
                <a:latin typeface="Gabriola" panose="04040605051002020D02" pitchFamily="82" charset="0"/>
                <a:cs typeface="Arabic Typesetting" panose="03020402040406030203" pitchFamily="66" charset="-78"/>
              </a:rPr>
              <a:t>, las cuales permiten representar relaciones binarias entre  ellos.</a:t>
            </a:r>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2982955"/>
            <a:ext cx="2949410" cy="1902276"/>
          </a:xfrm>
          <a:prstGeom prst="rect">
            <a:avLst/>
          </a:prstGeom>
        </p:spPr>
      </p:pic>
      <p:sp>
        <p:nvSpPr>
          <p:cNvPr id="2" name="1 CuadroTexto"/>
          <p:cNvSpPr txBox="1"/>
          <p:nvPr/>
        </p:nvSpPr>
        <p:spPr>
          <a:xfrm>
            <a:off x="467543" y="3477219"/>
            <a:ext cx="2329967" cy="615553"/>
          </a:xfrm>
          <a:prstGeom prst="rect">
            <a:avLst/>
          </a:prstGeom>
          <a:noFill/>
        </p:spPr>
        <p:txBody>
          <a:bodyPr wrap="square" rtlCol="0">
            <a:spAutoFit/>
          </a:bodyPr>
          <a:lstStyle/>
          <a:p>
            <a:r>
              <a:rPr lang="es-CO" sz="2000" dirty="0">
                <a:solidFill>
                  <a:schemeClr val="accent2">
                    <a:lumMod val="50000"/>
                  </a:schemeClr>
                </a:solidFill>
                <a:latin typeface="Rockwell" panose="02060603020205020403" pitchFamily="18" charset="0"/>
                <a:cs typeface="Arabic Typesetting" panose="03020402040406030203" pitchFamily="66" charset="-78"/>
              </a:rPr>
              <a:t>Denotado como G </a:t>
            </a:r>
            <a:endParaRPr lang="es-CO" sz="2000" dirty="0">
              <a:solidFill>
                <a:schemeClr val="accent2">
                  <a:lumMod val="50000"/>
                </a:schemeClr>
              </a:solidFill>
              <a:latin typeface="Gabriola" panose="04040605051002020D02" pitchFamily="82" charset="0"/>
              <a:cs typeface="Arabic Typesetting" panose="03020402040406030203" pitchFamily="66" charset="-78"/>
            </a:endParaRPr>
          </a:p>
          <a:p>
            <a:endParaRPr lang="es-CO" b="1" dirty="0">
              <a:solidFill>
                <a:schemeClr val="accent2">
                  <a:lumMod val="50000"/>
                </a:schemeClr>
              </a:solidFill>
              <a:latin typeface="Gabriola" panose="04040605051002020D02" pitchFamily="82" charset="0"/>
              <a:cs typeface="Arabic Typesetting" panose="03020402040406030203" pitchFamily="66" charset="-78"/>
            </a:endParaRPr>
          </a:p>
        </p:txBody>
      </p:sp>
    </p:spTree>
    <p:extLst>
      <p:ext uri="{BB962C8B-B14F-4D97-AF65-F5344CB8AC3E}">
        <p14:creationId xmlns:p14="http://schemas.microsoft.com/office/powerpoint/2010/main" val="86874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80268"/>
            <a:ext cx="6840760"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Nodo o Vértice?</a:t>
            </a:r>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Cataneo BT" panose="03020802040502060804" pitchFamily="66" charset="0"/>
              </a:rPr>
              <a:t> </a:t>
            </a:r>
          </a:p>
          <a:p>
            <a:endParaRPr lang="es-CO" dirty="0"/>
          </a:p>
        </p:txBody>
      </p:sp>
      <p:sp>
        <p:nvSpPr>
          <p:cNvPr id="6" name="5 CuadroTexto"/>
          <p:cNvSpPr txBox="1"/>
          <p:nvPr/>
        </p:nvSpPr>
        <p:spPr>
          <a:xfrm>
            <a:off x="251520" y="1169319"/>
            <a:ext cx="6840760"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nodos o vértices </a:t>
            </a:r>
            <a:r>
              <a:rPr lang="es-CO" sz="2800" b="1" dirty="0">
                <a:solidFill>
                  <a:srgbClr val="002060"/>
                </a:solidFill>
                <a:latin typeface="Gabriola" panose="04040605051002020D02" pitchFamily="82" charset="0"/>
                <a:cs typeface="DaunPenh" panose="01010101010101010101" pitchFamily="2" charset="0"/>
              </a:rPr>
              <a:t>pertenecen a un conjunto finito, y son la unidad fundamental por la que están formados los grafos. De forma general, cada nodo se convierte en el identificador del problema a modelar.</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075806"/>
            <a:ext cx="3381164" cy="1639865"/>
          </a:xfrm>
          <a:prstGeom prst="rect">
            <a:avLst/>
          </a:prstGeom>
        </p:spPr>
      </p:pic>
    </p:spTree>
    <p:extLst>
      <p:ext uri="{BB962C8B-B14F-4D97-AF65-F5344CB8AC3E}">
        <p14:creationId xmlns:p14="http://schemas.microsoft.com/office/powerpoint/2010/main" val="69218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37258"/>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una Arista? </a:t>
            </a:r>
          </a:p>
          <a:p>
            <a:endParaRPr lang="es-CO" dirty="0"/>
          </a:p>
        </p:txBody>
      </p:sp>
      <p:sp>
        <p:nvSpPr>
          <p:cNvPr id="6" name="5 CuadroTexto"/>
          <p:cNvSpPr txBox="1"/>
          <p:nvPr/>
        </p:nvSpPr>
        <p:spPr>
          <a:xfrm>
            <a:off x="251520" y="1169319"/>
            <a:ext cx="6840760" cy="3108543"/>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rgbClr val="0070C0"/>
                </a:solidFill>
                <a:latin typeface="Gabriola" panose="04040605051002020D02" pitchFamily="82" charset="0"/>
                <a:cs typeface="DaunPenh" panose="01010101010101010101" pitchFamily="2" charset="0"/>
              </a:rPr>
              <a:t>arista </a:t>
            </a:r>
            <a:r>
              <a:rPr lang="es-CO" sz="2800" b="1" dirty="0">
                <a:solidFill>
                  <a:srgbClr val="002060"/>
                </a:solidFill>
                <a:latin typeface="Gabriola" panose="04040605051002020D02" pitchFamily="82" charset="0"/>
                <a:cs typeface="DaunPenh" panose="01010101010101010101" pitchFamily="2" charset="0"/>
              </a:rPr>
              <a:t>corresponde a una relación entre dos </a:t>
            </a:r>
            <a:r>
              <a:rPr lang="es-CO" sz="2800" b="1" dirty="0">
                <a:solidFill>
                  <a:srgbClr val="0070C0"/>
                </a:solidFill>
                <a:latin typeface="Gabriola" panose="04040605051002020D02" pitchFamily="82" charset="0"/>
                <a:cs typeface="DaunPenh" panose="01010101010101010101" pitchFamily="2" charset="0"/>
              </a:rPr>
              <a:t>nodos </a:t>
            </a:r>
            <a:r>
              <a:rPr lang="es-CO" sz="2800" b="1" dirty="0">
                <a:solidFill>
                  <a:srgbClr val="002060"/>
                </a:solidFill>
                <a:latin typeface="Gabriola" panose="04040605051002020D02" pitchFamily="82" charset="0"/>
                <a:cs typeface="DaunPenh" panose="01010101010101010101" pitchFamily="2" charset="0"/>
              </a:rPr>
              <a:t>de un grafo.</a:t>
            </a:r>
          </a:p>
          <a:p>
            <a:r>
              <a:rPr lang="es-CO" sz="2800" b="1" dirty="0">
                <a:solidFill>
                  <a:srgbClr val="002060"/>
                </a:solidFill>
                <a:latin typeface="Gabriola" panose="04040605051002020D02" pitchFamily="82" charset="0"/>
                <a:cs typeface="DaunPenh" panose="01010101010101010101" pitchFamily="2" charset="0"/>
              </a:rPr>
              <a:t>Para caracterizar un grafo G son suficientes únicamente el conjunto de todas sus aristas, comúnmente denotado con la letra E (Edge), junto con el conjunto de sus </a:t>
            </a:r>
            <a:r>
              <a:rPr lang="es-CO" sz="2800" b="1" dirty="0">
                <a:solidFill>
                  <a:srgbClr val="0070C0"/>
                </a:solidFill>
                <a:latin typeface="Gabriola" panose="04040605051002020D02" pitchFamily="82" charset="0"/>
                <a:cs typeface="DaunPenh" panose="01010101010101010101" pitchFamily="2" charset="0"/>
              </a:rPr>
              <a:t>vértices</a:t>
            </a:r>
            <a:r>
              <a:rPr lang="es-CO" sz="2800" b="1" dirty="0">
                <a:solidFill>
                  <a:srgbClr val="002060"/>
                </a:solidFill>
                <a:latin typeface="Gabriola" panose="04040605051002020D02" pitchFamily="82" charset="0"/>
                <a:cs typeface="DaunPenh" panose="01010101010101010101" pitchFamily="2" charset="0"/>
              </a:rPr>
              <a:t> o</a:t>
            </a:r>
            <a:r>
              <a:rPr lang="es-CO" sz="2800" b="1" dirty="0">
                <a:solidFill>
                  <a:srgbClr val="0070C0"/>
                </a:solidFill>
                <a:latin typeface="Gabriola" panose="04040605051002020D02" pitchFamily="82" charset="0"/>
                <a:cs typeface="DaunPenh" panose="01010101010101010101" pitchFamily="2" charset="0"/>
              </a:rPr>
              <a:t> nodos</a:t>
            </a:r>
            <a:r>
              <a:rPr lang="es-CO" sz="2800" b="1" dirty="0">
                <a:solidFill>
                  <a:srgbClr val="002060"/>
                </a:solidFill>
                <a:latin typeface="Gabriola" panose="04040605051002020D02" pitchFamily="82" charset="0"/>
                <a:cs typeface="DaunPenh" panose="01010101010101010101" pitchFamily="2" charset="0"/>
              </a:rPr>
              <a:t>, denotado por V. </a:t>
            </a:r>
          </a:p>
          <a:p>
            <a:r>
              <a:rPr lang="es-CO" sz="2800" b="1" dirty="0">
                <a:solidFill>
                  <a:srgbClr val="002060"/>
                </a:solidFill>
                <a:latin typeface="Gabriola" panose="04040605051002020D02" pitchFamily="82" charset="0"/>
                <a:cs typeface="DaunPenh" panose="01010101010101010101" pitchFamily="2" charset="0"/>
              </a:rPr>
              <a:t>Así, dicho grafo se puede representar como G = (V,E)</a:t>
            </a:r>
          </a:p>
        </p:txBody>
      </p:sp>
    </p:spTree>
    <p:extLst>
      <p:ext uri="{BB962C8B-B14F-4D97-AF65-F5344CB8AC3E}">
        <p14:creationId xmlns:p14="http://schemas.microsoft.com/office/powerpoint/2010/main" val="1409945284"/>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790</Words>
  <Application>Microsoft Office PowerPoint</Application>
  <PresentationFormat>Presentación en pantalla (16:9)</PresentationFormat>
  <Paragraphs>61</Paragraphs>
  <Slides>22</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22</vt:i4>
      </vt:variant>
    </vt:vector>
  </HeadingPairs>
  <TitlesOfParts>
    <vt:vector size="34" baseType="lpstr">
      <vt:lpstr>Aparajita</vt:lpstr>
      <vt:lpstr>Arabic Typesetting</vt:lpstr>
      <vt:lpstr>Arial</vt:lpstr>
      <vt:lpstr>Bell MT</vt:lpstr>
      <vt:lpstr>Berlin Sans FB Demi</vt:lpstr>
      <vt:lpstr>Cataneo BT</vt:lpstr>
      <vt:lpstr>DaunPenh</vt:lpstr>
      <vt:lpstr>Gabriola</vt:lpstr>
      <vt:lpstr>Noto Sans Symbols</vt:lpstr>
      <vt:lpstr>Rockwell</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BFS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dc:creator>
  <cp:lastModifiedBy>Catalina Castro</cp:lastModifiedBy>
  <cp:revision>61</cp:revision>
  <dcterms:modified xsi:type="dcterms:W3CDTF">2016-11-17T15:38:21Z</dcterms:modified>
</cp:coreProperties>
</file>