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3AEB5-71FF-436C-A355-EE730B288176}" type="datetimeFigureOut">
              <a:rPr lang="es-CO" smtClean="0"/>
              <a:t>11/06/2024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2A349-5739-4F6D-ADE4-D797826C7897}" type="slidenum">
              <a:rPr lang="es-CO" smtClean="0"/>
              <a:t>‹Nº›</a:t>
            </a:fld>
            <a:endParaRPr lang="es-CO"/>
          </a:p>
        </p:txBody>
      </p:sp>
    </p:spTree>
    <p:extLst>
      <p:ext uri="{BB962C8B-B14F-4D97-AF65-F5344CB8AC3E}">
        <p14:creationId xmlns:p14="http://schemas.microsoft.com/office/powerpoint/2010/main" val="162703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C12A349-5739-4F6D-ADE4-D797826C7897}" type="slidenum">
              <a:rPr lang="es-CO" smtClean="0"/>
              <a:t>3</a:t>
            </a:fld>
            <a:endParaRPr lang="es-CO"/>
          </a:p>
        </p:txBody>
      </p:sp>
    </p:spTree>
    <p:extLst>
      <p:ext uri="{BB962C8B-B14F-4D97-AF65-F5344CB8AC3E}">
        <p14:creationId xmlns:p14="http://schemas.microsoft.com/office/powerpoint/2010/main" val="27109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BCF85F3-7960-4B8F-948C-43EA928615BE}" type="datetimeFigureOut">
              <a:rPr lang="es-CO" smtClean="0"/>
              <a:t>11/06/2024</a:t>
            </a:fld>
            <a:endParaRPr lang="es-CO"/>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CO"/>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27477DF-33E4-4378-AB49-1914A5F36220}" type="slidenum">
              <a:rPr lang="es-CO" smtClean="0"/>
              <a:t>‹Nº›</a:t>
            </a:fld>
            <a:endParaRPr lang="es-CO"/>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116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CF85F3-7960-4B8F-948C-43EA928615BE}" type="datetimeFigureOut">
              <a:rPr lang="es-CO" smtClean="0"/>
              <a:t>11/06/2024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27477DF-33E4-4378-AB49-1914A5F36220}" type="slidenum">
              <a:rPr lang="es-CO" smtClean="0"/>
              <a:t>‹Nº›</a:t>
            </a:fld>
            <a:endParaRPr lang="es-CO"/>
          </a:p>
        </p:txBody>
      </p:sp>
    </p:spTree>
    <p:extLst>
      <p:ext uri="{BB962C8B-B14F-4D97-AF65-F5344CB8AC3E}">
        <p14:creationId xmlns:p14="http://schemas.microsoft.com/office/powerpoint/2010/main" val="421577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CF85F3-7960-4B8F-948C-43EA928615BE}" type="datetimeFigureOut">
              <a:rPr lang="es-CO" smtClean="0"/>
              <a:t>11/06/2024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27477DF-33E4-4378-AB49-1914A5F36220}" type="slidenum">
              <a:rPr lang="es-CO" smtClean="0"/>
              <a:t>‹Nº›</a:t>
            </a:fld>
            <a:endParaRPr lang="es-CO"/>
          </a:p>
        </p:txBody>
      </p:sp>
    </p:spTree>
    <p:extLst>
      <p:ext uri="{BB962C8B-B14F-4D97-AF65-F5344CB8AC3E}">
        <p14:creationId xmlns:p14="http://schemas.microsoft.com/office/powerpoint/2010/main" val="156688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CF85F3-7960-4B8F-948C-43EA928615BE}" type="datetimeFigureOut">
              <a:rPr lang="es-CO" smtClean="0"/>
              <a:t>11/06/2024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27477DF-33E4-4378-AB49-1914A5F36220}" type="slidenum">
              <a:rPr lang="es-CO" smtClean="0"/>
              <a:t>‹Nº›</a:t>
            </a:fld>
            <a:endParaRPr lang="es-CO"/>
          </a:p>
        </p:txBody>
      </p:sp>
    </p:spTree>
    <p:extLst>
      <p:ext uri="{BB962C8B-B14F-4D97-AF65-F5344CB8AC3E}">
        <p14:creationId xmlns:p14="http://schemas.microsoft.com/office/powerpoint/2010/main" val="366539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BCF85F3-7960-4B8F-948C-43EA928615BE}" type="datetimeFigureOut">
              <a:rPr lang="es-CO" smtClean="0"/>
              <a:t>11/06/2024</a:t>
            </a:fld>
            <a:endParaRPr lang="es-CO"/>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27477DF-33E4-4378-AB49-1914A5F36220}" type="slidenum">
              <a:rPr lang="es-CO" smtClean="0"/>
              <a:t>‹Nº›</a:t>
            </a:fld>
            <a:endParaRPr lang="es-CO"/>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04173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BCF85F3-7960-4B8F-948C-43EA928615BE}" type="datetimeFigureOut">
              <a:rPr lang="es-CO" smtClean="0"/>
              <a:t>11/06/2024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27477DF-33E4-4378-AB49-1914A5F36220}" type="slidenum">
              <a:rPr lang="es-CO" smtClean="0"/>
              <a:t>‹Nº›</a:t>
            </a:fld>
            <a:endParaRPr lang="es-CO"/>
          </a:p>
        </p:txBody>
      </p:sp>
    </p:spTree>
    <p:extLst>
      <p:ext uri="{BB962C8B-B14F-4D97-AF65-F5344CB8AC3E}">
        <p14:creationId xmlns:p14="http://schemas.microsoft.com/office/powerpoint/2010/main" val="7358432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BCF85F3-7960-4B8F-948C-43EA928615BE}" type="datetimeFigureOut">
              <a:rPr lang="es-CO" smtClean="0"/>
              <a:t>11/06/2024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27477DF-33E4-4378-AB49-1914A5F36220}" type="slidenum">
              <a:rPr lang="es-CO" smtClean="0"/>
              <a:t>‹Nº›</a:t>
            </a:fld>
            <a:endParaRPr lang="es-CO"/>
          </a:p>
        </p:txBody>
      </p:sp>
    </p:spTree>
    <p:extLst>
      <p:ext uri="{BB962C8B-B14F-4D97-AF65-F5344CB8AC3E}">
        <p14:creationId xmlns:p14="http://schemas.microsoft.com/office/powerpoint/2010/main" val="34244132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BCF85F3-7960-4B8F-948C-43EA928615BE}" type="datetimeFigureOut">
              <a:rPr lang="es-CO" smtClean="0"/>
              <a:t>11/06/2024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27477DF-33E4-4378-AB49-1914A5F36220}" type="slidenum">
              <a:rPr lang="es-CO" smtClean="0"/>
              <a:t>‹Nº›</a:t>
            </a:fld>
            <a:endParaRPr lang="es-CO"/>
          </a:p>
        </p:txBody>
      </p:sp>
    </p:spTree>
    <p:extLst>
      <p:ext uri="{BB962C8B-B14F-4D97-AF65-F5344CB8AC3E}">
        <p14:creationId xmlns:p14="http://schemas.microsoft.com/office/powerpoint/2010/main" val="181095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F85F3-7960-4B8F-948C-43EA928615BE}" type="datetimeFigureOut">
              <a:rPr lang="es-CO" smtClean="0"/>
              <a:t>11/06/2024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27477DF-33E4-4378-AB49-1914A5F36220}" type="slidenum">
              <a:rPr lang="es-CO" smtClean="0"/>
              <a:t>‹Nº›</a:t>
            </a:fld>
            <a:endParaRPr lang="es-CO"/>
          </a:p>
        </p:txBody>
      </p:sp>
    </p:spTree>
    <p:extLst>
      <p:ext uri="{BB962C8B-B14F-4D97-AF65-F5344CB8AC3E}">
        <p14:creationId xmlns:p14="http://schemas.microsoft.com/office/powerpoint/2010/main" val="323211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8BCF85F3-7960-4B8F-948C-43EA928615BE}" type="datetimeFigureOut">
              <a:rPr lang="es-CO" smtClean="0"/>
              <a:t>11/06/2024</a:t>
            </a:fld>
            <a:endParaRPr lang="es-CO"/>
          </a:p>
        </p:txBody>
      </p:sp>
      <p:sp>
        <p:nvSpPr>
          <p:cNvPr id="6" name="Footer Placeholder 5"/>
          <p:cNvSpPr>
            <a:spLocks noGrp="1"/>
          </p:cNvSpPr>
          <p:nvPr>
            <p:ph type="ftr" sz="quarter" idx="11"/>
          </p:nvPr>
        </p:nvSpPr>
        <p:spPr>
          <a:xfrm>
            <a:off x="2103620" y="6375679"/>
            <a:ext cx="3482179" cy="345796"/>
          </a:xfrm>
        </p:spPr>
        <p:txBody>
          <a:bodyPr/>
          <a:lstStyle/>
          <a:p>
            <a:endParaRPr lang="es-CO"/>
          </a:p>
        </p:txBody>
      </p:sp>
      <p:sp>
        <p:nvSpPr>
          <p:cNvPr id="7" name="Slide Number Placeholder 6"/>
          <p:cNvSpPr>
            <a:spLocks noGrp="1"/>
          </p:cNvSpPr>
          <p:nvPr>
            <p:ph type="sldNum" sz="quarter" idx="12"/>
          </p:nvPr>
        </p:nvSpPr>
        <p:spPr>
          <a:xfrm>
            <a:off x="5691014" y="6375679"/>
            <a:ext cx="1232456" cy="345796"/>
          </a:xfrm>
        </p:spPr>
        <p:txBody>
          <a:bodyPr/>
          <a:lstStyle/>
          <a:p>
            <a:fld id="{727477DF-33E4-4378-AB49-1914A5F36220}" type="slidenum">
              <a:rPr lang="es-CO" smtClean="0"/>
              <a:t>‹Nº›</a:t>
            </a:fld>
            <a:endParaRPr lang="es-CO"/>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486501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8BCF85F3-7960-4B8F-948C-43EA928615BE}" type="datetimeFigureOut">
              <a:rPr lang="es-CO" smtClean="0"/>
              <a:t>11/06/2024</a:t>
            </a:fld>
            <a:endParaRPr lang="es-CO"/>
          </a:p>
        </p:txBody>
      </p:sp>
      <p:sp>
        <p:nvSpPr>
          <p:cNvPr id="6" name="Footer Placeholder 5"/>
          <p:cNvSpPr>
            <a:spLocks noGrp="1"/>
          </p:cNvSpPr>
          <p:nvPr>
            <p:ph type="ftr" sz="quarter" idx="11"/>
          </p:nvPr>
        </p:nvSpPr>
        <p:spPr>
          <a:xfrm>
            <a:off x="2103621" y="6375679"/>
            <a:ext cx="3482178" cy="345796"/>
          </a:xfrm>
        </p:spPr>
        <p:txBody>
          <a:bodyPr/>
          <a:lstStyle/>
          <a:p>
            <a:endParaRPr lang="es-CO"/>
          </a:p>
        </p:txBody>
      </p:sp>
      <p:sp>
        <p:nvSpPr>
          <p:cNvPr id="7" name="Slide Number Placeholder 6"/>
          <p:cNvSpPr>
            <a:spLocks noGrp="1"/>
          </p:cNvSpPr>
          <p:nvPr>
            <p:ph type="sldNum" sz="quarter" idx="12"/>
          </p:nvPr>
        </p:nvSpPr>
        <p:spPr>
          <a:xfrm>
            <a:off x="5687568" y="6375679"/>
            <a:ext cx="1234440" cy="345796"/>
          </a:xfrm>
        </p:spPr>
        <p:txBody>
          <a:bodyPr/>
          <a:lstStyle/>
          <a:p>
            <a:fld id="{727477DF-33E4-4378-AB49-1914A5F36220}" type="slidenum">
              <a:rPr lang="es-CO" smtClean="0"/>
              <a:t>‹Nº›</a:t>
            </a:fld>
            <a:endParaRPr lang="es-CO"/>
          </a:p>
        </p:txBody>
      </p:sp>
    </p:spTree>
    <p:extLst>
      <p:ext uri="{BB962C8B-B14F-4D97-AF65-F5344CB8AC3E}">
        <p14:creationId xmlns:p14="http://schemas.microsoft.com/office/powerpoint/2010/main" val="1158961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BCF85F3-7960-4B8F-948C-43EA928615BE}" type="datetimeFigureOut">
              <a:rPr lang="es-CO" smtClean="0"/>
              <a:t>11/06/2024</a:t>
            </a:fld>
            <a:endParaRPr lang="es-CO"/>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CO"/>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27477DF-33E4-4378-AB49-1914A5F36220}" type="slidenum">
              <a:rPr lang="es-CO" smtClean="0"/>
              <a:t>‹Nº›</a:t>
            </a:fld>
            <a:endParaRPr lang="es-CO"/>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036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1BF53-07DB-E427-47C8-AA9589E3AE56}"/>
              </a:ext>
            </a:extLst>
          </p:cNvPr>
          <p:cNvSpPr>
            <a:spLocks noGrp="1"/>
          </p:cNvSpPr>
          <p:nvPr>
            <p:ph type="ctrTitle"/>
          </p:nvPr>
        </p:nvSpPr>
        <p:spPr/>
        <p:txBody>
          <a:bodyPr/>
          <a:lstStyle/>
          <a:p>
            <a:r>
              <a:rPr lang="es-CO" dirty="0" err="1"/>
              <a:t>sQL</a:t>
            </a:r>
            <a:r>
              <a:rPr lang="es-CO" dirty="0"/>
              <a:t>-Lite</a:t>
            </a:r>
          </a:p>
        </p:txBody>
      </p:sp>
      <p:sp>
        <p:nvSpPr>
          <p:cNvPr id="3" name="Subtítulo 2">
            <a:extLst>
              <a:ext uri="{FF2B5EF4-FFF2-40B4-BE49-F238E27FC236}">
                <a16:creationId xmlns:a16="http://schemas.microsoft.com/office/drawing/2014/main" id="{22B91EC9-3297-58E2-0877-BAD81A81220C}"/>
              </a:ext>
            </a:extLst>
          </p:cNvPr>
          <p:cNvSpPr>
            <a:spLocks noGrp="1"/>
          </p:cNvSpPr>
          <p:nvPr>
            <p:ph type="subTitle" idx="1"/>
          </p:nvPr>
        </p:nvSpPr>
        <p:spPr/>
        <p:txBody>
          <a:bodyPr>
            <a:normAutofit lnSpcReduction="10000"/>
          </a:bodyPr>
          <a:lstStyle/>
          <a:p>
            <a:r>
              <a:rPr lang="es-CO" dirty="0" err="1"/>
              <a:t>Yefry</a:t>
            </a:r>
            <a:r>
              <a:rPr lang="es-CO" dirty="0"/>
              <a:t> Alejandro </a:t>
            </a:r>
            <a:r>
              <a:rPr lang="es-CO" dirty="0" err="1"/>
              <a:t>marin</a:t>
            </a:r>
            <a:r>
              <a:rPr lang="es-CO" dirty="0"/>
              <a:t> Serrano</a:t>
            </a:r>
          </a:p>
          <a:p>
            <a:r>
              <a:rPr lang="es-CO" dirty="0"/>
              <a:t>Adso 2711993</a:t>
            </a:r>
          </a:p>
        </p:txBody>
      </p:sp>
    </p:spTree>
    <p:extLst>
      <p:ext uri="{BB962C8B-B14F-4D97-AF65-F5344CB8AC3E}">
        <p14:creationId xmlns:p14="http://schemas.microsoft.com/office/powerpoint/2010/main" val="59737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64FBA-6502-C2AD-D9DC-7BCCB39E4FB5}"/>
              </a:ext>
            </a:extLst>
          </p:cNvPr>
          <p:cNvSpPr>
            <a:spLocks noGrp="1"/>
          </p:cNvSpPr>
          <p:nvPr>
            <p:ph type="title"/>
          </p:nvPr>
        </p:nvSpPr>
        <p:spPr>
          <a:xfrm>
            <a:off x="4348839" y="529869"/>
            <a:ext cx="4913148" cy="1492132"/>
          </a:xfrm>
        </p:spPr>
        <p:txBody>
          <a:bodyPr/>
          <a:lstStyle/>
          <a:p>
            <a:r>
              <a:rPr lang="es-CO" dirty="0"/>
              <a:t>que es </a:t>
            </a:r>
            <a:r>
              <a:rPr lang="es-CO" dirty="0" err="1"/>
              <a:t>sql</a:t>
            </a:r>
            <a:r>
              <a:rPr lang="es-CO" dirty="0"/>
              <a:t>-lite</a:t>
            </a:r>
          </a:p>
        </p:txBody>
      </p:sp>
      <p:sp>
        <p:nvSpPr>
          <p:cNvPr id="3" name="Marcador de contenido 2">
            <a:extLst>
              <a:ext uri="{FF2B5EF4-FFF2-40B4-BE49-F238E27FC236}">
                <a16:creationId xmlns:a16="http://schemas.microsoft.com/office/drawing/2014/main" id="{9D835C5A-A7B2-DE02-EC63-C8226C168329}"/>
              </a:ext>
            </a:extLst>
          </p:cNvPr>
          <p:cNvSpPr>
            <a:spLocks noGrp="1"/>
          </p:cNvSpPr>
          <p:nvPr>
            <p:ph idx="1"/>
          </p:nvPr>
        </p:nvSpPr>
        <p:spPr>
          <a:xfrm>
            <a:off x="1251678" y="2286001"/>
            <a:ext cx="10178322" cy="4193457"/>
          </a:xfrm>
        </p:spPr>
        <p:txBody>
          <a:bodyPr/>
          <a:lstStyle/>
          <a:p>
            <a:r>
              <a:rPr lang="es-ES" sz="2800" dirty="0"/>
              <a:t>SQLite es una biblioteca de código abierto que proporciona un motor de base de datos relacional SQL completo sin el requisito de un servidor de base de datos independiente. Se almacena como una simple biblioteca de funciones escrita en lenguaje C, que puede ser enlazada y utilizada directamente por aplicaciones en una amplia gama de plataformas y sistemas operativos.</a:t>
            </a:r>
          </a:p>
          <a:p>
            <a:r>
              <a:rPr lang="es-ES" dirty="0"/>
              <a:t>Fue escrito por D. Richard </a:t>
            </a:r>
            <a:r>
              <a:rPr lang="es-ES" dirty="0" err="1"/>
              <a:t>Hipp</a:t>
            </a:r>
            <a:r>
              <a:rPr lang="es-ES" dirty="0"/>
              <a:t> en el año 2000.</a:t>
            </a:r>
          </a:p>
          <a:p>
            <a:endParaRPr lang="es-ES" dirty="0"/>
          </a:p>
          <a:p>
            <a:endParaRPr lang="es-CO" dirty="0"/>
          </a:p>
        </p:txBody>
      </p:sp>
    </p:spTree>
    <p:extLst>
      <p:ext uri="{BB962C8B-B14F-4D97-AF65-F5344CB8AC3E}">
        <p14:creationId xmlns:p14="http://schemas.microsoft.com/office/powerpoint/2010/main" val="73504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F4639-E09E-CD4A-E531-9FDA54F5FE26}"/>
              </a:ext>
            </a:extLst>
          </p:cNvPr>
          <p:cNvSpPr>
            <a:spLocks noGrp="1"/>
          </p:cNvSpPr>
          <p:nvPr>
            <p:ph type="title"/>
          </p:nvPr>
        </p:nvSpPr>
        <p:spPr/>
        <p:txBody>
          <a:bodyPr/>
          <a:lstStyle/>
          <a:p>
            <a:r>
              <a:rPr lang="es-CO" dirty="0"/>
              <a:t>     Ventajas       ||     desventajas</a:t>
            </a:r>
          </a:p>
        </p:txBody>
      </p:sp>
      <p:sp>
        <p:nvSpPr>
          <p:cNvPr id="4" name="Marcador de contenido 2">
            <a:extLst>
              <a:ext uri="{FF2B5EF4-FFF2-40B4-BE49-F238E27FC236}">
                <a16:creationId xmlns:a16="http://schemas.microsoft.com/office/drawing/2014/main" id="{CC2EE9EF-B315-0D15-2709-5D8C0896D31A}"/>
              </a:ext>
            </a:extLst>
          </p:cNvPr>
          <p:cNvSpPr>
            <a:spLocks noGrp="1"/>
          </p:cNvSpPr>
          <p:nvPr>
            <p:ph idx="1"/>
          </p:nvPr>
        </p:nvSpPr>
        <p:spPr>
          <a:xfrm>
            <a:off x="6096000" y="1458117"/>
            <a:ext cx="5090128" cy="4116773"/>
          </a:xfrm>
        </p:spPr>
        <p:txBody>
          <a:bodyPr>
            <a:normAutofit lnSpcReduction="10000"/>
          </a:bodyPr>
          <a:lstStyle/>
          <a:p>
            <a:r>
              <a:rPr lang="es-CO" sz="2800" dirty="0"/>
              <a:t>Escalabilidad limitada</a:t>
            </a:r>
          </a:p>
          <a:p>
            <a:r>
              <a:rPr lang="es-CO" sz="2800" dirty="0"/>
              <a:t>Concurrencia</a:t>
            </a:r>
          </a:p>
          <a:p>
            <a:r>
              <a:rPr lang="es-ES" sz="2800" dirty="0"/>
              <a:t>No adecuado para aplicaciones web de alta carga</a:t>
            </a:r>
            <a:endParaRPr lang="es-CO" sz="2800" dirty="0"/>
          </a:p>
          <a:p>
            <a:r>
              <a:rPr lang="es-CO" sz="2800" b="0" i="0" dirty="0">
                <a:solidFill>
                  <a:srgbClr val="3C3C3C"/>
                </a:solidFill>
                <a:effectLst/>
                <a:highlight>
                  <a:srgbClr val="FFFFFF"/>
                </a:highlight>
                <a:latin typeface="OpenSansRegular"/>
              </a:rPr>
              <a:t>Restricción de usuarios</a:t>
            </a:r>
          </a:p>
          <a:p>
            <a:r>
              <a:rPr lang="es-ES" sz="2800" b="0" i="0" dirty="0">
                <a:solidFill>
                  <a:srgbClr val="3C3C3C"/>
                </a:solidFill>
                <a:effectLst/>
                <a:highlight>
                  <a:srgbClr val="FFFFFF"/>
                </a:highlight>
                <a:latin typeface="OpenSansRegular"/>
              </a:rPr>
              <a:t>Aumento de la necesidad de espacio</a:t>
            </a:r>
          </a:p>
          <a:p>
            <a:r>
              <a:rPr lang="es-CO" sz="2800" b="0" i="0" dirty="0">
                <a:solidFill>
                  <a:srgbClr val="3C3C3C"/>
                </a:solidFill>
                <a:effectLst/>
                <a:highlight>
                  <a:srgbClr val="FFFFFF"/>
                </a:highlight>
                <a:latin typeface="OpenSansRegular"/>
              </a:rPr>
              <a:t>Flexibilidad</a:t>
            </a:r>
          </a:p>
          <a:p>
            <a:endParaRPr lang="es-CO" b="0" i="0" dirty="0">
              <a:solidFill>
                <a:srgbClr val="3C3C3C"/>
              </a:solidFill>
              <a:effectLst/>
              <a:highlight>
                <a:srgbClr val="FFFFFF"/>
              </a:highlight>
              <a:latin typeface="OpenSansRegular"/>
            </a:endParaRPr>
          </a:p>
          <a:p>
            <a:endParaRPr lang="es-CO" dirty="0"/>
          </a:p>
        </p:txBody>
      </p:sp>
      <p:sp>
        <p:nvSpPr>
          <p:cNvPr id="6" name="Marcador de contenido 2">
            <a:extLst>
              <a:ext uri="{FF2B5EF4-FFF2-40B4-BE49-F238E27FC236}">
                <a16:creationId xmlns:a16="http://schemas.microsoft.com/office/drawing/2014/main" id="{EC917CA8-67C1-90C5-8E37-7FB480E38593}"/>
              </a:ext>
            </a:extLst>
          </p:cNvPr>
          <p:cNvSpPr txBox="1">
            <a:spLocks/>
          </p:cNvSpPr>
          <p:nvPr/>
        </p:nvSpPr>
        <p:spPr>
          <a:xfrm>
            <a:off x="1251678" y="1432065"/>
            <a:ext cx="4510025" cy="384431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ES" sz="3200" dirty="0"/>
              <a:t>Portabilidad</a:t>
            </a:r>
          </a:p>
          <a:p>
            <a:r>
              <a:rPr lang="es-ES" sz="3200" dirty="0"/>
              <a:t>Sin servidor</a:t>
            </a:r>
          </a:p>
          <a:p>
            <a:r>
              <a:rPr lang="es-ES" sz="3200" dirty="0"/>
              <a:t>Ligero</a:t>
            </a:r>
          </a:p>
          <a:p>
            <a:r>
              <a:rPr lang="es-ES" sz="3200" dirty="0"/>
              <a:t>Rápido</a:t>
            </a:r>
          </a:p>
          <a:p>
            <a:r>
              <a:rPr lang="es-ES" sz="3200" dirty="0"/>
              <a:t>Implementación fácil</a:t>
            </a:r>
          </a:p>
          <a:p>
            <a:pPr algn="l"/>
            <a:r>
              <a:rPr lang="es-ES" sz="3200" dirty="0"/>
              <a:t>Sin necesidad de software adicional</a:t>
            </a:r>
            <a:br>
              <a:rPr lang="es-ES" sz="2800" dirty="0"/>
            </a:br>
            <a:endParaRPr lang="es-CO" sz="3200" dirty="0"/>
          </a:p>
        </p:txBody>
      </p:sp>
    </p:spTree>
    <p:extLst>
      <p:ext uri="{BB962C8B-B14F-4D97-AF65-F5344CB8AC3E}">
        <p14:creationId xmlns:p14="http://schemas.microsoft.com/office/powerpoint/2010/main" val="114137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4D14C-A1F8-8368-1C20-56B3C4A04B1A}"/>
              </a:ext>
            </a:extLst>
          </p:cNvPr>
          <p:cNvSpPr>
            <a:spLocks noGrp="1"/>
          </p:cNvSpPr>
          <p:nvPr>
            <p:ph type="title"/>
          </p:nvPr>
        </p:nvSpPr>
        <p:spPr>
          <a:xfrm>
            <a:off x="1251678" y="382385"/>
            <a:ext cx="10178322" cy="738492"/>
          </a:xfrm>
        </p:spPr>
        <p:txBody>
          <a:bodyPr>
            <a:normAutofit fontScale="90000"/>
          </a:bodyPr>
          <a:lstStyle/>
          <a:p>
            <a:r>
              <a:rPr lang="es-CO" dirty="0"/>
              <a:t>lenguajes y su implementación</a:t>
            </a:r>
          </a:p>
        </p:txBody>
      </p:sp>
      <p:sp>
        <p:nvSpPr>
          <p:cNvPr id="3" name="Marcador de contenido 2">
            <a:extLst>
              <a:ext uri="{FF2B5EF4-FFF2-40B4-BE49-F238E27FC236}">
                <a16:creationId xmlns:a16="http://schemas.microsoft.com/office/drawing/2014/main" id="{C2AD699D-3FF4-4F5C-F71C-2023709B094F}"/>
              </a:ext>
            </a:extLst>
          </p:cNvPr>
          <p:cNvSpPr>
            <a:spLocks noGrp="1"/>
          </p:cNvSpPr>
          <p:nvPr>
            <p:ph idx="1"/>
          </p:nvPr>
        </p:nvSpPr>
        <p:spPr>
          <a:xfrm>
            <a:off x="1251678" y="1288026"/>
            <a:ext cx="10178322" cy="5187589"/>
          </a:xfrm>
        </p:spPr>
        <p:txBody>
          <a:bodyPr>
            <a:normAutofit lnSpcReduction="10000"/>
          </a:bodyPr>
          <a:lstStyle/>
          <a:p>
            <a:r>
              <a:rPr lang="es-ES" b="1" dirty="0"/>
              <a:t>C: </a:t>
            </a:r>
            <a:r>
              <a:rPr lang="es-ES" dirty="0"/>
              <a:t>SQLite está escrito en C y proporciona una API nativa de C para acceder a la base de datos. Esta API es la base para las interfaces de programación en otros lenguajes.</a:t>
            </a:r>
          </a:p>
          <a:p>
            <a:r>
              <a:rPr lang="es-ES" b="1" dirty="0"/>
              <a:t>Python</a:t>
            </a:r>
            <a:r>
              <a:rPr lang="es-ES" dirty="0"/>
              <a:t>: SQLite es compatible con Python a través del módulo sqlite3, que proporciona una API simple para interactuar con bases de datos SQLite desde código Python.</a:t>
            </a:r>
          </a:p>
          <a:p>
            <a:r>
              <a:rPr lang="es-ES" b="1" dirty="0"/>
              <a:t>Java</a:t>
            </a:r>
            <a:r>
              <a:rPr lang="es-ES" dirty="0"/>
              <a:t>: Hay varias bibliotecas disponibles para trabajar con SQLite en Java, como </a:t>
            </a:r>
            <a:r>
              <a:rPr lang="es-ES" dirty="0" err="1"/>
              <a:t>SQLiteJDBC</a:t>
            </a:r>
            <a:r>
              <a:rPr lang="es-ES" dirty="0"/>
              <a:t>, </a:t>
            </a:r>
            <a:r>
              <a:rPr lang="es-ES" dirty="0" err="1"/>
              <a:t>SQLDroid</a:t>
            </a:r>
            <a:r>
              <a:rPr lang="es-ES" dirty="0"/>
              <a:t>, y </a:t>
            </a:r>
            <a:r>
              <a:rPr lang="es-ES" dirty="0" err="1"/>
              <a:t>Room</a:t>
            </a:r>
            <a:r>
              <a:rPr lang="es-ES" dirty="0"/>
              <a:t> </a:t>
            </a:r>
            <a:r>
              <a:rPr lang="es-ES" dirty="0" err="1"/>
              <a:t>Persistence</a:t>
            </a:r>
            <a:r>
              <a:rPr lang="es-ES" dirty="0"/>
              <a:t> Library para Android.</a:t>
            </a:r>
          </a:p>
          <a:p>
            <a:r>
              <a:rPr lang="es-ES" b="1" dirty="0"/>
              <a:t>C++:</a:t>
            </a:r>
            <a:r>
              <a:rPr lang="es-ES" dirty="0"/>
              <a:t> SQLite proporciona una interfaz C++ para acceder a la base de datos desde aplicaciones escritas en C++.</a:t>
            </a:r>
          </a:p>
          <a:p>
            <a:r>
              <a:rPr lang="es-ES" b="1" dirty="0"/>
              <a:t>C#: </a:t>
            </a:r>
            <a:r>
              <a:rPr lang="es-ES" dirty="0"/>
              <a:t>Para aplicaciones .NET, se puede usar </a:t>
            </a:r>
            <a:r>
              <a:rPr lang="es-ES" dirty="0" err="1"/>
              <a:t>System.Data.SQLite</a:t>
            </a:r>
            <a:r>
              <a:rPr lang="es-ES" dirty="0"/>
              <a:t>, que es una implementación de ADO.NET para SQLite.</a:t>
            </a:r>
          </a:p>
          <a:p>
            <a:r>
              <a:rPr lang="es-ES" b="1" dirty="0"/>
              <a:t>PHP</a:t>
            </a:r>
            <a:r>
              <a:rPr lang="es-ES" dirty="0"/>
              <a:t>: PHP tiene soporte incorporado para SQLite a través de la extensión sqlite3.</a:t>
            </a:r>
          </a:p>
          <a:p>
            <a:r>
              <a:rPr lang="es-ES" b="1" dirty="0"/>
              <a:t>Ruby</a:t>
            </a:r>
            <a:r>
              <a:rPr lang="es-ES" dirty="0"/>
              <a:t>: Se puede acceder a las bases de datos SQLite desde Ruby a través de la gema sqlite3.</a:t>
            </a:r>
          </a:p>
          <a:p>
            <a:r>
              <a:rPr lang="es-ES" b="1" dirty="0"/>
              <a:t>JavaScript</a:t>
            </a:r>
            <a:r>
              <a:rPr lang="es-ES" dirty="0"/>
              <a:t>: Hay varias bibliotecas JavaScript que permiten acceder a bases de datos SQLite desde aplicaciones web, como SQL.js y SQLite3.js.</a:t>
            </a:r>
            <a:endParaRPr lang="es-CO" dirty="0"/>
          </a:p>
        </p:txBody>
      </p:sp>
    </p:spTree>
    <p:extLst>
      <p:ext uri="{BB962C8B-B14F-4D97-AF65-F5344CB8AC3E}">
        <p14:creationId xmlns:p14="http://schemas.microsoft.com/office/powerpoint/2010/main" val="80049340"/>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TM10001106[[fn=Distintivo]]</Template>
  <TotalTime>321</TotalTime>
  <Words>327</Words>
  <Application>Microsoft Office PowerPoint</Application>
  <PresentationFormat>Panorámica</PresentationFormat>
  <Paragraphs>29</Paragraphs>
  <Slides>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Aptos</vt:lpstr>
      <vt:lpstr>Arial</vt:lpstr>
      <vt:lpstr>Gill Sans MT</vt:lpstr>
      <vt:lpstr>Impact</vt:lpstr>
      <vt:lpstr>OpenSansRegular</vt:lpstr>
      <vt:lpstr>Distintivo</vt:lpstr>
      <vt:lpstr>sQL-Lite</vt:lpstr>
      <vt:lpstr>que es sql-lite</vt:lpstr>
      <vt:lpstr>     Ventajas       ||     desventajas</vt:lpstr>
      <vt:lpstr>lenguajes y su implementación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Quicksupport10</dc:creator>
  <cp:lastModifiedBy>Quicksupport10</cp:lastModifiedBy>
  <cp:revision>1</cp:revision>
  <dcterms:created xsi:type="dcterms:W3CDTF">2024-06-11T11:40:53Z</dcterms:created>
  <dcterms:modified xsi:type="dcterms:W3CDTF">2024-06-11T17:02:30Z</dcterms:modified>
</cp:coreProperties>
</file>