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523207" y="2079447"/>
            <a:ext cx="6319584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65660" y="5411112"/>
            <a:ext cx="1140672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2910422" y="3815145"/>
            <a:ext cx="11406728" cy="4849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552450" y="2974705"/>
            <a:ext cx="6261099" cy="2052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04900" y="5426287"/>
            <a:ext cx="5156199" cy="2447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68300" y="2234355"/>
            <a:ext cx="6629400" cy="6319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581862" y="6153339"/>
            <a:ext cx="6261099" cy="1901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81862" y="4058632"/>
            <a:ext cx="6261099" cy="20947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68300" y="2234355"/>
            <a:ext cx="3253317" cy="6319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44382" y="2234355"/>
            <a:ext cx="3253317" cy="6319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68300" y="2143474"/>
            <a:ext cx="3254595" cy="8932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68300" y="3036771"/>
            <a:ext cx="3254595" cy="5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3741826" y="2143474"/>
            <a:ext cx="3255874" cy="8932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3741826" y="3036771"/>
            <a:ext cx="3255874" cy="5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68301" y="381259"/>
            <a:ext cx="2423362" cy="16225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879900" y="381259"/>
            <a:ext cx="4117799" cy="817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368301" y="2003825"/>
            <a:ext cx="2423362" cy="6550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443787" y="6703060"/>
            <a:ext cx="4419599" cy="7913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443787" y="855615"/>
            <a:ext cx="4419599" cy="5745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443787" y="7494393"/>
            <a:ext cx="4419599" cy="1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68300" y="383477"/>
            <a:ext cx="6629400" cy="1595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68300" y="2234355"/>
            <a:ext cx="6629400" cy="6319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368300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516716" y="8875350"/>
            <a:ext cx="2332566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5278967" y="8875350"/>
            <a:ext cx="1718733" cy="50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0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88550" y="175125"/>
            <a:ext cx="86553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lang="en-CA" sz="4414">
                <a:solidFill>
                  <a:srgbClr val="FFFFFF"/>
                </a:solidFill>
              </a:rPr>
              <a:t>adoop Basic Components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41300" y="9906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Hadoop Common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CA" sz="3609">
                <a:solidFill>
                  <a:srgbClr val="FFFFFF"/>
                </a:solidFill>
              </a:rPr>
              <a:t>- libs and utilities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41300" y="1676400"/>
            <a:ext cx="8902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1" i="1" lang="en-CA" sz="3609">
                <a:solidFill>
                  <a:srgbClr val="34FE34"/>
                </a:solidFill>
              </a:rPr>
              <a:t>adoop Distributed File System (HDFS)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1300" y="2285999"/>
            <a:ext cx="8902800" cy="130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Hadoop MapReduce </a:t>
            </a:r>
            <a:r>
              <a:rPr b="1" lang="en-CA" sz="3609">
                <a:solidFill>
                  <a:schemeClr val="lt1"/>
                </a:solidFill>
              </a:rPr>
              <a:t>- a programming model for large data set processing </a:t>
            </a:r>
          </a:p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1" i="1" lang="en-CA" sz="3609">
                <a:solidFill>
                  <a:srgbClr val="34FE34"/>
                </a:solidFill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241300" y="3594899"/>
            <a:ext cx="89028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1" i="1" lang="en-CA" sz="3609">
                <a:solidFill>
                  <a:srgbClr val="34FE34"/>
                </a:solidFill>
              </a:rPr>
              <a:t>adoop YARN</a:t>
            </a:r>
            <a:r>
              <a:rPr b="1" lang="en-CA" sz="3609">
                <a:solidFill>
                  <a:schemeClr val="lt1"/>
                </a:solidFill>
              </a:rPr>
              <a:t>  - a resource management platform, scheduling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536700" y="139700"/>
            <a:ext cx="76072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Process in HDFS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6642100" y="939800"/>
            <a:ext cx="2501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SzPct val="25000"/>
              <a:buNone/>
            </a:pP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6642100" y="1371600"/>
            <a:ext cx="2501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SzPct val="25000"/>
              <a:buNone/>
            </a:pP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contacted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642100" y="1778000"/>
            <a:ext cx="25019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645"/>
              </a:lnSpc>
              <a:spcBef>
                <a:spcPts val="0"/>
              </a:spcBef>
              <a:buSzPct val="25000"/>
              <a:buNone/>
            </a:pP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once a block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of data is</a:t>
            </a:r>
          </a:p>
          <a:p>
            <a:pPr indent="0" lvl="0" marL="0" marR="0" rtl="0" algn="l">
              <a:lnSpc>
                <a:spcPct val="12164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642100" y="2654300"/>
            <a:ext cx="2501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SzPct val="25000"/>
              <a:buNone/>
            </a:pP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accumulated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1536700" y="139700"/>
            <a:ext cx="76072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Process in HDFS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6642100" y="939800"/>
            <a:ext cx="250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NameNode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6985000" y="1295400"/>
            <a:ext cx="21589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responds with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list of</a:t>
            </a:r>
          </a:p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985000" y="2044700"/>
            <a:ext cx="2158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DataNodes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642100" y="2400300"/>
            <a:ext cx="250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Rack aware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536700" y="139700"/>
            <a:ext cx="76072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Process in HDFS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6642100" y="939800"/>
            <a:ext cx="250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First DataNode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6985000" y="1295400"/>
            <a:ext cx="2158999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9375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receives data,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writes to local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and forwards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to second</a:t>
            </a:r>
          </a:p>
          <a:p>
            <a:pPr indent="0" lvl="0" marL="0" marR="0" rtl="0" algn="l">
              <a:lnSpc>
                <a:spcPct val="119375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985000" y="2768600"/>
            <a:ext cx="2158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34FE34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DataNode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20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1536700" y="139700"/>
            <a:ext cx="76072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Process in HDFS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6642100" y="711200"/>
            <a:ext cx="250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First DataNode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6985000" y="1066800"/>
            <a:ext cx="2158999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9375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receives data,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writes to local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and forwards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to second</a:t>
            </a:r>
          </a:p>
          <a:p>
            <a:pPr indent="0" lvl="0" marL="0" marR="0" rtl="0" algn="l">
              <a:lnSpc>
                <a:spcPct val="119375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6985000" y="2540000"/>
            <a:ext cx="2158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34FE34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DataNode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536700" y="139700"/>
            <a:ext cx="76072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Process in HDFS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6642100" y="711200"/>
            <a:ext cx="250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NameNode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6985000" y="1066800"/>
            <a:ext cx="2158999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9375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commits file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creation into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persistent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store.</a:t>
            </a:r>
          </a:p>
          <a:p>
            <a:pPr indent="0" lvl="0" marL="0" marR="0" rtl="0" algn="l">
              <a:lnSpc>
                <a:spcPct val="119375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6642100" y="2730500"/>
            <a:ext cx="250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Receives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813500" y="3185875"/>
            <a:ext cx="2159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heartbeat and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block reports</a:t>
            </a:r>
          </a:p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549400" y="139700"/>
            <a:ext cx="7594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Process in HDFS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6642100" y="711200"/>
            <a:ext cx="250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Client gets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985000" y="1066800"/>
            <a:ext cx="21589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DataNode list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</a:p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6985000" y="1816100"/>
            <a:ext cx="2158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642100" y="2171700"/>
            <a:ext cx="250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Read from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6985000" y="2527300"/>
            <a:ext cx="21589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buSzPct val="25000"/>
              <a:buNone/>
            </a:pP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replica closest</a:t>
            </a:r>
            <a:br>
              <a:rPr b="0" i="0" lang="en-CA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to reader.</a:t>
            </a:r>
          </a:p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2209800" y="139700"/>
            <a:ext cx="6934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Commands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41300" y="83820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Invoked via </a:t>
            </a:r>
            <a:r>
              <a:rPr b="1" i="0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/usr/bin/hdfs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script.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41300" y="1333500"/>
            <a:ext cx="8902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User commands - filesystem shell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	commands</a:t>
            </a:r>
            <a:r>
              <a:rPr b="1" i="0" lang="en-CA" sz="28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routine operations.</a:t>
            </a: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241300" y="2234850"/>
            <a:ext cx="890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95"/>
              </a:lnSpc>
              <a:spcBef>
                <a:spcPts val="0"/>
              </a:spcBef>
              <a:buSzPct val="25000"/>
              <a:buNone/>
            </a:pPr>
            <a:r>
              <a:rPr b="0" i="0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280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Details at: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241300" y="2641600"/>
            <a:ext cx="89028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SzPct val="25000"/>
              <a:buNone/>
            </a:pPr>
            <a:r>
              <a:rPr b="1" i="1" lang="en-CA" sz="2805" u="none" cap="none" strike="noStrike">
                <a:solidFill>
                  <a:srgbClr val="FB0128"/>
                </a:solidFill>
                <a:latin typeface="Arial"/>
                <a:ea typeface="Arial"/>
                <a:cs typeface="Arial"/>
                <a:sym typeface="Arial"/>
              </a:rPr>
              <a:t>https://hadoop.apache.org/docs/current</a:t>
            </a:r>
            <a:br>
              <a:rPr b="0" i="0" lang="en-CA" sz="279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2805" u="none" cap="none" strike="noStrike">
                <a:solidFill>
                  <a:srgbClr val="FB0128"/>
                </a:solidFill>
                <a:latin typeface="Arial"/>
                <a:ea typeface="Arial"/>
                <a:cs typeface="Arial"/>
                <a:sym typeface="Arial"/>
              </a:rPr>
              <a:t>/hadoop-project-dist/hadoop-</a:t>
            </a:r>
            <a:r>
              <a:rPr b="1" i="1" lang="en-CA" sz="2805">
                <a:solidFill>
                  <a:srgbClr val="FB0128"/>
                </a:solidFill>
              </a:rPr>
              <a:t>hdfs/HDFSCommands.html</a:t>
            </a:r>
          </a:p>
          <a:p>
            <a:pPr indent="0" lvl="0" marL="0" marR="0" rtl="0" algn="l">
              <a:lnSpc>
                <a:spcPct val="114082"/>
              </a:lnSpc>
              <a:spcBef>
                <a:spcPts val="0"/>
              </a:spcBef>
              <a:buNone/>
            </a:pPr>
            <a:r>
              <a:t/>
            </a:r>
            <a:endParaRPr b="1" i="1" sz="2805">
              <a:solidFill>
                <a:srgbClr val="FB0128"/>
              </a:solidFill>
            </a:endParaRPr>
          </a:p>
          <a:p>
            <a:pPr indent="0" lvl="0" marL="0" marR="0" rtl="0" algn="l">
              <a:lnSpc>
                <a:spcPct val="114490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2425700" y="139700"/>
            <a:ext cx="4455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9625"/>
              </a:lnSpc>
              <a:spcBef>
                <a:spcPts val="0"/>
              </a:spcBef>
              <a:buSzPct val="25000"/>
              <a:buNone/>
            </a:pPr>
            <a:r>
              <a:rPr b="1" i="0" lang="en-CA" sz="40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Commands</a:t>
            </a:r>
          </a:p>
          <a:p>
            <a:pPr indent="0" lvl="0" marL="0" marR="0" rtl="0" algn="l">
              <a:lnSpc>
                <a:spcPct val="99874"/>
              </a:lnSpc>
              <a:spcBef>
                <a:spcPts val="0"/>
              </a:spcBef>
              <a:buNone/>
            </a:pPr>
            <a:r>
              <a:t/>
            </a:r>
            <a:endParaRPr b="0" i="0" sz="39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41200" y="758825"/>
            <a:ext cx="8634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hdfs dfs -ls /...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6-11-11 at 10.00.20 PM.png"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12" y="1532600"/>
            <a:ext cx="7953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425700" y="139700"/>
            <a:ext cx="4455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9625"/>
              </a:lnSpc>
              <a:spcBef>
                <a:spcPts val="0"/>
              </a:spcBef>
              <a:buSzPct val="25000"/>
              <a:buNone/>
            </a:pPr>
            <a:r>
              <a:rPr b="1" i="0" lang="en-CA" sz="40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Commands</a:t>
            </a:r>
          </a:p>
          <a:p>
            <a:pPr indent="0" lvl="0" marL="0" marR="0" rtl="0" algn="l">
              <a:lnSpc>
                <a:spcPct val="99874"/>
              </a:lnSpc>
              <a:spcBef>
                <a:spcPts val="0"/>
              </a:spcBef>
              <a:buNone/>
            </a:pPr>
            <a:r>
              <a:t/>
            </a:r>
            <a:endParaRPr b="0" i="0" sz="39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41200" y="758825"/>
            <a:ext cx="8634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hdfs dfs -mkdir -p /user/jeff/wc/input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6-11-11 at 10.04.51 PM.png"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25" y="1465000"/>
            <a:ext cx="81915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425700" y="139700"/>
            <a:ext cx="4455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9625"/>
              </a:lnSpc>
              <a:spcBef>
                <a:spcPts val="0"/>
              </a:spcBef>
              <a:buSzPct val="25000"/>
              <a:buNone/>
            </a:pPr>
            <a:r>
              <a:rPr b="1" i="0" lang="en-CA" sz="40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Commands</a:t>
            </a:r>
          </a:p>
          <a:p>
            <a:pPr indent="0" lvl="0" marL="0" marR="0" rtl="0" algn="l">
              <a:lnSpc>
                <a:spcPct val="99874"/>
              </a:lnSpc>
              <a:spcBef>
                <a:spcPts val="0"/>
              </a:spcBef>
              <a:buNone/>
            </a:pPr>
            <a:r>
              <a:t/>
            </a:r>
            <a:endParaRPr b="0" i="0" sz="39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41200" y="758825"/>
            <a:ext cx="8634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hdfs dfs -cp source target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6-11-11 at 10.09.27 PM.png"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5" y="1569775"/>
            <a:ext cx="90773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447800" y="1397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 Design  Concept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65100" y="838200"/>
            <a:ext cx="8979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Scalable distributed file system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65100" y="1473200"/>
            <a:ext cx="89790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Distribute data on local disks on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several nodes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65100" y="2628900"/>
            <a:ext cx="8979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Low cost commodity hardware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28600" y="3416300"/>
            <a:ext cx="939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095500" y="3416300"/>
            <a:ext cx="939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143500" y="3441700"/>
            <a:ext cx="939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n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92100" y="4292600"/>
            <a:ext cx="533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654300" y="4292600"/>
            <a:ext cx="533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702300" y="4292600"/>
            <a:ext cx="533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2425700" y="139700"/>
            <a:ext cx="4455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9625"/>
              </a:lnSpc>
              <a:spcBef>
                <a:spcPts val="0"/>
              </a:spcBef>
              <a:buSzPct val="25000"/>
              <a:buNone/>
            </a:pPr>
            <a:r>
              <a:rPr b="1" i="0" lang="en-CA" sz="40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Commands</a:t>
            </a:r>
          </a:p>
          <a:p>
            <a:pPr indent="0" lvl="0" marL="0" marR="0" rtl="0" algn="l">
              <a:lnSpc>
                <a:spcPct val="99874"/>
              </a:lnSpc>
              <a:spcBef>
                <a:spcPts val="0"/>
              </a:spcBef>
              <a:buNone/>
            </a:pPr>
            <a:r>
              <a:t/>
            </a:r>
            <a:endParaRPr b="0" i="0" sz="39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241200" y="758825"/>
            <a:ext cx="8634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hdfs dfs -cp source target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6-11-11 at 10.09.27 PM.png"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5" y="1569775"/>
            <a:ext cx="90773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2425700" y="139700"/>
            <a:ext cx="4455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9625"/>
              </a:lnSpc>
              <a:spcBef>
                <a:spcPts val="0"/>
              </a:spcBef>
              <a:buSzPct val="25000"/>
              <a:buNone/>
            </a:pPr>
            <a:r>
              <a:rPr b="1" i="0" lang="en-CA" sz="40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Commands</a:t>
            </a:r>
          </a:p>
          <a:p>
            <a:pPr indent="0" lvl="0" marL="0" marR="0" rtl="0" algn="l">
              <a:lnSpc>
                <a:spcPct val="99874"/>
              </a:lnSpc>
              <a:spcBef>
                <a:spcPts val="0"/>
              </a:spcBef>
              <a:buNone/>
            </a:pPr>
            <a:r>
              <a:t/>
            </a:r>
            <a:endParaRPr b="0" i="0" sz="39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241200" y="758825"/>
            <a:ext cx="8634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hdfs dfs -du -s -h path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6-11-11 at 11.05.38 PM.png"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137" y="2049262"/>
            <a:ext cx="66198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2425700" y="139700"/>
            <a:ext cx="4455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9625"/>
              </a:lnSpc>
              <a:spcBef>
                <a:spcPts val="0"/>
              </a:spcBef>
              <a:buSzPct val="25000"/>
              <a:buNone/>
            </a:pPr>
            <a:r>
              <a:rPr b="1" i="0" lang="en-CA" sz="40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Commands</a:t>
            </a:r>
          </a:p>
          <a:p>
            <a:pPr indent="0" lvl="0" marL="0" marR="0" rtl="0" algn="l">
              <a:lnSpc>
                <a:spcPct val="99874"/>
              </a:lnSpc>
              <a:spcBef>
                <a:spcPts val="0"/>
              </a:spcBef>
              <a:buNone/>
            </a:pPr>
            <a:r>
              <a:t/>
            </a:r>
            <a:endParaRPr b="0" i="0" sz="39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41200" y="758825"/>
            <a:ext cx="8634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hdfs dfs -copyToLocal source target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6-11-11 at 10.26.11 PM.png"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350" y="1583235"/>
            <a:ext cx="9143999" cy="3230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2425700" y="139700"/>
            <a:ext cx="4455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9625"/>
              </a:lnSpc>
              <a:spcBef>
                <a:spcPts val="0"/>
              </a:spcBef>
              <a:buSzPct val="25000"/>
              <a:buNone/>
            </a:pPr>
            <a:r>
              <a:rPr b="1" i="0" lang="en-CA" sz="40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Commands</a:t>
            </a:r>
          </a:p>
          <a:p>
            <a:pPr indent="0" lvl="0" marL="0" marR="0" rtl="0" algn="l">
              <a:lnSpc>
                <a:spcPct val="99874"/>
              </a:lnSpc>
              <a:spcBef>
                <a:spcPts val="0"/>
              </a:spcBef>
              <a:buNone/>
            </a:pPr>
            <a:r>
              <a:t/>
            </a:r>
            <a:endParaRPr b="0" i="0" sz="39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241200" y="758825"/>
            <a:ext cx="86349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hdfs dfs -cat path-to-file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6-11-11 at 10.29.58 PM.png"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437" y="1491287"/>
            <a:ext cx="71342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1511300" y="139700"/>
            <a:ext cx="7632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User Commands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93700" y="901700"/>
            <a:ext cx="144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2374900" y="901700"/>
            <a:ext cx="1600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4635500" y="901700"/>
            <a:ext cx="144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6705600" y="901700"/>
            <a:ext cx="1600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SzPct val="25000"/>
              <a:buNone/>
            </a:pPr>
            <a:r>
              <a:rPr b="1" i="0" lang="en-CA" sz="18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  <a:p>
            <a:pPr indent="0" lvl="0" marL="0" marR="0" rtl="0" algn="l">
              <a:lnSpc>
                <a:spcPct val="114364"/>
              </a:lnSpc>
              <a:spcBef>
                <a:spcPts val="0"/>
              </a:spcBef>
              <a:buNone/>
            </a:pPr>
            <a:r>
              <a:t/>
            </a:r>
            <a:endParaRPr b="1" i="0" sz="181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393700" y="1282700"/>
            <a:ext cx="4127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-ls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Lists contents of directory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393700" y="1612900"/>
            <a:ext cx="4127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-lsr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Recursive display of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374900" y="1803400"/>
            <a:ext cx="2146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393700" y="2070100"/>
            <a:ext cx="4127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-du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Shows disk usage in bytes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393700" y="2413000"/>
            <a:ext cx="4127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-dus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Summary of disk usage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393700" y="2755900"/>
            <a:ext cx="4127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-mv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 dest</a:t>
            </a: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Move files or directories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2374900" y="2933700"/>
            <a:ext cx="2146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HDFS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93700" y="3213100"/>
            <a:ext cx="4127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-cp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 dest</a:t>
            </a: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Copy files  or directories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2374900" y="3390900"/>
            <a:ext cx="2146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HDFS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635500" y="1270000"/>
            <a:ext cx="439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-get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 localDest</a:t>
            </a: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Copy from HDFS to local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705600" y="1460500"/>
            <a:ext cx="232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filesystem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4635500" y="1727200"/>
            <a:ext cx="439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-cat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</a:t>
            </a: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Display contents of HDFS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6705600" y="1917700"/>
            <a:ext cx="232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4635500" y="2184400"/>
            <a:ext cx="439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-tail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Shows the last 1KB of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705600" y="2374900"/>
            <a:ext cx="232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 file on stdout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4635500" y="2641600"/>
            <a:ext cx="439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-chmod [-R]	Change file permissions in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705600" y="2832100"/>
            <a:ext cx="232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4635500" y="3098800"/>
            <a:ext cx="439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-chown [-R]	Change ownership in HDFS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4635500" y="3378200"/>
            <a:ext cx="43941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-help	Returns usage info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393700" y="3670300"/>
            <a:ext cx="787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-rm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2374900" y="3670300"/>
            <a:ext cx="1943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the file or empty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2374900" y="3848100"/>
            <a:ext cx="1422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in HDFS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93700" y="41275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-rmr </a:t>
            </a:r>
            <a:r>
              <a:rPr b="0" i="1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2374900" y="4127500"/>
            <a:ext cx="1816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Recursively removes file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2374900" y="43053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directory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393700" y="4584700"/>
            <a:ext cx="1346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-put </a:t>
            </a:r>
            <a:r>
              <a:rPr b="0" i="1" lang="en-CA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localSrc dest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2374900" y="4584700"/>
            <a:ext cx="1473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Copy file from local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393700" y="4762500"/>
            <a:ext cx="1790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1" lang="en-CA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(Also -copyFromLocal)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2374900" y="4762500"/>
            <a:ext cx="163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en-CA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filesystem into HDFS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241200" y="139700"/>
            <a:ext cx="8810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3604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CA" sz="3609">
                <a:solidFill>
                  <a:srgbClr val="34FE34"/>
                </a:solidFill>
              </a:rPr>
              <a:t>hdfs fsck path-to-file</a:t>
            </a:r>
          </a:p>
          <a:p>
            <a:pPr indent="0" lvl="0" marL="0" marR="0" rtl="0" algn="l">
              <a:lnSpc>
                <a:spcPct val="99874"/>
              </a:lnSpc>
              <a:spcBef>
                <a:spcPts val="0"/>
              </a:spcBef>
              <a:buNone/>
            </a:pPr>
            <a:r>
              <a:t/>
            </a:r>
            <a:endParaRPr b="0" i="0" sz="39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6-11-11 at 11.01.31 PM.png"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2045"/>
            <a:ext cx="9144000" cy="434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3327400" y="139700"/>
            <a:ext cx="5816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41300" y="9906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Base class: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698500" y="1524000"/>
            <a:ext cx="844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327"/>
              </a:lnSpc>
              <a:spcBef>
                <a:spcPts val="0"/>
              </a:spcBef>
              <a:buSzPct val="25000"/>
              <a:buNone/>
            </a:pP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org.apache.hadoop.fs.FileSystem</a:t>
            </a:r>
          </a:p>
          <a:p>
            <a:pPr indent="0" lvl="0" marL="0" marR="0" rtl="0" algn="l">
              <a:lnSpc>
                <a:spcPct val="113611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241300" y="21463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Important classes: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98500" y="2667000"/>
            <a:ext cx="84456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121"/>
              </a:lnSpc>
              <a:spcBef>
                <a:spcPts val="0"/>
              </a:spcBef>
              <a:buSzPct val="25000"/>
              <a:buNone/>
            </a:pP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FSDataInputStream</a:t>
            </a:r>
            <a:br>
              <a:rPr b="0" i="0" lang="en-CA" sz="32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FSDataOutputStream</a:t>
            </a:r>
          </a:p>
          <a:p>
            <a:pPr indent="0" lvl="0" marL="0" marR="0" rtl="0" algn="l">
              <a:lnSpc>
                <a:spcPct val="115480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241300" y="37084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Methods: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698500" y="4229100"/>
            <a:ext cx="844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327"/>
              </a:lnSpc>
              <a:spcBef>
                <a:spcPts val="0"/>
              </a:spcBef>
              <a:buSzPct val="25000"/>
              <a:buNone/>
            </a:pP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get, open, create</a:t>
            </a:r>
          </a:p>
          <a:p>
            <a:pPr indent="0" lvl="0" marL="0" marR="0" rtl="0" algn="l">
              <a:lnSpc>
                <a:spcPct val="113611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749300" y="139700"/>
            <a:ext cx="839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FSDataInputStream Methods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241300" y="9906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read :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read bytes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241300" y="1625600"/>
            <a:ext cx="8902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readFully :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read from stream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buffer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241300" y="27813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seek: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seek to given offset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241300" y="3403600"/>
            <a:ext cx="89028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6375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getPos: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get current position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stream</a:t>
            </a: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508000" y="139700"/>
            <a:ext cx="8636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FSDataOutputStream Methods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241300" y="1003300"/>
            <a:ext cx="8902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getPos: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get current position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stream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241300" y="2146300"/>
            <a:ext cx="8902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CA" sz="3609">
                <a:solidFill>
                  <a:srgbClr val="34FE34"/>
                </a:solidFill>
              </a:rPr>
              <a:t>sync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flush out the data in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client's user buffer.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41300" y="3302000"/>
            <a:ext cx="8902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close: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close the underlying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output stream.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571500" y="139700"/>
            <a:ext cx="8572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Reading from HDFS using API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88900" y="850900"/>
            <a:ext cx="90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get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 instance of FileSystem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003300" y="1193800"/>
            <a:ext cx="81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FileSystem fs = FileSystem.get(URI.create(uri),conf);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88900" y="1612900"/>
            <a:ext cx="90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Open 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input stream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003300" y="1968500"/>
            <a:ext cx="81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1410"/>
              </a:lnSpc>
              <a:spcBef>
                <a:spcPts val="0"/>
              </a:spcBef>
              <a:buSzPct val="25000"/>
              <a:buNone/>
            </a:pP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in = fs.open(new Path(uri));</a:t>
            </a:r>
          </a:p>
          <a:p>
            <a:pPr indent="0" lvl="0" marL="0" marR="0" rtl="0" algn="l">
              <a:lnSpc>
                <a:spcPct val="111875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88900" y="2387600"/>
            <a:ext cx="90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Use IO utilities to </a:t>
            </a: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from input stream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003300" y="2730500"/>
            <a:ext cx="81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IOUtils.copyBytes(in, System.out,4096,false);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88900" y="3149600"/>
            <a:ext cx="90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Close the stream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1003300" y="3505200"/>
            <a:ext cx="81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1410"/>
              </a:lnSpc>
              <a:spcBef>
                <a:spcPts val="0"/>
              </a:spcBef>
              <a:buSzPct val="25000"/>
              <a:buNone/>
            </a:pP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IOUtils.closeStream(in);</a:t>
            </a:r>
          </a:p>
          <a:p>
            <a:pPr indent="0" lvl="0" marL="0" marR="0" rtl="0" algn="l">
              <a:lnSpc>
                <a:spcPct val="111875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701800" y="139700"/>
            <a:ext cx="7442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Design Factors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241300" y="9906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Hundreds/Thousands of nodes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98500" y="1612900"/>
            <a:ext cx="844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Need to handle node/disk failures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41300" y="2184400"/>
            <a:ext cx="8902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Portability across heterogeneous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hardware/software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41300" y="33401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Handle large data sets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41300" y="396240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High throughput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1066800" y="13970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Writing to HDFS using API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88900" y="850900"/>
            <a:ext cx="90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get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 instance of FileSystem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003300" y="1193800"/>
            <a:ext cx="81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FileSystem fs = FileSystem.get(URI.create(outuri),conf);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88900" y="1612900"/>
            <a:ext cx="90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 Create 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file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003300" y="1968500"/>
            <a:ext cx="81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1410"/>
              </a:lnSpc>
              <a:spcBef>
                <a:spcPts val="0"/>
              </a:spcBef>
              <a:buSzPct val="25000"/>
              <a:buNone/>
            </a:pP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out = fs.create(new Path(outuri));</a:t>
            </a:r>
          </a:p>
          <a:p>
            <a:pPr indent="0" lvl="0" marL="0" marR="0" rtl="0" algn="l">
              <a:lnSpc>
                <a:spcPct val="111875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88900" y="2387600"/>
            <a:ext cx="90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Write to output stream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003300" y="2730500"/>
            <a:ext cx="81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out.write(buffer, 0, nbytes);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88900" y="3149600"/>
            <a:ext cx="90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522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24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Close the file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546100" y="3505200"/>
            <a:ext cx="859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1410"/>
              </a:lnSpc>
              <a:spcBef>
                <a:spcPts val="0"/>
              </a:spcBef>
              <a:buSzPct val="25000"/>
              <a:buNone/>
            </a:pPr>
            <a:r>
              <a:rPr b="1" i="0" lang="en-CA" sz="241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out.close();</a:t>
            </a:r>
          </a:p>
          <a:p>
            <a:pPr indent="0" lvl="0" marL="0" marR="0" rtl="0" algn="l">
              <a:lnSpc>
                <a:spcPct val="111875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5 at 1.35.32 PM.png"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321"/>
            <a:ext cx="9144000" cy="493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5 at 7.46.25 PM.png" id="415" name="Shape 4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4" y="0"/>
            <a:ext cx="90411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5 at 7.49.47 PM.png" id="421" name="Shape 4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304"/>
            <a:ext cx="9143999" cy="465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5 at 7.50.21 PM.png" id="427" name="Shape 4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397"/>
            <a:ext cx="9144000" cy="4794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69900" y="139700"/>
            <a:ext cx="86741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7231"/>
              </a:lnSpc>
              <a:spcBef>
                <a:spcPts val="0"/>
              </a:spcBef>
              <a:buSzPct val="25000"/>
              <a:buNone/>
            </a:pP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Approach to meet HDFS design goals</a:t>
            </a:r>
          </a:p>
          <a:p>
            <a:pPr indent="0" lvl="0" marL="0" marR="0" rtl="0" algn="l">
              <a:lnSpc>
                <a:spcPct val="1075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41300" y="812800"/>
            <a:ext cx="8902700" cy="1092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2009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Simplified coherency model </a:t>
            </a:r>
            <a:r>
              <a:rPr b="1" i="0" lang="en-CA" sz="32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br>
              <a:rPr b="0" i="0" lang="en-CA" sz="32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2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write once read many.</a:t>
            </a:r>
          </a:p>
          <a:p>
            <a:pPr indent="0" lvl="0" marL="0" marR="0" rtl="0" algn="l">
              <a:lnSpc>
                <a:spcPct val="112359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41300" y="1841500"/>
            <a:ext cx="8902700" cy="1092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2009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Data Replication</a:t>
            </a:r>
            <a:r>
              <a:rPr b="1" i="0" lang="en-CA" sz="32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helps handle</a:t>
            </a:r>
            <a:br>
              <a:rPr b="0" i="0" lang="en-CA" sz="32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2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hardware failures</a:t>
            </a:r>
          </a:p>
          <a:p>
            <a:pPr indent="0" lvl="0" marL="0" marR="0" rtl="0" algn="l">
              <a:lnSpc>
                <a:spcPct val="112359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41300" y="2857500"/>
            <a:ext cx="89027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499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Move computation close to data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41300" y="3416300"/>
            <a:ext cx="8902700" cy="1092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121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214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Relax POSIX requirements -</a:t>
            </a:r>
            <a:br>
              <a:rPr b="0" i="0" lang="en-CA" sz="3204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2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increase throughput</a:t>
            </a:r>
          </a:p>
          <a:p>
            <a:pPr indent="0" lvl="0" marL="0" marR="0" rtl="0" algn="l">
              <a:lnSpc>
                <a:spcPct val="115480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095500" y="139700"/>
            <a:ext cx="70484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Architecture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2387600" y="139700"/>
            <a:ext cx="6756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block size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65100" y="838200"/>
            <a:ext cx="8978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Default block size is 64MB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65100" y="1473200"/>
            <a:ext cx="8978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Good  for large files!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65100" y="2108200"/>
            <a:ext cx="89788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So a 10GB file will be broken into: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10x1024/64 = 160 blocks.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19100" y="3340100"/>
            <a:ext cx="939799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286000" y="3340100"/>
            <a:ext cx="939799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5334000" y="3365500"/>
            <a:ext cx="939799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n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82600" y="4216400"/>
            <a:ext cx="533399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844800" y="4216400"/>
            <a:ext cx="533399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5892800" y="4216400"/>
            <a:ext cx="533399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SzPct val="25000"/>
              <a:buNone/>
            </a:pPr>
            <a:r>
              <a:rPr b="0" i="1" lang="en-CA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</a:t>
            </a:r>
          </a:p>
          <a:p>
            <a:pPr indent="0" lvl="0" marL="0" marR="0" rtl="0" algn="l">
              <a:lnSpc>
                <a:spcPct val="115288"/>
              </a:lnSpc>
              <a:spcBef>
                <a:spcPts val="0"/>
              </a:spcBef>
              <a:buNone/>
            </a:pPr>
            <a:r>
              <a:t/>
            </a:r>
            <a:endParaRPr b="0" i="1" sz="1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41300" y="139700"/>
            <a:ext cx="8902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7231"/>
              </a:lnSpc>
              <a:spcBef>
                <a:spcPts val="0"/>
              </a:spcBef>
              <a:buSzPct val="25000"/>
              <a:buNone/>
            </a:pP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Large #small files: Impact on NameNode</a:t>
            </a:r>
          </a:p>
          <a:p>
            <a:pPr indent="0" lvl="0" marL="0" marR="0" rtl="0" algn="l">
              <a:lnSpc>
                <a:spcPct val="1075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65100" y="838200"/>
            <a:ext cx="8978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Memory usage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~ 150 bytes per object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22300" y="1371600"/>
            <a:ext cx="85216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327"/>
              </a:lnSpc>
              <a:spcBef>
                <a:spcPts val="0"/>
              </a:spcBef>
              <a:buSzPct val="25000"/>
              <a:buNone/>
            </a:pP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billion objects =&gt; 300GB memory!</a:t>
            </a:r>
          </a:p>
          <a:p>
            <a:pPr indent="0" lvl="0" marL="0" marR="0" rtl="0" algn="l">
              <a:lnSpc>
                <a:spcPct val="113611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65100" y="2628900"/>
            <a:ext cx="89788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Network load 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Number of checks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with data nodes proportional to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number of blocks.</a:t>
            </a: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384300" y="139700"/>
            <a:ext cx="77597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7231"/>
              </a:lnSpc>
              <a:spcBef>
                <a:spcPts val="0"/>
              </a:spcBef>
              <a:buSzPct val="25000"/>
              <a:buNone/>
            </a:pP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HDFS optimized for large files</a:t>
            </a:r>
          </a:p>
          <a:p>
            <a:pPr indent="0" lvl="0" marL="0" marR="0" rtl="0" algn="l">
              <a:lnSpc>
                <a:spcPct val="1075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65100" y="850900"/>
            <a:ext cx="8978899" cy="12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 Key takeaway - lots of small files is</a:t>
            </a:r>
            <a:br>
              <a:rPr b="0" i="0" lang="en-CA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CA" sz="3609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bad!</a:t>
            </a:r>
          </a:p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None/>
            </a:pPr>
            <a:r>
              <a:t/>
            </a:r>
            <a:endParaRPr b="1" i="1" sz="3609">
              <a:solidFill>
                <a:srgbClr val="34FE34"/>
              </a:solidFill>
            </a:endParaRPr>
          </a:p>
          <a:p>
            <a:pPr indent="0" lvl="0" marL="0" marR="0" rtl="0" algn="l">
              <a:lnSpc>
                <a:spcPct val="113604"/>
              </a:lnSpc>
              <a:spcBef>
                <a:spcPts val="0"/>
              </a:spcBef>
              <a:buNone/>
            </a:pPr>
            <a:r>
              <a:t/>
            </a:r>
            <a:endParaRPr b="1" i="1" sz="3609">
              <a:solidFill>
                <a:srgbClr val="34FE34"/>
              </a:solidFill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165100" y="1993900"/>
            <a:ext cx="8978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713"/>
              </a:lnSpc>
              <a:spcBef>
                <a:spcPts val="0"/>
              </a:spcBef>
              <a:buSzPct val="25000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Solutions: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622300" y="2616200"/>
            <a:ext cx="85216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Merge/Concatenate files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622300" y="3175000"/>
            <a:ext cx="85216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SzPct val="25000"/>
              <a:buNone/>
            </a:pPr>
            <a:r>
              <a:rPr b="0" i="0" lang="en-CA" sz="32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Sequence files</a:t>
            </a:r>
          </a:p>
          <a:p>
            <a:pPr indent="0" lvl="0" marL="0" marR="0" rtl="0" algn="l">
              <a:lnSpc>
                <a:spcPct val="114856"/>
              </a:lnSpc>
              <a:spcBef>
                <a:spcPts val="0"/>
              </a:spcBef>
              <a:buNone/>
            </a:pPr>
            <a:r>
              <a:t/>
            </a:r>
            <a:endParaRPr b="0" i="0" sz="32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536700" y="139700"/>
            <a:ext cx="76072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3226"/>
              </a:lnSpc>
              <a:spcBef>
                <a:spcPts val="0"/>
              </a:spcBef>
              <a:buSzPct val="25000"/>
              <a:buNone/>
            </a:pPr>
            <a:r>
              <a:rPr b="1" i="0" lang="en-CA" sz="441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Process in HDFS</a:t>
            </a:r>
          </a:p>
          <a:p>
            <a:pPr indent="0" lvl="0" marL="0" marR="0" rtl="0" algn="l">
              <a:lnSpc>
                <a:spcPct val="93437"/>
              </a:lnSpc>
              <a:spcBef>
                <a:spcPts val="0"/>
              </a:spcBef>
              <a:buNone/>
            </a:pPr>
            <a:r>
              <a:t/>
            </a:r>
            <a:endParaRPr b="0" i="0" sz="440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6642100" y="939800"/>
            <a:ext cx="2501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SzPct val="25000"/>
              <a:buNone/>
            </a:pP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Client request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6642100" y="1371600"/>
            <a:ext cx="2501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SzPct val="25000"/>
              <a:buNone/>
            </a:pPr>
            <a:r>
              <a:rPr b="0" i="1" lang="en-CA" sz="2795" u="none" cap="none" strike="noStrike">
                <a:solidFill>
                  <a:srgbClr val="34FE34"/>
                </a:solidFill>
                <a:latin typeface="Arial"/>
                <a:ea typeface="Arial"/>
                <a:cs typeface="Arial"/>
                <a:sym typeface="Arial"/>
              </a:rPr>
              <a:t>to create file</a:t>
            </a:r>
          </a:p>
          <a:p>
            <a:pPr indent="0" lvl="0" marL="0" marR="0" rtl="0" algn="l">
              <a:lnSpc>
                <a:spcPct val="115205"/>
              </a:lnSpc>
              <a:spcBef>
                <a:spcPts val="0"/>
              </a:spcBef>
              <a:buNone/>
            </a:pPr>
            <a:r>
              <a:t/>
            </a:r>
            <a:endParaRPr b="0" i="0" sz="27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