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523207" y="2079447"/>
            <a:ext cx="6319584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65660" y="5411112"/>
            <a:ext cx="1140672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2910422" y="3815145"/>
            <a:ext cx="11406728" cy="4849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552450" y="2974705"/>
            <a:ext cx="6261099" cy="2052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04900" y="5426287"/>
            <a:ext cx="5156199" cy="2447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68300" y="2234355"/>
            <a:ext cx="6629400" cy="6319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581862" y="6153339"/>
            <a:ext cx="6261099" cy="1901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81862" y="4058632"/>
            <a:ext cx="6261099" cy="20947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68300" y="2234355"/>
            <a:ext cx="3253317" cy="6319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44382" y="2234355"/>
            <a:ext cx="3253317" cy="6319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68300" y="2143474"/>
            <a:ext cx="3254595" cy="8932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68300" y="3036771"/>
            <a:ext cx="3254595" cy="5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3741826" y="2143474"/>
            <a:ext cx="3255874" cy="8932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3741826" y="3036771"/>
            <a:ext cx="3255874" cy="5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68301" y="381259"/>
            <a:ext cx="2423362" cy="16225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879900" y="381259"/>
            <a:ext cx="4117799" cy="817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368301" y="2003825"/>
            <a:ext cx="2423362" cy="6550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443787" y="6703060"/>
            <a:ext cx="4419599" cy="7913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443787" y="855615"/>
            <a:ext cx="4419599" cy="5745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443787" y="7494393"/>
            <a:ext cx="4419599" cy="1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68300" y="2234355"/>
            <a:ext cx="6629400" cy="6319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663700" y="139700"/>
            <a:ext cx="7480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Original HDFS Design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88900" y="850900"/>
            <a:ext cx="90552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 Single NameNode - </a:t>
            </a: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master server that manages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the file system namespace and regulates access to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files by clients.</a:t>
            </a: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88900" y="2322875"/>
            <a:ext cx="90552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 Multiple DataNodes - </a:t>
            </a: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typically one per node in the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cluster. Functions:</a:t>
            </a: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46100" y="3242300"/>
            <a:ext cx="859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Manage storage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546100" y="3623600"/>
            <a:ext cx="859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Serving read/write requests from clients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46100" y="4037375"/>
            <a:ext cx="859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Block creation, deletion, replication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876300" y="4433725"/>
            <a:ext cx="826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instructions from NameNode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74700" y="139700"/>
            <a:ext cx="8369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GET request on status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286000" y="139700"/>
            <a:ext cx="685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Operations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241300" y="99060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HTTP GET: 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status, checksums, attributes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241300" y="1485900"/>
            <a:ext cx="8902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HTTP PUT: 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create, change ownership, rename,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permissions,snapshot</a:t>
            </a: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241300" y="238760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HTTP POST: 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append, concat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241300" y="287020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HTTP DELETE: 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files, snapshot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1612900" y="139700"/>
            <a:ext cx="7531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Several other options!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241300" y="9906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Apache Flume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collecting,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98500" y="1524000"/>
            <a:ext cx="84456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aggregating streaming data and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moving into HDFS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41300" y="2667000"/>
            <a:ext cx="8902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Apache Sqoop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Bulk transfers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between Hadoop and datastores.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231900" y="139700"/>
            <a:ext cx="7912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Applications using HDFS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41300" y="101600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Can use APIs to interact with HDFS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241300" y="1511300"/>
            <a:ext cx="8902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Core component of Hadoop stack - used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by all applications</a:t>
            </a: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241300" y="240030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HBase  is a good example of an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98500" y="2806700"/>
            <a:ext cx="8445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that runs on top of HDFS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good integration</a:t>
            </a: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241300" y="3708400"/>
            <a:ext cx="8902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Spark can run directly on HDFS without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other Hadoop components</a:t>
            </a: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1155700" y="139700"/>
            <a:ext cx="79883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 of HDFS Tuning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241300" y="11684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Tuning parameters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241300" y="17907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DFS Block Size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241300" y="2425700"/>
            <a:ext cx="89027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NameNode, DataNode system/dfs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	parameters.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2324100" y="139700"/>
            <a:ext cx="68198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Block Size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41300" y="1003300"/>
            <a:ext cx="8902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impacts</a:t>
            </a:r>
            <a:r>
              <a:rPr lang="en-CA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NameNode memory, </a:t>
            </a:r>
          </a:p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number of maps</a:t>
            </a:r>
            <a:r>
              <a:rPr lang="en-CA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tasks, and hence performance.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41300" y="2667000"/>
            <a:ext cx="8902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	64MB is the default.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be changed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workloads. Typically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bumped up to 128MB.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41300" y="43434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dfs.blocksize, dfs.block.size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2222500" y="25400"/>
            <a:ext cx="692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Replication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41300" y="660400"/>
            <a:ext cx="890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8573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Default replication is 3.</a:t>
            </a:r>
          </a:p>
          <a:p>
            <a:pPr indent="0" lvl="0" marL="0" marR="0" rtl="0" algn="l">
              <a:lnSpc>
                <a:spcPct val="98926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41300" y="1104900"/>
            <a:ext cx="890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Parameter: </a:t>
            </a: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dfs.replication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241300" y="1600200"/>
            <a:ext cx="890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Tradeoffs: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698500" y="2082800"/>
            <a:ext cx="84455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Lower it to reduce replication cost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98500" y="2578100"/>
            <a:ext cx="84455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Less robust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698500" y="3073400"/>
            <a:ext cx="8445500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Higher replication can make data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local to more workers</a:t>
            </a: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98500" y="3962400"/>
            <a:ext cx="84455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Lower replication =&gt; more space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333500" y="139700"/>
            <a:ext cx="78104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Lot of other parameters!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241300" y="927100"/>
            <a:ext cx="8902700" cy="10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39037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Various tunables for datanode, namenode.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indent="0" lvl="0" marL="0" marR="0" rtl="0" algn="l">
              <a:lnSpc>
                <a:spcPct val="139534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241300" y="1981200"/>
            <a:ext cx="890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dfs.datanode.handler.count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(10): Sets the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698500" y="2387600"/>
            <a:ext cx="84455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903"/>
              </a:lnSpc>
              <a:spcBef>
                <a:spcPts val="0"/>
              </a:spcBef>
              <a:buSzPct val="25000"/>
              <a:buNone/>
            </a:pP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 of server threads on each datanode.</a:t>
            </a:r>
          </a:p>
          <a:p>
            <a:pPr indent="0" lvl="0" marL="0" marR="0" rtl="0" algn="l">
              <a:lnSpc>
                <a:spcPct val="114311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41300" y="2870200"/>
            <a:ext cx="8902700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1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dfs.namenode.fs-limits.max-blocks-per-file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Maximum number of blocks per file.</a:t>
            </a: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241300" y="3771900"/>
            <a:ext cx="890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Full list: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241300" y="4254500"/>
            <a:ext cx="8902700" cy="8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2033"/>
              </a:lnSpc>
              <a:spcBef>
                <a:spcPts val="0"/>
              </a:spcBef>
              <a:buSzPct val="25000"/>
              <a:buNone/>
            </a:pPr>
            <a:r>
              <a:rPr b="1" i="0" lang="en-CA" sz="2410" u="none" cap="none" strike="noStrike">
                <a:solidFill>
                  <a:srgbClr val="FB0128"/>
                </a:solidFill>
                <a:latin typeface="Arial"/>
                <a:ea typeface="Arial"/>
                <a:cs typeface="Arial"/>
                <a:sym typeface="Arial"/>
              </a:rPr>
              <a:t>http://hadoop.apache.org/docs/current/hadoop-project-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410" u="none" cap="none" strike="noStrike">
                <a:solidFill>
                  <a:srgbClr val="FB0128"/>
                </a:solidFill>
                <a:latin typeface="Arial"/>
                <a:ea typeface="Arial"/>
                <a:cs typeface="Arial"/>
                <a:sym typeface="Arial"/>
              </a:rPr>
              <a:t>dist/hadoop-hdfs/hdfs-default.xml</a:t>
            </a: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901700" y="139700"/>
            <a:ext cx="82423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Performance &amp; Robustness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241300" y="16383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How robustness is achieved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41300" y="2273300"/>
            <a:ext cx="8902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Performance improvement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and possible impact on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robustness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2209800" y="139700"/>
            <a:ext cx="69341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Failures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41300" y="1003300"/>
            <a:ext cx="89027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DataNode Failures: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can fail,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disk can crash, data corruption.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41300" y="21463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Network Failures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241300" y="2781300"/>
            <a:ext cx="89027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NameNode Failures: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Disk failure,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 failure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133600" y="139700"/>
            <a:ext cx="469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</a:t>
            </a:r>
            <a:r>
              <a:rPr b="1" lang="en-CA" sz="4414">
                <a:solidFill>
                  <a:srgbClr val="FFFFFF"/>
                </a:solidFill>
              </a:rPr>
              <a:t>Federation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41300" y="118110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 Multiple Namenode servers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41300" y="182880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 Multiple namespaces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41300" y="2391025"/>
            <a:ext cx="89028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b="1" i="1" lang="en-CA" sz="2805">
                <a:solidFill>
                  <a:srgbClr val="2AFE2B"/>
                </a:solidFill>
              </a:rPr>
              <a:t>Block pools</a:t>
            </a:r>
          </a:p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lang="en-CA" sz="2795">
                <a:solidFill>
                  <a:srgbClr val="2AFE2B"/>
                </a:solidFill>
              </a:rPr>
              <a:t>•</a:t>
            </a:r>
            <a:r>
              <a:rPr b="1" i="1" lang="en-CA" sz="280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 High Availability - redundant</a:t>
            </a:r>
            <a:r>
              <a:rPr lang="en-CA" sz="279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CA" sz="280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NameNodes</a:t>
            </a:r>
          </a:p>
          <a:p>
            <a:pPr lvl="0" rtl="0">
              <a:lnSpc>
                <a:spcPct val="114082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41300" y="3553950"/>
            <a:ext cx="89028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 Heterogeneous Storage and</a:t>
            </a:r>
            <a:r>
              <a:rPr lang="en-CA" sz="279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CA" sz="2805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Archival Storage</a:t>
            </a:r>
          </a:p>
          <a:p>
            <a:pPr indent="0" lvl="0" marL="0" marR="0" rtl="0" algn="l">
              <a:lnSpc>
                <a:spcPct val="110912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698500" y="4241800"/>
            <a:ext cx="844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ARCHIVE, DISK, SSD, RAM_DISK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2209800" y="36875"/>
            <a:ext cx="69342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Robustness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6642100" y="711200"/>
            <a:ext cx="250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NameNode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985000" y="1079500"/>
            <a:ext cx="2158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receives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6985000" y="1435100"/>
            <a:ext cx="2158999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heartbeat and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block reports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6985000" y="2540000"/>
            <a:ext cx="2158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DataNodes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584200" y="139700"/>
            <a:ext cx="8559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Mitigation of common failures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241300" y="9906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Periodic heartbeat: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98500" y="1524000"/>
            <a:ext cx="84455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327"/>
              </a:lnSpc>
              <a:spcBef>
                <a:spcPts val="0"/>
              </a:spcBef>
              <a:buSzPct val="25000"/>
              <a:buNone/>
            </a:pP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DataNode to NameNode.</a:t>
            </a:r>
          </a:p>
          <a:p>
            <a:pPr indent="0" lvl="0" marL="0" marR="0" rtl="0" algn="l">
              <a:lnSpc>
                <a:spcPct val="113611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241300" y="2146300"/>
            <a:ext cx="89027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DataNodes without recent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heartbeat: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98500" y="3289300"/>
            <a:ext cx="84455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Marked dead, no new IO sent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698500" y="3848100"/>
            <a:ext cx="8445500" cy="1092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480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Blocks below replication factor</a:t>
            </a:r>
            <a:br>
              <a:rPr b="0" i="0" lang="en-CA" sz="32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re-replicated on other nodes.</a:t>
            </a:r>
          </a:p>
          <a:p>
            <a:pPr indent="0" lvl="0" marL="0" marR="0" rtl="0" algn="l">
              <a:lnSpc>
                <a:spcPct val="115480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584200" y="139700"/>
            <a:ext cx="8559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Mitigation of common failures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241300" y="1003300"/>
            <a:ext cx="89027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Checksum computed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file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creation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41300" y="2146300"/>
            <a:ext cx="89027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Checksums stored in HDFS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namespace.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41300" y="3302000"/>
            <a:ext cx="8902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Used to check retrieved data,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re-read from alternate replica if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need.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584200" y="139700"/>
            <a:ext cx="8559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Mitigation of common failures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241300" y="13970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Multiple copies of central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98500" y="1917700"/>
            <a:ext cx="84455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327"/>
              </a:lnSpc>
              <a:spcBef>
                <a:spcPts val="0"/>
              </a:spcBef>
              <a:buSzPct val="25000"/>
              <a:buNone/>
            </a:pP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 data structures.</a:t>
            </a:r>
          </a:p>
          <a:p>
            <a:pPr indent="0" lvl="0" marL="0" marR="0" rtl="0" algn="l">
              <a:lnSpc>
                <a:spcPct val="113611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241300" y="25400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Failover to standby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698500" y="3073400"/>
            <a:ext cx="84455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NameNode - manual by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1041400" y="139700"/>
            <a:ext cx="8102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Example: Distributed copy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241300" y="1003300"/>
            <a:ext cx="89027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Hadoop distcp allows parallel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transfer of files.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41300" y="2146300"/>
            <a:ext cx="89027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This example is from one of SDSC’s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systems called Gordon.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241300" y="33020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Copy 32 files and 512GB of data.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241300" y="3937000"/>
            <a:ext cx="8902700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Vary map and node counts,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replication.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355600" y="139700"/>
            <a:ext cx="8788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Distributed Copy, Replication=3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317500" y="10160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273300" y="1016000"/>
            <a:ext cx="16129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#Map Tasks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229100" y="1016000"/>
            <a:ext cx="13842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 Rate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4229100" y="12954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(MB/s)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17500" y="16637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2273300" y="16637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229100" y="16637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183.64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317500" y="21717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2273300" y="21717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229100" y="21717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220.57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317500" y="26924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2273300" y="26924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4229100" y="26924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276.09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317500" y="32004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2273300" y="32004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4229100" y="32004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387.51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317500" y="37084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2273300" y="37084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229100" y="37084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618.99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17500" y="42291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2273300" y="42291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4229100" y="42291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779.03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355600" y="139700"/>
            <a:ext cx="8788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Distributed Copy, Replication=1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17500" y="10160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273300" y="1016000"/>
            <a:ext cx="16129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#Map Tasks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4229100" y="1016000"/>
            <a:ext cx="13842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 Rate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4229100" y="12954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(MB/s)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317500" y="16637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2273300" y="16637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4229100" y="16637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530.66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17500" y="21717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2273300" y="21717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4229100" y="2171700"/>
            <a:ext cx="1155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1018.03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17500" y="26924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273300" y="2692400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229100" y="2692400"/>
            <a:ext cx="1028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793.17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317500" y="32004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2273300" y="32004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4229100" y="3200400"/>
            <a:ext cx="1155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1814.15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317500" y="37084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2273300" y="3708400"/>
            <a:ext cx="5842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4229100" y="3708400"/>
            <a:ext cx="11557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2995.93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469900" y="139700"/>
            <a:ext cx="86741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Replication trade off w.r.t robustness</a:t>
            </a: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13674"/>
              </a:lnSpc>
              <a:spcBef>
                <a:spcPts val="0"/>
              </a:spcBef>
              <a:buNone/>
            </a:pPr>
            <a:r>
              <a:t/>
            </a:r>
            <a:endParaRPr b="0" i="0" sz="362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88900" y="838200"/>
            <a:ext cx="9055099" cy="8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182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Reducing replication has a trade off w.r.t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robustness:</a:t>
            </a: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546100" y="1625600"/>
            <a:ext cx="85978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2033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Might lose a node or local disk </a:t>
            </a: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during the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run - 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cannot recover if there is no replication</a:t>
            </a: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546100" y="2387600"/>
            <a:ext cx="8597899" cy="1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107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If there is 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corruption of a block from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one of the datanodes </a:t>
            </a: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again cannot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	recover without replication</a:t>
            </a: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14583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88900" y="3505200"/>
            <a:ext cx="9055099" cy="15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278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Just one example</a:t>
            </a:r>
            <a:r>
              <a:rPr b="1" i="1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. Other parameter changes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	can have similar effects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For example we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saw with block size changes you can impact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Namenode</a:t>
            </a:r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7" y="1252537"/>
            <a:ext cx="43910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866900" y="139700"/>
            <a:ext cx="7277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Federation: Benefits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41300" y="9906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Allows namespace scaling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41300" y="2260600"/>
            <a:ext cx="8902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Scales up filesystem read/write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41300" y="40386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2AFE2B"/>
                </a:solidFill>
                <a:latin typeface="Arial"/>
                <a:ea typeface="Arial"/>
                <a:cs typeface="Arial"/>
                <a:sym typeface="Arial"/>
              </a:rPr>
              <a:t> Isolation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35000" y="139700"/>
            <a:ext cx="8508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7231"/>
              </a:lnSpc>
              <a:spcBef>
                <a:spcPts val="0"/>
              </a:spcBef>
              <a:buSzPct val="25000"/>
              <a:buNone/>
            </a:pP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Application programming interfaces</a:t>
            </a:r>
          </a:p>
          <a:p>
            <a:pPr indent="0" lvl="0" marL="0" marR="0" rtl="0" algn="l">
              <a:lnSpc>
                <a:spcPct val="1075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41300" y="838200"/>
            <a:ext cx="8902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499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Native Java API : </a:t>
            </a:r>
            <a:r>
              <a:rPr b="1" i="1" lang="en-CA" sz="32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698500" y="1320800"/>
            <a:ext cx="844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1735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org.apache.hadoop.fs.FileSystem</a:t>
            </a:r>
          </a:p>
          <a:p>
            <a:pPr indent="0" lvl="0" marL="0" marR="0" rtl="0" algn="l">
              <a:lnSpc>
                <a:spcPct val="111735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41300" y="1866900"/>
            <a:ext cx="89028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121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C API for HDFS</a:t>
            </a:r>
            <a:r>
              <a:rPr b="0" i="0" lang="en-CA" sz="32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libhdfs, header</a:t>
            </a:r>
            <a:br>
              <a:rPr b="0" i="0" lang="en-CA" sz="32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32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file (hdfs.h)</a:t>
            </a:r>
          </a:p>
          <a:p>
            <a:pPr indent="0" lvl="0" marL="0" marR="0" rtl="0" algn="l">
              <a:lnSpc>
                <a:spcPct val="115480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41300" y="2895600"/>
            <a:ext cx="89028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565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WebHDFS REST API</a:t>
            </a:r>
            <a:r>
              <a:rPr b="1" i="0" lang="en-CA" sz="32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CA" sz="32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br>
              <a:rPr b="0" i="0" lang="en-CA" sz="32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32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Get, Put, Post, and Delete</a:t>
            </a:r>
            <a:br>
              <a:rPr b="0" i="0" lang="en-CA" sz="32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32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operations</a:t>
            </a:r>
          </a:p>
          <a:p>
            <a:pPr indent="0" lvl="0" marL="0" marR="0" rtl="0" algn="l">
              <a:lnSpc>
                <a:spcPct val="113920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955800" y="139700"/>
            <a:ext cx="7188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Enabling WebHDFS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41300" y="990600"/>
            <a:ext cx="8902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499"/>
              </a:lnSpc>
              <a:spcBef>
                <a:spcPts val="0"/>
              </a:spcBef>
              <a:buSzPct val="25000"/>
              <a:buNone/>
            </a:pP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1" lang="en-CA" sz="3214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hdfs-site.xml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41300" y="1549400"/>
            <a:ext cx="8902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499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dfs.webhdfs.enabled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41300" y="2120900"/>
            <a:ext cx="8902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499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dfs.web.authentication.kerberos.principal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41300" y="2679700"/>
            <a:ext cx="8902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499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dfs.web.authentication.kerberos.keytab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844800" y="139700"/>
            <a:ext cx="6299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hdfs-site.xml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41300" y="71120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b="1" i="0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/etc/hadoop/conf/hdfs-site.xml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943100" y="139700"/>
            <a:ext cx="7200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GET requests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41300" y="660400"/>
            <a:ext cx="8902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1042"/>
              </a:lnSpc>
              <a:spcBef>
                <a:spcPts val="0"/>
              </a:spcBef>
              <a:buSzPct val="25000"/>
              <a:buNone/>
            </a:pPr>
            <a:r>
              <a:rPr b="1" i="0" lang="en-CA" sz="20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curl -i</a:t>
            </a:r>
          </a:p>
          <a:p>
            <a:pPr indent="0" lvl="0" marL="0" marR="0" rtl="0" algn="l">
              <a:lnSpc>
                <a:spcPct val="101546"/>
              </a:lnSpc>
              <a:spcBef>
                <a:spcPts val="0"/>
              </a:spcBef>
              <a:buNone/>
            </a:pPr>
            <a:r>
              <a:t/>
            </a:r>
            <a:endParaRPr b="0" i="0" sz="20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41300" y="927100"/>
            <a:ext cx="8902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00"/>
              </a:lnSpc>
              <a:spcBef>
                <a:spcPts val="0"/>
              </a:spcBef>
              <a:buSzPct val="25000"/>
              <a:buNone/>
            </a:pPr>
            <a:r>
              <a:rPr b="1" i="0" lang="en-CA" sz="20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"http://quickstart.cloudera:14000/webhdfs/v1/user/cloudera?user.name</a:t>
            </a:r>
            <a:br>
              <a:rPr b="0" i="0" lang="en-CA" sz="20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0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=cloudera&amp;</a:t>
            </a:r>
            <a:r>
              <a:rPr b="1" i="0" lang="en-CA" sz="2014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op=GETFILESTATUS</a:t>
            </a:r>
            <a:r>
              <a:rPr b="1" i="0" lang="en-CA" sz="20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indent="0" lvl="0" marL="0" marR="0" rtl="0" algn="l">
              <a:lnSpc>
                <a:spcPct val="114770"/>
              </a:lnSpc>
              <a:spcBef>
                <a:spcPts val="0"/>
              </a:spcBef>
              <a:buNone/>
            </a:pPr>
            <a:r>
              <a:t/>
            </a:r>
            <a:endParaRPr b="0" i="0" sz="20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955800" y="139700"/>
            <a:ext cx="7188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PUT requests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41300" y="698500"/>
            <a:ext cx="8902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00"/>
              </a:lnSpc>
              <a:spcBef>
                <a:spcPts val="0"/>
              </a:spcBef>
              <a:buSzPct val="25000"/>
              <a:buNone/>
            </a:pPr>
            <a:r>
              <a:rPr b="1" i="0" lang="en-CA" sz="20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curl -i -X PUT</a:t>
            </a:r>
          </a:p>
          <a:p>
            <a:pPr indent="0" lvl="0" marL="0" marR="0" rtl="0" algn="l">
              <a:lnSpc>
                <a:spcPct val="114770"/>
              </a:lnSpc>
              <a:spcBef>
                <a:spcPts val="0"/>
              </a:spcBef>
              <a:buNone/>
            </a:pPr>
            <a:r>
              <a:t/>
            </a:r>
            <a:endParaRPr b="0" i="0" sz="20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41300" y="990600"/>
            <a:ext cx="8902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9235"/>
              </a:lnSpc>
              <a:spcBef>
                <a:spcPts val="0"/>
              </a:spcBef>
              <a:buSzPct val="25000"/>
              <a:buNone/>
            </a:pPr>
            <a:r>
              <a:rPr b="1" i="0" lang="en-CA" sz="20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"http://quickstart.cloudera:14000/webhdfs/v1/user/test?user.name=clou</a:t>
            </a:r>
            <a:br>
              <a:rPr b="0" i="0" lang="en-CA" sz="20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20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dera&amp;</a:t>
            </a:r>
            <a:r>
              <a:rPr b="1" i="0" lang="en-CA" sz="2014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op=MKDIRS</a:t>
            </a:r>
            <a:r>
              <a:rPr b="1" i="0" lang="en-CA" sz="20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&amp;permssion=755"</a:t>
            </a:r>
          </a:p>
          <a:p>
            <a:pPr indent="0" lvl="0" marL="0" marR="0" rtl="0" algn="l">
              <a:lnSpc>
                <a:spcPct val="109780"/>
              </a:lnSpc>
              <a:spcBef>
                <a:spcPts val="0"/>
              </a:spcBef>
              <a:buNone/>
            </a:pPr>
            <a:r>
              <a:t/>
            </a:r>
            <a:endParaRPr b="0" i="0" sz="20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