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3498DB"/>
                </a:solidFill>
              </a:defRPr>
            </a:pPr>
            <a:r>
              <a:t>Hospital Efficiency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Using Data Envelopment Analysis (DEA)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Key Findings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Key Findings:</a:t>
            </a:r>
          </a:p>
          <a:p>
            <a:pPr>
              <a:defRPr sz="2000"/>
            </a:pPr>
            <a:r>
              <a:t>• Small hospitals tend to show higher efficiency variance, with both the most and least efficient performers</a:t>
            </a:r>
          </a:p>
          <a:p>
            <a:pPr>
              <a:defRPr sz="2000"/>
            </a:pPr>
            <a:r>
              <a:t>• Hospitals with high occupancy rates demonstrate better technical efficiency scores</a:t>
            </a:r>
          </a:p>
          <a:p>
            <a:pPr>
              <a:defRPr sz="2000"/>
            </a:pPr>
            <a:r>
              <a:t>• 34% of hospitals operate at constant returns to scale (CRS), indicating optimal scale operations</a:t>
            </a:r>
          </a:p>
          <a:p>
            <a:pPr>
              <a:defRPr sz="2000"/>
            </a:pPr>
            <a:r>
              <a:t>• Patient satisfaction correlates positively with technical efficiency</a:t>
            </a:r>
          </a:p>
          <a:p>
            <a:pPr>
              <a:defRPr sz="2000"/>
            </a:pPr>
          </a:p>
          <a:p>
            <a:pPr>
              <a:defRPr sz="2400"/>
            </a:pPr>
            <a:r>
              <a:t>Recommendations:</a:t>
            </a:r>
          </a:p>
          <a:p>
            <a:pPr>
              <a:defRPr sz="2000"/>
            </a:pPr>
            <a:r>
              <a:t>• Focus improvement efforts on hospitals with decreasing returns to scale (DRS)</a:t>
            </a:r>
          </a:p>
          <a:p>
            <a:pPr>
              <a:defRPr sz="2000"/>
            </a:pPr>
            <a:r>
              <a:t>• Implement best practices from top-performing small hospitals</a:t>
            </a:r>
          </a:p>
          <a:p>
            <a:pPr>
              <a:defRPr sz="2000"/>
            </a:pPr>
            <a:r>
              <a:t>• Address operational inefficiencies in facilities with low bed occupancy rates</a:t>
            </a:r>
          </a:p>
          <a:p>
            <a:pPr>
              <a:defRPr sz="2000"/>
            </a:pPr>
            <a:r>
              <a:t>• Develop standardized DEA-based performance monitoring systems</a:t>
            </a:r>
          </a:p>
          <a:p>
            <a:pPr>
              <a:defRPr sz="2000"/>
            </a:pPr>
            <a:r>
              <a:t>• Conduct follow-up analysis to identify specific efficiency drivers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Data Envelopment Analysis provides valuable insights into hospital efficiency:</a:t>
            </a:r>
          </a:p>
          <a:p>
            <a:pPr>
              <a:defRPr sz="2400"/>
            </a:pPr>
          </a:p>
          <a:p>
            <a:pPr>
              <a:defRPr sz="2000"/>
            </a:pPr>
            <a:r>
              <a:t>• DEA effectively evaluates hospital performance across multiple dimensions</a:t>
            </a:r>
          </a:p>
          <a:p>
            <a:pPr>
              <a:defRPr sz="2000"/>
            </a:pPr>
            <a:r>
              <a:t>• The analysis reveals significant variation in efficiency across hospitals</a:t>
            </a:r>
          </a:p>
          <a:p>
            <a:pPr>
              <a:defRPr sz="2000"/>
            </a:pPr>
            <a:r>
              <a:t>• Hospital size, occupancy, and scale efficiency are key factors affecting performance</a:t>
            </a:r>
          </a:p>
          <a:p>
            <a:pPr>
              <a:defRPr sz="2000"/>
            </a:pPr>
            <a:r>
              <a:t>• Efficiency and quality metrics show positive correlation, suggesting that patient-centered care and operational efficiency can be achieved simultaneously</a:t>
            </a:r>
          </a:p>
          <a:p>
            <a:pPr>
              <a:defRPr sz="2000"/>
            </a:pPr>
          </a:p>
          <a:p>
            <a:pPr>
              <a:defRPr sz="2400"/>
            </a:pPr>
            <a:r>
              <a:t>Next Steps:</a:t>
            </a:r>
          </a:p>
          <a:p>
            <a:pPr>
              <a:defRPr sz="2000"/>
            </a:pPr>
            <a:r>
              <a:t>• Expand analysis to include additional variables like financial performance</a:t>
            </a:r>
          </a:p>
          <a:p>
            <a:pPr>
              <a:defRPr sz="2000"/>
            </a:pPr>
            <a:r>
              <a:t>• Develop benchmarking initiatives based on top-performing hospitals</a:t>
            </a:r>
          </a:p>
          <a:p>
            <a:pPr>
              <a:defRPr sz="2000"/>
            </a:pPr>
            <a:r>
              <a:t>• Implement targeted efficiency improvement programs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Introduction to Hospital Efficiency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This presentation summarizes the results of a comprehensive efficiency analysis of hospitals using Data Envelopment Analysis (DEA).</a:t>
            </a:r>
          </a:p>
          <a:p>
            <a:pPr>
              <a:defRPr sz="2400"/>
            </a:pPr>
          </a:p>
          <a:p>
            <a:pPr>
              <a:defRPr sz="2000"/>
            </a:pPr>
            <a:r>
              <a:t>Key Points:</a:t>
            </a:r>
          </a:p>
          <a:p>
            <a:pPr lvl="1">
              <a:defRPr sz="2000"/>
            </a:pPr>
            <a:r>
              <a:t>• Analyzed 42 hospitals using DEA methodology</a:t>
            </a:r>
          </a:p>
          <a:p>
            <a:pPr lvl="1">
              <a:defRPr sz="2000"/>
            </a:pPr>
            <a:r>
              <a:t>• Technical Efficiency was calculated using both Variable Returns to Scale (VRS) and Constant Returns to Scale (CRS) models</a:t>
            </a:r>
          </a:p>
          <a:p>
            <a:pPr lvl="1">
              <a:defRPr sz="2000"/>
            </a:pPr>
            <a:r>
              <a:t>• Scale Efficiency was determined to identify optimal operating scales</a:t>
            </a:r>
          </a:p>
          <a:p>
            <a:pPr lvl="1">
              <a:defRPr sz="2000"/>
            </a:pPr>
            <a:r>
              <a:t>• Hospitals were categorized by size, occupancy rate, and quality measures</a:t>
            </a:r>
          </a:p>
          <a:p>
            <a:pPr lvl="1">
              <a:defRPr sz="2000"/>
            </a:pPr>
            <a:r>
              <a:t>• The relationship between efficiency and quality metrics was examined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Key Efficiency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Overview of Hospital Efficiency Analysis Results:</a:t>
            </a:r>
          </a:p>
          <a:p>
            <a:pPr>
              <a:defRPr sz="2400"/>
            </a:pPr>
          </a:p>
          <a:p>
            <a:pPr>
              <a:defRPr sz="2000"/>
            </a:pPr>
            <a:r>
              <a:t>• Average Technical Efficiency (VRS): 4.71</a:t>
            </a:r>
          </a:p>
          <a:p>
            <a:pPr>
              <a:defRPr sz="2000"/>
            </a:pPr>
            <a:r>
              <a:t>• Average Technical Efficiency (CRS): 5.03</a:t>
            </a:r>
          </a:p>
          <a:p>
            <a:pPr>
              <a:defRPr sz="2000"/>
            </a:pPr>
            <a:r>
              <a:t>• Average Scale Efficiency: 1.15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Scale Efficiency Categories:</a:t>
            </a:r>
          </a:p>
          <a:p>
            <a:pPr>
              <a:defRPr sz="2000"/>
            </a:pPr>
            <a:r>
              <a:t>• Constant Returns to Scale (CRS): 20 hospitals</a:t>
            </a:r>
          </a:p>
          <a:p>
            <a:pPr>
              <a:defRPr sz="2000"/>
            </a:pPr>
            <a:r>
              <a:t>• Increasing Returns to Scale (IRS): 31 hospitals</a:t>
            </a:r>
          </a:p>
          <a:p>
            <a:pPr>
              <a:defRPr sz="2000"/>
            </a:pPr>
            <a:r>
              <a:t>• Decreasing Returns to Scale (DRS): 8 hospitals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/>
            </a:pPr>
            <a:r>
              <a:t>Distribution of Technical Efficiency</a:t>
            </a:r>
          </a:p>
        </p:txBody>
      </p:sp>
      <p:pic>
        <p:nvPicPr>
          <p:cNvPr id="3" name="Picture 2" descr="efficiency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/>
            </a:pPr>
            <a:r>
              <a:t>Top 10 Most Efficient Hospitals</a:t>
            </a:r>
          </a:p>
        </p:txBody>
      </p:sp>
      <p:pic>
        <p:nvPicPr>
          <p:cNvPr id="3" name="Picture 2" descr="top_hospit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/>
            </a:pPr>
            <a:r>
              <a:t>Efficiency Analysis by Hospital Categories</a:t>
            </a:r>
          </a:p>
        </p:txBody>
      </p:sp>
      <p:pic>
        <p:nvPicPr>
          <p:cNvPr id="3" name="Picture 2" descr="efficiency_by_catego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728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/>
            </a:pPr>
            <a:r>
              <a:t>Scale Efficiency Categories</a:t>
            </a:r>
          </a:p>
        </p:txBody>
      </p:sp>
      <p:pic>
        <p:nvPicPr>
          <p:cNvPr id="3" name="Picture 2" descr="scale_efficiency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716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/>
            </a:pPr>
            <a:r>
              <a:t>Correlation Matrix of Key Performance Indicators</a:t>
            </a: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838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/>
            </a:pPr>
            <a:r>
              <a:t>Relationship Between Efficiency and Patient Satisfaction</a:t>
            </a:r>
          </a:p>
        </p:txBody>
      </p:sp>
      <p:pic>
        <p:nvPicPr>
          <p:cNvPr id="3" name="Picture 2" descr="efficiency_vs_satisfa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10515600" cy="701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