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70" r:id="rId2"/>
    <p:sldId id="271" r:id="rId3"/>
    <p:sldId id="274" r:id="rId4"/>
    <p:sldId id="369" r:id="rId5"/>
    <p:sldId id="360" r:id="rId6"/>
    <p:sldId id="361" r:id="rId7"/>
    <p:sldId id="362" r:id="rId8"/>
    <p:sldId id="363" r:id="rId9"/>
    <p:sldId id="272" r:id="rId10"/>
    <p:sldId id="364" r:id="rId11"/>
    <p:sldId id="365" r:id="rId12"/>
    <p:sldId id="366" r:id="rId13"/>
    <p:sldId id="367" r:id="rId14"/>
    <p:sldId id="368" r:id="rId15"/>
    <p:sldId id="273" r:id="rId16"/>
    <p:sldId id="34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833-98DE-4306-AB9A-4B1B3717CDD5}" type="datetimeFigureOut">
              <a:rPr lang="ru-RU" smtClean="0"/>
              <a:pPr/>
              <a:t>28.08.2022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4BF5-36EB-4FDC-8157-924C53C9EE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28.08.2022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30412" y="3030346"/>
            <a:ext cx="6612352" cy="757381"/>
          </a:xfrm>
        </p:spPr>
        <p:txBody>
          <a:bodyPr/>
          <a:lstStyle/>
          <a:p>
            <a:r>
              <a:rPr lang="en-US" sz="4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dirty="0" smtClean="0"/>
              <a:t>“Hello, Python!”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41" y="2471526"/>
            <a:ext cx="1882371" cy="187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ru-RU" dirty="0" smtClean="0"/>
              <a:t>Сайты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1551709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33" y="1584034"/>
            <a:ext cx="2842028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65" y="3956082"/>
            <a:ext cx="3723794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10" y="3956082"/>
            <a:ext cx="3366143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86" y="1551708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76656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5123" name="Picture 3" descr="C:\Users\Егор\Desktop\gimp_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95" y="1938107"/>
            <a:ext cx="4825080" cy="2193219"/>
          </a:xfrm>
          <a:prstGeom prst="rect">
            <a:avLst/>
          </a:prstGeom>
          <a:noFill/>
        </p:spPr>
      </p:pic>
      <p:pic>
        <p:nvPicPr>
          <p:cNvPr id="5124" name="Picture 4" descr="C:\Users\Егор\Desktop\blender_logo_s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552" y="2428385"/>
            <a:ext cx="3590228" cy="1097014"/>
          </a:xfrm>
          <a:prstGeom prst="rect">
            <a:avLst/>
          </a:prstGeom>
          <a:noFill/>
        </p:spPr>
      </p:pic>
      <p:pic>
        <p:nvPicPr>
          <p:cNvPr id="5125" name="Picture 5" descr="C:\Users\Егор\Desktop\1200px-Anki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2333" y="4952169"/>
            <a:ext cx="3098313" cy="957895"/>
          </a:xfrm>
          <a:prstGeom prst="rect">
            <a:avLst/>
          </a:prstGeom>
          <a:noFill/>
        </p:spPr>
      </p:pic>
      <p:pic>
        <p:nvPicPr>
          <p:cNvPr id="5126" name="Picture 6" descr="C:\Users\Егор\Desktop\Calibre_logo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7153" y="4087258"/>
            <a:ext cx="2142780" cy="214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61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</a:t>
            </a:r>
            <a:r>
              <a:rPr lang="ru-RU" dirty="0" smtClean="0"/>
              <a:t>в играх</a:t>
            </a:r>
            <a:endParaRPr lang="ru-RU" dirty="0"/>
          </a:p>
        </p:txBody>
      </p:sp>
      <p:pic>
        <p:nvPicPr>
          <p:cNvPr id="4101" name="Picture 5" descr="C:\Users\Егор\Desktop\1280px-Sims_4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756" y="3433201"/>
            <a:ext cx="2416268" cy="870234"/>
          </a:xfrm>
          <a:prstGeom prst="rect">
            <a:avLst/>
          </a:prstGeom>
          <a:noFill/>
        </p:spPr>
      </p:pic>
      <p:pic>
        <p:nvPicPr>
          <p:cNvPr id="4102" name="Picture 6" descr="C:\Users\Егор\Desktop\EveOnline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14" y="5056684"/>
            <a:ext cx="2043374" cy="815306"/>
          </a:xfrm>
          <a:prstGeom prst="rect">
            <a:avLst/>
          </a:prstGeom>
          <a:noFill/>
        </p:spPr>
      </p:pic>
      <p:pic>
        <p:nvPicPr>
          <p:cNvPr id="4105" name="Picture 9" descr="C:\Users\Егор\Desktop\battlefield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6313" y="4743075"/>
            <a:ext cx="4447874" cy="1084848"/>
          </a:xfrm>
          <a:prstGeom prst="rect">
            <a:avLst/>
          </a:prstGeom>
          <a:noFill/>
        </p:spPr>
      </p:pic>
      <p:pic>
        <p:nvPicPr>
          <p:cNvPr id="4106" name="Picture 10" descr="C:\Users\Егор\Desktop\Mount_&amp;_Blade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9014" y="2210546"/>
            <a:ext cx="3710581" cy="765307"/>
          </a:xfrm>
          <a:prstGeom prst="rect">
            <a:avLst/>
          </a:prstGeom>
          <a:noFill/>
        </p:spPr>
      </p:pic>
      <p:pic>
        <p:nvPicPr>
          <p:cNvPr id="4107" name="Picture 11" descr="C:\Users\Егор\Desktop\civ4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1091" y="2105852"/>
            <a:ext cx="3858331" cy="907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971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1345"/>
            <a:ext cx="6379248" cy="4998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Отрасль на пересечении информатики, математики и еще одной из наук (физика, биологий, экономикой, логистикой, социологией, психологией и д.т.)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Суть в том, что мы заливаем в спроектированную модель машинного обучения какой то огромный массив данных, она </a:t>
            </a:r>
            <a:r>
              <a:rPr lang="ru-RU" dirty="0" smtClean="0"/>
              <a:t>на них обучается</a:t>
            </a:r>
            <a:r>
              <a:rPr lang="ru-RU" dirty="0" smtClean="0"/>
              <a:t>, </a:t>
            </a:r>
            <a:r>
              <a:rPr lang="ru-RU" dirty="0" smtClean="0"/>
              <a:t>а</a:t>
            </a:r>
            <a:r>
              <a:rPr lang="ru-RU" dirty="0" smtClean="0"/>
              <a:t> </a:t>
            </a:r>
            <a:r>
              <a:rPr lang="ru-RU" dirty="0" smtClean="0"/>
              <a:t>потом мы можем использовать обученную модель для </a:t>
            </a:r>
            <a:r>
              <a:rPr lang="ru-RU" dirty="0" smtClean="0"/>
              <a:t>прогнозирования, </a:t>
            </a:r>
            <a:r>
              <a:rPr lang="ru-RU" dirty="0" smtClean="0"/>
              <a:t>восстановления или дальнейшего анализа </a:t>
            </a:r>
            <a:r>
              <a:rPr lang="ru-RU" dirty="0" smtClean="0"/>
              <a:t>данных.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Например мы можем обучить модель распознавать нарушителя через видеокамеры, распознавать новые заболевания и прогнозировать их распространение, подбирать </a:t>
            </a:r>
            <a:r>
              <a:rPr lang="ru-RU" dirty="0" smtClean="0"/>
              <a:t>товары</a:t>
            </a:r>
            <a:r>
              <a:rPr lang="ru-RU" dirty="0" smtClean="0"/>
              <a:t> </a:t>
            </a:r>
            <a:r>
              <a:rPr lang="ru-RU" dirty="0" smtClean="0"/>
              <a:t>для рекомендация, анализировать поведение людей на сайтах, и т.д.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Профессии: </a:t>
            </a:r>
          </a:p>
          <a:p>
            <a:pPr marL="0" indent="342000">
              <a:buFontTx/>
              <a:buChar char="-"/>
            </a:pPr>
            <a:r>
              <a:rPr lang="ru-RU" dirty="0" smtClean="0"/>
              <a:t>инженер по машинному обучению</a:t>
            </a:r>
          </a:p>
          <a:p>
            <a:pPr marL="0" indent="342000">
              <a:buFontTx/>
              <a:buChar char="-"/>
            </a:pPr>
            <a:r>
              <a:rPr lang="ru-RU" dirty="0" smtClean="0"/>
              <a:t>специалист по данным</a:t>
            </a:r>
          </a:p>
          <a:p>
            <a:pPr marL="0" indent="342000">
              <a:buFontTx/>
              <a:buChar char="-"/>
            </a:pPr>
            <a:r>
              <a:rPr lang="ru-RU" dirty="0" smtClean="0"/>
              <a:t>Дата </a:t>
            </a:r>
            <a:r>
              <a:rPr lang="ru-RU" dirty="0" smtClean="0"/>
              <a:t>аналитик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2" y="2786512"/>
            <a:ext cx="4710545" cy="24702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9069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Искусственный </a:t>
            </a:r>
            <a:r>
              <a:rPr lang="ru-RU" dirty="0" smtClean="0"/>
              <a:t>интеллект –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97446"/>
            <a:ext cx="5337876" cy="4792337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ru-RU" dirty="0" smtClean="0"/>
              <a:t>Отрасль на периферии информатики, математики и нейронаук (нейрофизиология, анатомия ЦНС, нейропсихология и т.д.)</a:t>
            </a:r>
          </a:p>
          <a:p>
            <a:pPr marL="0">
              <a:buNone/>
            </a:pPr>
            <a:r>
              <a:rPr lang="ru-RU" dirty="0" smtClean="0"/>
              <a:t>Суть в том что специалисты в данной области пытаются воспроизвести работу мозга в виртуальной среде</a:t>
            </a:r>
            <a:r>
              <a:rPr lang="ru-RU" dirty="0" smtClean="0"/>
              <a:t>.</a:t>
            </a:r>
          </a:p>
          <a:p>
            <a:pPr marL="0">
              <a:buNone/>
            </a:pPr>
            <a:r>
              <a:rPr lang="ru-RU" dirty="0" smtClean="0"/>
              <a:t>Самая бурно развивающаяся отрасль. Почти у каждого в телефоне есть ИИ</a:t>
            </a:r>
            <a:r>
              <a:rPr lang="en-US" dirty="0" smtClean="0"/>
              <a:t>: face</a:t>
            </a:r>
            <a:r>
              <a:rPr lang="ru-RU" dirty="0" smtClean="0"/>
              <a:t> </a:t>
            </a:r>
            <a:r>
              <a:rPr lang="en-US" dirty="0" smtClean="0"/>
              <a:t>id, </a:t>
            </a:r>
            <a:r>
              <a:rPr lang="ru-RU" dirty="0" smtClean="0"/>
              <a:t>отпечатки рук, диалоговые чат боты, маски в </a:t>
            </a:r>
            <a:r>
              <a:rPr lang="ru-RU" dirty="0" err="1" smtClean="0"/>
              <a:t>соцсетях</a:t>
            </a:r>
            <a:r>
              <a:rPr lang="ru-RU" dirty="0" smtClean="0"/>
              <a:t> и т.д.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Так же</a:t>
            </a:r>
            <a:r>
              <a:rPr lang="en-US" dirty="0" smtClean="0"/>
              <a:t> </a:t>
            </a:r>
            <a:r>
              <a:rPr lang="ru-RU" dirty="0" smtClean="0"/>
              <a:t>есть </a:t>
            </a:r>
            <a:r>
              <a:rPr lang="ru-RU" dirty="0" err="1" smtClean="0"/>
              <a:t>нейросети</a:t>
            </a:r>
            <a:r>
              <a:rPr lang="ru-RU" dirty="0" smtClean="0"/>
              <a:t>, которые </a:t>
            </a:r>
            <a:r>
              <a:rPr lang="ru-RU" dirty="0" smtClean="0"/>
              <a:t>сами </a:t>
            </a:r>
            <a:r>
              <a:rPr lang="ru-RU" dirty="0" smtClean="0"/>
              <a:t>учатся </a:t>
            </a:r>
            <a:r>
              <a:rPr lang="ru-RU" dirty="0" smtClean="0"/>
              <a:t>ходить, играть в компьютерные </a:t>
            </a:r>
            <a:r>
              <a:rPr lang="ru-RU" dirty="0" smtClean="0"/>
              <a:t>игры</a:t>
            </a:r>
            <a:r>
              <a:rPr lang="en-US" dirty="0" smtClean="0"/>
              <a:t>, </a:t>
            </a:r>
            <a:r>
              <a:rPr lang="ru-RU" dirty="0" smtClean="0"/>
              <a:t>ставить диагнозы, менять лица, генерировать голос – сфер применение очень много.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Профессии</a:t>
            </a:r>
            <a:r>
              <a:rPr lang="ru-RU" dirty="0" smtClean="0"/>
              <a:t>:</a:t>
            </a:r>
          </a:p>
          <a:p>
            <a:pPr marL="0">
              <a:buFontTx/>
              <a:buChar char="-"/>
            </a:pPr>
            <a:r>
              <a:rPr lang="ru-RU" dirty="0" smtClean="0"/>
              <a:t>Специалист по компьютерному зрению</a:t>
            </a:r>
          </a:p>
          <a:p>
            <a:pPr marL="0">
              <a:buFontTx/>
              <a:buChar char="-"/>
            </a:pPr>
            <a:r>
              <a:rPr lang="ru-RU" dirty="0" smtClean="0"/>
              <a:t>Специалист по нейролингвистическому</a:t>
            </a:r>
          </a:p>
          <a:p>
            <a:pPr marL="0">
              <a:buNone/>
            </a:pPr>
            <a:r>
              <a:rPr lang="ru-RU" dirty="0" smtClean="0"/>
              <a:t>программированию</a:t>
            </a:r>
          </a:p>
        </p:txBody>
      </p:sp>
      <p:pic>
        <p:nvPicPr>
          <p:cNvPr id="1029" name="Picture 5" descr="C:\Users\Егор\Downloads\cockpit-autonomous-car-self-driving-vehicle-artificial-intelligence-on-the-road-head-up-display-hud-and-various-information-vehicle-interior_126283-5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328" y="4487042"/>
            <a:ext cx="3210483" cy="2005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3" descr="C:\Users\Егор\Desktop\1_YEtU76mmV0WAMf8aFhFSD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2116" y="1428539"/>
            <a:ext cx="3852382" cy="1926191"/>
          </a:xfrm>
          <a:prstGeom prst="rect">
            <a:avLst/>
          </a:prstGeom>
          <a:noFill/>
        </p:spPr>
      </p:pic>
      <p:pic>
        <p:nvPicPr>
          <p:cNvPr id="6" name="Picture 4" descr="C:\Users\Егор\Desktop\f9126325726f89cede1e0ec2c3f8e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0723" y="3457816"/>
            <a:ext cx="3159993" cy="149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8"/>
            <a:ext cx="8554801" cy="1057065"/>
          </a:xfrm>
        </p:spPr>
        <p:txBody>
          <a:bodyPr>
            <a:normAutofit/>
          </a:bodyPr>
          <a:lstStyle/>
          <a:p>
            <a:pPr marL="0" indent="342000">
              <a:buFont typeface="Wingdings"/>
              <a:buChar char="Ø"/>
            </a:pPr>
            <a:r>
              <a:rPr lang="ru-RU" b="1" dirty="0" smtClean="0"/>
              <a:t>Не разрабатываю графику для игр</a:t>
            </a:r>
            <a:endParaRPr lang="en-US" b="1" dirty="0" smtClean="0"/>
          </a:p>
          <a:p>
            <a:pPr marL="0" indent="342000">
              <a:buFont typeface="Wingdings"/>
              <a:buChar char="Ø"/>
            </a:pPr>
            <a:r>
              <a:rPr lang="ru-RU" b="1" dirty="0" smtClean="0"/>
              <a:t>Нет </a:t>
            </a:r>
            <a:r>
              <a:rPr lang="ru-RU" b="1" dirty="0" smtClean="0"/>
              <a:t>разрабатывают приложения на смартфоны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Python </a:t>
            </a:r>
            <a:r>
              <a:rPr lang="ru-RU" dirty="0" smtClean="0"/>
              <a:t>может 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</a:t>
            </a:r>
            <a:r>
              <a:rPr lang="ru-RU" dirty="0" smtClean="0"/>
              <a:t>стартовый язык программирования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Пригодиться </a:t>
            </a:r>
            <a:r>
              <a:rPr lang="ru-RU" dirty="0" smtClean="0"/>
              <a:t>в будущей </a:t>
            </a:r>
            <a:r>
              <a:rPr lang="ru-RU" dirty="0" smtClean="0"/>
              <a:t>профессии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Широкая сфера применения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502448" cy="822036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Где </a:t>
            </a:r>
            <a:r>
              <a:rPr lang="ru-RU" dirty="0"/>
              <a:t>и кем используется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2593" cy="812800"/>
          </a:xfrm>
        </p:spPr>
        <p:txBody>
          <a:bodyPr/>
          <a:lstStyle/>
          <a:p>
            <a:r>
              <a:rPr lang="ru-RU" dirty="0" smtClean="0"/>
              <a:t>Кем, когда и </a:t>
            </a:r>
            <a:r>
              <a:rPr lang="ru-RU" dirty="0"/>
              <a:t>г</a:t>
            </a:r>
            <a:r>
              <a:rPr lang="ru-RU" dirty="0" smtClean="0"/>
              <a:t>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66634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А</a:t>
            </a:r>
            <a:r>
              <a:rPr lang="ru-RU" b="1" dirty="0" smtClean="0"/>
              <a:t>втор:	</a:t>
            </a:r>
            <a:r>
              <a:rPr lang="ru-RU" dirty="0" smtClean="0"/>
              <a:t>Гвидо </a:t>
            </a:r>
            <a:r>
              <a:rPr lang="ru-RU" dirty="0"/>
              <a:t>ван </a:t>
            </a:r>
            <a:r>
              <a:rPr lang="ru-RU" dirty="0" smtClean="0"/>
              <a:t>Россум – голландский</a:t>
            </a:r>
            <a:r>
              <a:rPr lang="en-US" dirty="0"/>
              <a:t> </a:t>
            </a:r>
            <a:r>
              <a:rPr lang="ru-RU" dirty="0" smtClean="0"/>
              <a:t>программист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Д</a:t>
            </a:r>
            <a:r>
              <a:rPr lang="ru-RU" b="1" dirty="0" smtClean="0"/>
              <a:t>ата: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20</a:t>
            </a:r>
            <a:r>
              <a:rPr lang="en-US" dirty="0" smtClean="0"/>
              <a:t> </a:t>
            </a:r>
            <a:r>
              <a:rPr lang="ru-RU" dirty="0" smtClean="0"/>
              <a:t>февраль 1991.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 smtClean="0"/>
              <a:t>Где: </a:t>
            </a:r>
            <a:r>
              <a:rPr lang="en-US" b="1" dirty="0" smtClean="0"/>
              <a:t>	</a:t>
            </a:r>
            <a:r>
              <a:rPr lang="ru-RU" b="1" dirty="0" smtClean="0"/>
              <a:t>	</a:t>
            </a:r>
            <a:r>
              <a:rPr lang="ru-RU" dirty="0" smtClean="0"/>
              <a:t>Центр </a:t>
            </a:r>
            <a:r>
              <a:rPr lang="ru-RU" dirty="0"/>
              <a:t>математики и </a:t>
            </a:r>
            <a:r>
              <a:rPr lang="ru-RU" dirty="0" smtClean="0"/>
              <a:t>информатики</a:t>
            </a:r>
            <a:r>
              <a:rPr lang="en-US" dirty="0"/>
              <a:t>,</a:t>
            </a:r>
            <a:r>
              <a:rPr lang="ru-RU" dirty="0" smtClean="0"/>
              <a:t> 						Нидерланды.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58" y="1839955"/>
            <a:ext cx="2857507" cy="42862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куда взялось название?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Язык назван в честь популярного британского комедийного телешоу 1970-х «Летающий цирк Монти Пайтона». А встроенная среда разработки </a:t>
            </a:r>
            <a:r>
              <a:rPr lang="en-US" dirty="0" smtClean="0"/>
              <a:t>ADLE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вместо </a:t>
            </a:r>
            <a:r>
              <a:rPr lang="en-US" dirty="0" smtClean="0"/>
              <a:t>ADE</a:t>
            </a:r>
            <a:r>
              <a:rPr lang="ru-RU" dirty="0" smtClean="0"/>
              <a:t> какую обычно имеют среды разработки, это имя одного из участников теле шоу, </a:t>
            </a:r>
            <a:r>
              <a:rPr lang="ru-RU" b="1" dirty="0" smtClean="0"/>
              <a:t>Эрика Айдла.</a:t>
            </a:r>
          </a:p>
        </p:txBody>
      </p:sp>
      <p:pic>
        <p:nvPicPr>
          <p:cNvPr id="2050" name="Picture 2" descr="C:\Users\Егор\Downloads\idle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8722" y="3421885"/>
            <a:ext cx="3900898" cy="295688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91855"/>
            <a:ext cx="8596668" cy="248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Иерархия: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высокоуровневый.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dirty="0"/>
              <a:t>	</a:t>
            </a:r>
            <a:r>
              <a:rPr lang="ru-RU" b="1" dirty="0"/>
              <a:t>Платформы:</a:t>
            </a:r>
            <a:r>
              <a:rPr lang="ru-RU" dirty="0"/>
              <a:t>	</a:t>
            </a:r>
            <a:r>
              <a:rPr lang="ru-RU" dirty="0" smtClean="0"/>
              <a:t>кроссплатформенный.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Класс:			</a:t>
            </a:r>
            <a:r>
              <a:rPr lang="ru-RU" dirty="0" smtClean="0"/>
              <a:t>объектно-ориентированный (ООП).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Синтаксис: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минималистичный.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dirty="0" smtClean="0"/>
              <a:t>	</a:t>
            </a:r>
            <a:r>
              <a:rPr lang="ru-RU" b="1" dirty="0" smtClean="0"/>
              <a:t>Трансляция</a:t>
            </a:r>
            <a:r>
              <a:rPr lang="ru-RU" dirty="0" smtClean="0"/>
              <a:t>:</a:t>
            </a:r>
            <a:r>
              <a:rPr lang="ru-RU" dirty="0"/>
              <a:t>	</a:t>
            </a:r>
            <a:r>
              <a:rPr lang="ru-RU" dirty="0" smtClean="0"/>
              <a:t>интерпретируемый.</a:t>
            </a:r>
          </a:p>
          <a:p>
            <a:pPr marL="0" indent="0">
              <a:buNone/>
            </a:pPr>
            <a:r>
              <a:rPr lang="en-US" dirty="0" smtClean="0"/>
              <a:t>#	</a:t>
            </a:r>
            <a:r>
              <a:rPr lang="ru-RU" dirty="0" smtClean="0"/>
              <a:t>Типизация:		динамическая.</a:t>
            </a:r>
          </a:p>
        </p:txBody>
      </p:sp>
    </p:spTree>
    <p:extLst>
      <p:ext uri="{BB962C8B-B14F-4D97-AF65-F5344CB8AC3E}">
        <p14:creationId xmlns="" xmlns:p14="http://schemas.microsoft.com/office/powerpoint/2010/main" val="4873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56" y="4025832"/>
            <a:ext cx="3882354" cy="21741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70000"/>
            <a:ext cx="3903942" cy="2195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ru-RU" dirty="0" smtClean="0"/>
              <a:t>Иерархия.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2" y="2997733"/>
            <a:ext cx="4190231" cy="1506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Чем выше уровень языка тем ближе он к человеческому языку и тем дальше от машинного кода.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0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программы </a:t>
            </a:r>
            <a:r>
              <a:rPr lang="ru-RU" dirty="0"/>
              <a:t>«</a:t>
            </a:r>
            <a:r>
              <a:rPr lang="en-US" dirty="0"/>
              <a:t>Hello, World!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317" y="2274453"/>
            <a:ext cx="4772430" cy="14933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100" b="1" dirty="0" smtClean="0"/>
              <a:t>Машинный код</a:t>
            </a:r>
            <a:endParaRPr lang="ru-RU" sz="2100" b="1" dirty="0"/>
          </a:p>
          <a:p>
            <a:pPr marL="0" indent="0">
              <a:buNone/>
            </a:pPr>
            <a:r>
              <a:rPr lang="en-US" sz="1400" dirty="0" smtClean="0"/>
              <a:t>0x55 </a:t>
            </a:r>
            <a:r>
              <a:rPr lang="en-US" sz="1400" dirty="0"/>
              <a:t>0x89 0xe5 0xe8 0xfc 0xff </a:t>
            </a:r>
            <a:r>
              <a:rPr lang="en-US" sz="1400" dirty="0" err="1"/>
              <a:t>0xff</a:t>
            </a:r>
            <a:r>
              <a:rPr lang="en-US" sz="1400" dirty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/>
              <a:t>0x83 </a:t>
            </a:r>
            <a:r>
              <a:rPr lang="en-US" sz="1400" dirty="0" smtClean="0"/>
              <a:t>0xf8 0x41 0x75 0x0d 0x68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0xe8 0xfc 0xff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0x83 0xc4 0x04 0xb8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0x89 0xec 0x5d 0xc3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82497" y="1542472"/>
            <a:ext cx="2079721" cy="4527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Ассемблер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esp</a:t>
            </a:r>
            <a:r>
              <a:rPr lang="en-US" sz="1400" dirty="0" smtClean="0"/>
              <a:t>,%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0x8048298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cmp</a:t>
            </a:r>
            <a:r>
              <a:rPr lang="en-US" sz="1400" dirty="0" smtClean="0"/>
              <a:t> $0x41,%eax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jne</a:t>
            </a:r>
            <a:r>
              <a:rPr lang="en-US" sz="1400" dirty="0" smtClean="0"/>
              <a:t> 0x80483ce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$0x80484b0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0x80482c8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add $0x4,%esp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$0x0,%eax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ebp</a:t>
            </a:r>
            <a:r>
              <a:rPr lang="en-US" sz="1400" dirty="0" smtClean="0"/>
              <a:t>,%</a:t>
            </a:r>
            <a:r>
              <a:rPr lang="en-US" sz="1400" dirty="0" err="1" smtClean="0"/>
              <a:t>esp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pop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ret</a:t>
            </a:r>
          </a:p>
        </p:txBody>
      </p:sp>
    </p:spTree>
    <p:extLst>
      <p:ext uri="{BB962C8B-B14F-4D97-AF65-F5344CB8AC3E}">
        <p14:creationId xmlns="" xmlns:p14="http://schemas.microsoft.com/office/powerpoint/2010/main" val="13866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/>
          <a:lstStyle/>
          <a:p>
            <a:r>
              <a:rPr lang="ru-RU" dirty="0"/>
              <a:t>Пример программы «</a:t>
            </a:r>
            <a:r>
              <a:rPr lang="en-US" dirty="0"/>
              <a:t>Hello, World!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20"/>
            <a:ext cx="4097866" cy="21467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Java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/>
              <a:t>HelloWorld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public </a:t>
            </a:r>
            <a:r>
              <a:rPr lang="en-US" sz="1400" dirty="0"/>
              <a:t>static void main(String[] args)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		System.out.println</a:t>
            </a:r>
            <a:r>
              <a:rPr lang="en-US" sz="1400" dirty="0"/>
              <a:t>("Hello, World!");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88292" y="4167908"/>
            <a:ext cx="4227175" cy="1985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Pascal</a:t>
            </a:r>
          </a:p>
          <a:p>
            <a:pPr marL="0" indent="0">
              <a:buNone/>
            </a:pPr>
            <a:r>
              <a:rPr lang="en-US" sz="1600" dirty="0"/>
              <a:t>program Hello;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writeln </a:t>
            </a:r>
            <a:r>
              <a:rPr lang="en-US" sz="1600" dirty="0"/>
              <a:t>('Hello, world!')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9904" y="1477818"/>
            <a:ext cx="2809393" cy="28309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100" b="1" dirty="0" smtClean="0"/>
              <a:t>C++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#include &lt;iostream&gt;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using namespace std;</a:t>
            </a:r>
          </a:p>
          <a:p>
            <a:pPr marL="0" indent="0">
              <a:buFont typeface="Wingdings 3" charset="2"/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int main() 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cout &lt;&lt; "Hello, World!";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69709" y="4722089"/>
            <a:ext cx="2757053" cy="877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Python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p</a:t>
            </a:r>
            <a:r>
              <a:rPr lang="en-US" sz="1600" dirty="0" smtClean="0"/>
              <a:t>rint(‘Hello, World!’)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223979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35199"/>
            <a:ext cx="8596668" cy="437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Разработка </a:t>
            </a:r>
            <a:r>
              <a:rPr lang="ru-RU" dirty="0" smtClean="0"/>
              <a:t>сайтов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Скрипты в играх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Автоматические</a:t>
            </a:r>
            <a:r>
              <a:rPr lang="ru-RU" dirty="0" smtClean="0"/>
              <a:t> системы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Научные исследования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Машинное обучение</a:t>
            </a:r>
          </a:p>
          <a:p>
            <a:pPr marL="0" lvl="1" indent="0" fontAlgn="base">
              <a:buNone/>
            </a:pPr>
            <a:r>
              <a:rPr lang="en-US" sz="1800" dirty="0" smtClean="0"/>
              <a:t>&gt;&gt;&gt;		</a:t>
            </a:r>
            <a:r>
              <a:rPr lang="ru-RU" sz="1800" dirty="0" smtClean="0"/>
              <a:t>Искусственный интеллект</a:t>
            </a:r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1499</TotalTime>
  <Words>434</Words>
  <Application>Microsoft Office PowerPoint</Application>
  <PresentationFormat>Произвольный</PresentationFormat>
  <Paragraphs>96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Аспект</vt:lpstr>
      <vt:lpstr>print(“Hello, Python!”)</vt:lpstr>
      <vt:lpstr>План</vt:lpstr>
      <vt:lpstr>Кем, когда и где?</vt:lpstr>
      <vt:lpstr>От куда взялось название?</vt:lpstr>
      <vt:lpstr>Особенности</vt:lpstr>
      <vt:lpstr>Иерархия.</vt:lpstr>
      <vt:lpstr>Пример программы «Hello, World!»</vt:lpstr>
      <vt:lpstr>Пример программы «Hello, World!»</vt:lpstr>
      <vt:lpstr>Где используется Python?</vt:lpstr>
      <vt:lpstr>Сайты</vt:lpstr>
      <vt:lpstr>Приложения</vt:lpstr>
      <vt:lpstr>Логика в играх</vt:lpstr>
      <vt:lpstr>Машинное обучение</vt:lpstr>
      <vt:lpstr>Искусственный интеллект – нейросети</vt:lpstr>
      <vt:lpstr>Недостатки </vt:lpstr>
      <vt:lpstr>Чем Python может быть Вам полезен?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528</cp:revision>
  <dcterms:created xsi:type="dcterms:W3CDTF">2020-07-29T06:37:30Z</dcterms:created>
  <dcterms:modified xsi:type="dcterms:W3CDTF">2022-08-28T11:50:24Z</dcterms:modified>
</cp:coreProperties>
</file>