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ubik Light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Abel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ubikLight-bold.fntdata"/><Relationship Id="rId21" Type="http://schemas.openxmlformats.org/officeDocument/2006/relationships/font" Target="fonts/RubikLight-regular.fntdata"/><Relationship Id="rId24" Type="http://schemas.openxmlformats.org/officeDocument/2006/relationships/font" Target="fonts/RubikLight-boldItalic.fntdata"/><Relationship Id="rId23" Type="http://schemas.openxmlformats.org/officeDocument/2006/relationships/font" Target="fonts/Rubik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bel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9f37f0b7e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9f37f0b7e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Softmax activation function will be applied on top of the base classification model to attain the prediction probability for each class.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 minimum threshold probability value will be determined for each class using the lowest predicted probability of the training data per class.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If the test data falls below the threshold of the predicted class, it will be classified under the negative class.</a:t>
            </a:r>
            <a:endParaRPr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9f37f0b7ee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9f37f0b7ee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998d72262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998d72262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f37f0b7ee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f37f0b7ee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f37f0b7ee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f37f0b7ee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f37f0b7ee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f37f0b7ee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then use the similarity to identify if the instance is an outlier or belongs to one of the known classes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b0aa8567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b0aa856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a5542f15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a5542f1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Open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-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set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classification is a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problem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of handling 'un- known' classes that are not contained in the training dataset, whereas traditional classifiers assume that only known classes appear in the test environment.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f37f0b7ee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f37f0b7ee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Open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-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set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classification is a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problem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of handling 'un- known' classes that are not contained in the training dataset, whereas traditional classifiers assume that only known classes appear in the test environment.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98d72262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98d72262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98d7226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998d7226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select 5 classes to build/train our models (known classes) and keep the remaining 5 classes as unknown classes.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Classes chosen to ensure that distribution for both known and unknown classes would approximately be equal to prevent skewed datasets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f37f0b7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f37f0b7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f37f0b7e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f37f0b7e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select 5 classes to build/train our models (known classes) and keep the remaining 5 classes as unknown classes.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Classes chosen to ensure that distribution for both known and unknown classes would approximately be equal to prevent skewed datasets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f37f0b7e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9f37f0b7e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9f37f0b7ee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9f37f0b7ee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8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1"/>
          <p:cNvSpPr txBox="1"/>
          <p:nvPr>
            <p:ph hasCustomPrompt="1"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flipH="1" rot="-1514360">
            <a:off x="-1463407" y="-1848832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flipH="1" rot="-1430259">
            <a:off x="-1396986" y="-1399018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 flipH="1" rot="-1430259">
            <a:off x="-1653489" y="-1180746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15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15"/>
          <p:cNvSpPr txBox="1"/>
          <p:nvPr>
            <p:ph hasCustomPrompt="1"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15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15"/>
          <p:cNvSpPr txBox="1"/>
          <p:nvPr>
            <p:ph hasCustomPrompt="1"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15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15"/>
          <p:cNvSpPr txBox="1"/>
          <p:nvPr>
            <p:ph hasCustomPrompt="1"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15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15"/>
          <p:cNvSpPr txBox="1"/>
          <p:nvPr>
            <p:ph hasCustomPrompt="1"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15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15"/>
          <p:cNvSpPr txBox="1"/>
          <p:nvPr>
            <p:ph hasCustomPrompt="1"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15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15"/>
          <p:cNvSpPr txBox="1"/>
          <p:nvPr>
            <p:ph hasCustomPrompt="1"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2" name="Google Shape;182;p16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16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16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16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6" name="Google Shape;186;p16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16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1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17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17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17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17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17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17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17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8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2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9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1"/>
          <p:cNvSpPr txBox="1"/>
          <p:nvPr>
            <p:ph idx="1" type="subTitle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249" name="Google Shape;24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2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5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3"/>
          <p:cNvSpPr txBox="1"/>
          <p:nvPr>
            <p:ph idx="1" type="subTitle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2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idx="1" type="subTitle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24"/>
          <p:cNvSpPr txBox="1"/>
          <p:nvPr>
            <p:ph idx="2" type="subTitle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0" name="Google Shape;270;p24"/>
          <p:cNvSpPr txBox="1"/>
          <p:nvPr>
            <p:ph idx="3" type="subTitle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2" name="Google Shape;272;p24"/>
          <p:cNvSpPr txBox="1"/>
          <p:nvPr>
            <p:ph idx="5" type="subTitle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4" name="Google Shape;274;p24"/>
          <p:cNvSpPr txBox="1"/>
          <p:nvPr>
            <p:ph idx="7" type="subTitle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24"/>
          <p:cNvSpPr txBox="1"/>
          <p:nvPr>
            <p:ph idx="8" type="subTitle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6" name="Google Shape;276;p24"/>
          <p:cNvSpPr txBox="1"/>
          <p:nvPr>
            <p:ph idx="9" type="subTitle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7" name="Google Shape;277;p24"/>
          <p:cNvSpPr txBox="1"/>
          <p:nvPr>
            <p:ph idx="13" type="subTitle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24"/>
          <p:cNvSpPr txBox="1"/>
          <p:nvPr>
            <p:ph idx="14" type="subTitle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24"/>
          <p:cNvSpPr txBox="1"/>
          <p:nvPr>
            <p:ph idx="15" type="subTitle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flipH="1" rot="-1514522">
              <a:off x="-1358416" y="-1677542"/>
              <a:ext cx="2459868" cy="2582326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flipH="1" rot="-1514455">
              <a:off x="8677413" y="4441916"/>
              <a:ext cx="1597641" cy="172251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flipH="1" rot="-1514455">
              <a:off x="8191049" y="4141902"/>
              <a:ext cx="1557889" cy="188893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flipH="1" rot="-1514455">
              <a:off x="8178446" y="4089912"/>
              <a:ext cx="1800860" cy="1890511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flipH="1" rot="-1430168">
              <a:off x="-1303062" y="-1300746"/>
              <a:ext cx="2162115" cy="2331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flipH="1" rot="-1430168">
              <a:off x="-1517927" y="-1117903"/>
              <a:ext cx="2108318" cy="255633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5"/>
          <p:cNvSpPr txBox="1"/>
          <p:nvPr>
            <p:ph hasCustomPrompt="1" type="title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/>
          <p:nvPr>
            <p:ph idx="1" type="subTitle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25"/>
          <p:cNvSpPr txBox="1"/>
          <p:nvPr>
            <p:ph hasCustomPrompt="1"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25"/>
          <p:cNvSpPr txBox="1"/>
          <p:nvPr>
            <p:ph hasCustomPrompt="1" idx="4" type="title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/>
          <p:nvPr>
            <p:ph idx="5" type="subTitle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6" name="Google Shape;316;p26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26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flipH="1" rot="10800000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8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/>
          <p:nvPr>
            <p:ph type="ctrTitle"/>
          </p:nvPr>
        </p:nvSpPr>
        <p:spPr>
          <a:xfrm>
            <a:off x="1937550" y="1628100"/>
            <a:ext cx="52506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No TeamName</a:t>
            </a:r>
            <a:endParaRPr sz="5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PROPOSAL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 VALUE FOR SOFTMAX PROBABILITY </a:t>
            </a:r>
            <a:endParaRPr/>
          </a:p>
        </p:txBody>
      </p:sp>
      <p:sp>
        <p:nvSpPr>
          <p:cNvPr id="417" name="Google Shape;417;p36"/>
          <p:cNvSpPr txBox="1"/>
          <p:nvPr>
            <p:ph idx="1" type="body"/>
          </p:nvPr>
        </p:nvSpPr>
        <p:spPr>
          <a:xfrm>
            <a:off x="1415275" y="2544100"/>
            <a:ext cx="63135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Softmax activation function applied to the base model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minimum threshold probability value will be determined for each class using the lowest predicted probability of the training data per class.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Predicted probability of the test data that falls below the threshold of the predicted class will be classified under the negative class.</a:t>
            </a:r>
            <a:endParaRPr/>
          </a:p>
        </p:txBody>
      </p:sp>
      <p:sp>
        <p:nvSpPr>
          <p:cNvPr id="418" name="Google Shape;418;p36"/>
          <p:cNvSpPr/>
          <p:nvPr/>
        </p:nvSpPr>
        <p:spPr>
          <a:xfrm>
            <a:off x="3030225" y="1463625"/>
            <a:ext cx="1179000" cy="754200"/>
          </a:xfrm>
          <a:prstGeom prst="roundRect">
            <a:avLst>
              <a:gd fmla="val 16667" name="adj"/>
            </a:avLst>
          </a:prstGeom>
          <a:solidFill>
            <a:srgbClr val="E9E2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6"/>
          <p:cNvSpPr/>
          <p:nvPr/>
        </p:nvSpPr>
        <p:spPr>
          <a:xfrm>
            <a:off x="4912563" y="1463625"/>
            <a:ext cx="972600" cy="754200"/>
          </a:xfrm>
          <a:prstGeom prst="roundRect">
            <a:avLst>
              <a:gd fmla="val 16667" name="adj"/>
            </a:avLst>
          </a:prstGeom>
          <a:solidFill>
            <a:srgbClr val="FFDD6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6"/>
          <p:cNvSpPr txBox="1"/>
          <p:nvPr/>
        </p:nvSpPr>
        <p:spPr>
          <a:xfrm>
            <a:off x="3030225" y="1631725"/>
            <a:ext cx="11790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Base Classification Model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4912569" y="1620675"/>
            <a:ext cx="9726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Threshold Check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6588513" y="1463625"/>
            <a:ext cx="1061700" cy="754200"/>
          </a:xfrm>
          <a:prstGeom prst="roundRect">
            <a:avLst>
              <a:gd fmla="val 16667" name="adj"/>
            </a:avLst>
          </a:prstGeom>
          <a:solidFill>
            <a:srgbClr val="E9E2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6"/>
          <p:cNvSpPr txBox="1"/>
          <p:nvPr/>
        </p:nvSpPr>
        <p:spPr>
          <a:xfrm>
            <a:off x="6588513" y="1631725"/>
            <a:ext cx="1061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Evaluation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24" name="Google Shape;424;p36"/>
          <p:cNvSpPr/>
          <p:nvPr/>
        </p:nvSpPr>
        <p:spPr>
          <a:xfrm>
            <a:off x="1147876" y="1463625"/>
            <a:ext cx="1179000" cy="754200"/>
          </a:xfrm>
          <a:prstGeom prst="roundRect">
            <a:avLst>
              <a:gd fmla="val 16667" name="adj"/>
            </a:avLst>
          </a:prstGeom>
          <a:solidFill>
            <a:srgbClr val="E9E2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6"/>
          <p:cNvSpPr txBox="1"/>
          <p:nvPr/>
        </p:nvSpPr>
        <p:spPr>
          <a:xfrm>
            <a:off x="1147801" y="1631725"/>
            <a:ext cx="11790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Spectrogram Inputs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26" name="Google Shape;426;p36"/>
          <p:cNvSpPr/>
          <p:nvPr/>
        </p:nvSpPr>
        <p:spPr>
          <a:xfrm>
            <a:off x="2462513" y="1625025"/>
            <a:ext cx="432000" cy="43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4344900" y="1625025"/>
            <a:ext cx="432000" cy="43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6"/>
          <p:cNvSpPr/>
          <p:nvPr/>
        </p:nvSpPr>
        <p:spPr>
          <a:xfrm>
            <a:off x="6020850" y="1625025"/>
            <a:ext cx="432000" cy="43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/>
          <p:nvPr/>
        </p:nvSpPr>
        <p:spPr>
          <a:xfrm flipH="1" rot="-812392">
            <a:off x="6048727" y="1643072"/>
            <a:ext cx="2434973" cy="2625289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435" name="Google Shape;435;p37"/>
          <p:cNvSpPr txBox="1"/>
          <p:nvPr>
            <p:ph idx="4294967295" type="body"/>
          </p:nvPr>
        </p:nvSpPr>
        <p:spPr>
          <a:xfrm>
            <a:off x="1031175" y="1487550"/>
            <a:ext cx="4010700" cy="21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accuracy for positive classes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 accuracy for negative class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When the model makes a wrong prediction, it does so with high confidence. Naively checking the softmax probability is probably not a good idea</a:t>
            </a:r>
            <a:endParaRPr/>
          </a:p>
        </p:txBody>
      </p:sp>
      <p:pic>
        <p:nvPicPr>
          <p:cNvPr id="436" name="Google Shape;436;p37"/>
          <p:cNvPicPr preferRelativeResize="0"/>
          <p:nvPr/>
        </p:nvPicPr>
        <p:blipFill rotWithShape="1">
          <a:blip r:embed="rId3">
            <a:alphaModFix/>
          </a:blip>
          <a:srcRect b="9800" l="4124" r="8866" t="19131"/>
          <a:stretch/>
        </p:blipFill>
        <p:spPr>
          <a:xfrm>
            <a:off x="5460300" y="2077600"/>
            <a:ext cx="3116400" cy="9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8"/>
          <p:cNvSpPr txBox="1"/>
          <p:nvPr>
            <p:ph type="title"/>
          </p:nvPr>
        </p:nvSpPr>
        <p:spPr>
          <a:xfrm>
            <a:off x="1996950" y="518525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CLASS CLASSIFICATION</a:t>
            </a:r>
            <a:endParaRPr/>
          </a:p>
        </p:txBody>
      </p:sp>
      <p:sp>
        <p:nvSpPr>
          <p:cNvPr id="442" name="Google Shape;442;p38"/>
          <p:cNvSpPr txBox="1"/>
          <p:nvPr>
            <p:ph idx="1" type="body"/>
          </p:nvPr>
        </p:nvSpPr>
        <p:spPr>
          <a:xfrm>
            <a:off x="1354500" y="2265900"/>
            <a:ext cx="6435000" cy="264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Normal class: instances from all 5 known classes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Trained One Class SVM from sklearn using 4 different kernels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Recall: Test set contains spectrograms of completely new </a:t>
            </a:r>
            <a:r>
              <a:rPr lang="en"/>
              <a:t>instances</a:t>
            </a:r>
            <a:r>
              <a:rPr lang="en"/>
              <a:t> from unknown classes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Outliers: Instances from unknown classes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/>
              <a:t>Tested the SVM models with the test set</a:t>
            </a:r>
            <a:endParaRPr/>
          </a:p>
        </p:txBody>
      </p:sp>
      <p:sp>
        <p:nvSpPr>
          <p:cNvPr id="443" name="Google Shape;443;p38"/>
          <p:cNvSpPr txBox="1"/>
          <p:nvPr>
            <p:ph idx="1" type="body"/>
          </p:nvPr>
        </p:nvSpPr>
        <p:spPr>
          <a:xfrm>
            <a:off x="3572700" y="1026120"/>
            <a:ext cx="1998600" cy="3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One Class SVM</a:t>
            </a:r>
            <a:endParaRPr b="1" sz="16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44" name="Google Shape;444;p38"/>
          <p:cNvSpPr/>
          <p:nvPr/>
        </p:nvSpPr>
        <p:spPr>
          <a:xfrm>
            <a:off x="4706175" y="1473963"/>
            <a:ext cx="1179000" cy="754200"/>
          </a:xfrm>
          <a:prstGeom prst="roundRect">
            <a:avLst>
              <a:gd fmla="val 16667" name="adj"/>
            </a:avLst>
          </a:prstGeom>
          <a:solidFill>
            <a:srgbClr val="E9E2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8"/>
          <p:cNvSpPr/>
          <p:nvPr/>
        </p:nvSpPr>
        <p:spPr>
          <a:xfrm>
            <a:off x="3030175" y="1473963"/>
            <a:ext cx="972600" cy="754200"/>
          </a:xfrm>
          <a:prstGeom prst="roundRect">
            <a:avLst>
              <a:gd fmla="val 16667" name="adj"/>
            </a:avLst>
          </a:prstGeom>
          <a:solidFill>
            <a:srgbClr val="FFDD6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8"/>
          <p:cNvSpPr txBox="1"/>
          <p:nvPr/>
        </p:nvSpPr>
        <p:spPr>
          <a:xfrm>
            <a:off x="4706175" y="1642063"/>
            <a:ext cx="11790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Base Classification Model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47" name="Google Shape;447;p38"/>
          <p:cNvSpPr txBox="1"/>
          <p:nvPr/>
        </p:nvSpPr>
        <p:spPr>
          <a:xfrm>
            <a:off x="3030182" y="1631013"/>
            <a:ext cx="9726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One Class SVM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6588513" y="1463625"/>
            <a:ext cx="1061700" cy="754200"/>
          </a:xfrm>
          <a:prstGeom prst="roundRect">
            <a:avLst>
              <a:gd fmla="val 16667" name="adj"/>
            </a:avLst>
          </a:prstGeom>
          <a:solidFill>
            <a:srgbClr val="E9E2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8"/>
          <p:cNvSpPr txBox="1"/>
          <p:nvPr/>
        </p:nvSpPr>
        <p:spPr>
          <a:xfrm>
            <a:off x="6588513" y="1631725"/>
            <a:ext cx="1061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Evaluation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1147876" y="1463625"/>
            <a:ext cx="1179000" cy="754200"/>
          </a:xfrm>
          <a:prstGeom prst="roundRect">
            <a:avLst>
              <a:gd fmla="val 16667" name="adj"/>
            </a:avLst>
          </a:prstGeom>
          <a:solidFill>
            <a:srgbClr val="E9E2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8"/>
          <p:cNvSpPr txBox="1"/>
          <p:nvPr/>
        </p:nvSpPr>
        <p:spPr>
          <a:xfrm>
            <a:off x="1147801" y="1631725"/>
            <a:ext cx="11790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Spectrogram Inputs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52" name="Google Shape;452;p38"/>
          <p:cNvSpPr/>
          <p:nvPr/>
        </p:nvSpPr>
        <p:spPr>
          <a:xfrm>
            <a:off x="2462513" y="1625025"/>
            <a:ext cx="432000" cy="43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4138463" y="1635350"/>
            <a:ext cx="432000" cy="43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8"/>
          <p:cNvSpPr/>
          <p:nvPr/>
        </p:nvSpPr>
        <p:spPr>
          <a:xfrm>
            <a:off x="6020850" y="1625025"/>
            <a:ext cx="432000" cy="43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9"/>
          <p:cNvSpPr/>
          <p:nvPr/>
        </p:nvSpPr>
        <p:spPr>
          <a:xfrm flipH="1" rot="-812392">
            <a:off x="6048727" y="1643072"/>
            <a:ext cx="2434973" cy="2625289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461" name="Google Shape;461;p39"/>
          <p:cNvSpPr txBox="1"/>
          <p:nvPr>
            <p:ph idx="4294967295" type="body"/>
          </p:nvPr>
        </p:nvSpPr>
        <p:spPr>
          <a:xfrm>
            <a:off x="1038400" y="1081175"/>
            <a:ext cx="4010700" cy="28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four kernels gave a low accuracy with only about 0.5 chance of differentiating whether it is the “normal” class or an outlier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SVM generally works better with lesser features.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case, our spectrogram inputs have a shape of (128, 250, 3) = ~ 96,000 features → One Class SVM might not work so well...</a:t>
            </a:r>
            <a:endParaRPr/>
          </a:p>
        </p:txBody>
      </p:sp>
      <p:pic>
        <p:nvPicPr>
          <p:cNvPr id="462" name="Google Shape;4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925" y="1752875"/>
            <a:ext cx="3225100" cy="14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/>
          <p:nvPr>
            <p:ph type="title"/>
          </p:nvPr>
        </p:nvSpPr>
        <p:spPr>
          <a:xfrm>
            <a:off x="1996950" y="518525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CLASS CLASSIFICATION</a:t>
            </a:r>
            <a:endParaRPr/>
          </a:p>
        </p:txBody>
      </p:sp>
      <p:sp>
        <p:nvSpPr>
          <p:cNvPr id="468" name="Google Shape;468;p40"/>
          <p:cNvSpPr txBox="1"/>
          <p:nvPr>
            <p:ph idx="1" type="body"/>
          </p:nvPr>
        </p:nvSpPr>
        <p:spPr>
          <a:xfrm>
            <a:off x="1473200" y="2358575"/>
            <a:ext cx="6435000" cy="31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Reduce the number of features using the base NN classification model.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Then, use these reduced features as input to One Class SVM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0"/>
          <p:cNvSpPr txBox="1"/>
          <p:nvPr>
            <p:ph idx="1" type="body"/>
          </p:nvPr>
        </p:nvSpPr>
        <p:spPr>
          <a:xfrm>
            <a:off x="3572700" y="1026120"/>
            <a:ext cx="1998600" cy="3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NN then </a:t>
            </a:r>
            <a:r>
              <a:rPr b="1" lang="en"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One Class SVM</a:t>
            </a:r>
            <a:endParaRPr b="1" sz="16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470" name="Google Shape;4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500" y="3081049"/>
            <a:ext cx="5532400" cy="13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0"/>
          <p:cNvSpPr/>
          <p:nvPr/>
        </p:nvSpPr>
        <p:spPr>
          <a:xfrm>
            <a:off x="3667575" y="3907325"/>
            <a:ext cx="839700" cy="2940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0"/>
          <p:cNvSpPr/>
          <p:nvPr/>
        </p:nvSpPr>
        <p:spPr>
          <a:xfrm>
            <a:off x="3030175" y="1488038"/>
            <a:ext cx="1179000" cy="754200"/>
          </a:xfrm>
          <a:prstGeom prst="roundRect">
            <a:avLst>
              <a:gd fmla="val 16667" name="adj"/>
            </a:avLst>
          </a:prstGeom>
          <a:solidFill>
            <a:srgbClr val="E9E2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0"/>
          <p:cNvSpPr/>
          <p:nvPr/>
        </p:nvSpPr>
        <p:spPr>
          <a:xfrm>
            <a:off x="4912538" y="1488038"/>
            <a:ext cx="972600" cy="754200"/>
          </a:xfrm>
          <a:prstGeom prst="roundRect">
            <a:avLst>
              <a:gd fmla="val 16667" name="adj"/>
            </a:avLst>
          </a:prstGeom>
          <a:solidFill>
            <a:srgbClr val="FFDD6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0"/>
          <p:cNvSpPr txBox="1"/>
          <p:nvPr/>
        </p:nvSpPr>
        <p:spPr>
          <a:xfrm>
            <a:off x="3030175" y="1656138"/>
            <a:ext cx="11790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Base Classification Model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75" name="Google Shape;475;p40"/>
          <p:cNvSpPr txBox="1"/>
          <p:nvPr/>
        </p:nvSpPr>
        <p:spPr>
          <a:xfrm>
            <a:off x="4912544" y="1645088"/>
            <a:ext cx="9726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One Class SVM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76" name="Google Shape;476;p40"/>
          <p:cNvSpPr/>
          <p:nvPr/>
        </p:nvSpPr>
        <p:spPr>
          <a:xfrm>
            <a:off x="6588513" y="1463625"/>
            <a:ext cx="1061700" cy="754200"/>
          </a:xfrm>
          <a:prstGeom prst="roundRect">
            <a:avLst>
              <a:gd fmla="val 16667" name="adj"/>
            </a:avLst>
          </a:prstGeom>
          <a:solidFill>
            <a:srgbClr val="E9E2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0"/>
          <p:cNvSpPr txBox="1"/>
          <p:nvPr/>
        </p:nvSpPr>
        <p:spPr>
          <a:xfrm>
            <a:off x="6588513" y="1631725"/>
            <a:ext cx="1061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Evaluation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78" name="Google Shape;478;p40"/>
          <p:cNvSpPr/>
          <p:nvPr/>
        </p:nvSpPr>
        <p:spPr>
          <a:xfrm>
            <a:off x="1147876" y="1463625"/>
            <a:ext cx="1179000" cy="754200"/>
          </a:xfrm>
          <a:prstGeom prst="roundRect">
            <a:avLst>
              <a:gd fmla="val 16667" name="adj"/>
            </a:avLst>
          </a:prstGeom>
          <a:solidFill>
            <a:srgbClr val="E9E2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0"/>
          <p:cNvSpPr txBox="1"/>
          <p:nvPr/>
        </p:nvSpPr>
        <p:spPr>
          <a:xfrm>
            <a:off x="1147801" y="1631725"/>
            <a:ext cx="11790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Spectrogram Inputs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80" name="Google Shape;480;p40"/>
          <p:cNvSpPr/>
          <p:nvPr/>
        </p:nvSpPr>
        <p:spPr>
          <a:xfrm>
            <a:off x="2462513" y="1625025"/>
            <a:ext cx="432000" cy="43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0"/>
          <p:cNvSpPr/>
          <p:nvPr/>
        </p:nvSpPr>
        <p:spPr>
          <a:xfrm>
            <a:off x="4344813" y="1649450"/>
            <a:ext cx="432000" cy="43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0"/>
          <p:cNvSpPr/>
          <p:nvPr/>
        </p:nvSpPr>
        <p:spPr>
          <a:xfrm>
            <a:off x="6020850" y="1625025"/>
            <a:ext cx="432000" cy="43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APPROACHES</a:t>
            </a:r>
            <a:endParaRPr/>
          </a:p>
        </p:txBody>
      </p:sp>
      <p:sp>
        <p:nvSpPr>
          <p:cNvPr id="488" name="Google Shape;488;p41"/>
          <p:cNvSpPr txBox="1"/>
          <p:nvPr>
            <p:ph idx="1" type="body"/>
          </p:nvPr>
        </p:nvSpPr>
        <p:spPr>
          <a:xfrm>
            <a:off x="1415275" y="1190150"/>
            <a:ext cx="63135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Current Approaches: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Threshold Value </a:t>
            </a:r>
            <a:r>
              <a:rPr lang="en"/>
              <a:t>for Softmax Probability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One Class SVM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Using original spectrograms as inputs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Using reduced features from NN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Future Approaches: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Comparing the similarity between the test data point and the training data centroid across multiple features</a:t>
            </a:r>
            <a:endParaRPr/>
          </a:p>
        </p:txBody>
      </p:sp>
      <p:cxnSp>
        <p:nvCxnSpPr>
          <p:cNvPr id="489" name="Google Shape;489;p41"/>
          <p:cNvCxnSpPr/>
          <p:nvPr/>
        </p:nvCxnSpPr>
        <p:spPr>
          <a:xfrm>
            <a:off x="1417675" y="3011825"/>
            <a:ext cx="63087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2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QUESTION?</a:t>
            </a:r>
            <a:endParaRPr/>
          </a:p>
        </p:txBody>
      </p:sp>
      <p:sp>
        <p:nvSpPr>
          <p:cNvPr id="495" name="Google Shape;495;p42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/>
          <p:nvPr>
            <p:ph idx="1" type="subTitle"/>
          </p:nvPr>
        </p:nvSpPr>
        <p:spPr>
          <a:xfrm>
            <a:off x="625650" y="2023450"/>
            <a:ext cx="7689900" cy="1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Investigating the open set audio classification problem.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Given an audio classification task, what is the best way to reject samples that are outside your target classes while still classifying between the target classes?</a:t>
            </a:r>
            <a:endParaRPr sz="1800"/>
          </a:p>
        </p:txBody>
      </p:sp>
      <p:sp>
        <p:nvSpPr>
          <p:cNvPr id="330" name="Google Shape;330;p28"/>
          <p:cNvSpPr txBox="1"/>
          <p:nvPr>
            <p:ph type="title"/>
          </p:nvPr>
        </p:nvSpPr>
        <p:spPr>
          <a:xfrm>
            <a:off x="1996975" y="1540618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9"/>
          <p:cNvPicPr preferRelativeResize="0"/>
          <p:nvPr/>
        </p:nvPicPr>
        <p:blipFill rotWithShape="1">
          <a:blip r:embed="rId3">
            <a:alphaModFix/>
          </a:blip>
          <a:srcRect b="1831" l="2943" r="3912" t="13773"/>
          <a:stretch/>
        </p:blipFill>
        <p:spPr>
          <a:xfrm>
            <a:off x="1386175" y="1207150"/>
            <a:ext cx="6371649" cy="31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9"/>
          <p:cNvSpPr txBox="1"/>
          <p:nvPr>
            <p:ph type="title"/>
          </p:nvPr>
        </p:nvSpPr>
        <p:spPr>
          <a:xfrm>
            <a:off x="1996950" y="637893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1386175" y="3707875"/>
            <a:ext cx="6318600" cy="3231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 txBox="1"/>
          <p:nvPr/>
        </p:nvSpPr>
        <p:spPr>
          <a:xfrm>
            <a:off x="1386175" y="4539050"/>
            <a:ext cx="514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https://arxiv.org/pdf/1811.08581.pdf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4" name="Google Shape;344;p30"/>
          <p:cNvSpPr txBox="1"/>
          <p:nvPr>
            <p:ph idx="1" type="subTitle"/>
          </p:nvPr>
        </p:nvSpPr>
        <p:spPr>
          <a:xfrm>
            <a:off x="3000897" y="1650250"/>
            <a:ext cx="37158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DATASET COLLECTED/ PREPROCESSING</a:t>
            </a:r>
            <a:endParaRPr sz="2200"/>
          </a:p>
        </p:txBody>
      </p:sp>
      <p:sp>
        <p:nvSpPr>
          <p:cNvPr id="345" name="Google Shape;345;p30"/>
          <p:cNvSpPr txBox="1"/>
          <p:nvPr>
            <p:ph idx="3" type="title"/>
          </p:nvPr>
        </p:nvSpPr>
        <p:spPr>
          <a:xfrm>
            <a:off x="2427333" y="1350175"/>
            <a:ext cx="675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346" name="Google Shape;346;p30"/>
          <p:cNvSpPr txBox="1"/>
          <p:nvPr>
            <p:ph idx="6" type="title"/>
          </p:nvPr>
        </p:nvSpPr>
        <p:spPr>
          <a:xfrm>
            <a:off x="2427324" y="2216709"/>
            <a:ext cx="675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347" name="Google Shape;347;p30"/>
          <p:cNvSpPr txBox="1"/>
          <p:nvPr>
            <p:ph idx="7" type="subTitle"/>
          </p:nvPr>
        </p:nvSpPr>
        <p:spPr>
          <a:xfrm>
            <a:off x="3000897" y="2216688"/>
            <a:ext cx="3715800" cy="15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CURRENT APPROACHES: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900"/>
              <a:t>THRESHOLD VALUE USING SOFTMAX PROBABILITY</a:t>
            </a:r>
            <a:endParaRPr sz="19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900"/>
              <a:t>ONE CLASS CLASSIFICATION</a:t>
            </a:r>
            <a:endParaRPr sz="1900"/>
          </a:p>
        </p:txBody>
      </p:sp>
      <p:sp>
        <p:nvSpPr>
          <p:cNvPr id="348" name="Google Shape;348;p30"/>
          <p:cNvSpPr txBox="1"/>
          <p:nvPr>
            <p:ph idx="13" type="subTitle"/>
          </p:nvPr>
        </p:nvSpPr>
        <p:spPr>
          <a:xfrm>
            <a:off x="3000888" y="3983708"/>
            <a:ext cx="37158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OTHER POSSIBLE METHODS</a:t>
            </a:r>
            <a:endParaRPr sz="2200"/>
          </a:p>
        </p:txBody>
      </p:sp>
      <p:sp>
        <p:nvSpPr>
          <p:cNvPr id="349" name="Google Shape;349;p30"/>
          <p:cNvSpPr txBox="1"/>
          <p:nvPr>
            <p:ph idx="15" type="title"/>
          </p:nvPr>
        </p:nvSpPr>
        <p:spPr>
          <a:xfrm>
            <a:off x="2427312" y="3919502"/>
            <a:ext cx="675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/>
          <p:nvPr>
            <p:ph idx="1" type="body"/>
          </p:nvPr>
        </p:nvSpPr>
        <p:spPr>
          <a:xfrm>
            <a:off x="1122250" y="970900"/>
            <a:ext cx="4612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UrbanSound8K dataset (10 classes):</a:t>
            </a:r>
            <a:endParaRPr/>
          </a:p>
        </p:txBody>
      </p:sp>
      <p:sp>
        <p:nvSpPr>
          <p:cNvPr id="355" name="Google Shape;355;p3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pic>
        <p:nvPicPr>
          <p:cNvPr id="356" name="Google Shape;3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975" y="1636363"/>
            <a:ext cx="1588325" cy="22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6162" y="1636363"/>
            <a:ext cx="4245319" cy="22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BASE MODEL</a:t>
            </a:r>
            <a:endParaRPr/>
          </a:p>
        </p:txBody>
      </p:sp>
      <p:sp>
        <p:nvSpPr>
          <p:cNvPr id="363" name="Google Shape;363;p32"/>
          <p:cNvSpPr txBox="1"/>
          <p:nvPr>
            <p:ph idx="1" type="body"/>
          </p:nvPr>
        </p:nvSpPr>
        <p:spPr>
          <a:xfrm>
            <a:off x="1415250" y="1194900"/>
            <a:ext cx="6313500" cy="3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Solve the standard audio classification problem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Pretrained (ImageNet) DenseNet CNN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Transfer learning between Image and Audio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Change final dense layer (classifier) to match our number of classes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One of the state-of-the-art models on the UrbanSound8K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Achieved &gt; 94% test accuracy on our known test set for the 5 chosen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https://arxiv.org/pdf/2007.11154.pdf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/>
          <p:nvPr>
            <p:ph idx="1" type="body"/>
          </p:nvPr>
        </p:nvSpPr>
        <p:spPr>
          <a:xfrm>
            <a:off x="1288775" y="1192213"/>
            <a:ext cx="6348300" cy="25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 Mel Spectrogram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3 - channels, each with different window size and hop length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Pre-computed to save time during training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Saved as 3D numpy arrays in .npy format to be dynamically loaded using a data loader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https://arxiv.org/pdf/2007.11154.pdf</a:t>
            </a:r>
            <a:endParaRPr/>
          </a:p>
        </p:txBody>
      </p:sp>
      <p:sp>
        <p:nvSpPr>
          <p:cNvPr id="369" name="Google Shape;369;p3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370" name="Google Shape;3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831" y="3772175"/>
            <a:ext cx="1979543" cy="12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475" y="3772176"/>
            <a:ext cx="1889449" cy="123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9200" y="3762275"/>
            <a:ext cx="1889450" cy="12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TEST SPLIT</a:t>
            </a:r>
            <a:endParaRPr/>
          </a:p>
        </p:txBody>
      </p:sp>
      <p:sp>
        <p:nvSpPr>
          <p:cNvPr id="378" name="Google Shape;378;p34"/>
          <p:cNvSpPr/>
          <p:nvPr/>
        </p:nvSpPr>
        <p:spPr>
          <a:xfrm>
            <a:off x="733038" y="2597750"/>
            <a:ext cx="815100" cy="59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379" name="Google Shape;379;p34"/>
          <p:cNvCxnSpPr>
            <a:stCxn id="378" idx="3"/>
            <a:endCxn id="380" idx="1"/>
          </p:cNvCxnSpPr>
          <p:nvPr/>
        </p:nvCxnSpPr>
        <p:spPr>
          <a:xfrm flipH="1" rot="10800000">
            <a:off x="1548138" y="2000450"/>
            <a:ext cx="1184100" cy="896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4"/>
          <p:cNvCxnSpPr>
            <a:stCxn id="378" idx="3"/>
            <a:endCxn id="382" idx="1"/>
          </p:cNvCxnSpPr>
          <p:nvPr/>
        </p:nvCxnSpPr>
        <p:spPr>
          <a:xfrm>
            <a:off x="1548138" y="2897150"/>
            <a:ext cx="1184100" cy="777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34"/>
          <p:cNvSpPr txBox="1"/>
          <p:nvPr/>
        </p:nvSpPr>
        <p:spPr>
          <a:xfrm>
            <a:off x="1426950" y="1939150"/>
            <a:ext cx="950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5 classes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>
            <a:off x="1326275" y="3256063"/>
            <a:ext cx="950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5 classes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4"/>
          <p:cNvSpPr/>
          <p:nvPr/>
        </p:nvSpPr>
        <p:spPr>
          <a:xfrm>
            <a:off x="2732213" y="1700950"/>
            <a:ext cx="815100" cy="598800"/>
          </a:xfrm>
          <a:prstGeom prst="roundRect">
            <a:avLst>
              <a:gd fmla="val 16667" name="adj"/>
            </a:avLst>
          </a:prstGeom>
          <a:solidFill>
            <a:srgbClr val="FFDD6B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Unknown</a:t>
            </a:r>
            <a:endParaRPr b="1" sz="1000"/>
          </a:p>
        </p:txBody>
      </p:sp>
      <p:sp>
        <p:nvSpPr>
          <p:cNvPr id="386" name="Google Shape;386;p34"/>
          <p:cNvSpPr/>
          <p:nvPr/>
        </p:nvSpPr>
        <p:spPr>
          <a:xfrm>
            <a:off x="2732213" y="3375500"/>
            <a:ext cx="815100" cy="598800"/>
          </a:xfrm>
          <a:prstGeom prst="roundRect">
            <a:avLst>
              <a:gd fmla="val 16667" name="adj"/>
            </a:avLst>
          </a:prstGeom>
          <a:solidFill>
            <a:srgbClr val="E9E2C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Known</a:t>
            </a:r>
            <a:endParaRPr b="1" sz="1000"/>
          </a:p>
        </p:txBody>
      </p:sp>
      <p:sp>
        <p:nvSpPr>
          <p:cNvPr id="387" name="Google Shape;387;p34"/>
          <p:cNvSpPr/>
          <p:nvPr/>
        </p:nvSpPr>
        <p:spPr>
          <a:xfrm>
            <a:off x="4154263" y="1221250"/>
            <a:ext cx="815100" cy="59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88" name="Google Shape;388;p34"/>
          <p:cNvSpPr/>
          <p:nvPr/>
        </p:nvSpPr>
        <p:spPr>
          <a:xfrm>
            <a:off x="4154263" y="2137425"/>
            <a:ext cx="815100" cy="59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Test</a:t>
            </a:r>
            <a:endParaRPr sz="1000">
              <a:solidFill>
                <a:schemeClr val="accent3"/>
              </a:solidFill>
            </a:endParaRPr>
          </a:p>
        </p:txBody>
      </p:sp>
      <p:cxnSp>
        <p:nvCxnSpPr>
          <p:cNvPr id="389" name="Google Shape;389;p34"/>
          <p:cNvCxnSpPr>
            <a:stCxn id="385" idx="3"/>
            <a:endCxn id="387" idx="1"/>
          </p:cNvCxnSpPr>
          <p:nvPr/>
        </p:nvCxnSpPr>
        <p:spPr>
          <a:xfrm flipH="1" rot="10800000">
            <a:off x="3547313" y="1520650"/>
            <a:ext cx="606900" cy="479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34"/>
          <p:cNvCxnSpPr>
            <a:stCxn id="385" idx="3"/>
            <a:endCxn id="388" idx="1"/>
          </p:cNvCxnSpPr>
          <p:nvPr/>
        </p:nvCxnSpPr>
        <p:spPr>
          <a:xfrm>
            <a:off x="3547313" y="2000350"/>
            <a:ext cx="606900" cy="436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34"/>
          <p:cNvSpPr txBox="1"/>
          <p:nvPr/>
        </p:nvSpPr>
        <p:spPr>
          <a:xfrm>
            <a:off x="3493963" y="2180675"/>
            <a:ext cx="524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4%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4"/>
          <p:cNvSpPr txBox="1"/>
          <p:nvPr/>
        </p:nvSpPr>
        <p:spPr>
          <a:xfrm>
            <a:off x="3474312" y="1328025"/>
            <a:ext cx="563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96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4"/>
          <p:cNvSpPr/>
          <p:nvPr/>
        </p:nvSpPr>
        <p:spPr>
          <a:xfrm>
            <a:off x="4154263" y="2986550"/>
            <a:ext cx="815100" cy="59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Test</a:t>
            </a:r>
            <a:endParaRPr sz="1000">
              <a:solidFill>
                <a:schemeClr val="accent3"/>
              </a:solidFill>
            </a:endParaRPr>
          </a:p>
        </p:txBody>
      </p:sp>
      <p:cxnSp>
        <p:nvCxnSpPr>
          <p:cNvPr id="394" name="Google Shape;394;p34"/>
          <p:cNvCxnSpPr>
            <a:stCxn id="386" idx="3"/>
            <a:endCxn id="393" idx="1"/>
          </p:cNvCxnSpPr>
          <p:nvPr/>
        </p:nvCxnSpPr>
        <p:spPr>
          <a:xfrm flipH="1" rot="10800000">
            <a:off x="3547313" y="3285800"/>
            <a:ext cx="606900" cy="389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34"/>
          <p:cNvSpPr/>
          <p:nvPr/>
        </p:nvSpPr>
        <p:spPr>
          <a:xfrm>
            <a:off x="4154263" y="3779750"/>
            <a:ext cx="815100" cy="59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396" name="Google Shape;396;p34"/>
          <p:cNvCxnSpPr>
            <a:stCxn id="386" idx="3"/>
            <a:endCxn id="395" idx="1"/>
          </p:cNvCxnSpPr>
          <p:nvPr/>
        </p:nvCxnSpPr>
        <p:spPr>
          <a:xfrm>
            <a:off x="3547313" y="3674900"/>
            <a:ext cx="606900" cy="404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34"/>
          <p:cNvSpPr txBox="1"/>
          <p:nvPr/>
        </p:nvSpPr>
        <p:spPr>
          <a:xfrm>
            <a:off x="3493962" y="3069575"/>
            <a:ext cx="606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34"/>
          <p:cNvSpPr txBox="1"/>
          <p:nvPr/>
        </p:nvSpPr>
        <p:spPr>
          <a:xfrm>
            <a:off x="3452712" y="3958475"/>
            <a:ext cx="606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4"/>
          <p:cNvSpPr/>
          <p:nvPr/>
        </p:nvSpPr>
        <p:spPr>
          <a:xfrm>
            <a:off x="5870238" y="3430175"/>
            <a:ext cx="815100" cy="59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Validation</a:t>
            </a:r>
            <a:endParaRPr sz="1000">
              <a:solidFill>
                <a:schemeClr val="accent3"/>
              </a:solidFill>
            </a:endParaRPr>
          </a:p>
        </p:txBody>
      </p:sp>
      <p:sp>
        <p:nvSpPr>
          <p:cNvPr id="400" name="Google Shape;400;p34"/>
          <p:cNvSpPr/>
          <p:nvPr/>
        </p:nvSpPr>
        <p:spPr>
          <a:xfrm>
            <a:off x="5870238" y="4264875"/>
            <a:ext cx="815100" cy="59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Training</a:t>
            </a:r>
            <a:endParaRPr sz="1000">
              <a:solidFill>
                <a:schemeClr val="accent3"/>
              </a:solidFill>
            </a:endParaRPr>
          </a:p>
        </p:txBody>
      </p:sp>
      <p:cxnSp>
        <p:nvCxnSpPr>
          <p:cNvPr id="401" name="Google Shape;401;p34"/>
          <p:cNvCxnSpPr>
            <a:stCxn id="395" idx="3"/>
            <a:endCxn id="399" idx="1"/>
          </p:cNvCxnSpPr>
          <p:nvPr/>
        </p:nvCxnSpPr>
        <p:spPr>
          <a:xfrm flipH="1" rot="10800000">
            <a:off x="4969363" y="3729650"/>
            <a:ext cx="900900" cy="349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34"/>
          <p:cNvCxnSpPr>
            <a:stCxn id="395" idx="3"/>
            <a:endCxn id="400" idx="1"/>
          </p:cNvCxnSpPr>
          <p:nvPr/>
        </p:nvCxnSpPr>
        <p:spPr>
          <a:xfrm>
            <a:off x="4969363" y="4079150"/>
            <a:ext cx="900900" cy="485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34"/>
          <p:cNvSpPr txBox="1"/>
          <p:nvPr/>
        </p:nvSpPr>
        <p:spPr>
          <a:xfrm>
            <a:off x="5154087" y="3494600"/>
            <a:ext cx="606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20%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34"/>
          <p:cNvSpPr txBox="1"/>
          <p:nvPr/>
        </p:nvSpPr>
        <p:spPr>
          <a:xfrm>
            <a:off x="5064025" y="4264875"/>
            <a:ext cx="606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34"/>
          <p:cNvSpPr txBox="1"/>
          <p:nvPr/>
        </p:nvSpPr>
        <p:spPr>
          <a:xfrm>
            <a:off x="5134963" y="1274200"/>
            <a:ext cx="32760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Goals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Roughly an even number of data in each class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Enough unknown classes to avoid bias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"/>
          <p:cNvSpPr txBox="1"/>
          <p:nvPr>
            <p:ph idx="1" type="subTitle"/>
          </p:nvPr>
        </p:nvSpPr>
        <p:spPr>
          <a:xfrm>
            <a:off x="1739850" y="2141525"/>
            <a:ext cx="56643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lang="en" sz="1800"/>
              <a:t>Threshold Value for Softmax Probability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lang="en" sz="1800"/>
              <a:t>One Class SVM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</a:pPr>
            <a:r>
              <a:rPr lang="en" sz="1600"/>
              <a:t>Using original spectrograms as inputs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</a:pPr>
            <a:r>
              <a:rPr lang="en" sz="1600"/>
              <a:t>Using reduced features from NN</a:t>
            </a:r>
            <a:r>
              <a:rPr b="1" lang="en" sz="1600"/>
              <a:t> </a:t>
            </a:r>
            <a:endParaRPr sz="1600"/>
          </a:p>
        </p:txBody>
      </p:sp>
      <p:sp>
        <p:nvSpPr>
          <p:cNvPr id="411" name="Google Shape;411;p35"/>
          <p:cNvSpPr txBox="1"/>
          <p:nvPr>
            <p:ph type="title"/>
          </p:nvPr>
        </p:nvSpPr>
        <p:spPr>
          <a:xfrm>
            <a:off x="1996975" y="1540618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APPROACHES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