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12192000"/>
  <p:notesSz cx="6858000" cy="9144000"/>
  <p:embeddedFontLs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3" roundtripDataSignature="AMtx7mj98NDxvnJBOJXGhiiZkarCKkQTY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7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6.xml"/><Relationship Id="rId21" Type="http://schemas.openxmlformats.org/officeDocument/2006/relationships/font" Target="fonts/Roboto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Roboto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1d4ebd7dd8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1d4ebd7dd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1d4ebd7dd8_0_9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1d4ebd7dd8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g31d4ebd7dd8_0_13"/>
          <p:cNvGrpSpPr/>
          <p:nvPr/>
        </p:nvGrpSpPr>
        <p:grpSpPr>
          <a:xfrm>
            <a:off x="8130968" y="7"/>
            <a:ext cx="4060732" cy="2707359"/>
            <a:chOff x="6098378" y="5"/>
            <a:chExt cx="3045625" cy="2030570"/>
          </a:xfrm>
        </p:grpSpPr>
        <p:sp>
          <p:nvSpPr>
            <p:cNvPr id="11" name="Google Shape;11;g31d4ebd7dd8_0_1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g31d4ebd7dd8_0_1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g31d4ebd7dd8_0_1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g31d4ebd7dd8_0_1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g31d4ebd7dd8_0_1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g31d4ebd7dd8_0_13"/>
          <p:cNvSpPr txBox="1"/>
          <p:nvPr>
            <p:ph type="ctrTitle"/>
          </p:nvPr>
        </p:nvSpPr>
        <p:spPr>
          <a:xfrm>
            <a:off x="797467" y="2366963"/>
            <a:ext cx="10962900" cy="11184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g31d4ebd7dd8_0_13"/>
          <p:cNvSpPr txBox="1"/>
          <p:nvPr>
            <p:ph idx="1" type="subTitle"/>
          </p:nvPr>
        </p:nvSpPr>
        <p:spPr>
          <a:xfrm>
            <a:off x="797451" y="3621217"/>
            <a:ext cx="10962900" cy="577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g31d4ebd7dd8_0_13"/>
          <p:cNvSpPr txBox="1"/>
          <p:nvPr>
            <p:ph idx="12" type="sldNum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g31d4ebd7dd8_0_73"/>
          <p:cNvGrpSpPr/>
          <p:nvPr/>
        </p:nvGrpSpPr>
        <p:grpSpPr>
          <a:xfrm>
            <a:off x="8130968" y="7"/>
            <a:ext cx="4060732" cy="2707359"/>
            <a:chOff x="6098378" y="5"/>
            <a:chExt cx="3045625" cy="2030570"/>
          </a:xfrm>
        </p:grpSpPr>
        <p:sp>
          <p:nvSpPr>
            <p:cNvPr id="71" name="Google Shape;71;g31d4ebd7dd8_0_7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g31d4ebd7dd8_0_7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g31d4ebd7dd8_0_7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g31d4ebd7dd8_0_7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g31d4ebd7dd8_0_7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g31d4ebd7dd8_0_73"/>
          <p:cNvSpPr txBox="1"/>
          <p:nvPr>
            <p:ph hasCustomPrompt="1" type="title"/>
          </p:nvPr>
        </p:nvSpPr>
        <p:spPr>
          <a:xfrm>
            <a:off x="415600" y="1674733"/>
            <a:ext cx="11360700" cy="27075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g31d4ebd7dd8_0_73"/>
          <p:cNvSpPr txBox="1"/>
          <p:nvPr>
            <p:ph idx="1" type="body"/>
          </p:nvPr>
        </p:nvSpPr>
        <p:spPr>
          <a:xfrm>
            <a:off x="415600" y="4492300"/>
            <a:ext cx="11360700" cy="1709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indent="-3492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2pPr>
            <a:lvl3pPr indent="-3492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3pPr>
            <a:lvl4pPr indent="-3492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4pPr>
            <a:lvl5pPr indent="-3492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5pPr>
            <a:lvl6pPr indent="-3492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6pPr>
            <a:lvl7pPr indent="-3492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7pPr>
            <a:lvl8pPr indent="-3492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8pPr>
            <a:lvl9pPr indent="-3492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g31d4ebd7dd8_0_73"/>
          <p:cNvSpPr txBox="1"/>
          <p:nvPr>
            <p:ph idx="12" type="sldNum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1d4ebd7dd8_0_83"/>
          <p:cNvSpPr txBox="1"/>
          <p:nvPr>
            <p:ph idx="12" type="sldNum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1d4ebd7dd8_0_8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83" name="Google Shape;83;g31d4ebd7dd8_0_8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84" name="Google Shape;84;g31d4ebd7dd8_0_8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g31d4ebd7dd8_0_8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g31d4ebd7dd8_0_8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g31d4ebd7dd8_0_23"/>
          <p:cNvGrpSpPr/>
          <p:nvPr/>
        </p:nvGrpSpPr>
        <p:grpSpPr>
          <a:xfrm>
            <a:off x="8130968" y="7"/>
            <a:ext cx="4060732" cy="2707359"/>
            <a:chOff x="6098378" y="5"/>
            <a:chExt cx="3045625" cy="2030570"/>
          </a:xfrm>
        </p:grpSpPr>
        <p:sp>
          <p:nvSpPr>
            <p:cNvPr id="21" name="Google Shape;21;g31d4ebd7dd8_0_2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g31d4ebd7dd8_0_2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g31d4ebd7dd8_0_2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g31d4ebd7dd8_0_2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g31d4ebd7dd8_0_2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g31d4ebd7dd8_0_23"/>
          <p:cNvSpPr txBox="1"/>
          <p:nvPr>
            <p:ph type="title"/>
          </p:nvPr>
        </p:nvSpPr>
        <p:spPr>
          <a:xfrm>
            <a:off x="797467" y="2869796"/>
            <a:ext cx="10962900" cy="11184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g31d4ebd7dd8_0_23"/>
          <p:cNvSpPr txBox="1"/>
          <p:nvPr>
            <p:ph idx="12" type="sldNum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g31d4ebd7dd8_0_32"/>
          <p:cNvGrpSpPr/>
          <p:nvPr/>
        </p:nvGrpSpPr>
        <p:grpSpPr>
          <a:xfrm>
            <a:off x="0" y="5204762"/>
            <a:ext cx="12191695" cy="1653192"/>
            <a:chOff x="0" y="3903669"/>
            <a:chExt cx="9144000" cy="1239925"/>
          </a:xfrm>
        </p:grpSpPr>
        <p:sp>
          <p:nvSpPr>
            <p:cNvPr id="30" name="Google Shape;30;g31d4ebd7dd8_0_32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g31d4ebd7dd8_0_32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g31d4ebd7dd8_0_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g31d4ebd7dd8_0_32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g31d4ebd7dd8_0_32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g31d4ebd7dd8_0_32"/>
          <p:cNvSpPr txBox="1"/>
          <p:nvPr>
            <p:ph type="title"/>
          </p:nvPr>
        </p:nvSpPr>
        <p:spPr>
          <a:xfrm>
            <a:off x="415600" y="546667"/>
            <a:ext cx="11360700" cy="810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36" name="Google Shape;36;g31d4ebd7dd8_0_32"/>
          <p:cNvSpPr txBox="1"/>
          <p:nvPr>
            <p:ph idx="1" type="body"/>
          </p:nvPr>
        </p:nvSpPr>
        <p:spPr>
          <a:xfrm>
            <a:off x="415600" y="1639833"/>
            <a:ext cx="11360700" cy="4452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37" name="Google Shape;37;g31d4ebd7dd8_0_32"/>
          <p:cNvSpPr txBox="1"/>
          <p:nvPr>
            <p:ph idx="12" type="sldNum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31d4ebd7dd8_0_42"/>
          <p:cNvSpPr txBox="1"/>
          <p:nvPr>
            <p:ph type="title"/>
          </p:nvPr>
        </p:nvSpPr>
        <p:spPr>
          <a:xfrm>
            <a:off x="415600" y="546667"/>
            <a:ext cx="11360700" cy="810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40" name="Google Shape;40;g31d4ebd7dd8_0_42"/>
          <p:cNvSpPr txBox="1"/>
          <p:nvPr>
            <p:ph idx="1" type="body"/>
          </p:nvPr>
        </p:nvSpPr>
        <p:spPr>
          <a:xfrm>
            <a:off x="415600" y="1639967"/>
            <a:ext cx="5333100" cy="4452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1" name="Google Shape;41;g31d4ebd7dd8_0_42"/>
          <p:cNvSpPr txBox="1"/>
          <p:nvPr>
            <p:ph idx="2" type="body"/>
          </p:nvPr>
        </p:nvSpPr>
        <p:spPr>
          <a:xfrm>
            <a:off x="6443200" y="1639967"/>
            <a:ext cx="5333100" cy="4452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2" name="Google Shape;42;g31d4ebd7dd8_0_42"/>
          <p:cNvSpPr txBox="1"/>
          <p:nvPr>
            <p:ph idx="12" type="sldNum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31d4ebd7dd8_0_47"/>
          <p:cNvSpPr txBox="1"/>
          <p:nvPr>
            <p:ph type="title"/>
          </p:nvPr>
        </p:nvSpPr>
        <p:spPr>
          <a:xfrm>
            <a:off x="415600" y="546667"/>
            <a:ext cx="11360700" cy="810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45" name="Google Shape;45;g31d4ebd7dd8_0_47"/>
          <p:cNvSpPr txBox="1"/>
          <p:nvPr>
            <p:ph idx="12" type="sldNum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31d4ebd7dd8_0_50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48" name="Google Shape;48;g31d4ebd7dd8_0_50"/>
          <p:cNvSpPr txBox="1"/>
          <p:nvPr>
            <p:ph idx="1" type="body"/>
          </p:nvPr>
        </p:nvSpPr>
        <p:spPr>
          <a:xfrm>
            <a:off x="415600" y="1954405"/>
            <a:ext cx="3744000" cy="4137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9" name="Google Shape;49;g31d4ebd7dd8_0_50"/>
          <p:cNvSpPr txBox="1"/>
          <p:nvPr>
            <p:ph idx="12" type="sldNum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g31d4ebd7dd8_0_54"/>
          <p:cNvGrpSpPr/>
          <p:nvPr/>
        </p:nvGrpSpPr>
        <p:grpSpPr>
          <a:xfrm>
            <a:off x="8130968" y="7"/>
            <a:ext cx="4060732" cy="2707359"/>
            <a:chOff x="6098378" y="5"/>
            <a:chExt cx="3045625" cy="2030570"/>
          </a:xfrm>
        </p:grpSpPr>
        <p:sp>
          <p:nvSpPr>
            <p:cNvPr id="52" name="Google Shape;52;g31d4ebd7dd8_0_54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g31d4ebd7dd8_0_54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g31d4ebd7dd8_0_54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g31d4ebd7dd8_0_5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g31d4ebd7dd8_0_54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g31d4ebd7dd8_0_54"/>
          <p:cNvSpPr txBox="1"/>
          <p:nvPr>
            <p:ph type="title"/>
          </p:nvPr>
        </p:nvSpPr>
        <p:spPr>
          <a:xfrm>
            <a:off x="653667" y="701800"/>
            <a:ext cx="74916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g31d4ebd7dd8_0_54"/>
          <p:cNvSpPr txBox="1"/>
          <p:nvPr>
            <p:ph idx="12" type="sldNum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1d4ebd7dd8_0_63"/>
          <p:cNvSpPr/>
          <p:nvPr/>
        </p:nvSpPr>
        <p:spPr>
          <a:xfrm>
            <a:off x="6096000" y="-233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g31d4ebd7dd8_0_63"/>
          <p:cNvCxnSpPr/>
          <p:nvPr/>
        </p:nvCxnSpPr>
        <p:spPr>
          <a:xfrm>
            <a:off x="6706233" y="5994000"/>
            <a:ext cx="624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g31d4ebd7dd8_0_63"/>
          <p:cNvSpPr txBox="1"/>
          <p:nvPr>
            <p:ph type="title"/>
          </p:nvPr>
        </p:nvSpPr>
        <p:spPr>
          <a:xfrm>
            <a:off x="354000" y="1534800"/>
            <a:ext cx="5393700" cy="2085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63" name="Google Shape;63;g31d4ebd7dd8_0_63"/>
          <p:cNvSpPr txBox="1"/>
          <p:nvPr>
            <p:ph idx="1" type="subTitle"/>
          </p:nvPr>
        </p:nvSpPr>
        <p:spPr>
          <a:xfrm>
            <a:off x="354000" y="3692002"/>
            <a:ext cx="5393700" cy="1692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4" name="Google Shape;64;g31d4ebd7dd8_0_63"/>
          <p:cNvSpPr txBox="1"/>
          <p:nvPr>
            <p:ph idx="2" type="body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g31d4ebd7dd8_0_63"/>
          <p:cNvSpPr txBox="1"/>
          <p:nvPr>
            <p:ph idx="12" type="sldNum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1d4ebd7dd8_0_70"/>
          <p:cNvSpPr txBox="1"/>
          <p:nvPr>
            <p:ph idx="1" type="body"/>
          </p:nvPr>
        </p:nvSpPr>
        <p:spPr>
          <a:xfrm>
            <a:off x="426000" y="5640767"/>
            <a:ext cx="7998300" cy="798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68" name="Google Shape;68;g31d4ebd7dd8_0_70"/>
          <p:cNvSpPr txBox="1"/>
          <p:nvPr>
            <p:ph idx="12" type="sldNum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31d4ebd7dd8_0_9"/>
          <p:cNvSpPr txBox="1"/>
          <p:nvPr>
            <p:ph type="title"/>
          </p:nvPr>
        </p:nvSpPr>
        <p:spPr>
          <a:xfrm>
            <a:off x="415600" y="546667"/>
            <a:ext cx="11360700" cy="8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g31d4ebd7dd8_0_9"/>
          <p:cNvSpPr txBox="1"/>
          <p:nvPr>
            <p:ph idx="1" type="body"/>
          </p:nvPr>
        </p:nvSpPr>
        <p:spPr>
          <a:xfrm>
            <a:off x="415600" y="1639833"/>
            <a:ext cx="11360700" cy="44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"/>
              <a:buChar char="●"/>
              <a:defRPr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92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○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492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■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92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●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92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○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92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■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92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●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92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○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92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■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g31d4ebd7dd8_0_9"/>
          <p:cNvSpPr txBox="1"/>
          <p:nvPr>
            <p:ph idx="12" type="sldNum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"/>
          <p:cNvSpPr/>
          <p:nvPr/>
        </p:nvSpPr>
        <p:spPr>
          <a:xfrm>
            <a:off x="-1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Multi-color batteries" id="93" name="Google Shape;93;p1"/>
          <p:cNvPicPr preferRelativeResize="0"/>
          <p:nvPr/>
        </p:nvPicPr>
        <p:blipFill rotWithShape="1">
          <a:blip r:embed="rId3">
            <a:alphaModFix amt="60000"/>
          </a:blip>
          <a:srcRect b="0" l="0" r="0" t="15730"/>
          <a:stretch/>
        </p:blipFill>
        <p:spPr>
          <a:xfrm>
            <a:off x="-1" y="10"/>
            <a:ext cx="12192000" cy="6857989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"/>
          <p:cNvSpPr txBox="1"/>
          <p:nvPr>
            <p:ph type="ctrTitle"/>
          </p:nvPr>
        </p:nvSpPr>
        <p:spPr>
          <a:xfrm>
            <a:off x="1198181" y="1122363"/>
            <a:ext cx="9795637" cy="2220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lay"/>
              <a:buNone/>
            </a:pPr>
            <a:r>
              <a:rPr lang="en-US" sz="5200">
                <a:solidFill>
                  <a:srgbClr val="FFFFFF"/>
                </a:solidFill>
              </a:rPr>
              <a:t>Forecasting Household Energy Consumption</a:t>
            </a:r>
            <a:endParaRPr/>
          </a:p>
        </p:txBody>
      </p:sp>
      <p:sp>
        <p:nvSpPr>
          <p:cNvPr id="95" name="Google Shape;95;p1"/>
          <p:cNvSpPr txBox="1"/>
          <p:nvPr>
            <p:ph idx="1" type="subTitle"/>
          </p:nvPr>
        </p:nvSpPr>
        <p:spPr>
          <a:xfrm>
            <a:off x="1198181" y="3514853"/>
            <a:ext cx="9795637" cy="20570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-"/>
            </a:pPr>
            <a:r>
              <a:rPr lang="en-US">
                <a:solidFill>
                  <a:srgbClr val="FFFFFF"/>
                </a:solidFill>
              </a:rPr>
              <a:t>Matthew Landrum</a:t>
            </a:r>
            <a:endParaRPr/>
          </a:p>
          <a:p>
            <a:pPr indent="-342900" lvl="0" marL="3429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-"/>
            </a:pPr>
            <a:r>
              <a:rPr lang="en-US">
                <a:solidFill>
                  <a:srgbClr val="FFFFFF"/>
                </a:solidFill>
              </a:rPr>
              <a:t>Yehang Rai</a:t>
            </a:r>
            <a:endParaRPr/>
          </a:p>
          <a:p>
            <a:pPr indent="-342900" lvl="0" marL="3429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-"/>
            </a:pPr>
            <a:r>
              <a:rPr lang="en-US">
                <a:solidFill>
                  <a:srgbClr val="FFFFFF"/>
                </a:solidFill>
              </a:rPr>
              <a:t>Hans Holmes</a:t>
            </a:r>
            <a:endParaRPr/>
          </a:p>
          <a:p>
            <a:pPr indent="-190500" lvl="0" marL="3429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Models and Why were it used?</a:t>
            </a:r>
            <a:endParaRPr/>
          </a:p>
        </p:txBody>
      </p:sp>
      <p:sp>
        <p:nvSpPr>
          <p:cNvPr id="194" name="Google Shape;194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527685" lvl="0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arenR"/>
            </a:pPr>
            <a:r>
              <a:rPr lang="en-US"/>
              <a:t>Linear regression 🡪 Helps understand linear trends, with global_active power as the predictor.</a:t>
            </a:r>
            <a:endParaRPr/>
          </a:p>
          <a:p>
            <a:pPr indent="-527685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arenR"/>
            </a:pPr>
            <a:r>
              <a:rPr lang="en-US"/>
              <a:t>Decision Tree 🡪 Works well with mix of numeric and categorical data.</a:t>
            </a:r>
            <a:endParaRPr/>
          </a:p>
          <a:p>
            <a:pPr indent="-527685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arenR"/>
            </a:pPr>
            <a:r>
              <a:rPr lang="en-US"/>
              <a:t>Random Forest 🡪 Used because reduces overfitting.</a:t>
            </a:r>
            <a:endParaRPr/>
          </a:p>
          <a:p>
            <a:pPr indent="-527685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arenR"/>
            </a:pPr>
            <a:r>
              <a:rPr lang="en-US"/>
              <a:t>MLP Regressor🡪 Captures highly non-linear patterns.</a:t>
            </a:r>
            <a:endParaRPr/>
          </a:p>
          <a:p>
            <a:pPr indent="-527685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arenR"/>
            </a:pPr>
            <a:r>
              <a:rPr lang="en-US"/>
              <a:t>LightGBM 🡪 Handles large data sets and captures non-linear relationships.</a:t>
            </a:r>
            <a:endParaRPr/>
          </a:p>
          <a:p>
            <a:pPr indent="-527685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arenR"/>
            </a:pPr>
            <a:r>
              <a:rPr lang="en-US"/>
              <a:t>XGBoost Regressor🡪 Known for its speed and Predictive power.</a:t>
            </a:r>
            <a:endParaRPr/>
          </a:p>
          <a:p>
            <a:pPr indent="-527685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arenR"/>
            </a:pPr>
            <a:r>
              <a:rPr lang="en-US"/>
              <a:t>ARIMA 🡪 Focuses on time-dependent data and captures seasonality.</a:t>
            </a:r>
            <a:endParaRPr/>
          </a:p>
          <a:p>
            <a:pPr indent="-527685" lvl="0" marL="514350" rtl="0" algn="l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2800"/>
              <a:buAutoNum type="arabicParenR"/>
            </a:pPr>
            <a:r>
              <a:rPr lang="en-US"/>
              <a:t>)Prophet 🡪 Also accounts for trends and seasonality in the data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Model Performance</a:t>
            </a:r>
            <a:endParaRPr/>
          </a:p>
        </p:txBody>
      </p:sp>
      <p:sp>
        <p:nvSpPr>
          <p:cNvPr id="200" name="Google Shape;200;p11"/>
          <p:cNvSpPr txBox="1"/>
          <p:nvPr>
            <p:ph idx="1" type="body"/>
          </p:nvPr>
        </p:nvSpPr>
        <p:spPr>
          <a:xfrm>
            <a:off x="361545" y="1595336"/>
            <a:ext cx="4881664" cy="3180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Root Mean Square Error was used as the evaluation metric.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RMSE penalized larger errors more heavily, making it ideal for ensuring accurate predictions.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01" name="Google Shape;20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07223" y="590550"/>
            <a:ext cx="5572125" cy="567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ARIMA Performing Predictor</a:t>
            </a:r>
            <a:endParaRPr/>
          </a:p>
        </p:txBody>
      </p:sp>
      <p:sp>
        <p:nvSpPr>
          <p:cNvPr id="207" name="Google Shape;207;p12"/>
          <p:cNvSpPr txBox="1"/>
          <p:nvPr>
            <p:ph idx="1" type="body"/>
          </p:nvPr>
        </p:nvSpPr>
        <p:spPr>
          <a:xfrm>
            <a:off x="6346850" y="1597351"/>
            <a:ext cx="5007000" cy="45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Applied to capture trends and seasonal cycles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Struggled with short-term fluctuations due to its limited ability to handle high frequency variations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  <p:pic>
        <p:nvPicPr>
          <p:cNvPr id="208" name="Google Shape;208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300" y="1490875"/>
            <a:ext cx="5730751" cy="468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1d4ebd7dd8_0_2"/>
          <p:cNvSpPr txBox="1"/>
          <p:nvPr>
            <p:ph type="title"/>
          </p:nvPr>
        </p:nvSpPr>
        <p:spPr>
          <a:xfrm>
            <a:off x="5948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Prophet</a:t>
            </a:r>
            <a:endParaRPr/>
          </a:p>
        </p:txBody>
      </p:sp>
      <p:sp>
        <p:nvSpPr>
          <p:cNvPr id="214" name="Google Shape;214;g31d4ebd7dd8_0_2"/>
          <p:cNvSpPr txBox="1"/>
          <p:nvPr>
            <p:ph idx="1" type="body"/>
          </p:nvPr>
        </p:nvSpPr>
        <p:spPr>
          <a:xfrm>
            <a:off x="7037925" y="1460500"/>
            <a:ext cx="4802700" cy="4705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Also struggled with frequent changes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Slightly better suited for long-term forecasts</a:t>
            </a:r>
            <a:endParaRPr/>
          </a:p>
        </p:txBody>
      </p:sp>
      <p:pic>
        <p:nvPicPr>
          <p:cNvPr id="215" name="Google Shape;215;g31d4ebd7dd8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550" y="1807127"/>
            <a:ext cx="6676900" cy="411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1d4ebd7dd8_0_9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221" name="Google Shape;221;g31d4ebd7dd8_0_9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Ensemble</a:t>
            </a:r>
            <a:r>
              <a:rPr lang="en-US"/>
              <a:t> models provide high accuracy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US"/>
              <a:t>Future Work: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Hyperparameter Tuning can be done to improve model performance.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Use feature </a:t>
            </a:r>
            <a:r>
              <a:rPr lang="en-US"/>
              <a:t>selection</a:t>
            </a:r>
            <a:r>
              <a:rPr lang="en-US"/>
              <a:t> techniques like PCA, SHAP.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Focus more on Time Series Model’s like LSTM.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"/>
          <p:cNvSpPr/>
          <p:nvPr/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"/>
          <p:cNvSpPr txBox="1"/>
          <p:nvPr>
            <p:ph type="title"/>
          </p:nvPr>
        </p:nvSpPr>
        <p:spPr>
          <a:xfrm>
            <a:off x="6094105" y="802955"/>
            <a:ext cx="4977976" cy="14540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lay"/>
              <a:buNone/>
            </a:pPr>
            <a:r>
              <a:rPr lang="en-US" sz="3600">
                <a:solidFill>
                  <a:schemeClr val="dk2"/>
                </a:solidFill>
              </a:rPr>
              <a:t>Purpose</a:t>
            </a:r>
            <a:endParaRPr/>
          </a:p>
        </p:txBody>
      </p:sp>
      <p:pic>
        <p:nvPicPr>
          <p:cNvPr descr="Sustainability" id="103" name="Google Shape;10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6951" y="1793846"/>
            <a:ext cx="3620021" cy="3620021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"/>
          <p:cNvSpPr txBox="1"/>
          <p:nvPr>
            <p:ph idx="1" type="body"/>
          </p:nvPr>
        </p:nvSpPr>
        <p:spPr>
          <a:xfrm>
            <a:off x="6090574" y="2421682"/>
            <a:ext cx="4977578" cy="3639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US" sz="1800">
                <a:solidFill>
                  <a:schemeClr val="dk2"/>
                </a:solidFill>
              </a:rPr>
              <a:t>Growing Energy Demand and Renewable integration.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US" sz="1800">
                <a:solidFill>
                  <a:schemeClr val="dk2"/>
                </a:solidFill>
              </a:rPr>
              <a:t>Need of stability , cost efficiency and sustainability.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●"/>
            </a:pPr>
            <a:r>
              <a:rPr lang="en-US" sz="1800">
                <a:solidFill>
                  <a:schemeClr val="dk2"/>
                </a:solidFill>
              </a:rPr>
              <a:t>Leveraging Machine Learning and time-series models to predict household energy consumption.</a:t>
            </a:r>
            <a:endParaRPr/>
          </a:p>
        </p:txBody>
      </p:sp>
      <p:grpSp>
        <p:nvGrpSpPr>
          <p:cNvPr id="105" name="Google Shape;105;p2"/>
          <p:cNvGrpSpPr/>
          <p:nvPr/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</p:grpSpPr>
        <p:sp>
          <p:nvSpPr>
            <p:cNvPr id="106" name="Google Shape;106;p2"/>
            <p:cNvSpPr/>
            <p:nvPr/>
          </p:nvSpPr>
          <p:spPr>
            <a:xfrm>
              <a:off x="6096001" y="52996"/>
              <a:ext cx="6093361" cy="6805003"/>
            </a:xfrm>
            <a:custGeom>
              <a:rect b="b" l="l" r="r" t="t"/>
              <a:pathLst>
                <a:path extrusionOk="0" h="6578438" w="5890489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4EA72E">
                    <a:alpha val="9803"/>
                  </a:srgbClr>
                </a:gs>
                <a:gs pos="85000">
                  <a:srgbClr val="156082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6095999" y="52997"/>
              <a:ext cx="6093363" cy="6805004"/>
            </a:xfrm>
            <a:custGeom>
              <a:rect b="b" l="l" r="r" t="t"/>
              <a:pathLst>
                <a:path extrusionOk="0" h="6578439" w="5890491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4EA72E">
                    <a:alpha val="9803"/>
                  </a:srgbClr>
                </a:gs>
                <a:gs pos="85000">
                  <a:srgbClr val="156082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6096000" y="52997"/>
              <a:ext cx="6093362" cy="6805004"/>
            </a:xfrm>
            <a:custGeom>
              <a:rect b="b" l="l" r="r" t="t"/>
              <a:pathLst>
                <a:path extrusionOk="0" h="6578439" w="5890490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4EA72E">
                    <a:alpha val="9803"/>
                  </a:srgbClr>
                </a:gs>
                <a:gs pos="85000">
                  <a:srgbClr val="156082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3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dk1">
              <a:alpha val="5294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5" name="Google Shape;115;p3"/>
          <p:cNvGrpSpPr/>
          <p:nvPr/>
        </p:nvGrpSpPr>
        <p:grpSpPr>
          <a:xfrm>
            <a:off x="1" y="2075420"/>
            <a:ext cx="12396066" cy="4440643"/>
            <a:chOff x="1" y="2075420"/>
            <a:chExt cx="12396066" cy="4440643"/>
          </a:xfrm>
        </p:grpSpPr>
        <p:sp>
          <p:nvSpPr>
            <p:cNvPr id="116" name="Google Shape;116;p3"/>
            <p:cNvSpPr/>
            <p:nvPr/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cap="flat" cmpd="sng" w="31750">
              <a:solidFill>
                <a:srgbClr val="2A7AD0">
                  <a:alpha val="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3"/>
            <p:cNvSpPr/>
            <p:nvPr/>
          </p:nvSpPr>
          <p:spPr>
            <a:xfrm rot="-5400000">
              <a:off x="10435065" y="4048931"/>
              <a:ext cx="1381607" cy="1381607"/>
            </a:xfrm>
            <a:prstGeom prst="ellipse">
              <a:avLst/>
            </a:prstGeom>
            <a:noFill/>
            <a:ln cap="flat" cmpd="sng" w="31750">
              <a:solidFill>
                <a:srgbClr val="2A7AD0">
                  <a:alpha val="20000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3"/>
            <p:cNvSpPr/>
            <p:nvPr/>
          </p:nvSpPr>
          <p:spPr>
            <a:xfrm rot="-54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rgbClr val="0A1D30">
                    <a:alpha val="20000"/>
                  </a:srgbClr>
                </a:gs>
                <a:gs pos="100000">
                  <a:srgbClr val="061320">
                    <a:alpha val="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3"/>
            <p:cNvSpPr/>
            <p:nvPr/>
          </p:nvSpPr>
          <p:spPr>
            <a:xfrm rot="-90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rgbClr val="0A1D30">
                    <a:alpha val="9803"/>
                  </a:srgbClr>
                </a:gs>
                <a:gs pos="100000">
                  <a:srgbClr val="0A1D30">
                    <a:alpha val="2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3"/>
            <p:cNvSpPr/>
            <p:nvPr/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cap="flat" cmpd="sng" w="31750">
              <a:solidFill>
                <a:srgbClr val="2A7AD0">
                  <a:alpha val="20000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3"/>
            <p:cNvSpPr/>
            <p:nvPr/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cap="flat" cmpd="sng" w="31750">
              <a:solidFill>
                <a:srgbClr val="2A7AD0">
                  <a:alpha val="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2" name="Google Shape;122;p3"/>
          <p:cNvSpPr/>
          <p:nvPr/>
        </p:nvSpPr>
        <p:spPr>
          <a:xfrm rot="-5400000">
            <a:off x="10438146" y="1042605"/>
            <a:ext cx="2796461" cy="711252"/>
          </a:xfrm>
          <a:prstGeom prst="rect">
            <a:avLst/>
          </a:prstGeom>
          <a:gradFill>
            <a:gsLst>
              <a:gs pos="0">
                <a:srgbClr val="6DA5E3">
                  <a:alpha val="0"/>
                </a:srgbClr>
              </a:gs>
              <a:gs pos="100000">
                <a:srgbClr val="0A1D30">
                  <a:alpha val="9803"/>
                </a:srgbClr>
              </a:gs>
            </a:gsLst>
            <a:lin ang="8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3" name="Google Shape;123;p3"/>
          <p:cNvGrpSpPr/>
          <p:nvPr/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124" name="Google Shape;124;p3"/>
            <p:cNvCxnSpPr/>
            <p:nvPr/>
          </p:nvCxnSpPr>
          <p:spPr>
            <a:xfrm>
              <a:off x="7029447" y="3514725"/>
              <a:ext cx="1285875" cy="0"/>
            </a:xfrm>
            <a:prstGeom prst="straightConnector1">
              <a:avLst/>
            </a:prstGeom>
            <a:noFill/>
            <a:ln cap="rnd" cmpd="sng" w="31750">
              <a:solidFill>
                <a:srgbClr val="2A7AD0">
                  <a:alpha val="40000"/>
                </a:srgbClr>
              </a:solidFill>
              <a:prstDash val="dot"/>
              <a:round/>
              <a:headEnd len="sm" w="sm" type="none"/>
              <a:tailEnd len="sm" w="sm" type="none"/>
            </a:ln>
          </p:spPr>
        </p:cxnSp>
        <p:cxnSp>
          <p:nvCxnSpPr>
            <p:cNvPr id="125" name="Google Shape;125;p3"/>
            <p:cNvCxnSpPr/>
            <p:nvPr/>
          </p:nvCxnSpPr>
          <p:spPr>
            <a:xfrm>
              <a:off x="7029447" y="3697727"/>
              <a:ext cx="1285875" cy="0"/>
            </a:xfrm>
            <a:prstGeom prst="straightConnector1">
              <a:avLst/>
            </a:prstGeom>
            <a:noFill/>
            <a:ln cap="rnd" cmpd="sng" w="31750">
              <a:solidFill>
                <a:srgbClr val="2A7AD0">
                  <a:alpha val="40000"/>
                </a:srgbClr>
              </a:solidFill>
              <a:prstDash val="dot"/>
              <a:round/>
              <a:headEnd len="sm" w="sm" type="none"/>
              <a:tailEnd len="sm" w="sm" type="none"/>
            </a:ln>
          </p:spPr>
        </p:cxnSp>
        <p:cxnSp>
          <p:nvCxnSpPr>
            <p:cNvPr id="126" name="Google Shape;126;p3"/>
            <p:cNvCxnSpPr/>
            <p:nvPr/>
          </p:nvCxnSpPr>
          <p:spPr>
            <a:xfrm>
              <a:off x="7029447" y="3880729"/>
              <a:ext cx="1285875" cy="0"/>
            </a:xfrm>
            <a:prstGeom prst="straightConnector1">
              <a:avLst/>
            </a:prstGeom>
            <a:noFill/>
            <a:ln cap="rnd" cmpd="sng" w="31750">
              <a:solidFill>
                <a:srgbClr val="2A7AD0">
                  <a:alpha val="40000"/>
                </a:srgbClr>
              </a:solidFill>
              <a:prstDash val="dot"/>
              <a:round/>
              <a:headEnd len="sm" w="sm" type="none"/>
              <a:tailEnd len="sm" w="sm" type="none"/>
            </a:ln>
          </p:spPr>
        </p:cxnSp>
        <p:cxnSp>
          <p:nvCxnSpPr>
            <p:cNvPr id="127" name="Google Shape;127;p3"/>
            <p:cNvCxnSpPr/>
            <p:nvPr/>
          </p:nvCxnSpPr>
          <p:spPr>
            <a:xfrm>
              <a:off x="7029447" y="4063732"/>
              <a:ext cx="1285875" cy="0"/>
            </a:xfrm>
            <a:prstGeom prst="straightConnector1">
              <a:avLst/>
            </a:prstGeom>
            <a:noFill/>
            <a:ln cap="rnd" cmpd="sng" w="31750">
              <a:solidFill>
                <a:srgbClr val="2A7AD0">
                  <a:alpha val="40000"/>
                </a:srgbClr>
              </a:solidFill>
              <a:prstDash val="dot"/>
              <a:round/>
              <a:headEnd len="sm" w="sm" type="none"/>
              <a:tailEnd len="sm" w="sm" type="none"/>
            </a:ln>
          </p:spPr>
        </p:cxnSp>
      </p:grpSp>
      <p:pic>
        <p:nvPicPr>
          <p:cNvPr id="128" name="Google Shape;128;p3"/>
          <p:cNvPicPr preferRelativeResize="0"/>
          <p:nvPr/>
        </p:nvPicPr>
        <p:blipFill rotWithShape="1">
          <a:blip r:embed="rId3">
            <a:alphaModFix/>
          </a:blip>
          <a:srcRect b="19070" l="0" r="1" t="3948"/>
          <a:stretch/>
        </p:blipFill>
        <p:spPr>
          <a:xfrm>
            <a:off x="626590" y="317578"/>
            <a:ext cx="10851111" cy="350843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9" name="Google Shape;129;p3"/>
          <p:cNvGrpSpPr/>
          <p:nvPr/>
        </p:nvGrpSpPr>
        <p:grpSpPr>
          <a:xfrm rot="-5400000">
            <a:off x="474192" y="482489"/>
            <a:ext cx="304800" cy="429768"/>
            <a:chOff x="215328" y="-46937"/>
            <a:chExt cx="304800" cy="2773841"/>
          </a:xfrm>
        </p:grpSpPr>
        <p:cxnSp>
          <p:nvCxnSpPr>
            <p:cNvPr id="130" name="Google Shape;130;p3"/>
            <p:cNvCxnSpPr/>
            <p:nvPr/>
          </p:nvCxnSpPr>
          <p:spPr>
            <a:xfrm>
              <a:off x="215328" y="-46937"/>
              <a:ext cx="0" cy="2773841"/>
            </a:xfrm>
            <a:prstGeom prst="straightConnector1">
              <a:avLst/>
            </a:prstGeom>
            <a:noFill/>
            <a:ln cap="flat" cmpd="sng" w="25400">
              <a:solidFill>
                <a:srgbClr val="F1F1F1">
                  <a:alpha val="4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1" name="Google Shape;131;p3"/>
            <p:cNvCxnSpPr/>
            <p:nvPr/>
          </p:nvCxnSpPr>
          <p:spPr>
            <a:xfrm>
              <a:off x="316928" y="-46937"/>
              <a:ext cx="0" cy="2773841"/>
            </a:xfrm>
            <a:prstGeom prst="straightConnector1">
              <a:avLst/>
            </a:prstGeom>
            <a:noFill/>
            <a:ln cap="flat" cmpd="sng" w="25400">
              <a:solidFill>
                <a:srgbClr val="F1F1F1">
                  <a:alpha val="4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2" name="Google Shape;132;p3"/>
            <p:cNvCxnSpPr/>
            <p:nvPr/>
          </p:nvCxnSpPr>
          <p:spPr>
            <a:xfrm>
              <a:off x="418528" y="-46937"/>
              <a:ext cx="0" cy="2773841"/>
            </a:xfrm>
            <a:prstGeom prst="straightConnector1">
              <a:avLst/>
            </a:prstGeom>
            <a:noFill/>
            <a:ln cap="flat" cmpd="sng" w="25400">
              <a:solidFill>
                <a:srgbClr val="F1F1F1">
                  <a:alpha val="4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3" name="Google Shape;133;p3"/>
            <p:cNvCxnSpPr/>
            <p:nvPr/>
          </p:nvCxnSpPr>
          <p:spPr>
            <a:xfrm>
              <a:off x="520128" y="-46937"/>
              <a:ext cx="0" cy="2773841"/>
            </a:xfrm>
            <a:prstGeom prst="straightConnector1">
              <a:avLst/>
            </a:prstGeom>
            <a:noFill/>
            <a:ln cap="flat" cmpd="sng" w="25400">
              <a:solidFill>
                <a:srgbClr val="F1F1F1">
                  <a:alpha val="4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34" name="Google Shape;134;p3"/>
          <p:cNvSpPr/>
          <p:nvPr/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>
            <a:gsLst>
              <a:gs pos="0">
                <a:srgbClr val="061320">
                  <a:alpha val="9803"/>
                </a:srgbClr>
              </a:gs>
              <a:gs pos="10000">
                <a:srgbClr val="061320">
                  <a:alpha val="9803"/>
                </a:srgbClr>
              </a:gs>
              <a:gs pos="100000">
                <a:srgbClr val="2A7AD0">
                  <a:alpha val="0"/>
                </a:srgbClr>
              </a:gs>
            </a:gsLst>
            <a:lin ang="8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5" name="Google Shape;135;p3"/>
          <p:cNvGrpSpPr/>
          <p:nvPr/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136" name="Google Shape;136;p3"/>
            <p:cNvCxnSpPr/>
            <p:nvPr/>
          </p:nvCxnSpPr>
          <p:spPr>
            <a:xfrm>
              <a:off x="7029447" y="3514725"/>
              <a:ext cx="1285875" cy="0"/>
            </a:xfrm>
            <a:prstGeom prst="straightConnector1">
              <a:avLst/>
            </a:prstGeom>
            <a:noFill/>
            <a:ln cap="rnd" cmpd="sng" w="31750">
              <a:solidFill>
                <a:srgbClr val="2A7AD0">
                  <a:alpha val="40000"/>
                </a:srgbClr>
              </a:solidFill>
              <a:prstDash val="dot"/>
              <a:round/>
              <a:headEnd len="sm" w="sm" type="none"/>
              <a:tailEnd len="sm" w="sm" type="none"/>
            </a:ln>
          </p:spPr>
        </p:cxnSp>
        <p:cxnSp>
          <p:nvCxnSpPr>
            <p:cNvPr id="137" name="Google Shape;137;p3"/>
            <p:cNvCxnSpPr/>
            <p:nvPr/>
          </p:nvCxnSpPr>
          <p:spPr>
            <a:xfrm>
              <a:off x="7029447" y="3697727"/>
              <a:ext cx="1285875" cy="0"/>
            </a:xfrm>
            <a:prstGeom prst="straightConnector1">
              <a:avLst/>
            </a:prstGeom>
            <a:noFill/>
            <a:ln cap="rnd" cmpd="sng" w="31750">
              <a:solidFill>
                <a:srgbClr val="2A7AD0">
                  <a:alpha val="40000"/>
                </a:srgbClr>
              </a:solidFill>
              <a:prstDash val="dot"/>
              <a:round/>
              <a:headEnd len="sm" w="sm" type="none"/>
              <a:tailEnd len="sm" w="sm" type="none"/>
            </a:ln>
          </p:spPr>
        </p:cxnSp>
        <p:cxnSp>
          <p:nvCxnSpPr>
            <p:cNvPr id="138" name="Google Shape;138;p3"/>
            <p:cNvCxnSpPr/>
            <p:nvPr/>
          </p:nvCxnSpPr>
          <p:spPr>
            <a:xfrm>
              <a:off x="7029447" y="3880729"/>
              <a:ext cx="1285875" cy="0"/>
            </a:xfrm>
            <a:prstGeom prst="straightConnector1">
              <a:avLst/>
            </a:prstGeom>
            <a:noFill/>
            <a:ln cap="rnd" cmpd="sng" w="31750">
              <a:solidFill>
                <a:srgbClr val="2A7AD0">
                  <a:alpha val="40000"/>
                </a:srgbClr>
              </a:solidFill>
              <a:prstDash val="dot"/>
              <a:round/>
              <a:headEnd len="sm" w="sm" type="none"/>
              <a:tailEnd len="sm" w="sm" type="none"/>
            </a:ln>
          </p:spPr>
        </p:cxnSp>
        <p:cxnSp>
          <p:nvCxnSpPr>
            <p:cNvPr id="139" name="Google Shape;139;p3"/>
            <p:cNvCxnSpPr/>
            <p:nvPr/>
          </p:nvCxnSpPr>
          <p:spPr>
            <a:xfrm>
              <a:off x="7029447" y="4063732"/>
              <a:ext cx="1285875" cy="0"/>
            </a:xfrm>
            <a:prstGeom prst="straightConnector1">
              <a:avLst/>
            </a:prstGeom>
            <a:noFill/>
            <a:ln cap="rnd" cmpd="sng" w="31750">
              <a:solidFill>
                <a:srgbClr val="2A7AD0">
                  <a:alpha val="40000"/>
                </a:srgbClr>
              </a:solidFill>
              <a:prstDash val="dot"/>
              <a:round/>
              <a:headEnd len="sm" w="sm" type="none"/>
              <a:tailEnd len="sm" w="sm" type="none"/>
            </a:ln>
          </p:spPr>
        </p:cxnSp>
      </p:grpSp>
      <p:sp>
        <p:nvSpPr>
          <p:cNvPr id="140" name="Google Shape;140;p3"/>
          <p:cNvSpPr txBox="1"/>
          <p:nvPr>
            <p:ph type="title"/>
          </p:nvPr>
        </p:nvSpPr>
        <p:spPr>
          <a:xfrm>
            <a:off x="630936" y="4018137"/>
            <a:ext cx="4569060" cy="21295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</a:pPr>
            <a:r>
              <a:rPr lang="en-US" sz="4800">
                <a:solidFill>
                  <a:schemeClr val="lt1"/>
                </a:solidFill>
              </a:rPr>
              <a:t>Data Overview</a:t>
            </a:r>
            <a:endParaRPr/>
          </a:p>
        </p:txBody>
      </p:sp>
      <p:sp>
        <p:nvSpPr>
          <p:cNvPr id="141" name="Google Shape;141;p3"/>
          <p:cNvSpPr txBox="1"/>
          <p:nvPr>
            <p:ph idx="1" type="body"/>
          </p:nvPr>
        </p:nvSpPr>
        <p:spPr>
          <a:xfrm>
            <a:off x="5486080" y="4018143"/>
            <a:ext cx="5674105" cy="2129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US" sz="1800">
                <a:solidFill>
                  <a:schemeClr val="lt1"/>
                </a:solidFill>
              </a:rPr>
              <a:t>Household Energy usage data over several years, recorded every minute.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US" sz="1800">
                <a:solidFill>
                  <a:schemeClr val="lt1"/>
                </a:solidFill>
              </a:rPr>
              <a:t>Key Variables: Global Active power, global reactive power, Voltage, Global intensity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US" sz="1800">
                <a:solidFill>
                  <a:schemeClr val="lt1"/>
                </a:solidFill>
              </a:rPr>
              <a:t>Global active power represents the total active power consumed by the household: crucial target variable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4"/>
          <p:cNvSpPr/>
          <p:nvPr/>
        </p:nvSpPr>
        <p:spPr>
          <a:xfrm>
            <a:off x="-1" y="0"/>
            <a:ext cx="12191999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4"/>
          <p:cNvSpPr/>
          <p:nvPr/>
        </p:nvSpPr>
        <p:spPr>
          <a:xfrm>
            <a:off x="-1" y="-4290"/>
            <a:ext cx="12192000" cy="1733407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54000" sx="94000" rotWithShape="0" algn="t" dir="5460000" dist="38100" sy="94000">
              <a:srgbClr val="000000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4"/>
          <p:cNvSpPr txBox="1"/>
          <p:nvPr>
            <p:ph type="title"/>
          </p:nvPr>
        </p:nvSpPr>
        <p:spPr>
          <a:xfrm>
            <a:off x="761995" y="307447"/>
            <a:ext cx="10693884" cy="1109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lay"/>
              <a:buNone/>
            </a:pPr>
            <a:r>
              <a:rPr lang="en-US" sz="4000"/>
              <a:t>Exploratory Data Analysis</a:t>
            </a:r>
            <a:endParaRPr/>
          </a:p>
        </p:txBody>
      </p:sp>
      <p:pic>
        <p:nvPicPr>
          <p:cNvPr id="149" name="Google Shape;14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7550" y="2357900"/>
            <a:ext cx="6449800" cy="366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4"/>
          <p:cNvSpPr txBox="1"/>
          <p:nvPr>
            <p:ph idx="1" type="body"/>
          </p:nvPr>
        </p:nvSpPr>
        <p:spPr>
          <a:xfrm>
            <a:off x="7190509" y="2357888"/>
            <a:ext cx="4265370" cy="39026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/>
              <a:t>Noticeable variability in the energy consumption throughout the day.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/>
              <a:t>Since there are certain trends, seasonal features could be introduced to the model.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615" y="447471"/>
            <a:ext cx="6202257" cy="6196519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5"/>
          <p:cNvSpPr txBox="1"/>
          <p:nvPr/>
        </p:nvSpPr>
        <p:spPr>
          <a:xfrm>
            <a:off x="7762875" y="590550"/>
            <a:ext cx="3724275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Global Active Power and Global Intensity have a strong positive correlation. Global Intensity can be one of the predictive features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Voltage exhibits more symmetric distribution.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4041" y="797668"/>
            <a:ext cx="7595947" cy="454687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6"/>
          <p:cNvSpPr txBox="1"/>
          <p:nvPr/>
        </p:nvSpPr>
        <p:spPr>
          <a:xfrm>
            <a:off x="8297694" y="1157591"/>
            <a:ext cx="3511685" cy="4801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mean global active power varies considerably over the days of a month, with certain peaks and troughs. These variations could be attributed to holidays, weekends, or specific days with increased activity.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monthly fluctuations indicate higher energy consumption during the colder months (October-December) and lower consumption during the summer months (June-August). 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7"/>
          <p:cNvSpPr/>
          <p:nvPr/>
        </p:nvSpPr>
        <p:spPr>
          <a:xfrm>
            <a:off x="-1" y="0"/>
            <a:ext cx="12191999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7"/>
          <p:cNvSpPr/>
          <p:nvPr/>
        </p:nvSpPr>
        <p:spPr>
          <a:xfrm>
            <a:off x="1" y="0"/>
            <a:ext cx="8522446" cy="2285999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96900" sx="90000" rotWithShape="0" algn="t" dir="7140000" dist="304800" sy="90000">
              <a:srgbClr val="000000">
                <a:alpha val="1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7"/>
          <p:cNvSpPr txBox="1"/>
          <p:nvPr>
            <p:ph type="title"/>
          </p:nvPr>
        </p:nvSpPr>
        <p:spPr>
          <a:xfrm>
            <a:off x="761803" y="350196"/>
            <a:ext cx="4646904" cy="1624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lay"/>
              <a:buNone/>
            </a:pPr>
            <a:r>
              <a:rPr lang="en-US" sz="4000"/>
              <a:t>Data Cleaning</a:t>
            </a:r>
            <a:endParaRPr/>
          </a:p>
        </p:txBody>
      </p:sp>
      <p:sp>
        <p:nvSpPr>
          <p:cNvPr id="170" name="Google Shape;170;p7"/>
          <p:cNvSpPr txBox="1"/>
          <p:nvPr>
            <p:ph idx="1" type="body"/>
          </p:nvPr>
        </p:nvSpPr>
        <p:spPr>
          <a:xfrm>
            <a:off x="761800" y="2743200"/>
            <a:ext cx="4647000" cy="39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🡪"/>
            </a:pPr>
            <a:r>
              <a:rPr lang="en-US" sz="2000"/>
              <a:t>Rows with missing values were removed because imputing them could introduce bias.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🡪"/>
            </a:pPr>
            <a:r>
              <a:rPr lang="en-US" sz="2000"/>
              <a:t>25,979 rows out of 2,075,259 missing.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🡪"/>
            </a:pPr>
            <a:r>
              <a:rPr lang="en-US" sz="2000"/>
              <a:t>Thresholds for outliers was determined based on the 99</a:t>
            </a:r>
            <a:r>
              <a:rPr baseline="30000" lang="en-US" sz="2000"/>
              <a:t>th</a:t>
            </a:r>
            <a:r>
              <a:rPr lang="en-US" sz="2000"/>
              <a:t> percentile of the variable and any outliers were removed.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🡪"/>
            </a:pPr>
            <a:r>
              <a:rPr lang="en-US" sz="2000"/>
              <a:t>The data was aggregated to 10-minute Intervals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  <p:pic>
        <p:nvPicPr>
          <p:cNvPr descr="Graph" id="171" name="Google Shape;171;p7"/>
          <p:cNvPicPr preferRelativeResize="0"/>
          <p:nvPr/>
        </p:nvPicPr>
        <p:blipFill rotWithShape="1">
          <a:blip r:embed="rId3">
            <a:alphaModFix/>
          </a:blip>
          <a:srcRect b="0" l="16557" r="27824" t="0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8"/>
          <p:cNvSpPr txBox="1"/>
          <p:nvPr>
            <p:ph type="title"/>
          </p:nvPr>
        </p:nvSpPr>
        <p:spPr>
          <a:xfrm>
            <a:off x="838200" y="1336390"/>
            <a:ext cx="6155988" cy="118292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lay"/>
              <a:buNone/>
            </a:pPr>
            <a:r>
              <a:rPr lang="en-US" sz="5600"/>
              <a:t>Feature Engineering</a:t>
            </a:r>
            <a:endParaRPr/>
          </a:p>
        </p:txBody>
      </p:sp>
      <p:cxnSp>
        <p:nvCxnSpPr>
          <p:cNvPr id="178" name="Google Shape;178;p8"/>
          <p:cNvCxnSpPr/>
          <p:nvPr/>
        </p:nvCxnSpPr>
        <p:spPr>
          <a:xfrm>
            <a:off x="0" y="806470"/>
            <a:ext cx="7903723" cy="0"/>
          </a:xfrm>
          <a:prstGeom prst="straightConnector1">
            <a:avLst/>
          </a:prstGeom>
          <a:noFill/>
          <a:ln cap="sq" cmpd="sng" w="25400">
            <a:solidFill>
              <a:schemeClr val="accent1"/>
            </a:solidFill>
            <a:prstDash val="solid"/>
            <a:bevel/>
            <a:headEnd len="sm" w="sm" type="none"/>
            <a:tailEnd len="sm" w="sm" type="none"/>
          </a:ln>
        </p:spPr>
      </p:cxnSp>
      <p:sp>
        <p:nvSpPr>
          <p:cNvPr id="179" name="Google Shape;179;p8"/>
          <p:cNvSpPr txBox="1"/>
          <p:nvPr>
            <p:ph idx="1" type="body"/>
          </p:nvPr>
        </p:nvSpPr>
        <p:spPr>
          <a:xfrm>
            <a:off x="803775" y="2829324"/>
            <a:ext cx="6190500" cy="39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413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 sz="2100">
                <a:solidFill>
                  <a:schemeClr val="dk1"/>
                </a:solidFill>
              </a:rPr>
              <a:t>Created new features to improve prediction accuracy:</a:t>
            </a:r>
            <a:endParaRPr sz="26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r>
              <a:rPr lang="en-US" sz="2100">
                <a:solidFill>
                  <a:schemeClr val="dk1"/>
                </a:solidFill>
              </a:rPr>
              <a:t>🡪  Normalized time: Time as a value between 0 and 1( eg:    0.2=4:48AM)</a:t>
            </a:r>
            <a:endParaRPr sz="2600"/>
          </a:p>
          <a:p>
            <a:pPr indent="-241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🡪"/>
            </a:pPr>
            <a:r>
              <a:rPr lang="en-US" sz="2100">
                <a:solidFill>
                  <a:schemeClr val="dk1"/>
                </a:solidFill>
              </a:rPr>
              <a:t>Is_holiday: Weekends marked as 1 and Weekdays as 0.</a:t>
            </a:r>
            <a:endParaRPr sz="2600"/>
          </a:p>
          <a:p>
            <a:pPr indent="-241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 sz="2100">
                <a:solidFill>
                  <a:schemeClr val="dk1"/>
                </a:solidFill>
              </a:rPr>
              <a:t>Rationale to this is to capture real-world behavior and energy usage patterns.</a:t>
            </a:r>
            <a:endParaRPr sz="2600"/>
          </a:p>
        </p:txBody>
      </p:sp>
      <p:pic>
        <p:nvPicPr>
          <p:cNvPr descr="Error" id="180" name="Google Shape;18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72653" y="1980885"/>
            <a:ext cx="3548404" cy="3548404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8"/>
          <p:cNvSpPr/>
          <p:nvPr/>
        </p:nvSpPr>
        <p:spPr>
          <a:xfrm>
            <a:off x="10924552" y="1899284"/>
            <a:ext cx="139039" cy="139039"/>
          </a:xfrm>
          <a:custGeom>
            <a:rect b="b" l="l" r="r" t="t"/>
            <a:pathLst>
              <a:path extrusionOk="0" h="139039" w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8"/>
          <p:cNvSpPr/>
          <p:nvPr/>
        </p:nvSpPr>
        <p:spPr>
          <a:xfrm>
            <a:off x="11236862" y="2189928"/>
            <a:ext cx="91138" cy="91138"/>
          </a:xfrm>
          <a:custGeom>
            <a:rect b="b" l="l" r="r" t="t"/>
            <a:pathLst>
              <a:path extrusionOk="0" h="91138" w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Features Used for Prediction</a:t>
            </a:r>
            <a:endParaRPr/>
          </a:p>
        </p:txBody>
      </p:sp>
      <p:sp>
        <p:nvSpPr>
          <p:cNvPr id="188" name="Google Shape;188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🡪"/>
            </a:pPr>
            <a:r>
              <a:rPr lang="en-US"/>
              <a:t>Time helps identify how energy fluctuates throughout the day.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🡪"/>
            </a:pPr>
            <a:r>
              <a:rPr lang="en-US"/>
              <a:t>Global Intensity was highly correlated with our target variable.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🡪"/>
            </a:pPr>
            <a:r>
              <a:rPr lang="en-US"/>
              <a:t>A binary feature indicating weekend or holiday.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🡪"/>
            </a:pPr>
            <a:r>
              <a:rPr lang="en-US"/>
              <a:t>Voltage was included to capture fluctuations that may influence energy consumption patterns.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🡪"/>
            </a:pPr>
            <a:r>
              <a:rPr lang="en-US"/>
              <a:t>Although not highly correlated global_reactive power was used because it represents the power being returned to the grid, which may influence the energy consumption.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2024-12-08T01:03:37Z</dcterms:created>
  <dc:creator>Yehang Rai</dc:creator>
</cp:coreProperties>
</file>