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37" autoAdjust="0"/>
    <p:restoredTop sz="94660"/>
  </p:normalViewPr>
  <p:slideViewPr>
    <p:cSldViewPr snapToGrid="0">
      <p:cViewPr varScale="1">
        <p:scale>
          <a:sx n="58" d="100"/>
          <a:sy n="58" d="100"/>
        </p:scale>
        <p:origin x="76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9/26/2024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3266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7118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5491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0842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9538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9/26/2024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6617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9/26/2024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8749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9/26/2024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4832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9/26/2024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241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9/26/2024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065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9/26/2024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257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9/26/2024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571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6F2B51C-9578-EB41-A17E-FFF9D491A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4E9CAEA-4CF4-D249-8127-CD2FA2018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85">
              <a:extLst>
                <a:ext uri="{FF2B5EF4-FFF2-40B4-BE49-F238E27FC236}">
                  <a16:creationId xmlns:a16="http://schemas.microsoft.com/office/drawing/2014/main" id="{E51EDD93-C3A3-DF47-BCFC-43B049E34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86">
              <a:extLst>
                <a:ext uri="{FF2B5EF4-FFF2-40B4-BE49-F238E27FC236}">
                  <a16:creationId xmlns:a16="http://schemas.microsoft.com/office/drawing/2014/main" id="{D574DB0D-896A-D649-89B1-33753E1D46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87">
              <a:extLst>
                <a:ext uri="{FF2B5EF4-FFF2-40B4-BE49-F238E27FC236}">
                  <a16:creationId xmlns:a16="http://schemas.microsoft.com/office/drawing/2014/main" id="{62256DD9-FEA3-4A40-80D1-B33F0FF15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88">
              <a:extLst>
                <a:ext uri="{FF2B5EF4-FFF2-40B4-BE49-F238E27FC236}">
                  <a16:creationId xmlns:a16="http://schemas.microsoft.com/office/drawing/2014/main" id="{534E9839-EAD7-3C49-8D10-E4BFE0820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89">
              <a:extLst>
                <a:ext uri="{FF2B5EF4-FFF2-40B4-BE49-F238E27FC236}">
                  <a16:creationId xmlns:a16="http://schemas.microsoft.com/office/drawing/2014/main" id="{DDFC3FA6-9BB5-A34E-9337-A2E9A1EED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97">
              <a:extLst>
                <a:ext uri="{FF2B5EF4-FFF2-40B4-BE49-F238E27FC236}">
                  <a16:creationId xmlns:a16="http://schemas.microsoft.com/office/drawing/2014/main" id="{45000D9E-4AD7-5A4F-8E99-302F388C8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32E1320-D984-D97F-1635-ACFA167B10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9751" y="768334"/>
            <a:ext cx="6479629" cy="286640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700"/>
              <a:t>Optimizing Energy Consumption in Smart Homes Using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491A6-B5CE-0B4E-421B-303B626204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39751" y="4283239"/>
            <a:ext cx="6479629" cy="1475177"/>
          </a:xfrm>
        </p:spPr>
        <p:txBody>
          <a:bodyPr>
            <a:normAutofit/>
          </a:bodyPr>
          <a:lstStyle/>
          <a:p>
            <a:r>
              <a:rPr lang="en-US" dirty="0"/>
              <a:t>-Yehang Rai</a:t>
            </a:r>
          </a:p>
          <a:p>
            <a:r>
              <a:rPr lang="en-US" dirty="0"/>
              <a:t>-Matthew Landrum</a:t>
            </a:r>
          </a:p>
          <a:p>
            <a:r>
              <a:rPr lang="en-US" dirty="0"/>
              <a:t>-Hans Holmes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E2822B-1B27-5609-3F28-294D8D8CD6D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8494" r="12822" b="-1"/>
          <a:stretch/>
        </p:blipFill>
        <p:spPr>
          <a:xfrm>
            <a:off x="20" y="1"/>
            <a:ext cx="4173349" cy="6857999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39752" y="6087110"/>
            <a:ext cx="688374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2623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925017-23E5-9FE9-F227-2C924EC20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5995137" cy="126898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Research Question and Hypothesis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73022-5232-6622-78B0-441A82438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5995137" cy="360121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 dirty="0"/>
              <a:t>Research Question: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200" dirty="0"/>
              <a:t>Can a machine learning model accurately predict energy consumption in smart homes, and can it be used to optimize energy usage to reduce waste and costs?</a:t>
            </a:r>
          </a:p>
          <a:p>
            <a:pPr>
              <a:lnSpc>
                <a:spcPct val="90000"/>
              </a:lnSpc>
            </a:pPr>
            <a:r>
              <a:rPr lang="en-US" sz="2200" dirty="0"/>
              <a:t>Hypothesis: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200" dirty="0"/>
              <a:t>Historical energy consumption data can be used to predict energy usage patterns, allowing smart homes to optimize appliance use and reduce unnecessary consumption.</a:t>
            </a:r>
          </a:p>
        </p:txBody>
      </p:sp>
      <p:pic>
        <p:nvPicPr>
          <p:cNvPr id="7" name="Graphic 6" descr="Head with Gears">
            <a:extLst>
              <a:ext uri="{FF2B5EF4-FFF2-40B4-BE49-F238E27FC236}">
                <a16:creationId xmlns:a16="http://schemas.microsoft.com/office/drawing/2014/main" id="{DE4B89D9-E8CA-F47C-A20C-11F63FCD87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53213" y="2160015"/>
            <a:ext cx="3601212" cy="3601212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97620302-BEE8-1447-8324-5F4178AA16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3" name="Freeform 37">
              <a:extLst>
                <a:ext uri="{FF2B5EF4-FFF2-40B4-BE49-F238E27FC236}">
                  <a16:creationId xmlns:a16="http://schemas.microsoft.com/office/drawing/2014/main" id="{075332F5-EA0C-8B40-ADC9-D024EBD77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39">
              <a:extLst>
                <a:ext uri="{FF2B5EF4-FFF2-40B4-BE49-F238E27FC236}">
                  <a16:creationId xmlns:a16="http://schemas.microsoft.com/office/drawing/2014/main" id="{2619F114-DF39-F544-B487-5430D00E13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41">
              <a:extLst>
                <a:ext uri="{FF2B5EF4-FFF2-40B4-BE49-F238E27FC236}">
                  <a16:creationId xmlns:a16="http://schemas.microsoft.com/office/drawing/2014/main" id="{5CDF6368-32C4-A64F-8D2E-11DE400CD9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42">
              <a:extLst>
                <a:ext uri="{FF2B5EF4-FFF2-40B4-BE49-F238E27FC236}">
                  <a16:creationId xmlns:a16="http://schemas.microsoft.com/office/drawing/2014/main" id="{148F19D8-49E5-0945-BC17-56044D43D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8C50EA3-7CF1-9542-A21D-5B3EBACC5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0844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B138D8-68A5-F375-0CC2-D4FD307FD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5995137" cy="1268984"/>
          </a:xfrm>
        </p:spPr>
        <p:txBody>
          <a:bodyPr>
            <a:normAutofit/>
          </a:bodyPr>
          <a:lstStyle/>
          <a:p>
            <a:r>
              <a:rPr lang="en-US" dirty="0"/>
              <a:t>Data and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6D287-D41B-4D28-8762-8A60D8929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5995137" cy="360121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Dataset</a:t>
            </a:r>
            <a:r>
              <a:rPr lang="en-US" sz="1400" dirty="0"/>
              <a:t>: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Source</a:t>
            </a:r>
            <a:r>
              <a:rPr lang="en-US" sz="1400" dirty="0"/>
              <a:t>: UCI Machine Learning Repository – "Individual household electric power consumption."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Data Fields</a:t>
            </a:r>
            <a:r>
              <a:rPr lang="en-US" sz="1400" dirty="0"/>
              <a:t>: Energy consumption (</a:t>
            </a:r>
            <a:r>
              <a:rPr lang="en-US" sz="1400" dirty="0" err="1"/>
              <a:t>Global_active_power</a:t>
            </a:r>
            <a:r>
              <a:rPr lang="en-US" sz="1400" dirty="0"/>
              <a:t>, Sub_metering_1, 2, 3).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Methodology</a:t>
            </a:r>
            <a:r>
              <a:rPr lang="en-US" sz="1400" dirty="0"/>
              <a:t>: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Data Preparation</a:t>
            </a:r>
            <a:r>
              <a:rPr lang="en-US" sz="1400" dirty="0"/>
              <a:t>: Clean, preprocess data, and perform exploratory data analysis.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Model Building</a:t>
            </a:r>
            <a:r>
              <a:rPr lang="en-US" sz="1400" dirty="0"/>
              <a:t>: Train Random Forest and </a:t>
            </a:r>
            <a:r>
              <a:rPr lang="en-US" sz="1400" dirty="0" err="1"/>
              <a:t>XGBoost</a:t>
            </a:r>
            <a:r>
              <a:rPr lang="en-US" sz="1400" dirty="0"/>
              <a:t> models to predict energy usage.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Evaluation</a:t>
            </a:r>
            <a:r>
              <a:rPr lang="en-US" sz="1400" dirty="0"/>
              <a:t>: Use MAE and RMSE to measure accuracy and optimize predictions.</a:t>
            </a:r>
          </a:p>
          <a:p>
            <a:pPr>
              <a:lnSpc>
                <a:spcPct val="90000"/>
              </a:lnSpc>
            </a:pPr>
            <a:endParaRPr lang="en-US" sz="1400" dirty="0"/>
          </a:p>
        </p:txBody>
      </p:sp>
      <p:pic>
        <p:nvPicPr>
          <p:cNvPr id="7" name="Graphic 6" descr="Robot">
            <a:extLst>
              <a:ext uri="{FF2B5EF4-FFF2-40B4-BE49-F238E27FC236}">
                <a16:creationId xmlns:a16="http://schemas.microsoft.com/office/drawing/2014/main" id="{52835A24-ACC5-3C1F-745A-6F87CD7651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53213" y="2160015"/>
            <a:ext cx="3601212" cy="3601212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97620302-BEE8-1447-8324-5F4178AA16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3" name="Freeform 37">
              <a:extLst>
                <a:ext uri="{FF2B5EF4-FFF2-40B4-BE49-F238E27FC236}">
                  <a16:creationId xmlns:a16="http://schemas.microsoft.com/office/drawing/2014/main" id="{075332F5-EA0C-8B40-ADC9-D024EBD77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39">
              <a:extLst>
                <a:ext uri="{FF2B5EF4-FFF2-40B4-BE49-F238E27FC236}">
                  <a16:creationId xmlns:a16="http://schemas.microsoft.com/office/drawing/2014/main" id="{2619F114-DF39-F544-B487-5430D00E13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41">
              <a:extLst>
                <a:ext uri="{FF2B5EF4-FFF2-40B4-BE49-F238E27FC236}">
                  <a16:creationId xmlns:a16="http://schemas.microsoft.com/office/drawing/2014/main" id="{5CDF6368-32C4-A64F-8D2E-11DE400CD9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42">
              <a:extLst>
                <a:ext uri="{FF2B5EF4-FFF2-40B4-BE49-F238E27FC236}">
                  <a16:creationId xmlns:a16="http://schemas.microsoft.com/office/drawing/2014/main" id="{148F19D8-49E5-0945-BC17-56044D43D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8C50EA3-7CF1-9542-A21D-5B3EBACC5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0546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BC9286-4A11-8618-7570-84844177E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9198761" cy="1268984"/>
          </a:xfrm>
        </p:spPr>
        <p:txBody>
          <a:bodyPr>
            <a:normAutofit/>
          </a:bodyPr>
          <a:lstStyle/>
          <a:p>
            <a:r>
              <a:rPr lang="en-US" dirty="0"/>
              <a:t>Importance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CCB40F6D-09E8-6599-33D5-73245179D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9198761" cy="360121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/>
              <a:t>Importance</a:t>
            </a:r>
            <a:r>
              <a:rPr lang="en-US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/>
              <a:t>Cost Savings</a:t>
            </a:r>
            <a:r>
              <a:rPr lang="en-US"/>
              <a:t>: Helps homeowners reduce energy bills.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/>
              <a:t>Sustainability</a:t>
            </a:r>
            <a:r>
              <a:rPr lang="en-US"/>
              <a:t>: Reduces unnecessary energy usage, supporting environmental goals.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Success Criteria</a:t>
            </a:r>
            <a:r>
              <a:rPr lang="en-US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Achieving accurate predictions with low MAE and RMSE.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Identifying key patterns for optimizing energy consumption and reducing waste.</a:t>
            </a:r>
          </a:p>
          <a:p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A7C2670-8081-9C42-82A1-23BBFAEAA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919876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5BEF7CB-BB00-3345-8542-8F0FAFE1C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E633967-4EB4-9A43-9984-7E0C7DCE8F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24">
              <a:extLst>
                <a:ext uri="{FF2B5EF4-FFF2-40B4-BE49-F238E27FC236}">
                  <a16:creationId xmlns:a16="http://schemas.microsoft.com/office/drawing/2014/main" id="{80BB32CE-B79D-9449-AEBB-EC9F56A9A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5">
              <a:extLst>
                <a:ext uri="{FF2B5EF4-FFF2-40B4-BE49-F238E27FC236}">
                  <a16:creationId xmlns:a16="http://schemas.microsoft.com/office/drawing/2014/main" id="{AFE8EC8C-9217-6E47-ACFA-7B2148F1B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26">
              <a:extLst>
                <a:ext uri="{FF2B5EF4-FFF2-40B4-BE49-F238E27FC236}">
                  <a16:creationId xmlns:a16="http://schemas.microsoft.com/office/drawing/2014/main" id="{8BEA612E-5CC4-DA4D-8A68-059864439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7">
              <a:extLst>
                <a:ext uri="{FF2B5EF4-FFF2-40B4-BE49-F238E27FC236}">
                  <a16:creationId xmlns:a16="http://schemas.microsoft.com/office/drawing/2014/main" id="{59DC8CDB-7B92-E848-AA26-43105184E7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876EC8B8-C9EB-A84A-858B-ADF81A5B7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29">
              <a:extLst>
                <a:ext uri="{FF2B5EF4-FFF2-40B4-BE49-F238E27FC236}">
                  <a16:creationId xmlns:a16="http://schemas.microsoft.com/office/drawing/2014/main" id="{078C5DEE-08C1-D546-BF9B-933B8419E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72887047"/>
      </p:ext>
    </p:extLst>
  </p:cSld>
  <p:clrMapOvr>
    <a:masterClrMapping/>
  </p:clrMapOvr>
</p:sld>
</file>

<file path=ppt/theme/theme1.xml><?xml version="1.0" encoding="utf-8"?>
<a:theme xmlns:a="http://schemas.openxmlformats.org/drawingml/2006/main" name="PunchcardVTI">
  <a:themeElements>
    <a:clrScheme name="AnalogousFromRegularSeedLeftStep">
      <a:dk1>
        <a:srgbClr val="000000"/>
      </a:dk1>
      <a:lt1>
        <a:srgbClr val="FFFFFF"/>
      </a:lt1>
      <a:dk2>
        <a:srgbClr val="1B302B"/>
      </a:dk2>
      <a:lt2>
        <a:srgbClr val="F3F1F0"/>
      </a:lt2>
      <a:accent1>
        <a:srgbClr val="48ACC3"/>
      </a:accent1>
      <a:accent2>
        <a:srgbClr val="37B598"/>
      </a:accent2>
      <a:accent3>
        <a:srgbClr val="43B66C"/>
      </a:accent3>
      <a:accent4>
        <a:srgbClr val="3FB537"/>
      </a:accent4>
      <a:accent5>
        <a:srgbClr val="76AF40"/>
      </a:accent5>
      <a:accent6>
        <a:srgbClr val="9DA933"/>
      </a:accent6>
      <a:hlink>
        <a:srgbClr val="C05942"/>
      </a:hlink>
      <a:folHlink>
        <a:srgbClr val="7F7F7F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210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Neue Haas Grotesk Text Pro</vt:lpstr>
      <vt:lpstr>PunchcardVTI</vt:lpstr>
      <vt:lpstr>Optimizing Energy Consumption in Smart Homes Using Machine Learning</vt:lpstr>
      <vt:lpstr>Research Question and Hypothesis</vt:lpstr>
      <vt:lpstr>Data and Methodology</vt:lpstr>
      <vt:lpstr>Importance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Yehang Rai</dc:creator>
  <cp:lastModifiedBy>Yehang Rai</cp:lastModifiedBy>
  <cp:revision>1</cp:revision>
  <dcterms:created xsi:type="dcterms:W3CDTF">2024-09-26T18:28:07Z</dcterms:created>
  <dcterms:modified xsi:type="dcterms:W3CDTF">2024-09-26T18:33:00Z</dcterms:modified>
</cp:coreProperties>
</file>