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1" r:id="rId5"/>
    <p:sldId id="263" r:id="rId6"/>
    <p:sldId id="298" r:id="rId7"/>
    <p:sldId id="296" r:id="rId8"/>
    <p:sldId id="301" r:id="rId9"/>
    <p:sldId id="303" r:id="rId10"/>
    <p:sldId id="304" r:id="rId11"/>
    <p:sldId id="258" r:id="rId12"/>
    <p:sldId id="264" r:id="rId13"/>
    <p:sldId id="265" r:id="rId14"/>
    <p:sldId id="271" r:id="rId15"/>
    <p:sldId id="270" r:id="rId16"/>
    <p:sldId id="266" r:id="rId17"/>
    <p:sldId id="26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99" r:id="rId27"/>
    <p:sldId id="285" r:id="rId28"/>
    <p:sldId id="282" r:id="rId29"/>
    <p:sldId id="280" r:id="rId30"/>
    <p:sldId id="289" r:id="rId31"/>
    <p:sldId id="300" r:id="rId32"/>
    <p:sldId id="287" r:id="rId33"/>
    <p:sldId id="302" r:id="rId34"/>
    <p:sldId id="288" r:id="rId35"/>
    <p:sldId id="281" r:id="rId36"/>
    <p:sldId id="291" r:id="rId37"/>
    <p:sldId id="294" r:id="rId38"/>
    <p:sldId id="290" r:id="rId39"/>
    <p:sldId id="292" r:id="rId40"/>
    <p:sldId id="293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48CC0-4873-4901-8E1B-F6C03343CCD2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6834-4248-4FF3-8B7B-8BD76A61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1F28C-576E-44E4-8680-5CEDD24D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FCED5-956F-4CD5-BCC1-54C9CA36C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7DB5D-49F9-4FD2-A7CD-81650548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D0E5-77C4-48A3-A8BA-D04362F3F708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1B16D-4A92-47E6-B8FB-F1F5486B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D1D4C-4DAC-4BB6-8294-DC7CEA75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F51CC-D0A0-471B-A51A-AE74AE2C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890E0-65B7-4E7E-B943-BCACE02D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7619-D79F-448F-BEC5-5D0BFD4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90C0-1F97-4D07-A011-6B24BCBA4F7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FBFC-EEED-406C-BAFA-DC8CB092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03DFA-742A-457B-9D8E-8FDF559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4198D-60C2-4DE2-85C9-A5079040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74408F-4766-4968-8FED-585A6974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1F23B-0C16-4879-A3A9-2A2040EB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1A42-1E2F-4B45-B1A2-EC48FE449316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6B80-7CC6-4CC6-8072-F4CE720D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5F708-A629-45D2-84B3-92001835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CB29C-B857-4401-926E-DD6EAF08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0239C-4096-4DB4-ABBA-171B7E80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F7059-01CD-4603-9459-46CD7027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160C-C5B4-407C-970E-9779E84856EE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3C5F3-ECE3-43D1-BDFB-8CB3571B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5B583-574A-4289-8DF6-93D342C9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9777-A933-4482-9A09-F3EBF4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9C0B7-EF39-4955-9EEC-F8FE10B6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BFE48-EC59-41F2-AABE-8E54DD44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3D9-11F5-4FDD-B175-E072B3558D32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C930F-4F4C-4F83-8754-2D269301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61663-2C37-4292-AC76-D47EABC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D0D8F-1CB9-49EB-B605-EE24B0D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3055-F5CF-4A76-A711-B7EAAB4E5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FA983-AF18-454E-ABA1-C02CFDC4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7C21B-E8D7-4648-A94A-274F71E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C92-48B4-427A-9B78-B746DAB393AC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E545D-B93F-4AF2-B537-2343183D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035F9-C2C5-4F52-8121-D7A1C5A9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B4C1-7649-4636-A164-4DE23BE6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30FA2-7A91-4B52-8236-9A5B708B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27327-A418-49E9-8C96-9D4D7203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1BF2CB-E453-407B-AD88-862B4BDDD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43B56C-4B29-40B5-B9F1-B307CA0E7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F4CEC-D66E-4105-8ADC-3BB8284A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C0D-CA32-4C0F-94BF-A507E49E75DB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DC7E9-2D1B-4085-83BD-C7700C8D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461F1-7DB1-4ABD-A14B-A17ACD49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0DAD-FCF1-4267-8A1C-D94788A1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3FEB4-0D8F-4647-9711-DEEDB6DE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44D0-CB5B-45AD-81F5-1379DB7A0B89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63D386-7317-4150-97D2-9CF6B169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969472-D69E-41C5-85FF-E8CE0E4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082E46-8D2A-4158-82AB-689C5FFD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DEFA-C76A-4F3F-B2C5-F6CC00F86852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1DB80-A2CD-4291-B7E3-672AFF1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8C58C-7339-4B4B-9F97-83D6AE28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3244E-3930-4B57-9C44-21DC2B5C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243F3-5EE2-4C55-82CE-0A6B614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0D252-3DF2-4B98-AD38-98840F68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D7818-285E-40DD-BEEB-E3F29B5D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F95B-6620-4D3C-AD0B-813D71891240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C9624-308C-48D1-AD77-9A2EB39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FBA2C-3767-42A0-9F45-D37C29AC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715CC-9A13-4A63-A967-59078040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6312F-FF34-4465-9CB0-09EDD1332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7367E-277E-4D42-B37C-32DD4B3D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8C8AC-FE89-498A-9CA0-CA7433A4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B1F1-E09D-443D-B98B-7280AC1BBE2F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3F563-811D-4934-BA80-34713CD7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96CD0-4C0F-4F5F-9161-420BF5DD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BB33B-D611-4862-9AB2-E5193FB7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7AF7E-3320-4601-8316-3FEB07EA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A2229-EC19-4E88-B5F4-13B4DC061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53CE-0E0B-4CF4-B057-D64303835B26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DE0C6-407D-43D5-92F0-69DA9D84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7B3C9-3598-4515-944A-B4D15A91A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5C464BA-89C0-45BA-A276-D27CA391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7" y="293291"/>
            <a:ext cx="4410009" cy="11079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88BC11-01C9-4FDC-B764-21DFC5190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4901"/>
            <a:ext cx="9144000" cy="2556033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Yancai</a:t>
            </a:r>
            <a:r>
              <a:rPr lang="en-US" b="1" i="1" dirty="0"/>
              <a:t> </a:t>
            </a:r>
            <a:r>
              <a:rPr lang="en-US" b="1" dirty="0"/>
              <a:t>or </a:t>
            </a:r>
            <a:r>
              <a:rPr lang="en-US" b="1" i="1" dirty="0" err="1"/>
              <a:t>Jiangcai</a:t>
            </a:r>
            <a:r>
              <a:rPr lang="en-US" b="1" i="1" dirty="0"/>
              <a:t>?</a:t>
            </a:r>
            <a:br>
              <a:rPr lang="en-US" b="1" i="1" dirty="0"/>
            </a:br>
            <a:r>
              <a:rPr lang="en-US" sz="4900" dirty="0"/>
              <a:t>A Case Study of Word Reinterpretation in Middle Chinese Literature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7D2B2-06EE-4F84-B544-0826E0734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913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/>
              <a:t>Yao Zhang</a:t>
            </a:r>
          </a:p>
          <a:p>
            <a:r>
              <a:rPr lang="en-US" sz="3200" dirty="0"/>
              <a:t>Cornell University</a:t>
            </a:r>
          </a:p>
          <a:p>
            <a:r>
              <a:rPr lang="en-US" sz="3200" dirty="0"/>
              <a:t>03/22/2024</a:t>
            </a:r>
          </a:p>
        </p:txBody>
      </p:sp>
    </p:spTree>
    <p:extLst>
      <p:ext uri="{BB962C8B-B14F-4D97-AF65-F5344CB8AC3E}">
        <p14:creationId xmlns:p14="http://schemas.microsoft.com/office/powerpoint/2010/main" val="194000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7D9B-E27D-4576-8408-D99D5B2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evidence type, new interpretation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72C14-89C8-4863-96C7-323C0EC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10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64DFC28-4A98-4E62-BD2B-79A2DEFAC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04" y="1311207"/>
            <a:ext cx="8751191" cy="5546793"/>
          </a:xfr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E7147C4-8241-42D6-ADDC-1E1B928F3404}"/>
              </a:ext>
            </a:extLst>
          </p:cNvPr>
          <p:cNvSpPr/>
          <p:nvPr/>
        </p:nvSpPr>
        <p:spPr>
          <a:xfrm>
            <a:off x="6664751" y="2169464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0E63C7C-51A0-4643-AE3D-9F9E605DBD64}"/>
              </a:ext>
            </a:extLst>
          </p:cNvPr>
          <p:cNvSpPr/>
          <p:nvPr/>
        </p:nvSpPr>
        <p:spPr>
          <a:xfrm>
            <a:off x="6664750" y="3729949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E55A444-A232-48E3-B4D4-0054C9A6E7B4}"/>
              </a:ext>
            </a:extLst>
          </p:cNvPr>
          <p:cNvSpPr/>
          <p:nvPr/>
        </p:nvSpPr>
        <p:spPr>
          <a:xfrm>
            <a:off x="6664750" y="5769210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924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9CAD-0C45-43A6-B1D6-B0C2A145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BAD1-7A3A-453E-8E8B-EF27FB98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/>
              <a:t>Background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i="1" dirty="0" err="1"/>
              <a:t>Yanshi</a:t>
            </a:r>
            <a:r>
              <a:rPr lang="en-US" sz="3200" i="1" dirty="0"/>
              <a:t> </a:t>
            </a:r>
            <a:r>
              <a:rPr lang="en-US" sz="3200" i="1" dirty="0" err="1"/>
              <a:t>Jiaxun</a:t>
            </a:r>
            <a:r>
              <a:rPr lang="en-US" sz="3200" i="1" dirty="0"/>
              <a:t> </a:t>
            </a:r>
            <a:r>
              <a:rPr lang="en-US" sz="3200" dirty="0"/>
              <a:t>“Family Instructions for the Yan Clan”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 book written at around 6-7 CE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Significant work in Chinese philology and historical linguistics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CF1EE-8091-409E-9C1E-6113F7E6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9CAD-0C45-43A6-B1D6-B0C2A145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BAD1-7A3A-453E-8E8B-EF27FB98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Background: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r>
              <a:rPr lang="en-US" dirty="0"/>
              <a:t>“Family Instructions for the Yan Clan”</a:t>
            </a:r>
          </a:p>
          <a:p>
            <a:pPr>
              <a:lnSpc>
                <a:spcPct val="150000"/>
              </a:lnSpc>
            </a:pPr>
            <a:r>
              <a:rPr lang="en-US" dirty="0"/>
              <a:t>A book written at around 6-7 CE </a:t>
            </a:r>
          </a:p>
          <a:p>
            <a:pPr>
              <a:lnSpc>
                <a:spcPct val="150000"/>
              </a:lnSpc>
            </a:pPr>
            <a:r>
              <a:rPr lang="en-US" dirty="0"/>
              <a:t>Significant work in Chinese philology and historical linguistics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⁃"/>
            </a:pPr>
            <a:r>
              <a:rPr lang="en-US" sz="2800" dirty="0"/>
              <a:t>separate chapters focusing on philological and dialectal topics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⁃"/>
            </a:pPr>
            <a:r>
              <a:rPr lang="en-US" sz="2800" dirty="0"/>
              <a:t>large vocabulary of Middle Chinese colloquialism.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CF1EE-8091-409E-9C1E-6113F7E6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53"/>
            <a:ext cx="10515600" cy="1325563"/>
          </a:xfrm>
        </p:spPr>
        <p:txBody>
          <a:bodyPr/>
          <a:lstStyle/>
          <a:p>
            <a:r>
              <a:rPr lang="en-US" dirty="0"/>
              <a:t>Case study: 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Problem</a:t>
            </a:r>
            <a:r>
              <a:rPr lang="en-US" sz="3200" dirty="0"/>
              <a:t>: </a:t>
            </a:r>
            <a:r>
              <a:rPr lang="en-US" altLang="zh-CN" sz="3200" dirty="0"/>
              <a:t>Written form</a:t>
            </a:r>
            <a:r>
              <a:rPr lang="en-US" sz="3200" dirty="0"/>
              <a:t> and semantic meaning of </a:t>
            </a:r>
            <a:r>
              <a:rPr lang="en-US" sz="3200" i="1" dirty="0" err="1">
                <a:solidFill>
                  <a:srgbClr val="FF0000"/>
                </a:solidFill>
              </a:rPr>
              <a:t>jiangcai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B7E39-20C6-4073-A70E-34A8D42F1B13}"/>
              </a:ext>
            </a:extLst>
          </p:cNvPr>
          <p:cNvSpPr txBox="1"/>
          <p:nvPr/>
        </p:nvSpPr>
        <p:spPr>
          <a:xfrm>
            <a:off x="8780282" y="1742341"/>
            <a:ext cx="3275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</a:t>
            </a:r>
            <a:r>
              <a:rPr lang="en-US" sz="2400" dirty="0"/>
              <a:t>Lu, </a:t>
            </a:r>
            <a:r>
              <a:rPr lang="en-US" altLang="zh-CN" sz="2400" dirty="0"/>
              <a:t>Xiang comes from Wu County. His father Xian is killed, so </a:t>
            </a:r>
            <a:r>
              <a:rPr lang="en-US" altLang="zh-CN" sz="2400" u="sng" dirty="0"/>
              <a:t>Xiang lives a simple life with clothes made of cloth and food containing vegetables through out his life. He cannot bear eating </a:t>
            </a:r>
            <a:r>
              <a:rPr lang="en-US" altLang="zh-CN" sz="2400" u="sng" dirty="0">
                <a:solidFill>
                  <a:srgbClr val="FF0000"/>
                </a:solidFill>
              </a:rPr>
              <a:t>ginger</a:t>
            </a:r>
            <a:r>
              <a:rPr lang="en-US" altLang="zh-CN" sz="2400" u="sng" dirty="0"/>
              <a:t> which needs to be cut</a:t>
            </a:r>
            <a:r>
              <a:rPr lang="en-US" altLang="zh-CN" sz="2400" dirty="0"/>
              <a:t>, and all the cooking ingredients are pinched or plucked.”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1A353-FC90-469E-BBF4-30A65EE4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0" y="1644202"/>
            <a:ext cx="8575462" cy="45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0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(2017) first 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25767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/>
              <a:t>There is no need to use disyllabic form for the word ‘ginger’, since the word has always been monosyllabic </a:t>
            </a:r>
            <a:r>
              <a:rPr lang="en-US" sz="2800" i="1" dirty="0"/>
              <a:t>jiang</a:t>
            </a:r>
            <a:r>
              <a:rPr lang="en-US" sz="2800" dirty="0"/>
              <a:t> though out Classical Chinese.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Ginger has nothing special to be separated from other common vegetables.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Problem</a:t>
            </a:r>
            <a:r>
              <a:rPr lang="en-US" sz="3200" dirty="0"/>
              <a:t>: </a:t>
            </a:r>
            <a:r>
              <a:rPr lang="en-US" altLang="zh-CN" sz="3200" dirty="0"/>
              <a:t>Written form</a:t>
            </a:r>
            <a:r>
              <a:rPr lang="en-US" sz="3200" dirty="0"/>
              <a:t> and semantic meaning of </a:t>
            </a:r>
            <a:r>
              <a:rPr lang="en-US" sz="3200" i="1" dirty="0" err="1"/>
              <a:t>jiangcai</a:t>
            </a:r>
            <a:endParaRPr lang="en-US" sz="3200" dirty="0"/>
          </a:p>
          <a:p>
            <a:pPr lvl="1">
              <a:lnSpc>
                <a:spcPct val="200000"/>
              </a:lnSpc>
            </a:pPr>
            <a:r>
              <a:rPr lang="en-US" sz="2800" dirty="0"/>
              <a:t>Correct character: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>
                <a:ea typeface="宋体" panose="02010600030101010101" pitchFamily="2" charset="-122"/>
              </a:rPr>
              <a:t>?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sz="2800" dirty="0">
                <a:ea typeface="宋体" panose="02010600030101010101" pitchFamily="2" charset="-122"/>
              </a:rPr>
              <a:t>?</a:t>
            </a:r>
            <a:endParaRPr lang="en-US" sz="2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Problem</a:t>
            </a:r>
            <a:r>
              <a:rPr lang="en-US" sz="3200" dirty="0"/>
              <a:t>: </a:t>
            </a:r>
            <a:r>
              <a:rPr lang="en-US" altLang="zh-CN" sz="3200" dirty="0"/>
              <a:t>Written form</a:t>
            </a:r>
            <a:r>
              <a:rPr lang="en-US" sz="3200" dirty="0"/>
              <a:t> and semantic meaning of </a:t>
            </a:r>
            <a:r>
              <a:rPr lang="en-US" sz="3200" i="1" dirty="0" err="1"/>
              <a:t>jiangcai</a:t>
            </a:r>
            <a:endParaRPr lang="en-US" sz="3200" dirty="0"/>
          </a:p>
          <a:p>
            <a:pPr lvl="1">
              <a:lnSpc>
                <a:spcPct val="200000"/>
              </a:lnSpc>
            </a:pPr>
            <a:r>
              <a:rPr lang="en-US" sz="2800" dirty="0"/>
              <a:t>Correct character: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?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Correct meaning: 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—‘</a:t>
            </a:r>
            <a:r>
              <a:rPr lang="en-US" sz="2800" b="1" dirty="0"/>
              <a:t>field</a:t>
            </a:r>
            <a:r>
              <a:rPr lang="en-US" sz="2800" dirty="0"/>
              <a:t>-vegetable’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— ‘</a:t>
            </a:r>
            <a:r>
              <a:rPr lang="en-US" sz="2800" b="1" dirty="0"/>
              <a:t>ginger</a:t>
            </a:r>
            <a:r>
              <a:rPr lang="en-US" sz="2800" dirty="0"/>
              <a:t>-vegetable’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b="1" dirty="0"/>
              <a:t>Problem</a:t>
            </a:r>
            <a:r>
              <a:rPr lang="en-US" sz="3500" dirty="0"/>
              <a:t>: </a:t>
            </a:r>
            <a:r>
              <a:rPr lang="en-US" altLang="zh-CN" sz="3500" dirty="0"/>
              <a:t>Written form</a:t>
            </a:r>
            <a:r>
              <a:rPr lang="en-US" sz="3500" dirty="0"/>
              <a:t> and semantic meaning of </a:t>
            </a:r>
            <a:r>
              <a:rPr lang="en-US" sz="3500" i="1" dirty="0" err="1"/>
              <a:t>jiangcai</a:t>
            </a:r>
            <a:endParaRPr lang="en-US" sz="3500" dirty="0"/>
          </a:p>
          <a:p>
            <a:pPr lvl="1">
              <a:lnSpc>
                <a:spcPct val="200000"/>
              </a:lnSpc>
            </a:pPr>
            <a:r>
              <a:rPr lang="en-US" sz="3000" dirty="0"/>
              <a:t>Correct character: 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? 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? </a:t>
            </a:r>
            <a:r>
              <a:rPr lang="en-US" sz="3000" dirty="0">
                <a:solidFill>
                  <a:srgbClr val="FF0000"/>
                </a:solidFill>
              </a:rPr>
              <a:t>Or…?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Correct meaning: 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—‘</a:t>
            </a:r>
            <a:r>
              <a:rPr lang="en-US" sz="3000" b="1" dirty="0"/>
              <a:t>field</a:t>
            </a:r>
            <a:r>
              <a:rPr lang="en-US" sz="3000" dirty="0"/>
              <a:t>-vegetable’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— ‘</a:t>
            </a:r>
            <a:r>
              <a:rPr lang="en-US" sz="3000" b="1" dirty="0"/>
              <a:t>ginger</a:t>
            </a:r>
            <a:r>
              <a:rPr lang="en-US" sz="3000" dirty="0"/>
              <a:t>-vegetable’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en-US" sz="3000" dirty="0">
                <a:solidFill>
                  <a:srgbClr val="FF0000"/>
                </a:solidFill>
              </a:rPr>
              <a:t>Or…?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1</a:t>
            </a:r>
            <a:r>
              <a:rPr lang="en-US" baseline="30000" dirty="0"/>
              <a:t>st</a:t>
            </a:r>
            <a:r>
              <a:rPr lang="en-US" dirty="0"/>
              <a:t>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PROPOSAL (You 2017)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Writing forms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疆菜 </a:t>
            </a:r>
            <a:r>
              <a:rPr lang="en-US" sz="2800" dirty="0"/>
              <a:t>and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薑菜</a:t>
            </a:r>
            <a:r>
              <a:rPr lang="en-US" sz="2800" dirty="0"/>
              <a:t>, both pronounced as </a:t>
            </a:r>
            <a:r>
              <a:rPr lang="en-US" sz="2800" i="1" dirty="0" err="1"/>
              <a:t>jiangcai</a:t>
            </a:r>
            <a:r>
              <a:rPr lang="en-US" sz="2800" dirty="0"/>
              <a:t>, were confused.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The word in </a:t>
            </a:r>
            <a:r>
              <a:rPr lang="en-US" sz="2800" i="1" dirty="0" err="1"/>
              <a:t>Yanshi</a:t>
            </a:r>
            <a:r>
              <a:rPr lang="en-US" sz="2800" i="1" dirty="0"/>
              <a:t> </a:t>
            </a:r>
            <a:r>
              <a:rPr lang="en-US" sz="2800" i="1" dirty="0" err="1"/>
              <a:t>Jiaxun</a:t>
            </a:r>
            <a:r>
              <a:rPr lang="en-US" sz="2800" i="1" dirty="0"/>
              <a:t> </a:t>
            </a:r>
            <a:r>
              <a:rPr lang="en-US" sz="2800" dirty="0"/>
              <a:t>should be understood as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疆菜</a:t>
            </a:r>
            <a:r>
              <a:rPr lang="en-US" sz="2800" dirty="0"/>
              <a:t>, literarily reading ‘field-vegetable ’, instead of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薑菜</a:t>
            </a:r>
            <a:r>
              <a:rPr lang="zh-CN" altLang="en-US" sz="2800" dirty="0"/>
              <a:t> </a:t>
            </a:r>
            <a:r>
              <a:rPr lang="en-US" sz="2800" dirty="0"/>
              <a:t>as ‘ginger-vegetable, ginger’.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2017—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zh-CN" altLang="en-US" dirty="0">
                <a:ea typeface="宋体" panose="02010600030101010101" pitchFamily="2" charset="-122"/>
              </a:rPr>
              <a:t>疆菜</a:t>
            </a:r>
            <a:r>
              <a:rPr lang="en-US" altLang="zh-CN" dirty="0">
                <a:ea typeface="宋体" panose="02010600030101010101" pitchFamily="2" charset="-122"/>
              </a:rPr>
              <a:t>‘field-vegetable’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Types of EVIDENCE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Variant characters </a:t>
            </a:r>
            <a:r>
              <a:rPr lang="en-US" sz="2800" dirty="0"/>
              <a:t>of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/>
              <a:t> </a:t>
            </a:r>
            <a:r>
              <a:rPr lang="en-US" sz="2800" dirty="0"/>
              <a:t>and how it can be confused with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altLang="zh-CN" sz="2800" dirty="0"/>
              <a:t>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ea typeface="宋体" panose="02010600030101010101" pitchFamily="2" charset="-122"/>
              </a:rPr>
              <a:t>‘ginger’</a:t>
            </a:r>
            <a:r>
              <a:rPr lang="zh-CN" altLang="en-US" sz="2800" dirty="0">
                <a:ea typeface="宋体" panose="02010600030101010101" pitchFamily="2" charset="-122"/>
              </a:rPr>
              <a:t>薑</a:t>
            </a:r>
            <a:r>
              <a:rPr lang="en-US" altLang="zh-CN" sz="2800" dirty="0">
                <a:ea typeface="宋体" panose="02010600030101010101" pitchFamily="2" charset="-122"/>
              </a:rPr>
              <a:t>=      ≈</a:t>
            </a:r>
            <a:r>
              <a:rPr lang="zh-CN" altLang="en-US" sz="2800" dirty="0">
                <a:ea typeface="宋体" panose="02010600030101010101" pitchFamily="2" charset="-122"/>
              </a:rPr>
              <a:t>彊</a:t>
            </a:r>
            <a:r>
              <a:rPr lang="en-US" altLang="zh-CN" sz="2800" dirty="0"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ea typeface="宋体" panose="02010600030101010101" pitchFamily="2" charset="-122"/>
              </a:rPr>
              <a:t>疆</a:t>
            </a:r>
            <a:r>
              <a:rPr lang="en-US" altLang="zh-CN" sz="2800" dirty="0">
                <a:ea typeface="宋体" panose="02010600030101010101" pitchFamily="2" charset="-122"/>
              </a:rPr>
              <a:t>‘boundary, field’</a:t>
            </a:r>
            <a:endParaRPr lang="en-US" sz="2800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S</a:t>
            </a:r>
            <a:r>
              <a:rPr lang="en-US" sz="2800" dirty="0"/>
              <a:t>imilar usage of </a:t>
            </a:r>
            <a:r>
              <a:rPr lang="en-US" sz="2800" b="1" dirty="0"/>
              <a:t>contemporaneous material </a:t>
            </a:r>
            <a:r>
              <a:rPr lang="en-US" sz="2800" i="1" dirty="0" err="1"/>
              <a:t>Fengsu</a:t>
            </a:r>
            <a:r>
              <a:rPr lang="en-US" sz="2800" i="1" dirty="0"/>
              <a:t> </a:t>
            </a:r>
            <a:r>
              <a:rPr lang="en-US" sz="2800" i="1" dirty="0" err="1"/>
              <a:t>Tongyi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b="1" dirty="0"/>
              <a:t>gloss from later </a:t>
            </a:r>
            <a:r>
              <a:rPr lang="en-US" sz="2800" dirty="0"/>
              <a:t>philologists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Similar usage of </a:t>
            </a:r>
            <a:r>
              <a:rPr lang="en-US" sz="2800" b="1" dirty="0"/>
              <a:t>later Japanese Chinese material </a:t>
            </a:r>
            <a:r>
              <a:rPr lang="en-US" sz="2800" i="1" dirty="0" err="1"/>
              <a:t>Yixinfang</a:t>
            </a:r>
            <a:endParaRPr lang="en-US" sz="2800" i="1" dirty="0"/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19</a:t>
            </a:fld>
            <a:endParaRPr lang="en-US"/>
          </a:p>
        </p:txBody>
      </p:sp>
      <p:pic>
        <p:nvPicPr>
          <p:cNvPr id="2055" name="图片 1">
            <a:extLst>
              <a:ext uri="{FF2B5EF4-FFF2-40B4-BE49-F238E27FC236}">
                <a16:creationId xmlns:a16="http://schemas.microsoft.com/office/drawing/2014/main" id="{2F5B5432-CC07-4103-B48A-3815486E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70" y="2948232"/>
            <a:ext cx="360997" cy="38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B822-8DAF-4016-8441-A7794F2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678D7-42DF-4B46-8B2A-5DF2F47D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problem of word interpretation in Middle Chinese literature</a:t>
            </a:r>
          </a:p>
          <a:p>
            <a:endParaRPr lang="en-US" dirty="0"/>
          </a:p>
          <a:p>
            <a:r>
              <a:rPr lang="en-US" dirty="0"/>
              <a:t>Case study: Reinterpretation of a ghost word </a:t>
            </a:r>
            <a:r>
              <a:rPr lang="en-US" i="1" dirty="0" err="1"/>
              <a:t>jiangcai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DA98D-963B-4DEF-956B-B5FBA708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2</a:t>
            </a:r>
            <a:r>
              <a:rPr lang="en-US" baseline="30000" dirty="0"/>
              <a:t>nd</a:t>
            </a:r>
            <a:r>
              <a:rPr lang="en-US" dirty="0"/>
              <a:t> and 3rd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PROPOSAL (Xu 2020 &amp; Zhao 2020)</a:t>
            </a:r>
          </a:p>
          <a:p>
            <a:pPr lvl="1">
              <a:lnSpc>
                <a:spcPct val="200000"/>
              </a:lnSpc>
            </a:pPr>
            <a:r>
              <a:rPr lang="en-US" sz="2800" dirty="0" err="1"/>
              <a:t>You’s</a:t>
            </a:r>
            <a:r>
              <a:rPr lang="en-US" sz="2800" dirty="0"/>
              <a:t> interpretation is incorrect.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薑菜 </a:t>
            </a:r>
            <a:r>
              <a:rPr lang="en-US" sz="2800" dirty="0"/>
              <a:t>is the correct form of </a:t>
            </a:r>
            <a:r>
              <a:rPr lang="en-US" sz="2800" i="1" dirty="0" err="1"/>
              <a:t>jiangcai</a:t>
            </a:r>
            <a:r>
              <a:rPr lang="en-US" sz="2800" dirty="0"/>
              <a:t>, which should be interpreted as ‘ginger’.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90A-85CC-46D5-AA06-19B6B3A6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 2020—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>
                <a:ea typeface="宋体" panose="02010600030101010101" pitchFamily="2" charset="-122"/>
              </a:rPr>
              <a:t>菜</a:t>
            </a:r>
            <a:r>
              <a:rPr lang="en-US" altLang="zh-CN" dirty="0">
                <a:ea typeface="宋体" panose="02010600030101010101" pitchFamily="2" charset="-122"/>
              </a:rPr>
              <a:t>‘ginger-vegetable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BAEA9-1D81-4381-8A12-7794C01E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714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Types of EVIDENCE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 </a:t>
            </a:r>
            <a:r>
              <a:rPr lang="en-US" sz="2800" b="1" dirty="0"/>
              <a:t>convention</a:t>
            </a:r>
            <a:r>
              <a:rPr lang="en-US" sz="2800" dirty="0"/>
              <a:t> of the </a:t>
            </a:r>
            <a:r>
              <a:rPr lang="en-US" sz="2800" i="1" dirty="0"/>
              <a:t>jiang</a:t>
            </a:r>
            <a:r>
              <a:rPr lang="en-US" sz="2800" dirty="0"/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zh-CN" altLang="en-US" sz="2800" dirty="0"/>
              <a:t> </a:t>
            </a:r>
            <a:r>
              <a:rPr lang="en-US" sz="2800" dirty="0"/>
              <a:t>‘boundary’ used as ‘field’, thus no </a:t>
            </a:r>
            <a:r>
              <a:rPr lang="en-US" sz="2800" i="1" dirty="0" err="1"/>
              <a:t>jiangcai</a:t>
            </a:r>
            <a:r>
              <a:rPr lang="en-US" sz="2800" i="1" dirty="0"/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疆菜</a:t>
            </a:r>
            <a:r>
              <a:rPr lang="en-US" sz="2800" dirty="0"/>
              <a:t>‘field-vegetable ’ used as ‘vegetable’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b="1" dirty="0"/>
              <a:t>Productive structure </a:t>
            </a:r>
            <a:r>
              <a:rPr lang="en-US" sz="2800" dirty="0"/>
              <a:t>of ‘hyponym-hypernym’ when naming vegetables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b="1" dirty="0"/>
              <a:t>Contemporaneous Chinese Buddhist texts </a:t>
            </a:r>
            <a:r>
              <a:rPr lang="en-US" sz="2800" dirty="0"/>
              <a:t>containing the same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131AC-090B-4470-9045-3E8C665C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90A-85CC-46D5-AA06-19B6B3A6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Zhao 2020 —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>
                <a:ea typeface="宋体" panose="02010600030101010101" pitchFamily="2" charset="-122"/>
              </a:rPr>
              <a:t>菜</a:t>
            </a:r>
            <a:r>
              <a:rPr lang="en-US" altLang="zh-CN" dirty="0">
                <a:ea typeface="宋体" panose="02010600030101010101" pitchFamily="2" charset="-122"/>
              </a:rPr>
              <a:t>‘ginger-vegetable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BAEA9-1D81-4381-8A12-7794C01E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More types of EVIDENCE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Variant characters</a:t>
            </a:r>
            <a:r>
              <a:rPr lang="en-US" sz="2800" dirty="0"/>
              <a:t> of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r>
              <a:rPr lang="zh-CN" altLang="en-US" sz="2800" dirty="0"/>
              <a:t> </a:t>
            </a:r>
            <a:r>
              <a:rPr lang="en-US" sz="2800" dirty="0"/>
              <a:t>and how it can be confused with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sz="2800" dirty="0"/>
              <a:t>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 薑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壃≈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sz="2800" b="1" dirty="0"/>
              <a:t>Variant texts </a:t>
            </a:r>
            <a:r>
              <a:rPr lang="en-US" sz="2800" dirty="0"/>
              <a:t>with </a:t>
            </a:r>
            <a:r>
              <a:rPr lang="en-US" sz="2800" dirty="0" err="1"/>
              <a:t>You’s</a:t>
            </a:r>
            <a:r>
              <a:rPr lang="en-US" sz="2800" dirty="0"/>
              <a:t> examples containing </a:t>
            </a:r>
            <a:r>
              <a:rPr lang="en-US" sz="2800" i="1" dirty="0" err="1"/>
              <a:t>yancai</a:t>
            </a:r>
            <a:r>
              <a:rPr lang="en-US" sz="2800" dirty="0"/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鹽菜</a:t>
            </a:r>
            <a:r>
              <a:rPr lang="zh-CN" altLang="en-US" sz="2800" dirty="0"/>
              <a:t> ‘</a:t>
            </a:r>
            <a:r>
              <a:rPr lang="en-US" sz="2800" dirty="0"/>
              <a:t>salted vegetable, pickle’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131AC-090B-4470-9045-3E8C665C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22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CA21BC-DD37-44C5-BF37-F6D38BE8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16" y="2934041"/>
            <a:ext cx="421640" cy="421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0F4C6A-AD71-4C6C-9F40-C6BBEC74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33" y="2818627"/>
            <a:ext cx="1111510" cy="844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98965A-2778-4544-AE2D-DCB9DF38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303" y="2818627"/>
            <a:ext cx="533941" cy="9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B530-581E-46A9-B22D-BE090258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PROPOSAL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36EBC-E638-4D04-93AB-437EC797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jiangcai</a:t>
            </a:r>
            <a:r>
              <a:rPr lang="en-US" dirty="0"/>
              <a:t> is a ghost word caused by misinterpretation.</a:t>
            </a:r>
          </a:p>
          <a:p>
            <a:endParaRPr lang="en-US" dirty="0"/>
          </a:p>
          <a:p>
            <a:r>
              <a:rPr lang="en-US" dirty="0"/>
              <a:t>The target word should be </a:t>
            </a:r>
            <a:r>
              <a:rPr lang="en-US" i="1" dirty="0" err="1">
                <a:solidFill>
                  <a:srgbClr val="FF0000"/>
                </a:solidFill>
              </a:rPr>
              <a:t>yancai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鹽菜 </a:t>
            </a:r>
            <a:r>
              <a:rPr lang="en-US" dirty="0">
                <a:solidFill>
                  <a:srgbClr val="FF0000"/>
                </a:solidFill>
              </a:rPr>
              <a:t>‘salt(ed) vegetable’ </a:t>
            </a:r>
            <a:r>
              <a:rPr lang="en-US" dirty="0"/>
              <a:t>, a common term for ‘pickle’ in Middle Chinese.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AC97D-645F-499B-810B-D3FDA1B3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forms of Chinese characters</a:t>
            </a:r>
          </a:p>
          <a:p>
            <a:endParaRPr lang="en-US" dirty="0"/>
          </a:p>
          <a:p>
            <a:r>
              <a:rPr lang="en-US" dirty="0"/>
              <a:t>Variant texts and contextual interpretation</a:t>
            </a:r>
          </a:p>
          <a:p>
            <a:endParaRPr lang="en-US" dirty="0"/>
          </a:p>
          <a:p>
            <a:r>
              <a:rPr lang="en-US" dirty="0"/>
              <a:t>Parallel Pali and Chinese Buddhist texts</a:t>
            </a:r>
          </a:p>
          <a:p>
            <a:endParaRPr lang="en-US" dirty="0"/>
          </a:p>
          <a:p>
            <a:r>
              <a:rPr lang="en-US" dirty="0"/>
              <a:t>Conventional expression containing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characters and misreading cause ghost form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/>
              <a:t> </a:t>
            </a:r>
            <a:r>
              <a:rPr lang="en-US" altLang="zh-CN" dirty="0"/>
              <a:t>‘ginger’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 err="1"/>
              <a:t>yan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 </a:t>
            </a:r>
            <a:r>
              <a:rPr lang="en-US" altLang="zh-CN" dirty="0"/>
              <a:t>‘salt’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(Variants attested in </a:t>
            </a:r>
            <a:r>
              <a:rPr lang="en-US" b="1" dirty="0"/>
              <a:t>contemporaneous inscription </a:t>
            </a:r>
            <a:r>
              <a:rPr lang="en-US" dirty="0"/>
              <a:t>in Tang dynasty and </a:t>
            </a:r>
            <a:r>
              <a:rPr lang="en-US" altLang="zh-CN" b="1" dirty="0"/>
              <a:t>later dictionaries</a:t>
            </a:r>
            <a:r>
              <a:rPr lang="en-US" altLang="zh-CN" dirty="0"/>
              <a:t> 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25</a:t>
            </a:fld>
            <a:endParaRPr lang="en-US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77F62AA1-B3D9-465C-BD49-91351E39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91" y="4136846"/>
            <a:ext cx="344232" cy="33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CF6F0D-1F3B-4D59-B080-12CB75A7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8" y="3962054"/>
            <a:ext cx="591287" cy="1014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490412-E6FD-4177-B602-0204F8AF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02" y="2360366"/>
            <a:ext cx="1111510" cy="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characters and misreading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/>
              <a:t> </a:t>
            </a:r>
            <a:r>
              <a:rPr lang="en-US" altLang="zh-CN" dirty="0"/>
              <a:t>‘ginger’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 err="1"/>
              <a:t>yan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 </a:t>
            </a:r>
            <a:r>
              <a:rPr lang="en-US" altLang="zh-CN" dirty="0"/>
              <a:t>‘salt’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How they confuse with each other: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壃≈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26</a:t>
            </a:fld>
            <a:endParaRPr lang="en-US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77F62AA1-B3D9-465C-BD49-91351E39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61" y="3924698"/>
            <a:ext cx="367907" cy="35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CF6F0D-1F3B-4D59-B080-12CB75A7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081" y="3117994"/>
            <a:ext cx="544938" cy="9345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490412-E6FD-4177-B602-0204F8AF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273" y="1646238"/>
            <a:ext cx="1111510" cy="844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78104-8D4F-41E1-9BED-7FE207CE4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72" y="5332215"/>
            <a:ext cx="1111510" cy="8447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7DE71D-9D5C-472B-BEA4-A70D4603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803" y="5296747"/>
            <a:ext cx="533941" cy="915683"/>
          </a:xfrm>
          <a:prstGeom prst="rect">
            <a:avLst/>
          </a:prstGeom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E4672984-4BD3-4169-8D6D-DB8BAF8D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94" y="5460215"/>
            <a:ext cx="373389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8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interpretation: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√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954"/>
            <a:ext cx="10515600" cy="47550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Variant in parallel medical texts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555FB9-8D4F-444B-A3DD-B02871BB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839" y="487410"/>
            <a:ext cx="544938" cy="9345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27BD05-78E6-46A2-8DB8-3427575A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10" y="532308"/>
            <a:ext cx="1111510" cy="844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C652F2-1FDC-4140-A4CA-2C29979E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404" y="1956942"/>
            <a:ext cx="9286875" cy="1581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C0DD73-AB85-4A59-AB4C-7058E241B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128" y="3864421"/>
            <a:ext cx="91154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08" y="1420048"/>
            <a:ext cx="11343514" cy="53014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Variant in parallel Buddhist texts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28</a:t>
            </a:fld>
            <a:endParaRPr 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C005353-337B-46E6-A1BE-AC47DAB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Contextual interpretation: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√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E1FCC3-1994-4667-8235-564C820E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840" y="485505"/>
            <a:ext cx="544938" cy="9345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97915E-00E5-42D8-BEE0-D9E5AC70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10" y="532308"/>
            <a:ext cx="1111510" cy="84474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A25FF9A-D6C7-4B19-9961-EE674455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257" y="1921589"/>
            <a:ext cx="10369337" cy="2373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34AC28-F9CC-480E-B69C-58744404E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257" y="4467531"/>
            <a:ext cx="10693065" cy="17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6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Pali Buddhist texts</a:t>
            </a:r>
            <a:br>
              <a:rPr lang="en-US" dirty="0"/>
            </a:br>
            <a:r>
              <a:rPr lang="en-US" dirty="0"/>
              <a:t>differentiating </a:t>
            </a:r>
            <a:r>
              <a:rPr lang="en-US" i="1" dirty="0"/>
              <a:t>jiang(</a:t>
            </a:r>
            <a:r>
              <a:rPr lang="en-US" i="1" dirty="0" err="1"/>
              <a:t>cai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 err="1"/>
              <a:t>yan</a:t>
            </a:r>
            <a:r>
              <a:rPr lang="en-US" i="1" dirty="0"/>
              <a:t>(</a:t>
            </a:r>
            <a:r>
              <a:rPr lang="en-US" i="1" dirty="0" err="1"/>
              <a:t>cai</a:t>
            </a:r>
            <a:r>
              <a:rPr lang="en-US" i="1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Target character 1 </a:t>
            </a:r>
            <a:r>
              <a:rPr lang="en-US" altLang="zh-CN" dirty="0"/>
              <a:t>= Pali 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= MC </a:t>
            </a:r>
            <a:r>
              <a:rPr lang="en-US" i="1" dirty="0"/>
              <a:t>jiang </a:t>
            </a:r>
            <a:r>
              <a:rPr lang="en-US" dirty="0"/>
              <a:t>‘ginger’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B5874-4895-4124-B746-D3EA988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54" y="1689283"/>
            <a:ext cx="1111510" cy="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6A78-981C-4EF7-9830-67FDF7CF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31B0D-32ED-44CC-A78D-FF3BD2C1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General problem </a:t>
            </a:r>
          </a:p>
          <a:p>
            <a:pPr marL="0" indent="0" algn="ctr">
              <a:buNone/>
            </a:pPr>
            <a:r>
              <a:rPr lang="en-US" sz="4800" dirty="0"/>
              <a:t>in Middle Chinese philology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44C4B-7520-4E89-BC05-0E5CD76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24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Chinese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dirty="0"/>
              <a:t>– Pali 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  <a:endParaRPr 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23880" cy="44862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Target character</a:t>
            </a:r>
            <a:r>
              <a:rPr lang="en-US" altLang="zh-CN" dirty="0"/>
              <a:t>=Pali 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30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1D60BE-56A4-4D2A-A30C-BCFC9C74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2391164"/>
            <a:ext cx="11249320" cy="2506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349373-B041-451B-B3B1-2AE2E4AD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8" y="5032696"/>
            <a:ext cx="10924383" cy="11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6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Pali Buddhist texts</a:t>
            </a:r>
            <a:br>
              <a:rPr lang="en-US" dirty="0"/>
            </a:br>
            <a:r>
              <a:rPr lang="en-US" dirty="0"/>
              <a:t>differentiating </a:t>
            </a:r>
            <a:r>
              <a:rPr lang="en-US" i="1" dirty="0"/>
              <a:t>jiang(</a:t>
            </a:r>
            <a:r>
              <a:rPr lang="en-US" i="1" dirty="0" err="1"/>
              <a:t>cai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 err="1"/>
              <a:t>yan</a:t>
            </a:r>
            <a:r>
              <a:rPr lang="en-US" i="1" dirty="0"/>
              <a:t>(</a:t>
            </a:r>
            <a:r>
              <a:rPr lang="en-US" i="1" dirty="0" err="1"/>
              <a:t>cai</a:t>
            </a:r>
            <a:r>
              <a:rPr lang="en-US" i="1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Target character 1 </a:t>
            </a:r>
            <a:r>
              <a:rPr lang="en-US" altLang="zh-CN" dirty="0"/>
              <a:t>= Pali 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= MC </a:t>
            </a:r>
            <a:r>
              <a:rPr lang="en-US" i="1" dirty="0"/>
              <a:t>jiang </a:t>
            </a:r>
            <a:r>
              <a:rPr lang="en-US" dirty="0"/>
              <a:t>‘ginger’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character 2 </a:t>
            </a:r>
            <a:r>
              <a:rPr lang="en-US" altLang="zh-CN" dirty="0"/>
              <a:t>= 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</a:t>
            </a:r>
            <a:r>
              <a:rPr lang="zh-CN" altLang="en-US" dirty="0"/>
              <a:t>≈ </a:t>
            </a:r>
            <a:r>
              <a:rPr lang="en-US" altLang="zh-CN" dirty="0"/>
              <a:t>MC </a:t>
            </a:r>
            <a:r>
              <a:rPr lang="en-US" i="1" dirty="0" err="1"/>
              <a:t>yancai</a:t>
            </a:r>
            <a:r>
              <a:rPr lang="en-US" i="1" dirty="0"/>
              <a:t> </a:t>
            </a:r>
            <a:r>
              <a:rPr lang="en-US" dirty="0"/>
              <a:t>‘</a:t>
            </a:r>
            <a:r>
              <a:rPr lang="en-US" altLang="zh-CN" dirty="0"/>
              <a:t>pickle</a:t>
            </a:r>
            <a:r>
              <a:rPr lang="en-US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B5874-4895-4124-B746-D3EA988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6" y="2438367"/>
            <a:ext cx="1111510" cy="844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5FB31-A0F2-4607-8A18-2BB8624D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98" y="4753509"/>
            <a:ext cx="1658694" cy="8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8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Chinese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 </a:t>
            </a:r>
            <a:r>
              <a:rPr lang="en-US" dirty="0"/>
              <a:t>– </a:t>
            </a:r>
            <a:r>
              <a:rPr lang="en-US" altLang="zh-CN" dirty="0"/>
              <a:t>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‘vinegar’</a:t>
            </a:r>
            <a:endParaRPr 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376312"/>
            <a:ext cx="10685387" cy="49800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Target character </a:t>
            </a:r>
            <a:r>
              <a:rPr lang="en-US" altLang="zh-CN" dirty="0"/>
              <a:t>=Pali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32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F840B-B5E0-407E-83D3-5D3FDD5F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04" y="1953790"/>
            <a:ext cx="10164792" cy="3189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966014-48E1-4F8A-B3F4-D6024053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41" y="5187159"/>
            <a:ext cx="10072318" cy="13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Chinese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 </a:t>
            </a:r>
            <a:r>
              <a:rPr lang="en-US" dirty="0"/>
              <a:t>– </a:t>
            </a:r>
            <a:r>
              <a:rPr lang="en-US" altLang="zh-CN" dirty="0"/>
              <a:t>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‘vinegar’</a:t>
            </a:r>
            <a:endParaRPr 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376312"/>
            <a:ext cx="10685387" cy="49800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Target character </a:t>
            </a:r>
            <a:r>
              <a:rPr lang="en-US" altLang="zh-CN" dirty="0"/>
              <a:t>=Pali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33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F840B-B5E0-407E-83D3-5D3FDD5F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04" y="1953790"/>
            <a:ext cx="10164792" cy="3189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8893B0-58FD-4266-9848-7FC4C36B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8" y="5234989"/>
            <a:ext cx="10804543" cy="10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2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Blurred words in Chinese distinguished in parallel Pali texts!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Target character 1 </a:t>
            </a:r>
            <a:r>
              <a:rPr lang="en-US" altLang="zh-CN" dirty="0"/>
              <a:t>= Pali 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= MC </a:t>
            </a:r>
            <a:r>
              <a:rPr lang="en-US" i="1" dirty="0"/>
              <a:t>jiang(</a:t>
            </a:r>
            <a:r>
              <a:rPr lang="en-US" i="1" dirty="0" err="1"/>
              <a:t>cai</a:t>
            </a:r>
            <a:r>
              <a:rPr lang="en-US" i="1" dirty="0"/>
              <a:t>) </a:t>
            </a:r>
            <a:r>
              <a:rPr lang="en-US" dirty="0"/>
              <a:t>‘ginger (vegetable)’ 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character 2 </a:t>
            </a:r>
            <a:r>
              <a:rPr lang="en-US" altLang="zh-CN" dirty="0"/>
              <a:t>=Pali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</a:t>
            </a:r>
            <a:r>
              <a:rPr lang="zh-CN" altLang="en-US" dirty="0"/>
              <a:t>≈ </a:t>
            </a:r>
            <a:r>
              <a:rPr lang="en-US" altLang="zh-CN" dirty="0"/>
              <a:t>MC </a:t>
            </a:r>
            <a:r>
              <a:rPr lang="en-US" i="1" dirty="0" err="1"/>
              <a:t>yan</a:t>
            </a:r>
            <a:r>
              <a:rPr lang="en-US" i="1" dirty="0"/>
              <a:t>(</a:t>
            </a:r>
            <a:r>
              <a:rPr lang="en-US" i="1" dirty="0" err="1"/>
              <a:t>cai</a:t>
            </a:r>
            <a:r>
              <a:rPr lang="en-US" i="1" dirty="0"/>
              <a:t>) </a:t>
            </a:r>
            <a:r>
              <a:rPr lang="en-US" dirty="0"/>
              <a:t>‘salt (vegetable)’ 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90DA93-6E0D-4DC3-BFD3-9CEFE096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25" y="3679493"/>
            <a:ext cx="544938" cy="9345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947EFF-329E-4692-BAFE-24F08859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685" y="2023814"/>
            <a:ext cx="1111510" cy="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3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7904-81F3-4726-99EA-B2F4D97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usage and context of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6701-D42F-43C6-9232-9224FFC0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phrase ‘not even eating pickles’: a common expression used to mourn the death of close ones in MC</a:t>
            </a:r>
          </a:p>
          <a:p>
            <a:endParaRPr lang="en-US" dirty="0"/>
          </a:p>
          <a:p>
            <a:r>
              <a:rPr lang="en-US" dirty="0"/>
              <a:t>Exact context 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2755-E44C-47B3-A698-6CEE366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8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7904-81F3-4726-99EA-B2F4D97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usage and context of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6701-D42F-43C6-9232-9224FFC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629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Conventional phrase ‘not even eating pickles for mourning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2755-E44C-47B3-A698-6CEE366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16BD3-0A89-41FF-AAE0-1731C453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7" y="2507529"/>
            <a:ext cx="10906706" cy="15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7904-81F3-4726-99EA-B2F4D97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usage and context of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6701-D42F-43C6-9232-9224FFC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628"/>
            <a:ext cx="10515600" cy="48063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Context 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2755-E44C-47B3-A698-6CEE366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37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A0EBE2-C675-49DD-A4C0-3BBC1BC7F059}"/>
              </a:ext>
            </a:extLst>
          </p:cNvPr>
          <p:cNvSpPr txBox="1"/>
          <p:nvPr/>
        </p:nvSpPr>
        <p:spPr>
          <a:xfrm>
            <a:off x="8504525" y="1599228"/>
            <a:ext cx="32758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</a:t>
            </a:r>
            <a:r>
              <a:rPr lang="en-US" sz="2400" u="sng" dirty="0"/>
              <a:t>Lu, </a:t>
            </a:r>
            <a:r>
              <a:rPr lang="en-US" altLang="zh-CN" sz="2400" u="sng" dirty="0"/>
              <a:t>Xiang comes from Wu County. His father Xian is killed (by cutting instruments)</a:t>
            </a:r>
            <a:r>
              <a:rPr lang="en-US" altLang="zh-CN" sz="2400" dirty="0"/>
              <a:t>, so Xiang lives a simple life with clothes made of cloth and food containing vegetables through out his life. He cannot bear eating </a:t>
            </a:r>
            <a:r>
              <a:rPr lang="en-US" altLang="zh-CN" sz="2400" dirty="0">
                <a:solidFill>
                  <a:srgbClr val="FF0000"/>
                </a:solidFill>
              </a:rPr>
              <a:t>pickles</a:t>
            </a:r>
            <a:r>
              <a:rPr lang="en-US" altLang="zh-CN" sz="2400" dirty="0"/>
              <a:t> which needs to be cut, and all the cooking ingredients are pinched or plucked.”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59CE6-B058-4703-BCDD-D50E1E53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3" y="1815952"/>
            <a:ext cx="8238312" cy="47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11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AA25B-AA09-4F2F-91B0-4155C9F5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051F4-4239-4E89-9CDE-BE1A21E8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err="1">
                <a:solidFill>
                  <a:srgbClr val="FF0000"/>
                </a:solidFill>
              </a:rPr>
              <a:t>jiangcai</a:t>
            </a:r>
            <a:r>
              <a:rPr lang="en-US" dirty="0">
                <a:solidFill>
                  <a:srgbClr val="FF0000"/>
                </a:solidFill>
              </a:rPr>
              <a:t> is a ghost word </a:t>
            </a:r>
            <a:r>
              <a:rPr lang="en-US" dirty="0"/>
              <a:t>which does not exist,  not only 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dirty="0"/>
              <a:t>, but also in all contemporaneous </a:t>
            </a:r>
            <a:r>
              <a:rPr lang="en-US" altLang="zh-CN" dirty="0"/>
              <a:t>Middle Chinese </a:t>
            </a:r>
            <a:r>
              <a:rPr lang="en-US" dirty="0"/>
              <a:t>literature</a:t>
            </a:r>
            <a:r>
              <a:rPr lang="en-US" i="1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The ghost word results from </a:t>
            </a:r>
            <a:r>
              <a:rPr lang="en-US" i="1" dirty="0" err="1">
                <a:solidFill>
                  <a:srgbClr val="FF0000"/>
                </a:solidFill>
              </a:rPr>
              <a:t>yancai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鹽菜</a:t>
            </a:r>
            <a:r>
              <a:rPr lang="en-US" dirty="0">
                <a:solidFill>
                  <a:srgbClr val="FF0000"/>
                </a:solidFill>
              </a:rPr>
              <a:t>‘salted vegetable, pickle’ </a:t>
            </a:r>
            <a:r>
              <a:rPr lang="en-US" dirty="0"/>
              <a:t>, due to misreading of characters and continued misinterpretation of lexical semantics.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A0782-3122-4877-A4CF-BABFF805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0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B99D-8403-4B0E-B0BD-7DC89DA0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66BAE-37BF-4906-A116-1D8F706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evidence may lead to different interpretation</a:t>
            </a:r>
            <a:r>
              <a:rPr lang="en-US" altLang="zh-CN" dirty="0"/>
              <a:t>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Parallel texts of various languages should be referred to whenever possible.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4ED0B-3D1F-4C3B-A994-2893A7B7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6A78-981C-4EF7-9830-67FDF7CF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philological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31B0D-32ED-44CC-A78D-FF3BD2C1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MC literature, words blur due to…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misinterpretation in lexical semantics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   (caused by diachronic change and dialectal difference)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miswritten/misread characters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44C4B-7520-4E89-BC05-0E5CD76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8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85343-4BE3-468D-8166-89D45CEC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FB9E9-E9EC-4282-9FE3-A47FBAC9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Buddhadatta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, A. P. (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Ambalangoda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Polvatte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), 1887-1962 &amp; Pali Text Society (London, England). (1955). English-Pali dictionary /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aggamahāpaṇḍita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A.P.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Buddhadatta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Mahāthera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of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Aggārāma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Ambalangoda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. Colombo [Ceylon] : Colombo Apothecaries, for the Pali Text Society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Xu, 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pitchFamily="34" charset="0"/>
              </a:rPr>
              <a:t>Duoyi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徐多懿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).《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顔氏家訓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》"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薑菜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"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該作何解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? [How to Explain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Jiangcai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（薑菜）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in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Yanshi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Jiaxun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？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].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Journal of Chinese Language History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,2021,(1)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166-170.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You, Li 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游黎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).《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颜氏家训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》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语词补释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[Annotation on words in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Yanshi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Jiaxun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].</a:t>
            </a:r>
            <a:r>
              <a:rPr lang="en-US" sz="2400" i="1" dirty="0">
                <a:ea typeface="宋体" panose="02010600030101010101" pitchFamily="2" charset="-122"/>
                <a:cs typeface="Calibri" panose="020F0502020204030204" pitchFamily="34" charset="0"/>
              </a:rPr>
              <a:t> Journal of Chinese Linguistics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,2017,(6)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759-76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Zhao, 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pitchFamily="34" charset="0"/>
              </a:rPr>
              <a:t>Jinglian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赵静莲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).“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薑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壃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菜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”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辨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[Reinterpretation of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jiangcai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].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400" i="1" dirty="0">
                <a:ea typeface="宋体" panose="02010600030101010101" pitchFamily="2" charset="-122"/>
                <a:cs typeface="Calibri" panose="020F0502020204030204" pitchFamily="34" charset="0"/>
              </a:rPr>
              <a:t>Journal of Chinese Linguistics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,2020,(2)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238-240.</a:t>
            </a:r>
            <a:endParaRPr lang="en-US" sz="2400" dirty="0"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A4C19-A2FA-4EF1-B7C6-8B78A36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2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4CA8-B704-4E56-B234-7DAEAF0F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Q&amp;A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D93F3-2268-4E5E-BDD9-657D7421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41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FFCAE-131B-4D62-8808-B3E22AE8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948"/>
            <a:ext cx="4410009" cy="11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EEAC-3C8A-4028-92E8-A105FDEA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recover?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2BFF6-BAF6-422B-BBE3-9CBCB98E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Blurring words can be recovered by referring to …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contexts and conventional expressions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parallel text (contemporaneous/later, same/other languages)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alternative interpretations with similar characters/sounds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7D257-480D-4C23-8EC0-74B96890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EEAC-3C8A-4028-92E8-A105FDEA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recover?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2BFF6-BAF6-422B-BBE3-9CBCB98E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Blurring words can be recovered by referring to …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contexts and conventional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parallel text (contemporaneous/later, same/other languages)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alternative interpretations with similar characters/sounds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Different types of evidence can lead to different results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7D257-480D-4C23-8EC0-74B96890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326B-0337-4710-8ED1-B37BA2E0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6B0A7-7479-4404-BE3D-F2FCF039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Case study</a:t>
            </a:r>
          </a:p>
          <a:p>
            <a:pPr marL="0" indent="0" algn="ctr">
              <a:buNone/>
            </a:pPr>
            <a:r>
              <a:rPr lang="en-US" sz="4800" dirty="0"/>
              <a:t>A ghost word</a:t>
            </a:r>
            <a:r>
              <a:rPr lang="en-US" sz="4800" i="1" dirty="0"/>
              <a:t> </a:t>
            </a:r>
            <a:r>
              <a:rPr lang="en-US" sz="4800" dirty="0"/>
              <a:t>in </a:t>
            </a:r>
            <a:r>
              <a:rPr lang="en-US" sz="4800" i="1" dirty="0" err="1"/>
              <a:t>Yanshi</a:t>
            </a:r>
            <a:r>
              <a:rPr lang="en-US" sz="4800" i="1" dirty="0"/>
              <a:t> </a:t>
            </a:r>
            <a:r>
              <a:rPr lang="en-US" sz="4800" i="1" dirty="0" err="1"/>
              <a:t>Jiaxun</a:t>
            </a:r>
            <a:endParaRPr lang="en-US" sz="48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73702-6ACD-40A3-96EA-321929CE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7D9B-E27D-4576-8408-D99D5B2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evidence type, new interpretation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72C14-89C8-4863-96C7-323C0EC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8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F2ACEA6-142F-4AE4-8316-437F21FB8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51" y="1588659"/>
            <a:ext cx="9455898" cy="1840341"/>
          </a:xfr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B69B2B-32E4-4CE2-A0DE-7F5779B66E25}"/>
              </a:ext>
            </a:extLst>
          </p:cNvPr>
          <p:cNvSpPr/>
          <p:nvPr/>
        </p:nvSpPr>
        <p:spPr>
          <a:xfrm>
            <a:off x="6862714" y="2508829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1837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7D9B-E27D-4576-8408-D99D5B2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evidence type, new interpretation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72C14-89C8-4863-96C7-323C0EC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9</a:t>
            </a:fld>
            <a:endParaRPr 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B566AE54-4CEF-4384-9312-CDB7C7016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0" y="1601028"/>
            <a:ext cx="9432500" cy="3825627"/>
          </a:xfr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8455DA5D-71EE-44E4-A1EE-9D393213A29A}"/>
              </a:ext>
            </a:extLst>
          </p:cNvPr>
          <p:cNvSpPr/>
          <p:nvPr/>
        </p:nvSpPr>
        <p:spPr>
          <a:xfrm>
            <a:off x="6806153" y="2565390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78029E7-03AB-4E09-9697-D4A5DBF4EA0B}"/>
              </a:ext>
            </a:extLst>
          </p:cNvPr>
          <p:cNvSpPr/>
          <p:nvPr/>
        </p:nvSpPr>
        <p:spPr>
          <a:xfrm>
            <a:off x="6806153" y="4129826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90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1496</Words>
  <Application>Microsoft Office PowerPoint</Application>
  <PresentationFormat>宽屏</PresentationFormat>
  <Paragraphs>237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宋体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Yancai or Jiangcai? A Case Study of Word Reinterpretation in Middle Chinese Literature</vt:lpstr>
      <vt:lpstr>Content</vt:lpstr>
      <vt:lpstr>PowerPoint 演示文稿</vt:lpstr>
      <vt:lpstr>General philological problem</vt:lpstr>
      <vt:lpstr>How to recover?</vt:lpstr>
      <vt:lpstr>How to recover?</vt:lpstr>
      <vt:lpstr>PowerPoint 演示文稿</vt:lpstr>
      <vt:lpstr>New evidence type, new interpretation</vt:lpstr>
      <vt:lpstr>New evidence type, new interpretation</vt:lpstr>
      <vt:lpstr>New evidence type, new interpretation</vt:lpstr>
      <vt:lpstr>Case study: jiangcai in Yanshi Jiaxun </vt:lpstr>
      <vt:lpstr>Case study: jiangcai in Yanshi Jiaxun </vt:lpstr>
      <vt:lpstr>Case study: jiangcai in Yanshi Jiaxun </vt:lpstr>
      <vt:lpstr>You (2017) first questioning the gloss</vt:lpstr>
      <vt:lpstr>Questioning the gloss</vt:lpstr>
      <vt:lpstr>Questioning the gloss</vt:lpstr>
      <vt:lpstr>Questioning the gloss</vt:lpstr>
      <vt:lpstr>Review: 1st work</vt:lpstr>
      <vt:lpstr>You 2017—jiangcai is 疆菜‘field-vegetable’</vt:lpstr>
      <vt:lpstr>Review: 2nd and 3rd work</vt:lpstr>
      <vt:lpstr>Xu 2020—jiangcai is薑菜‘ginger-vegetable’</vt:lpstr>
      <vt:lpstr>Zhao 2020 —jiangcai is薑菜‘ginger-vegetable’</vt:lpstr>
      <vt:lpstr>MY PROPOSAL</vt:lpstr>
      <vt:lpstr>EVIDENCE</vt:lpstr>
      <vt:lpstr>Variant characters and misreading cause ghost form </vt:lpstr>
      <vt:lpstr>Variant characters and misreading</vt:lpstr>
      <vt:lpstr>Contextual interpretation:     √     ×</vt:lpstr>
      <vt:lpstr>Contextual interpretation:     √     ×</vt:lpstr>
      <vt:lpstr>Parallel Pali Buddhist texts differentiating jiang(cai) and yan(cai)</vt:lpstr>
      <vt:lpstr>Chinese jiang薑– Pali iṅgivera ‘ginger’</vt:lpstr>
      <vt:lpstr>Parallel Pali Buddhist texts differentiating jiang(cai) and yan(cai)</vt:lpstr>
      <vt:lpstr>Chinese jiang薑 – Pali bilaṅga ‘vinegar’</vt:lpstr>
      <vt:lpstr>Chinese jiang薑 – Pali bilaṅga ‘vinegar’</vt:lpstr>
      <vt:lpstr>Blurred words in Chinese distinguished in parallel Pali texts!</vt:lpstr>
      <vt:lpstr>Conventional usage and context of yancai</vt:lpstr>
      <vt:lpstr>Conventional usage and context of yancai</vt:lpstr>
      <vt:lpstr>Conventional usage and context of yancai</vt:lpstr>
      <vt:lpstr>Summary</vt:lpstr>
      <vt:lpstr>Take-aways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Zhang</dc:creator>
  <cp:lastModifiedBy>Yao Zhang</cp:lastModifiedBy>
  <cp:revision>152</cp:revision>
  <dcterms:created xsi:type="dcterms:W3CDTF">2024-03-06T18:55:21Z</dcterms:created>
  <dcterms:modified xsi:type="dcterms:W3CDTF">2024-03-17T16:00:00Z</dcterms:modified>
</cp:coreProperties>
</file>