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61" r:id="rId3"/>
    <p:sldId id="260" r:id="rId4"/>
    <p:sldId id="259" r:id="rId5"/>
    <p:sldId id="268" r:id="rId6"/>
    <p:sldId id="266" r:id="rId7"/>
    <p:sldId id="301" r:id="rId8"/>
    <p:sldId id="267" r:id="rId9"/>
    <p:sldId id="273" r:id="rId10"/>
    <p:sldId id="274" r:id="rId11"/>
    <p:sldId id="312" r:id="rId12"/>
    <p:sldId id="275" r:id="rId13"/>
    <p:sldId id="276" r:id="rId14"/>
    <p:sldId id="278" r:id="rId15"/>
    <p:sldId id="269" r:id="rId16"/>
    <p:sldId id="279" r:id="rId17"/>
    <p:sldId id="280" r:id="rId18"/>
    <p:sldId id="281" r:id="rId19"/>
    <p:sldId id="282" r:id="rId20"/>
    <p:sldId id="283" r:id="rId21"/>
    <p:sldId id="285" r:id="rId22"/>
    <p:sldId id="286" r:id="rId23"/>
    <p:sldId id="287" r:id="rId24"/>
    <p:sldId id="288" r:id="rId25"/>
    <p:sldId id="289" r:id="rId26"/>
    <p:sldId id="284" r:id="rId27"/>
    <p:sldId id="290" r:id="rId28"/>
    <p:sldId id="292" r:id="rId29"/>
    <p:sldId id="315" r:id="rId30"/>
    <p:sldId id="316" r:id="rId31"/>
    <p:sldId id="298" r:id="rId32"/>
    <p:sldId id="271" r:id="rId33"/>
    <p:sldId id="293" r:id="rId34"/>
    <p:sldId id="294" r:id="rId35"/>
    <p:sldId id="295" r:id="rId36"/>
    <p:sldId id="296" r:id="rId37"/>
    <p:sldId id="297" r:id="rId38"/>
    <p:sldId id="304" r:id="rId39"/>
    <p:sldId id="272" r:id="rId40"/>
    <p:sldId id="302" r:id="rId41"/>
    <p:sldId id="303" r:id="rId42"/>
    <p:sldId id="305" r:id="rId43"/>
    <p:sldId id="310" r:id="rId44"/>
    <p:sldId id="307" r:id="rId45"/>
    <p:sldId id="309" r:id="rId46"/>
    <p:sldId id="308" r:id="rId47"/>
    <p:sldId id="306" r:id="rId48"/>
    <p:sldId id="299" r:id="rId49"/>
    <p:sldId id="313" r:id="rId50"/>
    <p:sldId id="314" r:id="rId51"/>
    <p:sldId id="300" r:id="rId52"/>
    <p:sldId id="311" r:id="rId53"/>
    <p:sldId id="264" r:id="rId54"/>
    <p:sldId id="265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6575" autoAdjust="0"/>
  </p:normalViewPr>
  <p:slideViewPr>
    <p:cSldViewPr snapToGrid="0">
      <p:cViewPr varScale="1">
        <p:scale>
          <a:sx n="55" d="100"/>
          <a:sy n="55" d="100"/>
        </p:scale>
        <p:origin x="213" y="48"/>
      </p:cViewPr>
      <p:guideLst/>
    </p:cSldViewPr>
  </p:slideViewPr>
  <p:outlineViewPr>
    <p:cViewPr>
      <p:scale>
        <a:sx n="33" d="100"/>
        <a:sy n="33" d="100"/>
      </p:scale>
      <p:origin x="0" y="-1721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hezkel Bernat" userId="975571_tp_dropbox" providerId="OAuth2" clId="{CD73D4E7-A815-D148-BD80-652E2BCD43EA}"/>
    <pc:docChg chg="custSel modSld">
      <pc:chgData name="Yehezkel Bernat" userId="975571_tp_dropbox" providerId="OAuth2" clId="{CD73D4E7-A815-D148-BD80-652E2BCD43EA}" dt="2019-04-03T06:08:30.267" v="298" actId="2711"/>
      <pc:docMkLst>
        <pc:docMk/>
      </pc:docMkLst>
      <pc:sldChg chg="modSp">
        <pc:chgData name="Yehezkel Bernat" userId="975571_tp_dropbox" providerId="OAuth2" clId="{CD73D4E7-A815-D148-BD80-652E2BCD43EA}" dt="2019-04-03T06:08:30.267" v="298" actId="2711"/>
        <pc:sldMkLst>
          <pc:docMk/>
          <pc:sldMk cId="3308140710" sldId="261"/>
        </pc:sldMkLst>
        <pc:spChg chg="mod">
          <ac:chgData name="Yehezkel Bernat" userId="975571_tp_dropbox" providerId="OAuth2" clId="{CD73D4E7-A815-D148-BD80-652E2BCD43EA}" dt="2019-04-03T06:08:30.267" v="298" actId="2711"/>
          <ac:spMkLst>
            <pc:docMk/>
            <pc:sldMk cId="3308140710" sldId="261"/>
            <ac:spMk id="3" creationId="{C2B0C945-80E1-4CBC-A5D9-3910D03FFD7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12B51-A07B-4A85-A3B1-932B0688B4C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F1228-C75E-4380-8ABC-88576D61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5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a SW engineer at Microsoft and also a TA (for the 7</a:t>
            </a:r>
            <a:r>
              <a:rPr lang="en-US" baseline="30000" dirty="0"/>
              <a:t>th</a:t>
            </a:r>
            <a:r>
              <a:rPr lang="en-US" dirty="0"/>
              <a:t> year already) in Hadassah College Jerusalem, OOP course.</a:t>
            </a:r>
          </a:p>
          <a:p>
            <a:endParaRPr lang="en-US" dirty="0"/>
          </a:p>
          <a:p>
            <a:r>
              <a:rPr lang="en-US" dirty="0"/>
              <a:t>Disclaimer: While I’m very proud of the fact that two of the main features of C++20 were pushed (mainly) by Microsoft employees, I’m not representing my employer here and the views and opinions I’m expressing here are solely mine.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F1228-C75E-4380-8ABC-88576D61C0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74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Yes, I’m going to just use </a:t>
            </a:r>
            <a:r>
              <a:rPr lang="en-US" dirty="0" err="1"/>
              <a:t>fstream+getline</a:t>
            </a:r>
            <a:r>
              <a:rPr lang="en-US" dirty="0"/>
              <a:t>(), but it:</a:t>
            </a:r>
          </a:p>
          <a:p>
            <a:pPr marL="228600" indent="-228600">
              <a:buAutoNum type="arabicPeriod"/>
            </a:pPr>
            <a:r>
              <a:rPr lang="en-US" dirty="0"/>
              <a:t>Simplifies the example</a:t>
            </a:r>
          </a:p>
          <a:p>
            <a:pPr marL="228600" indent="-228600">
              <a:buAutoNum type="arabicPeriod"/>
            </a:pPr>
            <a:r>
              <a:rPr lang="en-US" dirty="0"/>
              <a:t>Still conveys the essence of the message</a:t>
            </a:r>
          </a:p>
          <a:p>
            <a:pPr marL="228600" indent="-228600">
              <a:buAutoNum type="arabicPeriod"/>
            </a:pPr>
            <a:r>
              <a:rPr lang="en-US" dirty="0"/>
              <a:t>We may want to replace </a:t>
            </a:r>
            <a:r>
              <a:rPr lang="en-US" dirty="0" err="1"/>
              <a:t>fstream+getline</a:t>
            </a:r>
            <a:r>
              <a:rPr lang="en-US" dirty="0"/>
              <a:t>() with some platform specific API; the encapsulation simplifies this move</a:t>
            </a:r>
          </a:p>
          <a:p>
            <a:pPr marL="228600" indent="-228600">
              <a:buAutoNum type="arabicPeriod"/>
            </a:pPr>
            <a:r>
              <a:rPr lang="en-US" dirty="0"/>
              <a:t>This is a build-up for the next step :)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F1228-C75E-4380-8ABC-88576D61C0E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29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propagate the </a:t>
            </a:r>
            <a:r>
              <a:rPr lang="en-US" dirty="0" err="1"/>
              <a:t>asynchronicity</a:t>
            </a:r>
            <a:r>
              <a:rPr lang="en-US" dirty="0"/>
              <a:t> of the generator, we add `</a:t>
            </a:r>
            <a:r>
              <a:rPr lang="en-US" dirty="0" err="1"/>
              <a:t>co_await</a:t>
            </a:r>
            <a:r>
              <a:rPr lang="en-US" dirty="0"/>
              <a:t>` to the `for`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F1228-C75E-4380-8ABC-88576D61C0E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05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Randall Munroe, of all people, should know that understanding jokes about the new skill is much more important (and practical</a:t>
            </a:r>
            <a:r>
              <a:rPr lang="en-US"/>
              <a:t>)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F1228-C75E-4380-8ABC-88576D61C0E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34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`Event` and `State` are both `std::variant`, the new way to write state machines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F1228-C75E-4380-8ABC-88576D61C0E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06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quiz: what’s the best tool C++ provides us today to pass value/result between threads?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F1228-C75E-4380-8ABC-88576D61C0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90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focus on the usage side, the consumer.</a:t>
            </a:r>
          </a:p>
          <a:p>
            <a:r>
              <a:rPr lang="en-US" dirty="0"/>
              <a:t>The functions themselves were implemented by the local expert of by the library provider, we don’t bother ourselves with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F1228-C75E-4380-8ABC-88576D61C0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09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focus on the usage side, the consumer.</a:t>
            </a:r>
          </a:p>
          <a:p>
            <a:r>
              <a:rPr lang="en-US" dirty="0"/>
              <a:t>The functions themselves were implemented by the local expert of by the library provider, we don’t bother ourselves with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F1228-C75E-4380-8ABC-88576D61C0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65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also an option to use continuation, `.then()`, but it has some drawbacks, including the way it complicates the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F1228-C75E-4380-8ABC-88576D61C0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95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the first function returns `boost::future`? What if it returns `</a:t>
            </a:r>
            <a:r>
              <a:rPr lang="en-US" dirty="0" err="1"/>
              <a:t>IAsyncOperation</a:t>
            </a:r>
            <a:r>
              <a:rPr lang="en-US" dirty="0"/>
              <a:t>`?</a:t>
            </a:r>
          </a:p>
          <a:p>
            <a:r>
              <a:rPr lang="en-US" dirty="0"/>
              <a:t>Can be a template, of course, but do we want all our functions to be template functions?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F1228-C75E-4380-8ABC-88576D61C0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22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(Better to `std::move()` `paths` into the second function, but the margin is too narrow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F1228-C75E-4380-8ABC-88576D61C0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27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cheated a bit. There is another thread running in the background, driving the completion of the async I/O operations (see the full example code in GitHub).</a:t>
            </a:r>
          </a:p>
          <a:p>
            <a:r>
              <a:rPr lang="en-US" dirty="0"/>
              <a:t>This is needed due to the way </a:t>
            </a:r>
            <a:r>
              <a:rPr lang="en-US" dirty="0" err="1"/>
              <a:t>cppcoro</a:t>
            </a:r>
            <a:r>
              <a:rPr lang="en-US" dirty="0"/>
              <a:t> I/O operations are implemented and interact with Windows API.</a:t>
            </a:r>
          </a:p>
          <a:p>
            <a:r>
              <a:rPr lang="en-US" dirty="0"/>
              <a:t>Still:</a:t>
            </a:r>
          </a:p>
          <a:p>
            <a:pPr marL="228600" indent="-228600">
              <a:buAutoNum type="arabicPeriod"/>
            </a:pPr>
            <a:r>
              <a:rPr lang="en-US" dirty="0"/>
              <a:t>It can be done with no additional thread, it just adds another coroutine to the `main()` (see </a:t>
            </a:r>
            <a:r>
              <a:rPr lang="en-US" dirty="0" err="1"/>
              <a:t>cppcoro</a:t>
            </a:r>
            <a:r>
              <a:rPr lang="en-US" dirty="0"/>
              <a:t> documentation for such examples), which I preferred to remove for simplify the example a bit.</a:t>
            </a:r>
          </a:p>
          <a:p>
            <a:pPr marL="228600" indent="-228600">
              <a:buAutoNum type="arabicPeriod"/>
            </a:pPr>
            <a:r>
              <a:rPr lang="en-US" dirty="0"/>
              <a:t>This additional thread serves any number of coroutines, it’s not a thread-per-coroutine or something like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F1228-C75E-4380-8ABC-88576D61C0E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53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colors shows a thread of execution and what code it is running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F1228-C75E-4380-8ABC-88576D61C0E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07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9451A-A926-4D00-A653-9A36ECB2A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C3F68-2635-4435-B720-E22932871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DE967-B99A-49EA-8EEA-65BEFD69B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94E1-0EAF-40A9-AFA2-4DA83C430D73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1242D-74A3-49B0-901D-CE02FB613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B672B-DA1F-460C-AEB6-183FDD261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9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602EC-EAB8-48BB-A0E6-CE41D6597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5E6A8-3D4B-47B0-A087-BB695D749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84DDD-FC3C-4D07-9FDA-85E0FB4E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217B-C873-4E2A-BF9D-723E13E09EE0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DB777-CBEB-49BC-A223-2172041A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94765-2FA1-499B-BF88-7E33FA423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6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F31F3F-D90D-4E94-9237-E5B8ACB66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1029A-D4BF-413B-B656-6748CE562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9C3CC-01A4-4AC8-96AB-4E1D0A36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D4DE-94E4-47DE-8651-09B3E6C9300E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3505B-2374-4EA9-B4C1-2FB81E3ED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21B35-3E2A-4DD6-8A62-0BED9B312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5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DA5D1-5209-435C-A709-F86D0062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21A19-3F1E-4D45-8361-4B7CDA6F1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862A0-193D-4D47-AB51-34C4A3F55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3313-6AD5-4F75-B07E-667DFA845AB0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4F392-9C85-4FFE-81F2-1424F0DAB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8D1C-24CC-4A88-8CEE-465CA3F7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2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2462-C1A2-4798-8F9D-C8F5DA7F1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C6D84-D8AE-4939-87FE-9F9864C9A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146D3-1FA2-4B15-BB29-C998A2A8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C86F-11AD-4A7F-9647-03E07D5B8BB6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BCB0C-6ECD-4034-B79E-22B61B42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D259F-24D2-4947-816B-511394AD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8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220F0-E046-43EF-A23A-09099CE9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2E7C8-1D59-4CBC-8662-D5614E2A7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3E807-928C-454A-9735-3B95C10CA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C7CB4-56CF-4FE1-B6E4-745209F36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9DBD-A9AD-46F9-8749-86483F14B57B}" type="datetime1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56219-EE20-4D2B-9AEF-55E6433DD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E4D36-8798-41E3-B79F-EF4BA582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6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FA17-94B1-4302-9560-2022113E2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A31E4-B2A2-4AC9-A5A7-1B466C99F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3D38E-2D9A-480C-A5BD-FC66D2855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EAA12-0A6E-4BF1-BD82-F3D67A434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24C9E-2E1D-4D20-BEB3-0930EBAC4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80DAFB-8012-4AC6-A495-8F7ED053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6B4F-CE60-42CA-9FBD-479A66257D58}" type="datetime1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BD13DF-CC4C-45B8-A7C4-2489F7D3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D03CE8-25E3-4A2A-A919-84542C0A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9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9BCE-2EEE-4973-B1F0-F6F63351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67488D-0118-487A-A41F-EE8207F0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CAFD-6833-419E-AD17-CE379BEEDEEC}" type="datetime1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BE061-8174-4929-9791-1DB57677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E646A-A10E-4BCB-A770-8906854A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0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EF3BEE-D7B8-432F-A213-37BFF529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972A-CA4B-405A-B303-1164DC439459}" type="datetime1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B9F39-1F4F-46FE-B4CA-96270D345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82BB0-CDD9-45C2-8198-6368B36C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9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B1A87-C3CC-4A9E-AB88-84E852E5E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E43A7-03AF-4D7E-9E3B-EFABF5E8B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73B81-5152-42EB-94F3-E3CE5316E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EA42A-1A77-45C1-B28D-13941E2F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2C61-89EE-4E74-B679-0AB3E605858A}" type="datetime1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93868-C56C-4DDA-808B-310BF8FC0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3065B-D778-4C1A-B860-43C5E5EA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4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317C-3DD6-4172-894C-F382254FF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1C3D4-55F9-4EFD-83D8-5E4F9A323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FCB68-9CA5-4E15-9A71-34BC0D578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FB281-CF54-44DD-91E8-46270CE3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0B8E-3295-403D-87F6-3B256ED06F9F}" type="datetime1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378B2-9591-48B4-BC7C-6F8DAF20B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624CD-E077-4866-955E-AD7F32D5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8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6D5B33-B76C-42A3-B42A-3FE667932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0C22F-89D5-4406-AA5D-ED283D628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A1777-88DC-4B71-9459-ED27A15D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4F559-EC5A-47CF-9A61-84BAE572FDE4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5EC53-87A1-46E3-B661-FCAFF23A4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6C40E-43EC-44CA-B3E0-9BB03C785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C2290-FAE3-46E0-8CB7-E3DB3838D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6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.png"/><Relationship Id="rId4" Type="http://schemas.openxmlformats.org/officeDocument/2006/relationships/hyperlink" Target="mailto:YehezkelShB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hyperlink" Target="https://wg21.link/p1362r0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xkcd.com/208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lewissbaker.github.io/" TargetMode="External"/><Relationship Id="rId2" Type="http://schemas.openxmlformats.org/officeDocument/2006/relationships/hyperlink" Target="https://github.com/YehezkelShB/CoreCpp2019-Coroutin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RL5oYUl5548" TargetMode="External"/><Relationship Id="rId5" Type="http://schemas.openxmlformats.org/officeDocument/2006/relationships/hyperlink" Target="https://github.com/arBmind/2018-cogen-en" TargetMode="External"/><Relationship Id="rId4" Type="http://schemas.openxmlformats.org/officeDocument/2006/relationships/hyperlink" Target="https://github.com/lewissbaker/cppcoro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-std.org/jtc1/sc22/wg21/docs/papers/2018/n4775.pdf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cc.gnu.org/wiki/cxx-coroutines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g21.link/p1362r0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g21.link/p1362r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3D335-498D-4336-AECD-5AF0A9BF8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Coroutines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535D7-AC40-445D-98BB-DC4031F1A4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/>
              <a:t>The future of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</a:p>
          <a:p>
            <a:r>
              <a:rPr lang="en-US" dirty="0"/>
              <a:t>Core C++ Conf. 2019</a:t>
            </a:r>
          </a:p>
          <a:p>
            <a:r>
              <a:rPr lang="en-US" dirty="0"/>
              <a:t>Yehezkel Bernat</a:t>
            </a:r>
          </a:p>
          <a:p>
            <a:r>
              <a:rPr lang="en-US" dirty="0">
                <a:hlinkClick r:id="rId4"/>
              </a:rPr>
              <a:t>YehezkelShB@gmail.com</a:t>
            </a:r>
            <a:r>
              <a:rPr lang="en-US" dirty="0"/>
              <a:t>, @</a:t>
            </a:r>
            <a:r>
              <a:rPr lang="en-US" dirty="0" err="1"/>
              <a:t>YehezkelShB</a:t>
            </a:r>
            <a:endParaRPr lang="en-US" dirty="0"/>
          </a:p>
        </p:txBody>
      </p:sp>
      <p:pic>
        <p:nvPicPr>
          <p:cNvPr id="4" name="Picture 3" descr="Yehezkel's avatar">
            <a:extLst>
              <a:ext uri="{FF2B5EF4-FFF2-40B4-BE49-F238E27FC236}">
                <a16:creationId xmlns:a16="http://schemas.microsoft.com/office/drawing/2014/main" id="{FC923873-B8AD-4084-A14A-9615CEE99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6104" y="3602038"/>
            <a:ext cx="1485900" cy="1476375"/>
          </a:xfrm>
          <a:prstGeom prst="rect">
            <a:avLst/>
          </a:prstGeom>
        </p:spPr>
      </p:pic>
      <p:pic>
        <p:nvPicPr>
          <p:cNvPr id="7" name="Graphic 6" descr="CC-BY-NC">
            <a:hlinkClick r:id="rId6"/>
            <a:extLst>
              <a:ext uri="{FF2B5EF4-FFF2-40B4-BE49-F238E27FC236}">
                <a16:creationId xmlns:a16="http://schemas.microsoft.com/office/drawing/2014/main" id="{B5A4062E-EA2C-4D0A-BD24-16F863BE40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24500" y="6224175"/>
            <a:ext cx="1143000" cy="4000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93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70B7D-D75A-413C-8E01-1AEBF839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A42B7-9510-4334-8E93-8BF5E177E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std::future&lt;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std::future&lt;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67281-82DD-4900-BC24-1DE40A08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10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121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70B7D-D75A-413C-8E01-1AEBF839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A42B7-9510-4334-8E93-8BF5E177E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future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future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67281-82DD-4900-BC24-1DE40A08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C4894C-87B1-4554-804C-83DED1E13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5374" y="1839693"/>
            <a:ext cx="2182484" cy="420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3E5E7C-2D89-41C2-9F90-B12EAD6B9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5374" y="2871324"/>
            <a:ext cx="2182484" cy="420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807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70B7D-D75A-413C-8E01-1AEBF839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A42B7-9510-4334-8E93-8BF5E177E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future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future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[1]);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getFileList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D6D2B-B316-4783-AA17-45BE3CF7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8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BDFA1-BFFE-48F7-8A39-72AAD7A4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the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8748C-98EA-40BE-A253-D2A825226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future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future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[1]);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'\n’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Works, but first function runs synchronously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E76C9D-B192-4A44-BB4E-C4305E6A4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3897" y="3722335"/>
            <a:ext cx="1586041" cy="420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E18D5-1FAE-4E40-A4FB-CAB0F9929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41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BDFA1-BFFE-48F7-8A39-72AAD7A4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std::future</a:t>
            </a:r>
            <a:r>
              <a:rPr lang="en-US" dirty="0"/>
              <a:t> directly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8748C-98EA-40BE-A253-D2A825226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future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future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future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[1]);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'\n’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Works, but doesn’t scale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E76C9D-B192-4A44-BB4E-C4305E6A4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3898" y="4329238"/>
            <a:ext cx="2573267" cy="420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A3D4A1-B4B5-4201-8D40-110A0910F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11268" y="2750607"/>
            <a:ext cx="7284180" cy="4922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91747-AC02-4B4B-84AA-0C006EF2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8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4A13-5A4B-4879-821B-A3096264F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Compose by continuation –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.then()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DD81A-639D-459C-96D6-1CA292CD2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boost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future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[1])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9457DD-1BB0-44F6-87B6-88DFEDC0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216" y="1825625"/>
            <a:ext cx="2573267" cy="420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98B41-96C1-4565-8552-E0135AC4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4A13-5A4B-4879-821B-A3096264F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Compose by continuation –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.then()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DD81A-639D-459C-96D6-1CA292CD2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boost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future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[1]).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([](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C92BD-432F-49DF-A835-22ACC374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86497-7D55-4CAD-80E0-145A70153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.then()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65D56-EEEB-4A84-8D1B-1D5656864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async types implement it</a:t>
            </a:r>
          </a:p>
          <a:p>
            <a:r>
              <a:rPr lang="en-US" dirty="0"/>
              <a:t>It requires all the continuations to keep using the same async type</a:t>
            </a:r>
          </a:p>
          <a:p>
            <a:pPr lvl="1"/>
            <a:r>
              <a:rPr lang="en-US" dirty="0"/>
              <a:t>E.g. We can’t mix and match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std::future&lt;T&gt;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boost::future&lt;T&gt;</a:t>
            </a:r>
          </a:p>
          <a:p>
            <a:r>
              <a:rPr lang="en-US" dirty="0"/>
              <a:t>It gets much uglier when we have more than one continuation</a:t>
            </a:r>
          </a:p>
          <a:p>
            <a:r>
              <a:rPr lang="en-US" dirty="0"/>
              <a:t>And if we need a loop? It gets even worse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E8200-3FAC-49D3-9606-DBFCAFA1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9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BDFA1-BFFE-48F7-8A39-72AAD7A4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.get()</a:t>
            </a:r>
            <a:r>
              <a:rPr lang="en-US" dirty="0"/>
              <a:t>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8748C-98EA-40BE-A253-D2A825226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48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std::async(std::launch::async,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[1]);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'\n’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25C49-0859-45D8-93F5-48B5EFED7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7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BDFA1-BFFE-48F7-8A39-72AAD7A4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.get()</a:t>
            </a:r>
            <a:r>
              <a:rPr lang="en-US" dirty="0"/>
              <a:t>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8748C-98EA-40BE-A253-D2A825226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233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launch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[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[1]);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'\n’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Works, and even fully async, but what a waste of a thread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5085F-1CC7-4F17-9EAC-25B7B34E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7589-78DE-4BF9-87C7-3F65791E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Playground Rules /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0C945-80E1-4CBC-A5D9-3910D03FF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assume we all know about (at least the basics of) multithreading</a:t>
            </a:r>
          </a:p>
          <a:p>
            <a:r>
              <a:rPr lang="en-US" dirty="0"/>
              <a:t>We all feel comfortable with using: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/>
              <a:t> for type deduction</a:t>
            </a:r>
          </a:p>
          <a:p>
            <a:pPr lvl="1"/>
            <a:r>
              <a:rPr lang="en-US" dirty="0"/>
              <a:t>Lambda expressions</a:t>
            </a:r>
          </a:p>
          <a:p>
            <a:r>
              <a:rPr lang="en-US" dirty="0"/>
              <a:t>Please ask 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83950-D2F8-474D-AF4F-216A57C9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814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AC1A-A585-4E09-BEDE-61D1656A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Enter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cppcoro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::task&lt;T&gt;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58D59-6DFA-4D56-95C6-B82253350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0ABBA5-396A-4E40-8571-64A48E3BB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216" y="1825625"/>
            <a:ext cx="2605635" cy="420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E0AEEA-9FA5-414A-918B-2CCA3B3C1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215" y="2876241"/>
            <a:ext cx="2605635" cy="420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F0506-DEDA-4535-BA5C-D8AC780C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1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58D59-6DFA-4D56-95C6-B82253350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164" y="428878"/>
            <a:ext cx="11459672" cy="57480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t1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]()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cppcoro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::task&lt;uint64_t&gt;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std::</a:t>
            </a:r>
            <a:r>
              <a:rPr lang="en-US" sz="2400" i="1" dirty="0">
                <a:solidFill>
                  <a:schemeClr val="bg1"/>
                </a:solidFill>
                <a:latin typeface="Consolas" panose="020B0609020204030204" pitchFamily="49" charset="0"/>
              </a:rPr>
              <a:t>vector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&lt;std::</a:t>
            </a:r>
            <a:r>
              <a:rPr lang="en-US" sz="2400" i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[1]);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uint64_t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co_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25890-8C3A-4A39-8365-9AA614BB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6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58D59-6DFA-4D56-95C6-B82253350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164" y="428878"/>
            <a:ext cx="11459672" cy="57480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t1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]() -&gt;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std::</a:t>
            </a:r>
            <a:r>
              <a:rPr lang="en-US" sz="2400" i="1" dirty="0">
                <a:solidFill>
                  <a:schemeClr val="bg1"/>
                </a:solidFill>
                <a:latin typeface="Consolas" panose="020B0609020204030204" pitchFamily="49" charset="0"/>
              </a:rPr>
              <a:t>vector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&lt;std::</a:t>
            </a:r>
            <a:r>
              <a:rPr lang="en-US" sz="2400" i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[1]);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uint64_t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co_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5FD57E-8302-478A-B123-3E94AA39C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34436" y="1688060"/>
            <a:ext cx="2257677" cy="420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C41023-6FDC-4B8E-8F71-8B1BB9AE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04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58D59-6DFA-4D56-95C6-B82253350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164" y="428878"/>
            <a:ext cx="11459672" cy="57480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t1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]() -&gt;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[1]);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uint64_t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co_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87E67C-732B-4041-8D07-4F510772A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11193" y="2141214"/>
            <a:ext cx="1505119" cy="420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7C72FE-90AE-410C-9A48-8BB9F4815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54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58D59-6DFA-4D56-95C6-B82253350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164" y="428878"/>
            <a:ext cx="11459672" cy="57480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t1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]() -&gt;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[1]);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co_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C5A44F-1C13-4C6C-9738-FB5BD23E0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11193" y="2590794"/>
            <a:ext cx="1505119" cy="420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82A7D9-5117-40AB-A956-6E64335BE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45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58D59-6DFA-4D56-95C6-B82253350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164" y="428878"/>
            <a:ext cx="11459672" cy="57480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t1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]() -&gt;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[1]);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co_return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8C8AF9-0096-435B-B522-3AC2B5472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8610" y="3092526"/>
            <a:ext cx="1586038" cy="420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EC2E15-C9DF-42F5-B2F3-904542001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57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58D59-6DFA-4D56-95C6-B82253350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164" y="428878"/>
            <a:ext cx="11459672" cy="57480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t1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]() -&gt;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[1]);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co_return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t2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[]() -&gt;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{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Rest of main() here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co_return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or have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somewhere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auto results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cppcoro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sync_wait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880000"/>
                </a:solidFill>
                <a:latin typeface="Consolas" panose="020B0609020204030204" pitchFamily="49" charset="0"/>
              </a:rPr>
              <a:t>when_all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t1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t2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0BA72-61E1-4D4B-A1BB-449881195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40510" y="5321384"/>
            <a:ext cx="728283" cy="420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AC6A67-D26A-49A0-8A8E-64CDF78AF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18298" y="5321384"/>
            <a:ext cx="728283" cy="420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183CFE-C02A-4B79-B0F9-DB73C8FA2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64188" y="5321384"/>
            <a:ext cx="2914481" cy="420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129750-22C9-45A9-8CB8-8877E375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2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58D59-6DFA-4D56-95C6-B82253350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164" y="428878"/>
            <a:ext cx="11459672" cy="57480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t1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]() -&gt;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[1]);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co_return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t2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[]() -&gt;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{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Rest of main() here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co_return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or have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somewhere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auto results =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880000"/>
                </a:solidFill>
                <a:latin typeface="Consolas" panose="020B0609020204030204" pitchFamily="49" charset="0"/>
              </a:rPr>
              <a:t>sync_wait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880000"/>
                </a:solidFill>
                <a:latin typeface="Consolas" panose="020B0609020204030204" pitchFamily="49" charset="0"/>
              </a:rPr>
              <a:t>when_all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t1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t2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EEEF47-0AFD-4686-8329-E281207CB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3572" y="5321384"/>
            <a:ext cx="3141044" cy="420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9F43A2-2FC5-4EA9-AC9E-EB4C3048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76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58D59-6DFA-4D56-95C6-B82253350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164" y="428878"/>
            <a:ext cx="11459672" cy="57480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t1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]() -&gt;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[1]);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co_return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t2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[]() -&gt;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{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Rest of main() here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co_return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or have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somewhere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results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880000"/>
                </a:solidFill>
                <a:latin typeface="Consolas" panose="020B0609020204030204" pitchFamily="49" charset="0"/>
              </a:rPr>
              <a:t>sync_wait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880000"/>
                </a:solidFill>
                <a:latin typeface="Consolas" panose="020B0609020204030204" pitchFamily="49" charset="0"/>
              </a:rPr>
              <a:t>when_all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t1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t2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880000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&lt;0&gt;(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results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FC9658-0D01-47FF-8BB1-069C9B24A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27969" y="5780452"/>
            <a:ext cx="3448555" cy="420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714DE3-7BA6-4A04-9312-F30802AA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2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6335A-450E-4C7E-91B6-A146F368C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Coroutine vs. Regular Function</a:t>
            </a:r>
          </a:p>
        </p:txBody>
      </p:sp>
      <p:pic>
        <p:nvPicPr>
          <p:cNvPr id="6" name="Content Placeholder 5" descr="Sequence diagram of call and return">
            <a:extLst>
              <a:ext uri="{FF2B5EF4-FFF2-40B4-BE49-F238E27FC236}">
                <a16:creationId xmlns:a16="http://schemas.microsoft.com/office/drawing/2014/main" id="{3144713A-BC68-48AB-B18A-B9C6CD67C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7423" y="3160982"/>
            <a:ext cx="2452644" cy="206538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499CA-1312-4970-BBDD-ED4D2E2A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29</a:t>
            </a:fld>
            <a:endParaRPr lang="en-US"/>
          </a:p>
        </p:txBody>
      </p:sp>
      <p:pic>
        <p:nvPicPr>
          <p:cNvPr id="8" name="Graphic 7" descr="Sequence diagram of call, suspend, resume and return">
            <a:extLst>
              <a:ext uri="{FF2B5EF4-FFF2-40B4-BE49-F238E27FC236}">
                <a16:creationId xmlns:a16="http://schemas.microsoft.com/office/drawing/2014/main" id="{62C81502-8E22-44D6-92FB-87BFF9AE15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6489" y="1734173"/>
            <a:ext cx="4528088" cy="491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4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7EFA-05BD-461C-A8C8-79DD6093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05B-9479-43E9-8E70-1029F8A95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 we'll learn about coroutines</a:t>
            </a:r>
            <a:endParaRPr lang="he-IL" dirty="0"/>
          </a:p>
          <a:p>
            <a:r>
              <a:rPr lang="en-US" dirty="0"/>
              <a:t>Published as a TS in 2017-12-05</a:t>
            </a:r>
          </a:p>
          <a:p>
            <a:r>
              <a:rPr lang="en-US" dirty="0"/>
              <a:t>Merged for C++20 in Kona (Feb ‘19)</a:t>
            </a:r>
          </a:p>
          <a:p>
            <a:r>
              <a:rPr lang="en-US" dirty="0"/>
              <a:t>Implemented in MSVC</a:t>
            </a:r>
          </a:p>
          <a:p>
            <a:r>
              <a:rPr lang="en-US" dirty="0"/>
              <a:t>Implemented in Clang</a:t>
            </a:r>
          </a:p>
          <a:p>
            <a:r>
              <a:rPr lang="en-US" dirty="0" err="1"/>
              <a:t>gcc</a:t>
            </a:r>
            <a:r>
              <a:rPr lang="en-US" dirty="0"/>
              <a:t> implementation started</a:t>
            </a:r>
          </a:p>
          <a:p>
            <a:r>
              <a:rPr lang="en-US" dirty="0"/>
              <a:t>More than 4 years of usage in production code (on Windows; 3y on Linux)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D17A2-45F2-41FA-B9F8-33B40B2DB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504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equence diagram of suspend and resume when async operation involved and they are the resumers; demonstrating the thread of executaion too">
            <a:extLst>
              <a:ext uri="{FF2B5EF4-FFF2-40B4-BE49-F238E27FC236}">
                <a16:creationId xmlns:a16="http://schemas.microsoft.com/office/drawing/2014/main" id="{49E0BDF2-B371-4BDC-B6A6-913D6059D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4731" y="-4522851"/>
            <a:ext cx="11602538" cy="1641014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1B39A-FB80-4531-98E5-969BA424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85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F5327-3442-4E6B-AB9D-A5832C9A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a coroutine?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D29E1-1BF2-4692-B423-FBE5AAA5E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generalized form of a routine (normal function)</a:t>
            </a:r>
          </a:p>
          <a:p>
            <a:r>
              <a:rPr lang="en-US" dirty="0"/>
              <a:t>With regular functions, we have two operations:</a:t>
            </a:r>
          </a:p>
          <a:p>
            <a:pPr lvl="1"/>
            <a:r>
              <a:rPr lang="en-US" dirty="0"/>
              <a:t>Call</a:t>
            </a:r>
          </a:p>
          <a:p>
            <a:pPr lvl="1"/>
            <a:r>
              <a:rPr lang="en-US" dirty="0"/>
              <a:t>Return</a:t>
            </a:r>
          </a:p>
          <a:p>
            <a:r>
              <a:rPr lang="en-US" dirty="0"/>
              <a:t>With coroutines, there are two additional ones:</a:t>
            </a:r>
          </a:p>
          <a:p>
            <a:pPr lvl="1"/>
            <a:r>
              <a:rPr lang="en-US" dirty="0"/>
              <a:t>Suspend</a:t>
            </a:r>
          </a:p>
          <a:p>
            <a:pPr lvl="1"/>
            <a:r>
              <a:rPr lang="en-US" dirty="0"/>
              <a:t>Resume</a:t>
            </a:r>
          </a:p>
          <a:p>
            <a:r>
              <a:rPr lang="en-US" dirty="0"/>
              <a:t>The compiler makes sure the state (arguments and local vars) is saved</a:t>
            </a:r>
          </a:p>
          <a:p>
            <a:r>
              <a:rPr lang="en-US" dirty="0"/>
              <a:t>The library decides how to use it and gives semantics to the mechanism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2D3BD-C163-4578-A4D4-1D83469A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7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F4017-74BE-45D5-A91D-BFCCEF78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Coroutines – what we have </a:t>
            </a:r>
            <a:r>
              <a:rPr lang="en-US"/>
              <a:t>seen so far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BE60D-EC82-40EC-98C4-81AB59994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return type matters – semantics, behavior, what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co_*</a:t>
            </a:r>
            <a:r>
              <a:rPr lang="en-US" dirty="0"/>
              <a:t> word is allowed</a:t>
            </a:r>
          </a:p>
          <a:p>
            <a:pPr lvl="1"/>
            <a:r>
              <a:rPr lang="en-US" dirty="0"/>
              <a:t>Which is why I call such types “coroutine types”</a:t>
            </a:r>
          </a:p>
          <a:p>
            <a:r>
              <a:rPr lang="en-US" dirty="0"/>
              <a:t>Having one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co_*</a:t>
            </a:r>
            <a:r>
              <a:rPr lang="en-US" dirty="0"/>
              <a:t> words is what turns a function into a coroutine</a:t>
            </a:r>
          </a:p>
          <a:p>
            <a:r>
              <a:rPr lang="en-US" dirty="0"/>
              <a:t>We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co_await</a:t>
            </a:r>
            <a:r>
              <a:rPr lang="en-US" dirty="0"/>
              <a:t> on an </a:t>
            </a:r>
            <a:r>
              <a:rPr lang="en-US" i="1" dirty="0" err="1"/>
              <a:t>Awaitable</a:t>
            </a:r>
            <a:r>
              <a:rPr lang="en-US" dirty="0"/>
              <a:t> type to suspend the coroutine</a:t>
            </a:r>
          </a:p>
          <a:p>
            <a:pPr lvl="1"/>
            <a:r>
              <a:rPr lang="en-US" dirty="0"/>
              <a:t>If it isn’t ready yet</a:t>
            </a:r>
          </a:p>
          <a:p>
            <a:r>
              <a:rPr lang="en-US" dirty="0"/>
              <a:t>Usually, the coroutine is resumed when the </a:t>
            </a:r>
            <a:r>
              <a:rPr lang="en-US" i="1" dirty="0" err="1"/>
              <a:t>Awaitable</a:t>
            </a:r>
            <a:r>
              <a:rPr lang="en-US" dirty="0"/>
              <a:t> is ready</a:t>
            </a:r>
          </a:p>
          <a:p>
            <a:pPr lvl="1"/>
            <a:r>
              <a:rPr lang="en-US" dirty="0"/>
              <a:t>On the thread that has set the </a:t>
            </a:r>
            <a:r>
              <a:rPr lang="en-US" i="1" dirty="0" err="1"/>
              <a:t>Awaitable</a:t>
            </a:r>
            <a:r>
              <a:rPr lang="en-US" dirty="0"/>
              <a:t> ready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co_return</a:t>
            </a:r>
            <a:r>
              <a:rPr lang="en-US" dirty="0"/>
              <a:t> is used to return from a coroutine</a:t>
            </a:r>
          </a:p>
          <a:p>
            <a:r>
              <a:rPr lang="en-US" dirty="0"/>
              <a:t>Generally, every “coroutine type” is expected to be </a:t>
            </a:r>
            <a:r>
              <a:rPr lang="en-US" i="1" dirty="0" err="1"/>
              <a:t>Awaitable</a:t>
            </a:r>
            <a:r>
              <a:rPr lang="en-US" dirty="0"/>
              <a:t>, but not vice versa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AD5D7-D042-4F7C-AD81-15DD1F9C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8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1E944-3E3A-4D51-9BE2-2DD29CD6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picture: </a:t>
            </a:r>
            <a:r>
              <a:rPr lang="en-US"/>
              <a:t>where are </a:t>
            </a:r>
            <a:r>
              <a:rPr lang="en-US" dirty="0"/>
              <a:t>coroutines</a:t>
            </a:r>
            <a:r>
              <a:rPr lang="en-US"/>
              <a:t> used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30E06-2EAB-47B0-AA87-F49E5D365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top of the call stack there is a “real async” function</a:t>
            </a:r>
          </a:p>
          <a:p>
            <a:r>
              <a:rPr lang="en-US" dirty="0"/>
              <a:t>On the bottom – something that waits for the result</a:t>
            </a:r>
          </a:p>
          <a:p>
            <a:pPr lvl="1"/>
            <a:r>
              <a:rPr lang="en-US" dirty="0"/>
              <a:t>At least eventually (as always was)</a:t>
            </a:r>
          </a:p>
          <a:p>
            <a:pPr lvl="1"/>
            <a:r>
              <a:rPr lang="en-US" dirty="0"/>
              <a:t>Immediately in </a:t>
            </a:r>
            <a:r>
              <a:rPr lang="en-US" dirty="0" err="1"/>
              <a:t>cppcoro</a:t>
            </a:r>
            <a:r>
              <a:rPr lang="en-US" dirty="0"/>
              <a:t> case (or any lazy task implementation)</a:t>
            </a:r>
          </a:p>
          <a:p>
            <a:pPr lvl="2"/>
            <a:r>
              <a:rPr lang="en-US" dirty="0"/>
              <a:t>But it can start another task as soon as the first one suspends</a:t>
            </a:r>
          </a:p>
          <a:p>
            <a:r>
              <a:rPr lang="en-US" dirty="0"/>
              <a:t>It’s the in-between that was made simpler with coroutines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E53F6-9DBD-4D61-A0ED-8506EDA7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1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15C3-33D7-40B4-9FCB-CEC229924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co_yield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F5020-A536-4036-A683-9F82E352B9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B9DF2-52B2-4BCA-B4F2-19EB8FF9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597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1CFAC0-EE9D-4800-AF59-552A3A86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improve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096556-AC1E-45BD-8198-D5B2E1474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Isn’t it a waste of time and space to read the whole file at once?</a:t>
            </a:r>
          </a:p>
          <a:p>
            <a:r>
              <a:rPr lang="en-US" dirty="0"/>
              <a:t>Each line can be used separately</a:t>
            </a:r>
          </a:p>
          <a:p>
            <a:r>
              <a:rPr lang="en-US" dirty="0"/>
              <a:t>With a huge file, the waste is huge too, and it may just fail</a:t>
            </a:r>
          </a:p>
          <a:p>
            <a:r>
              <a:rPr lang="en-US" dirty="0"/>
              <a:t>Can we get the lines one-by-one?</a:t>
            </a:r>
          </a:p>
          <a:p>
            <a:r>
              <a:rPr lang="en-US" dirty="0"/>
              <a:t>Usually, we would expect this to involve creation of a new type, which will be </a:t>
            </a:r>
            <a:r>
              <a:rPr lang="en-US" dirty="0" err="1"/>
              <a:t>iterable</a:t>
            </a:r>
            <a:r>
              <a:rPr lang="en-US" dirty="0"/>
              <a:t> or at least allow getting the next line</a:t>
            </a:r>
          </a:p>
          <a:p>
            <a:r>
              <a:rPr lang="en-US" dirty="0"/>
              <a:t>Can it be done in a single function without all the boilerplate?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959604-0288-4FDD-A6BA-9DDD82EA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5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6B13-399C-48A2-BE1D-1E080AF8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cppcoro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::generator&lt;T&gt;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EB14E-5301-4EAD-B46A-A15412058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generator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  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getline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co_yield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76C210-DDE1-4919-B0D5-7D25641E0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216" y="1839693"/>
            <a:ext cx="3561951" cy="420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0E1703-287B-4E4D-ABE7-A7ECED2A9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18998" y="4401195"/>
            <a:ext cx="1703790" cy="420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A103E-0E96-4E56-9D48-7267A69C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0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DE3CA-381C-4238-879E-5486579E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consumer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0096F-3973-4AAB-994B-240B2B320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generator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t1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]() -&gt;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for (const auto&amp; path :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[1])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                 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25DDB-4FE1-4A4F-BCBC-240BAD11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DE3CA-381C-4238-879E-5486579E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consumer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0096F-3973-4AAB-994B-240B2B320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generator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t1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]() -&gt;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[1]))</a:t>
            </a:r>
          </a:p>
          <a:p>
            <a:pPr marL="0" indent="0">
              <a:buNone/>
            </a:pP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                 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73A8CF-A053-49C8-8B52-0BE9F6F53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50320" y="4188015"/>
            <a:ext cx="4581460" cy="420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ADB979-09C6-405E-9F4D-6039CB3FF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92673" y="4177459"/>
            <a:ext cx="235325" cy="420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55492E-C48F-4E7C-BE02-68424306A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12752" y="4750102"/>
            <a:ext cx="206188" cy="341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655FB-0934-4809-9A91-02DEFD08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032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9717-DA4D-42E4-AB4A-F6B35FEA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co_yield</a:t>
            </a:r>
            <a:r>
              <a:rPr lang="en-US" dirty="0"/>
              <a:t> – What we have seen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38B7B-0CDE-432F-8A45-48C7E55AE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Allows writing a full object as a simple function</a:t>
            </a:r>
          </a:p>
          <a:p>
            <a:r>
              <a:rPr lang="en-US" dirty="0"/>
              <a:t>Suspends the function (and makes it a coroutine) just like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co_await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co_await</a:t>
            </a:r>
            <a:r>
              <a:rPr lang="en-US" dirty="0"/>
              <a:t> – for bringing a value into the coroutine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co_yield</a:t>
            </a:r>
            <a:r>
              <a:rPr lang="en-US" dirty="0"/>
              <a:t> – for passing a value out of the coroutine</a:t>
            </a:r>
          </a:p>
          <a:p>
            <a:r>
              <a:rPr lang="en-US" dirty="0"/>
              <a:t>Usually, used for a generator and thus forms a range</a:t>
            </a:r>
          </a:p>
          <a:p>
            <a:pPr lvl="1"/>
            <a:r>
              <a:rPr lang="en-US" dirty="0"/>
              <a:t>It interacts very well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std::ranges</a:t>
            </a:r>
            <a:r>
              <a:rPr lang="en-US" dirty="0"/>
              <a:t>, but that is another story and shall be told another time</a:t>
            </a:r>
          </a:p>
          <a:p>
            <a:r>
              <a:rPr lang="en-US" dirty="0"/>
              <a:t>The return type is still playing a major role with allowing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co_yield</a:t>
            </a:r>
            <a:r>
              <a:rPr lang="en-US" dirty="0"/>
              <a:t>, defining the semantics, and of course defining the interface</a:t>
            </a:r>
          </a:p>
          <a:p>
            <a:r>
              <a:rPr lang="en-US" dirty="0"/>
              <a:t>Typically, the </a:t>
            </a:r>
            <a:r>
              <a:rPr lang="en-US" dirty="0" err="1"/>
              <a:t>resumer</a:t>
            </a:r>
            <a:r>
              <a:rPr lang="en-US" dirty="0"/>
              <a:t> is:</a:t>
            </a:r>
          </a:p>
          <a:p>
            <a:pPr lvl="1"/>
            <a:r>
              <a:rPr lang="en-US" dirty="0"/>
              <a:t>after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co_await</a:t>
            </a:r>
            <a:r>
              <a:rPr lang="en-US" dirty="0"/>
              <a:t> – the </a:t>
            </a:r>
            <a:r>
              <a:rPr lang="en-US" dirty="0" err="1"/>
              <a:t>Awaitable</a:t>
            </a:r>
            <a:r>
              <a:rPr lang="en-US" dirty="0"/>
              <a:t> (continuation)</a:t>
            </a:r>
          </a:p>
          <a:p>
            <a:pPr lvl="1"/>
            <a:r>
              <a:rPr lang="en-US" dirty="0"/>
              <a:t>after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co_yield</a:t>
            </a:r>
            <a:r>
              <a:rPr lang="en-US" dirty="0"/>
              <a:t> – the caller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175DD-EFEA-4482-94E6-C2B52137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5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05DD8-9D3C-47C1-840B-B71D472D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8" name="Content Placeholder 3" descr="Tech stack of coroutines: compiler, library, user code">
            <a:extLst>
              <a:ext uri="{FF2B5EF4-FFF2-40B4-BE49-F238E27FC236}">
                <a16:creationId xmlns:a16="http://schemas.microsoft.com/office/drawing/2014/main" id="{6992C5F7-2EE1-42BC-BB4D-2F840D637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48" y="1522203"/>
            <a:ext cx="9622856" cy="20006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4F845C-20FD-4863-B152-1AA98F18101E}"/>
              </a:ext>
            </a:extLst>
          </p:cNvPr>
          <p:cNvSpPr txBox="1"/>
          <p:nvPr/>
        </p:nvSpPr>
        <p:spPr>
          <a:xfrm>
            <a:off x="3954805" y="6426136"/>
            <a:ext cx="4282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https://wg21.link/p1362r0</a:t>
            </a:r>
            <a:r>
              <a:rPr lang="en-US" dirty="0"/>
              <a:t> by Gor Nishanov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AF5CE-1A94-4B6F-B4E4-BF6094B97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3194"/>
            <a:ext cx="10515600" cy="2454812"/>
          </a:xfrm>
        </p:spPr>
        <p:txBody>
          <a:bodyPr>
            <a:normAutofit/>
          </a:bodyPr>
          <a:lstStyle/>
          <a:p>
            <a:r>
              <a:rPr lang="en-US" dirty="0"/>
              <a:t>What we are NOT going to discuss:</a:t>
            </a:r>
          </a:p>
          <a:p>
            <a:pPr lvl="1"/>
            <a:r>
              <a:rPr lang="en-US" dirty="0"/>
              <a:t>How the compiler transforms our code</a:t>
            </a:r>
          </a:p>
          <a:p>
            <a:pPr lvl="1"/>
            <a:r>
              <a:rPr lang="en-US" dirty="0"/>
              <a:t>How to write a library type for using coroutines</a:t>
            </a:r>
          </a:p>
          <a:p>
            <a:pPr lvl="1"/>
            <a:r>
              <a:rPr lang="en-US" dirty="0"/>
              <a:t>(See the links in the references for this kind of info)</a:t>
            </a:r>
          </a:p>
          <a:p>
            <a:r>
              <a:rPr lang="en-US" dirty="0"/>
              <a:t>We'll focus on the user side</a:t>
            </a:r>
          </a:p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415B689-D23F-4586-B9A8-AF9FADFB9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59618" y="1474395"/>
            <a:ext cx="9386516" cy="7178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A3ED6-B21A-42F9-81B7-9455135C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947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71AE7-3897-453E-93DF-40A1B93A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Haven’t we lost something?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86273-30EA-4432-9F27-F34665FF5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isn’t async anymore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30" name="Picture 6" descr="Why not both?">
            <a:extLst>
              <a:ext uri="{FF2B5EF4-FFF2-40B4-BE49-F238E27FC236}">
                <a16:creationId xmlns:a16="http://schemas.microsoft.com/office/drawing/2014/main" id="{8D79AC68-9BC7-4AF7-8FE1-68EFFA2F9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254" y="2476409"/>
            <a:ext cx="3835491" cy="383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74158-83BF-4B7F-85D7-0A21355E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7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E6486-6E76-432D-B3C3-A96CC73BA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284" y="315589"/>
            <a:ext cx="11457432" cy="62713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async_generator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80"/>
                </a:solidFill>
                <a:latin typeface="Consolas" panose="020B0609020204030204" pitchFamily="49" charset="0"/>
              </a:rPr>
              <a:t>file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read_only_file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500" i="1" dirty="0">
                <a:solidFill>
                  <a:srgbClr val="880000"/>
                </a:solidFill>
                <a:latin typeface="Consolas" panose="020B0609020204030204" pitchFamily="49" charset="0"/>
              </a:rPr>
              <a:t>open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IoService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500" dirty="0">
                <a:solidFill>
                  <a:srgbClr val="880000"/>
                </a:solidFill>
                <a:latin typeface="Consolas" panose="020B0609020204030204" pitchFamily="49" charset="0"/>
              </a:rPr>
              <a:t>get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500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auto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80"/>
                </a:solidFill>
                <a:latin typeface="Consolas" panose="020B0609020204030204" pitchFamily="49" charset="0"/>
              </a:rPr>
              <a:t>buffer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i="1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5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(4096,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'\0’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500" i="1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5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80"/>
                </a:solidFill>
                <a:latin typeface="Consolas" panose="020B0609020204030204" pitchFamily="49" charset="0"/>
              </a:rPr>
              <a:t>line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80"/>
                </a:solidFill>
                <a:latin typeface="Consolas" panose="020B0609020204030204" pitchFamily="49" charset="0"/>
              </a:rPr>
              <a:t>offset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0, 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fileSize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file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5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size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500" dirty="0">
                <a:solidFill>
                  <a:srgbClr val="000080"/>
                </a:solidFill>
                <a:latin typeface="Consolas" panose="020B0609020204030204" pitchFamily="49" charset="0"/>
              </a:rPr>
              <a:t>offset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fileSize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bytesToRead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500" i="1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500" i="1" dirty="0">
                <a:solidFill>
                  <a:srgbClr val="A000A0"/>
                </a:solidFill>
                <a:latin typeface="Consolas" panose="020B0609020204030204" pitchFamily="49" charset="0"/>
              </a:rPr>
              <a:t>min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buffer.</a:t>
            </a:r>
            <a:r>
              <a:rPr lang="en-US" sz="15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size</a:t>
            </a:r>
            <a:r>
              <a:rPr lang="en-US" sz="1500" dirty="0">
                <a:solidFill>
                  <a:srgbClr val="000080"/>
                </a:solidFill>
                <a:latin typeface="Consolas" panose="020B0609020204030204" pitchFamily="49" charset="0"/>
              </a:rPr>
              <a:t>()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fileSize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500" dirty="0">
                <a:solidFill>
                  <a:srgbClr val="000080"/>
                </a:solidFill>
                <a:latin typeface="Consolas" panose="020B0609020204030204" pitchFamily="49" charset="0"/>
              </a:rPr>
              <a:t>offset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bytesRead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file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80"/>
                </a:solidFill>
                <a:latin typeface="Consolas" panose="020B0609020204030204" pitchFamily="49" charset="0"/>
              </a:rPr>
              <a:t>offset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buffer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5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bytesToRead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bytesRead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currentLineEndLocation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buffer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5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find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    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currentLineEndLocation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buffer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.npos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line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5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append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80"/>
                </a:solidFill>
                <a:latin typeface="Consolas" panose="020B0609020204030204" pitchFamily="49" charset="0"/>
              </a:rPr>
              <a:t>buffer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line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5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append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80"/>
                </a:solidFill>
                <a:latin typeface="Consolas" panose="020B0609020204030204" pitchFamily="49" charset="0"/>
              </a:rPr>
              <a:t>buffer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currentLineEndLocation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co_yield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line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5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clear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currentLineEndLocation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+ 1;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80"/>
                </a:solidFill>
                <a:latin typeface="Consolas" panose="020B0609020204030204" pitchFamily="49" charset="0"/>
              </a:rPr>
              <a:t>offset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bytesRead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ED59E5-C483-4915-9B2F-E67ADF15D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284" y="339865"/>
            <a:ext cx="4763066" cy="420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644C2B-F604-4105-9AEB-861FF28EF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16999" y="2685523"/>
            <a:ext cx="1727235" cy="420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AB209-4ABB-4D94-AA84-41D8CD49D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1582" y="4545343"/>
            <a:ext cx="1727235" cy="420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175B48-1757-46A7-856A-D359DDAC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1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DE3CA-381C-4238-879E-5486579E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consumer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0096F-3973-4AAB-994B-240B2B320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t1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]() -&gt;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[1]))</a:t>
            </a:r>
          </a:p>
          <a:p>
            <a:pPr marL="0" indent="0">
              <a:buNone/>
            </a:pP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                 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952B07-BDDE-4CD8-B216-98636612B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37688" y="3857520"/>
            <a:ext cx="1727235" cy="420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8D669-7FA7-4327-A82C-BD25A01E3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801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D837-D851-496B-AC27-8066A4E4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023D2-5C39-4825-AF79-F89748C9D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learned the basics of coroutines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co_await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co_yield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co_return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Suspend and resume</a:t>
            </a:r>
          </a:p>
          <a:p>
            <a:pPr lvl="1"/>
            <a:r>
              <a:rPr lang="en-US" dirty="0"/>
              <a:t>The return type matters</a:t>
            </a:r>
          </a:p>
          <a:p>
            <a:pPr lvl="1"/>
            <a:r>
              <a:rPr lang="en-US" dirty="0"/>
              <a:t>No change to the function declaration!</a:t>
            </a:r>
          </a:p>
          <a:p>
            <a:r>
              <a:rPr lang="en-US" dirty="0"/>
              <a:t>We have seen a taste of what </a:t>
            </a:r>
            <a:r>
              <a:rPr lang="en-US" dirty="0" err="1"/>
              <a:t>cppcoro</a:t>
            </a:r>
            <a:r>
              <a:rPr lang="en-US" dirty="0"/>
              <a:t> lib provides</a:t>
            </a:r>
          </a:p>
          <a:p>
            <a:r>
              <a:rPr lang="en-US" dirty="0"/>
              <a:t>We have understood where coroutines (usually) fit into the big picture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B2FEF-0AF5-4CF0-9011-5E593061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1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E0C9-8830-4731-95AB-DE336B356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34719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Thank You!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941C6-E9C0-45A1-B5E0-F04F0B6E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924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gular Expressions - XKCD">
            <a:extLst>
              <a:ext uri="{FF2B5EF4-FFF2-40B4-BE49-F238E27FC236}">
                <a16:creationId xmlns:a16="http://schemas.microsoft.com/office/drawing/2014/main" id="{6DD4E2FA-4C17-4DA5-B3B7-A4288950C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579" y="378615"/>
            <a:ext cx="6084842" cy="615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4916D5-4DA9-4DC6-9A01-C7B832ABA403}"/>
              </a:ext>
            </a:extLst>
          </p:cNvPr>
          <p:cNvSpPr/>
          <p:nvPr/>
        </p:nvSpPr>
        <p:spPr>
          <a:xfrm>
            <a:off x="3123199" y="6532090"/>
            <a:ext cx="5945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Wait, forgot to escape a space. </a:t>
            </a:r>
            <a:r>
              <a:rPr lang="en-US" dirty="0" err="1"/>
              <a:t>Wheeeeee</a:t>
            </a:r>
            <a:r>
              <a:rPr lang="en-US" dirty="0"/>
              <a:t>[</a:t>
            </a:r>
            <a:r>
              <a:rPr lang="en-US" dirty="0" err="1"/>
              <a:t>taptaptap</a:t>
            </a:r>
            <a:r>
              <a:rPr lang="en-US" dirty="0"/>
              <a:t>]</a:t>
            </a:r>
            <a:r>
              <a:rPr lang="en-US" dirty="0" err="1"/>
              <a:t>eeeeee</a:t>
            </a:r>
            <a:r>
              <a:rPr lang="en-US" dirty="0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87E074-6DE6-4E6A-85DE-2F03D92D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B800DC-517F-424D-9A98-882083F795AA}"/>
              </a:ext>
            </a:extLst>
          </p:cNvPr>
          <p:cNvSpPr/>
          <p:nvPr/>
        </p:nvSpPr>
        <p:spPr>
          <a:xfrm>
            <a:off x="3922200" y="11640"/>
            <a:ext cx="4347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https://xkcd.com/208/</a:t>
            </a:r>
            <a:r>
              <a:rPr lang="en-US" dirty="0"/>
              <a:t> -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30876119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E0C9-8830-4731-95AB-DE336B356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34719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1C9B6-CEE6-4768-80F8-BACF01E48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1189" y="3021387"/>
            <a:ext cx="7469623" cy="3060325"/>
          </a:xfrm>
        </p:spPr>
        <p:txBody>
          <a:bodyPr wrap="square" anchor="ctr" anchorCtr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timeIsUp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question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co_yield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optional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Answer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F867F-6A93-4466-A176-B0DF6F49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389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00BF-198D-4F69-8304-A894DA3E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171A0-C30E-40CE-ABF2-7BE0EB83B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Code examples: </a:t>
            </a:r>
            <a:r>
              <a:rPr lang="en-US" dirty="0">
                <a:hlinkClick r:id="rId2"/>
              </a:rPr>
              <a:t>https://github.com/YehezkelShB/CoreCpp2019-Coroutines</a:t>
            </a:r>
            <a:endParaRPr lang="en-US" dirty="0"/>
          </a:p>
          <a:p>
            <a:r>
              <a:rPr lang="en-US" dirty="0"/>
              <a:t>Gor </a:t>
            </a:r>
            <a:r>
              <a:rPr lang="en-US" dirty="0" err="1"/>
              <a:t>Nishanov’s</a:t>
            </a:r>
            <a:r>
              <a:rPr lang="en-US" dirty="0"/>
              <a:t> series of presentations in </a:t>
            </a:r>
            <a:r>
              <a:rPr lang="en-US" dirty="0" err="1"/>
              <a:t>CppCon</a:t>
            </a:r>
            <a:r>
              <a:rPr lang="en-US" dirty="0"/>
              <a:t>, starting with </a:t>
            </a:r>
            <a:r>
              <a:rPr lang="en-US" dirty="0" err="1"/>
              <a:t>CppCon</a:t>
            </a:r>
            <a:r>
              <a:rPr lang="en-US" dirty="0"/>
              <a:t> 2014 (“await 2.0, </a:t>
            </a:r>
            <a:r>
              <a:rPr lang="en-US" dirty="0" err="1"/>
              <a:t>Stackless</a:t>
            </a:r>
            <a:r>
              <a:rPr lang="en-US" dirty="0"/>
              <a:t> Resumable Functions”)</a:t>
            </a:r>
          </a:p>
          <a:p>
            <a:r>
              <a:rPr lang="en-US" dirty="0"/>
              <a:t>Lewis Baker’s blog post series: </a:t>
            </a:r>
            <a:r>
              <a:rPr lang="en-US" dirty="0">
                <a:hlinkClick r:id="rId3"/>
              </a:rPr>
              <a:t>https://lewissbaker.github.io/</a:t>
            </a:r>
            <a:endParaRPr lang="en-US" dirty="0"/>
          </a:p>
          <a:p>
            <a:r>
              <a:rPr lang="en-US" dirty="0" err="1"/>
              <a:t>cppcoro</a:t>
            </a:r>
            <a:r>
              <a:rPr lang="en-US" dirty="0"/>
              <a:t> lib: </a:t>
            </a:r>
            <a:r>
              <a:rPr lang="en-US" dirty="0">
                <a:hlinkClick r:id="rId4"/>
              </a:rPr>
              <a:t>https://github.com/lewissbaker/cppcoro</a:t>
            </a:r>
            <a:endParaRPr lang="en-US" dirty="0"/>
          </a:p>
          <a:p>
            <a:r>
              <a:rPr lang="en-US" dirty="0"/>
              <a:t>Meeting C++ 2018, “Coroutine TS: A new way of thinking”, Andreas </a:t>
            </a:r>
            <a:r>
              <a:rPr lang="en-US" dirty="0" err="1"/>
              <a:t>Reischuck</a:t>
            </a:r>
            <a:endParaRPr lang="en-US" dirty="0"/>
          </a:p>
          <a:p>
            <a:pPr lvl="1"/>
            <a:r>
              <a:rPr lang="en-US" dirty="0"/>
              <a:t>Code: </a:t>
            </a:r>
            <a:r>
              <a:rPr lang="en-US" dirty="0">
                <a:hlinkClick r:id="rId5"/>
              </a:rPr>
              <a:t>https://github.com/arBmind/2018-cogen-en</a:t>
            </a:r>
            <a:endParaRPr lang="en-US" dirty="0"/>
          </a:p>
          <a:p>
            <a:pPr lvl="2"/>
            <a:r>
              <a:rPr lang="en-US" dirty="0"/>
              <a:t>Especially code/</a:t>
            </a:r>
            <a:r>
              <a:rPr lang="en-US" dirty="0" err="1"/>
              <a:t>co_statemachine</a:t>
            </a:r>
            <a:endParaRPr lang="en-US" dirty="0"/>
          </a:p>
          <a:p>
            <a:pPr lvl="1"/>
            <a:r>
              <a:rPr lang="en-US" dirty="0"/>
              <a:t>Video: </a:t>
            </a:r>
            <a:r>
              <a:rPr lang="en-US" dirty="0">
                <a:hlinkClick r:id="rId6"/>
              </a:rPr>
              <a:t>https://www.youtube.com/watch?v=RL5oYUl5548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4CDB2-B454-435E-8F13-2519DB05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812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D87E9-F88C-4360-B79D-D9D1E5D8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14DED-C0BA-4869-9AD7-C4FAAAD4C4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6D0E5-6F8F-420A-B52A-6B908C88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814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9551E1-DA8D-4A0C-96F7-8B821D4A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in a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02CAD-2556-4060-A7E2-55E964A62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elevator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getEventList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"+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elevator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handle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"@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elevator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7FA83-887C-4BF0-A910-1294D1755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49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98BAE4-C597-4E63-87AC-3D07C5160DD9}"/>
              </a:ext>
            </a:extLst>
          </p:cNvPr>
          <p:cNvSpPr txBox="1"/>
          <p:nvPr/>
        </p:nvSpPr>
        <p:spPr>
          <a:xfrm>
            <a:off x="1889752" y="6311900"/>
            <a:ext cx="8412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on: Meeting C++ 2018, “Coroutine TS: A new way of thinking”, Andreas </a:t>
            </a:r>
            <a:r>
              <a:rPr lang="en-US" dirty="0" err="1"/>
              <a:t>Reischuck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19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6239-F342-46A2-97BD-F3DB207C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co_await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0B292-38D1-45A0-BA98-292244D426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C007D-7595-42AF-8EBC-14146286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715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373BE-3C7E-4F1B-989C-BD626211A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7" y="463611"/>
            <a:ext cx="10988626" cy="5930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StateMachine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880000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curFloor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targetFloor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Idle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matchers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overloaded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[](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AlarmPressed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Broken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{}; },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[&amp;](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Idle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Called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targetFloor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toFloor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toFloor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curFloor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Move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A000A0"/>
                </a:solidFill>
                <a:latin typeface="Consolas" panose="020B0609020204030204" pitchFamily="49" charset="0"/>
              </a:rPr>
              <a:t>Down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Move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A000A0"/>
                </a:solidFill>
                <a:latin typeface="Consolas" panose="020B0609020204030204" pitchFamily="49" charset="0"/>
              </a:rPr>
              <a:t>Up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event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co_yield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        state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880000"/>
                </a:solidFill>
                <a:latin typeface="Consolas" panose="020B0609020204030204" pitchFamily="49" charset="0"/>
              </a:rPr>
              <a:t>visit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matchers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event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20EED-53AD-4035-B18A-F8CE7D1A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224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rom coroutines TS:&#10;For a range-based for statement of the form&#10;for co_awaitopt ( for-range-declaration : for-range-initializer ) statement&#10;is equivalent to&#10;{&#10;auto &amp;&amp;__range = for-range-initializer ;&#10;auto __begin = co_awaitopt begin-expr ;&#10;auto __end = end-expr ;&#10;for ( ; __begin != __end; co_awaitopt ++__begin ) {&#10;for-range-declaration = *__begin;&#10;statement&#10;}&#10;}">
            <a:extLst>
              <a:ext uri="{FF2B5EF4-FFF2-40B4-BE49-F238E27FC236}">
                <a16:creationId xmlns:a16="http://schemas.microsoft.com/office/drawing/2014/main" id="{26135233-56C3-4F76-B85D-EB487EFD2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328" y="643466"/>
            <a:ext cx="10765344" cy="55710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2221B4-9C5B-4ED1-96BB-4D8FF76A9D8A}"/>
              </a:ext>
            </a:extLst>
          </p:cNvPr>
          <p:cNvSpPr txBox="1"/>
          <p:nvPr/>
        </p:nvSpPr>
        <p:spPr>
          <a:xfrm>
            <a:off x="3369388" y="6264398"/>
            <a:ext cx="5453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Coroutines TS</a:t>
            </a:r>
          </a:p>
          <a:p>
            <a:r>
              <a:rPr lang="en-US" sz="1400" dirty="0">
                <a:hlinkClick r:id="rId3"/>
              </a:rPr>
              <a:t>http://www.open-std.org/jtc1/sc22/wg21/docs/papers/2018/n4775.pdf</a:t>
            </a:r>
            <a:endParaRPr 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BAF14F-1136-4775-8CF8-439A7893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357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7EFA-05BD-461C-A8C8-79DD6093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05B-9479-43E9-8E70-1029F8A95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Implemented in MSVC</a:t>
            </a:r>
          </a:p>
          <a:p>
            <a:pPr lvl="1"/>
            <a:r>
              <a:rPr lang="en-US" dirty="0"/>
              <a:t>VS2015 (or VS2013 w/ Nov. ‘13 CTP) – pre-TS implementation</a:t>
            </a:r>
          </a:p>
          <a:p>
            <a:pPr lvl="1"/>
            <a:r>
              <a:rPr lang="en-US" dirty="0"/>
              <a:t>VS2017 – TS compliant (e.g. adding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co_</a:t>
            </a:r>
            <a:r>
              <a:rPr lang="en-US" dirty="0"/>
              <a:t> prefix)</a:t>
            </a:r>
          </a:p>
          <a:p>
            <a:pPr lvl="1"/>
            <a:r>
              <a:rPr lang="en-US" dirty="0"/>
              <a:t>Just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/await</a:t>
            </a:r>
            <a:r>
              <a:rPr lang="en-US" dirty="0"/>
              <a:t> to the compilation flags</a:t>
            </a:r>
          </a:p>
          <a:p>
            <a:r>
              <a:rPr lang="en-US" dirty="0"/>
              <a:t>Implemented in Clang</a:t>
            </a:r>
          </a:p>
          <a:p>
            <a:pPr lvl="1"/>
            <a:r>
              <a:rPr lang="en-US" dirty="0"/>
              <a:t>Since clang 5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fcoroutines-ts</a:t>
            </a:r>
            <a:r>
              <a:rPr lang="en-US" dirty="0"/>
              <a:t> (soon: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-std=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  <a:r>
              <a:rPr lang="en-US" dirty="0"/>
              <a:t>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 err="1"/>
              <a:t>gcc</a:t>
            </a:r>
            <a:r>
              <a:rPr lang="en-US" dirty="0"/>
              <a:t> implementation started</a:t>
            </a:r>
          </a:p>
          <a:p>
            <a:pPr lvl="1"/>
            <a:r>
              <a:rPr lang="en-US" dirty="0">
                <a:hlinkClick r:id="rId2"/>
              </a:rPr>
              <a:t>https://gcc.gnu.org/wiki/cxx-coroutines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07682-09FA-48A3-9543-2EEFAAAC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002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5F71-A031-49AD-8DE3-27AB52F94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Maturity</a:t>
            </a:r>
          </a:p>
        </p:txBody>
      </p:sp>
      <p:pic>
        <p:nvPicPr>
          <p:cNvPr id="4" name="Content Placeholder 3" descr="Quote from &quot;Evaluating alternatives&quot; section">
            <a:extLst>
              <a:ext uri="{FF2B5EF4-FFF2-40B4-BE49-F238E27FC236}">
                <a16:creationId xmlns:a16="http://schemas.microsoft.com/office/drawing/2014/main" id="{6B6472EF-1282-4469-BEA3-A38648C06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295" y="1483956"/>
            <a:ext cx="11349112" cy="48021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0D182B-4510-4EC5-B8FC-EB4D30D24963}"/>
              </a:ext>
            </a:extLst>
          </p:cNvPr>
          <p:cNvSpPr txBox="1"/>
          <p:nvPr/>
        </p:nvSpPr>
        <p:spPr>
          <a:xfrm>
            <a:off x="3954805" y="6329238"/>
            <a:ext cx="4282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https://wg21.link/p1362r0</a:t>
            </a:r>
            <a:r>
              <a:rPr lang="en-US" dirty="0"/>
              <a:t> by Gor Nishanov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5665D7-9AD1-4C00-98E2-25FCB3371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178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able from section 4.4">
            <a:extLst>
              <a:ext uri="{FF2B5EF4-FFF2-40B4-BE49-F238E27FC236}">
                <a16:creationId xmlns:a16="http://schemas.microsoft.com/office/drawing/2014/main" id="{50E6A984-AE4F-4EB9-8598-8A5C3B6438B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283302" y="715221"/>
            <a:ext cx="9625396" cy="54275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488AE9-F94A-4460-93CD-563868F50151}"/>
              </a:ext>
            </a:extLst>
          </p:cNvPr>
          <p:cNvSpPr txBox="1"/>
          <p:nvPr/>
        </p:nvSpPr>
        <p:spPr>
          <a:xfrm>
            <a:off x="3954804" y="6106600"/>
            <a:ext cx="4282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4.4 Are coroutines expert only feature?</a:t>
            </a:r>
          </a:p>
          <a:p>
            <a:pPr algn="ctr"/>
            <a:r>
              <a:rPr lang="en-US" dirty="0">
                <a:hlinkClick r:id="rId3"/>
              </a:rPr>
              <a:t>https://wg21.link/p1362r0</a:t>
            </a:r>
            <a:r>
              <a:rPr lang="en-US" dirty="0"/>
              <a:t> by Gor Nishanov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EE6B7B-DE8C-49D6-A4F2-C5D8A8E38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8856" y="715221"/>
            <a:ext cx="10294288" cy="15906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A2D453-BFCF-4EAC-AB8C-1F8F8E53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5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6972-368F-43DA-8E45-494AC41E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std::future&lt;T&gt;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48AB-2BB2-4B0C-A170-461A4CE93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 result from an async function, passing value between threads</a:t>
            </a:r>
          </a:p>
          <a:p>
            <a:r>
              <a:rPr lang="en-US" dirty="0"/>
              <a:t>Arguably,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std::future&lt;T&gt;</a:t>
            </a:r>
            <a:r>
              <a:rPr lang="en-US" dirty="0"/>
              <a:t> is currently the best tool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is_ready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2" descr="Are We There Yet GIF - AreWeThereYet Simpsons GIFs">
            <a:extLst>
              <a:ext uri="{FF2B5EF4-FFF2-40B4-BE49-F238E27FC236}">
                <a16:creationId xmlns:a16="http://schemas.microsoft.com/office/drawing/2014/main" id="{04185522-974E-4DC2-BE78-F011256552D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987675"/>
            <a:ext cx="45720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D49E2-D45C-4F4B-B8E4-0D4583DB4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682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6972-368F-43DA-8E45-494AC41E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48AB-2BB2-4B0C-A170-461A4CE93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 result from an async function, passing value between threads</a:t>
            </a:r>
          </a:p>
          <a:p>
            <a:r>
              <a:rPr lang="en-US" dirty="0"/>
              <a:t>Arguably,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std::future&lt;T&gt;</a:t>
            </a:r>
            <a:r>
              <a:rPr lang="en-US" dirty="0"/>
              <a:t> is currently the best tool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is_ready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.wait()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wait_for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wait_until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The most useful one: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.get()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1FE58-AF28-4B2C-A49C-6A1D733D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338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3A60-0362-4BBF-8500-8F1C4389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0D28-DA6C-4334-B63B-43D6FE079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future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divide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80"/>
                </a:solidFill>
                <a:latin typeface="Consolas" panose="020B0609020204030204" pitchFamily="49" charset="0"/>
              </a:rPr>
              <a:t>f1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dirty="0">
                <a:solidFill>
                  <a:srgbClr val="880000"/>
                </a:solidFill>
                <a:latin typeface="Consolas" panose="020B0609020204030204" pitchFamily="49" charset="0"/>
              </a:rPr>
              <a:t>divide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(84, 2);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Do other things...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== 42);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A4E46-273C-4832-A80E-5239FC49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54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4DF86-0E3F-430F-BEA0-4977F545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 Use Case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EFF0C-FEE8-4AC4-87CF-B3E88F4DC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I/O is a long operation</a:t>
            </a:r>
          </a:p>
          <a:p>
            <a:r>
              <a:rPr lang="en-US" dirty="0"/>
              <a:t>Some platforms provide only async API for I/O</a:t>
            </a:r>
          </a:p>
          <a:p>
            <a:pPr lvl="1"/>
            <a:r>
              <a:rPr lang="en-US" dirty="0"/>
              <a:t>E.g. WinRT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4F1E8-91C5-4BD6-BCC6-9932E3AE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564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|1|1.2|7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8.6|11.7|6.6|6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4.8|6.5|12.8|21.3|3.7|17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80|4.6|2.7|10.3|9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2.9|44.5|1.9|13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4|16.4|3.5|11.7|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9|8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32160</TotalTime>
  <Words>4220</Words>
  <Application>Microsoft Office PowerPoint</Application>
  <PresentationFormat>Widescreen</PresentationFormat>
  <Paragraphs>518</Paragraphs>
  <Slides>54</Slides>
  <Notes>13</Notes>
  <HiddenSlides>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Consolas</vt:lpstr>
      <vt:lpstr>Courier New</vt:lpstr>
      <vt:lpstr>Office Theme</vt:lpstr>
      <vt:lpstr>Coroutines</vt:lpstr>
      <vt:lpstr>Playground Rules / Assumptions</vt:lpstr>
      <vt:lpstr>Intro</vt:lpstr>
      <vt:lpstr>Agenda</vt:lpstr>
      <vt:lpstr>co_await</vt:lpstr>
      <vt:lpstr>std::future&lt;T&gt;</vt:lpstr>
      <vt:lpstr>std::future</vt:lpstr>
      <vt:lpstr>Example</vt:lpstr>
      <vt:lpstr>Real Use Case</vt:lpstr>
      <vt:lpstr>Let’s do some I/O</vt:lpstr>
      <vt:lpstr>Let’s do some I/O</vt:lpstr>
      <vt:lpstr>Let’s do some I/O</vt:lpstr>
      <vt:lpstr>Composite the functions</vt:lpstr>
      <vt:lpstr>Pass the std::future directly</vt:lpstr>
      <vt:lpstr>Compose by continuation – .then()</vt:lpstr>
      <vt:lpstr>Compose by continuation – .then()</vt:lpstr>
      <vt:lpstr>Cons of .then()</vt:lpstr>
      <vt:lpstr>Let’s try .get() again</vt:lpstr>
      <vt:lpstr>Let’s try .get() again</vt:lpstr>
      <vt:lpstr>Enter cppcoro::task&lt;T&gt;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Coroutine vs. Regular Function</vt:lpstr>
      <vt:lpstr>PowerPoint Presentation</vt:lpstr>
      <vt:lpstr>So what is a coroutine?</vt:lpstr>
      <vt:lpstr>Coroutines – what we have seen so far</vt:lpstr>
      <vt:lpstr>The big picture: where are coroutines used?</vt:lpstr>
      <vt:lpstr>co_yield</vt:lpstr>
      <vt:lpstr>Can we improve readLines()?</vt:lpstr>
      <vt:lpstr>cppcoro::generator&lt;T&gt;</vt:lpstr>
      <vt:lpstr>The consumer side</vt:lpstr>
      <vt:lpstr>The consumer side</vt:lpstr>
      <vt:lpstr>co_yield – What we have seen</vt:lpstr>
      <vt:lpstr>Haven’t we lost something?</vt:lpstr>
      <vt:lpstr>PowerPoint Presentation</vt:lpstr>
      <vt:lpstr>The consumer side</vt:lpstr>
      <vt:lpstr>Summary</vt:lpstr>
      <vt:lpstr>Thank You!</vt:lpstr>
      <vt:lpstr>PowerPoint Presentation</vt:lpstr>
      <vt:lpstr>Thank You!</vt:lpstr>
      <vt:lpstr>References</vt:lpstr>
      <vt:lpstr>Backup</vt:lpstr>
      <vt:lpstr>State machine in a function</vt:lpstr>
      <vt:lpstr>PowerPoint Presentation</vt:lpstr>
      <vt:lpstr>PowerPoint Presentation</vt:lpstr>
      <vt:lpstr>Compiler Support</vt:lpstr>
      <vt:lpstr>Maturity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Coroutines</dc:title>
  <dc:creator>Yehezkel Bernat</dc:creator>
  <cp:lastModifiedBy>Yehezkel Bernat</cp:lastModifiedBy>
  <cp:revision>296</cp:revision>
  <dcterms:created xsi:type="dcterms:W3CDTF">2019-03-13T17:07:20Z</dcterms:created>
  <dcterms:modified xsi:type="dcterms:W3CDTF">2019-05-15T06:21:15Z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2019-03-13T17:07:20+0200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6087607d-3afc-44de-85d6-0000f8debcf2</vt:lpwstr>
  </property>
</Properties>
</file>