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72" r:id="rId12"/>
    <p:sldId id="268" r:id="rId13"/>
    <p:sldId id="266" r:id="rId14"/>
    <p:sldId id="273" r:id="rId15"/>
    <p:sldId id="269" r:id="rId16"/>
    <p:sldId id="274" r:id="rId17"/>
    <p:sldId id="267"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F771A92E-FA1F-48E8-BD1B-50419A5A736F}" type="datetimeFigureOut">
              <a:rPr lang="en-US" smtClean="0"/>
              <a:t>6/27/2025</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31555EA5-543E-40A9-9CF8-6C5C3A5EB5B1}" type="slidenum">
              <a:rPr lang="en-US" smtClean="0"/>
              <a:t>‹#›</a:t>
            </a:fld>
            <a:endParaRPr lang="en-US"/>
          </a:p>
        </p:txBody>
      </p:sp>
    </p:spTree>
    <p:extLst>
      <p:ext uri="{BB962C8B-B14F-4D97-AF65-F5344CB8AC3E}">
        <p14:creationId xmlns:p14="http://schemas.microsoft.com/office/powerpoint/2010/main" val="374610828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31555EA5-543E-40A9-9CF8-6C5C3A5EB5B1}" type="slidenum">
              <a:rPr lang="en-US" smtClean="0"/>
              <a:t>14</a:t>
            </a:fld>
            <a:endParaRPr lang="en-US"/>
          </a:p>
        </p:txBody>
      </p:sp>
    </p:spTree>
    <p:extLst>
      <p:ext uri="{BB962C8B-B14F-4D97-AF65-F5344CB8AC3E}">
        <p14:creationId xmlns:p14="http://schemas.microsoft.com/office/powerpoint/2010/main" val="1037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161227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233405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E93B60-7536-4EF5-896D-F6D5D3393F8B}" type="slidenum">
              <a:rPr lang="he-IL" smtClean="0"/>
              <a:t>‹#›</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80174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3239196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E93B60-7536-4EF5-896D-F6D5D3393F8B}" type="slidenum">
              <a:rPr lang="he-IL" smtClean="0"/>
              <a:t>‹#›</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19191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8520957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1205726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321110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1845025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2473965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68770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8" name="Footer Placeholder 7"/>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158786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4" name="Footer Placeholder 3"/>
          <p:cNvSpPr>
            <a:spLocks noGrp="1"/>
          </p:cNvSpPr>
          <p:nvPr>
            <p:ph type="ftr" sz="quarter" idx="11"/>
          </p:nvPr>
        </p:nvSpPr>
        <p:spPr/>
        <p:txBody>
          <a:bodyPr/>
          <a:lstStyle/>
          <a:p>
            <a:endParaRPr lang="he-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2451303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3" name="Footer Placeholder 2"/>
          <p:cNvSpPr>
            <a:spLocks noGrp="1"/>
          </p:cNvSpPr>
          <p:nvPr>
            <p:ph type="ftr" sz="quarter" idx="11"/>
          </p:nvPr>
        </p:nvSpPr>
        <p:spPr/>
        <p:txBody>
          <a:bodyPr/>
          <a:lstStyle/>
          <a:p>
            <a:endParaRPr lang="he-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93304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3847635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E4D516-D0D6-44E7-A4CB-6A17D5DEAEE7}" type="datetimeFigureOut">
              <a:rPr lang="he-IL" smtClean="0"/>
              <a:t>א'/תמוז/תשפ"ה</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E93B60-7536-4EF5-896D-F6D5D3393F8B}" type="slidenum">
              <a:rPr lang="he-IL" smtClean="0"/>
              <a:t>‹#›</a:t>
            </a:fld>
            <a:endParaRPr lang="he-IL"/>
          </a:p>
        </p:txBody>
      </p:sp>
    </p:spTree>
    <p:extLst>
      <p:ext uri="{BB962C8B-B14F-4D97-AF65-F5344CB8AC3E}">
        <p14:creationId xmlns:p14="http://schemas.microsoft.com/office/powerpoint/2010/main" val="401873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8E4D516-D0D6-44E7-A4CB-6A17D5DEAEE7}" type="datetimeFigureOut">
              <a:rPr lang="he-IL" smtClean="0"/>
              <a:t>א'/תמוז/תשפ"ה</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CE93B60-7536-4EF5-896D-F6D5D3393F8B}" type="slidenum">
              <a:rPr lang="he-IL" smtClean="0"/>
              <a:t>‹#›</a:t>
            </a:fld>
            <a:endParaRPr lang="he-IL"/>
          </a:p>
        </p:txBody>
      </p:sp>
    </p:spTree>
    <p:extLst>
      <p:ext uri="{BB962C8B-B14F-4D97-AF65-F5344CB8AC3E}">
        <p14:creationId xmlns:p14="http://schemas.microsoft.com/office/powerpoint/2010/main" val="3573301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5.jpeg"/><Relationship Id="rId7" Type="http://schemas.openxmlformats.org/officeDocument/2006/relationships/image" Target="../media/image18.jp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eg"/><Relationship Id="rId4" Type="http://schemas.openxmlformats.org/officeDocument/2006/relationships/image" Target="../media/image14.jpeg"/><Relationship Id="rId9" Type="http://schemas.openxmlformats.org/officeDocument/2006/relationships/image" Target="../media/image20.jp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70" name="Rectangle 1069">
            <a:extLst>
              <a:ext uri="{FF2B5EF4-FFF2-40B4-BE49-F238E27FC236}">
                <a16:creationId xmlns:a16="http://schemas.microsoft.com/office/drawing/2014/main" id="{93130B17-5595-4EF4-8F47-2D703EFC6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a:extLst>
              <a:ext uri="{FF2B5EF4-FFF2-40B4-BE49-F238E27FC236}">
                <a16:creationId xmlns:a16="http://schemas.microsoft.com/office/drawing/2014/main" id="{77FE73BE-BF18-322B-F5F4-AE5C04E18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568" r="5566" b="-1"/>
          <a:stretch>
            <a:fillRect/>
          </a:stretch>
        </p:blipFill>
        <p:spPr bwMode="auto">
          <a:xfrm>
            <a:off x="3327400" y="10"/>
            <a:ext cx="8864600"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E0BB60A-980A-7442-75CD-74B67A491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4181" r="9990" b="1"/>
          <a:stretch>
            <a:fillRect/>
          </a:stretch>
        </p:blipFill>
        <p:spPr bwMode="auto">
          <a:xfrm>
            <a:off x="20" y="10"/>
            <a:ext cx="9541914" cy="6857990"/>
          </a:xfrm>
          <a:custGeom>
            <a:avLst/>
            <a:gdLst/>
            <a:ahLst/>
            <a:cxnLst/>
            <a:rect l="l" t="t" r="r" b="b"/>
            <a:pathLst>
              <a:path w="9541934" h="6858000">
                <a:moveTo>
                  <a:pt x="4598617" y="0"/>
                </a:moveTo>
                <a:lnTo>
                  <a:pt x="4999980" y="0"/>
                </a:lnTo>
                <a:lnTo>
                  <a:pt x="5085915" y="85955"/>
                </a:lnTo>
                <a:cubicBezTo>
                  <a:pt x="5622534" y="622694"/>
                  <a:pt x="6806798" y="1807220"/>
                  <a:pt x="9420344" y="4421346"/>
                </a:cubicBezTo>
                <a:cubicBezTo>
                  <a:pt x="9582464" y="4583504"/>
                  <a:pt x="9582464" y="4851416"/>
                  <a:pt x="9420344" y="5013574"/>
                </a:cubicBezTo>
                <a:cubicBezTo>
                  <a:pt x="9420344" y="5013574"/>
                  <a:pt x="9420344" y="5013574"/>
                  <a:pt x="7643228" y="6791085"/>
                </a:cubicBezTo>
                <a:lnTo>
                  <a:pt x="7576328" y="6858000"/>
                </a:lnTo>
                <a:lnTo>
                  <a:pt x="7174964" y="6858000"/>
                </a:lnTo>
                <a:lnTo>
                  <a:pt x="7241864" y="6791085"/>
                </a:lnTo>
                <a:cubicBezTo>
                  <a:pt x="9018980" y="5013574"/>
                  <a:pt x="9018980" y="5013574"/>
                  <a:pt x="9018980" y="5013574"/>
                </a:cubicBezTo>
                <a:cubicBezTo>
                  <a:pt x="9181101" y="4851416"/>
                  <a:pt x="9181101" y="4583504"/>
                  <a:pt x="9018980" y="4421346"/>
                </a:cubicBezTo>
                <a:cubicBezTo>
                  <a:pt x="6405434" y="1807220"/>
                  <a:pt x="5221171" y="622694"/>
                  <a:pt x="4684552" y="85955"/>
                </a:cubicBezTo>
                <a:close/>
                <a:moveTo>
                  <a:pt x="3617205" y="0"/>
                </a:moveTo>
                <a:lnTo>
                  <a:pt x="3761444" y="0"/>
                </a:lnTo>
                <a:lnTo>
                  <a:pt x="3847380" y="85955"/>
                </a:lnTo>
                <a:cubicBezTo>
                  <a:pt x="4384000" y="622694"/>
                  <a:pt x="5568263" y="1807220"/>
                  <a:pt x="8181809" y="4421346"/>
                </a:cubicBezTo>
                <a:cubicBezTo>
                  <a:pt x="8343930" y="4583504"/>
                  <a:pt x="8343930" y="4851416"/>
                  <a:pt x="8181809" y="5013574"/>
                </a:cubicBezTo>
                <a:cubicBezTo>
                  <a:pt x="8181809" y="5013574"/>
                  <a:pt x="8181809" y="5013574"/>
                  <a:pt x="6404693" y="6791085"/>
                </a:cubicBezTo>
                <a:lnTo>
                  <a:pt x="6337793" y="6858000"/>
                </a:lnTo>
                <a:lnTo>
                  <a:pt x="6193554" y="6858000"/>
                </a:lnTo>
                <a:lnTo>
                  <a:pt x="6260454" y="6791085"/>
                </a:lnTo>
                <a:cubicBezTo>
                  <a:pt x="8037570" y="5013574"/>
                  <a:pt x="8037570" y="5013574"/>
                  <a:pt x="8037570" y="5013574"/>
                </a:cubicBezTo>
                <a:cubicBezTo>
                  <a:pt x="8199691" y="4851416"/>
                  <a:pt x="8199691" y="4583504"/>
                  <a:pt x="8037570" y="4421346"/>
                </a:cubicBezTo>
                <a:cubicBezTo>
                  <a:pt x="5424024" y="1807220"/>
                  <a:pt x="4239760" y="622694"/>
                  <a:pt x="3703141" y="85955"/>
                </a:cubicBezTo>
                <a:close/>
                <a:moveTo>
                  <a:pt x="0" y="0"/>
                </a:moveTo>
                <a:lnTo>
                  <a:pt x="3352114" y="0"/>
                </a:lnTo>
                <a:lnTo>
                  <a:pt x="3438050" y="85955"/>
                </a:lnTo>
                <a:cubicBezTo>
                  <a:pt x="3974669" y="622694"/>
                  <a:pt x="5158933" y="1807220"/>
                  <a:pt x="7772480" y="4421346"/>
                </a:cubicBezTo>
                <a:cubicBezTo>
                  <a:pt x="7934601" y="4583504"/>
                  <a:pt x="7934601" y="4851416"/>
                  <a:pt x="7772480" y="5013574"/>
                </a:cubicBezTo>
                <a:cubicBezTo>
                  <a:pt x="7772480" y="5013574"/>
                  <a:pt x="7772480" y="5013574"/>
                  <a:pt x="5995364" y="6791085"/>
                </a:cubicBezTo>
                <a:lnTo>
                  <a:pt x="5928464" y="6858000"/>
                </a:lnTo>
                <a:lnTo>
                  <a:pt x="0" y="6858000"/>
                </a:lnTo>
                <a:close/>
              </a:path>
            </a:pathLst>
          </a:cu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072" name="Freeform 5">
            <a:extLst>
              <a:ext uri="{FF2B5EF4-FFF2-40B4-BE49-F238E27FC236}">
                <a16:creationId xmlns:a16="http://schemas.microsoft.com/office/drawing/2014/main" id="{19007322-666B-4734-B15B-4069E3D8B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3632297"/>
            <a:ext cx="10602096"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BBDA80C-AF3C-649B-5791-74BEE43950C7}"/>
              </a:ext>
            </a:extLst>
          </p:cNvPr>
          <p:cNvSpPr>
            <a:spLocks noGrp="1"/>
          </p:cNvSpPr>
          <p:nvPr>
            <p:ph type="ctrTitle"/>
          </p:nvPr>
        </p:nvSpPr>
        <p:spPr>
          <a:xfrm>
            <a:off x="1083733" y="3962400"/>
            <a:ext cx="8458200" cy="958911"/>
          </a:xfrm>
        </p:spPr>
        <p:txBody>
          <a:bodyPr>
            <a:normAutofit/>
          </a:bodyPr>
          <a:lstStyle/>
          <a:p>
            <a:r>
              <a:rPr lang="en-US" sz="4400" dirty="0">
                <a:solidFill>
                  <a:srgbClr val="FEFFFF"/>
                </a:solidFill>
              </a:rPr>
              <a:t>The Puzzle of Color Naming</a:t>
            </a:r>
            <a:endParaRPr lang="he-IL" sz="4400" dirty="0">
              <a:solidFill>
                <a:srgbClr val="FEFFFF"/>
              </a:solidFill>
            </a:endParaRPr>
          </a:p>
        </p:txBody>
      </p:sp>
      <p:sp>
        <p:nvSpPr>
          <p:cNvPr id="3" name="Subtitle 2">
            <a:extLst>
              <a:ext uri="{FF2B5EF4-FFF2-40B4-BE49-F238E27FC236}">
                <a16:creationId xmlns:a16="http://schemas.microsoft.com/office/drawing/2014/main" id="{0A03EFE7-542C-00D9-3193-2661AEAFBB90}"/>
              </a:ext>
            </a:extLst>
          </p:cNvPr>
          <p:cNvSpPr>
            <a:spLocks noGrp="1"/>
          </p:cNvSpPr>
          <p:nvPr>
            <p:ph type="subTitle" idx="1"/>
          </p:nvPr>
        </p:nvSpPr>
        <p:spPr>
          <a:xfrm>
            <a:off x="1083733" y="4944531"/>
            <a:ext cx="8458200" cy="524935"/>
          </a:xfrm>
        </p:spPr>
        <p:txBody>
          <a:bodyPr>
            <a:normAutofit/>
          </a:bodyPr>
          <a:lstStyle/>
          <a:p>
            <a:r>
              <a:rPr lang="en-US">
                <a:solidFill>
                  <a:srgbClr val="FEFFFF"/>
                </a:solidFill>
              </a:rPr>
              <a:t>Yehonatan Ezra, Nitzan Ventura, Gal Cesana</a:t>
            </a:r>
            <a:endParaRPr lang="he-IL">
              <a:solidFill>
                <a:srgbClr val="FEFFFF"/>
              </a:solidFill>
            </a:endParaRPr>
          </a:p>
        </p:txBody>
      </p:sp>
    </p:spTree>
    <p:extLst>
      <p:ext uri="{BB962C8B-B14F-4D97-AF65-F5344CB8AC3E}">
        <p14:creationId xmlns:p14="http://schemas.microsoft.com/office/powerpoint/2010/main" val="242993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B4F39AED-3C9D-E033-AC21-04A94A521D91}"/>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AB6BE7C-20E5-CFB5-FFD2-83F802947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4E0246-B5A6-B11F-F09E-5B2249517664}"/>
              </a:ext>
            </a:extLst>
          </p:cNvPr>
          <p:cNvSpPr>
            <a:spLocks noGrp="1"/>
          </p:cNvSpPr>
          <p:nvPr>
            <p:ph type="title"/>
          </p:nvPr>
        </p:nvSpPr>
        <p:spPr>
          <a:xfrm>
            <a:off x="585216" y="645106"/>
            <a:ext cx="10552176" cy="866861"/>
          </a:xfrm>
        </p:spPr>
        <p:txBody>
          <a:bodyPr>
            <a:normAutofit fontScale="90000"/>
          </a:bodyPr>
          <a:lstStyle/>
          <a:p>
            <a:pPr rtl="0"/>
            <a:r>
              <a:rPr lang="en-US" dirty="0"/>
              <a:t>Methodology – Language Evolution Simulation	</a:t>
            </a:r>
            <a:endParaRPr lang="he-IL" dirty="0"/>
          </a:p>
        </p:txBody>
      </p:sp>
      <p:sp>
        <p:nvSpPr>
          <p:cNvPr id="19" name="Rectangle 18">
            <a:extLst>
              <a:ext uri="{FF2B5EF4-FFF2-40B4-BE49-F238E27FC236}">
                <a16:creationId xmlns:a16="http://schemas.microsoft.com/office/drawing/2014/main" id="{9E30C6EA-A03D-905F-2446-D8A80186B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 name="Content Placeholder 2">
            <a:extLst>
              <a:ext uri="{FF2B5EF4-FFF2-40B4-BE49-F238E27FC236}">
                <a16:creationId xmlns:a16="http://schemas.microsoft.com/office/drawing/2014/main" id="{E967DD95-3E5D-15D8-1A6C-1F89EE103DE2}"/>
              </a:ext>
            </a:extLst>
          </p:cNvPr>
          <p:cNvSpPr>
            <a:spLocks noGrp="1"/>
          </p:cNvSpPr>
          <p:nvPr>
            <p:ph idx="1"/>
          </p:nvPr>
        </p:nvSpPr>
        <p:spPr>
          <a:xfrm>
            <a:off x="694944" y="1511967"/>
            <a:ext cx="10911840" cy="5141035"/>
          </a:xfrm>
        </p:spPr>
        <p:txBody>
          <a:bodyPr>
            <a:normAutofit/>
          </a:bodyPr>
          <a:lstStyle/>
          <a:p>
            <a:pPr algn="l" rtl="0">
              <a:lnSpc>
                <a:spcPct val="90000"/>
              </a:lnSpc>
            </a:pPr>
            <a:r>
              <a:rPr lang="en-US" sz="2400" b="1" dirty="0"/>
              <a:t>Evolutionary Dynamics: </a:t>
            </a:r>
          </a:p>
          <a:p>
            <a:pPr lvl="1" algn="l" rtl="0">
              <a:lnSpc>
                <a:spcPct val="90000"/>
              </a:lnSpc>
            </a:pPr>
            <a:r>
              <a:rPr lang="en-US" sz="2000" dirty="0"/>
              <a:t>In each generation, the proportion of each language in the population changes. </a:t>
            </a:r>
          </a:p>
          <a:p>
            <a:pPr lvl="1" algn="l" rtl="0">
              <a:lnSpc>
                <a:spcPct val="90000"/>
              </a:lnSpc>
            </a:pPr>
            <a:r>
              <a:rPr lang="en-US" sz="2000" dirty="0"/>
              <a:t>Languages with higher fitness scores become more common, while less fit languages die out. This process is modeled using the replicator equation.</a:t>
            </a:r>
          </a:p>
          <a:p>
            <a:pPr algn="l" rtl="0">
              <a:lnSpc>
                <a:spcPct val="90000"/>
              </a:lnSpc>
            </a:pPr>
            <a:r>
              <a:rPr lang="en-US" sz="2400" b="1" dirty="0"/>
              <a:t>What We Study:</a:t>
            </a:r>
            <a:r>
              <a:rPr lang="en-US" sz="2400" dirty="0"/>
              <a:t> </a:t>
            </a:r>
          </a:p>
          <a:p>
            <a:pPr lvl="1" algn="l" rtl="0">
              <a:lnSpc>
                <a:spcPct val="90000"/>
              </a:lnSpc>
            </a:pPr>
            <a:r>
              <a:rPr lang="en-US" sz="2000" dirty="0"/>
              <a:t>By the end of the simulation, we can see </a:t>
            </a:r>
            <a:r>
              <a:rPr lang="en-US" sz="2000" b="1" u="sng" dirty="0"/>
              <a:t>which types of languages become dominant</a:t>
            </a:r>
            <a:r>
              <a:rPr lang="en-US" sz="2000" dirty="0"/>
              <a:t>. </a:t>
            </a:r>
          </a:p>
          <a:p>
            <a:pPr lvl="1" algn="l" rtl="0">
              <a:lnSpc>
                <a:spcPct val="90000"/>
              </a:lnSpc>
            </a:pPr>
            <a:r>
              <a:rPr lang="en-US" sz="2000" dirty="0"/>
              <a:t>We run experiments to compare the efficiency of different language strategies and see </a:t>
            </a:r>
            <a:r>
              <a:rPr lang="en-US" sz="2000" b="1" u="sng" dirty="0"/>
              <a:t>how they adapt to different environments.</a:t>
            </a:r>
            <a:r>
              <a:rPr lang="en-US" sz="2000" dirty="0"/>
              <a:t> </a:t>
            </a:r>
          </a:p>
          <a:p>
            <a:pPr lvl="1" algn="l" rtl="0">
              <a:lnSpc>
                <a:spcPct val="90000"/>
              </a:lnSpc>
            </a:pPr>
            <a:r>
              <a:rPr lang="en-US" sz="2000" dirty="0"/>
              <a:t>We compare our simulated results to </a:t>
            </a:r>
            <a:r>
              <a:rPr lang="en-US" sz="2000" b="1" u="sng" dirty="0"/>
              <a:t>real human language data </a:t>
            </a:r>
            <a:r>
              <a:rPr lang="en-US" sz="2000" dirty="0"/>
              <a:t>to see if our model of efficiency can explain the patterns we see in human color vocabularies.</a:t>
            </a:r>
            <a:endParaRPr lang="he-IL" sz="2000" dirty="0"/>
          </a:p>
        </p:txBody>
      </p:sp>
      <p:sp>
        <p:nvSpPr>
          <p:cNvPr id="21" name="Freeform 11">
            <a:extLst>
              <a:ext uri="{FF2B5EF4-FFF2-40B4-BE49-F238E27FC236}">
                <a16:creationId xmlns:a16="http://schemas.microsoft.com/office/drawing/2014/main" id="{07D8F409-E8F0-C8D2-42A3-48394E177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24793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10"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US"/>
            </a:p>
          </p:txBody>
        </p:sp>
        <p:sp>
          <p:nvSpPr>
            <p:cNvPr id="30"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US"/>
            </a:p>
          </p:txBody>
        </p:sp>
        <p:sp>
          <p:nvSpPr>
            <p:cNvPr id="12"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US"/>
            </a:p>
          </p:txBody>
        </p:sp>
        <p:sp>
          <p:nvSpPr>
            <p:cNvPr id="31"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US"/>
            </a:p>
          </p:txBody>
        </p:sp>
        <p:sp>
          <p:nvSpPr>
            <p:cNvPr id="32"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US"/>
            </a:p>
          </p:txBody>
        </p:sp>
        <p:sp>
          <p:nvSpPr>
            <p:cNvPr id="33"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US"/>
            </a:p>
          </p:txBody>
        </p:sp>
        <p:sp>
          <p:nvSpPr>
            <p:cNvPr id="34"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US"/>
            </a:p>
          </p:txBody>
        </p:sp>
        <p:sp>
          <p:nvSpPr>
            <p:cNvPr id="35"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US"/>
            </a:p>
          </p:txBody>
        </p:sp>
        <p:sp>
          <p:nvSpPr>
            <p:cNvPr id="36"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US"/>
            </a:p>
          </p:txBody>
        </p:sp>
        <p:sp>
          <p:nvSpPr>
            <p:cNvPr id="37"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US"/>
            </a:p>
          </p:txBody>
        </p:sp>
        <p:sp>
          <p:nvSpPr>
            <p:cNvPr id="38"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US"/>
            </a:p>
          </p:txBody>
        </p:sp>
        <p:sp>
          <p:nvSpPr>
            <p:cNvPr id="39"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US"/>
            </a:p>
          </p:txBody>
        </p:sp>
      </p:grpSp>
      <p:sp>
        <p:nvSpPr>
          <p:cNvPr id="40"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en-US"/>
          </a:p>
        </p:txBody>
      </p:sp>
      <p:sp>
        <p:nvSpPr>
          <p:cNvPr id="2" name="Title 1">
            <a:extLst>
              <a:ext uri="{FF2B5EF4-FFF2-40B4-BE49-F238E27FC236}">
                <a16:creationId xmlns:a16="http://schemas.microsoft.com/office/drawing/2014/main" id="{F666BEA6-E266-AE45-D617-B9C048E3D87D}"/>
              </a:ext>
            </a:extLst>
          </p:cNvPr>
          <p:cNvSpPr>
            <a:spLocks noGrp="1"/>
          </p:cNvSpPr>
          <p:nvPr>
            <p:ph type="ctrTitle"/>
          </p:nvPr>
        </p:nvSpPr>
        <p:spPr>
          <a:xfrm>
            <a:off x="987215" y="1318590"/>
            <a:ext cx="5102159" cy="4220820"/>
          </a:xfrm>
        </p:spPr>
        <p:txBody>
          <a:bodyPr anchor="ctr">
            <a:normAutofit/>
          </a:bodyPr>
          <a:lstStyle/>
          <a:p>
            <a:r>
              <a:rPr lang="en-US">
                <a:solidFill>
                  <a:srgbClr val="FFFFFF"/>
                </a:solidFill>
              </a:rPr>
              <a:t>The Results</a:t>
            </a:r>
            <a:endParaRPr lang="he-IL">
              <a:solidFill>
                <a:srgbClr val="FFFFFF"/>
              </a:solidFill>
            </a:endParaRPr>
          </a:p>
        </p:txBody>
      </p:sp>
    </p:spTree>
    <p:extLst>
      <p:ext uri="{BB962C8B-B14F-4D97-AF65-F5344CB8AC3E}">
        <p14:creationId xmlns:p14="http://schemas.microsoft.com/office/powerpoint/2010/main" val="363344052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0A98969C-DAF5-F4EB-F458-C1C2DAC08AA7}"/>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BF4724E-A8C0-73EB-8793-3A3C581840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2766D7-6A57-CCCC-282C-8312674D4A3F}"/>
              </a:ext>
            </a:extLst>
          </p:cNvPr>
          <p:cNvSpPr>
            <a:spLocks noGrp="1"/>
          </p:cNvSpPr>
          <p:nvPr>
            <p:ph type="title"/>
          </p:nvPr>
        </p:nvSpPr>
        <p:spPr>
          <a:xfrm>
            <a:off x="517892" y="1028254"/>
            <a:ext cx="4016039" cy="680774"/>
          </a:xfrm>
        </p:spPr>
        <p:txBody>
          <a:bodyPr>
            <a:normAutofit/>
          </a:bodyPr>
          <a:lstStyle/>
          <a:p>
            <a:pPr>
              <a:lnSpc>
                <a:spcPct val="90000"/>
              </a:lnSpc>
            </a:pPr>
            <a:r>
              <a:rPr lang="en-US" sz="2800" dirty="0"/>
              <a:t>k-means vs Random</a:t>
            </a:r>
            <a:endParaRPr lang="he-IL" sz="2800" dirty="0"/>
          </a:p>
        </p:txBody>
      </p:sp>
      <p:sp>
        <p:nvSpPr>
          <p:cNvPr id="18" name="Rectangle 17">
            <a:extLst>
              <a:ext uri="{FF2B5EF4-FFF2-40B4-BE49-F238E27FC236}">
                <a16:creationId xmlns:a16="http://schemas.microsoft.com/office/drawing/2014/main" id="{54790899-B888-5595-A461-2EF39560A8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3" name="Content Placeholder 12">
            <a:extLst>
              <a:ext uri="{FF2B5EF4-FFF2-40B4-BE49-F238E27FC236}">
                <a16:creationId xmlns:a16="http://schemas.microsoft.com/office/drawing/2014/main" id="{F177AB4A-5796-A0E5-41DD-F2950C432025}"/>
              </a:ext>
            </a:extLst>
          </p:cNvPr>
          <p:cNvSpPr>
            <a:spLocks noGrp="1"/>
          </p:cNvSpPr>
          <p:nvPr>
            <p:ph idx="1"/>
          </p:nvPr>
        </p:nvSpPr>
        <p:spPr>
          <a:xfrm>
            <a:off x="290793" y="1844137"/>
            <a:ext cx="4496466" cy="4197111"/>
          </a:xfrm>
        </p:spPr>
        <p:txBody>
          <a:bodyPr>
            <a:normAutofit/>
          </a:bodyPr>
          <a:lstStyle/>
          <a:p>
            <a:pPr marL="0" indent="0" algn="l" rtl="0">
              <a:buNone/>
            </a:pPr>
            <a:r>
              <a:rPr lang="en-US" sz="1600" dirty="0"/>
              <a:t>The graph shows the evolutionary dynamics of different encoding strategies over 300 generations.</a:t>
            </a:r>
          </a:p>
          <a:p>
            <a:pPr marL="0" indent="0" algn="l" rtl="0">
              <a:buNone/>
            </a:pPr>
            <a:endParaRPr lang="en-US" sz="1600" dirty="0"/>
          </a:p>
          <a:p>
            <a:pPr marL="0" indent="0" algn="l" rtl="0">
              <a:buNone/>
            </a:pPr>
            <a:r>
              <a:rPr lang="en-US" sz="1600" dirty="0"/>
              <a:t>The simulation demonstrates that </a:t>
            </a:r>
            <a:r>
              <a:rPr lang="en-US" sz="1600" b="1" dirty="0"/>
              <a:t>structured encoders like KMeans</a:t>
            </a:r>
            <a:r>
              <a:rPr lang="en-US" sz="1600" dirty="0"/>
              <a:t> can evolve successfully — but only when they balance detail with simplicity. Overly simple or overly complex strategies fail to survive, while randomly organized mappings never gain traction.</a:t>
            </a:r>
          </a:p>
        </p:txBody>
      </p:sp>
      <p:sp>
        <p:nvSpPr>
          <p:cNvPr id="20" name="Freeform 11">
            <a:extLst>
              <a:ext uri="{FF2B5EF4-FFF2-40B4-BE49-F238E27FC236}">
                <a16:creationId xmlns:a16="http://schemas.microsoft.com/office/drawing/2014/main" id="{1B7B14E7-2D6D-CD72-6B5A-37AA1F32C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70166C78-C881-1C7E-E8FF-C12E58F38FDE}"/>
              </a:ext>
            </a:extLst>
          </p:cNvPr>
          <p:cNvSpPr txBox="1">
            <a:spLocks/>
          </p:cNvSpPr>
          <p:nvPr/>
        </p:nvSpPr>
        <p:spPr>
          <a:xfrm>
            <a:off x="410568" y="179110"/>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800" dirty="0">
                <a:solidFill>
                  <a:schemeClr val="tx1">
                    <a:lumMod val="50000"/>
                    <a:lumOff val="50000"/>
                  </a:schemeClr>
                </a:solidFill>
              </a:rPr>
              <a:t>Results</a:t>
            </a:r>
            <a:endParaRPr lang="he-IL" sz="2800" dirty="0">
              <a:solidFill>
                <a:schemeClr val="tx1">
                  <a:lumMod val="50000"/>
                  <a:lumOff val="50000"/>
                </a:schemeClr>
              </a:solidFill>
            </a:endParaRPr>
          </a:p>
        </p:txBody>
      </p:sp>
      <p:sp>
        <p:nvSpPr>
          <p:cNvPr id="14" name="Title 1">
            <a:extLst>
              <a:ext uri="{FF2B5EF4-FFF2-40B4-BE49-F238E27FC236}">
                <a16:creationId xmlns:a16="http://schemas.microsoft.com/office/drawing/2014/main" id="{B9BD3CA5-0B92-1CF1-E130-5914025954DC}"/>
              </a:ext>
            </a:extLst>
          </p:cNvPr>
          <p:cNvSpPr txBox="1">
            <a:spLocks/>
          </p:cNvSpPr>
          <p:nvPr/>
        </p:nvSpPr>
        <p:spPr>
          <a:xfrm>
            <a:off x="1736161" y="212371"/>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400" dirty="0">
                <a:solidFill>
                  <a:schemeClr val="tx1">
                    <a:lumMod val="50000"/>
                    <a:lumOff val="50000"/>
                  </a:schemeClr>
                </a:solidFill>
              </a:rPr>
              <a:t>Evolution Simulation</a:t>
            </a:r>
            <a:endParaRPr lang="he-IL" sz="2400" dirty="0">
              <a:solidFill>
                <a:schemeClr val="tx1">
                  <a:lumMod val="50000"/>
                  <a:lumOff val="50000"/>
                </a:schemeClr>
              </a:solidFill>
            </a:endParaRPr>
          </a:p>
        </p:txBody>
      </p:sp>
      <p:pic>
        <p:nvPicPr>
          <p:cNvPr id="4" name="Picture 3" descr="A graph of a number of people&#10;&#10;AI-generated content may be incorrect.">
            <a:extLst>
              <a:ext uri="{FF2B5EF4-FFF2-40B4-BE49-F238E27FC236}">
                <a16:creationId xmlns:a16="http://schemas.microsoft.com/office/drawing/2014/main" id="{6A161E97-ADA2-B97F-05BC-EDDBD4CF7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5173" y="1368640"/>
            <a:ext cx="7115109" cy="4446943"/>
          </a:xfrm>
          <a:prstGeom prst="rect">
            <a:avLst/>
          </a:prstGeom>
        </p:spPr>
      </p:pic>
    </p:spTree>
    <p:extLst>
      <p:ext uri="{BB962C8B-B14F-4D97-AF65-F5344CB8AC3E}">
        <p14:creationId xmlns:p14="http://schemas.microsoft.com/office/powerpoint/2010/main" val="3526445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F2E081B-CB5A-48B7-A440-B179A2EFB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3BBE1-6E01-16B7-3EBB-7B93AEF57191}"/>
              </a:ext>
            </a:extLst>
          </p:cNvPr>
          <p:cNvSpPr>
            <a:spLocks noGrp="1"/>
          </p:cNvSpPr>
          <p:nvPr>
            <p:ph type="title"/>
          </p:nvPr>
        </p:nvSpPr>
        <p:spPr>
          <a:xfrm>
            <a:off x="517892" y="1028254"/>
            <a:ext cx="4016039" cy="680774"/>
          </a:xfrm>
        </p:spPr>
        <p:txBody>
          <a:bodyPr>
            <a:normAutofit/>
          </a:bodyPr>
          <a:lstStyle/>
          <a:p>
            <a:pPr>
              <a:lnSpc>
                <a:spcPct val="90000"/>
              </a:lnSpc>
            </a:pPr>
            <a:r>
              <a:rPr lang="en-US" sz="2800" dirty="0"/>
              <a:t>k-means vs Random</a:t>
            </a:r>
            <a:endParaRPr lang="he-IL" sz="2800" dirty="0"/>
          </a:p>
        </p:txBody>
      </p:sp>
      <p:sp>
        <p:nvSpPr>
          <p:cNvPr id="18" name="Rectangle 17">
            <a:extLst>
              <a:ext uri="{FF2B5EF4-FFF2-40B4-BE49-F238E27FC236}">
                <a16:creationId xmlns:a16="http://schemas.microsoft.com/office/drawing/2014/main" id="{012F442E-AE2B-4E8D-B609-E1E0A01DA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3" name="Content Placeholder 12">
            <a:extLst>
              <a:ext uri="{FF2B5EF4-FFF2-40B4-BE49-F238E27FC236}">
                <a16:creationId xmlns:a16="http://schemas.microsoft.com/office/drawing/2014/main" id="{A392C3BF-6780-8584-1AEC-060C22D26440}"/>
              </a:ext>
            </a:extLst>
          </p:cNvPr>
          <p:cNvSpPr>
            <a:spLocks noGrp="1"/>
          </p:cNvSpPr>
          <p:nvPr>
            <p:ph idx="1"/>
          </p:nvPr>
        </p:nvSpPr>
        <p:spPr>
          <a:xfrm>
            <a:off x="541878" y="1818376"/>
            <a:ext cx="4112417" cy="4197111"/>
          </a:xfrm>
        </p:spPr>
        <p:txBody>
          <a:bodyPr>
            <a:normAutofit/>
          </a:bodyPr>
          <a:lstStyle/>
          <a:p>
            <a:pPr algn="l" rtl="0"/>
            <a:r>
              <a:rPr lang="en-US" sz="1600" dirty="0"/>
              <a:t>A structured language (like KMeans) that groups similar meanings together can convey a large amount of information with even a small vocabulary.</a:t>
            </a:r>
          </a:p>
          <a:p>
            <a:pPr algn="l" rtl="0"/>
            <a:r>
              <a:rPr lang="en-US" sz="1600" dirty="0"/>
              <a:t>An unstructured, random system is information-theoretically useless for communication, as it offers no improvement over random guessing.</a:t>
            </a:r>
          </a:p>
          <a:p>
            <a:pPr algn="l" rtl="0"/>
            <a:r>
              <a:rPr lang="en-US" sz="1600" dirty="0"/>
              <a:t>The principle of diminishing returns is clearly visible; there is a "sweet spot" for lexicon size where a language is highly efficient without being overly complex.</a:t>
            </a:r>
          </a:p>
        </p:txBody>
      </p:sp>
      <p:pic>
        <p:nvPicPr>
          <p:cNvPr id="9" name="Picture 8" descr="A graph of a curve&#10;&#10;AI-generated content may be incorrect.">
            <a:extLst>
              <a:ext uri="{FF2B5EF4-FFF2-40B4-BE49-F238E27FC236}">
                <a16:creationId xmlns:a16="http://schemas.microsoft.com/office/drawing/2014/main" id="{823691A9-46F5-01AE-19C2-BFDD547258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5" y="652992"/>
            <a:ext cx="3360173" cy="2520129"/>
          </a:xfrm>
          <a:prstGeom prst="rect">
            <a:avLst/>
          </a:prstGeom>
        </p:spPr>
      </p:pic>
      <p:pic>
        <p:nvPicPr>
          <p:cNvPr id="5" name="Content Placeholder 4" descr="A graph of different sizes and colors&#10;&#10;AI-generated content may be incorrect.">
            <a:extLst>
              <a:ext uri="{FF2B5EF4-FFF2-40B4-BE49-F238E27FC236}">
                <a16:creationId xmlns:a16="http://schemas.microsoft.com/office/drawing/2014/main" id="{FE20CD06-CA4C-A524-E919-1D4A4E162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0681" y="3351820"/>
            <a:ext cx="4287574" cy="3215680"/>
          </a:xfrm>
          <a:prstGeom prst="rect">
            <a:avLst/>
          </a:prstGeom>
        </p:spPr>
      </p:pic>
      <p:pic>
        <p:nvPicPr>
          <p:cNvPr id="7" name="Picture 6" descr="A graph of a curve&#10;&#10;AI-generated content may be incorrect.">
            <a:extLst>
              <a:ext uri="{FF2B5EF4-FFF2-40B4-BE49-F238E27FC236}">
                <a16:creationId xmlns:a16="http://schemas.microsoft.com/office/drawing/2014/main" id="{96746061-64CE-47CA-4D09-DF9B2EE1A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5196" y="652992"/>
            <a:ext cx="3394926" cy="2546194"/>
          </a:xfrm>
          <a:prstGeom prst="rect">
            <a:avLst/>
          </a:prstGeom>
        </p:spPr>
      </p:pic>
      <p:sp>
        <p:nvSpPr>
          <p:cNvPr id="20" name="Freeform 11">
            <a:extLst>
              <a:ext uri="{FF2B5EF4-FFF2-40B4-BE49-F238E27FC236}">
                <a16:creationId xmlns:a16="http://schemas.microsoft.com/office/drawing/2014/main" id="{85667E18-65F1-4B6C-B237-5784682F8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6419DC71-4CB2-AA2D-A546-4561B37BD466}"/>
              </a:ext>
            </a:extLst>
          </p:cNvPr>
          <p:cNvSpPr txBox="1">
            <a:spLocks/>
          </p:cNvSpPr>
          <p:nvPr/>
        </p:nvSpPr>
        <p:spPr>
          <a:xfrm>
            <a:off x="410568" y="179110"/>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800" dirty="0">
                <a:solidFill>
                  <a:schemeClr val="tx1">
                    <a:lumMod val="50000"/>
                    <a:lumOff val="50000"/>
                  </a:schemeClr>
                </a:solidFill>
              </a:rPr>
              <a:t>Results</a:t>
            </a:r>
            <a:endParaRPr lang="he-IL" sz="2800" dirty="0">
              <a:solidFill>
                <a:schemeClr val="tx1">
                  <a:lumMod val="50000"/>
                  <a:lumOff val="50000"/>
                </a:schemeClr>
              </a:solidFill>
            </a:endParaRPr>
          </a:p>
        </p:txBody>
      </p:sp>
      <p:sp>
        <p:nvSpPr>
          <p:cNvPr id="14" name="Title 1">
            <a:extLst>
              <a:ext uri="{FF2B5EF4-FFF2-40B4-BE49-F238E27FC236}">
                <a16:creationId xmlns:a16="http://schemas.microsoft.com/office/drawing/2014/main" id="{258F0D86-5463-6C8E-5AA4-21D5BEBC416F}"/>
              </a:ext>
            </a:extLst>
          </p:cNvPr>
          <p:cNvSpPr txBox="1">
            <a:spLocks/>
          </p:cNvSpPr>
          <p:nvPr/>
        </p:nvSpPr>
        <p:spPr>
          <a:xfrm>
            <a:off x="1736161" y="212371"/>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400" dirty="0">
                <a:solidFill>
                  <a:schemeClr val="tx1">
                    <a:lumMod val="50000"/>
                    <a:lumOff val="50000"/>
                  </a:schemeClr>
                </a:solidFill>
              </a:rPr>
              <a:t>Fitness Comparison</a:t>
            </a:r>
            <a:endParaRPr lang="he-IL" sz="2400" dirty="0">
              <a:solidFill>
                <a:schemeClr val="tx1">
                  <a:lumMod val="50000"/>
                  <a:lumOff val="50000"/>
                </a:schemeClr>
              </a:solidFill>
            </a:endParaRPr>
          </a:p>
        </p:txBody>
      </p:sp>
    </p:spTree>
    <p:extLst>
      <p:ext uri="{BB962C8B-B14F-4D97-AF65-F5344CB8AC3E}">
        <p14:creationId xmlns:p14="http://schemas.microsoft.com/office/powerpoint/2010/main" val="274404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03DDB9D-E8E1-7A15-1CBF-D4FDEB30131C}"/>
              </a:ext>
            </a:extLst>
          </p:cNvPr>
          <p:cNvSpPr>
            <a:spLocks noGrp="1"/>
          </p:cNvSpPr>
          <p:nvPr>
            <p:ph type="title"/>
          </p:nvPr>
        </p:nvSpPr>
        <p:spPr>
          <a:xfrm>
            <a:off x="2592925" y="624110"/>
            <a:ext cx="5270915" cy="645890"/>
          </a:xfrm>
        </p:spPr>
        <p:txBody>
          <a:bodyPr/>
          <a:lstStyle/>
          <a:p>
            <a:r>
              <a:rPr lang="en-US" dirty="0"/>
              <a:t>Different Environments</a:t>
            </a:r>
          </a:p>
        </p:txBody>
      </p:sp>
      <p:sp>
        <p:nvSpPr>
          <p:cNvPr id="3" name="מציין מיקום תוכן 2">
            <a:extLst>
              <a:ext uri="{FF2B5EF4-FFF2-40B4-BE49-F238E27FC236}">
                <a16:creationId xmlns:a16="http://schemas.microsoft.com/office/drawing/2014/main" id="{3A7D0DB2-CED5-B645-2D6F-55089AC6225A}"/>
              </a:ext>
            </a:extLst>
          </p:cNvPr>
          <p:cNvSpPr>
            <a:spLocks noGrp="1"/>
          </p:cNvSpPr>
          <p:nvPr>
            <p:ph idx="1"/>
          </p:nvPr>
        </p:nvSpPr>
        <p:spPr>
          <a:xfrm>
            <a:off x="1170039" y="1402080"/>
            <a:ext cx="10668000" cy="4509142"/>
          </a:xfrm>
        </p:spPr>
        <p:txBody>
          <a:bodyPr/>
          <a:lstStyle/>
          <a:p>
            <a:pPr marL="0" indent="0" algn="l">
              <a:buNone/>
            </a:pPr>
            <a:r>
              <a:rPr lang="en-US" sz="1600" dirty="0"/>
              <a:t>Up to now, we’ve assumed a uniform distribution of colors in the world. However, real-world contexts exhibit diverse color statistic. To analyze how different environment influence the evolution of language, we built a 4 reprehensive environment – each defined by its own characteristic distribution over CIELAB colors:</a:t>
            </a:r>
          </a:p>
          <a:p>
            <a:pPr marL="0" indent="0" algn="l">
              <a:buNone/>
            </a:pPr>
            <a:r>
              <a:rPr lang="en-US" sz="1600" b="1" dirty="0"/>
              <a:t>Beach</a:t>
            </a:r>
            <a:r>
              <a:rPr lang="en-US" sz="1600" dirty="0"/>
              <a:t> – boost high b* values to capture the bright blues of sky ad water and sandy yellows.</a:t>
            </a:r>
          </a:p>
          <a:p>
            <a:pPr marL="0" indent="0" algn="l">
              <a:buNone/>
            </a:pPr>
            <a:r>
              <a:rPr lang="en-US" sz="1600" b="1" dirty="0"/>
              <a:t>Forest - </a:t>
            </a:r>
            <a:r>
              <a:rPr lang="en-US" sz="1600" dirty="0"/>
              <a:t> boost low a* values to emphasize the deep greens of foliage.</a:t>
            </a:r>
          </a:p>
          <a:p>
            <a:pPr marL="0" indent="0" algn="l">
              <a:buNone/>
            </a:pPr>
            <a:r>
              <a:rPr lang="en-US" sz="1600" b="1" dirty="0"/>
              <a:t>Sunset – </a:t>
            </a:r>
            <a:r>
              <a:rPr lang="en-US" sz="1600" dirty="0"/>
              <a:t>Boost high a* or b* to mimic the warm, rad, oranges, and gold of dusk.</a:t>
            </a:r>
          </a:p>
          <a:p>
            <a:pPr marL="0" indent="0" algn="l">
              <a:buNone/>
            </a:pPr>
            <a:r>
              <a:rPr lang="en-US" sz="1600" b="1" dirty="0"/>
              <a:t>Urban – </a:t>
            </a:r>
            <a:r>
              <a:rPr lang="en-US" sz="1600" dirty="0"/>
              <a:t>boost low chroma ((√((</a:t>
            </a:r>
            <a:r>
              <a:rPr lang="en-US" sz="1600" i="1" dirty="0"/>
              <a:t>a*)</a:t>
            </a:r>
            <a:r>
              <a:rPr lang="en-US" sz="1600" dirty="0"/>
              <a:t>²+(</a:t>
            </a:r>
            <a:r>
              <a:rPr lang="en-US" sz="1600" i="1" dirty="0"/>
              <a:t>b*)</a:t>
            </a:r>
            <a:r>
              <a:rPr lang="en-US" sz="1600" dirty="0"/>
              <a:t>²)) neutrals represent muted, grey-toned cityscapes.</a:t>
            </a:r>
            <a:endParaRPr lang="en-US" sz="1600" b="1" dirty="0"/>
          </a:p>
        </p:txBody>
      </p:sp>
      <p:pic>
        <p:nvPicPr>
          <p:cNvPr id="5" name="תמונה 4" descr="תמונה שמכילה טקסט, צילום מסך, קו, עלילה&#10;&#10;תוכן שנוצר על-ידי בינה מלאכותית עשוי להיות שגוי.">
            <a:extLst>
              <a:ext uri="{FF2B5EF4-FFF2-40B4-BE49-F238E27FC236}">
                <a16:creationId xmlns:a16="http://schemas.microsoft.com/office/drawing/2014/main" id="{00C10643-C435-5186-9914-6CEDBA3AF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3233" y="3953295"/>
            <a:ext cx="4904806" cy="2814738"/>
          </a:xfrm>
          <a:prstGeom prst="rect">
            <a:avLst/>
          </a:prstGeom>
        </p:spPr>
      </p:pic>
      <p:sp>
        <p:nvSpPr>
          <p:cNvPr id="6" name="תיבת טקסט 5">
            <a:extLst>
              <a:ext uri="{FF2B5EF4-FFF2-40B4-BE49-F238E27FC236}">
                <a16:creationId xmlns:a16="http://schemas.microsoft.com/office/drawing/2014/main" id="{047F1D78-7A9D-DED1-6C50-D2EE4AA68CCE}"/>
              </a:ext>
            </a:extLst>
          </p:cNvPr>
          <p:cNvSpPr txBox="1"/>
          <p:nvPr/>
        </p:nvSpPr>
        <p:spPr>
          <a:xfrm flipH="1">
            <a:off x="1573138" y="4129545"/>
            <a:ext cx="5517524" cy="830997"/>
          </a:xfrm>
          <a:prstGeom prst="rect">
            <a:avLst/>
          </a:prstGeom>
          <a:noFill/>
        </p:spPr>
        <p:txBody>
          <a:bodyPr wrap="square" rtlCol="0">
            <a:spAutoFit/>
          </a:bodyPr>
          <a:lstStyle/>
          <a:p>
            <a:r>
              <a:rPr lang="en-US" sz="1600" dirty="0"/>
              <a:t>As shown here, identical KMeans‐based languages achieve markedly different peak fitnesses depending on the environmental color statistics</a:t>
            </a:r>
          </a:p>
        </p:txBody>
      </p:sp>
      <p:pic>
        <p:nvPicPr>
          <p:cNvPr id="7" name="Picture 4" descr="The Science Behind Why Sunset Colors Pop When Wildfire Smoke Chokes The Air">
            <a:extLst>
              <a:ext uri="{FF2B5EF4-FFF2-40B4-BE49-F238E27FC236}">
                <a16:creationId xmlns:a16="http://schemas.microsoft.com/office/drawing/2014/main" id="{3410AB77-4230-A8BA-AE84-B5CE7D2B9C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69" y="3218798"/>
            <a:ext cx="718957" cy="4532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 name="Picture 8" descr="Forrest trees in summer day. Nature background 21013446 Stock Photo at  Vecteezy">
            <a:extLst>
              <a:ext uri="{FF2B5EF4-FFF2-40B4-BE49-F238E27FC236}">
                <a16:creationId xmlns:a16="http://schemas.microsoft.com/office/drawing/2014/main" id="{E407D520-1D8C-2E94-B76D-0E6A475532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737" y="2880498"/>
            <a:ext cx="718957" cy="4045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9" name="Picture 6" descr="6 Ways to Save Money On Your Next Beach Vacation – Panama Jack®">
            <a:extLst>
              <a:ext uri="{FF2B5EF4-FFF2-40B4-BE49-F238E27FC236}">
                <a16:creationId xmlns:a16="http://schemas.microsoft.com/office/drawing/2014/main" id="{65A08480-0762-38F9-307E-EB1BFADE02A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1618" b="10546"/>
          <a:stretch/>
        </p:blipFill>
        <p:spPr bwMode="auto">
          <a:xfrm>
            <a:off x="626065" y="2525952"/>
            <a:ext cx="661567" cy="4010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 name="Picture 10" descr="Urban area - Wikiwand">
            <a:extLst>
              <a:ext uri="{FF2B5EF4-FFF2-40B4-BE49-F238E27FC236}">
                <a16:creationId xmlns:a16="http://schemas.microsoft.com/office/drawing/2014/main" id="{D34B86EF-0385-557D-AE48-09F0A825C69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17021"/>
          <a:stretch/>
        </p:blipFill>
        <p:spPr bwMode="auto">
          <a:xfrm>
            <a:off x="555728" y="3611950"/>
            <a:ext cx="718957" cy="4474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300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CDDD4A6F-4324-A0E7-E69B-6B6B668496B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04001E9-F40C-DF5A-D626-464E9FCDD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5852DF-0207-BF12-3BEB-C24BBF29654F}"/>
              </a:ext>
            </a:extLst>
          </p:cNvPr>
          <p:cNvSpPr>
            <a:spLocks noGrp="1"/>
          </p:cNvSpPr>
          <p:nvPr>
            <p:ph type="title"/>
          </p:nvPr>
        </p:nvSpPr>
        <p:spPr>
          <a:xfrm>
            <a:off x="384453" y="673770"/>
            <a:ext cx="11728889" cy="680774"/>
          </a:xfrm>
        </p:spPr>
        <p:txBody>
          <a:bodyPr>
            <a:normAutofit/>
          </a:bodyPr>
          <a:lstStyle/>
          <a:p>
            <a:pPr>
              <a:lnSpc>
                <a:spcPct val="90000"/>
              </a:lnSpc>
            </a:pPr>
            <a:r>
              <a:rPr lang="en-US" sz="1400" dirty="0"/>
              <a:t>Here we simulate how the same naming strategy (KMeans) competes against random lexicons over 700 generations in each environment. The curves reveal how environmental color statistics shape the growth and final equilibrium of different vocabulary sizes:</a:t>
            </a:r>
            <a:endParaRPr lang="he-IL" sz="2800" dirty="0"/>
          </a:p>
        </p:txBody>
      </p:sp>
      <p:sp>
        <p:nvSpPr>
          <p:cNvPr id="18" name="Rectangle 17">
            <a:extLst>
              <a:ext uri="{FF2B5EF4-FFF2-40B4-BE49-F238E27FC236}">
                <a16:creationId xmlns:a16="http://schemas.microsoft.com/office/drawing/2014/main" id="{D5EDF8EA-058B-303F-EC4E-0EA0C3DC6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20" name="Freeform 11">
            <a:extLst>
              <a:ext uri="{FF2B5EF4-FFF2-40B4-BE49-F238E27FC236}">
                <a16:creationId xmlns:a16="http://schemas.microsoft.com/office/drawing/2014/main" id="{89956E34-0BA5-820A-6760-575F3D5C9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4A5AFAA2-D62A-E524-4FEF-935B4E6EEAEB}"/>
              </a:ext>
            </a:extLst>
          </p:cNvPr>
          <p:cNvSpPr txBox="1">
            <a:spLocks/>
          </p:cNvSpPr>
          <p:nvPr/>
        </p:nvSpPr>
        <p:spPr>
          <a:xfrm>
            <a:off x="410568" y="179110"/>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800" dirty="0">
                <a:solidFill>
                  <a:schemeClr val="tx1">
                    <a:lumMod val="50000"/>
                    <a:lumOff val="50000"/>
                  </a:schemeClr>
                </a:solidFill>
              </a:rPr>
              <a:t>Results</a:t>
            </a:r>
            <a:endParaRPr lang="he-IL" sz="2800" dirty="0">
              <a:solidFill>
                <a:schemeClr val="tx1">
                  <a:lumMod val="50000"/>
                  <a:lumOff val="50000"/>
                </a:schemeClr>
              </a:solidFill>
            </a:endParaRPr>
          </a:p>
        </p:txBody>
      </p:sp>
      <p:sp>
        <p:nvSpPr>
          <p:cNvPr id="14" name="Title 1">
            <a:extLst>
              <a:ext uri="{FF2B5EF4-FFF2-40B4-BE49-F238E27FC236}">
                <a16:creationId xmlns:a16="http://schemas.microsoft.com/office/drawing/2014/main" id="{D305E4E3-1B94-8E69-118F-732D68CC772A}"/>
              </a:ext>
            </a:extLst>
          </p:cNvPr>
          <p:cNvSpPr txBox="1">
            <a:spLocks/>
          </p:cNvSpPr>
          <p:nvPr/>
        </p:nvSpPr>
        <p:spPr>
          <a:xfrm>
            <a:off x="1736161" y="212371"/>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400" dirty="0">
                <a:solidFill>
                  <a:schemeClr val="tx1">
                    <a:lumMod val="50000"/>
                    <a:lumOff val="50000"/>
                  </a:schemeClr>
                </a:solidFill>
              </a:rPr>
              <a:t>Evolution Simulation</a:t>
            </a:r>
            <a:endParaRPr lang="he-IL" sz="2400" dirty="0">
              <a:solidFill>
                <a:schemeClr val="tx1">
                  <a:lumMod val="50000"/>
                  <a:lumOff val="50000"/>
                </a:schemeClr>
              </a:solidFill>
            </a:endParaRPr>
          </a:p>
        </p:txBody>
      </p:sp>
      <p:pic>
        <p:nvPicPr>
          <p:cNvPr id="6148" name="Picture 4" descr="The Science Behind Why Sunset Colors Pop When Wildfire Smoke Chokes The Air">
            <a:extLst>
              <a:ext uri="{FF2B5EF4-FFF2-40B4-BE49-F238E27FC236}">
                <a16:creationId xmlns:a16="http://schemas.microsoft.com/office/drawing/2014/main" id="{77622D50-7799-6883-B69F-A5D79D4FFB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91" y="1228219"/>
            <a:ext cx="1101660" cy="73421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50" name="Picture 6" descr="6 Ways to Save Money On Your Next Beach Vacation – Panama Jack®">
            <a:extLst>
              <a:ext uri="{FF2B5EF4-FFF2-40B4-BE49-F238E27FC236}">
                <a16:creationId xmlns:a16="http://schemas.microsoft.com/office/drawing/2014/main" id="{A6D8BA62-79F6-C1A8-3B5F-B4F4A172CA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18" b="10546"/>
          <a:stretch/>
        </p:blipFill>
        <p:spPr bwMode="auto">
          <a:xfrm>
            <a:off x="6052524" y="1354544"/>
            <a:ext cx="1122901" cy="6807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52" name="Picture 8" descr="Forrest trees in summer day. Nature background 21013446 Stock Photo at  Vecteezy">
            <a:extLst>
              <a:ext uri="{FF2B5EF4-FFF2-40B4-BE49-F238E27FC236}">
                <a16:creationId xmlns:a16="http://schemas.microsoft.com/office/drawing/2014/main" id="{6B27386A-FCCA-33AF-5297-80EB1E5F6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9" y="4324987"/>
            <a:ext cx="1101661" cy="73310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6154" name="Picture 10" descr="Urban area - Wikiwand">
            <a:extLst>
              <a:ext uri="{FF2B5EF4-FFF2-40B4-BE49-F238E27FC236}">
                <a16:creationId xmlns:a16="http://schemas.microsoft.com/office/drawing/2014/main" id="{7AA89C52-A8DE-B600-3DF0-1C3C783C78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7021"/>
          <a:stretch/>
        </p:blipFill>
        <p:spPr bwMode="auto">
          <a:xfrm>
            <a:off x="6106104" y="4217325"/>
            <a:ext cx="1101660" cy="6856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3CC9A5B-918B-3ED9-053D-40BE3A88FB5F}"/>
              </a:ext>
            </a:extLst>
          </p:cNvPr>
          <p:cNvSpPr txBox="1"/>
          <p:nvPr/>
        </p:nvSpPr>
        <p:spPr>
          <a:xfrm>
            <a:off x="315429" y="2105344"/>
            <a:ext cx="1101661" cy="338554"/>
          </a:xfrm>
          <a:prstGeom prst="rect">
            <a:avLst/>
          </a:prstGeom>
          <a:noFill/>
        </p:spPr>
        <p:txBody>
          <a:bodyPr wrap="square" rtlCol="1">
            <a:spAutoFit/>
          </a:bodyPr>
          <a:lstStyle/>
          <a:p>
            <a:r>
              <a:rPr lang="en-US" sz="1600" dirty="0"/>
              <a:t>‘Sunset’</a:t>
            </a:r>
            <a:endParaRPr lang="he-IL" sz="1600" dirty="0"/>
          </a:p>
        </p:txBody>
      </p:sp>
      <p:sp>
        <p:nvSpPr>
          <p:cNvPr id="5" name="TextBox 4">
            <a:extLst>
              <a:ext uri="{FF2B5EF4-FFF2-40B4-BE49-F238E27FC236}">
                <a16:creationId xmlns:a16="http://schemas.microsoft.com/office/drawing/2014/main" id="{1CC0A6A7-904C-C54D-DEC0-837FED5CAD4C}"/>
              </a:ext>
            </a:extLst>
          </p:cNvPr>
          <p:cNvSpPr txBox="1"/>
          <p:nvPr/>
        </p:nvSpPr>
        <p:spPr>
          <a:xfrm>
            <a:off x="355337" y="5051826"/>
            <a:ext cx="1101661" cy="338554"/>
          </a:xfrm>
          <a:prstGeom prst="rect">
            <a:avLst/>
          </a:prstGeom>
          <a:noFill/>
        </p:spPr>
        <p:txBody>
          <a:bodyPr wrap="square" rtlCol="1">
            <a:spAutoFit/>
          </a:bodyPr>
          <a:lstStyle/>
          <a:p>
            <a:r>
              <a:rPr lang="en-US" sz="1600" dirty="0"/>
              <a:t>‘Forest’</a:t>
            </a:r>
            <a:endParaRPr lang="he-IL" sz="1600" dirty="0"/>
          </a:p>
        </p:txBody>
      </p:sp>
      <p:sp>
        <p:nvSpPr>
          <p:cNvPr id="6" name="TextBox 5">
            <a:extLst>
              <a:ext uri="{FF2B5EF4-FFF2-40B4-BE49-F238E27FC236}">
                <a16:creationId xmlns:a16="http://schemas.microsoft.com/office/drawing/2014/main" id="{6D40120C-529F-9688-8533-D591B17E524E}"/>
              </a:ext>
            </a:extLst>
          </p:cNvPr>
          <p:cNvSpPr txBox="1"/>
          <p:nvPr/>
        </p:nvSpPr>
        <p:spPr>
          <a:xfrm>
            <a:off x="6106103" y="2017489"/>
            <a:ext cx="1101661" cy="338554"/>
          </a:xfrm>
          <a:prstGeom prst="rect">
            <a:avLst/>
          </a:prstGeom>
          <a:noFill/>
        </p:spPr>
        <p:txBody>
          <a:bodyPr wrap="square" rtlCol="1">
            <a:spAutoFit/>
          </a:bodyPr>
          <a:lstStyle/>
          <a:p>
            <a:r>
              <a:rPr lang="en-US" sz="1600" dirty="0"/>
              <a:t>‘Beach’</a:t>
            </a:r>
            <a:endParaRPr lang="he-IL" sz="1600" dirty="0"/>
          </a:p>
        </p:txBody>
      </p:sp>
      <p:sp>
        <p:nvSpPr>
          <p:cNvPr id="7" name="TextBox 6">
            <a:extLst>
              <a:ext uri="{FF2B5EF4-FFF2-40B4-BE49-F238E27FC236}">
                <a16:creationId xmlns:a16="http://schemas.microsoft.com/office/drawing/2014/main" id="{3C29C284-24A3-F35A-0AFD-F12C3F01EA14}"/>
              </a:ext>
            </a:extLst>
          </p:cNvPr>
          <p:cNvSpPr txBox="1"/>
          <p:nvPr/>
        </p:nvSpPr>
        <p:spPr>
          <a:xfrm>
            <a:off x="6203263" y="4902934"/>
            <a:ext cx="1101661" cy="338554"/>
          </a:xfrm>
          <a:prstGeom prst="rect">
            <a:avLst/>
          </a:prstGeom>
          <a:noFill/>
        </p:spPr>
        <p:txBody>
          <a:bodyPr wrap="square" rtlCol="1">
            <a:spAutoFit/>
          </a:bodyPr>
          <a:lstStyle/>
          <a:p>
            <a:r>
              <a:rPr lang="en-US" sz="1600" dirty="0"/>
              <a:t>‘Urban’</a:t>
            </a:r>
            <a:endParaRPr lang="he-IL" sz="1600" dirty="0"/>
          </a:p>
        </p:txBody>
      </p:sp>
      <p:pic>
        <p:nvPicPr>
          <p:cNvPr id="9" name="Picture 8" descr="A graph of a diagram&#10;&#10;AI-generated content may be incorrect.">
            <a:extLst>
              <a:ext uri="{FF2B5EF4-FFF2-40B4-BE49-F238E27FC236}">
                <a16:creationId xmlns:a16="http://schemas.microsoft.com/office/drawing/2014/main" id="{585E3F14-7132-6D9E-35F8-F2B80EAE15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17300" y="1216134"/>
            <a:ext cx="4066133" cy="2673678"/>
          </a:xfrm>
          <a:prstGeom prst="rect">
            <a:avLst/>
          </a:prstGeom>
        </p:spPr>
      </p:pic>
      <p:pic>
        <p:nvPicPr>
          <p:cNvPr id="19" name="Picture 18" descr="A graph showing the difference between a number of people&#10;&#10;AI-generated content may be incorrect.">
            <a:extLst>
              <a:ext uri="{FF2B5EF4-FFF2-40B4-BE49-F238E27FC236}">
                <a16:creationId xmlns:a16="http://schemas.microsoft.com/office/drawing/2014/main" id="{726954E8-6AD4-5992-DA9B-53C2B6497C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32296" y="4267819"/>
            <a:ext cx="4096627" cy="2560392"/>
          </a:xfrm>
          <a:prstGeom prst="rect">
            <a:avLst/>
          </a:prstGeom>
        </p:spPr>
      </p:pic>
      <p:pic>
        <p:nvPicPr>
          <p:cNvPr id="22" name="Picture 21" descr="A graph of different colored lines&#10;&#10;AI-generated content may be incorrect.">
            <a:extLst>
              <a:ext uri="{FF2B5EF4-FFF2-40B4-BE49-F238E27FC236}">
                <a16:creationId xmlns:a16="http://schemas.microsoft.com/office/drawing/2014/main" id="{CBB0265E-5BEA-ECDF-6ADC-832A58B3319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423779" y="4151487"/>
            <a:ext cx="4277886" cy="2673679"/>
          </a:xfrm>
          <a:prstGeom prst="rect">
            <a:avLst/>
          </a:prstGeom>
        </p:spPr>
      </p:pic>
      <p:pic>
        <p:nvPicPr>
          <p:cNvPr id="24" name="Picture 23" descr="A graph of a diagram&#10;&#10;AI-generated content may be incorrect.">
            <a:extLst>
              <a:ext uri="{FF2B5EF4-FFF2-40B4-BE49-F238E27FC236}">
                <a16:creationId xmlns:a16="http://schemas.microsoft.com/office/drawing/2014/main" id="{FCE78418-1A48-E20F-2B46-0274143976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88373" y="1241257"/>
            <a:ext cx="4277886" cy="2673679"/>
          </a:xfrm>
          <a:prstGeom prst="rect">
            <a:avLst/>
          </a:prstGeom>
        </p:spPr>
      </p:pic>
    </p:spTree>
    <p:extLst>
      <p:ext uri="{BB962C8B-B14F-4D97-AF65-F5344CB8AC3E}">
        <p14:creationId xmlns:p14="http://schemas.microsoft.com/office/powerpoint/2010/main" val="3637063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6A99CDD8-7C99-FBC5-EB06-670B841E85E2}"/>
              </a:ext>
            </a:extLst>
          </p:cNvPr>
          <p:cNvSpPr>
            <a:spLocks noGrp="1"/>
          </p:cNvSpPr>
          <p:nvPr>
            <p:ph type="title"/>
          </p:nvPr>
        </p:nvSpPr>
        <p:spPr>
          <a:xfrm>
            <a:off x="649224" y="645106"/>
            <a:ext cx="6574536" cy="1259894"/>
          </a:xfrm>
        </p:spPr>
        <p:txBody>
          <a:bodyPr>
            <a:normAutofit/>
          </a:bodyPr>
          <a:lstStyle/>
          <a:p>
            <a:r>
              <a:rPr lang="en-US" b="1"/>
              <a:t>Behavior of Real Languages in Color Naming</a:t>
            </a:r>
          </a:p>
        </p:txBody>
      </p:sp>
      <p:sp>
        <p:nvSpPr>
          <p:cNvPr id="19" name="Rectangle 13">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מציין מיקום תוכן 4">
            <a:extLst>
              <a:ext uri="{FF2B5EF4-FFF2-40B4-BE49-F238E27FC236}">
                <a16:creationId xmlns:a16="http://schemas.microsoft.com/office/drawing/2014/main" id="{329AD483-D15A-7C86-8BF1-91C97F195C8E}"/>
              </a:ext>
            </a:extLst>
          </p:cNvPr>
          <p:cNvSpPr>
            <a:spLocks noGrp="1"/>
          </p:cNvSpPr>
          <p:nvPr>
            <p:ph idx="1"/>
          </p:nvPr>
        </p:nvSpPr>
        <p:spPr>
          <a:xfrm>
            <a:off x="649224" y="2133600"/>
            <a:ext cx="6574535" cy="3759253"/>
          </a:xfrm>
        </p:spPr>
        <p:txBody>
          <a:bodyPr>
            <a:normAutofit/>
          </a:bodyPr>
          <a:lstStyle/>
          <a:p>
            <a:pPr algn="l">
              <a:lnSpc>
                <a:spcPct val="90000"/>
              </a:lnSpc>
              <a:buNone/>
            </a:pPr>
            <a:r>
              <a:rPr lang="en-US" sz="1500" dirty="0"/>
              <a:t>To ground our simulations in real language use, we ran a large-scale human color-naming survey. Fifty native speakers each labeled 330 color patches-sampled uniformly from CIELAB space-using a fixed vocabulary of 18 terms:</a:t>
            </a:r>
          </a:p>
          <a:p>
            <a:pPr algn="l">
              <a:lnSpc>
                <a:spcPct val="90000"/>
              </a:lnSpc>
              <a:buNone/>
            </a:pPr>
            <a:r>
              <a:rPr lang="en-US" sz="1500" dirty="0"/>
              <a:t>• “dark”/“light” for each of {orange, yellow, green, blue, purple, pink, brown, gray}</a:t>
            </a:r>
            <a:br>
              <a:rPr lang="en-US" sz="1500" dirty="0"/>
            </a:br>
            <a:r>
              <a:rPr lang="en-US" sz="1500" dirty="0"/>
              <a:t>• “black” and “white”</a:t>
            </a:r>
          </a:p>
          <a:p>
            <a:pPr algn="l">
              <a:lnSpc>
                <a:spcPct val="90000"/>
              </a:lnSpc>
              <a:buNone/>
            </a:pPr>
            <a:r>
              <a:rPr lang="en-US" sz="1500" dirty="0"/>
              <a:t>From the pooled data we derive, for each patch, an empirical distribution p(label|color), which we then collapse into three benchmark lexicons:</a:t>
            </a:r>
            <a:endParaRPr lang="he-IL" sz="1500" dirty="0"/>
          </a:p>
          <a:p>
            <a:pPr algn="l">
              <a:lnSpc>
                <a:spcPct val="90000"/>
              </a:lnSpc>
              <a:buNone/>
            </a:pPr>
            <a:r>
              <a:rPr lang="en-US" sz="1500" b="1" dirty="0"/>
              <a:t>Full </a:t>
            </a:r>
            <a:r>
              <a:rPr lang="en-US" sz="1500" dirty="0"/>
              <a:t> - 18 labels.</a:t>
            </a:r>
            <a:endParaRPr lang="he-IL" sz="1500" dirty="0"/>
          </a:p>
          <a:p>
            <a:pPr algn="l">
              <a:lnSpc>
                <a:spcPct val="90000"/>
              </a:lnSpc>
              <a:buNone/>
            </a:pPr>
            <a:r>
              <a:rPr lang="en-US" sz="1500" b="1" dirty="0"/>
              <a:t>Merge each light/dark pair into one base color</a:t>
            </a:r>
            <a:r>
              <a:rPr lang="en-US" sz="1500" dirty="0"/>
              <a:t> – 10 labels.</a:t>
            </a:r>
            <a:endParaRPr lang="he-IL" sz="1500" dirty="0"/>
          </a:p>
          <a:p>
            <a:pPr algn="l">
              <a:lnSpc>
                <a:spcPct val="90000"/>
              </a:lnSpc>
              <a:buNone/>
            </a:pPr>
            <a:r>
              <a:rPr lang="en-US" sz="1500" b="1" dirty="0"/>
              <a:t>Light vs dark</a:t>
            </a:r>
            <a:r>
              <a:rPr lang="en-US" sz="1500" dirty="0"/>
              <a:t> </a:t>
            </a:r>
            <a:r>
              <a:rPr lang="en-US" sz="900" dirty="0"/>
              <a:t>(white </a:t>
            </a:r>
            <a:r>
              <a:rPr lang="en-US" sz="900" dirty="0">
                <a:sym typeface="Wingdings" panose="05000000000000000000" pitchFamily="2" charset="2"/>
              </a:rPr>
              <a:t> light, black  dark) </a:t>
            </a:r>
            <a:r>
              <a:rPr lang="en-US" sz="1500" dirty="0">
                <a:sym typeface="Wingdings" panose="05000000000000000000" pitchFamily="2" charset="2"/>
              </a:rPr>
              <a:t>– 2 labels.</a:t>
            </a:r>
            <a:endParaRPr lang="en-US" sz="1500" b="1" dirty="0"/>
          </a:p>
          <a:p>
            <a:pPr algn="l">
              <a:lnSpc>
                <a:spcPct val="90000"/>
              </a:lnSpc>
              <a:buNone/>
            </a:pPr>
            <a:endParaRPr lang="en-US" sz="1500" dirty="0"/>
          </a:p>
        </p:txBody>
      </p:sp>
      <p:pic>
        <p:nvPicPr>
          <p:cNvPr id="7" name="תמונה 6" descr="תמונה שמכילה צילום מסך, צבעוני, מלבן, קו&#10;&#10;תוכן שנוצר על-ידי בינה מלאכותית עשוי להיות שגוי.">
            <a:extLst>
              <a:ext uri="{FF2B5EF4-FFF2-40B4-BE49-F238E27FC236}">
                <a16:creationId xmlns:a16="http://schemas.microsoft.com/office/drawing/2014/main" id="{F136A56C-0A5A-E78A-1361-8CA3E7C467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8060" y="2340530"/>
            <a:ext cx="4718276" cy="1789510"/>
          </a:xfrm>
          <a:prstGeom prst="rect">
            <a:avLst/>
          </a:prstGeom>
        </p:spPr>
      </p:pic>
      <p:sp>
        <p:nvSpPr>
          <p:cNvPr id="20"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תיבת טקסט 7">
            <a:extLst>
              <a:ext uri="{FF2B5EF4-FFF2-40B4-BE49-F238E27FC236}">
                <a16:creationId xmlns:a16="http://schemas.microsoft.com/office/drawing/2014/main" id="{64F85320-105C-7DE0-30E2-FF43047F0734}"/>
              </a:ext>
            </a:extLst>
          </p:cNvPr>
          <p:cNvSpPr txBox="1"/>
          <p:nvPr/>
        </p:nvSpPr>
        <p:spPr>
          <a:xfrm>
            <a:off x="7345680" y="4229100"/>
            <a:ext cx="4373880" cy="507831"/>
          </a:xfrm>
          <a:prstGeom prst="rect">
            <a:avLst/>
          </a:prstGeom>
          <a:noFill/>
        </p:spPr>
        <p:txBody>
          <a:bodyPr wrap="square" rtlCol="0">
            <a:spAutoFit/>
          </a:bodyPr>
          <a:lstStyle/>
          <a:p>
            <a:r>
              <a:rPr lang="en-US" sz="900" dirty="0"/>
              <a:t>To further refine these human benchmarks, we’re still collecting data—if you’d like to help improve our color‐naming model, please participate in our ongoing survey!</a:t>
            </a:r>
          </a:p>
        </p:txBody>
      </p:sp>
    </p:spTree>
    <p:extLst>
      <p:ext uri="{BB962C8B-B14F-4D97-AF65-F5344CB8AC3E}">
        <p14:creationId xmlns:p14="http://schemas.microsoft.com/office/powerpoint/2010/main" val="25669046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17A17E0A-4588-D8CC-C2FD-82B27032901E}"/>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BE72AD8-AD3E-5300-63F6-9885F0FE0A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62669A-CD68-A0CF-C29C-3B2B78D4F4A4}"/>
              </a:ext>
            </a:extLst>
          </p:cNvPr>
          <p:cNvSpPr>
            <a:spLocks noGrp="1"/>
          </p:cNvSpPr>
          <p:nvPr>
            <p:ph type="title"/>
          </p:nvPr>
        </p:nvSpPr>
        <p:spPr>
          <a:xfrm>
            <a:off x="3228970" y="777772"/>
            <a:ext cx="7723210" cy="973181"/>
          </a:xfrm>
        </p:spPr>
        <p:txBody>
          <a:bodyPr>
            <a:normAutofit/>
          </a:bodyPr>
          <a:lstStyle/>
          <a:p>
            <a:pPr>
              <a:lnSpc>
                <a:spcPct val="90000"/>
              </a:lnSpc>
            </a:pPr>
            <a:r>
              <a:rPr lang="en-US" sz="2400" b="1" dirty="0"/>
              <a:t>Examine Human made language</a:t>
            </a:r>
            <a:endParaRPr lang="he-IL" sz="2400" b="1" dirty="0"/>
          </a:p>
        </p:txBody>
      </p:sp>
      <p:sp>
        <p:nvSpPr>
          <p:cNvPr id="18" name="Rectangle 17">
            <a:extLst>
              <a:ext uri="{FF2B5EF4-FFF2-40B4-BE49-F238E27FC236}">
                <a16:creationId xmlns:a16="http://schemas.microsoft.com/office/drawing/2014/main" id="{A79C76CD-1982-9864-57CA-1E6B37B97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13" name="Content Placeholder 12">
            <a:extLst>
              <a:ext uri="{FF2B5EF4-FFF2-40B4-BE49-F238E27FC236}">
                <a16:creationId xmlns:a16="http://schemas.microsoft.com/office/drawing/2014/main" id="{1177E4E0-4251-570B-E707-0184093400EA}"/>
              </a:ext>
            </a:extLst>
          </p:cNvPr>
          <p:cNvSpPr>
            <a:spLocks noGrp="1"/>
          </p:cNvSpPr>
          <p:nvPr>
            <p:ph idx="1"/>
          </p:nvPr>
        </p:nvSpPr>
        <p:spPr>
          <a:xfrm>
            <a:off x="997778" y="5725772"/>
            <a:ext cx="10713351" cy="1016151"/>
          </a:xfrm>
        </p:spPr>
        <p:txBody>
          <a:bodyPr>
            <a:normAutofit/>
          </a:bodyPr>
          <a:lstStyle/>
          <a:p>
            <a:pPr marL="0" indent="0" algn="ctr" rtl="0">
              <a:buNone/>
            </a:pPr>
            <a:r>
              <a:rPr lang="en-US" sz="2000" b="1" dirty="0"/>
              <a:t>Better clustering (higher k in K-Means) can beat the human lexicon in the IB‐fitness trade-off, whereas random mappings fail to capture any useful signal.</a:t>
            </a:r>
            <a:endParaRPr lang="en-US" sz="2400" b="1" dirty="0"/>
          </a:p>
        </p:txBody>
      </p:sp>
      <p:sp>
        <p:nvSpPr>
          <p:cNvPr id="20" name="Freeform 11">
            <a:extLst>
              <a:ext uri="{FF2B5EF4-FFF2-40B4-BE49-F238E27FC236}">
                <a16:creationId xmlns:a16="http://schemas.microsoft.com/office/drawing/2014/main" id="{D7CEF17D-0FB1-5E8F-079B-351B72819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different colored bars&#10;&#10;AI-generated content may be incorrect.">
            <a:extLst>
              <a:ext uri="{FF2B5EF4-FFF2-40B4-BE49-F238E27FC236}">
                <a16:creationId xmlns:a16="http://schemas.microsoft.com/office/drawing/2014/main" id="{F92FA279-E6DC-9393-0F05-990DC0B8A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07" y="1403288"/>
            <a:ext cx="8008765" cy="4004384"/>
          </a:xfrm>
          <a:prstGeom prst="rect">
            <a:avLst/>
          </a:prstGeom>
        </p:spPr>
      </p:pic>
      <p:sp>
        <p:nvSpPr>
          <p:cNvPr id="8" name="Title 1">
            <a:extLst>
              <a:ext uri="{FF2B5EF4-FFF2-40B4-BE49-F238E27FC236}">
                <a16:creationId xmlns:a16="http://schemas.microsoft.com/office/drawing/2014/main" id="{C043CF69-68E0-1C40-C679-649FE5FD2677}"/>
              </a:ext>
            </a:extLst>
          </p:cNvPr>
          <p:cNvSpPr txBox="1">
            <a:spLocks/>
          </p:cNvSpPr>
          <p:nvPr/>
        </p:nvSpPr>
        <p:spPr>
          <a:xfrm>
            <a:off x="410568" y="179110"/>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800" dirty="0">
                <a:solidFill>
                  <a:schemeClr val="tx1">
                    <a:lumMod val="50000"/>
                    <a:lumOff val="50000"/>
                  </a:schemeClr>
                </a:solidFill>
              </a:rPr>
              <a:t>Results</a:t>
            </a:r>
            <a:endParaRPr lang="he-IL" sz="2800" dirty="0">
              <a:solidFill>
                <a:schemeClr val="tx1">
                  <a:lumMod val="50000"/>
                  <a:lumOff val="50000"/>
                </a:schemeClr>
              </a:solidFill>
            </a:endParaRPr>
          </a:p>
        </p:txBody>
      </p:sp>
      <p:sp>
        <p:nvSpPr>
          <p:cNvPr id="11" name="Title 1">
            <a:extLst>
              <a:ext uri="{FF2B5EF4-FFF2-40B4-BE49-F238E27FC236}">
                <a16:creationId xmlns:a16="http://schemas.microsoft.com/office/drawing/2014/main" id="{7ED7C4A4-D0FE-163F-2B9A-2B9D82F77C9B}"/>
              </a:ext>
            </a:extLst>
          </p:cNvPr>
          <p:cNvSpPr txBox="1">
            <a:spLocks/>
          </p:cNvSpPr>
          <p:nvPr/>
        </p:nvSpPr>
        <p:spPr>
          <a:xfrm>
            <a:off x="1736161" y="212371"/>
            <a:ext cx="4016039" cy="680774"/>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nSpc>
                <a:spcPct val="90000"/>
              </a:lnSpc>
            </a:pPr>
            <a:r>
              <a:rPr lang="en-US" sz="2400" dirty="0">
                <a:solidFill>
                  <a:schemeClr val="tx1">
                    <a:lumMod val="50000"/>
                    <a:lumOff val="50000"/>
                  </a:schemeClr>
                </a:solidFill>
              </a:rPr>
              <a:t>Fitness Comparison</a:t>
            </a:r>
            <a:endParaRPr lang="he-IL" sz="2400" dirty="0">
              <a:solidFill>
                <a:schemeClr val="tx1">
                  <a:lumMod val="50000"/>
                  <a:lumOff val="50000"/>
                </a:schemeClr>
              </a:solidFill>
            </a:endParaRPr>
          </a:p>
        </p:txBody>
      </p:sp>
    </p:spTree>
    <p:extLst>
      <p:ext uri="{BB962C8B-B14F-4D97-AF65-F5344CB8AC3E}">
        <p14:creationId xmlns:p14="http://schemas.microsoft.com/office/powerpoint/2010/main" val="2805394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66C41-9E6F-DA57-FE53-744154CCE5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29E1D-2D7E-D135-3A56-11199414AB1A}"/>
              </a:ext>
            </a:extLst>
          </p:cNvPr>
          <p:cNvSpPr>
            <a:spLocks noGrp="1"/>
          </p:cNvSpPr>
          <p:nvPr>
            <p:ph type="title"/>
          </p:nvPr>
        </p:nvSpPr>
        <p:spPr/>
        <p:txBody>
          <a:bodyPr/>
          <a:lstStyle/>
          <a:p>
            <a:r>
              <a:rPr lang="en-US" dirty="0"/>
              <a:t>Conclusions</a:t>
            </a:r>
            <a:endParaRPr lang="he-IL" dirty="0"/>
          </a:p>
        </p:txBody>
      </p:sp>
      <p:sp>
        <p:nvSpPr>
          <p:cNvPr id="3" name="Content Placeholder 2">
            <a:extLst>
              <a:ext uri="{FF2B5EF4-FFF2-40B4-BE49-F238E27FC236}">
                <a16:creationId xmlns:a16="http://schemas.microsoft.com/office/drawing/2014/main" id="{31F1E0DF-6880-E589-1775-E40B6754EB44}"/>
              </a:ext>
            </a:extLst>
          </p:cNvPr>
          <p:cNvSpPr>
            <a:spLocks noGrp="1"/>
          </p:cNvSpPr>
          <p:nvPr>
            <p:ph idx="1"/>
          </p:nvPr>
        </p:nvSpPr>
        <p:spPr>
          <a:xfrm>
            <a:off x="2203704" y="1784604"/>
            <a:ext cx="9300908" cy="2904744"/>
          </a:xfrm>
        </p:spPr>
        <p:txBody>
          <a:bodyPr>
            <a:normAutofit/>
          </a:bodyPr>
          <a:lstStyle/>
          <a:p>
            <a:pPr algn="l" rtl="0"/>
            <a:r>
              <a:rPr lang="en-US" sz="2000" dirty="0"/>
              <a:t>Evolutionary simulations confirm structured encoders (e.g., k‑means, human‑like clusters) outcompete random mappings and reveal a “sweet spot” in lexicon size.</a:t>
            </a:r>
          </a:p>
          <a:p>
            <a:pPr algn="l" rtl="0"/>
            <a:r>
              <a:rPr lang="en-US" sz="2000" dirty="0"/>
              <a:t>Environmental palettes (sunset, forest, beach, urban) shift which efficient solutions dominate, highlighting adaptability.</a:t>
            </a:r>
          </a:p>
          <a:p>
            <a:pPr algn="l" rtl="0"/>
            <a:r>
              <a:rPr lang="en-US" sz="2000" dirty="0"/>
              <a:t>IB‑derived systems can even outperform human lexicons under constraints—pointing to design principles for artificial vocabularies.</a:t>
            </a:r>
          </a:p>
          <a:p>
            <a:pPr marL="457200" lvl="1" indent="0" algn="l" rtl="0">
              <a:buNone/>
            </a:pPr>
            <a:endParaRPr lang="en-US" sz="1800" dirty="0"/>
          </a:p>
        </p:txBody>
      </p:sp>
    </p:spTree>
    <p:extLst>
      <p:ext uri="{BB962C8B-B14F-4D97-AF65-F5344CB8AC3E}">
        <p14:creationId xmlns:p14="http://schemas.microsoft.com/office/powerpoint/2010/main" val="210833604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AE780-F9B1-1927-A049-2596D1029849}"/>
              </a:ext>
            </a:extLst>
          </p:cNvPr>
          <p:cNvSpPr>
            <a:spLocks noGrp="1"/>
          </p:cNvSpPr>
          <p:nvPr>
            <p:ph type="title"/>
          </p:nvPr>
        </p:nvSpPr>
        <p:spPr/>
        <p:txBody>
          <a:bodyPr/>
          <a:lstStyle/>
          <a:p>
            <a:r>
              <a:rPr lang="en-US" dirty="0"/>
              <a:t>Introduction </a:t>
            </a:r>
            <a:endParaRPr lang="he-IL" dirty="0"/>
          </a:p>
        </p:txBody>
      </p:sp>
      <p:sp>
        <p:nvSpPr>
          <p:cNvPr id="3" name="Content Placeholder 2">
            <a:extLst>
              <a:ext uri="{FF2B5EF4-FFF2-40B4-BE49-F238E27FC236}">
                <a16:creationId xmlns:a16="http://schemas.microsoft.com/office/drawing/2014/main" id="{182E7BFD-96AD-D291-4A7D-10CBD6DBC626}"/>
              </a:ext>
            </a:extLst>
          </p:cNvPr>
          <p:cNvSpPr>
            <a:spLocks noGrp="1"/>
          </p:cNvSpPr>
          <p:nvPr>
            <p:ph idx="1"/>
          </p:nvPr>
        </p:nvSpPr>
        <p:spPr>
          <a:xfrm>
            <a:off x="1645920" y="1618488"/>
            <a:ext cx="10085832" cy="3557016"/>
          </a:xfrm>
        </p:spPr>
        <p:txBody>
          <a:bodyPr>
            <a:normAutofit/>
          </a:bodyPr>
          <a:lstStyle/>
          <a:p>
            <a:pPr algn="l" rtl="0"/>
            <a:r>
              <a:rPr lang="en-US" sz="2000" b="1" dirty="0"/>
              <a:t>The Big Question:</a:t>
            </a:r>
            <a:r>
              <a:rPr lang="en-US" sz="2000" dirty="0"/>
              <a:t> Why do different languages divide up the color spectrum in different ways? And despite these differences, why are there strong universal patterns?</a:t>
            </a:r>
          </a:p>
          <a:p>
            <a:pPr algn="l" rtl="0">
              <a:buNone/>
            </a:pPr>
            <a:r>
              <a:rPr lang="en-US" b="1" dirty="0"/>
              <a:t>The Paper's Main Idea:</a:t>
            </a:r>
            <a:r>
              <a:rPr lang="en-US" dirty="0"/>
              <a:t> Languages are not random. They have evolved to be highly </a:t>
            </a:r>
            <a:r>
              <a:rPr lang="en-US" b="1" dirty="0"/>
              <a:t>efficient</a:t>
            </a:r>
            <a:r>
              <a:rPr lang="en-US" dirty="0"/>
              <a:t> systems for communication. Color naming represents an optimal balance, or trade-off, between two competing needs:</a:t>
            </a:r>
          </a:p>
          <a:p>
            <a:pPr lvl="1" algn="l" rtl="0">
              <a:buFont typeface="+mj-lt"/>
              <a:buAutoNum type="arabicPeriod"/>
            </a:pPr>
            <a:r>
              <a:rPr lang="en-US" b="1" dirty="0"/>
              <a:t>Simplicity (Low Complexity):</a:t>
            </a:r>
            <a:r>
              <a:rPr lang="en-US" dirty="0"/>
              <a:t> Having a small, easy-to-learn set of color terms.</a:t>
            </a:r>
          </a:p>
          <a:p>
            <a:pPr lvl="1" algn="l" rtl="0">
              <a:buFont typeface="+mj-lt"/>
              <a:buAutoNum type="arabicPeriod"/>
            </a:pPr>
            <a:r>
              <a:rPr lang="en-US" b="1" dirty="0"/>
              <a:t>Informativeness (High Accuracy):</a:t>
            </a:r>
            <a:r>
              <a:rPr lang="en-US" dirty="0"/>
              <a:t> Being able to describe a specific color precisely.</a:t>
            </a:r>
          </a:p>
          <a:p>
            <a:pPr algn="l" rtl="0"/>
            <a:r>
              <a:rPr lang="en-US" dirty="0"/>
              <a:t>The authors propose that color naming systems across the globe are near-perfect solutions to this trade-off problem.</a:t>
            </a:r>
            <a:endParaRPr lang="he-IL" dirty="0"/>
          </a:p>
        </p:txBody>
      </p:sp>
    </p:spTree>
    <p:extLst>
      <p:ext uri="{BB962C8B-B14F-4D97-AF65-F5344CB8AC3E}">
        <p14:creationId xmlns:p14="http://schemas.microsoft.com/office/powerpoint/2010/main" val="40099352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4D541-7EBE-7169-0209-DBF49C4BB15A}"/>
              </a:ext>
            </a:extLst>
          </p:cNvPr>
          <p:cNvSpPr>
            <a:spLocks noGrp="1"/>
          </p:cNvSpPr>
          <p:nvPr>
            <p:ph type="title"/>
          </p:nvPr>
        </p:nvSpPr>
        <p:spPr>
          <a:xfrm>
            <a:off x="649224" y="645106"/>
            <a:ext cx="5122652" cy="1259894"/>
          </a:xfrm>
        </p:spPr>
        <p:txBody>
          <a:bodyPr>
            <a:normAutofit/>
          </a:bodyPr>
          <a:lstStyle/>
          <a:p>
            <a:r>
              <a:rPr lang="en-US" sz="3300"/>
              <a:t>The "Information Bottleneck" Framework</a:t>
            </a:r>
            <a:endParaRPr lang="he-IL" sz="3300"/>
          </a:p>
        </p:txBody>
      </p:sp>
      <p:sp>
        <p:nvSpPr>
          <p:cNvPr id="2058" name="Rectangle 2057">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 name="Content Placeholder 2">
            <a:extLst>
              <a:ext uri="{FF2B5EF4-FFF2-40B4-BE49-F238E27FC236}">
                <a16:creationId xmlns:a16="http://schemas.microsoft.com/office/drawing/2014/main" id="{6F62A084-E346-497E-C950-3630D0790E12}"/>
              </a:ext>
            </a:extLst>
          </p:cNvPr>
          <p:cNvSpPr>
            <a:spLocks noGrp="1"/>
          </p:cNvSpPr>
          <p:nvPr>
            <p:ph idx="1"/>
          </p:nvPr>
        </p:nvSpPr>
        <p:spPr>
          <a:xfrm>
            <a:off x="649225" y="2133601"/>
            <a:ext cx="5122651" cy="3407664"/>
          </a:xfrm>
        </p:spPr>
        <p:txBody>
          <a:bodyPr>
            <a:normAutofit/>
          </a:bodyPr>
          <a:lstStyle/>
          <a:p>
            <a:pPr marL="0" indent="0" algn="l" rtl="0">
              <a:buNone/>
            </a:pPr>
            <a:r>
              <a:rPr lang="en-US" dirty="0"/>
              <a:t>The authors formalize this idea of a trade-off using a concept from information theory called the </a:t>
            </a:r>
            <a:r>
              <a:rPr lang="en-US" b="1" dirty="0"/>
              <a:t>Information Bottleneck (IB)</a:t>
            </a:r>
            <a:r>
              <a:rPr lang="en-US" dirty="0"/>
              <a:t>.</a:t>
            </a:r>
          </a:p>
          <a:p>
            <a:pPr algn="l" rtl="0">
              <a:buNone/>
            </a:pPr>
            <a:r>
              <a:rPr lang="en-US" b="1" dirty="0"/>
              <a:t>Communication as a Game of Compression:</a:t>
            </a:r>
            <a:endParaRPr lang="en-US" dirty="0"/>
          </a:p>
          <a:p>
            <a:pPr algn="l" rtl="0">
              <a:buFont typeface="Arial" panose="020B0604020202020204" pitchFamily="34" charset="0"/>
              <a:buChar char="•"/>
            </a:pPr>
            <a:r>
              <a:rPr lang="en-US" dirty="0"/>
              <a:t>A </a:t>
            </a:r>
            <a:r>
              <a:rPr lang="en-US" b="1" dirty="0"/>
              <a:t>speaker</a:t>
            </a:r>
            <a:r>
              <a:rPr lang="en-US" dirty="0"/>
              <a:t> (encoder) wants to communicate a specific color (meaning) by choosing a </a:t>
            </a:r>
            <a:r>
              <a:rPr lang="en-US" b="1" dirty="0"/>
              <a:t>word</a:t>
            </a:r>
            <a:r>
              <a:rPr lang="en-US" dirty="0"/>
              <a:t>.</a:t>
            </a:r>
          </a:p>
          <a:p>
            <a:pPr algn="l" rtl="0">
              <a:buFont typeface="Arial" panose="020B0604020202020204" pitchFamily="34" charset="0"/>
              <a:buChar char="•"/>
            </a:pPr>
            <a:r>
              <a:rPr lang="en-US" dirty="0"/>
              <a:t>A </a:t>
            </a:r>
            <a:r>
              <a:rPr lang="en-US" b="1" dirty="0"/>
              <a:t>listener</a:t>
            </a:r>
            <a:r>
              <a:rPr lang="en-US" dirty="0"/>
              <a:t> (decoder) hears the word and needs reconstruct the intended meaning.</a:t>
            </a:r>
          </a:p>
          <a:p>
            <a:pPr marL="0" indent="0" algn="l" rtl="0">
              <a:buNone/>
            </a:pPr>
            <a:endParaRPr lang="he-IL" dirty="0"/>
          </a:p>
        </p:txBody>
      </p:sp>
      <p:pic>
        <p:nvPicPr>
          <p:cNvPr id="2051" name="Picture 3" descr="Diagram of a diagram of a sound wave&#10;&#10;AI-generated content may be incorrect.">
            <a:extLst>
              <a:ext uri="{FF2B5EF4-FFF2-40B4-BE49-F238E27FC236}">
                <a16:creationId xmlns:a16="http://schemas.microsoft.com/office/drawing/2014/main" id="{1343AF31-3C8C-A881-C71C-0712A463BBB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1926516"/>
            <a:ext cx="5650039" cy="2782644"/>
          </a:xfrm>
          <a:prstGeom prst="rect">
            <a:avLst/>
          </a:prstGeom>
          <a:noFill/>
          <a:extLst>
            <a:ext uri="{909E8E84-426E-40DD-AFC4-6F175D3DCCD1}">
              <a14:hiddenFill xmlns:a14="http://schemas.microsoft.com/office/drawing/2010/main">
                <a:solidFill>
                  <a:srgbClr val="FFFFFF"/>
                </a:solidFill>
              </a14:hiddenFill>
            </a:ext>
          </a:extLst>
        </p:spPr>
      </p:pic>
      <p:sp>
        <p:nvSpPr>
          <p:cNvPr id="2060"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13015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1DD88525-DC72-561E-48A7-EE41B3AE0FDC}"/>
            </a:ext>
          </a:extLst>
        </p:cNvPr>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1C573825-FBD6-EFDB-A9E7-91A7E7172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053FF-D3AC-B6E1-76E1-28EBC6AF9F1B}"/>
              </a:ext>
            </a:extLst>
          </p:cNvPr>
          <p:cNvSpPr>
            <a:spLocks noGrp="1"/>
          </p:cNvSpPr>
          <p:nvPr>
            <p:ph type="title"/>
          </p:nvPr>
        </p:nvSpPr>
        <p:spPr>
          <a:xfrm>
            <a:off x="649224" y="645106"/>
            <a:ext cx="5122652" cy="1259894"/>
          </a:xfrm>
        </p:spPr>
        <p:txBody>
          <a:bodyPr>
            <a:normAutofit/>
          </a:bodyPr>
          <a:lstStyle/>
          <a:p>
            <a:r>
              <a:rPr lang="en-US" sz="3300" dirty="0"/>
              <a:t>The "Information Bottleneck" Framework</a:t>
            </a:r>
            <a:endParaRPr lang="he-IL" sz="3300" dirty="0"/>
          </a:p>
        </p:txBody>
      </p:sp>
      <p:sp>
        <p:nvSpPr>
          <p:cNvPr id="2058" name="Rectangle 2057">
            <a:extLst>
              <a:ext uri="{FF2B5EF4-FFF2-40B4-BE49-F238E27FC236}">
                <a16:creationId xmlns:a16="http://schemas.microsoft.com/office/drawing/2014/main" id="{C2FF3498-7960-2E28-B301-F543E69F9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222CE0-0E51-BC28-91C8-0A32CAD9D257}"/>
                  </a:ext>
                </a:extLst>
              </p:cNvPr>
              <p:cNvSpPr>
                <a:spLocks noGrp="1"/>
              </p:cNvSpPr>
              <p:nvPr>
                <p:ph idx="1"/>
              </p:nvPr>
            </p:nvSpPr>
            <p:spPr>
              <a:xfrm>
                <a:off x="649225" y="1986672"/>
                <a:ext cx="4992646" cy="3992879"/>
              </a:xfrm>
            </p:spPr>
            <p:txBody>
              <a:bodyPr>
                <a:normAutofit/>
              </a:bodyPr>
              <a:lstStyle/>
              <a:p>
                <a:pPr algn="l" rtl="0">
                  <a:buNone/>
                </a:pPr>
                <a:r>
                  <a:rPr lang="en-US" b="1" dirty="0"/>
                  <a:t>The Trade-Off:</a:t>
                </a:r>
              </a:p>
              <a:p>
                <a:pPr algn="l" rtl="0">
                  <a:buFont typeface="Arial" panose="020B0604020202020204" pitchFamily="34" charset="0"/>
                  <a:buChar char="•"/>
                </a:pPr>
                <a:r>
                  <a:rPr lang="en-US" b="1" dirty="0"/>
                  <a:t>Complexity:</a:t>
                </a:r>
                <a:r>
                  <a:rPr lang="en-US" dirty="0"/>
                  <a:t> Measured as the mutual information between meanings and words </a:t>
                </a:r>
                <a14:m>
                  <m:oMath xmlns:m="http://schemas.openxmlformats.org/officeDocument/2006/math">
                    <m:r>
                      <a:rPr lang="en-US" b="1" i="1" smtClean="0">
                        <a:latin typeface="Cambria Math" panose="02040503050406030204" pitchFamily="18" charset="0"/>
                      </a:rPr>
                      <m:t>𝑰</m:t>
                    </m:r>
                    <m:r>
                      <a:rPr lang="en-US" b="1" i="1" smtClean="0">
                        <a:latin typeface="Cambria Math" panose="02040503050406030204" pitchFamily="18" charset="0"/>
                      </a:rPr>
                      <m:t>(</m:t>
                    </m:r>
                    <m:r>
                      <a:rPr lang="en-US" b="1" i="1" smtClean="0">
                        <a:latin typeface="Cambria Math" panose="02040503050406030204" pitchFamily="18" charset="0"/>
                      </a:rPr>
                      <m:t>𝑴</m:t>
                    </m:r>
                    <m:r>
                      <a:rPr lang="en-US" b="1" i="1" smtClean="0">
                        <a:latin typeface="Cambria Math" panose="02040503050406030204" pitchFamily="18" charset="0"/>
                      </a:rPr>
                      <m:t>;</m:t>
                    </m:r>
                    <m:r>
                      <a:rPr lang="en-US" b="1" i="1" smtClean="0">
                        <a:latin typeface="Cambria Math" panose="02040503050406030204" pitchFamily="18" charset="0"/>
                      </a:rPr>
                      <m:t>𝑾</m:t>
                    </m:r>
                    <m:r>
                      <a:rPr lang="en-US" b="1" i="1" smtClean="0">
                        <a:latin typeface="Cambria Math" panose="02040503050406030204" pitchFamily="18" charset="0"/>
                      </a:rPr>
                      <m:t>)</m:t>
                    </m:r>
                  </m:oMath>
                </a14:m>
                <a:r>
                  <a:rPr lang="en-US" dirty="0"/>
                  <a:t>. This is the "cost" of the vocabulary. A simple system (e.g., only "light" and "dark") has low complexity.</a:t>
                </a:r>
              </a:p>
              <a:p>
                <a:pPr algn="l" rtl="0">
                  <a:buFont typeface="Arial" panose="020B0604020202020204" pitchFamily="34" charset="0"/>
                  <a:buChar char="•"/>
                </a:pPr>
                <a:r>
                  <a:rPr lang="en-US" b="1" dirty="0"/>
                  <a:t>Accuracy:</a:t>
                </a:r>
                <a:r>
                  <a:rPr lang="en-US" dirty="0"/>
                  <a:t> Measured as the mutual information between words and the color universe </a:t>
                </a:r>
                <a14:m>
                  <m:oMath xmlns:m="http://schemas.openxmlformats.org/officeDocument/2006/math">
                    <m:r>
                      <a:rPr lang="en-US" b="0" i="1" smtClean="0">
                        <a:latin typeface="Cambria Math" panose="02040503050406030204" pitchFamily="18" charset="0"/>
                      </a:rPr>
                      <m:t>𝐼</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𝑈</m:t>
                        </m:r>
                      </m:e>
                    </m:d>
                  </m:oMath>
                </a14:m>
                <a:r>
                  <a:rPr lang="en-US" dirty="0"/>
                  <a:t>. This is the "benefit." A precise system (e.g., "scarlet," "crimson," "ruby") has high accuracy.</a:t>
                </a:r>
                <a:endParaRPr lang="he-IL" dirty="0"/>
              </a:p>
            </p:txBody>
          </p:sp>
        </mc:Choice>
        <mc:Fallback xmlns="">
          <p:sp>
            <p:nvSpPr>
              <p:cNvPr id="3" name="Content Placeholder 2">
                <a:extLst>
                  <a:ext uri="{FF2B5EF4-FFF2-40B4-BE49-F238E27FC236}">
                    <a16:creationId xmlns:a16="http://schemas.microsoft.com/office/drawing/2014/main" id="{F3222CE0-0E51-BC28-91C8-0A32CAD9D257}"/>
                  </a:ext>
                </a:extLst>
              </p:cNvPr>
              <p:cNvSpPr>
                <a:spLocks noGrp="1" noRot="1" noChangeAspect="1" noMove="1" noResize="1" noEditPoints="1" noAdjustHandles="1" noChangeArrowheads="1" noChangeShapeType="1" noTextEdit="1"/>
              </p:cNvSpPr>
              <p:nvPr>
                <p:ph idx="1"/>
              </p:nvPr>
            </p:nvSpPr>
            <p:spPr>
              <a:xfrm>
                <a:off x="649225" y="1986672"/>
                <a:ext cx="4992646" cy="3992879"/>
              </a:xfrm>
              <a:blipFill>
                <a:blip r:embed="rId2"/>
                <a:stretch>
                  <a:fillRect l="-1099" t="-916"/>
                </a:stretch>
              </a:blipFill>
            </p:spPr>
            <p:txBody>
              <a:bodyPr/>
              <a:lstStyle/>
              <a:p>
                <a:r>
                  <a:rPr lang="he-IL">
                    <a:noFill/>
                  </a:rPr>
                  <a:t> </a:t>
                </a:r>
              </a:p>
            </p:txBody>
          </p:sp>
        </mc:Fallback>
      </mc:AlternateContent>
      <p:sp>
        <p:nvSpPr>
          <p:cNvPr id="2060" name="Freeform 12">
            <a:extLst>
              <a:ext uri="{FF2B5EF4-FFF2-40B4-BE49-F238E27FC236}">
                <a16:creationId xmlns:a16="http://schemas.microsoft.com/office/drawing/2014/main" id="{DF231008-D9E0-9B7A-FDD1-958306B10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E2ED6F78-F055-5574-E189-E963328DA3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533" y="1623462"/>
            <a:ext cx="5489930" cy="38086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03BB8C-E28B-D845-1B1D-4173D2E69F47}"/>
              </a:ext>
            </a:extLst>
          </p:cNvPr>
          <p:cNvSpPr txBox="1"/>
          <p:nvPr/>
        </p:nvSpPr>
        <p:spPr>
          <a:xfrm>
            <a:off x="5711975" y="5599558"/>
            <a:ext cx="6409921" cy="923330"/>
          </a:xfrm>
          <a:prstGeom prst="rect">
            <a:avLst/>
          </a:prstGeom>
          <a:noFill/>
        </p:spPr>
        <p:txBody>
          <a:bodyPr wrap="square">
            <a:spAutoFit/>
          </a:bodyPr>
          <a:lstStyle/>
          <a:p>
            <a:r>
              <a:rPr lang="en-US" dirty="0"/>
              <a:t>The </a:t>
            </a:r>
            <a:r>
              <a:rPr lang="en-US" b="1" dirty="0"/>
              <a:t>IB curve</a:t>
            </a:r>
            <a:r>
              <a:rPr lang="en-US" dirty="0"/>
              <a:t> (black line) represents the theoretical limit of how accurate a system can be for a given level of complexity. You can't do better than the curve.</a:t>
            </a:r>
            <a:endParaRPr lang="he-IL" dirty="0"/>
          </a:p>
        </p:txBody>
      </p:sp>
      <p:pic>
        <p:nvPicPr>
          <p:cNvPr id="7" name="Picture 6">
            <a:extLst>
              <a:ext uri="{FF2B5EF4-FFF2-40B4-BE49-F238E27FC236}">
                <a16:creationId xmlns:a16="http://schemas.microsoft.com/office/drawing/2014/main" id="{244E0959-9B12-04E1-35F6-E6C23036D5A6}"/>
              </a:ext>
            </a:extLst>
          </p:cNvPr>
          <p:cNvPicPr>
            <a:picLocks noChangeAspect="1"/>
          </p:cNvPicPr>
          <p:nvPr/>
        </p:nvPicPr>
        <p:blipFill>
          <a:blip r:embed="rId4"/>
          <a:stretch>
            <a:fillRect/>
          </a:stretch>
        </p:blipFill>
        <p:spPr>
          <a:xfrm>
            <a:off x="1462468" y="5882927"/>
            <a:ext cx="3496163" cy="533474"/>
          </a:xfrm>
          <a:prstGeom prst="rect">
            <a:avLst/>
          </a:prstGeom>
        </p:spPr>
      </p:pic>
    </p:spTree>
    <p:extLst>
      <p:ext uri="{BB962C8B-B14F-4D97-AF65-F5344CB8AC3E}">
        <p14:creationId xmlns:p14="http://schemas.microsoft.com/office/powerpoint/2010/main" val="1803192031"/>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ED926-D77A-653F-2B9E-D7AD868C4C72}"/>
              </a:ext>
            </a:extLst>
          </p:cNvPr>
          <p:cNvSpPr>
            <a:spLocks noGrp="1"/>
          </p:cNvSpPr>
          <p:nvPr>
            <p:ph type="title"/>
          </p:nvPr>
        </p:nvSpPr>
        <p:spPr>
          <a:xfrm>
            <a:off x="649223" y="645106"/>
            <a:ext cx="11370959" cy="866861"/>
          </a:xfrm>
        </p:spPr>
        <p:txBody>
          <a:bodyPr>
            <a:normAutofit fontScale="90000"/>
          </a:bodyPr>
          <a:lstStyle/>
          <a:p>
            <a:r>
              <a:rPr lang="en-US" dirty="0"/>
              <a:t>Article Result #1 Languages Are Near-Optimally Efficient </a:t>
            </a:r>
            <a:endParaRPr lang="he-IL" dirty="0"/>
          </a:p>
        </p:txBody>
      </p:sp>
      <p:sp>
        <p:nvSpPr>
          <p:cNvPr id="19" name="Rectangle 18">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 name="Content Placeholder 2">
            <a:extLst>
              <a:ext uri="{FF2B5EF4-FFF2-40B4-BE49-F238E27FC236}">
                <a16:creationId xmlns:a16="http://schemas.microsoft.com/office/drawing/2014/main" id="{7A6ECE3A-45B1-E7F8-E254-A1EFE15DAA56}"/>
              </a:ext>
            </a:extLst>
          </p:cNvPr>
          <p:cNvSpPr>
            <a:spLocks noGrp="1"/>
          </p:cNvSpPr>
          <p:nvPr>
            <p:ph idx="1"/>
          </p:nvPr>
        </p:nvSpPr>
        <p:spPr>
          <a:xfrm>
            <a:off x="585216" y="1516715"/>
            <a:ext cx="6858000" cy="4542808"/>
          </a:xfrm>
        </p:spPr>
        <p:txBody>
          <a:bodyPr>
            <a:normAutofit/>
          </a:bodyPr>
          <a:lstStyle/>
          <a:p>
            <a:pPr algn="l" rtl="0">
              <a:lnSpc>
                <a:spcPct val="90000"/>
              </a:lnSpc>
            </a:pPr>
            <a:r>
              <a:rPr lang="en-US" sz="1600" dirty="0"/>
              <a:t>The most striking finding is that real-world languages are not just efficient—they are </a:t>
            </a:r>
            <a:r>
              <a:rPr lang="en-US" sz="1600" b="1" dirty="0"/>
              <a:t>nearly perfect</a:t>
            </a:r>
            <a:r>
              <a:rPr lang="en-US" sz="1600" dirty="0"/>
              <a:t>.</a:t>
            </a:r>
          </a:p>
          <a:p>
            <a:pPr algn="l" rtl="0">
              <a:lnSpc>
                <a:spcPct val="90000"/>
              </a:lnSpc>
            </a:pPr>
            <a:r>
              <a:rPr lang="en-US" sz="1600" b="1" dirty="0"/>
              <a:t>The Test</a:t>
            </a:r>
            <a:r>
              <a:rPr lang="en-US" sz="1600" dirty="0"/>
              <a:t>: The researchers took color naming data from the World Color Survey (111 languages) and plotted each language's complexity vs. accuracy on the Information Bottleneck graph. </a:t>
            </a:r>
          </a:p>
          <a:p>
            <a:pPr algn="l" rtl="0">
              <a:lnSpc>
                <a:spcPct val="90000"/>
              </a:lnSpc>
            </a:pPr>
            <a:r>
              <a:rPr lang="en-US" sz="1600" b="1" dirty="0"/>
              <a:t>The Result:</a:t>
            </a:r>
            <a:r>
              <a:rPr lang="en-US" sz="1600" dirty="0"/>
              <a:t> The languages (blue dots) fall almost perfectly along the theoretical boundary of optimal efficiency (the black IB curve).</a:t>
            </a:r>
          </a:p>
          <a:p>
            <a:pPr marL="0" indent="0" algn="l" rtl="0">
              <a:lnSpc>
                <a:spcPct val="90000"/>
              </a:lnSpc>
              <a:buNone/>
            </a:pPr>
            <a:r>
              <a:rPr lang="en-US" sz="1600" b="1" dirty="0"/>
              <a:t>What this means:</a:t>
            </a:r>
          </a:p>
          <a:p>
            <a:pPr algn="l" rtl="0">
              <a:lnSpc>
                <a:spcPct val="90000"/>
              </a:lnSpc>
            </a:pPr>
            <a:r>
              <a:rPr lang="en-US" sz="1600" dirty="0"/>
              <a:t>Languages from different families and regions have independently evolved to arrive at an </a:t>
            </a:r>
            <a:r>
              <a:rPr lang="en-US" sz="1600" b="1" u="sng" dirty="0"/>
              <a:t>optimal solution for communicating color</a:t>
            </a:r>
            <a:r>
              <a:rPr lang="en-US" sz="1600" dirty="0"/>
              <a:t>.</a:t>
            </a:r>
          </a:p>
          <a:p>
            <a:pPr algn="l" rtl="0">
              <a:lnSpc>
                <a:spcPct val="90000"/>
              </a:lnSpc>
            </a:pPr>
            <a:r>
              <a:rPr lang="en-US" sz="1600" dirty="0"/>
              <a:t>The vast variation we see in color naming systems isn't random, but rather different optimal solutions to the </a:t>
            </a:r>
            <a:r>
              <a:rPr lang="en-US" sz="1600" b="1" u="sng" dirty="0"/>
              <a:t>same fundamental problem</a:t>
            </a:r>
            <a:r>
              <a:rPr lang="en-US" sz="1600" dirty="0"/>
              <a:t>. For example, some languages prioritize simplicity, while others prioritize accuracy, but they all remain on the efficiency frontier.</a:t>
            </a:r>
          </a:p>
        </p:txBody>
      </p:sp>
      <p:pic>
        <p:nvPicPr>
          <p:cNvPr id="12" name="Picture 2" descr="A diagram of a function&#10;&#10;AI-generated content may be incorrect.">
            <a:extLst>
              <a:ext uri="{FF2B5EF4-FFF2-40B4-BE49-F238E27FC236}">
                <a16:creationId xmlns:a16="http://schemas.microsoft.com/office/drawing/2014/main" id="{8089892C-4FE5-F3BC-C107-7A925121B9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62088" y="1885424"/>
            <a:ext cx="4339223" cy="3015760"/>
          </a:xfrm>
          <a:prstGeom prst="rect">
            <a:avLst/>
          </a:prstGeom>
          <a:noFill/>
          <a:extLst>
            <a:ext uri="{909E8E84-426E-40DD-AFC4-6F175D3DCCD1}">
              <a14:hiddenFill xmlns:a14="http://schemas.microsoft.com/office/drawing/2010/main">
                <a:solidFill>
                  <a:srgbClr val="FFFFFF"/>
                </a:solidFill>
              </a14:hiddenFill>
            </a:ext>
          </a:extLst>
        </p:spPr>
      </p:pic>
      <p:sp>
        <p:nvSpPr>
          <p:cNvPr id="21"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977840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A89B1A50-0F1F-B034-6FCA-4F9831800A9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6AA00EF-5AE4-81C0-200B-FDFCACACD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15E25-6BCA-A46C-306A-40A65C3CC8A4}"/>
              </a:ext>
            </a:extLst>
          </p:cNvPr>
          <p:cNvSpPr>
            <a:spLocks noGrp="1"/>
          </p:cNvSpPr>
          <p:nvPr>
            <p:ph type="title"/>
          </p:nvPr>
        </p:nvSpPr>
        <p:spPr>
          <a:xfrm>
            <a:off x="585216" y="645106"/>
            <a:ext cx="11475720" cy="866861"/>
          </a:xfrm>
        </p:spPr>
        <p:txBody>
          <a:bodyPr>
            <a:normAutofit fontScale="90000"/>
          </a:bodyPr>
          <a:lstStyle/>
          <a:p>
            <a:r>
              <a:rPr lang="en-US" dirty="0"/>
              <a:t>Article Result #2 A Unified Theory of Color Term Evolution  </a:t>
            </a:r>
            <a:endParaRPr lang="he-IL" dirty="0"/>
          </a:p>
        </p:txBody>
      </p:sp>
      <p:sp>
        <p:nvSpPr>
          <p:cNvPr id="19" name="Rectangle 18">
            <a:extLst>
              <a:ext uri="{FF2B5EF4-FFF2-40B4-BE49-F238E27FC236}">
                <a16:creationId xmlns:a16="http://schemas.microsoft.com/office/drawing/2014/main" id="{1ABE96C6-49EC-2104-CF69-E13D09ED9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3C727B-0223-882F-9CF4-2A2FB109F728}"/>
                  </a:ext>
                </a:extLst>
              </p:cNvPr>
              <p:cNvSpPr>
                <a:spLocks noGrp="1"/>
              </p:cNvSpPr>
              <p:nvPr>
                <p:ph idx="1"/>
              </p:nvPr>
            </p:nvSpPr>
            <p:spPr>
              <a:xfrm>
                <a:off x="585215" y="1516714"/>
                <a:ext cx="6940189" cy="5050785"/>
              </a:xfrm>
            </p:spPr>
            <p:txBody>
              <a:bodyPr>
                <a:normAutofit lnSpcReduction="10000"/>
              </a:bodyPr>
              <a:lstStyle/>
              <a:p>
                <a:pPr marL="0" indent="0" algn="l" rtl="0">
                  <a:lnSpc>
                    <a:spcPct val="90000"/>
                  </a:lnSpc>
                  <a:buNone/>
                </a:pPr>
                <a:r>
                  <a:rPr lang="en-US" sz="1600" dirty="0"/>
                  <a:t>The IB model doesn't just describe a static picture; it provides a single, unified process for how color systems </a:t>
                </a:r>
                <a:r>
                  <a:rPr lang="en-US" sz="1600" b="1" dirty="0"/>
                  <a:t>evolve</a:t>
                </a:r>
                <a:r>
                  <a:rPr lang="en-US" sz="1600" dirty="0"/>
                  <a:t>.</a:t>
                </a:r>
              </a:p>
              <a:p>
                <a:pPr algn="l" rtl="0">
                  <a:lnSpc>
                    <a:spcPct val="90000"/>
                  </a:lnSpc>
                </a:pPr>
                <a:r>
                  <a:rPr lang="en-US" sz="1600" b="1" dirty="0"/>
                  <a:t>Evolution along the Curve:</a:t>
                </a:r>
                <a:r>
                  <a:rPr lang="en-US" sz="1600" dirty="0"/>
                  <a:t> By changing a single "trade-off" parameter (</a:t>
                </a:r>
                <a14:m>
                  <m:oMath xmlns:m="http://schemas.openxmlformats.org/officeDocument/2006/math">
                    <m:r>
                      <a:rPr lang="en-US" sz="1600" b="0" i="1" smtClean="0">
                        <a:latin typeface="Cambria Math" panose="02040503050406030204" pitchFamily="18" charset="0"/>
                      </a:rPr>
                      <m:t>𝛽</m:t>
                    </m:r>
                  </m:oMath>
                </a14:m>
                <a:r>
                  <a:rPr lang="en-US" sz="1600" dirty="0"/>
                  <a:t>) in the model, the researchers can simulate the evolution of a color system, moving from simple to complex along the IB curve.</a:t>
                </a:r>
              </a:p>
              <a:p>
                <a:pPr algn="l" rtl="0">
                  <a:lnSpc>
                    <a:spcPct val="90000"/>
                  </a:lnSpc>
                </a:pPr>
                <a:r>
                  <a:rPr lang="en-US" sz="1600" b="1" dirty="0"/>
                  <a:t>Unifying Competing Theories:</a:t>
                </a:r>
                <a:r>
                  <a:rPr lang="en-US" sz="1600" dirty="0"/>
                  <a:t> This simulated evolution elegantly combines two major theories of color naming:</a:t>
                </a:r>
              </a:p>
              <a:p>
                <a:pPr lvl="1" algn="l" rtl="0">
                  <a:lnSpc>
                    <a:spcPct val="90000"/>
                  </a:lnSpc>
                </a:pPr>
                <a:r>
                  <a:rPr lang="en-US" sz="1600" b="1" dirty="0"/>
                  <a:t>Discrete Stages (Berlin &amp; Kay):</a:t>
                </a:r>
                <a:r>
                  <a:rPr lang="en-US" sz="1600" dirty="0"/>
                  <a:t> The model shows "phase transitions" where new, stable color categories (like black/white, then red, then green/yellow, then blue) emerge in an order that closely matches the classic proposed evolutionary sequence.</a:t>
                </a:r>
              </a:p>
              <a:p>
                <a:pPr lvl="1" algn="l" rtl="0">
                  <a:lnSpc>
                    <a:spcPct val="90000"/>
                  </a:lnSpc>
                </a:pPr>
                <a:r>
                  <a:rPr lang="en-US" sz="1600" b="1" dirty="0"/>
                  <a:t>Continuous Evolution:</a:t>
                </a:r>
                <a:r>
                  <a:rPr lang="en-US" sz="1600" dirty="0"/>
                  <a:t> Between these stages, the model shows that categories emerge gradually and that boundaries are "soft," leading to inconsistent naming in some regions of color space—something that is observed empirically but that older models struggled to explain.</a:t>
                </a:r>
                <a:endParaRPr lang="en-US" sz="1400" dirty="0"/>
              </a:p>
              <a:p>
                <a:pPr marL="457200" lvl="1" indent="0" algn="l" rtl="0">
                  <a:lnSpc>
                    <a:spcPct val="90000"/>
                  </a:lnSpc>
                  <a:buNone/>
                </a:pPr>
                <a:r>
                  <a:rPr lang="en-US" dirty="0"/>
                  <a:t>In essence, the drive for efficiency provides a single mechanism that explains both the discrete stages and the continuous, messy transitions of how languages build their color vocabularies.</a:t>
                </a:r>
                <a:endParaRPr lang="en-US" sz="1600" dirty="0"/>
              </a:p>
            </p:txBody>
          </p:sp>
        </mc:Choice>
        <mc:Fallback xmlns="">
          <p:sp>
            <p:nvSpPr>
              <p:cNvPr id="3" name="Content Placeholder 2">
                <a:extLst>
                  <a:ext uri="{FF2B5EF4-FFF2-40B4-BE49-F238E27FC236}">
                    <a16:creationId xmlns:a16="http://schemas.microsoft.com/office/drawing/2014/main" id="{D33C727B-0223-882F-9CF4-2A2FB109F728}"/>
                  </a:ext>
                </a:extLst>
              </p:cNvPr>
              <p:cNvSpPr>
                <a:spLocks noGrp="1" noRot="1" noChangeAspect="1" noMove="1" noResize="1" noEditPoints="1" noAdjustHandles="1" noChangeArrowheads="1" noChangeShapeType="1" noTextEdit="1"/>
              </p:cNvSpPr>
              <p:nvPr>
                <p:ph idx="1"/>
              </p:nvPr>
            </p:nvSpPr>
            <p:spPr>
              <a:xfrm>
                <a:off x="585215" y="1516714"/>
                <a:ext cx="6940189" cy="5050785"/>
              </a:xfrm>
              <a:blipFill>
                <a:blip r:embed="rId2"/>
                <a:stretch>
                  <a:fillRect l="-439" t="-1329" r="-1054" b="-966"/>
                </a:stretch>
              </a:blipFill>
            </p:spPr>
            <p:txBody>
              <a:bodyPr/>
              <a:lstStyle/>
              <a:p>
                <a:r>
                  <a:rPr lang="he-IL">
                    <a:noFill/>
                  </a:rPr>
                  <a:t> </a:t>
                </a:r>
              </a:p>
            </p:txBody>
          </p:sp>
        </mc:Fallback>
      </mc:AlternateContent>
      <p:pic>
        <p:nvPicPr>
          <p:cNvPr id="12" name="Picture 2" descr="A diagram of a function&#10;&#10;AI-generated content may be incorrect.">
            <a:extLst>
              <a:ext uri="{FF2B5EF4-FFF2-40B4-BE49-F238E27FC236}">
                <a16:creationId xmlns:a16="http://schemas.microsoft.com/office/drawing/2014/main" id="{FD84C916-BB16-B128-B366-4729AF6A2B6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62088" y="1885424"/>
            <a:ext cx="4339223" cy="3015760"/>
          </a:xfrm>
          <a:prstGeom prst="rect">
            <a:avLst/>
          </a:prstGeom>
          <a:noFill/>
          <a:extLst>
            <a:ext uri="{909E8E84-426E-40DD-AFC4-6F175D3DCCD1}">
              <a14:hiddenFill xmlns:a14="http://schemas.microsoft.com/office/drawing/2010/main">
                <a:solidFill>
                  <a:srgbClr val="FFFFFF"/>
                </a:solidFill>
              </a14:hiddenFill>
            </a:ext>
          </a:extLst>
        </p:spPr>
      </p:pic>
      <p:sp>
        <p:nvSpPr>
          <p:cNvPr id="21" name="Freeform 11">
            <a:extLst>
              <a:ext uri="{FF2B5EF4-FFF2-40B4-BE49-F238E27FC236}">
                <a16:creationId xmlns:a16="http://schemas.microsoft.com/office/drawing/2014/main" id="{1D7B7EA5-D144-451A-E111-FDCF9D15D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B204F2-0D29-1E74-CA3A-127F49299193}"/>
              </a:ext>
            </a:extLst>
          </p:cNvPr>
          <p:cNvPicPr>
            <a:picLocks noChangeAspect="1"/>
          </p:cNvPicPr>
          <p:nvPr/>
        </p:nvPicPr>
        <p:blipFill>
          <a:blip r:embed="rId4"/>
          <a:stretch>
            <a:fillRect/>
          </a:stretch>
        </p:blipFill>
        <p:spPr>
          <a:xfrm>
            <a:off x="8110621" y="4901184"/>
            <a:ext cx="3496163" cy="533474"/>
          </a:xfrm>
          <a:prstGeom prst="rect">
            <a:avLst/>
          </a:prstGeom>
        </p:spPr>
      </p:pic>
    </p:spTree>
    <p:extLst>
      <p:ext uri="{BB962C8B-B14F-4D97-AF65-F5344CB8AC3E}">
        <p14:creationId xmlns:p14="http://schemas.microsoft.com/office/powerpoint/2010/main" val="3880591195"/>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1372-F7D9-13A3-27E6-985F0D109A9F}"/>
              </a:ext>
            </a:extLst>
          </p:cNvPr>
          <p:cNvSpPr>
            <a:spLocks noGrp="1"/>
          </p:cNvSpPr>
          <p:nvPr>
            <p:ph type="title"/>
          </p:nvPr>
        </p:nvSpPr>
        <p:spPr>
          <a:xfrm>
            <a:off x="2263741" y="624110"/>
            <a:ext cx="8911687" cy="1280890"/>
          </a:xfrm>
        </p:spPr>
        <p:txBody>
          <a:bodyPr/>
          <a:lstStyle/>
          <a:p>
            <a:r>
              <a:rPr lang="en-US" dirty="0"/>
              <a:t>Our research question</a:t>
            </a:r>
            <a:endParaRPr lang="he-IL" dirty="0"/>
          </a:p>
        </p:txBody>
      </p:sp>
      <p:sp>
        <p:nvSpPr>
          <p:cNvPr id="3" name="Content Placeholder 2">
            <a:extLst>
              <a:ext uri="{FF2B5EF4-FFF2-40B4-BE49-F238E27FC236}">
                <a16:creationId xmlns:a16="http://schemas.microsoft.com/office/drawing/2014/main" id="{B649981C-546F-1A3F-ADB7-290AE6A303F8}"/>
              </a:ext>
            </a:extLst>
          </p:cNvPr>
          <p:cNvSpPr>
            <a:spLocks noGrp="1"/>
          </p:cNvSpPr>
          <p:nvPr>
            <p:ph idx="1"/>
          </p:nvPr>
        </p:nvSpPr>
        <p:spPr>
          <a:xfrm>
            <a:off x="1847088" y="1722120"/>
            <a:ext cx="9099740" cy="4511770"/>
          </a:xfrm>
        </p:spPr>
        <p:txBody>
          <a:bodyPr>
            <a:normAutofit/>
          </a:bodyPr>
          <a:lstStyle/>
          <a:p>
            <a:pPr algn="l" rtl="0"/>
            <a:r>
              <a:rPr lang="en-US" sz="2000" dirty="0"/>
              <a:t>How do specific structural and typological characteristics of languages (e.g., number of basic color terms, focal color distributions, semantic domain granularity) influence their communicative fitness under the Information Bottleneck framework?</a:t>
            </a:r>
          </a:p>
          <a:p>
            <a:pPr marL="0" indent="0" algn="l" rtl="0">
              <a:buNone/>
            </a:pPr>
            <a:endParaRPr lang="en-US" sz="2000" dirty="0"/>
          </a:p>
          <a:p>
            <a:pPr algn="l" rtl="0"/>
            <a:r>
              <a:rPr lang="en-US" sz="2000" dirty="0"/>
              <a:t>Sub-questions:</a:t>
            </a:r>
          </a:p>
          <a:p>
            <a:pPr lvl="1" algn="l" rtl="0"/>
            <a:r>
              <a:rPr lang="en-US" sz="1800" dirty="0"/>
              <a:t>Random color space vs k-means color space vs Human made color space.</a:t>
            </a:r>
          </a:p>
          <a:p>
            <a:pPr lvl="1" algn="l" rtl="0"/>
            <a:r>
              <a:rPr lang="en-US" sz="1800" dirty="0"/>
              <a:t>How does the lexicon size affects the fitness of the language?</a:t>
            </a:r>
          </a:p>
          <a:p>
            <a:pPr lvl="1" algn="l" rtl="0"/>
            <a:r>
              <a:rPr lang="en-US" sz="1800" dirty="0"/>
              <a:t>How languages adapt to different environments?</a:t>
            </a:r>
          </a:p>
          <a:p>
            <a:pPr marL="457200" lvl="1" indent="0" algn="l" rtl="0">
              <a:buNone/>
            </a:pPr>
            <a:endParaRPr lang="en-US" sz="1800" dirty="0"/>
          </a:p>
          <a:p>
            <a:pPr lvl="1" algn="l" rtl="0"/>
            <a:endParaRPr lang="en-US" sz="1800" dirty="0"/>
          </a:p>
          <a:p>
            <a:pPr lvl="1" algn="l" rtl="0"/>
            <a:endParaRPr lang="en-US" sz="1800" dirty="0"/>
          </a:p>
        </p:txBody>
      </p:sp>
    </p:spTree>
    <p:extLst>
      <p:ext uri="{BB962C8B-B14F-4D97-AF65-F5344CB8AC3E}">
        <p14:creationId xmlns:p14="http://schemas.microsoft.com/office/powerpoint/2010/main" val="12182746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EE6C05A4-512E-529B-312E-CAD864B46D66}"/>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50B7C6A-89C9-A617-D6FF-8CF8663C6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F4DCF-2F14-A894-9016-53BDADF81077}"/>
              </a:ext>
            </a:extLst>
          </p:cNvPr>
          <p:cNvSpPr>
            <a:spLocks noGrp="1"/>
          </p:cNvSpPr>
          <p:nvPr>
            <p:ph type="title"/>
          </p:nvPr>
        </p:nvSpPr>
        <p:spPr>
          <a:xfrm>
            <a:off x="585216" y="645106"/>
            <a:ext cx="8449056" cy="866861"/>
          </a:xfrm>
        </p:spPr>
        <p:txBody>
          <a:bodyPr>
            <a:normAutofit/>
          </a:bodyPr>
          <a:lstStyle/>
          <a:p>
            <a:pPr rtl="0"/>
            <a:r>
              <a:rPr lang="en-US" dirty="0"/>
              <a:t>Methodology – Data Source	</a:t>
            </a:r>
            <a:endParaRPr lang="he-IL" dirty="0"/>
          </a:p>
        </p:txBody>
      </p:sp>
      <p:sp>
        <p:nvSpPr>
          <p:cNvPr id="19" name="Rectangle 18">
            <a:extLst>
              <a:ext uri="{FF2B5EF4-FFF2-40B4-BE49-F238E27FC236}">
                <a16:creationId xmlns:a16="http://schemas.microsoft.com/office/drawing/2014/main" id="{0BDB5465-E308-3FCB-F450-2AF42DBD4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p:sp>
        <p:nvSpPr>
          <p:cNvPr id="3" name="Content Placeholder 2">
            <a:extLst>
              <a:ext uri="{FF2B5EF4-FFF2-40B4-BE49-F238E27FC236}">
                <a16:creationId xmlns:a16="http://schemas.microsoft.com/office/drawing/2014/main" id="{4698AD7A-8B43-EDB1-4BD7-258E8D302424}"/>
              </a:ext>
            </a:extLst>
          </p:cNvPr>
          <p:cNvSpPr>
            <a:spLocks noGrp="1"/>
          </p:cNvSpPr>
          <p:nvPr>
            <p:ph idx="1"/>
          </p:nvPr>
        </p:nvSpPr>
        <p:spPr>
          <a:xfrm>
            <a:off x="585215" y="1618488"/>
            <a:ext cx="5890999" cy="4949011"/>
          </a:xfrm>
        </p:spPr>
        <p:txBody>
          <a:bodyPr>
            <a:normAutofit/>
          </a:bodyPr>
          <a:lstStyle/>
          <a:p>
            <a:pPr algn="l" rtl="0">
              <a:buNone/>
            </a:pPr>
            <a:r>
              <a:rPr lang="en-US" dirty="0"/>
              <a:t>The World Color Survey (WCS) palette that we use consists of 330 “chips” selected from the Munsell color system. To analyze these in a perceptually uniform way, we convert every Munsell chip into CIELAB coordinates (L*, a*, b*):</a:t>
            </a:r>
          </a:p>
          <a:p>
            <a:pPr algn="l" rtl="0">
              <a:buFont typeface="Arial" panose="020B0604020202020204" pitchFamily="34" charset="0"/>
              <a:buChar char="•"/>
            </a:pPr>
            <a:r>
              <a:rPr lang="en-US" b="1" dirty="0"/>
              <a:t>L*</a:t>
            </a:r>
            <a:r>
              <a:rPr lang="en-US" dirty="0"/>
              <a:t> (lightness) runs from near-black (≈ 2) up to almost white (≈ 98), matching our original Munsell value rows.</a:t>
            </a:r>
          </a:p>
          <a:p>
            <a:pPr algn="l" rtl="0">
              <a:buFont typeface="Arial" panose="020B0604020202020204" pitchFamily="34" charset="0"/>
              <a:buChar char="•"/>
            </a:pPr>
            <a:r>
              <a:rPr lang="en-US" b="1" dirty="0"/>
              <a:t>a*</a:t>
            </a:r>
            <a:r>
              <a:rPr lang="en-US" dirty="0"/>
              <a:t> (green–red axis) and </a:t>
            </a:r>
            <a:r>
              <a:rPr lang="en-US" b="1" dirty="0"/>
              <a:t>b*</a:t>
            </a:r>
            <a:r>
              <a:rPr lang="en-US" dirty="0"/>
              <a:t> (blue–yellow axis) encode hue and chroma in a way that roughly corresponds to Munsell hue and saturation—but note that the WCS chips sit at different maximal chroma for different hue/lightness combinations, so their a*/b* coordinates form an </a:t>
            </a:r>
            <a:r>
              <a:rPr lang="en-US" b="1" dirty="0"/>
              <a:t>irregular cloud</a:t>
            </a:r>
            <a:r>
              <a:rPr lang="en-US" dirty="0"/>
              <a:t> in 3D space.</a:t>
            </a:r>
          </a:p>
          <a:p>
            <a:pPr algn="l" rtl="0">
              <a:lnSpc>
                <a:spcPct val="90000"/>
              </a:lnSpc>
            </a:pPr>
            <a:endParaRPr lang="en-US" dirty="0"/>
          </a:p>
        </p:txBody>
      </p:sp>
      <p:sp>
        <p:nvSpPr>
          <p:cNvPr id="21" name="Freeform 11">
            <a:extLst>
              <a:ext uri="{FF2B5EF4-FFF2-40B4-BE49-F238E27FC236}">
                <a16:creationId xmlns:a16="http://schemas.microsoft.com/office/drawing/2014/main" id="{8D56B637-3F42-91E3-C973-249DB7B19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2B51578B-1859-EEAA-1CC3-EC20F564DE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0755" y="1554309"/>
            <a:ext cx="5307813" cy="25253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8E282E4-168A-18BA-5FC1-090DAA761F26}"/>
              </a:ext>
            </a:extLst>
          </p:cNvPr>
          <p:cNvSpPr txBox="1"/>
          <p:nvPr/>
        </p:nvSpPr>
        <p:spPr>
          <a:xfrm>
            <a:off x="6760755" y="4345353"/>
            <a:ext cx="5352288" cy="2308324"/>
          </a:xfrm>
          <a:prstGeom prst="rect">
            <a:avLst/>
          </a:prstGeom>
          <a:noFill/>
        </p:spPr>
        <p:txBody>
          <a:bodyPr wrap="square">
            <a:spAutoFit/>
          </a:bodyPr>
          <a:lstStyle/>
          <a:p>
            <a:pPr algn="ctr"/>
            <a:r>
              <a:rPr lang="en-US" dirty="0">
                <a:solidFill>
                  <a:schemeClr val="tx1">
                    <a:lumMod val="75000"/>
                    <a:lumOff val="25000"/>
                  </a:schemeClr>
                </a:solidFill>
              </a:rPr>
              <a:t>By working in CIELAB space, we ensure that “distance” between any two chips corresponds approximately to human perceptual difference, which is crucial when quantifying naming accuracy (via KL divergence) and modeling compression (via information-rate) under the Information Bottleneck framework</a:t>
            </a:r>
            <a:r>
              <a:rPr lang="en-US" dirty="0"/>
              <a:t>.</a:t>
            </a:r>
            <a:endParaRPr lang="he-IL" dirty="0"/>
          </a:p>
        </p:txBody>
      </p:sp>
    </p:spTree>
    <p:extLst>
      <p:ext uri="{BB962C8B-B14F-4D97-AF65-F5344CB8AC3E}">
        <p14:creationId xmlns:p14="http://schemas.microsoft.com/office/powerpoint/2010/main" val="1247872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id="{B36C68DF-C316-1E5D-C14F-1523687C532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2E8F81B-B96E-1B06-7B6E-3EED03D12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4F5D3-80B1-DE9D-8DFD-0ECEFFEEBC9D}"/>
              </a:ext>
            </a:extLst>
          </p:cNvPr>
          <p:cNvSpPr>
            <a:spLocks noGrp="1"/>
          </p:cNvSpPr>
          <p:nvPr>
            <p:ph type="title"/>
          </p:nvPr>
        </p:nvSpPr>
        <p:spPr>
          <a:xfrm>
            <a:off x="585216" y="645106"/>
            <a:ext cx="10552176" cy="866861"/>
          </a:xfrm>
        </p:spPr>
        <p:txBody>
          <a:bodyPr>
            <a:normAutofit fontScale="90000"/>
          </a:bodyPr>
          <a:lstStyle/>
          <a:p>
            <a:pPr rtl="0"/>
            <a:r>
              <a:rPr lang="en-US" dirty="0"/>
              <a:t>Methodology – Language Evolution Simulation	</a:t>
            </a:r>
            <a:endParaRPr lang="he-IL" dirty="0"/>
          </a:p>
        </p:txBody>
      </p:sp>
      <p:sp>
        <p:nvSpPr>
          <p:cNvPr id="19" name="Rectangle 18">
            <a:extLst>
              <a:ext uri="{FF2B5EF4-FFF2-40B4-BE49-F238E27FC236}">
                <a16:creationId xmlns:a16="http://schemas.microsoft.com/office/drawing/2014/main" id="{FAE459D9-82AA-DA7B-8405-244A377DA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he-IL"/>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F2FD5E-1F66-B752-8FCB-55875A00A369}"/>
                  </a:ext>
                </a:extLst>
              </p:cNvPr>
              <p:cNvSpPr>
                <a:spLocks noGrp="1"/>
              </p:cNvSpPr>
              <p:nvPr>
                <p:ph idx="1"/>
              </p:nvPr>
            </p:nvSpPr>
            <p:spPr>
              <a:xfrm>
                <a:off x="484633" y="1426464"/>
                <a:ext cx="11100816" cy="5141035"/>
              </a:xfrm>
            </p:spPr>
            <p:txBody>
              <a:bodyPr>
                <a:normAutofit/>
              </a:bodyPr>
              <a:lstStyle/>
              <a:p>
                <a:pPr marL="0" indent="0" algn="l" rtl="0">
                  <a:lnSpc>
                    <a:spcPct val="90000"/>
                  </a:lnSpc>
                  <a:buNone/>
                </a:pPr>
                <a:r>
                  <a:rPr lang="en-US" sz="2000" dirty="0"/>
                  <a:t>How it works:</a:t>
                </a:r>
              </a:p>
              <a:p>
                <a:pPr algn="l" rtl="0">
                  <a:lnSpc>
                    <a:spcPct val="90000"/>
                  </a:lnSpc>
                </a:pPr>
                <a:r>
                  <a:rPr lang="en-US" b="1" dirty="0"/>
                  <a:t>The World of Color:</a:t>
                </a:r>
                <a:r>
                  <a:rPr lang="en-US" dirty="0"/>
                  <a:t> We start by creating an Environment that represents a "meaning space" of 330 different colors, defined by their CIELAB coordinates. We can even simulate different visual environments, like a "forest" with more greens or a "beach" with more blues, by changing the frequency of certain colors.</a:t>
                </a:r>
              </a:p>
              <a:p>
                <a:pPr algn="l" rtl="0">
                  <a:lnSpc>
                    <a:spcPct val="90000"/>
                  </a:lnSpc>
                </a:pPr>
                <a:r>
                  <a:rPr lang="en-US" b="1" dirty="0"/>
                  <a:t>A Population of Languages: </a:t>
                </a:r>
                <a:r>
                  <a:rPr lang="en-US" dirty="0"/>
                  <a:t>We then initialize a population of competing "languages". Each Language is essentially a system for mapping meanings (colors) to words.</a:t>
                </a:r>
              </a:p>
              <a:p>
                <a:pPr lvl="1" algn="l" rtl="0">
                  <a:lnSpc>
                    <a:spcPct val="90000"/>
                  </a:lnSpc>
                </a:pPr>
                <a:r>
                  <a:rPr lang="en-US" sz="1800" dirty="0"/>
                  <a:t>These languages can have different lexicon sizes (number of words).</a:t>
                </a:r>
              </a:p>
              <a:p>
                <a:pPr lvl="1" algn="l" rtl="0">
                  <a:lnSpc>
                    <a:spcPct val="90000"/>
                  </a:lnSpc>
                </a:pPr>
                <a:r>
                  <a:rPr lang="en-US" sz="1800" dirty="0"/>
                  <a:t>They can also use different strategies to create their vocabulary, from completely random mappings to more structured systems based on clustering similar colors together (KMeans).</a:t>
                </a:r>
              </a:p>
              <a:p>
                <a:pPr algn="l" rtl="0">
                  <a:lnSpc>
                    <a:spcPct val="90000"/>
                  </a:lnSpc>
                </a:pPr>
                <a:r>
                  <a:rPr lang="en-US" b="1" dirty="0"/>
                  <a:t>Survival of the Fittest:</a:t>
                </a:r>
                <a:r>
                  <a:rPr lang="en-US" dirty="0"/>
                  <a:t> The core of our project is the evolutionary simulation itself. Over many generations, we assess each language's "fitness". A language is considered "fit" if it achieves a good balance between the accuracy and complexity according to a given </a:t>
                </a:r>
                <a14:m>
                  <m:oMath xmlns:m="http://schemas.openxmlformats.org/officeDocument/2006/math">
                    <m:r>
                      <a:rPr lang="en-US" b="0" i="1" smtClean="0">
                        <a:latin typeface="Cambria Math" panose="02040503050406030204" pitchFamily="18" charset="0"/>
                      </a:rPr>
                      <m:t>𝛽</m:t>
                    </m:r>
                  </m:oMath>
                </a14:m>
                <a:r>
                  <a:rPr lang="en-US" altLang="he-IL" dirty="0"/>
                  <a:t> tradeoff parameter.</a:t>
                </a:r>
              </a:p>
              <a:p>
                <a:pPr lvl="1" algn="l" rtl="0">
                  <a:lnSpc>
                    <a:spcPct val="90000"/>
                  </a:lnSpc>
                </a:pPr>
                <a:r>
                  <a:rPr lang="en-US" sz="1800" dirty="0"/>
                  <a:t>Fitness = (beta * Accuracy) – Complexity</a:t>
                </a:r>
                <a:endParaRPr lang="he-IL" altLang="he-IL" sz="1800" dirty="0"/>
              </a:p>
              <a:p>
                <a:pPr marL="457200" lvl="1" indent="0" algn="l" rtl="0">
                  <a:lnSpc>
                    <a:spcPct val="90000"/>
                  </a:lnSpc>
                  <a:buNone/>
                </a:pPr>
                <a:endParaRPr lang="he-IL" dirty="0"/>
              </a:p>
            </p:txBody>
          </p:sp>
        </mc:Choice>
        <mc:Fallback xmlns="">
          <p:sp>
            <p:nvSpPr>
              <p:cNvPr id="3" name="Content Placeholder 2">
                <a:extLst>
                  <a:ext uri="{FF2B5EF4-FFF2-40B4-BE49-F238E27FC236}">
                    <a16:creationId xmlns:a16="http://schemas.microsoft.com/office/drawing/2014/main" id="{C6F2FD5E-1F66-B752-8FCB-55875A00A369}"/>
                  </a:ext>
                </a:extLst>
              </p:cNvPr>
              <p:cNvSpPr>
                <a:spLocks noGrp="1" noRot="1" noChangeAspect="1" noMove="1" noResize="1" noEditPoints="1" noAdjustHandles="1" noChangeArrowheads="1" noChangeShapeType="1" noTextEdit="1"/>
              </p:cNvSpPr>
              <p:nvPr>
                <p:ph idx="1"/>
              </p:nvPr>
            </p:nvSpPr>
            <p:spPr>
              <a:xfrm>
                <a:off x="484633" y="1426464"/>
                <a:ext cx="11100816" cy="5141035"/>
              </a:xfrm>
              <a:blipFill>
                <a:blip r:embed="rId2"/>
                <a:stretch>
                  <a:fillRect l="-604" t="-1186"/>
                </a:stretch>
              </a:blipFill>
            </p:spPr>
            <p:txBody>
              <a:bodyPr/>
              <a:lstStyle/>
              <a:p>
                <a:r>
                  <a:rPr lang="he-IL">
                    <a:noFill/>
                  </a:rPr>
                  <a:t> </a:t>
                </a:r>
              </a:p>
            </p:txBody>
          </p:sp>
        </mc:Fallback>
      </mc:AlternateContent>
      <p:sp>
        <p:nvSpPr>
          <p:cNvPr id="21" name="Freeform 11">
            <a:extLst>
              <a:ext uri="{FF2B5EF4-FFF2-40B4-BE49-F238E27FC236}">
                <a16:creationId xmlns:a16="http://schemas.microsoft.com/office/drawing/2014/main" id="{7779CFD3-2496-485B-4212-A055CB400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21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518</TotalTime>
  <Words>1922</Words>
  <Application>Microsoft Office PowerPoint</Application>
  <PresentationFormat>מסך רחב</PresentationFormat>
  <Paragraphs>105</Paragraphs>
  <Slides>18</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18</vt:i4>
      </vt:variant>
    </vt:vector>
  </HeadingPairs>
  <TitlesOfParts>
    <vt:vector size="25" baseType="lpstr">
      <vt:lpstr>Aptos</vt:lpstr>
      <vt:lpstr>Arial</vt:lpstr>
      <vt:lpstr>Cambria Math</vt:lpstr>
      <vt:lpstr>Century Gothic</vt:lpstr>
      <vt:lpstr>Wingdings</vt:lpstr>
      <vt:lpstr>Wingdings 3</vt:lpstr>
      <vt:lpstr>Wisp</vt:lpstr>
      <vt:lpstr>The Puzzle of Color Naming</vt:lpstr>
      <vt:lpstr>Introduction </vt:lpstr>
      <vt:lpstr>The "Information Bottleneck" Framework</vt:lpstr>
      <vt:lpstr>The "Information Bottleneck" Framework</vt:lpstr>
      <vt:lpstr>Article Result #1 Languages Are Near-Optimally Efficient </vt:lpstr>
      <vt:lpstr>Article Result #2 A Unified Theory of Color Term Evolution  </vt:lpstr>
      <vt:lpstr>Our research question</vt:lpstr>
      <vt:lpstr>Methodology – Data Source </vt:lpstr>
      <vt:lpstr>Methodology – Language Evolution Simulation </vt:lpstr>
      <vt:lpstr>Methodology – Language Evolution Simulation </vt:lpstr>
      <vt:lpstr>The Results</vt:lpstr>
      <vt:lpstr>k-means vs Random</vt:lpstr>
      <vt:lpstr>k-means vs Random</vt:lpstr>
      <vt:lpstr>Different Environments</vt:lpstr>
      <vt:lpstr>Here we simulate how the same naming strategy (KMeans) competes against random lexicons over 700 generations in each environment. The curves reveal how environmental color statistics shape the growth and final equilibrium of different vocabulary sizes:</vt:lpstr>
      <vt:lpstr>Behavior of Real Languages in Color Naming</vt:lpstr>
      <vt:lpstr>Examine Human made language</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Gal Cesana</dc:creator>
  <cp:lastModifiedBy>Yonatan Ezra</cp:lastModifiedBy>
  <cp:revision>223</cp:revision>
  <dcterms:created xsi:type="dcterms:W3CDTF">2025-06-26T12:05:01Z</dcterms:created>
  <dcterms:modified xsi:type="dcterms:W3CDTF">2025-06-27T13:05:13Z</dcterms:modified>
</cp:coreProperties>
</file>