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Nunito ExtraBold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2D224F-D490-4B6A-A0FA-B9C25D7E5205}">
  <a:tblStyle styleId="{C12D224F-D490-4B6A-A0FA-B9C25D7E52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5.xml"/><Relationship Id="rId22" Type="http://schemas.openxmlformats.org/officeDocument/2006/relationships/font" Target="fonts/NunitoExtraBold-bold.fntdata"/><Relationship Id="rId10" Type="http://schemas.openxmlformats.org/officeDocument/2006/relationships/slide" Target="slides/slide4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NunitoExtra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50bdefe4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550bdefe4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45be46e8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45be46e8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45be46e8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45be46e8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45be46e8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45be46e8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45be46e8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45be46e8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45be46e87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45be46e87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50bdefe4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50bdefe4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50bdefe4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50bdefe4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50bdefe4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50bdefe4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50bdefe4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50bdefe4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3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66"/>
              <a:t>Tool Command Language</a:t>
            </a:r>
            <a:endParaRPr sz="2866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320148"/>
            <a:ext cx="53613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David Berger and Yehuda Shani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Lev Academic Center 5783/2023</a:t>
            </a:r>
            <a:endParaRPr sz="1400"/>
          </a:p>
        </p:txBody>
      </p:sp>
      <p:sp>
        <p:nvSpPr>
          <p:cNvPr id="130" name="Google Shape;130;p13"/>
          <p:cNvSpPr txBox="1"/>
          <p:nvPr/>
        </p:nvSpPr>
        <p:spPr>
          <a:xfrm>
            <a:off x="6402775" y="937300"/>
            <a:ext cx="162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הכל בסייעתא דשמיא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7013" y="1749750"/>
            <a:ext cx="1212275" cy="190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275" y="1590675"/>
            <a:ext cx="303847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515100" y="615450"/>
            <a:ext cx="35658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Error Messages</a:t>
            </a:r>
            <a:endParaRPr sz="2300"/>
          </a:p>
        </p:txBody>
      </p:sp>
      <p:sp>
        <p:nvSpPr>
          <p:cNvPr id="200" name="Google Shape;200;p22"/>
          <p:cNvSpPr txBox="1"/>
          <p:nvPr/>
        </p:nvSpPr>
        <p:spPr>
          <a:xfrm>
            <a:off x="5453800" y="3809150"/>
            <a:ext cx="2776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# But a bit cumbersome!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75" y="1396200"/>
            <a:ext cx="5523324" cy="3162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2"/>
          <p:cNvPicPr preferRelativeResize="0"/>
          <p:nvPr/>
        </p:nvPicPr>
        <p:blipFill rotWithShape="1">
          <a:blip r:embed="rId4">
            <a:alphaModFix/>
          </a:blip>
          <a:srcRect b="12041" l="0" r="57410" t="0"/>
          <a:stretch/>
        </p:blipFill>
        <p:spPr>
          <a:xfrm>
            <a:off x="5059300" y="323625"/>
            <a:ext cx="3565800" cy="25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Points we didn’t touch:</a:t>
            </a:r>
            <a:endParaRPr/>
          </a:p>
        </p:txBody>
      </p:sp>
      <p:sp>
        <p:nvSpPr>
          <p:cNvPr id="208" name="Google Shape;208;p23"/>
          <p:cNvSpPr txBox="1"/>
          <p:nvPr/>
        </p:nvSpPr>
        <p:spPr>
          <a:xfrm>
            <a:off x="541350" y="1547250"/>
            <a:ext cx="7846500" cy="26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# </a:t>
            </a:r>
            <a:r>
              <a:rPr lang="en" sz="1350" u="sng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Abstraction</a:t>
            </a:r>
            <a:r>
              <a:rPr lang="en" sz="13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 - TCL intended for procedural abstraction and not complex data structures…</a:t>
            </a:r>
            <a:endParaRPr sz="1350">
              <a:solidFill>
                <a:srgbClr val="008000"/>
              </a:solidFill>
              <a:highlight>
                <a:srgbClr val="FFFFFF"/>
              </a:highlight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# </a:t>
            </a:r>
            <a:r>
              <a:rPr lang="en" sz="1350" u="sng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Threads</a:t>
            </a:r>
            <a:r>
              <a:rPr lang="en" sz="13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 - TCL supports multithreading, but it is very uncommon (for obvious reasons)</a:t>
            </a:r>
            <a:endParaRPr sz="1350">
              <a:solidFill>
                <a:srgbClr val="008000"/>
              </a:solidFill>
              <a:highlight>
                <a:srgbClr val="FFFFFF"/>
              </a:highlight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# </a:t>
            </a:r>
            <a:r>
              <a:rPr lang="en" sz="1350" u="sng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Dynamic Memory</a:t>
            </a:r>
            <a:r>
              <a:rPr lang="en" sz="13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 - dealt with by Garbage Collector</a:t>
            </a:r>
            <a:endParaRPr sz="1350">
              <a:solidFill>
                <a:srgbClr val="008000"/>
              </a:solidFill>
              <a:highlight>
                <a:srgbClr val="FFFFFF"/>
              </a:highlight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# Very </a:t>
            </a:r>
            <a:r>
              <a:rPr lang="en" sz="1350" u="sng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Orthogonal</a:t>
            </a:r>
            <a:r>
              <a:rPr lang="en" sz="13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 - 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(ability to build something from given pieces) : </a:t>
            </a:r>
            <a:r>
              <a:rPr lang="en" sz="13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TCL provides few core commands, but they are very useful and intependent</a:t>
            </a:r>
            <a:endParaRPr sz="1350">
              <a:solidFill>
                <a:srgbClr val="008000"/>
              </a:solidFill>
              <a:highlight>
                <a:srgbClr val="FFFFFF"/>
              </a:highlight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# </a:t>
            </a:r>
            <a:r>
              <a:rPr lang="en" sz="1350" u="sng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Portable</a:t>
            </a:r>
            <a:r>
              <a:rPr lang="en" sz="13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 - Yes! Bintended to be embedded… does not rely on huge libraries or OS specific functionalities (unlike Swift, Powershell, etc)</a:t>
            </a:r>
            <a:endParaRPr sz="1350">
              <a:solidFill>
                <a:srgbClr val="008000"/>
              </a:solidFill>
              <a:highlight>
                <a:srgbClr val="FFFFFF"/>
              </a:highlight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# </a:t>
            </a:r>
            <a:r>
              <a:rPr lang="en" sz="1350" u="sng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Style</a:t>
            </a:r>
            <a:r>
              <a:rPr lang="en" sz="13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 - intended for Procedural, Imperative, Step-by-Step and task focused ... </a:t>
            </a:r>
            <a:br>
              <a:rPr lang="en" sz="13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</a:br>
            <a:r>
              <a:rPr lang="en" sz="13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Limited Support for OOD. Almost never used for Parrallel and Complex Multithreading.</a:t>
            </a:r>
            <a:endParaRPr sz="1350">
              <a:solidFill>
                <a:srgbClr val="008000"/>
              </a:solidFill>
              <a:highlight>
                <a:srgbClr val="FFFFFF"/>
              </a:highlight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TCL?</a:t>
            </a:r>
            <a:endParaRPr/>
          </a:p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595525" y="1624175"/>
            <a:ext cx="7505700" cy="28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950"/>
              <a:buFont typeface="Arial"/>
              <a:buChar char="●"/>
            </a:pPr>
            <a:r>
              <a:rPr lang="en" sz="19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Created (1988) as a Powerful and flexible Scripting Language </a:t>
            </a:r>
            <a:endParaRPr sz="19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950"/>
              <a:buFont typeface="Arial"/>
              <a:buChar char="●"/>
            </a:pPr>
            <a:r>
              <a:rPr lang="en" sz="1950" u="sng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Qualities</a:t>
            </a:r>
            <a:r>
              <a:rPr lang="en" sz="19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H</a:t>
            </a:r>
            <a:r>
              <a:rPr lang="en" sz="19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igh-level, All-purpose, Interpreted, Dynamically Typed, Simple Syntax, Portable</a:t>
            </a:r>
            <a:endParaRPr sz="19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950"/>
              <a:buFont typeface="Arial"/>
              <a:buChar char="●"/>
            </a:pPr>
            <a:r>
              <a:rPr lang="en" sz="1950" u="sng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</a:t>
            </a:r>
            <a:r>
              <a:rPr lang="en" sz="19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Scripting, Automation, Embedded into other applications (Especially EDA - Electronic Design Automation)</a:t>
            </a:r>
            <a:endParaRPr sz="19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p15"/>
          <p:cNvGraphicFramePr/>
          <p:nvPr/>
        </p:nvGraphicFramePr>
        <p:xfrm>
          <a:off x="563313" y="44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{C12D224F-D490-4B6A-A0FA-B9C25D7E5205}</a:tableStyleId>
              </a:tblPr>
              <a:tblGrid>
                <a:gridCol w="1211175"/>
                <a:gridCol w="3428450"/>
                <a:gridCol w="35055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Other Language:</a:t>
                      </a:r>
                      <a:endParaRPr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TCL</a:t>
                      </a:r>
                      <a:endParaRPr b="1"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Python</a:t>
                      </a:r>
                      <a:endParaRPr b="1"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Large Community </a:t>
                      </a:r>
                      <a:endParaRPr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Small Community</a:t>
                      </a:r>
                      <a:endParaRPr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Javascript</a:t>
                      </a:r>
                      <a:endParaRPr b="1"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Supports asynchronous programming, event-driven development</a:t>
                      </a:r>
                      <a:endParaRPr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Primarily single threaded</a:t>
                      </a:r>
                      <a:endParaRPr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Ideal for frontend</a:t>
                      </a:r>
                      <a:endParaRPr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Limited front end capabilities </a:t>
                      </a:r>
                      <a:endParaRPr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Java</a:t>
                      </a:r>
                      <a:endParaRPr b="1"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Compiled, Statically typed</a:t>
                      </a:r>
                      <a:endParaRPr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Interpreter, hard to detect bugs </a:t>
                      </a:r>
                      <a:endParaRPr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Fully supports OOP</a:t>
                      </a:r>
                      <a:endParaRPr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Limited OOP, more procedural in nature</a:t>
                      </a:r>
                      <a:endParaRPr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C/C++</a:t>
                      </a:r>
                      <a:endParaRPr b="1"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M</a:t>
                      </a:r>
                      <a:r>
                        <a:rPr lang="en" sz="1600"/>
                        <a:t>anual memory management</a:t>
                      </a:r>
                      <a:endParaRPr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Automatic memory management </a:t>
                      </a:r>
                      <a:endParaRPr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Bash scripting</a:t>
                      </a:r>
                      <a:endParaRPr b="1"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Provides many cmd-line utilities, system tools, integration with UNIX</a:t>
                      </a:r>
                      <a:endParaRPr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Contains less tools, provides many elements that Bash does not provide</a:t>
                      </a:r>
                      <a:endParaRPr sz="1600"/>
                    </a:p>
                  </a:txBody>
                  <a:tcPr marT="63500" marB="63500" marR="63500" marL="6350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5429425" y="476025"/>
            <a:ext cx="24744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General Example</a:t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5429425" y="1603950"/>
            <a:ext cx="2914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# NOTICE: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# only one constructor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# a "proc" can exist w/out a class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# params are just sent falanga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# sensitive to " " "\n"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# line 6 - expr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# line 8 vs 13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925" y="476025"/>
            <a:ext cx="4629025" cy="31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3163" y="3266250"/>
            <a:ext cx="191452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4791025" y="476025"/>
            <a:ext cx="35658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Limit to OOP:</a:t>
            </a:r>
            <a:br>
              <a:rPr lang="en" sz="2300"/>
            </a:br>
            <a:r>
              <a:rPr lang="en" sz="2300"/>
              <a:t>Returning Strings only..</a:t>
            </a:r>
            <a:endParaRPr sz="2300"/>
          </a:p>
        </p:txBody>
      </p:sp>
      <p:sp>
        <p:nvSpPr>
          <p:cNvPr id="157" name="Google Shape;157;p17"/>
          <p:cNvSpPr txBox="1"/>
          <p:nvPr/>
        </p:nvSpPr>
        <p:spPr>
          <a:xfrm>
            <a:off x="4653700" y="1303475"/>
            <a:ext cx="3997500" cy="19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# Notice: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# Main has an obj Factory, can access functions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# Factory can return results from it's inner class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# but factory CANT return a reference!!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 to it's innner class... interpreted as a string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(also, can only have 1 ctor…)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712" y="2975700"/>
            <a:ext cx="3472425" cy="145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300" y="476025"/>
            <a:ext cx="4284400" cy="406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4791025" y="476025"/>
            <a:ext cx="35658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But Many Built in String Functions</a:t>
            </a:r>
            <a:endParaRPr sz="2300"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975" y="1582125"/>
            <a:ext cx="1990725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850" y="476025"/>
            <a:ext cx="4561175" cy="307181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/>
        </p:nvSpPr>
        <p:spPr>
          <a:xfrm>
            <a:off x="759553" y="3824400"/>
            <a:ext cx="3135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# And many more..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4791025" y="476025"/>
            <a:ext cx="35658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Data Structures - Lists</a:t>
            </a:r>
            <a:endParaRPr sz="2300"/>
          </a:p>
        </p:txBody>
      </p:sp>
      <p:sp>
        <p:nvSpPr>
          <p:cNvPr id="173" name="Google Shape;173;p19"/>
          <p:cNvSpPr txBox="1"/>
          <p:nvPr/>
        </p:nvSpPr>
        <p:spPr>
          <a:xfrm>
            <a:off x="1828528" y="293325"/>
            <a:ext cx="31356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# notice: very intuitive commands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# but </a:t>
            </a: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sophisticated</a:t>
            </a: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 functionality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75" y="931425"/>
            <a:ext cx="4250325" cy="14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875" y="2798925"/>
            <a:ext cx="412432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6300" y="3324732"/>
            <a:ext cx="3135600" cy="1503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6300" y="1123600"/>
            <a:ext cx="3475299" cy="1827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515100" y="615450"/>
            <a:ext cx="35658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Data Structures - Dict</a:t>
            </a:r>
            <a:endParaRPr sz="2300"/>
          </a:p>
        </p:txBody>
      </p:sp>
      <p:sp>
        <p:nvSpPr>
          <p:cNvPr id="183" name="Google Shape;183;p20"/>
          <p:cNvSpPr txBox="1"/>
          <p:nvPr/>
        </p:nvSpPr>
        <p:spPr>
          <a:xfrm>
            <a:off x="5828125" y="2941600"/>
            <a:ext cx="27768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Nunito ExtraBold"/>
                <a:ea typeface="Nunito ExtraBold"/>
                <a:cs typeface="Nunito ExtraBold"/>
                <a:sym typeface="Nunito ExtraBold"/>
              </a:rPr>
              <a:t># There are also Arrays… but hard to do more than that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50" y="2217300"/>
            <a:ext cx="5598275" cy="227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4338" y="1298338"/>
            <a:ext cx="460057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468625" y="491525"/>
            <a:ext cx="35658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Scope: Usually Static, but…</a:t>
            </a:r>
            <a:endParaRPr sz="2300"/>
          </a:p>
        </p:txBody>
      </p:sp>
      <p:pic>
        <p:nvPicPr>
          <p:cNvPr id="191" name="Google Shape;191;p21"/>
          <p:cNvPicPr preferRelativeResize="0"/>
          <p:nvPr/>
        </p:nvPicPr>
        <p:blipFill rotWithShape="1">
          <a:blip r:embed="rId3">
            <a:alphaModFix/>
          </a:blip>
          <a:srcRect b="-9409" l="0" r="-8506" t="0"/>
          <a:stretch/>
        </p:blipFill>
        <p:spPr>
          <a:xfrm>
            <a:off x="553850" y="1339337"/>
            <a:ext cx="3395350" cy="271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 rotWithShape="1">
          <a:blip r:embed="rId4">
            <a:alphaModFix/>
          </a:blip>
          <a:srcRect b="0" l="0" r="26937" t="0"/>
          <a:stretch/>
        </p:blipFill>
        <p:spPr>
          <a:xfrm>
            <a:off x="612613" y="3886450"/>
            <a:ext cx="3277825" cy="81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9200" y="491525"/>
            <a:ext cx="4393299" cy="261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21750" y="3109599"/>
            <a:ext cx="4306301" cy="174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