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7" r:id="rId2"/>
    <p:sldId id="258" r:id="rId3"/>
    <p:sldId id="259" r:id="rId4"/>
    <p:sldId id="278" r:id="rId5"/>
    <p:sldId id="256" r:id="rId6"/>
    <p:sldId id="264" r:id="rId7"/>
    <p:sldId id="263" r:id="rId8"/>
    <p:sldId id="262" r:id="rId9"/>
    <p:sldId id="265" r:id="rId10"/>
    <p:sldId id="261" r:id="rId11"/>
    <p:sldId id="260" r:id="rId12"/>
    <p:sldId id="266" r:id="rId13"/>
    <p:sldId id="267" r:id="rId14"/>
    <p:sldId id="268" r:id="rId15"/>
    <p:sldId id="269" r:id="rId16"/>
    <p:sldId id="270" r:id="rId17"/>
    <p:sldId id="271" r:id="rId18"/>
    <p:sldId id="272" r:id="rId19"/>
    <p:sldId id="273" r:id="rId20"/>
    <p:sldId id="274" r:id="rId21"/>
    <p:sldId id="276"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4619" autoAdjust="0"/>
  </p:normalViewPr>
  <p:slideViewPr>
    <p:cSldViewPr snapToGrid="0">
      <p:cViewPr>
        <p:scale>
          <a:sx n="90" d="100"/>
          <a:sy n="90" d="100"/>
        </p:scale>
        <p:origin x="124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92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5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17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73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12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17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75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10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05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65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6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12/7/2022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514897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רשת מופשטת של צומת ורשת">
            <a:extLst>
              <a:ext uri="{FF2B5EF4-FFF2-40B4-BE49-F238E27FC236}">
                <a16:creationId xmlns:a16="http://schemas.microsoft.com/office/drawing/2014/main" id="{00AC5935-B50A-F7D9-6BA7-2B7E12EFF4A9}"/>
              </a:ext>
            </a:extLst>
          </p:cNvPr>
          <p:cNvPicPr>
            <a:picLocks noChangeAspect="1"/>
          </p:cNvPicPr>
          <p:nvPr/>
        </p:nvPicPr>
        <p:blipFill rotWithShape="1">
          <a:blip r:embed="rId2"/>
          <a:srcRect t="1059" b="23941"/>
          <a:stretch/>
        </p:blipFill>
        <p:spPr>
          <a:xfrm>
            <a:off x="-19586" y="-222861"/>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CEC71B4F-C020-105E-8A77-ED65C70C4D6E}"/>
              </a:ext>
            </a:extLst>
          </p:cNvPr>
          <p:cNvSpPr>
            <a:spLocks noGrp="1"/>
          </p:cNvSpPr>
          <p:nvPr>
            <p:ph type="title"/>
          </p:nvPr>
        </p:nvSpPr>
        <p:spPr>
          <a:xfrm>
            <a:off x="5791200" y="1114050"/>
            <a:ext cx="1648550" cy="429036"/>
          </a:xfrm>
        </p:spPr>
        <p:txBody>
          <a:bodyPr vert="horz" lIns="91440" tIns="45720" rIns="91440" bIns="45720" rtlCol="0" anchor="b">
            <a:normAutofit fontScale="90000"/>
          </a:bodyPr>
          <a:lstStyle/>
          <a:p>
            <a:r>
              <a:rPr lang="en-US" sz="5400" b="1" i="0" kern="1200" cap="all" baseline="0" dirty="0" err="1">
                <a:solidFill>
                  <a:schemeClr val="tx1"/>
                </a:solidFill>
                <a:latin typeface="+mj-lt"/>
                <a:ea typeface="+mj-ea"/>
                <a:cs typeface="+mj-cs"/>
              </a:rPr>
              <a:t>רקע</a:t>
            </a:r>
            <a:endParaRPr lang="en-US" sz="5400" b="1" i="0" kern="1200" cap="all" baseline="0" dirty="0">
              <a:solidFill>
                <a:schemeClr val="tx1"/>
              </a:solidFill>
              <a:latin typeface="+mj-lt"/>
              <a:ea typeface="+mj-ea"/>
              <a:cs typeface="+mj-cs"/>
            </a:endParaRPr>
          </a:p>
        </p:txBody>
      </p:sp>
      <p:sp>
        <p:nvSpPr>
          <p:cNvPr id="4" name="תיבת טקסט 3">
            <a:extLst>
              <a:ext uri="{FF2B5EF4-FFF2-40B4-BE49-F238E27FC236}">
                <a16:creationId xmlns:a16="http://schemas.microsoft.com/office/drawing/2014/main" id="{2A6BE5D1-7AFD-920D-970A-4ECCA7E339CC}"/>
              </a:ext>
            </a:extLst>
          </p:cNvPr>
          <p:cNvSpPr txBox="1"/>
          <p:nvPr/>
        </p:nvSpPr>
        <p:spPr>
          <a:xfrm>
            <a:off x="276520" y="5253041"/>
            <a:ext cx="11029359" cy="1200329"/>
          </a:xfrm>
          <a:prstGeom prst="rect">
            <a:avLst/>
          </a:prstGeom>
          <a:noFill/>
        </p:spPr>
        <p:txBody>
          <a:bodyPr wrap="square" rtlCol="1">
            <a:spAutoFit/>
          </a:bodyPr>
          <a:lstStyle/>
          <a:p>
            <a:pPr algn="r"/>
            <a:r>
              <a:rPr lang="he-IL" dirty="0"/>
              <a:t>בעל פה: בתאריך 2.7.22 </a:t>
            </a:r>
            <a:r>
              <a:rPr lang="he-IL" dirty="0" err="1"/>
              <a:t>החזבאללה</a:t>
            </a:r>
            <a:r>
              <a:rPr lang="he-IL" dirty="0"/>
              <a:t> שיגרו שלושה כלי טיס בלתי מיואשים שחדרו מלבנון במטרה לתצפת על האסדה הלאומית שבשדה כריש.   </a:t>
            </a:r>
            <a:r>
              <a:rPr lang="he-IL" dirty="0" err="1"/>
              <a:t>הארוע</a:t>
            </a:r>
            <a:r>
              <a:rPr lang="he-IL" dirty="0"/>
              <a:t> הזה </a:t>
            </a:r>
            <a:r>
              <a:rPr lang="he-IL" dirty="0">
                <a:highlight>
                  <a:srgbClr val="FF0000"/>
                </a:highlight>
              </a:rPr>
              <a:t>הנושא של איום </a:t>
            </a:r>
            <a:r>
              <a:rPr lang="he-IL" dirty="0" err="1">
                <a:highlight>
                  <a:srgbClr val="FF0000"/>
                </a:highlight>
              </a:rPr>
              <a:t>רחפנים</a:t>
            </a:r>
            <a:r>
              <a:rPr lang="he-IL" dirty="0">
                <a:highlight>
                  <a:srgbClr val="FF0000"/>
                </a:highlight>
              </a:rPr>
              <a:t> על מערכת הבטחון .</a:t>
            </a:r>
            <a:endParaRPr lang="en-US" dirty="0">
              <a:highlight>
                <a:srgbClr val="FF0000"/>
              </a:highlight>
            </a:endParaRPr>
          </a:p>
          <a:p>
            <a:pPr algn="r"/>
            <a:r>
              <a:rPr lang="he-IL" dirty="0">
                <a:highlight>
                  <a:srgbClr val="FF0000"/>
                </a:highlight>
              </a:rPr>
              <a:t>הכתבה </a:t>
            </a:r>
            <a:r>
              <a:rPr lang="he-IL" dirty="0" err="1">
                <a:highlight>
                  <a:srgbClr val="FF0000"/>
                </a:highlight>
              </a:rPr>
              <a:t>השניה</a:t>
            </a:r>
            <a:r>
              <a:rPr lang="he-IL" dirty="0">
                <a:highlight>
                  <a:srgbClr val="FF0000"/>
                </a:highlight>
              </a:rPr>
              <a:t> מדברת על פיתוח ישראלי חדש על מנת להשמיד רחפני </a:t>
            </a:r>
            <a:r>
              <a:rPr lang="he-IL" dirty="0" err="1">
                <a:highlight>
                  <a:srgbClr val="FF0000"/>
                </a:highlight>
              </a:rPr>
              <a:t>אוייב</a:t>
            </a:r>
            <a:r>
              <a:rPr lang="he-IL" dirty="0">
                <a:highlight>
                  <a:srgbClr val="FF0000"/>
                </a:highlight>
              </a:rPr>
              <a:t>.</a:t>
            </a:r>
          </a:p>
          <a:p>
            <a:pPr algn="r"/>
            <a:r>
              <a:rPr lang="he-IL" dirty="0">
                <a:highlight>
                  <a:srgbClr val="FF0000"/>
                </a:highlight>
              </a:rPr>
              <a:t>על מנת להשתמש בפיתוח זה, יש כמובן  צורך לפתח מערכות המזהות את מיקום </a:t>
            </a:r>
            <a:r>
              <a:rPr lang="he-IL" dirty="0" err="1">
                <a:highlight>
                  <a:srgbClr val="FF0000"/>
                </a:highlight>
              </a:rPr>
              <a:t>הרחפנים</a:t>
            </a:r>
            <a:r>
              <a:rPr lang="he-IL" dirty="0">
                <a:highlight>
                  <a:srgbClr val="FF0000"/>
                </a:highlight>
              </a:rPr>
              <a:t> בצורה המדויקת ביותר.</a:t>
            </a:r>
            <a:r>
              <a:rPr lang="en-US" dirty="0">
                <a:highlight>
                  <a:srgbClr val="FF0000"/>
                </a:highlight>
              </a:rPr>
              <a:t> </a:t>
            </a:r>
            <a:r>
              <a:rPr lang="en-US" dirty="0"/>
              <a:t>.</a:t>
            </a:r>
            <a:endParaRPr lang="he-IL" dirty="0"/>
          </a:p>
        </p:txBody>
      </p:sp>
      <p:pic>
        <p:nvPicPr>
          <p:cNvPr id="7" name="תמונה 6">
            <a:extLst>
              <a:ext uri="{FF2B5EF4-FFF2-40B4-BE49-F238E27FC236}">
                <a16:creationId xmlns:a16="http://schemas.microsoft.com/office/drawing/2014/main" id="{ECED1466-1513-D18F-A993-9FDF2B82893D}"/>
              </a:ext>
            </a:extLst>
          </p:cNvPr>
          <p:cNvPicPr>
            <a:picLocks noChangeAspect="1"/>
          </p:cNvPicPr>
          <p:nvPr/>
        </p:nvPicPr>
        <p:blipFill>
          <a:blip r:embed="rId3"/>
          <a:stretch>
            <a:fillRect/>
          </a:stretch>
        </p:blipFill>
        <p:spPr>
          <a:xfrm rot="772269">
            <a:off x="4453843" y="2085521"/>
            <a:ext cx="7250262" cy="2368898"/>
          </a:xfrm>
          <a:prstGeom prst="rect">
            <a:avLst/>
          </a:prstGeom>
        </p:spPr>
      </p:pic>
      <p:pic>
        <p:nvPicPr>
          <p:cNvPr id="10" name="תמונה 9">
            <a:extLst>
              <a:ext uri="{FF2B5EF4-FFF2-40B4-BE49-F238E27FC236}">
                <a16:creationId xmlns:a16="http://schemas.microsoft.com/office/drawing/2014/main" id="{603B0459-FA38-B1A7-949E-4536EE2931B2}"/>
              </a:ext>
            </a:extLst>
          </p:cNvPr>
          <p:cNvPicPr>
            <a:picLocks noChangeAspect="1"/>
          </p:cNvPicPr>
          <p:nvPr/>
        </p:nvPicPr>
        <p:blipFill>
          <a:blip r:embed="rId4"/>
          <a:stretch>
            <a:fillRect/>
          </a:stretch>
        </p:blipFill>
        <p:spPr>
          <a:xfrm rot="20014648">
            <a:off x="106572" y="1242362"/>
            <a:ext cx="6557118" cy="1930186"/>
          </a:xfrm>
          <a:prstGeom prst="rect">
            <a:avLst/>
          </a:prstGeom>
        </p:spPr>
      </p:pic>
    </p:spTree>
    <p:extLst>
      <p:ext uri="{BB962C8B-B14F-4D97-AF65-F5344CB8AC3E}">
        <p14:creationId xmlns:p14="http://schemas.microsoft.com/office/powerpoint/2010/main" val="41145357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1D88D6-831A-96C6-6D46-03ADB08095A2}"/>
              </a:ext>
            </a:extLst>
          </p:cNvPr>
          <p:cNvSpPr>
            <a:spLocks noGrp="1"/>
          </p:cNvSpPr>
          <p:nvPr>
            <p:ph type="title"/>
          </p:nvPr>
        </p:nvSpPr>
        <p:spPr/>
        <p:txBody>
          <a:bodyPr/>
          <a:lstStyle/>
          <a:p>
            <a:r>
              <a:rPr lang="he-IL" dirty="0"/>
              <a:t>פתרון כללי </a:t>
            </a:r>
          </a:p>
        </p:txBody>
      </p:sp>
      <p:sp>
        <p:nvSpPr>
          <p:cNvPr id="3" name="מציין מיקום תוכן 2">
            <a:extLst>
              <a:ext uri="{FF2B5EF4-FFF2-40B4-BE49-F238E27FC236}">
                <a16:creationId xmlns:a16="http://schemas.microsoft.com/office/drawing/2014/main" id="{54DEE0A6-22D0-7D1C-D280-E8F3B03BF6D5}"/>
              </a:ext>
            </a:extLst>
          </p:cNvPr>
          <p:cNvSpPr>
            <a:spLocks noGrp="1"/>
          </p:cNvSpPr>
          <p:nvPr>
            <p:ph idx="1"/>
          </p:nvPr>
        </p:nvSpPr>
        <p:spPr/>
        <p:txBody>
          <a:bodyPr>
            <a:normAutofit fontScale="92500" lnSpcReduction="20000"/>
          </a:bodyPr>
          <a:lstStyle/>
          <a:p>
            <a:pPr marL="0" indent="0">
              <a:buNone/>
            </a:pPr>
            <a:r>
              <a:rPr lang="he-IL" dirty="0"/>
              <a:t>המערכת בנויה  כך שעוזרת למפעיל האנושי ליישם שלושת עקרונות במערכות לחימה אוטומטית על פי פרופסור תומס שירדן :</a:t>
            </a:r>
          </a:p>
          <a:p>
            <a:pPr marL="0" indent="0">
              <a:buNone/>
            </a:pPr>
            <a:r>
              <a:rPr lang="he-IL" dirty="0"/>
              <a:t>1.בקרה פעילה.</a:t>
            </a:r>
          </a:p>
          <a:p>
            <a:pPr marL="0" indent="0">
              <a:buNone/>
            </a:pPr>
            <a:r>
              <a:rPr lang="he-IL" dirty="0">
                <a:highlight>
                  <a:srgbClr val="FF0000"/>
                </a:highlight>
              </a:rPr>
              <a:t>למפעיל האנושי יש אפשרות לעקוב אחר </a:t>
            </a:r>
            <a:r>
              <a:rPr lang="he-IL" dirty="0" err="1">
                <a:highlight>
                  <a:srgbClr val="FF0000"/>
                </a:highlight>
              </a:rPr>
              <a:t>הרחפנים</a:t>
            </a:r>
            <a:r>
              <a:rPr lang="he-IL" dirty="0">
                <a:highlight>
                  <a:srgbClr val="FF0000"/>
                </a:highlight>
              </a:rPr>
              <a:t> </a:t>
            </a:r>
            <a:r>
              <a:rPr lang="he-IL" dirty="0" err="1">
                <a:highlight>
                  <a:srgbClr val="FF0000"/>
                </a:highlight>
              </a:rPr>
              <a:t>ויוכלת</a:t>
            </a:r>
            <a:r>
              <a:rPr lang="he-IL" dirty="0">
                <a:highlight>
                  <a:srgbClr val="FF0000"/>
                </a:highlight>
              </a:rPr>
              <a:t> לראות את כל הנתונים המעובדים ולהכריע האם הנתונים שהגיעו ממכ"ם מסוים נכונים או לא</a:t>
            </a:r>
            <a:r>
              <a:rPr lang="he-IL" dirty="0"/>
              <a:t> </a:t>
            </a:r>
          </a:p>
          <a:p>
            <a:pPr marL="0" indent="0">
              <a:buNone/>
            </a:pPr>
            <a:r>
              <a:rPr lang="he-IL" dirty="0"/>
              <a:t>2 .התערבות אנושית בהחלטות המערכת,</a:t>
            </a:r>
          </a:p>
          <a:p>
            <a:pPr marL="0" indent="0">
              <a:buNone/>
            </a:pPr>
            <a:r>
              <a:rPr lang="he-IL" dirty="0"/>
              <a:t>.</a:t>
            </a:r>
            <a:r>
              <a:rPr lang="he-IL" dirty="0">
                <a:highlight>
                  <a:srgbClr val="FF0000"/>
                </a:highlight>
              </a:rPr>
              <a:t> אם הנתונים אינם נכונים יש באפשרותו  לגרום שלא יופיעו עוד </a:t>
            </a:r>
            <a:endParaRPr lang="he-IL" dirty="0"/>
          </a:p>
          <a:p>
            <a:pPr marL="0" indent="0">
              <a:buNone/>
            </a:pPr>
            <a:r>
              <a:rPr lang="he-IL" dirty="0"/>
              <a:t> 3 .למידה. </a:t>
            </a:r>
          </a:p>
          <a:p>
            <a:pPr marL="0" indent="0">
              <a:buNone/>
            </a:pPr>
            <a:r>
              <a:rPr lang="he-IL" dirty="0">
                <a:highlight>
                  <a:srgbClr val="FF0000"/>
                </a:highlight>
              </a:rPr>
              <a:t>יש אפשרות לבצע שיחזור מעקב על מנת להפיק לקחים</a:t>
            </a:r>
            <a:r>
              <a:rPr lang="he-IL" dirty="0"/>
              <a:t>.</a:t>
            </a:r>
          </a:p>
        </p:txBody>
      </p:sp>
    </p:spTree>
    <p:extLst>
      <p:ext uri="{BB962C8B-B14F-4D97-AF65-F5344CB8AC3E}">
        <p14:creationId xmlns:p14="http://schemas.microsoft.com/office/powerpoint/2010/main" val="6438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5E9D8D-C56A-9F02-92E4-76DF10DF3CD4}"/>
              </a:ext>
            </a:extLst>
          </p:cNvPr>
          <p:cNvSpPr>
            <a:spLocks noGrp="1"/>
          </p:cNvSpPr>
          <p:nvPr>
            <p:ph type="title"/>
          </p:nvPr>
        </p:nvSpPr>
        <p:spPr/>
        <p:txBody>
          <a:bodyPr/>
          <a:lstStyle/>
          <a:p>
            <a:r>
              <a:rPr lang="he-IL" dirty="0"/>
              <a:t>פתרון מפורט: </a:t>
            </a:r>
            <a:r>
              <a:rPr lang="he-IL" dirty="0">
                <a:highlight>
                  <a:srgbClr val="FF0000"/>
                </a:highlight>
              </a:rPr>
              <a:t>הנדסת תוכנה</a:t>
            </a:r>
          </a:p>
        </p:txBody>
      </p:sp>
      <p:sp>
        <p:nvSpPr>
          <p:cNvPr id="3" name="מציין מיקום תוכן 2">
            <a:extLst>
              <a:ext uri="{FF2B5EF4-FFF2-40B4-BE49-F238E27FC236}">
                <a16:creationId xmlns:a16="http://schemas.microsoft.com/office/drawing/2014/main" id="{C2F5C2CA-F48A-7751-81A7-07064C22E8D3}"/>
              </a:ext>
            </a:extLst>
          </p:cNvPr>
          <p:cNvSpPr>
            <a:spLocks noGrp="1"/>
          </p:cNvSpPr>
          <p:nvPr>
            <p:ph idx="1"/>
          </p:nvPr>
        </p:nvSpPr>
        <p:spPr>
          <a:xfrm>
            <a:off x="1046539" y="1671903"/>
            <a:ext cx="10515600" cy="4351338"/>
          </a:xfrm>
        </p:spPr>
        <p:txBody>
          <a:bodyPr>
            <a:normAutofit fontScale="77500" lnSpcReduction="20000"/>
          </a:bodyPr>
          <a:lstStyle/>
          <a:p>
            <a:pPr algn="r"/>
            <a:endParaRPr lang="he-IL" dirty="0"/>
          </a:p>
          <a:p>
            <a:pPr marL="0" indent="0" algn="r">
              <a:buNone/>
            </a:pPr>
            <a:r>
              <a:rPr lang="he-IL" b="0" i="0" dirty="0">
                <a:solidFill>
                  <a:schemeClr val="tx1"/>
                </a:solidFill>
                <a:effectLst/>
                <a:latin typeface="arial" panose="020B0604020202020204" pitchFamily="34" charset="0"/>
              </a:rPr>
              <a:t>שילוב של האלגוריתם קלמן פילטר לסינון רעש מן הנתונים המגיעים </a:t>
            </a:r>
            <a:r>
              <a:rPr lang="he-IL" b="0" i="0" dirty="0" err="1">
                <a:solidFill>
                  <a:schemeClr val="tx1"/>
                </a:solidFill>
                <a:effectLst/>
                <a:latin typeface="arial" panose="020B0604020202020204" pitchFamily="34" charset="0"/>
              </a:rPr>
              <a:t>מהמ"כם</a:t>
            </a:r>
            <a:r>
              <a:rPr lang="he-IL" b="0" i="0" dirty="0">
                <a:solidFill>
                  <a:schemeClr val="tx1"/>
                </a:solidFill>
                <a:effectLst/>
                <a:latin typeface="arial" panose="020B0604020202020204" pitchFamily="34" charset="0"/>
              </a:rPr>
              <a:t>.</a:t>
            </a:r>
          </a:p>
          <a:p>
            <a:pPr marL="0" indent="0" algn="r">
              <a:buNone/>
            </a:pPr>
            <a:r>
              <a:rPr lang="he-IL" dirty="0">
                <a:highlight>
                  <a:srgbClr val="FF0000"/>
                </a:highlight>
              </a:rPr>
              <a:t>תוספת שלנו על דרישות </a:t>
            </a:r>
            <a:r>
              <a:rPr lang="he-IL" dirty="0" err="1">
                <a:highlight>
                  <a:srgbClr val="FF0000"/>
                </a:highlight>
              </a:rPr>
              <a:t>החברה:על</a:t>
            </a:r>
            <a:r>
              <a:rPr lang="he-IL" dirty="0">
                <a:highlight>
                  <a:srgbClr val="FF0000"/>
                </a:highlight>
              </a:rPr>
              <a:t> מנת לסנן רעשים מן הנתונים הנקלטים מהמכ"ם, חקרנו וממשנו את האלגוריתם מסנן קלמן: מסנן קלמן הוא אלגוריתם, המקבל כקלט סדרה של מדידות מורעשות של ערכים שונים המייצגים מיקומי רחפן , ומספק הערכה סטטיסטית של מצב המערכת על סמך תוצאת המסנן בעבר. האלגוריתם עובד בשני שלבים מרכזיים: שלב ראשון: </a:t>
            </a:r>
            <a:r>
              <a:rPr lang="he-IL" dirty="0" err="1">
                <a:highlight>
                  <a:srgbClr val="FF0000"/>
                </a:highlight>
              </a:rPr>
              <a:t>האגוריתם</a:t>
            </a:r>
            <a:r>
              <a:rPr lang="he-IL" dirty="0">
                <a:highlight>
                  <a:srgbClr val="FF0000"/>
                </a:highlight>
              </a:rPr>
              <a:t> מספק הערכה של מצב המערכת כלומר, ערכי המדדים שלה בשלב השני, נקלטות התוצאות של המדידות הבאות )בדרך כלל כולל שגיאות מדידה מסוימות(. תוצאות אלו מקבלות כל אחת משקל משלה והוא מעדכן באמצעותן את מצב המערכת. משקל כל תוצאה תלוי ברמת האמינות אותה מייחס האלגוריתם לאותה מדידה. המשקלים יכולים להשתנות במשך פעולת המסנן בהתאם לתוצאות המתקבלות בכל מדידה. כך למשל, במידה שמתקבל הפרש גבוה בין ההערכה לבין המדידה, המסנן עשוי להפחית את המשקל שהוא נותן להערכות הקודמות שלו ולהגביר את המשקל הניתן לתוצאה, ולהפך.</a:t>
            </a:r>
            <a:endParaRPr lang="he-IL" b="0" i="0" dirty="0">
              <a:solidFill>
                <a:schemeClr val="tx1"/>
              </a:solidFill>
              <a:effectLst/>
              <a:highlight>
                <a:srgbClr val="FF0000"/>
              </a:highlight>
              <a:latin typeface="arial" panose="020B0604020202020204" pitchFamily="34" charset="0"/>
            </a:endParaRPr>
          </a:p>
          <a:p>
            <a:pPr marL="0" indent="0" algn="r">
              <a:buNone/>
            </a:pPr>
            <a:endParaRPr lang="he-IL" dirty="0"/>
          </a:p>
        </p:txBody>
      </p:sp>
      <p:pic>
        <p:nvPicPr>
          <p:cNvPr id="5" name="תמונה 4">
            <a:extLst>
              <a:ext uri="{FF2B5EF4-FFF2-40B4-BE49-F238E27FC236}">
                <a16:creationId xmlns:a16="http://schemas.microsoft.com/office/drawing/2014/main" id="{FACEB6D3-C9DB-B60E-8F5B-0C172AB79C28}"/>
              </a:ext>
            </a:extLst>
          </p:cNvPr>
          <p:cNvPicPr>
            <a:picLocks noChangeAspect="1"/>
          </p:cNvPicPr>
          <p:nvPr/>
        </p:nvPicPr>
        <p:blipFill>
          <a:blip r:embed="rId2"/>
          <a:stretch>
            <a:fillRect/>
          </a:stretch>
        </p:blipFill>
        <p:spPr>
          <a:xfrm>
            <a:off x="1529317" y="3634144"/>
            <a:ext cx="4200630" cy="2858731"/>
          </a:xfrm>
          <a:prstGeom prst="rect">
            <a:avLst/>
          </a:prstGeom>
        </p:spPr>
      </p:pic>
    </p:spTree>
    <p:extLst>
      <p:ext uri="{BB962C8B-B14F-4D97-AF65-F5344CB8AC3E}">
        <p14:creationId xmlns:p14="http://schemas.microsoft.com/office/powerpoint/2010/main" val="260994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EB367E-3175-97BE-8F61-FB0A15E13D02}"/>
              </a:ext>
            </a:extLst>
          </p:cNvPr>
          <p:cNvSpPr>
            <a:spLocks noGrp="1"/>
          </p:cNvSpPr>
          <p:nvPr>
            <p:ph type="title"/>
          </p:nvPr>
        </p:nvSpPr>
        <p:spPr>
          <a:xfrm>
            <a:off x="838200" y="427734"/>
            <a:ext cx="10515600" cy="1325563"/>
          </a:xfrm>
        </p:spPr>
        <p:txBody>
          <a:bodyPr/>
          <a:lstStyle/>
          <a:p>
            <a:r>
              <a:rPr lang="he-IL" dirty="0"/>
              <a:t>חישוב אי </a:t>
            </a:r>
            <a:r>
              <a:rPr lang="he-IL" dirty="0" err="1"/>
              <a:t>גי</a:t>
            </a:r>
            <a:r>
              <a:rPr lang="he-IL" dirty="0"/>
              <a:t> אל</a:t>
            </a:r>
          </a:p>
        </p:txBody>
      </p:sp>
      <p:sp>
        <p:nvSpPr>
          <p:cNvPr id="3" name="מציין מיקום תוכן 2">
            <a:extLst>
              <a:ext uri="{FF2B5EF4-FFF2-40B4-BE49-F238E27FC236}">
                <a16:creationId xmlns:a16="http://schemas.microsoft.com/office/drawing/2014/main" id="{1CAADCFC-50D7-B2BD-6953-0D38B1DC4156}"/>
              </a:ext>
            </a:extLst>
          </p:cNvPr>
          <p:cNvSpPr>
            <a:spLocks noGrp="1"/>
          </p:cNvSpPr>
          <p:nvPr>
            <p:ph idx="1"/>
          </p:nvPr>
        </p:nvSpPr>
        <p:spPr/>
        <p:txBody>
          <a:bodyPr>
            <a:normAutofit/>
          </a:bodyPr>
          <a:lstStyle/>
          <a:p>
            <a:r>
              <a:rPr lang="he-IL" sz="3200" b="0" i="0" u="none" strike="noStrike" dirty="0">
                <a:solidFill>
                  <a:schemeClr val="tx1"/>
                </a:solidFill>
                <a:effectLst/>
                <a:latin typeface="Calibri" panose="020F0502020204030204" pitchFamily="34" charset="0"/>
              </a:rPr>
              <a:t>חישוב </a:t>
            </a:r>
            <a:r>
              <a:rPr lang="he-IL" sz="3200" b="0" i="0" u="none" strike="noStrike" dirty="0" err="1">
                <a:solidFill>
                  <a:schemeClr val="tx1"/>
                </a:solidFill>
                <a:effectLst/>
                <a:latin typeface="Calibri" panose="020F0502020204030204" pitchFamily="34" charset="0"/>
              </a:rPr>
              <a:t>גי</a:t>
            </a:r>
            <a:r>
              <a:rPr lang="he-IL" sz="3200" b="0" i="0" u="none" strike="noStrike" dirty="0">
                <a:solidFill>
                  <a:schemeClr val="tx1"/>
                </a:solidFill>
                <a:effectLst/>
                <a:latin typeface="Calibri" panose="020F0502020204030204" pitchFamily="34" charset="0"/>
              </a:rPr>
              <a:t> אל על פי אריחי המפה.</a:t>
            </a:r>
          </a:p>
          <a:p>
            <a:r>
              <a:rPr lang="he-IL" sz="2000" b="0" i="0" u="none" strike="noStrike" dirty="0">
                <a:solidFill>
                  <a:schemeClr val="tx1"/>
                </a:solidFill>
                <a:effectLst/>
                <a:highlight>
                  <a:srgbClr val="FF0000"/>
                </a:highlight>
                <a:latin typeface="Calibri" panose="020F0502020204030204" pitchFamily="34" charset="0"/>
              </a:rPr>
              <a:t>.</a:t>
            </a:r>
          </a:p>
          <a:p>
            <a:pPr algn="ctr"/>
            <a:r>
              <a:rPr lang="en-US" sz="1600" b="0" i="0" u="none" strike="noStrike" dirty="0">
                <a:effectLst/>
                <a:latin typeface="Calibri" panose="020F0502020204030204" pitchFamily="34" charset="0"/>
              </a:rPr>
              <a:t>\</a:t>
            </a:r>
          </a:p>
          <a:p>
            <a:pPr algn="ctr"/>
            <a:endParaRPr lang="he-IL" sz="1600" b="0" i="0" u="none" strike="noStrike" dirty="0">
              <a:effectLst/>
              <a:latin typeface="Calibri" panose="020F0502020204030204" pitchFamily="34" charset="0"/>
            </a:endParaRPr>
          </a:p>
          <a:p>
            <a:pPr algn="ctr"/>
            <a:endParaRPr lang="he-IL" sz="1600" b="0" i="0" u="none" strike="noStrike" dirty="0">
              <a:effectLst/>
              <a:latin typeface="Calibri" panose="020F0502020204030204" pitchFamily="34" charset="0"/>
            </a:endParaRPr>
          </a:p>
          <a:p>
            <a:endParaRPr lang="he-IL" dirty="0"/>
          </a:p>
        </p:txBody>
      </p:sp>
      <p:pic>
        <p:nvPicPr>
          <p:cNvPr id="7" name="תמונה 6">
            <a:extLst>
              <a:ext uri="{FF2B5EF4-FFF2-40B4-BE49-F238E27FC236}">
                <a16:creationId xmlns:a16="http://schemas.microsoft.com/office/drawing/2014/main" id="{D3E66B96-1A2E-80DD-D8FF-D1322598B730}"/>
              </a:ext>
            </a:extLst>
          </p:cNvPr>
          <p:cNvPicPr>
            <a:picLocks noChangeAspect="1"/>
          </p:cNvPicPr>
          <p:nvPr/>
        </p:nvPicPr>
        <p:blipFill>
          <a:blip r:embed="rId2"/>
          <a:stretch>
            <a:fillRect/>
          </a:stretch>
        </p:blipFill>
        <p:spPr>
          <a:xfrm>
            <a:off x="1147411" y="2798296"/>
            <a:ext cx="7802064" cy="2753109"/>
          </a:xfrm>
          <a:prstGeom prst="rect">
            <a:avLst/>
          </a:prstGeom>
        </p:spPr>
      </p:pic>
      <p:pic>
        <p:nvPicPr>
          <p:cNvPr id="10" name="Picture 2">
            <a:extLst>
              <a:ext uri="{FF2B5EF4-FFF2-40B4-BE49-F238E27FC236}">
                <a16:creationId xmlns:a16="http://schemas.microsoft.com/office/drawing/2014/main" id="{6A438856-1902-982B-2073-88B97B5CF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8686" y="1761706"/>
            <a:ext cx="2342551" cy="2141839"/>
          </a:xfrm>
          <a:prstGeom prst="rect">
            <a:avLst/>
          </a:prstGeom>
          <a:noFill/>
          <a:extLst>
            <a:ext uri="{909E8E84-426E-40DD-AFC4-6F175D3DCCD1}">
              <a14:hiddenFill xmlns:a14="http://schemas.microsoft.com/office/drawing/2010/main">
                <a:solidFill>
                  <a:srgbClr val="FFFFFF"/>
                </a:solidFill>
              </a14:hiddenFill>
            </a:ext>
          </a:extLst>
        </p:spPr>
      </p:pic>
      <p:pic>
        <p:nvPicPr>
          <p:cNvPr id="12" name="תמונה 11">
            <a:extLst>
              <a:ext uri="{FF2B5EF4-FFF2-40B4-BE49-F238E27FC236}">
                <a16:creationId xmlns:a16="http://schemas.microsoft.com/office/drawing/2014/main" id="{9AD40CFC-C040-2483-6075-04971FDF24AE}"/>
              </a:ext>
            </a:extLst>
          </p:cNvPr>
          <p:cNvPicPr>
            <a:picLocks noChangeAspect="1"/>
          </p:cNvPicPr>
          <p:nvPr/>
        </p:nvPicPr>
        <p:blipFill>
          <a:blip r:embed="rId4"/>
          <a:stretch>
            <a:fillRect/>
          </a:stretch>
        </p:blipFill>
        <p:spPr>
          <a:xfrm>
            <a:off x="4018526" y="3923796"/>
            <a:ext cx="7335274" cy="1371791"/>
          </a:xfrm>
          <a:prstGeom prst="rect">
            <a:avLst/>
          </a:prstGeom>
        </p:spPr>
      </p:pic>
      <p:sp>
        <p:nvSpPr>
          <p:cNvPr id="4" name="תיבת טקסט 3">
            <a:extLst>
              <a:ext uri="{FF2B5EF4-FFF2-40B4-BE49-F238E27FC236}">
                <a16:creationId xmlns:a16="http://schemas.microsoft.com/office/drawing/2014/main" id="{37152EB2-6D9D-7E40-EA9E-62ED83B6C5D2}"/>
              </a:ext>
            </a:extLst>
          </p:cNvPr>
          <p:cNvSpPr txBox="1"/>
          <p:nvPr/>
        </p:nvSpPr>
        <p:spPr>
          <a:xfrm>
            <a:off x="5178055" y="811819"/>
            <a:ext cx="5645889" cy="369332"/>
          </a:xfrm>
          <a:prstGeom prst="rect">
            <a:avLst/>
          </a:prstGeom>
          <a:noFill/>
        </p:spPr>
        <p:txBody>
          <a:bodyPr wrap="square" rtlCol="1">
            <a:spAutoFit/>
          </a:bodyPr>
          <a:lstStyle/>
          <a:p>
            <a:r>
              <a:rPr lang="he-IL" dirty="0"/>
              <a:t>כל </a:t>
            </a:r>
            <a:r>
              <a:rPr lang="he-IL" dirty="0" err="1"/>
              <a:t>קוארדינטה</a:t>
            </a:r>
            <a:r>
              <a:rPr lang="he-IL" dirty="0"/>
              <a:t> שייכת לאריח </a:t>
            </a:r>
            <a:r>
              <a:rPr lang="he-IL" dirty="0" err="1"/>
              <a:t>מסויים</a:t>
            </a:r>
            <a:r>
              <a:rPr lang="he-IL" dirty="0"/>
              <a:t> </a:t>
            </a:r>
          </a:p>
        </p:txBody>
      </p:sp>
      <p:sp>
        <p:nvSpPr>
          <p:cNvPr id="5" name="תיבת טקסט 4">
            <a:extLst>
              <a:ext uri="{FF2B5EF4-FFF2-40B4-BE49-F238E27FC236}">
                <a16:creationId xmlns:a16="http://schemas.microsoft.com/office/drawing/2014/main" id="{38D2C00D-3591-700B-714B-17DC842983CF}"/>
              </a:ext>
            </a:extLst>
          </p:cNvPr>
          <p:cNvSpPr txBox="1"/>
          <p:nvPr/>
        </p:nvSpPr>
        <p:spPr>
          <a:xfrm>
            <a:off x="2530221" y="5875960"/>
            <a:ext cx="5964865" cy="646331"/>
          </a:xfrm>
          <a:prstGeom prst="rect">
            <a:avLst/>
          </a:prstGeom>
          <a:noFill/>
        </p:spPr>
        <p:txBody>
          <a:bodyPr wrap="square" rtlCol="1">
            <a:spAutoFit/>
          </a:bodyPr>
          <a:lstStyle/>
          <a:p>
            <a:r>
              <a:rPr lang="he-IL" dirty="0"/>
              <a:t>לכל </a:t>
            </a:r>
            <a:r>
              <a:rPr lang="he-IL" dirty="0" err="1"/>
              <a:t>קוארדינטה</a:t>
            </a:r>
            <a:r>
              <a:rPr lang="he-IL" dirty="0"/>
              <a:t> המתקבלת מהמכם יש צורך לגשת לאריח המתאים לה. </a:t>
            </a:r>
          </a:p>
        </p:txBody>
      </p:sp>
    </p:spTree>
    <p:extLst>
      <p:ext uri="{BB962C8B-B14F-4D97-AF65-F5344CB8AC3E}">
        <p14:creationId xmlns:p14="http://schemas.microsoft.com/office/powerpoint/2010/main" val="352997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5787C-EF90-6F85-CA8F-7598E93BFD6A}"/>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19488D2F-4F18-EBCF-A31E-839C1F5A1ADD}"/>
              </a:ext>
            </a:extLst>
          </p:cNvPr>
          <p:cNvSpPr>
            <a:spLocks noGrp="1"/>
          </p:cNvSpPr>
          <p:nvPr>
            <p:ph idx="1"/>
          </p:nvPr>
        </p:nvSpPr>
        <p:spPr>
          <a:xfrm>
            <a:off x="677945" y="1534034"/>
            <a:ext cx="10515600" cy="4351338"/>
          </a:xfrm>
        </p:spPr>
        <p:txBody>
          <a:bodyPr/>
          <a:lstStyle/>
          <a:p>
            <a:r>
              <a:rPr lang="he-IL" dirty="0" err="1"/>
              <a:t>גי</a:t>
            </a:r>
            <a:r>
              <a:rPr lang="he-IL" dirty="0"/>
              <a:t> די אל לקריאה וכתיבה של פורמטים של נתונים </a:t>
            </a:r>
            <a:r>
              <a:rPr lang="he-IL" dirty="0" err="1"/>
              <a:t>גיאו</a:t>
            </a:r>
            <a:r>
              <a:rPr lang="he-IL" dirty="0"/>
              <a:t>-מרחביים של </a:t>
            </a:r>
            <a:r>
              <a:rPr lang="he-IL" dirty="0" err="1"/>
              <a:t>רסטר</a:t>
            </a:r>
            <a:endParaRPr lang="he-IL" dirty="0"/>
          </a:p>
        </p:txBody>
      </p:sp>
      <p:pic>
        <p:nvPicPr>
          <p:cNvPr id="4" name="תמונה 3">
            <a:extLst>
              <a:ext uri="{FF2B5EF4-FFF2-40B4-BE49-F238E27FC236}">
                <a16:creationId xmlns:a16="http://schemas.microsoft.com/office/drawing/2014/main" id="{4A63DA01-8067-9A6D-AAC6-3898F71D7D0A}"/>
              </a:ext>
            </a:extLst>
          </p:cNvPr>
          <p:cNvPicPr>
            <a:picLocks noChangeAspect="1"/>
          </p:cNvPicPr>
          <p:nvPr/>
        </p:nvPicPr>
        <p:blipFill>
          <a:blip r:embed="rId2"/>
          <a:stretch>
            <a:fillRect/>
          </a:stretch>
        </p:blipFill>
        <p:spPr>
          <a:xfrm>
            <a:off x="5004649" y="1524607"/>
            <a:ext cx="5644594" cy="4251600"/>
          </a:xfrm>
          <a:prstGeom prst="rect">
            <a:avLst/>
          </a:prstGeom>
        </p:spPr>
      </p:pic>
      <p:pic>
        <p:nvPicPr>
          <p:cNvPr id="5" name="תמונה 4">
            <a:extLst>
              <a:ext uri="{FF2B5EF4-FFF2-40B4-BE49-F238E27FC236}">
                <a16:creationId xmlns:a16="http://schemas.microsoft.com/office/drawing/2014/main" id="{FC7D18AF-A9AB-B769-2BC4-4DCA03D21842}"/>
              </a:ext>
            </a:extLst>
          </p:cNvPr>
          <p:cNvPicPr>
            <a:picLocks noChangeAspect="1"/>
          </p:cNvPicPr>
          <p:nvPr/>
        </p:nvPicPr>
        <p:blipFill>
          <a:blip r:embed="rId3"/>
          <a:stretch>
            <a:fillRect/>
          </a:stretch>
        </p:blipFill>
        <p:spPr>
          <a:xfrm>
            <a:off x="2434661" y="5948651"/>
            <a:ext cx="7535327" cy="809738"/>
          </a:xfrm>
          <a:prstGeom prst="rect">
            <a:avLst/>
          </a:prstGeom>
        </p:spPr>
      </p:pic>
      <p:sp>
        <p:nvSpPr>
          <p:cNvPr id="7" name="תיבת טקסט 6">
            <a:extLst>
              <a:ext uri="{FF2B5EF4-FFF2-40B4-BE49-F238E27FC236}">
                <a16:creationId xmlns:a16="http://schemas.microsoft.com/office/drawing/2014/main" id="{FAF6A18E-3411-7ACC-214D-E16C7CDD798F}"/>
              </a:ext>
            </a:extLst>
          </p:cNvPr>
          <p:cNvSpPr txBox="1"/>
          <p:nvPr/>
        </p:nvSpPr>
        <p:spPr>
          <a:xfrm>
            <a:off x="2495659" y="3237613"/>
            <a:ext cx="1352993" cy="369332"/>
          </a:xfrm>
          <a:prstGeom prst="rect">
            <a:avLst/>
          </a:prstGeom>
          <a:noFill/>
        </p:spPr>
        <p:txBody>
          <a:bodyPr wrap="square">
            <a:spAutoFit/>
          </a:bodyPr>
          <a:lstStyle/>
          <a:p>
            <a:r>
              <a:rPr lang="en-US" b="0" i="0" dirty="0">
                <a:solidFill>
                  <a:srgbClr val="292929"/>
                </a:solidFill>
                <a:effectLst/>
                <a:latin typeface="source-serif-pro"/>
              </a:rPr>
              <a:t>GeoTIFF.js </a:t>
            </a:r>
            <a:endParaRPr lang="he-IL" dirty="0"/>
          </a:p>
        </p:txBody>
      </p:sp>
      <p:pic>
        <p:nvPicPr>
          <p:cNvPr id="9" name="תמונה 8">
            <a:extLst>
              <a:ext uri="{FF2B5EF4-FFF2-40B4-BE49-F238E27FC236}">
                <a16:creationId xmlns:a16="http://schemas.microsoft.com/office/drawing/2014/main" id="{03A94D59-2453-C267-D3B2-9D814D0F57C4}"/>
              </a:ext>
            </a:extLst>
          </p:cNvPr>
          <p:cNvPicPr>
            <a:picLocks noChangeAspect="1"/>
          </p:cNvPicPr>
          <p:nvPr/>
        </p:nvPicPr>
        <p:blipFill>
          <a:blip r:embed="rId4"/>
          <a:stretch>
            <a:fillRect/>
          </a:stretch>
        </p:blipFill>
        <p:spPr>
          <a:xfrm>
            <a:off x="1439802" y="5401705"/>
            <a:ext cx="6387144" cy="1192930"/>
          </a:xfrm>
          <a:prstGeom prst="rect">
            <a:avLst/>
          </a:prstGeom>
        </p:spPr>
      </p:pic>
      <p:pic>
        <p:nvPicPr>
          <p:cNvPr id="11" name="תמונה 10">
            <a:extLst>
              <a:ext uri="{FF2B5EF4-FFF2-40B4-BE49-F238E27FC236}">
                <a16:creationId xmlns:a16="http://schemas.microsoft.com/office/drawing/2014/main" id="{0912B4ED-D485-36F0-F788-FA75F14C2076}"/>
              </a:ext>
            </a:extLst>
          </p:cNvPr>
          <p:cNvPicPr>
            <a:picLocks noChangeAspect="1"/>
          </p:cNvPicPr>
          <p:nvPr/>
        </p:nvPicPr>
        <p:blipFill>
          <a:blip r:embed="rId5"/>
          <a:stretch>
            <a:fillRect/>
          </a:stretch>
        </p:blipFill>
        <p:spPr>
          <a:xfrm>
            <a:off x="1284762" y="5565211"/>
            <a:ext cx="1648055" cy="390580"/>
          </a:xfrm>
          <a:prstGeom prst="rect">
            <a:avLst/>
          </a:prstGeom>
        </p:spPr>
      </p:pic>
    </p:spTree>
    <p:extLst>
      <p:ext uri="{BB962C8B-B14F-4D97-AF65-F5344CB8AC3E}">
        <p14:creationId xmlns:p14="http://schemas.microsoft.com/office/powerpoint/2010/main" val="244839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FE5FB4-AB37-5AE2-CB23-5ED896F5EBB2}"/>
              </a:ext>
            </a:extLst>
          </p:cNvPr>
          <p:cNvSpPr>
            <a:spLocks noGrp="1"/>
          </p:cNvSpPr>
          <p:nvPr>
            <p:ph type="title"/>
          </p:nvPr>
        </p:nvSpPr>
        <p:spPr/>
        <p:txBody>
          <a:bodyPr/>
          <a:lstStyle/>
          <a:p>
            <a:r>
              <a:rPr lang="he-IL" dirty="0"/>
              <a:t>המרת קואורדינטות</a:t>
            </a:r>
          </a:p>
        </p:txBody>
      </p:sp>
      <p:sp>
        <p:nvSpPr>
          <p:cNvPr id="3" name="מציין מיקום תוכן 2">
            <a:extLst>
              <a:ext uri="{FF2B5EF4-FFF2-40B4-BE49-F238E27FC236}">
                <a16:creationId xmlns:a16="http://schemas.microsoft.com/office/drawing/2014/main" id="{2E377BF3-7700-F281-B109-904BA65E6C7D}"/>
              </a:ext>
            </a:extLst>
          </p:cNvPr>
          <p:cNvSpPr>
            <a:spLocks noGrp="1"/>
          </p:cNvSpPr>
          <p:nvPr>
            <p:ph idx="1"/>
          </p:nvPr>
        </p:nvSpPr>
        <p:spPr>
          <a:xfrm>
            <a:off x="946298" y="1825625"/>
            <a:ext cx="10407502" cy="4277463"/>
          </a:xfrm>
        </p:spPr>
        <p:txBody>
          <a:bodyPr>
            <a:normAutofit/>
          </a:bodyPr>
          <a:lstStyle/>
          <a:p>
            <a:pPr marL="0" indent="0">
              <a:buNone/>
            </a:pPr>
            <a:r>
              <a:rPr lang="he-IL" dirty="0"/>
              <a:t>הגדרת הרשת אי טי אם  </a:t>
            </a:r>
            <a:r>
              <a:rPr lang="he-IL" dirty="0" err="1"/>
              <a:t>ופרטמרי</a:t>
            </a:r>
            <a:r>
              <a:rPr lang="he-IL" dirty="0"/>
              <a:t> ההתמרה</a:t>
            </a:r>
          </a:p>
          <a:p>
            <a:pPr marL="0" indent="0">
              <a:buNone/>
            </a:pPr>
            <a:r>
              <a:rPr lang="he-IL" sz="1800" dirty="0">
                <a:solidFill>
                  <a:schemeClr val="tx1"/>
                </a:solidFill>
                <a:highlight>
                  <a:srgbClr val="FF0000"/>
                </a:highlight>
              </a:rPr>
              <a:t>ב</a:t>
            </a:r>
            <a:r>
              <a:rPr lang="he-IL" sz="1800" b="0" i="0" u="none" strike="noStrike" dirty="0">
                <a:solidFill>
                  <a:schemeClr val="tx1"/>
                </a:solidFill>
                <a:effectLst/>
                <a:highlight>
                  <a:srgbClr val="FF0000"/>
                </a:highlight>
                <a:latin typeface="Arial" panose="020B0604020202020204" pitchFamily="34" charset="0"/>
              </a:rPr>
              <a:t>תוכנית זאת על מנת להמיר קואורדינטות מפורמט לפורמט נעזרנו בספריית </a:t>
            </a:r>
            <a:r>
              <a:rPr lang="he-IL" sz="1800" b="0" i="0" u="none" strike="noStrike" dirty="0" err="1">
                <a:solidFill>
                  <a:schemeClr val="tx1"/>
                </a:solidFill>
                <a:effectLst/>
                <a:highlight>
                  <a:srgbClr val="FF0000"/>
                </a:highlight>
                <a:latin typeface="Arial" panose="020B0604020202020204" pitchFamily="34" charset="0"/>
              </a:rPr>
              <a:t>פרןז</a:t>
            </a:r>
            <a:r>
              <a:rPr lang="he-IL" sz="1800" b="0" i="0" u="none" strike="noStrike" dirty="0">
                <a:solidFill>
                  <a:schemeClr val="tx1"/>
                </a:solidFill>
                <a:effectLst/>
                <a:highlight>
                  <a:srgbClr val="FF0000"/>
                </a:highlight>
                <a:latin typeface="Arial" panose="020B0604020202020204" pitchFamily="34" charset="0"/>
              </a:rPr>
              <a:t> 4</a:t>
            </a:r>
            <a:r>
              <a:rPr lang="en-US" sz="1800" b="0" i="0" u="none" strike="noStrike" dirty="0">
                <a:solidFill>
                  <a:schemeClr val="tx1"/>
                </a:solidFill>
                <a:effectLst/>
                <a:highlight>
                  <a:srgbClr val="FF0000"/>
                </a:highlight>
                <a:latin typeface="Arial" panose="020B0604020202020204" pitchFamily="34" charset="0"/>
              </a:rPr>
              <a:t>.</a:t>
            </a:r>
            <a:endParaRPr lang="en-US" sz="1800" b="0" dirty="0">
              <a:solidFill>
                <a:schemeClr val="tx1"/>
              </a:solidFill>
              <a:effectLst/>
              <a:highlight>
                <a:srgbClr val="FF0000"/>
              </a:highlight>
            </a:endParaRPr>
          </a:p>
          <a:p>
            <a:pPr marL="0" indent="0" algn="r">
              <a:spcBef>
                <a:spcPts val="0"/>
              </a:spcBef>
              <a:spcAft>
                <a:spcPts val="0"/>
              </a:spcAft>
              <a:buNone/>
            </a:pPr>
            <a:r>
              <a:rPr lang="he-IL" sz="1800" b="0" i="0" u="none" strike="noStrike" dirty="0">
                <a:solidFill>
                  <a:schemeClr val="tx1"/>
                </a:solidFill>
                <a:effectLst/>
                <a:highlight>
                  <a:srgbClr val="FF0000"/>
                </a:highlight>
                <a:latin typeface="Arial" panose="020B0604020202020204" pitchFamily="34" charset="0"/>
              </a:rPr>
              <a:t>ספרייה אשר מסייעת להמרת קואורדינטות ממערכת קואורדינטות אחת לאחרת,  כאמור ,רשת אי </a:t>
            </a:r>
            <a:r>
              <a:rPr lang="he-IL" sz="1800" b="0" i="0" u="none" strike="noStrike" dirty="0" err="1">
                <a:solidFill>
                  <a:schemeClr val="tx1"/>
                </a:solidFill>
                <a:effectLst/>
                <a:highlight>
                  <a:srgbClr val="FF0000"/>
                </a:highlight>
                <a:latin typeface="Arial" panose="020B0604020202020204" pitchFamily="34" charset="0"/>
              </a:rPr>
              <a:t>טיאם</a:t>
            </a:r>
            <a:r>
              <a:rPr lang="he-IL" sz="1800" b="0" i="0" u="none" strike="noStrike" dirty="0">
                <a:solidFill>
                  <a:schemeClr val="tx1"/>
                </a:solidFill>
                <a:effectLst/>
                <a:highlight>
                  <a:srgbClr val="FF0000"/>
                </a:highlight>
                <a:latin typeface="Arial" panose="020B0604020202020204" pitchFamily="34" charset="0"/>
              </a:rPr>
              <a:t> לא כלולה במאגר הרשמי של ספריה זו , </a:t>
            </a:r>
            <a:r>
              <a:rPr lang="he-IL" sz="1800" dirty="0">
                <a:highlight>
                  <a:srgbClr val="FF0000"/>
                </a:highlight>
                <a:latin typeface="Arial" panose="020B0604020202020204" pitchFamily="34" charset="0"/>
              </a:rPr>
              <a:t>ו</a:t>
            </a:r>
            <a:r>
              <a:rPr lang="he-IL" sz="1800" b="0" i="0" u="none" strike="noStrike" dirty="0">
                <a:solidFill>
                  <a:schemeClr val="tx1"/>
                </a:solidFill>
                <a:effectLst/>
                <a:highlight>
                  <a:srgbClr val="FF0000"/>
                </a:highlight>
                <a:latin typeface="Arial" panose="020B0604020202020204" pitchFamily="34" charset="0"/>
              </a:rPr>
              <a:t>לכן  המרה מאיטים ל84-ו, ע"י השמת הערך </a:t>
            </a:r>
            <a:r>
              <a:rPr lang="he-IL" sz="1800" b="0" i="0" u="none" strike="noStrike" dirty="0" err="1">
                <a:solidFill>
                  <a:schemeClr val="tx1"/>
                </a:solidFill>
                <a:effectLst/>
                <a:highlight>
                  <a:srgbClr val="FF0000"/>
                </a:highlight>
                <a:latin typeface="Arial" panose="020B0604020202020204" pitchFamily="34" charset="0"/>
              </a:rPr>
              <a:t>איטים</a:t>
            </a:r>
            <a:r>
              <a:rPr lang="he-IL" sz="1800" b="0" i="0" u="none" strike="noStrike" dirty="0">
                <a:solidFill>
                  <a:schemeClr val="tx1"/>
                </a:solidFill>
                <a:effectLst/>
                <a:highlight>
                  <a:srgbClr val="FF0000"/>
                </a:highlight>
                <a:latin typeface="Arial" panose="020B0604020202020204" pitchFamily="34" charset="0"/>
              </a:rPr>
              <a:t>  </a:t>
            </a:r>
            <a:r>
              <a:rPr lang="he-IL" sz="1800" b="0" i="0" u="none" strike="noStrike" dirty="0" err="1">
                <a:solidFill>
                  <a:schemeClr val="tx1"/>
                </a:solidFill>
                <a:effectLst/>
                <a:highlight>
                  <a:srgbClr val="FF0000"/>
                </a:highlight>
                <a:latin typeface="Arial" panose="020B0604020202020204" pitchFamily="34" charset="0"/>
              </a:rPr>
              <a:t>תתן</a:t>
            </a:r>
            <a:r>
              <a:rPr lang="he-IL" sz="1800" b="0" i="0" u="none" strike="noStrike" dirty="0">
                <a:solidFill>
                  <a:schemeClr val="tx1"/>
                </a:solidFill>
                <a:effectLst/>
                <a:highlight>
                  <a:srgbClr val="FF0000"/>
                </a:highlight>
                <a:latin typeface="Arial" panose="020B0604020202020204" pitchFamily="34" charset="0"/>
              </a:rPr>
              <a:t> שגיאה שהרשת לא קיימת,, יש מספר הגדרות שונות .  ולכן חקרנו  והגדרנו  את פרמטרי הרשת ומקדמי ההתמרה בעצמנו,  בצורה שנותנת את התוצאה המדויקת ביותר.</a:t>
            </a:r>
          </a:p>
          <a:p>
            <a:pPr algn="r"/>
            <a:endParaRPr lang="he-IL" dirty="0"/>
          </a:p>
        </p:txBody>
      </p:sp>
      <p:pic>
        <p:nvPicPr>
          <p:cNvPr id="5" name="תמונה 4">
            <a:extLst>
              <a:ext uri="{FF2B5EF4-FFF2-40B4-BE49-F238E27FC236}">
                <a16:creationId xmlns:a16="http://schemas.microsoft.com/office/drawing/2014/main" id="{E176C819-0105-C318-B39C-A247DDBE755B}"/>
              </a:ext>
            </a:extLst>
          </p:cNvPr>
          <p:cNvPicPr>
            <a:picLocks noChangeAspect="1"/>
          </p:cNvPicPr>
          <p:nvPr/>
        </p:nvPicPr>
        <p:blipFill>
          <a:blip r:embed="rId2"/>
          <a:stretch>
            <a:fillRect/>
          </a:stretch>
        </p:blipFill>
        <p:spPr>
          <a:xfrm>
            <a:off x="276447" y="3673965"/>
            <a:ext cx="11227982" cy="820285"/>
          </a:xfrm>
          <a:prstGeom prst="rect">
            <a:avLst/>
          </a:prstGeom>
        </p:spPr>
      </p:pic>
      <p:pic>
        <p:nvPicPr>
          <p:cNvPr id="6" name="תמונה 5">
            <a:extLst>
              <a:ext uri="{FF2B5EF4-FFF2-40B4-BE49-F238E27FC236}">
                <a16:creationId xmlns:a16="http://schemas.microsoft.com/office/drawing/2014/main" id="{F6953E67-85B3-80BE-6B3D-6F1A04807839}"/>
              </a:ext>
            </a:extLst>
          </p:cNvPr>
          <p:cNvPicPr>
            <a:picLocks noChangeAspect="1"/>
          </p:cNvPicPr>
          <p:nvPr/>
        </p:nvPicPr>
        <p:blipFill>
          <a:blip r:embed="rId3"/>
          <a:stretch>
            <a:fillRect/>
          </a:stretch>
        </p:blipFill>
        <p:spPr>
          <a:xfrm>
            <a:off x="7415775" y="664950"/>
            <a:ext cx="3938025" cy="3009015"/>
          </a:xfrm>
          <a:prstGeom prst="rect">
            <a:avLst/>
          </a:prstGeom>
        </p:spPr>
      </p:pic>
      <p:sp>
        <p:nvSpPr>
          <p:cNvPr id="7" name="תיבת טקסט 6">
            <a:extLst>
              <a:ext uri="{FF2B5EF4-FFF2-40B4-BE49-F238E27FC236}">
                <a16:creationId xmlns:a16="http://schemas.microsoft.com/office/drawing/2014/main" id="{DF0B16F0-4808-0475-054B-BE9B879F8038}"/>
              </a:ext>
            </a:extLst>
          </p:cNvPr>
          <p:cNvSpPr txBox="1"/>
          <p:nvPr/>
        </p:nvSpPr>
        <p:spPr>
          <a:xfrm>
            <a:off x="3168503" y="5182691"/>
            <a:ext cx="6762306" cy="369332"/>
          </a:xfrm>
          <a:prstGeom prst="rect">
            <a:avLst/>
          </a:prstGeom>
          <a:noFill/>
        </p:spPr>
        <p:txBody>
          <a:bodyPr wrap="square" rtlCol="1">
            <a:spAutoFit/>
          </a:bodyPr>
          <a:lstStyle/>
          <a:p>
            <a:r>
              <a:rPr lang="he-IL" dirty="0">
                <a:highlight>
                  <a:srgbClr val="FF0000"/>
                </a:highlight>
              </a:rPr>
              <a:t>על סמך שתי </a:t>
            </a:r>
            <a:r>
              <a:rPr lang="he-IL" dirty="0" err="1">
                <a:highlight>
                  <a:srgbClr val="FF0000"/>
                </a:highlight>
              </a:rPr>
              <a:t>הפרוגקשנים</a:t>
            </a:r>
            <a:r>
              <a:rPr lang="he-IL" dirty="0">
                <a:highlight>
                  <a:srgbClr val="FF0000"/>
                </a:highlight>
              </a:rPr>
              <a:t>  הללו מבצעים את חישובי ההמרה</a:t>
            </a:r>
          </a:p>
        </p:txBody>
      </p:sp>
    </p:spTree>
    <p:extLst>
      <p:ext uri="{BB962C8B-B14F-4D97-AF65-F5344CB8AC3E}">
        <p14:creationId xmlns:p14="http://schemas.microsoft.com/office/powerpoint/2010/main" val="39604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BBF966-D430-2C2B-6948-FF89F394F674}"/>
              </a:ext>
            </a:extLst>
          </p:cNvPr>
          <p:cNvSpPr>
            <a:spLocks noGrp="1"/>
          </p:cNvSpPr>
          <p:nvPr>
            <p:ph type="title"/>
          </p:nvPr>
        </p:nvSpPr>
        <p:spPr/>
        <p:txBody>
          <a:bodyPr/>
          <a:lstStyle/>
          <a:p>
            <a:endParaRPr lang="he-IL"/>
          </a:p>
        </p:txBody>
      </p:sp>
      <p:pic>
        <p:nvPicPr>
          <p:cNvPr id="4" name="מציין מיקום תוכן 3">
            <a:extLst>
              <a:ext uri="{FF2B5EF4-FFF2-40B4-BE49-F238E27FC236}">
                <a16:creationId xmlns:a16="http://schemas.microsoft.com/office/drawing/2014/main" id="{BDFF45B8-5292-F695-98C3-88914E6807D6}"/>
              </a:ext>
            </a:extLst>
          </p:cNvPr>
          <p:cNvPicPr>
            <a:picLocks noGrp="1" noChangeAspect="1"/>
          </p:cNvPicPr>
          <p:nvPr>
            <p:ph idx="1"/>
          </p:nvPr>
        </p:nvPicPr>
        <p:blipFill>
          <a:blip r:embed="rId2"/>
          <a:stretch>
            <a:fillRect/>
          </a:stretch>
        </p:blipFill>
        <p:spPr>
          <a:xfrm>
            <a:off x="6018575" y="1590669"/>
            <a:ext cx="5412650" cy="3846783"/>
          </a:xfrm>
          <a:prstGeom prst="rect">
            <a:avLst/>
          </a:prstGeom>
        </p:spPr>
      </p:pic>
      <p:pic>
        <p:nvPicPr>
          <p:cNvPr id="6" name="תמונה 5">
            <a:extLst>
              <a:ext uri="{FF2B5EF4-FFF2-40B4-BE49-F238E27FC236}">
                <a16:creationId xmlns:a16="http://schemas.microsoft.com/office/drawing/2014/main" id="{CB024022-24FD-2B29-5562-50274087A536}"/>
              </a:ext>
            </a:extLst>
          </p:cNvPr>
          <p:cNvPicPr>
            <a:picLocks noChangeAspect="1"/>
          </p:cNvPicPr>
          <p:nvPr/>
        </p:nvPicPr>
        <p:blipFill>
          <a:blip r:embed="rId3"/>
          <a:stretch>
            <a:fillRect/>
          </a:stretch>
        </p:blipFill>
        <p:spPr>
          <a:xfrm>
            <a:off x="970835" y="1505608"/>
            <a:ext cx="5125165" cy="4353533"/>
          </a:xfrm>
          <a:prstGeom prst="rect">
            <a:avLst/>
          </a:prstGeom>
        </p:spPr>
      </p:pic>
    </p:spTree>
    <p:extLst>
      <p:ext uri="{BB962C8B-B14F-4D97-AF65-F5344CB8AC3E}">
        <p14:creationId xmlns:p14="http://schemas.microsoft.com/office/powerpoint/2010/main" val="142841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B15ABC-F3A6-0100-90BB-A306A03417F9}"/>
              </a:ext>
            </a:extLst>
          </p:cNvPr>
          <p:cNvSpPr>
            <a:spLocks noGrp="1"/>
          </p:cNvSpPr>
          <p:nvPr>
            <p:ph type="title"/>
          </p:nvPr>
        </p:nvSpPr>
        <p:spPr/>
        <p:txBody>
          <a:bodyPr/>
          <a:lstStyle/>
          <a:p>
            <a:r>
              <a:rPr lang="he-IL" dirty="0"/>
              <a:t>מצב לא מקוון</a:t>
            </a:r>
          </a:p>
        </p:txBody>
      </p:sp>
      <p:sp>
        <p:nvSpPr>
          <p:cNvPr id="3" name="מציין מיקום תוכן 2">
            <a:extLst>
              <a:ext uri="{FF2B5EF4-FFF2-40B4-BE49-F238E27FC236}">
                <a16:creationId xmlns:a16="http://schemas.microsoft.com/office/drawing/2014/main" id="{079F6726-FEB0-AE6C-0F6F-F5397EA12646}"/>
              </a:ext>
            </a:extLst>
          </p:cNvPr>
          <p:cNvSpPr>
            <a:spLocks noGrp="1"/>
          </p:cNvSpPr>
          <p:nvPr>
            <p:ph idx="1"/>
          </p:nvPr>
        </p:nvSpPr>
        <p:spPr>
          <a:xfrm>
            <a:off x="1485900" y="1212112"/>
            <a:ext cx="10513534" cy="4392557"/>
          </a:xfrm>
        </p:spPr>
        <p:txBody>
          <a:bodyPr>
            <a:normAutofit/>
          </a:bodyPr>
          <a:lstStyle/>
          <a:p>
            <a:pPr algn="r"/>
            <a:r>
              <a:rPr lang="he-IL" b="0" i="0" dirty="0">
                <a:solidFill>
                  <a:schemeClr val="tx1"/>
                </a:solidFill>
                <a:effectLst/>
                <a:latin typeface="arial" panose="020B0604020202020204" pitchFamily="34" charset="0"/>
              </a:rPr>
              <a:t>פיתוח כלים ייעודים למשימה באופן עצמאי</a:t>
            </a:r>
          </a:p>
          <a:p>
            <a:pPr marL="0" indent="0" algn="r">
              <a:buNone/>
            </a:pPr>
            <a:r>
              <a:rPr lang="he-IL" dirty="0">
                <a:latin typeface="arial" panose="020B0604020202020204" pitchFamily="34" charset="0"/>
              </a:rPr>
              <a:t>    בנייה ידית של שרת אריחים.</a:t>
            </a:r>
            <a:endParaRPr lang="en-US" dirty="0">
              <a:latin typeface="arial" panose="020B0604020202020204" pitchFamily="34" charset="0"/>
            </a:endParaRPr>
          </a:p>
          <a:p>
            <a:pPr marL="0" indent="0" algn="r">
              <a:buNone/>
            </a:pPr>
            <a:r>
              <a:rPr lang="he-IL" sz="1800" dirty="0">
                <a:highlight>
                  <a:srgbClr val="FF0000"/>
                </a:highlight>
              </a:rPr>
              <a:t>על מנת לטעון אריחי מפה ,בצענו בניה ידנית של שרת מקומי ע"י שימוש בתוכנת דוקר.</a:t>
            </a:r>
          </a:p>
          <a:p>
            <a:pPr marL="0" indent="0" algn="r">
              <a:buNone/>
            </a:pPr>
            <a:r>
              <a:rPr lang="he-IL" sz="1800" dirty="0">
                <a:highlight>
                  <a:srgbClr val="FF0000"/>
                </a:highlight>
              </a:rPr>
              <a:t>דוקר הוא  פלטפורמה לניהול קונטיינרים, ובו הגדרנו  שרת המספק תמונות של אריחי  או אס </a:t>
            </a:r>
            <a:r>
              <a:rPr lang="he-IL" sz="1800" dirty="0" err="1">
                <a:highlight>
                  <a:srgbClr val="FF0000"/>
                </a:highlight>
              </a:rPr>
              <a:t>אמ</a:t>
            </a:r>
            <a:r>
              <a:rPr lang="he-IL" sz="1800" dirty="0">
                <a:highlight>
                  <a:srgbClr val="FF0000"/>
                </a:highlight>
              </a:rPr>
              <a:t>( עם קובץ </a:t>
            </a:r>
            <a:r>
              <a:rPr lang="he-IL" sz="1800" dirty="0" err="1">
                <a:highlight>
                  <a:srgbClr val="FF0000"/>
                </a:highlight>
              </a:rPr>
              <a:t>אוסם.פיביאף</a:t>
            </a:r>
            <a:r>
              <a:rPr lang="he-IL" sz="1800" dirty="0">
                <a:highlight>
                  <a:srgbClr val="FF0000"/>
                </a:highlight>
              </a:rPr>
              <a:t>)</a:t>
            </a:r>
            <a:endParaRPr lang="en-US" sz="1800" dirty="0">
              <a:highlight>
                <a:srgbClr val="FF0000"/>
              </a:highlight>
            </a:endParaRPr>
          </a:p>
          <a:p>
            <a:pPr marL="0" indent="0" algn="r">
              <a:buNone/>
            </a:pPr>
            <a:r>
              <a:rPr lang="en-US" sz="1800" dirty="0">
                <a:highlight>
                  <a:srgbClr val="FF0000"/>
                </a:highlight>
              </a:rPr>
              <a:t>(OpenStreetMap (OSM) </a:t>
            </a:r>
            <a:r>
              <a:rPr lang="he-IL" sz="1800" dirty="0">
                <a:highlight>
                  <a:srgbClr val="FF0000"/>
                </a:highlight>
              </a:rPr>
              <a:t>(הוא פרויקט שיתופי ליצירת מסד נתונים גיאוגרפי של העולם  הניתן לעריכה בחינם.</a:t>
            </a:r>
            <a:r>
              <a:rPr lang="en-US" sz="1800" dirty="0">
                <a:highlight>
                  <a:srgbClr val="FF0000"/>
                </a:highlight>
              </a:rPr>
              <a:t> </a:t>
            </a:r>
            <a:endParaRPr lang="he-IL" sz="1800" dirty="0">
              <a:highlight>
                <a:srgbClr val="FF0000"/>
              </a:highlight>
              <a:latin typeface="arial" panose="020B0604020202020204" pitchFamily="34" charset="0"/>
            </a:endParaRPr>
          </a:p>
          <a:p>
            <a:pPr marL="0" indent="0" algn="r">
              <a:buNone/>
            </a:pPr>
            <a:r>
              <a:rPr lang="he-IL" sz="1700" b="0" i="0" dirty="0">
                <a:solidFill>
                  <a:schemeClr val="tx1"/>
                </a:solidFill>
                <a:effectLst/>
                <a:highlight>
                  <a:srgbClr val="FF0000"/>
                </a:highlight>
                <a:latin typeface="arial" panose="020B0604020202020204" pitchFamily="34" charset="0"/>
              </a:rPr>
              <a:t>מפת העולם </a:t>
            </a:r>
            <a:r>
              <a:rPr lang="he-IL" sz="1700" dirty="0">
                <a:highlight>
                  <a:srgbClr val="FF0000"/>
                </a:highlight>
                <a:latin typeface="arial" panose="020B0604020202020204" pitchFamily="34" charset="0"/>
              </a:rPr>
              <a:t>מחולקת לאריחים,,  כל </a:t>
            </a:r>
            <a:r>
              <a:rPr lang="he-IL" sz="1700" dirty="0" err="1">
                <a:highlight>
                  <a:srgbClr val="FF0000"/>
                </a:highlight>
                <a:latin typeface="arial" panose="020B0604020202020204" pitchFamily="34" charset="0"/>
              </a:rPr>
              <a:t>פעם,כאשר</a:t>
            </a:r>
            <a:r>
              <a:rPr lang="he-IL" sz="1700" dirty="0">
                <a:highlight>
                  <a:srgbClr val="FF0000"/>
                </a:highlight>
                <a:latin typeface="arial" panose="020B0604020202020204" pitchFamily="34" charset="0"/>
              </a:rPr>
              <a:t> נוצרת תזוזה בתצוגה  של המפה </a:t>
            </a:r>
            <a:r>
              <a:rPr lang="he-IL" sz="1700" dirty="0" err="1">
                <a:highlight>
                  <a:srgbClr val="FF0000"/>
                </a:highlight>
                <a:latin typeface="arial" panose="020B0604020202020204" pitchFamily="34" charset="0"/>
              </a:rPr>
              <a:t>לאיזור</a:t>
            </a:r>
            <a:r>
              <a:rPr lang="he-IL" sz="1700" dirty="0">
                <a:highlight>
                  <a:srgbClr val="FF0000"/>
                </a:highlight>
              </a:rPr>
              <a:t>, נשלחת אוטומטית בקשה לשרת האריחים שבנינו  על מנת לטעון את אריחי המפה באזור זה</a:t>
            </a:r>
            <a:r>
              <a:rPr lang="en-US" sz="1700" dirty="0">
                <a:highlight>
                  <a:srgbClr val="FF0000"/>
                </a:highlight>
              </a:rPr>
              <a:t>  \</a:t>
            </a:r>
          </a:p>
          <a:p>
            <a:pPr marL="0" indent="0" algn="r">
              <a:buNone/>
            </a:pPr>
            <a:r>
              <a:rPr lang="he-IL" sz="1700" dirty="0"/>
              <a:t>.</a:t>
            </a:r>
            <a:endParaRPr lang="en-US" sz="1700" dirty="0"/>
          </a:p>
          <a:p>
            <a:pPr marL="0" indent="0" algn="r">
              <a:buNone/>
            </a:pPr>
            <a:endParaRPr lang="he-IL" dirty="0"/>
          </a:p>
        </p:txBody>
      </p:sp>
      <p:pic>
        <p:nvPicPr>
          <p:cNvPr id="5" name="תמונה 4">
            <a:extLst>
              <a:ext uri="{FF2B5EF4-FFF2-40B4-BE49-F238E27FC236}">
                <a16:creationId xmlns:a16="http://schemas.microsoft.com/office/drawing/2014/main" id="{2A10868F-29C4-FA99-784A-08868BCDF10B}"/>
              </a:ext>
            </a:extLst>
          </p:cNvPr>
          <p:cNvPicPr>
            <a:picLocks noChangeAspect="1"/>
          </p:cNvPicPr>
          <p:nvPr/>
        </p:nvPicPr>
        <p:blipFill>
          <a:blip r:embed="rId2"/>
          <a:stretch>
            <a:fillRect/>
          </a:stretch>
        </p:blipFill>
        <p:spPr>
          <a:xfrm>
            <a:off x="5325582" y="4320187"/>
            <a:ext cx="6273061" cy="2651401"/>
          </a:xfrm>
          <a:prstGeom prst="rect">
            <a:avLst/>
          </a:prstGeom>
        </p:spPr>
      </p:pic>
      <p:pic>
        <p:nvPicPr>
          <p:cNvPr id="7" name="תמונה 6">
            <a:extLst>
              <a:ext uri="{FF2B5EF4-FFF2-40B4-BE49-F238E27FC236}">
                <a16:creationId xmlns:a16="http://schemas.microsoft.com/office/drawing/2014/main" id="{02E66A3B-936C-2995-DA99-EB7DD6A70DB0}"/>
              </a:ext>
            </a:extLst>
          </p:cNvPr>
          <p:cNvPicPr>
            <a:picLocks noChangeAspect="1"/>
          </p:cNvPicPr>
          <p:nvPr/>
        </p:nvPicPr>
        <p:blipFill>
          <a:blip r:embed="rId3"/>
          <a:stretch>
            <a:fillRect/>
          </a:stretch>
        </p:blipFill>
        <p:spPr>
          <a:xfrm>
            <a:off x="429139" y="4222343"/>
            <a:ext cx="4248743" cy="485843"/>
          </a:xfrm>
          <a:prstGeom prst="rect">
            <a:avLst/>
          </a:prstGeom>
        </p:spPr>
      </p:pic>
    </p:spTree>
    <p:extLst>
      <p:ext uri="{BB962C8B-B14F-4D97-AF65-F5344CB8AC3E}">
        <p14:creationId xmlns:p14="http://schemas.microsoft.com/office/powerpoint/2010/main" val="146494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7FF792-273C-A014-CDD6-85C7DE585DEE}"/>
              </a:ext>
            </a:extLst>
          </p:cNvPr>
          <p:cNvSpPr>
            <a:spLocks noGrp="1"/>
          </p:cNvSpPr>
          <p:nvPr>
            <p:ph type="title"/>
          </p:nvPr>
        </p:nvSpPr>
        <p:spPr>
          <a:xfrm>
            <a:off x="1912088" y="180895"/>
            <a:ext cx="10515600" cy="1325563"/>
          </a:xfrm>
        </p:spPr>
        <p:txBody>
          <a:bodyPr/>
          <a:lstStyle/>
          <a:p>
            <a:pPr algn="ctr"/>
            <a:r>
              <a:rPr lang="he-IL" dirty="0"/>
              <a:t>תיאור המערכת0</a:t>
            </a:r>
          </a:p>
        </p:txBody>
      </p:sp>
      <p:pic>
        <p:nvPicPr>
          <p:cNvPr id="9" name="מציין מיקום תוכן 8">
            <a:extLst>
              <a:ext uri="{FF2B5EF4-FFF2-40B4-BE49-F238E27FC236}">
                <a16:creationId xmlns:a16="http://schemas.microsoft.com/office/drawing/2014/main" id="{C8BA732C-18F6-574B-26E7-F8FFFB221809}"/>
              </a:ext>
            </a:extLst>
          </p:cNvPr>
          <p:cNvPicPr>
            <a:picLocks noGrp="1" noChangeAspect="1"/>
          </p:cNvPicPr>
          <p:nvPr>
            <p:ph idx="1"/>
          </p:nvPr>
        </p:nvPicPr>
        <p:blipFill>
          <a:blip r:embed="rId2"/>
          <a:stretch>
            <a:fillRect/>
          </a:stretch>
        </p:blipFill>
        <p:spPr>
          <a:xfrm>
            <a:off x="838200" y="876141"/>
            <a:ext cx="4075105" cy="5864384"/>
          </a:xfrm>
        </p:spPr>
      </p:pic>
      <p:sp>
        <p:nvSpPr>
          <p:cNvPr id="10" name="תיבת טקסט 9">
            <a:extLst>
              <a:ext uri="{FF2B5EF4-FFF2-40B4-BE49-F238E27FC236}">
                <a16:creationId xmlns:a16="http://schemas.microsoft.com/office/drawing/2014/main" id="{134F56F1-32BA-D1BF-7508-0444FA33A766}"/>
              </a:ext>
            </a:extLst>
          </p:cNvPr>
          <p:cNvSpPr txBox="1"/>
          <p:nvPr/>
        </p:nvSpPr>
        <p:spPr>
          <a:xfrm>
            <a:off x="6502742" y="1506458"/>
            <a:ext cx="2103821" cy="2308324"/>
          </a:xfrm>
          <a:prstGeom prst="rect">
            <a:avLst/>
          </a:prstGeom>
          <a:noFill/>
        </p:spPr>
        <p:txBody>
          <a:bodyPr wrap="square" rtlCol="1">
            <a:spAutoFit/>
          </a:bodyPr>
          <a:lstStyle/>
          <a:p>
            <a:r>
              <a:rPr lang="he-IL" dirty="0"/>
              <a:t>שלבי האלגוריתם:</a:t>
            </a:r>
          </a:p>
          <a:p>
            <a:r>
              <a:rPr lang="he-IL" dirty="0"/>
              <a:t>האזנה למכ"ם</a:t>
            </a:r>
          </a:p>
          <a:p>
            <a:r>
              <a:rPr lang="he-IL" dirty="0"/>
              <a:t>עיבוד נתונים</a:t>
            </a:r>
          </a:p>
          <a:p>
            <a:r>
              <a:rPr lang="he-IL" dirty="0"/>
              <a:t>סינון רעשים </a:t>
            </a:r>
          </a:p>
          <a:p>
            <a:r>
              <a:rPr lang="he-IL" dirty="0"/>
              <a:t>אפשור מעקב ויזואלי</a:t>
            </a:r>
          </a:p>
          <a:p>
            <a:r>
              <a:rPr lang="he-IL" dirty="0"/>
              <a:t>שמירת מעקב</a:t>
            </a:r>
          </a:p>
          <a:p>
            <a:r>
              <a:rPr lang="he-IL" dirty="0"/>
              <a:t>שחזור מעקב</a:t>
            </a:r>
          </a:p>
          <a:p>
            <a:endParaRPr lang="he-IL" dirty="0"/>
          </a:p>
        </p:txBody>
      </p:sp>
    </p:spTree>
    <p:extLst>
      <p:ext uri="{BB962C8B-B14F-4D97-AF65-F5344CB8AC3E}">
        <p14:creationId xmlns:p14="http://schemas.microsoft.com/office/powerpoint/2010/main" val="92566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A679D3-67E3-4A95-575C-D8DC162F1EA3}"/>
              </a:ext>
            </a:extLst>
          </p:cNvPr>
          <p:cNvSpPr>
            <a:spLocks noGrp="1"/>
          </p:cNvSpPr>
          <p:nvPr>
            <p:ph type="title"/>
          </p:nvPr>
        </p:nvSpPr>
        <p:spPr/>
        <p:txBody>
          <a:bodyPr/>
          <a:lstStyle/>
          <a:p>
            <a:r>
              <a:rPr lang="he-IL" dirty="0"/>
              <a:t>תוכנית בדיקות</a:t>
            </a:r>
          </a:p>
        </p:txBody>
      </p:sp>
      <p:sp>
        <p:nvSpPr>
          <p:cNvPr id="3" name="מציין מיקום תוכן 2">
            <a:extLst>
              <a:ext uri="{FF2B5EF4-FFF2-40B4-BE49-F238E27FC236}">
                <a16:creationId xmlns:a16="http://schemas.microsoft.com/office/drawing/2014/main" id="{97C32E08-A9A1-DF5D-AB82-73550CBFCC49}"/>
              </a:ext>
            </a:extLst>
          </p:cNvPr>
          <p:cNvSpPr>
            <a:spLocks noGrp="1"/>
          </p:cNvSpPr>
          <p:nvPr>
            <p:ph idx="1"/>
          </p:nvPr>
        </p:nvSpPr>
        <p:spPr/>
        <p:txBody>
          <a:bodyPr/>
          <a:lstStyle/>
          <a:p>
            <a:r>
              <a:rPr lang="he-IL" b="1" dirty="0">
                <a:solidFill>
                  <a:srgbClr val="323229"/>
                </a:solidFill>
                <a:effectLst/>
                <a:latin typeface="Trebuchet MS" panose="020B0603020202020204" pitchFamily="34" charset="0"/>
              </a:rPr>
              <a:t>בדיקות פונקציונליות</a:t>
            </a:r>
          </a:p>
          <a:p>
            <a:r>
              <a:rPr lang="he-IL" sz="2000" dirty="0">
                <a:solidFill>
                  <a:srgbClr val="323229"/>
                </a:solidFill>
                <a:latin typeface="Trebuchet MS" panose="020B0603020202020204" pitchFamily="34" charset="0"/>
              </a:rPr>
              <a:t>התוכנית מספקת את דרישות הלקוח ומציאה הודעות שגיאה כאשר מתבצע ניסיון לבצע פעולה לא חוקית </a:t>
            </a:r>
            <a:endParaRPr lang="he-IL" sz="2000" dirty="0">
              <a:effectLst/>
              <a:latin typeface="Trebuchet MS" panose="020B0603020202020204" pitchFamily="34" charset="0"/>
            </a:endParaRPr>
          </a:p>
          <a:p>
            <a:pPr marL="0" indent="0">
              <a:buNone/>
            </a:pPr>
            <a:r>
              <a:rPr lang="he-IL" sz="2000" dirty="0">
                <a:highlight>
                  <a:srgbClr val="FF0000"/>
                </a:highlight>
              </a:rPr>
              <a:t>כאשר מנסים לבצע שמירת מעקב על נתונים שכבר נשמר תצא הודעה שהמעקב שמור וכאשר נרצה לשמור מעקב איך אין נתונים שזוהו מהמכ"ם תצא הודעת שגיאה</a:t>
            </a:r>
            <a:r>
              <a:rPr lang="he-IL" dirty="0"/>
              <a:t>,</a:t>
            </a:r>
          </a:p>
          <a:p>
            <a:pPr marL="0" indent="0">
              <a:buNone/>
            </a:pPr>
            <a:r>
              <a:rPr lang="he-IL" dirty="0"/>
              <a:t>בדיקות אינטגרציה</a:t>
            </a:r>
          </a:p>
          <a:p>
            <a:pPr marL="0" indent="0">
              <a:buNone/>
            </a:pPr>
            <a:r>
              <a:rPr lang="he-IL" sz="1800" dirty="0"/>
              <a:t>בדיקת תקשורת בין התוכנית למכ"ם, בדיקת תקשורת בין התוכנית לשרת האריחים.</a:t>
            </a:r>
          </a:p>
          <a:p>
            <a:pPr marL="0" indent="0">
              <a:buNone/>
            </a:pPr>
            <a:r>
              <a:rPr lang="he-IL" sz="3200" dirty="0"/>
              <a:t> </a:t>
            </a:r>
            <a:r>
              <a:rPr lang="he-IL" sz="3200" b="1" dirty="0"/>
              <a:t>בדיקות תקינות קלט</a:t>
            </a:r>
          </a:p>
          <a:p>
            <a:pPr marL="0" indent="0">
              <a:buNone/>
            </a:pPr>
            <a:r>
              <a:rPr lang="he-IL" sz="2000" dirty="0"/>
              <a:t>בדיקת פורמט מתאים של הקובץ הנטען</a:t>
            </a:r>
          </a:p>
          <a:p>
            <a:pPr marL="0" indent="0">
              <a:buNone/>
            </a:pPr>
            <a:endParaRPr lang="he-IL" sz="2000" dirty="0">
              <a:highlight>
                <a:srgbClr val="FF0000"/>
              </a:highlight>
            </a:endParaRPr>
          </a:p>
          <a:p>
            <a:pPr marL="0" indent="0">
              <a:buNone/>
            </a:pPr>
            <a:endParaRPr lang="he-IL" sz="3200" b="1" dirty="0"/>
          </a:p>
          <a:p>
            <a:pPr marL="0" indent="0">
              <a:buNone/>
            </a:pPr>
            <a:endParaRPr lang="he-IL" sz="3200" b="1" dirty="0"/>
          </a:p>
        </p:txBody>
      </p:sp>
    </p:spTree>
    <p:extLst>
      <p:ext uri="{BB962C8B-B14F-4D97-AF65-F5344CB8AC3E}">
        <p14:creationId xmlns:p14="http://schemas.microsoft.com/office/powerpoint/2010/main" val="204419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1FEC95-3F33-B22E-5B45-13E71B939B8B}"/>
              </a:ext>
            </a:extLst>
          </p:cNvPr>
          <p:cNvSpPr>
            <a:spLocks noGrp="1"/>
          </p:cNvSpPr>
          <p:nvPr>
            <p:ph type="title"/>
          </p:nvPr>
        </p:nvSpPr>
        <p:spPr>
          <a:xfrm>
            <a:off x="838200" y="346271"/>
            <a:ext cx="10515600" cy="1325563"/>
          </a:xfrm>
        </p:spPr>
        <p:txBody>
          <a:bodyPr/>
          <a:lstStyle/>
          <a:p>
            <a:r>
              <a:rPr lang="he-IL" dirty="0"/>
              <a:t>הטמעת </a:t>
            </a:r>
            <a:r>
              <a:rPr lang="he-IL" dirty="0" err="1"/>
              <a:t>הפרוייקט</a:t>
            </a:r>
            <a:r>
              <a:rPr lang="he-IL" dirty="0"/>
              <a:t> </a:t>
            </a:r>
          </a:p>
        </p:txBody>
      </p:sp>
      <p:graphicFrame>
        <p:nvGraphicFramePr>
          <p:cNvPr id="4" name="טבלה 4">
            <a:extLst>
              <a:ext uri="{FF2B5EF4-FFF2-40B4-BE49-F238E27FC236}">
                <a16:creationId xmlns:a16="http://schemas.microsoft.com/office/drawing/2014/main" id="{2348AB82-AAC5-E502-D4BA-00376AC24D3B}"/>
              </a:ext>
            </a:extLst>
          </p:cNvPr>
          <p:cNvGraphicFramePr>
            <a:graphicFrameLocks noGrp="1"/>
          </p:cNvGraphicFramePr>
          <p:nvPr>
            <p:ph idx="1"/>
            <p:extLst>
              <p:ext uri="{D42A27DB-BD31-4B8C-83A1-F6EECF244321}">
                <p14:modId xmlns:p14="http://schemas.microsoft.com/office/powerpoint/2010/main" val="1341633091"/>
              </p:ext>
            </p:extLst>
          </p:nvPr>
        </p:nvGraphicFramePr>
        <p:xfrm>
          <a:off x="1131813" y="1134562"/>
          <a:ext cx="9439276" cy="5086715"/>
        </p:xfrm>
        <a:graphic>
          <a:graphicData uri="http://schemas.openxmlformats.org/drawingml/2006/table">
            <a:tbl>
              <a:tblPr rtl="1" firstRow="1" bandRow="1">
                <a:tableStyleId>{5C22544A-7EE6-4342-B048-85BDC9FD1C3A}</a:tableStyleId>
              </a:tblPr>
              <a:tblGrid>
                <a:gridCol w="2359819">
                  <a:extLst>
                    <a:ext uri="{9D8B030D-6E8A-4147-A177-3AD203B41FA5}">
                      <a16:colId xmlns:a16="http://schemas.microsoft.com/office/drawing/2014/main" val="371727658"/>
                    </a:ext>
                  </a:extLst>
                </a:gridCol>
                <a:gridCol w="2359819">
                  <a:extLst>
                    <a:ext uri="{9D8B030D-6E8A-4147-A177-3AD203B41FA5}">
                      <a16:colId xmlns:a16="http://schemas.microsoft.com/office/drawing/2014/main" val="2440615831"/>
                    </a:ext>
                  </a:extLst>
                </a:gridCol>
                <a:gridCol w="2359819">
                  <a:extLst>
                    <a:ext uri="{9D8B030D-6E8A-4147-A177-3AD203B41FA5}">
                      <a16:colId xmlns:a16="http://schemas.microsoft.com/office/drawing/2014/main" val="1567767932"/>
                    </a:ext>
                  </a:extLst>
                </a:gridCol>
                <a:gridCol w="2359819">
                  <a:extLst>
                    <a:ext uri="{9D8B030D-6E8A-4147-A177-3AD203B41FA5}">
                      <a16:colId xmlns:a16="http://schemas.microsoft.com/office/drawing/2014/main" val="1028125005"/>
                    </a:ext>
                  </a:extLst>
                </a:gridCol>
              </a:tblGrid>
              <a:tr h="0">
                <a:tc>
                  <a:txBody>
                    <a:bodyPr/>
                    <a:lstStyle/>
                    <a:p>
                      <a:pPr rtl="1"/>
                      <a:r>
                        <a:rPr lang="he-IL" dirty="0"/>
                        <a:t>תפקיד  </a:t>
                      </a:r>
                    </a:p>
                  </a:txBody>
                  <a:tcPr>
                    <a:lnL w="12700" cap="flat" cmpd="sng" algn="ctr">
                      <a:solidFill>
                        <a:schemeClr val="tx1"/>
                      </a:solidFill>
                      <a:prstDash val="solid"/>
                      <a:round/>
                      <a:headEnd type="none" w="med" len="med"/>
                      <a:tailEnd type="none" w="med" len="med"/>
                    </a:lnL>
                  </a:tcPr>
                </a:tc>
                <a:tc>
                  <a:txBody>
                    <a:bodyPr/>
                    <a:lstStyle/>
                    <a:p>
                      <a:pPr rtl="1"/>
                      <a:r>
                        <a:rPr lang="he-IL" dirty="0"/>
                        <a:t> הבדיקה  </a:t>
                      </a:r>
                    </a:p>
                  </a:txBody>
                  <a:tcPr/>
                </a:tc>
                <a:tc>
                  <a:txBody>
                    <a:bodyPr/>
                    <a:lstStyle/>
                    <a:p>
                      <a:pPr rtl="1"/>
                      <a:r>
                        <a:rPr lang="he-IL" dirty="0"/>
                        <a:t>הערות  </a:t>
                      </a:r>
                    </a:p>
                  </a:txBody>
                  <a:tcPr/>
                </a:tc>
                <a:tc>
                  <a:txBody>
                    <a:bodyPr/>
                    <a:lstStyle/>
                    <a:p>
                      <a:pPr rtl="1"/>
                      <a:r>
                        <a:rPr lang="he-IL" dirty="0"/>
                        <a:t>תיקון\השלכות</a:t>
                      </a:r>
                    </a:p>
                  </a:txBody>
                  <a:tcPr/>
                </a:tc>
                <a:extLst>
                  <a:ext uri="{0D108BD9-81ED-4DB2-BD59-A6C34878D82A}">
                    <a16:rowId xmlns:a16="http://schemas.microsoft.com/office/drawing/2014/main" val="2228607840"/>
                  </a:ext>
                </a:extLst>
              </a:tr>
              <a:tr h="1740650">
                <a:tc>
                  <a:txBody>
                    <a:bodyPr/>
                    <a:lstStyle/>
                    <a:p>
                      <a:pPr rtl="1"/>
                      <a:r>
                        <a:rPr lang="he-IL" dirty="0"/>
                        <a:t>מתכנת בכיר מחברת </a:t>
                      </a:r>
                      <a:r>
                        <a:rPr lang="en-US" dirty="0" err="1"/>
                        <a:t>sen</a:t>
                      </a:r>
                      <a:endParaRPr lang="he-IL" dirty="0"/>
                    </a:p>
                  </a:txBody>
                  <a:tcPr>
                    <a:lnL w="12700" cap="flat" cmpd="sng" algn="ctr">
                      <a:solidFill>
                        <a:schemeClr val="tx1"/>
                      </a:solidFill>
                      <a:prstDash val="solid"/>
                      <a:round/>
                      <a:headEnd type="none" w="med" len="med"/>
                      <a:tailEnd type="none" w="med" len="med"/>
                    </a:lnL>
                  </a:tcPr>
                </a:tc>
                <a:tc>
                  <a:txBody>
                    <a:bodyPr/>
                    <a:lstStyle/>
                    <a:p>
                      <a:pPr rtl="1"/>
                      <a:r>
                        <a:rPr lang="he-IL" dirty="0"/>
                        <a:t>בדיקה והשוואה של המרת קואורדינטה מייצוג בשיטת </a:t>
                      </a:r>
                      <a:r>
                        <a:rPr lang="en-US" dirty="0"/>
                        <a:t>ITM </a:t>
                      </a:r>
                      <a:r>
                        <a:rPr lang="he-IL" dirty="0"/>
                        <a:t>לייצוג בשיטת 84</a:t>
                      </a:r>
                      <a:r>
                        <a:rPr lang="en-US" dirty="0"/>
                        <a:t>WGS </a:t>
                      </a:r>
                      <a:endParaRPr lang="he-IL" dirty="0"/>
                    </a:p>
                  </a:txBody>
                  <a:tcPr/>
                </a:tc>
                <a:tc>
                  <a:txBody>
                    <a:bodyPr/>
                    <a:lstStyle/>
                    <a:p>
                      <a:pPr rtl="1"/>
                      <a:r>
                        <a:rPr lang="he-IL" dirty="0"/>
                        <a:t>ההמרה בוצעה בצורה נכונה, אך , אבקש דיוק גבוהה יותר</a:t>
                      </a:r>
                    </a:p>
                  </a:txBody>
                  <a:tcPr/>
                </a:tc>
                <a:tc>
                  <a:txBody>
                    <a:bodyPr/>
                    <a:lstStyle/>
                    <a:p>
                      <a:pPr rtl="1"/>
                      <a:r>
                        <a:rPr lang="he-IL" dirty="0"/>
                        <a:t>דיוק פרמטר ה </a:t>
                      </a:r>
                      <a:r>
                        <a:rPr lang="en-US" dirty="0"/>
                        <a:t>x </a:t>
                      </a:r>
                      <a:r>
                        <a:rPr lang="he-IL" dirty="0"/>
                        <a:t>של הגדרת הסיבוב בנוסחת </a:t>
                      </a:r>
                      <a:r>
                        <a:rPr lang="en-US" dirty="0"/>
                        <a:t>projection </a:t>
                      </a:r>
                      <a:r>
                        <a:rPr lang="he-IL" dirty="0"/>
                        <a:t>של </a:t>
                      </a:r>
                      <a:r>
                        <a:rPr lang="en-US" dirty="0"/>
                        <a:t>ITMA, </a:t>
                      </a:r>
                      <a:r>
                        <a:rPr lang="he-IL" dirty="0"/>
                        <a:t>ערך ה </a:t>
                      </a:r>
                      <a:r>
                        <a:rPr lang="en-US" dirty="0"/>
                        <a:t>x </a:t>
                      </a:r>
                      <a:r>
                        <a:rPr lang="he-IL" dirty="0"/>
                        <a:t>לפני הדיוק: 33009.0 -ערך ה </a:t>
                      </a:r>
                      <a:r>
                        <a:rPr lang="en-US" dirty="0"/>
                        <a:t>x </a:t>
                      </a:r>
                      <a:r>
                        <a:rPr lang="he-IL" dirty="0"/>
                        <a:t>אחרי הדיוק: 3307.0 </a:t>
                      </a:r>
                    </a:p>
                  </a:txBody>
                  <a:tcPr/>
                </a:tc>
                <a:extLst>
                  <a:ext uri="{0D108BD9-81ED-4DB2-BD59-A6C34878D82A}">
                    <a16:rowId xmlns:a16="http://schemas.microsoft.com/office/drawing/2014/main" val="2766376190"/>
                  </a:ext>
                </a:extLst>
              </a:tr>
              <a:tr h="1789334">
                <a:tc>
                  <a:txBody>
                    <a:bodyPr/>
                    <a:lstStyle/>
                    <a:p>
                      <a:pPr rtl="1"/>
                      <a:r>
                        <a:rPr lang="he-IL" dirty="0"/>
                        <a:t>מנהל החברה</a:t>
                      </a:r>
                    </a:p>
                  </a:txBody>
                  <a:tcPr>
                    <a:lnL w="12700" cap="flat" cmpd="sng" algn="ctr">
                      <a:solidFill>
                        <a:schemeClr val="tx1"/>
                      </a:solidFill>
                      <a:prstDash val="solid"/>
                      <a:round/>
                      <a:headEnd type="none" w="med" len="med"/>
                      <a:tailEnd type="none" w="med" len="med"/>
                    </a:lnL>
                  </a:tcPr>
                </a:tc>
                <a:tc>
                  <a:txBody>
                    <a:bodyPr/>
                    <a:lstStyle/>
                    <a:p>
                      <a:pPr rtl="1"/>
                      <a:r>
                        <a:rPr lang="he-IL" dirty="0"/>
                        <a:t>בדיקת פרטים של קואורדינטת רחיפה על מנת לעקוב אחר תנועת </a:t>
                      </a:r>
                      <a:r>
                        <a:rPr lang="he-IL" dirty="0" err="1"/>
                        <a:t>הרחפנים</a:t>
                      </a:r>
                      <a:r>
                        <a:rPr lang="he-IL" dirty="0"/>
                        <a:t> . </a:t>
                      </a:r>
                    </a:p>
                  </a:txBody>
                  <a:tcPr/>
                </a:tc>
                <a:tc>
                  <a:txBody>
                    <a:bodyPr/>
                    <a:lstStyle/>
                    <a:p>
                      <a:pPr rtl="1"/>
                      <a:r>
                        <a:rPr lang="he-IL" dirty="0"/>
                        <a:t>: הפרטים נכונים ומוצגים על פי הדרישות, אך, כאשר מבקשים מהתוכנה פרטים נוספים על קואורדינטת הרחיפה לא מוצג הנתונים </a:t>
                      </a:r>
                      <a:r>
                        <a:rPr lang="en-US" dirty="0" err="1"/>
                        <a:t>vx</a:t>
                      </a:r>
                      <a:r>
                        <a:rPr lang="en-US" dirty="0"/>
                        <a:t> </a:t>
                      </a:r>
                      <a:r>
                        <a:rPr lang="en-US" dirty="0" err="1"/>
                        <a:t>vy</a:t>
                      </a:r>
                      <a:endParaRPr lang="he-IL" dirty="0"/>
                    </a:p>
                  </a:txBody>
                  <a:tcPr/>
                </a:tc>
                <a:tc>
                  <a:txBody>
                    <a:bodyPr/>
                    <a:lstStyle/>
                    <a:p>
                      <a:pPr rtl="1"/>
                      <a:r>
                        <a:rPr lang="he-IL" dirty="0"/>
                        <a:t>הוספת הנתונים </a:t>
                      </a:r>
                      <a:r>
                        <a:rPr lang="en-US" dirty="0" err="1"/>
                        <a:t>vx</a:t>
                      </a:r>
                      <a:r>
                        <a:rPr lang="en-US" dirty="0"/>
                        <a:t> </a:t>
                      </a:r>
                      <a:r>
                        <a:rPr lang="en-US" dirty="0" err="1"/>
                        <a:t>vy</a:t>
                      </a:r>
                      <a:r>
                        <a:rPr lang="en-US" dirty="0"/>
                        <a:t> </a:t>
                      </a:r>
                      <a:r>
                        <a:rPr lang="he-IL" dirty="0"/>
                        <a:t>לתצוגת פרטי הקואורדינטה</a:t>
                      </a:r>
                    </a:p>
                  </a:txBody>
                  <a:tcPr/>
                </a:tc>
                <a:extLst>
                  <a:ext uri="{0D108BD9-81ED-4DB2-BD59-A6C34878D82A}">
                    <a16:rowId xmlns:a16="http://schemas.microsoft.com/office/drawing/2014/main" val="3398859421"/>
                  </a:ext>
                </a:extLst>
              </a:tr>
              <a:tr h="1190971">
                <a:tc>
                  <a:txBody>
                    <a:bodyPr/>
                    <a:lstStyle/>
                    <a:p>
                      <a:pPr rtl="1"/>
                      <a:r>
                        <a:rPr lang="he-IL" dirty="0"/>
                        <a:t>בקר המערכת</a:t>
                      </a:r>
                    </a:p>
                  </a:txBody>
                  <a:tcPr>
                    <a:lnL w="12700" cap="flat" cmpd="sng" algn="ctr">
                      <a:solidFill>
                        <a:schemeClr val="tx1"/>
                      </a:solidFill>
                      <a:prstDash val="solid"/>
                      <a:round/>
                      <a:headEnd type="none" w="med" len="med"/>
                      <a:tailEnd type="none" w="med" len="med"/>
                    </a:lnL>
                  </a:tcPr>
                </a:tc>
                <a:tc>
                  <a:txBody>
                    <a:bodyPr/>
                    <a:lstStyle/>
                    <a:p>
                      <a:pPr rtl="1"/>
                      <a:r>
                        <a:rPr lang="he-IL" dirty="0"/>
                        <a:t>שמירת מעקב לצפייה במועד מאוחר יותר.  </a:t>
                      </a:r>
                    </a:p>
                  </a:txBody>
                  <a:tcPr/>
                </a:tc>
                <a:tc>
                  <a:txBody>
                    <a:bodyPr/>
                    <a:lstStyle/>
                    <a:p>
                      <a:pPr rtl="1"/>
                      <a:r>
                        <a:rPr lang="he-IL" dirty="0"/>
                        <a:t>שמירת המעקב בוצעה בהצלחה, אך  אבקש שקובץ השמירה יתבצע בפורמט</a:t>
                      </a:r>
                      <a:r>
                        <a:rPr lang="en-US" dirty="0"/>
                        <a:t>xl </a:t>
                      </a:r>
                      <a:endParaRPr lang="he-IL" dirty="0"/>
                    </a:p>
                  </a:txBody>
                  <a:tcPr/>
                </a:tc>
                <a:tc>
                  <a:txBody>
                    <a:bodyPr/>
                    <a:lstStyle/>
                    <a:p>
                      <a:pPr rtl="1"/>
                      <a:r>
                        <a:rPr lang="he-IL" dirty="0"/>
                        <a:t>שמירת מעקב בפורמט המבוקש</a:t>
                      </a:r>
                    </a:p>
                  </a:txBody>
                  <a:tcPr/>
                </a:tc>
                <a:extLst>
                  <a:ext uri="{0D108BD9-81ED-4DB2-BD59-A6C34878D82A}">
                    <a16:rowId xmlns:a16="http://schemas.microsoft.com/office/drawing/2014/main" val="1595407287"/>
                  </a:ext>
                </a:extLst>
              </a:tr>
            </a:tbl>
          </a:graphicData>
        </a:graphic>
      </p:graphicFrame>
    </p:spTree>
    <p:extLst>
      <p:ext uri="{BB962C8B-B14F-4D97-AF65-F5344CB8AC3E}">
        <p14:creationId xmlns:p14="http://schemas.microsoft.com/office/powerpoint/2010/main" val="225731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73963C-FE2D-6D9A-C6A8-39285BCB0214}"/>
              </a:ext>
            </a:extLst>
          </p:cNvPr>
          <p:cNvSpPr>
            <a:spLocks noGrp="1"/>
          </p:cNvSpPr>
          <p:nvPr>
            <p:ph type="title"/>
          </p:nvPr>
        </p:nvSpPr>
        <p:spPr/>
        <p:txBody>
          <a:bodyPr/>
          <a:lstStyle/>
          <a:p>
            <a:r>
              <a:rPr lang="he-IL" dirty="0"/>
              <a:t>חברת סאן</a:t>
            </a:r>
          </a:p>
        </p:txBody>
      </p:sp>
      <p:sp>
        <p:nvSpPr>
          <p:cNvPr id="3" name="מציין מיקום תוכן 2">
            <a:extLst>
              <a:ext uri="{FF2B5EF4-FFF2-40B4-BE49-F238E27FC236}">
                <a16:creationId xmlns:a16="http://schemas.microsoft.com/office/drawing/2014/main" id="{E91C9A64-246C-0AE8-E7E4-6EE76789074E}"/>
              </a:ext>
            </a:extLst>
          </p:cNvPr>
          <p:cNvSpPr>
            <a:spLocks noGrp="1"/>
          </p:cNvSpPr>
          <p:nvPr>
            <p:ph idx="1"/>
          </p:nvPr>
        </p:nvSpPr>
        <p:spPr/>
        <p:txBody>
          <a:bodyPr/>
          <a:lstStyle/>
          <a:p>
            <a:pPr marL="0" indent="0" algn="r">
              <a:buNone/>
            </a:pPr>
            <a:r>
              <a:rPr lang="he-IL" dirty="0"/>
              <a:t>החברה מפתחת מכ"ם חדשני המזהה </a:t>
            </a:r>
            <a:r>
              <a:rPr lang="he-IL" dirty="0" err="1"/>
              <a:t>רחפנים</a:t>
            </a:r>
            <a:r>
              <a:rPr lang="he-IL" dirty="0"/>
              <a:t> בזמן אמת. </a:t>
            </a:r>
          </a:p>
          <a:p>
            <a:pPr marL="0" indent="0" algn="r">
              <a:buNone/>
            </a:pPr>
            <a:r>
              <a:rPr lang="he-IL" dirty="0"/>
              <a:t>המכ"ם מבוסס אנטנות הפועלות על אותות </a:t>
            </a:r>
            <a:r>
              <a:rPr lang="he-IL" b="0" i="0" dirty="0">
                <a:solidFill>
                  <a:srgbClr val="181C32"/>
                </a:solidFill>
                <a:effectLst/>
                <a:latin typeface="arial" panose="020B0604020202020204" pitchFamily="34" charset="0"/>
              </a:rPr>
              <a:t>אנטנות סלולריות</a:t>
            </a:r>
            <a:r>
              <a:rPr lang="he-IL" dirty="0"/>
              <a:t> ללא רכיב משדר, רק קולט וכך מפחית את סכנת הקרינה.</a:t>
            </a:r>
            <a:endParaRPr lang="en-US" dirty="0"/>
          </a:p>
          <a:p>
            <a:pPr marL="0" indent="0" algn="r">
              <a:buNone/>
            </a:pPr>
            <a:endParaRPr lang="en-US" dirty="0"/>
          </a:p>
          <a:p>
            <a:pPr marL="0" indent="0" algn="r">
              <a:buNone/>
            </a:pPr>
            <a:r>
              <a:rPr lang="he-IL" dirty="0">
                <a:solidFill>
                  <a:srgbClr val="FF0000"/>
                </a:solidFill>
              </a:rPr>
              <a:t>בעל פה:</a:t>
            </a:r>
          </a:p>
          <a:p>
            <a:pPr marL="0" indent="0" algn="r">
              <a:buNone/>
            </a:pPr>
            <a:r>
              <a:rPr lang="he-IL" dirty="0">
                <a:solidFill>
                  <a:srgbClr val="FF0000"/>
                </a:solidFill>
              </a:rPr>
              <a:t>הפרויקט נעשה עבור בשיתוף חברת סאן.</a:t>
            </a:r>
          </a:p>
          <a:p>
            <a:pPr marL="0" indent="0" algn="r">
              <a:buNone/>
            </a:pPr>
            <a:endParaRPr lang="he-IL" dirty="0"/>
          </a:p>
          <a:p>
            <a:endParaRPr lang="he-IL" dirty="0"/>
          </a:p>
        </p:txBody>
      </p:sp>
    </p:spTree>
    <p:extLst>
      <p:ext uri="{BB962C8B-B14F-4D97-AF65-F5344CB8AC3E}">
        <p14:creationId xmlns:p14="http://schemas.microsoft.com/office/powerpoint/2010/main" val="54967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916458-5D5D-F9F5-A777-5DCD1A0D212A}"/>
              </a:ext>
            </a:extLst>
          </p:cNvPr>
          <p:cNvSpPr>
            <a:spLocks noGrp="1"/>
          </p:cNvSpPr>
          <p:nvPr>
            <p:ph type="title"/>
          </p:nvPr>
        </p:nvSpPr>
        <p:spPr/>
        <p:txBody>
          <a:bodyPr/>
          <a:lstStyle/>
          <a:p>
            <a:endParaRPr lang="he-IL" dirty="0"/>
          </a:p>
        </p:txBody>
      </p:sp>
      <p:graphicFrame>
        <p:nvGraphicFramePr>
          <p:cNvPr id="4" name="טבלה 4">
            <a:extLst>
              <a:ext uri="{FF2B5EF4-FFF2-40B4-BE49-F238E27FC236}">
                <a16:creationId xmlns:a16="http://schemas.microsoft.com/office/drawing/2014/main" id="{9CED93E0-A4E1-9D93-611C-429BF0DE3ECC}"/>
              </a:ext>
            </a:extLst>
          </p:cNvPr>
          <p:cNvGraphicFramePr>
            <a:graphicFrameLocks noGrp="1"/>
          </p:cNvGraphicFramePr>
          <p:nvPr>
            <p:ph idx="1"/>
            <p:extLst>
              <p:ext uri="{D42A27DB-BD31-4B8C-83A1-F6EECF244321}">
                <p14:modId xmlns:p14="http://schemas.microsoft.com/office/powerpoint/2010/main" val="96088401"/>
              </p:ext>
            </p:extLst>
          </p:nvPr>
        </p:nvGraphicFramePr>
        <p:xfrm>
          <a:off x="885824" y="1588888"/>
          <a:ext cx="10420352" cy="3436504"/>
        </p:xfrm>
        <a:graphic>
          <a:graphicData uri="http://schemas.openxmlformats.org/drawingml/2006/table">
            <a:tbl>
              <a:tblPr rtl="1" firstRow="1" bandRow="1">
                <a:tableStyleId>{5C22544A-7EE6-4342-B048-85BDC9FD1C3A}</a:tableStyleId>
              </a:tblPr>
              <a:tblGrid>
                <a:gridCol w="2605088">
                  <a:extLst>
                    <a:ext uri="{9D8B030D-6E8A-4147-A177-3AD203B41FA5}">
                      <a16:colId xmlns:a16="http://schemas.microsoft.com/office/drawing/2014/main" val="1783296201"/>
                    </a:ext>
                  </a:extLst>
                </a:gridCol>
                <a:gridCol w="2611863">
                  <a:extLst>
                    <a:ext uri="{9D8B030D-6E8A-4147-A177-3AD203B41FA5}">
                      <a16:colId xmlns:a16="http://schemas.microsoft.com/office/drawing/2014/main" val="2102260089"/>
                    </a:ext>
                  </a:extLst>
                </a:gridCol>
                <a:gridCol w="2598313">
                  <a:extLst>
                    <a:ext uri="{9D8B030D-6E8A-4147-A177-3AD203B41FA5}">
                      <a16:colId xmlns:a16="http://schemas.microsoft.com/office/drawing/2014/main" val="1036488808"/>
                    </a:ext>
                  </a:extLst>
                </a:gridCol>
                <a:gridCol w="2605088">
                  <a:extLst>
                    <a:ext uri="{9D8B030D-6E8A-4147-A177-3AD203B41FA5}">
                      <a16:colId xmlns:a16="http://schemas.microsoft.com/office/drawing/2014/main" val="4012678232"/>
                    </a:ext>
                  </a:extLst>
                </a:gridCol>
              </a:tblGrid>
              <a:tr h="317612">
                <a:tc>
                  <a:txBody>
                    <a:bodyPr/>
                    <a:lstStyle/>
                    <a:p>
                      <a:pPr rtl="1"/>
                      <a:r>
                        <a:rPr lang="he-IL" dirty="0"/>
                        <a:t>תפקיד </a:t>
                      </a:r>
                    </a:p>
                  </a:txBody>
                  <a:tcPr/>
                </a:tc>
                <a:tc>
                  <a:txBody>
                    <a:bodyPr/>
                    <a:lstStyle/>
                    <a:p>
                      <a:pPr rtl="1"/>
                      <a:r>
                        <a:rPr lang="he-IL" dirty="0"/>
                        <a:t>בדיקה</a:t>
                      </a:r>
                    </a:p>
                  </a:txBody>
                  <a:tcPr/>
                </a:tc>
                <a:tc>
                  <a:txBody>
                    <a:bodyPr/>
                    <a:lstStyle/>
                    <a:p>
                      <a:pPr rtl="1"/>
                      <a:r>
                        <a:rPr lang="he-IL" dirty="0"/>
                        <a:t>משוב\הערות</a:t>
                      </a:r>
                    </a:p>
                  </a:txBody>
                  <a:tcPr/>
                </a:tc>
                <a:tc>
                  <a:txBody>
                    <a:bodyPr/>
                    <a:lstStyle/>
                    <a:p>
                      <a:pPr rtl="1"/>
                      <a:r>
                        <a:rPr lang="he-IL" dirty="0"/>
                        <a:t>תיקון\השלכות</a:t>
                      </a:r>
                    </a:p>
                  </a:txBody>
                  <a:tcPr/>
                </a:tc>
                <a:extLst>
                  <a:ext uri="{0D108BD9-81ED-4DB2-BD59-A6C34878D82A}">
                    <a16:rowId xmlns:a16="http://schemas.microsoft.com/office/drawing/2014/main" val="3279321835"/>
                  </a:ext>
                </a:extLst>
              </a:tr>
              <a:tr h="1270447">
                <a:tc>
                  <a:txBody>
                    <a:bodyPr/>
                    <a:lstStyle/>
                    <a:p>
                      <a:pPr rtl="1"/>
                      <a:r>
                        <a:rPr lang="he-IL" dirty="0"/>
                        <a:t>מנכ"ל החברה</a:t>
                      </a:r>
                    </a:p>
                  </a:txBody>
                  <a:tcPr/>
                </a:tc>
                <a:tc>
                  <a:txBody>
                    <a:bodyPr/>
                    <a:lstStyle/>
                    <a:p>
                      <a:pPr rtl="1"/>
                      <a:r>
                        <a:rPr lang="he-IL" dirty="0"/>
                        <a:t>הפעלת  התוכנה במצב לא מקוון</a:t>
                      </a:r>
                    </a:p>
                  </a:txBody>
                  <a:tcPr/>
                </a:tc>
                <a:tc>
                  <a:txBody>
                    <a:bodyPr/>
                    <a:lstStyle/>
                    <a:p>
                      <a:pPr rtl="1"/>
                      <a:r>
                        <a:rPr lang="he-IL" dirty="0"/>
                        <a:t>התוכנה עובדת באופן מלא, האריחים נטענים כראוי, וניתן לעקוב אחר תנועת </a:t>
                      </a:r>
                      <a:r>
                        <a:rPr lang="he-IL" dirty="0" err="1"/>
                        <a:t>רחפנים</a:t>
                      </a:r>
                      <a:r>
                        <a:rPr lang="he-IL" dirty="0"/>
                        <a:t> גם ללא חיבור לרשת המקוונת.</a:t>
                      </a:r>
                    </a:p>
                  </a:txBody>
                  <a:tcPr/>
                </a:tc>
                <a:tc>
                  <a:txBody>
                    <a:bodyPr/>
                    <a:lstStyle/>
                    <a:p>
                      <a:pPr rtl="1"/>
                      <a:r>
                        <a:rPr lang="he-IL" dirty="0"/>
                        <a:t>לא נדרש</a:t>
                      </a:r>
                    </a:p>
                  </a:txBody>
                  <a:tcPr/>
                </a:tc>
                <a:extLst>
                  <a:ext uri="{0D108BD9-81ED-4DB2-BD59-A6C34878D82A}">
                    <a16:rowId xmlns:a16="http://schemas.microsoft.com/office/drawing/2014/main" val="588449053"/>
                  </a:ext>
                </a:extLst>
              </a:tr>
              <a:tr h="1607704">
                <a:tc>
                  <a:txBody>
                    <a:bodyPr/>
                    <a:lstStyle/>
                    <a:p>
                      <a:pPr rtl="1"/>
                      <a:r>
                        <a:rPr lang="he-IL" dirty="0"/>
                        <a:t>מתכנת  מחברת </a:t>
                      </a:r>
                      <a:r>
                        <a:rPr lang="en-US" dirty="0" err="1"/>
                        <a:t>sanstation</a:t>
                      </a:r>
                      <a:r>
                        <a:rPr lang="en-US" dirty="0"/>
                        <a:t> </a:t>
                      </a:r>
                      <a:endParaRPr lang="he-IL" dirty="0"/>
                    </a:p>
                  </a:txBody>
                  <a:tcPr/>
                </a:tc>
                <a:tc>
                  <a:txBody>
                    <a:bodyPr/>
                    <a:lstStyle/>
                    <a:p>
                      <a:pPr rtl="1"/>
                      <a:r>
                        <a:rPr lang="he-IL" dirty="0"/>
                        <a:t> הפעיל את אלגוריתם קלמן פילטר על הנתונים שנקלטו מהמכ"ם על מנת לסנן רעשים .</a:t>
                      </a:r>
                    </a:p>
                  </a:txBody>
                  <a:tcPr/>
                </a:tc>
                <a:tc>
                  <a:txBody>
                    <a:bodyPr/>
                    <a:lstStyle/>
                    <a:p>
                      <a:pPr rtl="1"/>
                      <a:r>
                        <a:rPr lang="he-IL" dirty="0"/>
                        <a:t>האלגוריתם פועל כראוי, נתוני המיקום שנקלטו מהמכ"ם עם רעש </a:t>
                      </a:r>
                      <a:r>
                        <a:rPr lang="he-IL" dirty="0" err="1"/>
                        <a:t>דויקו</a:t>
                      </a:r>
                      <a:r>
                        <a:rPr lang="he-IL" dirty="0"/>
                        <a:t> .</a:t>
                      </a:r>
                    </a:p>
                  </a:txBody>
                  <a:tcPr/>
                </a:tc>
                <a:tc>
                  <a:txBody>
                    <a:bodyPr/>
                    <a:lstStyle/>
                    <a:p>
                      <a:pPr rtl="1"/>
                      <a:r>
                        <a:rPr lang="he-IL" dirty="0"/>
                        <a:t>לא נדרש </a:t>
                      </a:r>
                    </a:p>
                  </a:txBody>
                  <a:tcPr/>
                </a:tc>
                <a:extLst>
                  <a:ext uri="{0D108BD9-81ED-4DB2-BD59-A6C34878D82A}">
                    <a16:rowId xmlns:a16="http://schemas.microsoft.com/office/drawing/2014/main" val="24844466"/>
                  </a:ext>
                </a:extLst>
              </a:tr>
            </a:tbl>
          </a:graphicData>
        </a:graphic>
      </p:graphicFrame>
    </p:spTree>
    <p:extLst>
      <p:ext uri="{BB962C8B-B14F-4D97-AF65-F5344CB8AC3E}">
        <p14:creationId xmlns:p14="http://schemas.microsoft.com/office/powerpoint/2010/main" val="121841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521CBA-55CA-A84E-31D5-9627168FF1C7}"/>
              </a:ext>
            </a:extLst>
          </p:cNvPr>
          <p:cNvSpPr>
            <a:spLocks noGrp="1"/>
          </p:cNvSpPr>
          <p:nvPr>
            <p:ph type="title"/>
          </p:nvPr>
        </p:nvSpPr>
        <p:spPr/>
        <p:txBody>
          <a:bodyPr/>
          <a:lstStyle/>
          <a:p>
            <a:endParaRPr lang="he-IL" dirty="0"/>
          </a:p>
        </p:txBody>
      </p:sp>
      <p:graphicFrame>
        <p:nvGraphicFramePr>
          <p:cNvPr id="4" name="טבלה 4">
            <a:extLst>
              <a:ext uri="{FF2B5EF4-FFF2-40B4-BE49-F238E27FC236}">
                <a16:creationId xmlns:a16="http://schemas.microsoft.com/office/drawing/2014/main" id="{3D721256-4A6D-6251-A3D2-BA0152FA9210}"/>
              </a:ext>
            </a:extLst>
          </p:cNvPr>
          <p:cNvGraphicFramePr>
            <a:graphicFrameLocks noGrp="1"/>
          </p:cNvGraphicFramePr>
          <p:nvPr>
            <p:ph idx="1"/>
            <p:extLst>
              <p:ext uri="{D42A27DB-BD31-4B8C-83A1-F6EECF244321}">
                <p14:modId xmlns:p14="http://schemas.microsoft.com/office/powerpoint/2010/main" val="3109087493"/>
              </p:ext>
            </p:extLst>
          </p:nvPr>
        </p:nvGraphicFramePr>
        <p:xfrm>
          <a:off x="813848" y="1561675"/>
          <a:ext cx="10539952" cy="1645920"/>
        </p:xfrm>
        <a:graphic>
          <a:graphicData uri="http://schemas.openxmlformats.org/drawingml/2006/table">
            <a:tbl>
              <a:tblPr rtl="1" firstRow="1" bandRow="1">
                <a:tableStyleId>{5C22544A-7EE6-4342-B048-85BDC9FD1C3A}</a:tableStyleId>
              </a:tblPr>
              <a:tblGrid>
                <a:gridCol w="5269976">
                  <a:extLst>
                    <a:ext uri="{9D8B030D-6E8A-4147-A177-3AD203B41FA5}">
                      <a16:colId xmlns:a16="http://schemas.microsoft.com/office/drawing/2014/main" val="4236529381"/>
                    </a:ext>
                  </a:extLst>
                </a:gridCol>
                <a:gridCol w="5269976">
                  <a:extLst>
                    <a:ext uri="{9D8B030D-6E8A-4147-A177-3AD203B41FA5}">
                      <a16:colId xmlns:a16="http://schemas.microsoft.com/office/drawing/2014/main" val="2153351476"/>
                    </a:ext>
                  </a:extLst>
                </a:gridCol>
              </a:tblGrid>
              <a:tr h="358863">
                <a:tc>
                  <a:txBody>
                    <a:bodyPr/>
                    <a:lstStyle/>
                    <a:p>
                      <a:pPr rtl="1"/>
                      <a:r>
                        <a:rPr lang="he-IL" dirty="0"/>
                        <a:t>תפקיד</a:t>
                      </a:r>
                    </a:p>
                  </a:txBody>
                  <a:tcPr/>
                </a:tc>
                <a:tc>
                  <a:txBody>
                    <a:bodyPr/>
                    <a:lstStyle/>
                    <a:p>
                      <a:pPr rtl="1"/>
                      <a:r>
                        <a:rPr lang="he-IL" dirty="0"/>
                        <a:t>התרשמות כללית</a:t>
                      </a:r>
                    </a:p>
                  </a:txBody>
                  <a:tcPr/>
                </a:tc>
                <a:extLst>
                  <a:ext uri="{0D108BD9-81ED-4DB2-BD59-A6C34878D82A}">
                    <a16:rowId xmlns:a16="http://schemas.microsoft.com/office/drawing/2014/main" val="2432000101"/>
                  </a:ext>
                </a:extLst>
              </a:tr>
              <a:tr h="622256">
                <a:tc>
                  <a:txBody>
                    <a:bodyPr/>
                    <a:lstStyle/>
                    <a:p>
                      <a:pPr rtl="1"/>
                      <a:r>
                        <a:rPr lang="he-IL" dirty="0"/>
                        <a:t>ראש צוות הפיתוח</a:t>
                      </a:r>
                    </a:p>
                  </a:txBody>
                  <a:tcPr/>
                </a:tc>
                <a:tc>
                  <a:txBody>
                    <a:bodyPr/>
                    <a:lstStyle/>
                    <a:p>
                      <a:pPr rtl="1"/>
                      <a:r>
                        <a:rPr lang="he-IL" dirty="0"/>
                        <a:t>עבודה </a:t>
                      </a:r>
                      <a:r>
                        <a:rPr lang="he-IL" dirty="0" err="1"/>
                        <a:t>מצויינת</a:t>
                      </a:r>
                      <a:r>
                        <a:rPr lang="he-IL" dirty="0"/>
                        <a:t>. התוכנית עונה על הדרישות ואף מוסיפה עליהן.</a:t>
                      </a:r>
                    </a:p>
                  </a:txBody>
                  <a:tcPr/>
                </a:tc>
                <a:extLst>
                  <a:ext uri="{0D108BD9-81ED-4DB2-BD59-A6C34878D82A}">
                    <a16:rowId xmlns:a16="http://schemas.microsoft.com/office/drawing/2014/main" val="3289787729"/>
                  </a:ext>
                </a:extLst>
              </a:tr>
              <a:tr h="622256">
                <a:tc>
                  <a:txBody>
                    <a:bodyPr/>
                    <a:lstStyle/>
                    <a:p>
                      <a:pPr rtl="1"/>
                      <a:r>
                        <a:rPr lang="he-IL" dirty="0"/>
                        <a:t>מנכ"ל החברה</a:t>
                      </a:r>
                    </a:p>
                  </a:txBody>
                  <a:tcPr/>
                </a:tc>
                <a:tc>
                  <a:txBody>
                    <a:bodyPr/>
                    <a:lstStyle/>
                    <a:p>
                      <a:pPr rtl="1"/>
                      <a:r>
                        <a:rPr lang="he-IL" dirty="0"/>
                        <a:t>האינטראקציה בין משתמש לתוכנה מתבצעת בצורה ברורה ונוחה והתוכנית בנויה בצורה נכונה ואמינה.</a:t>
                      </a:r>
                    </a:p>
                  </a:txBody>
                  <a:tcPr/>
                </a:tc>
                <a:extLst>
                  <a:ext uri="{0D108BD9-81ED-4DB2-BD59-A6C34878D82A}">
                    <a16:rowId xmlns:a16="http://schemas.microsoft.com/office/drawing/2014/main" val="903707682"/>
                  </a:ext>
                </a:extLst>
              </a:tr>
            </a:tbl>
          </a:graphicData>
        </a:graphic>
      </p:graphicFrame>
    </p:spTree>
    <p:extLst>
      <p:ext uri="{BB962C8B-B14F-4D97-AF65-F5344CB8AC3E}">
        <p14:creationId xmlns:p14="http://schemas.microsoft.com/office/powerpoint/2010/main" val="245271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AB0203-BFFB-DE52-EFD1-AC0DB3C27A54}"/>
              </a:ext>
            </a:extLst>
          </p:cNvPr>
          <p:cNvSpPr>
            <a:spLocks noGrp="1"/>
          </p:cNvSpPr>
          <p:nvPr>
            <p:ph type="title"/>
          </p:nvPr>
        </p:nvSpPr>
        <p:spPr/>
        <p:txBody>
          <a:bodyPr/>
          <a:lstStyle/>
          <a:p>
            <a:r>
              <a:rPr lang="he-IL" dirty="0"/>
              <a:t>סיכום ומסקנות</a:t>
            </a:r>
          </a:p>
        </p:txBody>
      </p:sp>
      <p:sp>
        <p:nvSpPr>
          <p:cNvPr id="3" name="מציין מיקום תוכן 2">
            <a:extLst>
              <a:ext uri="{FF2B5EF4-FFF2-40B4-BE49-F238E27FC236}">
                <a16:creationId xmlns:a16="http://schemas.microsoft.com/office/drawing/2014/main" id="{0FF61AE7-059C-3D9A-D9F3-D2CA100DA76E}"/>
              </a:ext>
            </a:extLst>
          </p:cNvPr>
          <p:cNvSpPr>
            <a:spLocks noGrp="1"/>
          </p:cNvSpPr>
          <p:nvPr>
            <p:ph idx="1"/>
          </p:nvPr>
        </p:nvSpPr>
        <p:spPr>
          <a:xfrm>
            <a:off x="838200" y="1461154"/>
            <a:ext cx="10719062" cy="4678101"/>
          </a:xfrm>
        </p:spPr>
        <p:txBody>
          <a:bodyPr>
            <a:normAutofit/>
          </a:bodyPr>
          <a:lstStyle/>
          <a:p>
            <a:pPr algn="r"/>
            <a:r>
              <a:rPr lang="he-IL" dirty="0" err="1"/>
              <a:t>בפרוייקט</a:t>
            </a:r>
            <a:r>
              <a:rPr lang="he-IL" dirty="0"/>
              <a:t> זה למדנו כיצד להשתלב בפיתוח תעשיית מערכות לחימה ולייחס חשיבות קריטית לרמת אבטחה גבוהה.</a:t>
            </a:r>
          </a:p>
          <a:p>
            <a:pPr marL="0" indent="0" algn="r">
              <a:buNone/>
            </a:pPr>
            <a:r>
              <a:rPr lang="he-IL" sz="3200" dirty="0"/>
              <a:t>הפרויקט היה מאוד מאתגר - בהבנת הנושא, בפיתוח האלגוריתם </a:t>
            </a:r>
            <a:r>
              <a:rPr lang="he-IL" sz="3200" dirty="0" err="1"/>
              <a:t>לפיתרון</a:t>
            </a:r>
            <a:r>
              <a:rPr lang="he-IL" sz="3200" dirty="0"/>
              <a:t> הבעיה ובתהליכי עיבוד הנתונים.</a:t>
            </a:r>
          </a:p>
          <a:p>
            <a:pPr algn="r"/>
            <a:r>
              <a:rPr lang="he-IL" sz="3200" dirty="0"/>
              <a:t>במהלך הפרויקט מימשנו את הידע הנרחב והמגוון אותו רכשנו במהלך כל שנות לימודנו במכללה.</a:t>
            </a:r>
          </a:p>
          <a:p>
            <a:pPr algn="r"/>
            <a:r>
              <a:rPr lang="he-IL" sz="3200" dirty="0"/>
              <a:t>.</a:t>
            </a:r>
            <a:endParaRPr lang="he-IL" dirty="0"/>
          </a:p>
        </p:txBody>
      </p:sp>
    </p:spTree>
    <p:extLst>
      <p:ext uri="{BB962C8B-B14F-4D97-AF65-F5344CB8AC3E}">
        <p14:creationId xmlns:p14="http://schemas.microsoft.com/office/powerpoint/2010/main" val="37492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D9FBD8-2FAB-BF20-2895-B6E0057B7395}"/>
              </a:ext>
            </a:extLst>
          </p:cNvPr>
          <p:cNvSpPr>
            <a:spLocks noGrp="1"/>
          </p:cNvSpPr>
          <p:nvPr>
            <p:ph type="title"/>
          </p:nvPr>
        </p:nvSpPr>
        <p:spPr>
          <a:xfrm>
            <a:off x="721242" y="70921"/>
            <a:ext cx="10515600" cy="1325563"/>
          </a:xfrm>
        </p:spPr>
        <p:txBody>
          <a:bodyPr/>
          <a:lstStyle/>
          <a:p>
            <a:r>
              <a:rPr lang="he-IL" dirty="0"/>
              <a:t>סיכום ומסקנות</a:t>
            </a:r>
          </a:p>
        </p:txBody>
      </p:sp>
      <p:sp>
        <p:nvSpPr>
          <p:cNvPr id="3" name="מציין מיקום תוכן 2">
            <a:extLst>
              <a:ext uri="{FF2B5EF4-FFF2-40B4-BE49-F238E27FC236}">
                <a16:creationId xmlns:a16="http://schemas.microsoft.com/office/drawing/2014/main" id="{D2683582-1E1C-1D45-715F-6D0873FA721D}"/>
              </a:ext>
            </a:extLst>
          </p:cNvPr>
          <p:cNvSpPr>
            <a:spLocks noGrp="1"/>
          </p:cNvSpPr>
          <p:nvPr>
            <p:ph idx="1"/>
          </p:nvPr>
        </p:nvSpPr>
        <p:spPr>
          <a:xfrm>
            <a:off x="721242" y="1212112"/>
            <a:ext cx="11134061" cy="5078744"/>
          </a:xfrm>
        </p:spPr>
        <p:txBody>
          <a:bodyPr>
            <a:normAutofit/>
          </a:bodyPr>
          <a:lstStyle/>
          <a:p>
            <a:pPr algn="r"/>
            <a:endParaRPr lang="he-IL" sz="2400" dirty="0"/>
          </a:p>
          <a:p>
            <a:pPr marL="0" indent="0" algn="r">
              <a:buNone/>
            </a:pPr>
            <a:r>
              <a:rPr lang="he-IL" sz="2400" dirty="0" err="1"/>
              <a:t>בפרוייקט</a:t>
            </a:r>
            <a:r>
              <a:rPr lang="he-IL" sz="2400" dirty="0"/>
              <a:t> זה למדנו כיצד </a:t>
            </a:r>
            <a:r>
              <a:rPr lang="he-IL" sz="2400" dirty="0" err="1"/>
              <a:t>להתשתלב</a:t>
            </a:r>
            <a:r>
              <a:rPr lang="he-IL" sz="2400" dirty="0"/>
              <a:t> בפיתוח תעשיית מערכות לחימה ולייחס חשיבות קריטית לרמת אבטחה גבוהה</a:t>
            </a:r>
          </a:p>
          <a:p>
            <a:pPr marL="0" indent="0" algn="r">
              <a:buNone/>
            </a:pPr>
            <a:r>
              <a:rPr lang="he-IL" sz="2400" dirty="0"/>
              <a:t>הפרויקט היה מאוד מאתגר - בהבנת הנושא, בפיתוח האלגוריתם </a:t>
            </a:r>
            <a:r>
              <a:rPr lang="he-IL" sz="2400" dirty="0" err="1"/>
              <a:t>לפיתרון</a:t>
            </a:r>
            <a:r>
              <a:rPr lang="he-IL" sz="2400" dirty="0"/>
              <a:t> הבעיה ובתהליכי עיבוד הנתונים.</a:t>
            </a:r>
          </a:p>
          <a:p>
            <a:pPr algn="r"/>
            <a:r>
              <a:rPr lang="he-IL" sz="2400" dirty="0"/>
              <a:t>בנוסף, למדנו סביבת פיתוח חדשה וטכנולוגיות חדשות, כמו כן ,רכשנו יכולת פיתוח בתנאים מוגבלים.</a:t>
            </a:r>
          </a:p>
          <a:p>
            <a:pPr algn="r"/>
            <a:r>
              <a:rPr lang="he-IL" sz="2400" dirty="0"/>
              <a:t>הבנו שכאשר המכ"ם קולט נתוני מיקום, לרוב  הנתונים מלווים ברעשים לא רצויים, ולכן יש צורך לשלב אלגוריתם המסנן את הרעשים על מנת לקבל תוצאות מדויקות יותר</a:t>
            </a:r>
          </a:p>
          <a:p>
            <a:pPr algn="r"/>
            <a:endParaRPr lang="he-IL" sz="2400" dirty="0"/>
          </a:p>
          <a:p>
            <a:pPr algn="r"/>
            <a:r>
              <a:rPr lang="he-IL" sz="2400" dirty="0"/>
              <a:t>אנחנו מאוד מרוצות מהתהליך שעברנו וגם מהתוצאות, ואנחנו מאמינות שזה יוכל לעזור לצוות מסאן  להמשיך ולפתח מערכות שיש להם תפקיד חשוב </a:t>
            </a:r>
            <a:r>
              <a:rPr lang="he-IL" sz="2400" dirty="0" err="1"/>
              <a:t>בבטחון</a:t>
            </a:r>
            <a:r>
              <a:rPr lang="he-IL" sz="2400" dirty="0"/>
              <a:t> ושלום המדינה</a:t>
            </a:r>
          </a:p>
        </p:txBody>
      </p:sp>
    </p:spTree>
    <p:extLst>
      <p:ext uri="{BB962C8B-B14F-4D97-AF65-F5344CB8AC3E}">
        <p14:creationId xmlns:p14="http://schemas.microsoft.com/office/powerpoint/2010/main" val="58436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86B2DC-7884-4C8B-BC52-76FC5CF8D16D}"/>
              </a:ext>
            </a:extLst>
          </p:cNvPr>
          <p:cNvSpPr>
            <a:spLocks noGrp="1"/>
          </p:cNvSpPr>
          <p:nvPr>
            <p:ph type="title"/>
          </p:nvPr>
        </p:nvSpPr>
        <p:spPr/>
        <p:txBody>
          <a:bodyPr/>
          <a:lstStyle/>
          <a:p>
            <a:r>
              <a:rPr lang="he-IL" dirty="0"/>
              <a:t>מטרת </a:t>
            </a:r>
            <a:r>
              <a:rPr lang="he-IL" dirty="0" err="1"/>
              <a:t>הפרוייקט</a:t>
            </a:r>
            <a:endParaRPr lang="he-IL" dirty="0"/>
          </a:p>
        </p:txBody>
      </p:sp>
      <p:sp>
        <p:nvSpPr>
          <p:cNvPr id="3" name="מציין מיקום תוכן 2">
            <a:extLst>
              <a:ext uri="{FF2B5EF4-FFF2-40B4-BE49-F238E27FC236}">
                <a16:creationId xmlns:a16="http://schemas.microsoft.com/office/drawing/2014/main" id="{2450CB81-F55F-EA63-0D40-AC7DA2614BE9}"/>
              </a:ext>
            </a:extLst>
          </p:cNvPr>
          <p:cNvSpPr>
            <a:spLocks noGrp="1"/>
          </p:cNvSpPr>
          <p:nvPr>
            <p:ph idx="1"/>
          </p:nvPr>
        </p:nvSpPr>
        <p:spPr/>
        <p:txBody>
          <a:bodyPr>
            <a:normAutofit fontScale="92500" lnSpcReduction="10000"/>
          </a:bodyPr>
          <a:lstStyle/>
          <a:p>
            <a:pPr algn="r" rtl="1">
              <a:spcBef>
                <a:spcPts val="0"/>
              </a:spcBef>
              <a:spcAft>
                <a:spcPts val="0"/>
              </a:spcAft>
            </a:pPr>
            <a:endParaRPr lang="he-IL" sz="3200" dirty="0"/>
          </a:p>
          <a:p>
            <a:pPr algn="r" rtl="1">
              <a:spcBef>
                <a:spcPts val="0"/>
              </a:spcBef>
            </a:pPr>
            <a:r>
              <a:rPr lang="he-IL" sz="3200" dirty="0"/>
              <a:t>בניית מערכת המע</a:t>
            </a:r>
            <a:r>
              <a:rPr lang="he-IL" dirty="0"/>
              <a:t>בדת </a:t>
            </a:r>
            <a:r>
              <a:rPr lang="he-IL" dirty="0" err="1"/>
              <a:t>ומדיקת</a:t>
            </a:r>
            <a:r>
              <a:rPr lang="he-IL" dirty="0"/>
              <a:t> את  הנתונים המתקבלים מהמכ"ם ו</a:t>
            </a:r>
            <a:r>
              <a:rPr lang="he-IL" sz="3200" dirty="0"/>
              <a:t>מאפשרת מעקב ויזואלי בזמן אמת אחר תנועת </a:t>
            </a:r>
            <a:r>
              <a:rPr lang="he-IL" sz="3200" dirty="0" err="1"/>
              <a:t>רחפנים</a:t>
            </a:r>
            <a:r>
              <a:rPr lang="he-IL" sz="3200" dirty="0"/>
              <a:t>.</a:t>
            </a:r>
          </a:p>
          <a:p>
            <a:pPr algn="r" rtl="1">
              <a:spcBef>
                <a:spcPts val="0"/>
              </a:spcBef>
            </a:pPr>
            <a:endParaRPr lang="he-IL" sz="3200" dirty="0"/>
          </a:p>
          <a:p>
            <a:pPr marL="0" indent="0" algn="r" rtl="1">
              <a:spcBef>
                <a:spcPts val="0"/>
              </a:spcBef>
              <a:buNone/>
            </a:pPr>
            <a:endParaRPr lang="he-IL" dirty="0"/>
          </a:p>
          <a:p>
            <a:pPr marL="0" indent="0" algn="r" rtl="1">
              <a:spcBef>
                <a:spcPts val="0"/>
              </a:spcBef>
              <a:buNone/>
            </a:pPr>
            <a:endParaRPr lang="he-IL" sz="3200" dirty="0"/>
          </a:p>
          <a:p>
            <a:pPr marL="0" indent="0" algn="r" rtl="1">
              <a:spcBef>
                <a:spcPts val="0"/>
              </a:spcBef>
              <a:buNone/>
            </a:pPr>
            <a:r>
              <a:rPr lang="he-IL" dirty="0">
                <a:solidFill>
                  <a:srgbClr val="FF0000"/>
                </a:solidFill>
              </a:rPr>
              <a:t>בעל פה: המערכת אחראית על כל התהליך המתרחש מזיהוי נתוני רחפן אויב ועד להצגתם על מסך ויזואלי בצורה מעובדת </a:t>
            </a:r>
            <a:r>
              <a:rPr lang="he-IL" dirty="0" err="1">
                <a:solidFill>
                  <a:srgbClr val="FF0000"/>
                </a:solidFill>
              </a:rPr>
              <a:t>ומדוייקת</a:t>
            </a:r>
            <a:r>
              <a:rPr lang="he-IL" dirty="0">
                <a:solidFill>
                  <a:srgbClr val="FF0000"/>
                </a:solidFill>
              </a:rPr>
              <a:t> יותר.</a:t>
            </a:r>
          </a:p>
          <a:p>
            <a:pPr marL="0" indent="0" algn="r" rtl="1">
              <a:spcBef>
                <a:spcPts val="0"/>
              </a:spcBef>
              <a:buNone/>
            </a:pPr>
            <a:endParaRPr lang="he-IL" dirty="0">
              <a:solidFill>
                <a:srgbClr val="FF0000"/>
              </a:solidFill>
            </a:endParaRPr>
          </a:p>
          <a:p>
            <a:pPr marL="0" indent="0" algn="r" rtl="1">
              <a:spcBef>
                <a:spcPts val="0"/>
              </a:spcBef>
              <a:buNone/>
            </a:pPr>
            <a:r>
              <a:rPr lang="he-IL" sz="3200" dirty="0">
                <a:solidFill>
                  <a:srgbClr val="FF0000"/>
                </a:solidFill>
              </a:rPr>
              <a:t>המערכת </a:t>
            </a:r>
            <a:r>
              <a:rPr lang="he-IL" sz="3200" u="sng" dirty="0">
                <a:solidFill>
                  <a:srgbClr val="FF0000"/>
                </a:solidFill>
              </a:rPr>
              <a:t>גם</a:t>
            </a:r>
            <a:r>
              <a:rPr lang="he-IL" sz="3200" dirty="0">
                <a:solidFill>
                  <a:srgbClr val="FF0000"/>
                </a:solidFill>
              </a:rPr>
              <a:t> מאפשרת למשתמש </a:t>
            </a:r>
            <a:r>
              <a:rPr lang="he-IL" dirty="0">
                <a:solidFill>
                  <a:srgbClr val="FF0000"/>
                </a:solidFill>
              </a:rPr>
              <a:t>לבצע שמירת מעקב</a:t>
            </a:r>
            <a:r>
              <a:rPr lang="he-IL" sz="3200" dirty="0">
                <a:solidFill>
                  <a:srgbClr val="FF0000"/>
                </a:solidFill>
              </a:rPr>
              <a:t>.</a:t>
            </a:r>
          </a:p>
          <a:p>
            <a:pPr marL="0" indent="0" algn="r" rtl="1">
              <a:spcBef>
                <a:spcPts val="0"/>
              </a:spcBef>
              <a:buNone/>
            </a:pPr>
            <a:r>
              <a:rPr lang="he-IL" sz="3200" dirty="0">
                <a:solidFill>
                  <a:srgbClr val="FF0000"/>
                </a:solidFill>
              </a:rPr>
              <a:t>כמו כן, </a:t>
            </a:r>
            <a:r>
              <a:rPr lang="he-IL" dirty="0">
                <a:solidFill>
                  <a:srgbClr val="FF0000"/>
                </a:solidFill>
              </a:rPr>
              <a:t>מאפשרת שיחזור מעקב אחר נתונים שזוהו ועובדו בעבר.</a:t>
            </a:r>
            <a:r>
              <a:rPr lang="he-IL" sz="3200" dirty="0">
                <a:solidFill>
                  <a:srgbClr val="FF0000"/>
                </a:solidFill>
              </a:rPr>
              <a:t>  </a:t>
            </a:r>
          </a:p>
          <a:p>
            <a:pPr algn="r" rtl="1">
              <a:spcBef>
                <a:spcPts val="0"/>
              </a:spcBef>
            </a:pPr>
            <a:endParaRPr lang="he-IL" dirty="0"/>
          </a:p>
          <a:p>
            <a:pPr marL="0" indent="0" algn="r" rtl="1">
              <a:spcBef>
                <a:spcPts val="0"/>
              </a:spcBef>
              <a:buNone/>
            </a:pPr>
            <a:endParaRPr lang="he-IL" sz="3200" dirty="0"/>
          </a:p>
          <a:p>
            <a:pPr marL="0" indent="0" algn="r" rtl="1">
              <a:spcBef>
                <a:spcPts val="0"/>
              </a:spcBef>
              <a:spcAft>
                <a:spcPts val="0"/>
              </a:spcAft>
              <a:buNone/>
            </a:pPr>
            <a:endParaRPr lang="he-IL" dirty="0"/>
          </a:p>
        </p:txBody>
      </p:sp>
    </p:spTree>
    <p:extLst>
      <p:ext uri="{BB962C8B-B14F-4D97-AF65-F5344CB8AC3E}">
        <p14:creationId xmlns:p14="http://schemas.microsoft.com/office/powerpoint/2010/main" val="336791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1AFB7F-0AA6-7F5D-9637-BBA4DC6B950C}"/>
              </a:ext>
            </a:extLst>
          </p:cNvPr>
          <p:cNvSpPr>
            <a:spLocks noGrp="1"/>
          </p:cNvSpPr>
          <p:nvPr>
            <p:ph type="title"/>
          </p:nvPr>
        </p:nvSpPr>
        <p:spPr/>
        <p:txBody>
          <a:bodyPr>
            <a:normAutofit fontScale="90000"/>
          </a:bodyPr>
          <a:lstStyle/>
          <a:p>
            <a:br>
              <a:rPr lang="he-IL" dirty="0"/>
            </a:br>
            <a:r>
              <a:rPr lang="he-IL" dirty="0"/>
              <a:t>הבנה לעומק של </a:t>
            </a:r>
            <a:r>
              <a:rPr lang="he-IL" b="0" i="0" dirty="0">
                <a:solidFill>
                  <a:srgbClr val="181C32"/>
                </a:solidFill>
                <a:effectLst/>
                <a:latin typeface="arial" panose="020B0604020202020204" pitchFamily="34" charset="0"/>
              </a:rPr>
              <a:t>מערכות </a:t>
            </a:r>
            <a:r>
              <a:rPr lang="he-IL" b="0" i="0" dirty="0" err="1">
                <a:solidFill>
                  <a:srgbClr val="181C32"/>
                </a:solidFill>
                <a:effectLst/>
                <a:latin typeface="arial" panose="020B0604020202020204" pitchFamily="34" charset="0"/>
              </a:rPr>
              <a:t>הכאורדינטות</a:t>
            </a:r>
            <a:r>
              <a:rPr lang="he-IL" b="0" i="0" dirty="0">
                <a:solidFill>
                  <a:srgbClr val="181C32"/>
                </a:solidFill>
                <a:effectLst/>
                <a:latin typeface="arial" panose="020B0604020202020204" pitchFamily="34" charset="0"/>
              </a:rPr>
              <a:t> השונות</a:t>
            </a:r>
            <a:br>
              <a:rPr lang="he-IL" b="0" i="0" dirty="0">
                <a:solidFill>
                  <a:srgbClr val="181C32"/>
                </a:solidFill>
                <a:effectLst/>
                <a:latin typeface="arial" panose="020B0604020202020204" pitchFamily="34" charset="0"/>
              </a:rPr>
            </a:br>
            <a:endParaRPr lang="he-IL" dirty="0"/>
          </a:p>
        </p:txBody>
      </p:sp>
      <p:sp>
        <p:nvSpPr>
          <p:cNvPr id="3" name="מציין מיקום תוכן 2">
            <a:extLst>
              <a:ext uri="{FF2B5EF4-FFF2-40B4-BE49-F238E27FC236}">
                <a16:creationId xmlns:a16="http://schemas.microsoft.com/office/drawing/2014/main" id="{79B5DE3B-BB37-8D89-0229-9D1861F5C0B6}"/>
              </a:ext>
            </a:extLst>
          </p:cNvPr>
          <p:cNvSpPr>
            <a:spLocks noGrp="1"/>
          </p:cNvSpPr>
          <p:nvPr>
            <p:ph idx="1"/>
          </p:nvPr>
        </p:nvSpPr>
        <p:spPr>
          <a:xfrm>
            <a:off x="763571" y="1781666"/>
            <a:ext cx="10590229" cy="4395297"/>
          </a:xfrm>
        </p:spPr>
        <p:txBody>
          <a:bodyPr>
            <a:normAutofit/>
          </a:bodyPr>
          <a:lstStyle/>
          <a:p>
            <a:r>
              <a:rPr lang="he-IL" sz="1800" dirty="0">
                <a:solidFill>
                  <a:srgbClr val="181C32"/>
                </a:solidFill>
                <a:latin typeface="arial" panose="020B0604020202020204" pitchFamily="34" charset="0"/>
              </a:rPr>
              <a:t>ישנם שתי שיטות עיקריות על מנת לציין מיקום על פני כדור הארץ</a:t>
            </a:r>
          </a:p>
          <a:p>
            <a:r>
              <a:rPr lang="he-IL" sz="1800" dirty="0">
                <a:solidFill>
                  <a:srgbClr val="181C32"/>
                </a:solidFill>
                <a:highlight>
                  <a:srgbClr val="FF0000"/>
                </a:highlight>
                <a:latin typeface="arial" panose="020B0604020202020204" pitchFamily="34" charset="0"/>
              </a:rPr>
              <a:t>שיטה ראשונה: </a:t>
            </a:r>
            <a:r>
              <a:rPr lang="he-IL" sz="1800" dirty="0">
                <a:solidFill>
                  <a:srgbClr val="181C32"/>
                </a:solidFill>
                <a:latin typeface="arial" panose="020B0604020202020204" pitchFamily="34" charset="0"/>
              </a:rPr>
              <a:t>קואורדינטות גאוגרפיות</a:t>
            </a:r>
            <a:r>
              <a:rPr lang="he-IL" sz="1800" dirty="0">
                <a:solidFill>
                  <a:srgbClr val="181C32"/>
                </a:solidFill>
                <a:highlight>
                  <a:srgbClr val="FF0000"/>
                </a:highlight>
                <a:latin typeface="arial" panose="020B0604020202020204" pitchFamily="34" charset="0"/>
              </a:rPr>
              <a:t>: שיטה זו מתייחסת אל צורת כדור הארץ כאל </a:t>
            </a:r>
            <a:r>
              <a:rPr lang="he-IL" sz="1800" dirty="0" err="1">
                <a:solidFill>
                  <a:srgbClr val="181C32"/>
                </a:solidFill>
                <a:highlight>
                  <a:srgbClr val="FF0000"/>
                </a:highlight>
                <a:latin typeface="arial" panose="020B0604020202020204" pitchFamily="34" charset="0"/>
              </a:rPr>
              <a:t>אלפסואיד</a:t>
            </a:r>
            <a:r>
              <a:rPr lang="he-IL" sz="1800" dirty="0">
                <a:solidFill>
                  <a:srgbClr val="181C32"/>
                </a:solidFill>
                <a:highlight>
                  <a:srgbClr val="FF0000"/>
                </a:highlight>
                <a:latin typeface="arial" panose="020B0604020202020204" pitchFamily="34" charset="0"/>
              </a:rPr>
              <a:t>, המיקומים מיוצגים במעלות המייצגות את המרחק מראשית הצירים.</a:t>
            </a:r>
          </a:p>
          <a:p>
            <a:r>
              <a:rPr lang="he-IL" sz="1800" dirty="0">
                <a:solidFill>
                  <a:srgbClr val="181C32"/>
                </a:solidFill>
                <a:latin typeface="arial" panose="020B0604020202020204" pitchFamily="34" charset="0"/>
              </a:rPr>
              <a:t>קואורדינטות מישוריות</a:t>
            </a:r>
            <a:r>
              <a:rPr lang="he-IL" sz="1800" dirty="0">
                <a:solidFill>
                  <a:srgbClr val="181C32"/>
                </a:solidFill>
                <a:highlight>
                  <a:srgbClr val="FF0000"/>
                </a:highlight>
                <a:latin typeface="arial" panose="020B0604020202020204" pitchFamily="34" charset="0"/>
              </a:rPr>
              <a:t>: </a:t>
            </a:r>
            <a:r>
              <a:rPr lang="he-IL" sz="1800" b="0" i="1" dirty="0">
                <a:effectLst/>
                <a:highlight>
                  <a:srgbClr val="FF0000"/>
                </a:highlight>
                <a:latin typeface="Open Sans" panose="020B0604020202020204" pitchFamily="34" charset="0"/>
              </a:rPr>
              <a:t>שימוש בחישובים כדוריים פשוטים יותר במקום בצורת </a:t>
            </a:r>
            <a:r>
              <a:rPr lang="he-IL" sz="1800" b="0" i="1" dirty="0" err="1">
                <a:effectLst/>
                <a:highlight>
                  <a:srgbClr val="FF0000"/>
                </a:highlight>
                <a:latin typeface="Open Sans" panose="020B0604020202020204" pitchFamily="34" charset="0"/>
              </a:rPr>
              <a:t>אליפסואיד</a:t>
            </a:r>
            <a:r>
              <a:rPr lang="he-IL" sz="1800" i="1" dirty="0">
                <a:highlight>
                  <a:srgbClr val="FF0000"/>
                </a:highlight>
                <a:latin typeface="Open Sans" panose="020B0604020202020204" pitchFamily="34" charset="0"/>
              </a:rPr>
              <a:t>, ולכן קל יותר לשטח את מפת העולם, המיקומים מוצגים במטרים.</a:t>
            </a:r>
          </a:p>
          <a:p>
            <a:r>
              <a:rPr lang="en-US" sz="1800" i="1" dirty="0">
                <a:highlight>
                  <a:srgbClr val="FF0000"/>
                </a:highlight>
                <a:latin typeface="Open Sans" panose="020B0604020202020204" pitchFamily="34" charset="0"/>
              </a:rPr>
              <a:t> </a:t>
            </a:r>
            <a:r>
              <a:rPr lang="en-US" dirty="0">
                <a:highlight>
                  <a:srgbClr val="FF0000"/>
                </a:highlight>
                <a:latin typeface="arial" panose="020B0604020202020204" pitchFamily="34" charset="0"/>
              </a:rPr>
              <a:t>null island</a:t>
            </a:r>
          </a:p>
        </p:txBody>
      </p:sp>
      <p:pic>
        <p:nvPicPr>
          <p:cNvPr id="4" name="תמונה 3">
            <a:extLst>
              <a:ext uri="{FF2B5EF4-FFF2-40B4-BE49-F238E27FC236}">
                <a16:creationId xmlns:a16="http://schemas.microsoft.com/office/drawing/2014/main" id="{0C077689-8FF9-08E0-EE39-09F4C4F71AD8}"/>
              </a:ext>
            </a:extLst>
          </p:cNvPr>
          <p:cNvPicPr>
            <a:picLocks noChangeAspect="1"/>
          </p:cNvPicPr>
          <p:nvPr/>
        </p:nvPicPr>
        <p:blipFill>
          <a:blip r:embed="rId2"/>
          <a:stretch>
            <a:fillRect/>
          </a:stretch>
        </p:blipFill>
        <p:spPr>
          <a:xfrm>
            <a:off x="6212611" y="3429000"/>
            <a:ext cx="5141189" cy="3045911"/>
          </a:xfrm>
          <a:prstGeom prst="rect">
            <a:avLst/>
          </a:prstGeom>
        </p:spPr>
      </p:pic>
      <p:pic>
        <p:nvPicPr>
          <p:cNvPr id="5" name="תמונה 4">
            <a:extLst>
              <a:ext uri="{FF2B5EF4-FFF2-40B4-BE49-F238E27FC236}">
                <a16:creationId xmlns:a16="http://schemas.microsoft.com/office/drawing/2014/main" id="{9BDCCE27-628E-A604-1E2F-BD24D9EE76B2}"/>
              </a:ext>
            </a:extLst>
          </p:cNvPr>
          <p:cNvPicPr>
            <a:picLocks noChangeAspect="1"/>
          </p:cNvPicPr>
          <p:nvPr/>
        </p:nvPicPr>
        <p:blipFill>
          <a:blip r:embed="rId3"/>
          <a:stretch>
            <a:fillRect/>
          </a:stretch>
        </p:blipFill>
        <p:spPr>
          <a:xfrm>
            <a:off x="763571" y="4474489"/>
            <a:ext cx="5078582" cy="677144"/>
          </a:xfrm>
          <a:prstGeom prst="rect">
            <a:avLst/>
          </a:prstGeom>
        </p:spPr>
      </p:pic>
    </p:spTree>
    <p:extLst>
      <p:ext uri="{BB962C8B-B14F-4D97-AF65-F5344CB8AC3E}">
        <p14:creationId xmlns:p14="http://schemas.microsoft.com/office/powerpoint/2010/main" val="171515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רקע מופשט משולש">
            <a:extLst>
              <a:ext uri="{FF2B5EF4-FFF2-40B4-BE49-F238E27FC236}">
                <a16:creationId xmlns:a16="http://schemas.microsoft.com/office/drawing/2014/main" id="{07A8788C-C0D6-72E9-242C-4136AE9A82F7}"/>
              </a:ext>
            </a:extLst>
          </p:cNvPr>
          <p:cNvPicPr>
            <a:picLocks noChangeAspect="1"/>
          </p:cNvPicPr>
          <p:nvPr/>
        </p:nvPicPr>
        <p:blipFill rotWithShape="1">
          <a:blip r:embed="rId2">
            <a:duotone>
              <a:schemeClr val="accent1">
                <a:shade val="45000"/>
                <a:satMod val="135000"/>
              </a:schemeClr>
              <a:prstClr val="white"/>
            </a:duotone>
            <a:alphaModFix amt="35000"/>
          </a:blip>
          <a:srcRect t="15669" r="1" b="1"/>
          <a:stretch/>
        </p:blipFill>
        <p:spPr>
          <a:xfrm>
            <a:off x="389031" y="-498600"/>
            <a:ext cx="12183122" cy="6857989"/>
          </a:xfrm>
          <a:prstGeom prst="rect">
            <a:avLst/>
          </a:prstGeom>
        </p:spPr>
      </p:pic>
      <p:sp>
        <p:nvSpPr>
          <p:cNvPr id="2" name="כותרת 1">
            <a:extLst>
              <a:ext uri="{FF2B5EF4-FFF2-40B4-BE49-F238E27FC236}">
                <a16:creationId xmlns:a16="http://schemas.microsoft.com/office/drawing/2014/main" id="{2D19836E-CDE9-541C-94DD-8054801C459C}"/>
              </a:ext>
            </a:extLst>
          </p:cNvPr>
          <p:cNvSpPr>
            <a:spLocks noGrp="1"/>
          </p:cNvSpPr>
          <p:nvPr>
            <p:ph type="ctrTitle"/>
          </p:nvPr>
        </p:nvSpPr>
        <p:spPr>
          <a:xfrm>
            <a:off x="4196819" y="-211520"/>
            <a:ext cx="4265496" cy="1677771"/>
          </a:xfrm>
        </p:spPr>
        <p:txBody>
          <a:bodyPr anchor="b">
            <a:normAutofit/>
          </a:bodyPr>
          <a:lstStyle/>
          <a:p>
            <a:r>
              <a:rPr lang="he-IL" sz="2400" dirty="0">
                <a:solidFill>
                  <a:srgbClr val="FFFFFF"/>
                </a:solidFill>
              </a:rPr>
              <a:t>אתגרים עיקריים</a:t>
            </a:r>
          </a:p>
        </p:txBody>
      </p:sp>
      <p:sp>
        <p:nvSpPr>
          <p:cNvPr id="3" name="כותרת משנה 2">
            <a:extLst>
              <a:ext uri="{FF2B5EF4-FFF2-40B4-BE49-F238E27FC236}">
                <a16:creationId xmlns:a16="http://schemas.microsoft.com/office/drawing/2014/main" id="{6E410734-79F8-CD04-965D-D24422254E37}"/>
              </a:ext>
            </a:extLst>
          </p:cNvPr>
          <p:cNvSpPr>
            <a:spLocks noGrp="1"/>
          </p:cNvSpPr>
          <p:nvPr>
            <p:ph type="subTitle" idx="1"/>
          </p:nvPr>
        </p:nvSpPr>
        <p:spPr>
          <a:xfrm>
            <a:off x="2271861" y="2017342"/>
            <a:ext cx="6636470" cy="3770716"/>
          </a:xfrm>
        </p:spPr>
        <p:txBody>
          <a:bodyPr anchor="ctr">
            <a:normAutofit fontScale="70000" lnSpcReduction="20000"/>
          </a:bodyPr>
          <a:lstStyle/>
          <a:p>
            <a:pPr marL="285750" indent="-285750" algn="r">
              <a:buFont typeface="Arial" panose="020B0604020202020204" pitchFamily="34" charset="0"/>
              <a:buChar char="•"/>
            </a:pPr>
            <a:r>
              <a:rPr lang="he-IL" sz="1800" dirty="0"/>
              <a:t>רעש בנתונים המתקבלים מהמכ"ם</a:t>
            </a:r>
            <a:endParaRPr lang="en-US" sz="1800" dirty="0"/>
          </a:p>
          <a:p>
            <a:pPr algn="l"/>
            <a:r>
              <a:rPr lang="he-IL" sz="1800" dirty="0">
                <a:solidFill>
                  <a:srgbClr val="FFFFFF"/>
                </a:solidFill>
                <a:highlight>
                  <a:srgbClr val="FF0000"/>
                </a:highlight>
              </a:rPr>
              <a:t> שגיאות לא מכוונת </a:t>
            </a:r>
            <a:r>
              <a:rPr lang="he-IL" sz="1800" dirty="0">
                <a:highlight>
                  <a:srgbClr val="FF0000"/>
                </a:highlight>
              </a:rPr>
              <a:t>נתונים רועשים הם נתונים חסרי משמעות. המונח שימש לעתים קרובות כמילה נרדפת לנתונים מושחתים.</a:t>
            </a:r>
          </a:p>
          <a:p>
            <a:pPr algn="l"/>
            <a:r>
              <a:rPr lang="he-IL" sz="1600" b="0" i="0" dirty="0">
                <a:effectLst/>
                <a:highlight>
                  <a:srgbClr val="FF0000"/>
                </a:highlight>
                <a:latin typeface="Arial" panose="020B0604020202020204" pitchFamily="34" charset="0"/>
              </a:rPr>
              <a:t>נתונים רועשים יכולים להיגרם על ידי כשלי חומרה.</a:t>
            </a:r>
            <a:r>
              <a:rPr lang="en-US" sz="1600" b="0" i="0" dirty="0">
                <a:effectLst/>
                <a:highlight>
                  <a:srgbClr val="FF0000"/>
                </a:highlight>
                <a:latin typeface="arial" panose="020B0604020202020204" pitchFamily="34" charset="0"/>
              </a:rPr>
              <a:t>.</a:t>
            </a:r>
          </a:p>
          <a:p>
            <a:pPr marL="285750" indent="-285750" algn="r">
              <a:buFont typeface="Arial" panose="020B0604020202020204" pitchFamily="34" charset="0"/>
              <a:buChar char="•"/>
            </a:pPr>
            <a:endParaRPr lang="he-IL" sz="1800" dirty="0">
              <a:highlight>
                <a:srgbClr val="FF0000"/>
              </a:highlight>
            </a:endParaRPr>
          </a:p>
          <a:p>
            <a:pPr algn="r"/>
            <a:r>
              <a:rPr lang="he-IL" sz="1800" b="1" i="0" u="none" strike="noStrike" dirty="0">
                <a:solidFill>
                  <a:schemeClr val="tx1"/>
                </a:solidFill>
                <a:effectLst/>
                <a:latin typeface="Calibri" panose="020F0502020204030204" pitchFamily="34" charset="0"/>
              </a:rPr>
              <a:t>הגדרת גובה </a:t>
            </a:r>
            <a:r>
              <a:rPr lang="he-IL" sz="1800" b="1" i="0" u="none" strike="noStrike" dirty="0" err="1">
                <a:solidFill>
                  <a:schemeClr val="tx1"/>
                </a:solidFill>
                <a:effectLst/>
                <a:latin typeface="Calibri" panose="020F0502020204030204" pitchFamily="34" charset="0"/>
              </a:rPr>
              <a:t>הרחפן</a:t>
            </a:r>
            <a:r>
              <a:rPr lang="he-IL" sz="1800" b="1" i="0" u="none" strike="noStrike" dirty="0">
                <a:solidFill>
                  <a:schemeClr val="tx1"/>
                </a:solidFill>
                <a:effectLst/>
                <a:latin typeface="Calibri" panose="020F0502020204030204" pitchFamily="34" charset="0"/>
              </a:rPr>
              <a:t> </a:t>
            </a:r>
            <a:endParaRPr lang="en-US" sz="1800" b="1" i="0" u="none" strike="noStrike" dirty="0">
              <a:solidFill>
                <a:schemeClr val="tx1"/>
              </a:solidFill>
              <a:effectLst/>
              <a:latin typeface="Calibri" panose="020F0502020204030204" pitchFamily="34" charset="0"/>
            </a:endParaRPr>
          </a:p>
          <a:p>
            <a:r>
              <a:rPr lang="he-IL" sz="1800" b="0" i="0" u="none" strike="noStrike" dirty="0">
                <a:solidFill>
                  <a:schemeClr val="tx1"/>
                </a:solidFill>
                <a:effectLst/>
                <a:highlight>
                  <a:srgbClr val="FF0000"/>
                </a:highlight>
                <a:latin typeface="Calibri" panose="020F0502020204030204" pitchFamily="34" charset="0"/>
              </a:rPr>
              <a:t>הגדרת גובה בכל נקודה היא בעייתית מכיוון שניתן להתייחס לגובה מזוויות שונות: גובה מעל פני הקרקע בקיצור אי </a:t>
            </a:r>
            <a:r>
              <a:rPr lang="he-IL" sz="1800" b="0" i="0" u="none" strike="noStrike" dirty="0" err="1">
                <a:solidFill>
                  <a:schemeClr val="tx1"/>
                </a:solidFill>
                <a:effectLst/>
                <a:highlight>
                  <a:srgbClr val="FF0000"/>
                </a:highlight>
                <a:latin typeface="Calibri" panose="020F0502020204030204" pitchFamily="34" charset="0"/>
              </a:rPr>
              <a:t>גי</a:t>
            </a:r>
            <a:r>
              <a:rPr lang="he-IL" sz="1800" b="0" i="0" u="none" strike="noStrike" dirty="0">
                <a:solidFill>
                  <a:schemeClr val="tx1"/>
                </a:solidFill>
                <a:effectLst/>
                <a:highlight>
                  <a:srgbClr val="FF0000"/>
                </a:highlight>
                <a:latin typeface="Calibri" panose="020F0502020204030204" pitchFamily="34" charset="0"/>
              </a:rPr>
              <a:t> </a:t>
            </a:r>
            <a:r>
              <a:rPr lang="he-IL" sz="1800" b="0" i="0" u="none" strike="noStrike" dirty="0" err="1">
                <a:solidFill>
                  <a:schemeClr val="tx1"/>
                </a:solidFill>
                <a:effectLst/>
                <a:highlight>
                  <a:srgbClr val="FF0000"/>
                </a:highlight>
                <a:latin typeface="Calibri" panose="020F0502020204030204" pitchFamily="34" charset="0"/>
              </a:rPr>
              <a:t>אלאו</a:t>
            </a:r>
            <a:r>
              <a:rPr lang="he-IL" sz="1800" b="0" i="0" u="none" strike="noStrike" dirty="0">
                <a:solidFill>
                  <a:schemeClr val="tx1"/>
                </a:solidFill>
                <a:effectLst/>
                <a:highlight>
                  <a:srgbClr val="FF0000"/>
                </a:highlight>
                <a:latin typeface="Calibri" panose="020F0502020204030204" pitchFamily="34" charset="0"/>
              </a:rPr>
              <a:t> כגובה מעל פני הים בקיצור </a:t>
            </a:r>
            <a:r>
              <a:rPr lang="he-IL" sz="1800" b="0" i="0" u="none" strike="noStrike" dirty="0" err="1">
                <a:solidFill>
                  <a:schemeClr val="tx1"/>
                </a:solidFill>
                <a:effectLst/>
                <a:highlight>
                  <a:srgbClr val="FF0000"/>
                </a:highlight>
                <a:latin typeface="Calibri" panose="020F0502020204030204" pitchFamily="34" charset="0"/>
              </a:rPr>
              <a:t>אמ</a:t>
            </a:r>
            <a:r>
              <a:rPr lang="he-IL" sz="1800" b="0" i="0" u="none" strike="noStrike" dirty="0">
                <a:solidFill>
                  <a:schemeClr val="tx1"/>
                </a:solidFill>
                <a:effectLst/>
                <a:highlight>
                  <a:srgbClr val="FF0000"/>
                </a:highlight>
                <a:latin typeface="Calibri" panose="020F0502020204030204" pitchFamily="34" charset="0"/>
              </a:rPr>
              <a:t> אס אל</a:t>
            </a:r>
          </a:p>
          <a:p>
            <a:pPr marL="0" indent="0">
              <a:buNone/>
            </a:pPr>
            <a:r>
              <a:rPr lang="he-IL" sz="1800" b="0" i="0" u="none" strike="noStrike" dirty="0">
                <a:solidFill>
                  <a:schemeClr val="tx1"/>
                </a:solidFill>
                <a:effectLst/>
                <a:highlight>
                  <a:srgbClr val="FF0000"/>
                </a:highlight>
                <a:latin typeface="Calibri" panose="020F0502020204030204" pitchFamily="34" charset="0"/>
              </a:rPr>
              <a:t>שימוש ב אי </a:t>
            </a:r>
            <a:r>
              <a:rPr lang="he-IL" sz="1800" b="0" i="0" u="none" strike="noStrike" dirty="0" err="1">
                <a:solidFill>
                  <a:schemeClr val="tx1"/>
                </a:solidFill>
                <a:effectLst/>
                <a:highlight>
                  <a:srgbClr val="FF0000"/>
                </a:highlight>
                <a:latin typeface="Calibri" panose="020F0502020204030204" pitchFamily="34" charset="0"/>
              </a:rPr>
              <a:t>גי</a:t>
            </a:r>
            <a:r>
              <a:rPr lang="he-IL" sz="1800" b="0" i="0" u="none" strike="noStrike" dirty="0">
                <a:solidFill>
                  <a:schemeClr val="tx1"/>
                </a:solidFill>
                <a:effectLst/>
                <a:highlight>
                  <a:srgbClr val="FF0000"/>
                </a:highlight>
                <a:latin typeface="Calibri" panose="020F0502020204030204" pitchFamily="34" charset="0"/>
              </a:rPr>
              <a:t> אל נפוץ יותר בתעופה וכן </a:t>
            </a:r>
            <a:r>
              <a:rPr lang="he-IL" sz="1800" b="0" i="0" u="none" strike="noStrike" dirty="0" err="1">
                <a:solidFill>
                  <a:schemeClr val="tx1"/>
                </a:solidFill>
                <a:effectLst/>
                <a:highlight>
                  <a:srgbClr val="FF0000"/>
                </a:highlight>
                <a:latin typeface="Calibri" panose="020F0502020204030204" pitchFamily="34" charset="0"/>
              </a:rPr>
              <a:t>עלל</a:t>
            </a:r>
            <a:r>
              <a:rPr lang="he-IL" sz="1800" b="0" i="0" u="none" strike="noStrike" dirty="0">
                <a:solidFill>
                  <a:schemeClr val="tx1"/>
                </a:solidFill>
                <a:effectLst/>
                <a:highlight>
                  <a:srgbClr val="FF0000"/>
                </a:highlight>
                <a:latin typeface="Calibri" panose="020F0502020204030204" pitchFamily="34" charset="0"/>
              </a:rPr>
              <a:t> מנת ליירט רחפן דרוש לדעת את האי </a:t>
            </a:r>
            <a:r>
              <a:rPr lang="he-IL" sz="1800" b="0" i="0" u="none" strike="noStrike" dirty="0" err="1">
                <a:solidFill>
                  <a:schemeClr val="tx1"/>
                </a:solidFill>
                <a:effectLst/>
                <a:highlight>
                  <a:srgbClr val="FF0000"/>
                </a:highlight>
                <a:latin typeface="Calibri" panose="020F0502020204030204" pitchFamily="34" charset="0"/>
              </a:rPr>
              <a:t>גי</a:t>
            </a:r>
            <a:r>
              <a:rPr lang="he-IL" sz="1800" b="0" i="0" u="none" strike="noStrike" dirty="0">
                <a:solidFill>
                  <a:schemeClr val="tx1"/>
                </a:solidFill>
                <a:effectLst/>
                <a:highlight>
                  <a:srgbClr val="FF0000"/>
                </a:highlight>
                <a:latin typeface="Calibri" panose="020F0502020204030204" pitchFamily="34" charset="0"/>
              </a:rPr>
              <a:t> אל, אך, נתוני גובה מתקבלים מהמכ"ם בשיטת </a:t>
            </a:r>
            <a:r>
              <a:rPr lang="he-IL" sz="1800" b="0" i="0" u="none" strike="noStrike" dirty="0" err="1">
                <a:solidFill>
                  <a:schemeClr val="tx1"/>
                </a:solidFill>
                <a:effectLst/>
                <a:highlight>
                  <a:srgbClr val="FF0000"/>
                </a:highlight>
                <a:latin typeface="Calibri" panose="020F0502020204030204" pitchFamily="34" charset="0"/>
              </a:rPr>
              <a:t>אמ</a:t>
            </a:r>
            <a:r>
              <a:rPr lang="he-IL" sz="1800" b="0" i="0" u="none" strike="noStrike" dirty="0">
                <a:solidFill>
                  <a:schemeClr val="tx1"/>
                </a:solidFill>
                <a:effectLst/>
                <a:highlight>
                  <a:srgbClr val="FF0000"/>
                </a:highlight>
                <a:latin typeface="Calibri" panose="020F0502020204030204" pitchFamily="34" charset="0"/>
              </a:rPr>
              <a:t> אס אל </a:t>
            </a:r>
            <a:r>
              <a:rPr lang="en-US" sz="1800" b="0" i="0" u="none" strike="noStrike" dirty="0">
                <a:solidFill>
                  <a:srgbClr val="202124"/>
                </a:solidFill>
                <a:effectLst/>
                <a:highlight>
                  <a:srgbClr val="FF0000"/>
                </a:highlight>
                <a:latin typeface="Calibri" panose="020F0502020204030204" pitchFamily="34" charset="0"/>
              </a:rPr>
              <a:t>.</a:t>
            </a:r>
            <a:r>
              <a:rPr lang="he-IL" sz="1800" b="0" i="0" u="none" strike="noStrike" dirty="0">
                <a:solidFill>
                  <a:srgbClr val="202124"/>
                </a:solidFill>
                <a:effectLst/>
                <a:highlight>
                  <a:srgbClr val="FF0000"/>
                </a:highlight>
                <a:latin typeface="Calibri" panose="020F0502020204030204" pitchFamily="34" charset="0"/>
              </a:rPr>
              <a:t> </a:t>
            </a:r>
            <a:endParaRPr lang="he-IL" sz="1600" dirty="0">
              <a:solidFill>
                <a:schemeClr val="tx1"/>
              </a:solidFill>
              <a:highlight>
                <a:srgbClr val="FF0000"/>
              </a:highlight>
            </a:endParaRPr>
          </a:p>
          <a:p>
            <a:pPr algn="r"/>
            <a:r>
              <a:rPr lang="he-IL" sz="2300" dirty="0">
                <a:highlight>
                  <a:srgbClr val="FF0000"/>
                </a:highlight>
              </a:rPr>
              <a:t>האתגר שלנו הוא לבנות אלגוריתם המקבל מיקום וגובה בשיטת </a:t>
            </a:r>
            <a:r>
              <a:rPr lang="he-IL" sz="2300" dirty="0" err="1">
                <a:highlight>
                  <a:srgbClr val="FF0000"/>
                </a:highlight>
              </a:rPr>
              <a:t>אמ</a:t>
            </a:r>
            <a:r>
              <a:rPr lang="he-IL" sz="2300" dirty="0">
                <a:highlight>
                  <a:srgbClr val="FF0000"/>
                </a:highlight>
              </a:rPr>
              <a:t> אס אל ומחזיר את הגובה במיקום המבוקש בשיטת אי </a:t>
            </a:r>
            <a:r>
              <a:rPr lang="he-IL" sz="2300" dirty="0" err="1">
                <a:highlight>
                  <a:srgbClr val="FF0000"/>
                </a:highlight>
              </a:rPr>
              <a:t>גי</a:t>
            </a:r>
            <a:r>
              <a:rPr lang="he-IL" sz="2300" dirty="0">
                <a:highlight>
                  <a:srgbClr val="FF0000"/>
                </a:highlight>
              </a:rPr>
              <a:t> אל</a:t>
            </a:r>
          </a:p>
          <a:p>
            <a:pPr algn="r"/>
            <a:r>
              <a:rPr lang="he-IL" sz="2000" dirty="0">
                <a:solidFill>
                  <a:srgbClr val="FFFFFF"/>
                </a:solidFill>
              </a:rPr>
              <a:t>. </a:t>
            </a:r>
          </a:p>
          <a:p>
            <a:pPr algn="r"/>
            <a:r>
              <a:rPr lang="he-IL" sz="1800" b="0" i="0" dirty="0">
                <a:solidFill>
                  <a:schemeClr val="tx1"/>
                </a:solidFill>
                <a:effectLst/>
                <a:latin typeface="arial" panose="020B0604020202020204" pitchFamily="34" charset="0"/>
              </a:rPr>
              <a:t>*זמן תגובה מהיר  </a:t>
            </a:r>
            <a:r>
              <a:rPr lang="he-IL" sz="1800" b="0" i="0" dirty="0">
                <a:solidFill>
                  <a:schemeClr val="tx1"/>
                </a:solidFill>
                <a:effectLst/>
                <a:highlight>
                  <a:srgbClr val="FF0000"/>
                </a:highlight>
                <a:latin typeface="arial" panose="020B0604020202020204" pitchFamily="34" charset="0"/>
              </a:rPr>
              <a:t> בעל פה: על מנת שהמערכת אכן תעבוד בזמן אמת </a:t>
            </a:r>
          </a:p>
          <a:p>
            <a:pPr algn="r"/>
            <a:r>
              <a:rPr lang="he-IL" sz="2100" dirty="0">
                <a:highlight>
                  <a:srgbClr val="FF0000"/>
                </a:highlight>
              </a:rPr>
              <a:t>אם המערכת תהיה מורכבת מדי ותרוץ בסיבוכיות גבוהה מדי המערכת לא תספיק להציג את הנתונים מהר ובזמן אמת </a:t>
            </a:r>
            <a:r>
              <a:rPr lang="he-IL" sz="2100" b="0" i="0" dirty="0">
                <a:solidFill>
                  <a:schemeClr val="tx1"/>
                </a:solidFill>
                <a:effectLst/>
                <a:highlight>
                  <a:srgbClr val="FF0000"/>
                </a:highlight>
                <a:latin typeface="arial" panose="020B0604020202020204" pitchFamily="34" charset="0"/>
              </a:rPr>
              <a:t> </a:t>
            </a:r>
          </a:p>
          <a:p>
            <a:pPr algn="r"/>
            <a:endParaRPr lang="he-IL" sz="2000" dirty="0">
              <a:solidFill>
                <a:srgbClr val="FFFFFF"/>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pic>
        <p:nvPicPr>
          <p:cNvPr id="6" name="תמונה 5">
            <a:extLst>
              <a:ext uri="{FF2B5EF4-FFF2-40B4-BE49-F238E27FC236}">
                <a16:creationId xmlns:a16="http://schemas.microsoft.com/office/drawing/2014/main" id="{525887CF-C73B-DA89-7473-3E9629947CDD}"/>
              </a:ext>
            </a:extLst>
          </p:cNvPr>
          <p:cNvPicPr>
            <a:picLocks noChangeAspect="1"/>
          </p:cNvPicPr>
          <p:nvPr/>
        </p:nvPicPr>
        <p:blipFill>
          <a:blip r:embed="rId3"/>
          <a:stretch>
            <a:fillRect/>
          </a:stretch>
        </p:blipFill>
        <p:spPr>
          <a:xfrm>
            <a:off x="8943340" y="1269944"/>
            <a:ext cx="4726192" cy="2598412"/>
          </a:xfrm>
          <a:prstGeom prst="rect">
            <a:avLst/>
          </a:prstGeom>
        </p:spPr>
      </p:pic>
    </p:spTree>
    <p:extLst>
      <p:ext uri="{BB962C8B-B14F-4D97-AF65-F5344CB8AC3E}">
        <p14:creationId xmlns:p14="http://schemas.microsoft.com/office/powerpoint/2010/main" val="373663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BD8A40-1489-D170-0C78-795BF46287CD}"/>
              </a:ext>
            </a:extLst>
          </p:cNvPr>
          <p:cNvSpPr>
            <a:spLocks noGrp="1"/>
          </p:cNvSpPr>
          <p:nvPr>
            <p:ph type="title"/>
          </p:nvPr>
        </p:nvSpPr>
        <p:spPr/>
        <p:txBody>
          <a:bodyPr/>
          <a:lstStyle/>
          <a:p>
            <a:r>
              <a:rPr lang="he-IL" dirty="0"/>
              <a:t>המשך אתגרים</a:t>
            </a:r>
          </a:p>
        </p:txBody>
      </p:sp>
      <p:sp>
        <p:nvSpPr>
          <p:cNvPr id="3" name="מציין מיקום תוכן 2">
            <a:extLst>
              <a:ext uri="{FF2B5EF4-FFF2-40B4-BE49-F238E27FC236}">
                <a16:creationId xmlns:a16="http://schemas.microsoft.com/office/drawing/2014/main" id="{B20F21D3-0D13-DB1C-AFA3-7D7E7CFF8466}"/>
              </a:ext>
            </a:extLst>
          </p:cNvPr>
          <p:cNvSpPr>
            <a:spLocks noGrp="1"/>
          </p:cNvSpPr>
          <p:nvPr>
            <p:ph idx="1"/>
          </p:nvPr>
        </p:nvSpPr>
        <p:spPr/>
        <p:txBody>
          <a:bodyPr/>
          <a:lstStyle/>
          <a:p>
            <a:pPr marL="0" indent="0" algn="r">
              <a:buNone/>
            </a:pPr>
            <a:r>
              <a:rPr lang="he-IL" dirty="0"/>
              <a:t>     </a:t>
            </a:r>
          </a:p>
        </p:txBody>
      </p:sp>
      <p:sp>
        <p:nvSpPr>
          <p:cNvPr id="4" name="תיבת טקסט 3">
            <a:extLst>
              <a:ext uri="{FF2B5EF4-FFF2-40B4-BE49-F238E27FC236}">
                <a16:creationId xmlns:a16="http://schemas.microsoft.com/office/drawing/2014/main" id="{9BF5AF7D-9128-C0BA-B82C-F0B3894DBE46}"/>
              </a:ext>
            </a:extLst>
          </p:cNvPr>
          <p:cNvSpPr txBox="1"/>
          <p:nvPr/>
        </p:nvSpPr>
        <p:spPr>
          <a:xfrm>
            <a:off x="1159681" y="1375649"/>
            <a:ext cx="9175898" cy="4801314"/>
          </a:xfrm>
          <a:prstGeom prst="rect">
            <a:avLst/>
          </a:prstGeom>
          <a:noFill/>
        </p:spPr>
        <p:txBody>
          <a:bodyPr wrap="square" rtlCol="1">
            <a:spAutoFit/>
          </a:bodyPr>
          <a:lstStyle/>
          <a:p>
            <a:r>
              <a:rPr lang="he-IL" dirty="0"/>
              <a:t>המרת קואורדינטות:</a:t>
            </a:r>
            <a:endParaRPr lang="he-IL" dirty="0">
              <a:highlight>
                <a:srgbClr val="FF0000"/>
              </a:highlight>
            </a:endParaRPr>
          </a:p>
          <a:p>
            <a:pPr algn="r"/>
            <a:r>
              <a:rPr lang="he-IL" dirty="0">
                <a:highlight>
                  <a:srgbClr val="FF0000"/>
                </a:highlight>
              </a:rPr>
              <a:t> נתוני קואורדינטות המתקבלים מהמכ"ם מיוצגים בשיטת </a:t>
            </a:r>
            <a:r>
              <a:rPr lang="he-IL" dirty="0" err="1">
                <a:highlight>
                  <a:srgbClr val="FF0000"/>
                </a:highlight>
              </a:rPr>
              <a:t>איטים</a:t>
            </a:r>
            <a:r>
              <a:rPr lang="en-US" dirty="0">
                <a:highlight>
                  <a:srgbClr val="FF0000"/>
                </a:highlight>
              </a:rPr>
              <a:t>, </a:t>
            </a:r>
            <a:r>
              <a:rPr lang="he-IL" dirty="0">
                <a:highlight>
                  <a:srgbClr val="FF0000"/>
                </a:highlight>
              </a:rPr>
              <a:t>רב האנשים משתמש בייצוג דבליו....נוצר צורך להמיר את הקואורדינטות לשיטה זו בדיוק מירבי </a:t>
            </a:r>
            <a:r>
              <a:rPr lang="he-IL" dirty="0"/>
              <a:t> </a:t>
            </a:r>
          </a:p>
          <a:p>
            <a:r>
              <a:rPr lang="he-IL" dirty="0"/>
              <a:t>*</a:t>
            </a:r>
            <a:endParaRPr lang="en-US" dirty="0">
              <a:highlight>
                <a:srgbClr val="FF0000"/>
              </a:highlight>
              <a:latin typeface="arial" panose="020B0604020202020204" pitchFamily="34" charset="0"/>
            </a:endParaRPr>
          </a:p>
          <a:p>
            <a:endParaRPr lang="he-IL" b="0" i="0" dirty="0">
              <a:effectLst/>
              <a:highlight>
                <a:srgbClr val="FF0000"/>
              </a:highlight>
              <a:latin typeface="arial" panose="020B0604020202020204" pitchFamily="34" charset="0"/>
            </a:endParaRPr>
          </a:p>
          <a:p>
            <a:pPr algn="r"/>
            <a:endParaRPr lang="he-IL" b="0" i="0" dirty="0">
              <a:solidFill>
                <a:srgbClr val="181C32"/>
              </a:solidFill>
              <a:effectLst/>
              <a:latin typeface="arial" panose="020B0604020202020204" pitchFamily="34" charset="0"/>
            </a:endParaRPr>
          </a:p>
          <a:p>
            <a:pPr algn="r"/>
            <a:r>
              <a:rPr lang="he-IL" dirty="0">
                <a:solidFill>
                  <a:srgbClr val="181C32"/>
                </a:solidFill>
                <a:latin typeface="arial" panose="020B0604020202020204" pitchFamily="34" charset="0"/>
              </a:rPr>
              <a:t>*דיוק יותר מהמקובל</a:t>
            </a:r>
          </a:p>
          <a:p>
            <a:pPr algn="r"/>
            <a:r>
              <a:rPr lang="he-IL" dirty="0">
                <a:highlight>
                  <a:srgbClr val="FF0000"/>
                </a:highlight>
              </a:rPr>
              <a:t>רוב השיטות הסטנדרטיות מציעות אלגוריתם הממיר בין השיטות בדיוק נמוך יותר משנדרשנו, האתגר שלנו היה להמיר את הנקודות בדיוק מרבי יותר מהמקובל,</a:t>
            </a:r>
            <a:endParaRPr lang="he-IL" dirty="0">
              <a:solidFill>
                <a:srgbClr val="181C32"/>
              </a:solidFill>
              <a:highlight>
                <a:srgbClr val="FF0000"/>
              </a:highlight>
              <a:latin typeface="arial" panose="020B0604020202020204" pitchFamily="34" charset="0"/>
            </a:endParaRPr>
          </a:p>
          <a:p>
            <a:pPr algn="r"/>
            <a:r>
              <a:rPr lang="he-IL" b="0" i="0" dirty="0">
                <a:solidFill>
                  <a:srgbClr val="181C32"/>
                </a:solidFill>
                <a:effectLst/>
                <a:latin typeface="arial" panose="020B0604020202020204" pitchFamily="34" charset="0"/>
              </a:rPr>
              <a:t>הרשת </a:t>
            </a:r>
            <a:r>
              <a:rPr lang="he-IL" b="0" i="0" dirty="0" err="1">
                <a:solidFill>
                  <a:srgbClr val="181C32"/>
                </a:solidFill>
                <a:effectLst/>
                <a:latin typeface="arial" panose="020B0604020202020204" pitchFamily="34" charset="0"/>
              </a:rPr>
              <a:t>איטים</a:t>
            </a:r>
            <a:r>
              <a:rPr lang="he-IL" b="0" i="0" dirty="0">
                <a:solidFill>
                  <a:srgbClr val="181C32"/>
                </a:solidFill>
                <a:effectLst/>
                <a:latin typeface="arial" panose="020B0604020202020204" pitchFamily="34" charset="0"/>
              </a:rPr>
              <a:t> לא כלולה במאגר הרשתות </a:t>
            </a:r>
          </a:p>
          <a:p>
            <a:pPr algn="r"/>
            <a:r>
              <a:rPr lang="he-IL" dirty="0">
                <a:solidFill>
                  <a:srgbClr val="181C32"/>
                </a:solidFill>
                <a:highlight>
                  <a:srgbClr val="FF0000"/>
                </a:highlight>
                <a:latin typeface="arial" panose="020B0604020202020204" pitchFamily="34" charset="0"/>
              </a:rPr>
              <a:t> </a:t>
            </a:r>
            <a:r>
              <a:rPr lang="he-IL" dirty="0" err="1">
                <a:solidFill>
                  <a:srgbClr val="181C32"/>
                </a:solidFill>
                <a:highlight>
                  <a:srgbClr val="FF0000"/>
                </a:highlight>
                <a:latin typeface="arial" panose="020B0604020202020204" pitchFamily="34" charset="0"/>
              </a:rPr>
              <a:t>סיפריות</a:t>
            </a:r>
            <a:r>
              <a:rPr lang="he-IL" dirty="0">
                <a:solidFill>
                  <a:srgbClr val="181C32"/>
                </a:solidFill>
                <a:highlight>
                  <a:srgbClr val="FF0000"/>
                </a:highlight>
                <a:latin typeface="arial" panose="020B0604020202020204" pitchFamily="34" charset="0"/>
              </a:rPr>
              <a:t> המשמשות </a:t>
            </a:r>
            <a:r>
              <a:rPr lang="he-IL" b="1" u="sng" dirty="0" err="1">
                <a:solidFill>
                  <a:srgbClr val="181C32"/>
                </a:solidFill>
                <a:highlight>
                  <a:srgbClr val="00FFFF"/>
                </a:highlight>
                <a:latin typeface="arial" panose="020B0604020202020204" pitchFamily="34" charset="0"/>
              </a:rPr>
              <a:t>לסיע</a:t>
            </a:r>
            <a:r>
              <a:rPr lang="he-IL" u="sng" dirty="0">
                <a:solidFill>
                  <a:srgbClr val="181C32"/>
                </a:solidFill>
                <a:highlight>
                  <a:srgbClr val="00FFFF"/>
                </a:highlight>
                <a:latin typeface="arial" panose="020B0604020202020204" pitchFamily="34" charset="0"/>
              </a:rPr>
              <a:t> </a:t>
            </a:r>
            <a:r>
              <a:rPr lang="he-IL" dirty="0">
                <a:solidFill>
                  <a:srgbClr val="181C32"/>
                </a:solidFill>
                <a:highlight>
                  <a:srgbClr val="FF0000"/>
                </a:highlight>
                <a:latin typeface="arial" panose="020B0604020202020204" pitchFamily="34" charset="0"/>
              </a:rPr>
              <a:t>בהמרות אינם מגדירות רשת זו, </a:t>
            </a:r>
          </a:p>
          <a:p>
            <a:pPr marL="285750" indent="-285750" algn="r">
              <a:buFont typeface="Arial" panose="020B0604020202020204" pitchFamily="34" charset="0"/>
              <a:buChar char="•"/>
            </a:pPr>
            <a:r>
              <a:rPr lang="he-IL" b="0" i="0" dirty="0">
                <a:solidFill>
                  <a:srgbClr val="181C32"/>
                </a:solidFill>
                <a:effectLst/>
                <a:latin typeface="arial" panose="020B0604020202020204" pitchFamily="34" charset="0"/>
              </a:rPr>
              <a:t>.חוסר </a:t>
            </a:r>
            <a:r>
              <a:rPr lang="he-IL" b="0" i="0" dirty="0" err="1">
                <a:solidFill>
                  <a:srgbClr val="181C32"/>
                </a:solidFill>
                <a:effectLst/>
                <a:latin typeface="arial" panose="020B0604020202020204" pitchFamily="34" charset="0"/>
              </a:rPr>
              <a:t>באינפורציה</a:t>
            </a:r>
            <a:r>
              <a:rPr lang="he-IL" b="0" i="0" dirty="0">
                <a:solidFill>
                  <a:srgbClr val="181C32"/>
                </a:solidFill>
                <a:effectLst/>
                <a:latin typeface="arial" panose="020B0604020202020204" pitchFamily="34" charset="0"/>
              </a:rPr>
              <a:t> על רשת </a:t>
            </a:r>
            <a:r>
              <a:rPr lang="he-IL" b="0" i="0" dirty="0" err="1">
                <a:solidFill>
                  <a:srgbClr val="181C32"/>
                </a:solidFill>
                <a:effectLst/>
                <a:latin typeface="arial" panose="020B0604020202020204" pitchFamily="34" charset="0"/>
              </a:rPr>
              <a:t>איטים</a:t>
            </a:r>
            <a:endParaRPr lang="en-US" b="0" i="0" dirty="0">
              <a:solidFill>
                <a:srgbClr val="181C32"/>
              </a:solidFill>
              <a:effectLst/>
              <a:latin typeface="arial" panose="020B0604020202020204" pitchFamily="34" charset="0"/>
            </a:endParaRPr>
          </a:p>
          <a:p>
            <a:pPr algn="r"/>
            <a:r>
              <a:rPr lang="he-IL" b="0" i="0" dirty="0">
                <a:solidFill>
                  <a:srgbClr val="181C32"/>
                </a:solidFill>
                <a:effectLst/>
                <a:highlight>
                  <a:srgbClr val="FF0000"/>
                </a:highlight>
                <a:latin typeface="arial" panose="020B0604020202020204" pitchFamily="34" charset="0"/>
              </a:rPr>
              <a:t>קשה למצוא מידע על </a:t>
            </a:r>
            <a:r>
              <a:rPr lang="he-IL" b="0" i="0" dirty="0" err="1">
                <a:solidFill>
                  <a:srgbClr val="181C32"/>
                </a:solidFill>
                <a:effectLst/>
                <a:highlight>
                  <a:srgbClr val="FF0000"/>
                </a:highlight>
                <a:latin typeface="arial" panose="020B0604020202020204" pitchFamily="34" charset="0"/>
              </a:rPr>
              <a:t>איטים</a:t>
            </a:r>
            <a:r>
              <a:rPr lang="he-IL" b="0" i="0" dirty="0">
                <a:solidFill>
                  <a:srgbClr val="181C32"/>
                </a:solidFill>
                <a:effectLst/>
                <a:highlight>
                  <a:srgbClr val="FF0000"/>
                </a:highlight>
                <a:latin typeface="arial" panose="020B0604020202020204" pitchFamily="34" charset="0"/>
              </a:rPr>
              <a:t> ברשת</a:t>
            </a:r>
            <a:endParaRPr lang="en-US" b="0" i="0" dirty="0">
              <a:solidFill>
                <a:srgbClr val="181C32"/>
              </a:solidFill>
              <a:effectLst/>
              <a:highlight>
                <a:srgbClr val="FF0000"/>
              </a:highlight>
              <a:latin typeface="arial" panose="020B0604020202020204" pitchFamily="34" charset="0"/>
            </a:endParaRPr>
          </a:p>
          <a:p>
            <a:pPr algn="r"/>
            <a:endParaRPr lang="he-IL" b="0" i="0" dirty="0">
              <a:solidFill>
                <a:srgbClr val="181C32"/>
              </a:solidFill>
              <a:effectLst/>
              <a:latin typeface="arial" panose="020B0604020202020204" pitchFamily="34" charset="0"/>
            </a:endParaRPr>
          </a:p>
          <a:p>
            <a:pPr algn="r"/>
            <a:r>
              <a:rPr lang="he-IL" dirty="0">
                <a:solidFill>
                  <a:srgbClr val="181C32"/>
                </a:solidFill>
                <a:highlight>
                  <a:srgbClr val="FF0000"/>
                </a:highlight>
                <a:latin typeface="arial" panose="020B0604020202020204" pitchFamily="34" charset="0"/>
              </a:rPr>
              <a:t>,(הרבה משתמשים ברשת חדשה שהוגדרה ב2005 או </a:t>
            </a:r>
            <a:r>
              <a:rPr lang="he-IL" dirty="0" err="1">
                <a:solidFill>
                  <a:srgbClr val="181C32"/>
                </a:solidFill>
                <a:highlight>
                  <a:srgbClr val="FF0000"/>
                </a:highlight>
                <a:latin typeface="arial" panose="020B0604020202020204" pitchFamily="34" charset="0"/>
              </a:rPr>
              <a:t>ביוטים</a:t>
            </a:r>
            <a:r>
              <a:rPr lang="he-IL" dirty="0">
                <a:solidFill>
                  <a:srgbClr val="181C32"/>
                </a:solidFill>
                <a:highlight>
                  <a:srgbClr val="FF0000"/>
                </a:highlight>
                <a:latin typeface="arial" panose="020B0604020202020204" pitchFamily="34" charset="0"/>
              </a:rPr>
              <a:t>.)</a:t>
            </a:r>
            <a:r>
              <a:rPr lang="en-US" dirty="0">
                <a:solidFill>
                  <a:srgbClr val="181C32"/>
                </a:solidFill>
                <a:highlight>
                  <a:srgbClr val="FF0000"/>
                </a:highlight>
                <a:latin typeface="arial" panose="020B0604020202020204" pitchFamily="34" charset="0"/>
              </a:rPr>
              <a:t>z</a:t>
            </a:r>
            <a:r>
              <a:rPr lang="en-US" dirty="0">
                <a:solidFill>
                  <a:srgbClr val="181C32"/>
                </a:solidFill>
                <a:latin typeface="arial" panose="020B0604020202020204" pitchFamily="34" charset="0"/>
              </a:rPr>
              <a:t>  </a:t>
            </a:r>
            <a:endParaRPr lang="en-US" b="0" i="0" dirty="0">
              <a:solidFill>
                <a:srgbClr val="181C32"/>
              </a:solidFill>
              <a:effectLst/>
              <a:latin typeface="arial" panose="020B0604020202020204" pitchFamily="34" charset="0"/>
            </a:endParaRPr>
          </a:p>
          <a:p>
            <a:pPr marL="285750" indent="-285750" algn="r">
              <a:buFont typeface="Arial" panose="020B0604020202020204" pitchFamily="34" charset="0"/>
              <a:buChar char="•"/>
            </a:pPr>
            <a:endParaRPr lang="he-IL" b="0" i="0" dirty="0">
              <a:solidFill>
                <a:srgbClr val="181C32"/>
              </a:solidFill>
              <a:effectLst/>
              <a:latin typeface="arial" panose="020B0604020202020204" pitchFamily="34" charset="0"/>
            </a:endParaRPr>
          </a:p>
          <a:p>
            <a:pPr marL="285750" indent="-285750" algn="r">
              <a:buFont typeface="Arial" panose="020B0604020202020204" pitchFamily="34" charset="0"/>
              <a:buChar char="•"/>
            </a:pPr>
            <a:endParaRPr lang="he-IL" b="0" i="0" dirty="0">
              <a:solidFill>
                <a:srgbClr val="181C32"/>
              </a:solidFill>
              <a:effectLst/>
              <a:latin typeface="arial" panose="020B0604020202020204" pitchFamily="34" charset="0"/>
            </a:endParaRPr>
          </a:p>
        </p:txBody>
      </p:sp>
    </p:spTree>
    <p:extLst>
      <p:ext uri="{BB962C8B-B14F-4D97-AF65-F5344CB8AC3E}">
        <p14:creationId xmlns:p14="http://schemas.microsoft.com/office/powerpoint/2010/main" val="5995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רקע מופשט משולש">
            <a:extLst>
              <a:ext uri="{FF2B5EF4-FFF2-40B4-BE49-F238E27FC236}">
                <a16:creationId xmlns:a16="http://schemas.microsoft.com/office/drawing/2014/main" id="{07A8788C-C0D6-72E9-242C-4136AE9A82F7}"/>
              </a:ext>
            </a:extLst>
          </p:cNvPr>
          <p:cNvPicPr>
            <a:picLocks noChangeAspect="1"/>
          </p:cNvPicPr>
          <p:nvPr/>
        </p:nvPicPr>
        <p:blipFill rotWithShape="1">
          <a:blip r:embed="rId2">
            <a:duotone>
              <a:schemeClr val="accent1">
                <a:shade val="45000"/>
                <a:satMod val="135000"/>
              </a:schemeClr>
              <a:prstClr val="white"/>
            </a:duotone>
            <a:alphaModFix amt="35000"/>
          </a:blip>
          <a:srcRect t="15669" r="1" b="1"/>
          <a:stretch/>
        </p:blipFill>
        <p:spPr>
          <a:xfrm>
            <a:off x="8878" y="19672"/>
            <a:ext cx="12183122" cy="6857989"/>
          </a:xfrm>
          <a:prstGeom prst="rect">
            <a:avLst/>
          </a:prstGeom>
        </p:spPr>
      </p:pic>
      <p:sp>
        <p:nvSpPr>
          <p:cNvPr id="2" name="כותרת 1">
            <a:extLst>
              <a:ext uri="{FF2B5EF4-FFF2-40B4-BE49-F238E27FC236}">
                <a16:creationId xmlns:a16="http://schemas.microsoft.com/office/drawing/2014/main" id="{2D19836E-CDE9-541C-94DD-8054801C459C}"/>
              </a:ext>
            </a:extLst>
          </p:cNvPr>
          <p:cNvSpPr>
            <a:spLocks noGrp="1"/>
          </p:cNvSpPr>
          <p:nvPr>
            <p:ph type="ctrTitle"/>
          </p:nvPr>
        </p:nvSpPr>
        <p:spPr>
          <a:xfrm>
            <a:off x="4196819" y="-211520"/>
            <a:ext cx="4265496" cy="1677771"/>
          </a:xfrm>
        </p:spPr>
        <p:txBody>
          <a:bodyPr anchor="b">
            <a:normAutofit/>
          </a:bodyPr>
          <a:lstStyle/>
          <a:p>
            <a:r>
              <a:rPr lang="he-IL" sz="2400" dirty="0">
                <a:solidFill>
                  <a:srgbClr val="FFFFFF"/>
                </a:solidFill>
              </a:rPr>
              <a:t>אתגרים עיקריים  המשך</a:t>
            </a:r>
          </a:p>
        </p:txBody>
      </p:sp>
      <p:sp>
        <p:nvSpPr>
          <p:cNvPr id="3" name="כותרת משנה 2">
            <a:extLst>
              <a:ext uri="{FF2B5EF4-FFF2-40B4-BE49-F238E27FC236}">
                <a16:creationId xmlns:a16="http://schemas.microsoft.com/office/drawing/2014/main" id="{6E410734-79F8-CD04-965D-D24422254E37}"/>
              </a:ext>
            </a:extLst>
          </p:cNvPr>
          <p:cNvSpPr>
            <a:spLocks noGrp="1"/>
          </p:cNvSpPr>
          <p:nvPr>
            <p:ph type="subTitle" idx="1"/>
          </p:nvPr>
        </p:nvSpPr>
        <p:spPr>
          <a:xfrm>
            <a:off x="2433980" y="1794492"/>
            <a:ext cx="7315161" cy="4429877"/>
          </a:xfrm>
        </p:spPr>
        <p:txBody>
          <a:bodyPr anchor="ctr">
            <a:normAutofit fontScale="32500" lnSpcReduction="20000"/>
          </a:bodyPr>
          <a:lstStyle/>
          <a:p>
            <a:pPr algn="r"/>
            <a:r>
              <a:rPr lang="he-IL" sz="3400" b="0" i="0" dirty="0">
                <a:solidFill>
                  <a:schemeClr val="tx1"/>
                </a:solidFill>
                <a:effectLst/>
                <a:latin typeface="arial" panose="020B0604020202020204" pitchFamily="34" charset="0"/>
              </a:rPr>
              <a:t>עבודה במצב לא-מקוון</a:t>
            </a:r>
            <a:endParaRPr lang="en-US" sz="3400" b="0" i="0" dirty="0">
              <a:solidFill>
                <a:schemeClr val="tx1"/>
              </a:solidFill>
              <a:effectLst/>
              <a:latin typeface="arial" panose="020B0604020202020204" pitchFamily="34" charset="0"/>
            </a:endParaRPr>
          </a:p>
          <a:p>
            <a:pPr algn="r"/>
            <a:endParaRPr lang="en-US" sz="3400" b="0" i="0" dirty="0">
              <a:solidFill>
                <a:schemeClr val="tx1"/>
              </a:solidFill>
              <a:effectLst/>
              <a:latin typeface="arial" panose="020B0604020202020204" pitchFamily="34" charset="0"/>
            </a:endParaRPr>
          </a:p>
          <a:p>
            <a:pPr algn="r"/>
            <a:endParaRPr lang="en-US" sz="3400" b="0" i="0" dirty="0">
              <a:solidFill>
                <a:schemeClr val="tx1"/>
              </a:solidFill>
              <a:effectLst/>
              <a:latin typeface="arial" panose="020B0604020202020204" pitchFamily="34" charset="0"/>
            </a:endParaRPr>
          </a:p>
          <a:p>
            <a:pPr algn="r"/>
            <a:r>
              <a:rPr lang="he-IL" sz="6200" dirty="0"/>
              <a:t>מכיוון שהתוכנית מיועדת  לשימוש ע"י כוחות הביטחון, דרישה עיקרית של הלקוח היא שהיישום יהיה בטוח לשימוש במערכות רגישות </a:t>
            </a:r>
            <a:endParaRPr lang="en-US" sz="6200" b="0" i="0" dirty="0">
              <a:solidFill>
                <a:schemeClr val="tx1"/>
              </a:solidFill>
              <a:effectLst/>
              <a:latin typeface="arial" panose="020B0604020202020204" pitchFamily="34" charset="0"/>
            </a:endParaRPr>
          </a:p>
          <a:p>
            <a:pPr algn="r"/>
            <a:r>
              <a:rPr lang="he-IL" sz="6200" b="0" i="0" dirty="0">
                <a:effectLst/>
                <a:latin typeface="arial" panose="020B0604020202020204" pitchFamily="34" charset="0"/>
              </a:rPr>
              <a:t>אתגר זה שולל שימוש בכלים מהמדף והשפיע על שלבים מרובים </a:t>
            </a:r>
            <a:r>
              <a:rPr lang="he-IL" sz="6200" b="0" i="0" dirty="0" err="1">
                <a:effectLst/>
                <a:latin typeface="arial" panose="020B0604020202020204" pitchFamily="34" charset="0"/>
              </a:rPr>
              <a:t>בבנית</a:t>
            </a:r>
            <a:r>
              <a:rPr lang="he-IL" sz="6200" b="0" i="0" dirty="0">
                <a:effectLst/>
                <a:latin typeface="arial" panose="020B0604020202020204" pitchFamily="34" charset="0"/>
              </a:rPr>
              <a:t> המערכת</a:t>
            </a:r>
            <a:endParaRPr lang="en-US" sz="6200" b="0" i="0" dirty="0">
              <a:effectLst/>
              <a:latin typeface="arial" panose="020B0604020202020204" pitchFamily="34" charset="0"/>
            </a:endParaRPr>
          </a:p>
          <a:p>
            <a:pPr algn="r"/>
            <a:r>
              <a:rPr lang="he-IL" sz="3400" dirty="0">
                <a:highlight>
                  <a:srgbClr val="FF0000"/>
                </a:highlight>
                <a:latin typeface="arial" panose="020B0604020202020204" pitchFamily="34" charset="0"/>
              </a:rPr>
              <a:t>לדוגמא:</a:t>
            </a:r>
            <a:endParaRPr lang="he-IL" sz="3400" b="0" i="0" dirty="0">
              <a:solidFill>
                <a:schemeClr val="tx1"/>
              </a:solidFill>
              <a:effectLst/>
              <a:highlight>
                <a:srgbClr val="FF0000"/>
              </a:highlight>
              <a:latin typeface="arial" panose="020B0604020202020204" pitchFamily="34" charset="0"/>
            </a:endParaRPr>
          </a:p>
          <a:p>
            <a:pPr algn="r"/>
            <a:r>
              <a:rPr lang="he-IL" sz="3400" b="0" i="0" dirty="0">
                <a:solidFill>
                  <a:schemeClr val="tx1"/>
                </a:solidFill>
                <a:effectLst/>
                <a:highlight>
                  <a:srgbClr val="FF0000"/>
                </a:highlight>
                <a:latin typeface="arial" panose="020B0604020202020204" pitchFamily="34" charset="0"/>
              </a:rPr>
              <a:t>       *    טעינת  מפה:</a:t>
            </a:r>
            <a:endParaRPr lang="en-US" sz="3400" b="0" i="0" dirty="0">
              <a:solidFill>
                <a:schemeClr val="tx1"/>
              </a:solidFill>
              <a:effectLst/>
              <a:highlight>
                <a:srgbClr val="FF0000"/>
              </a:highlight>
              <a:latin typeface="arial" panose="020B0604020202020204" pitchFamily="34" charset="0"/>
            </a:endParaRPr>
          </a:p>
          <a:p>
            <a:pPr algn="r"/>
            <a:r>
              <a:rPr lang="he-IL" sz="3400" b="0" i="0" dirty="0">
                <a:effectLst/>
                <a:highlight>
                  <a:srgbClr val="FF0000"/>
                </a:highlight>
                <a:latin typeface="arial" panose="020B0604020202020204" pitchFamily="34" charset="0"/>
              </a:rPr>
              <a:t>רב הכלים המשמשים לתכנות עם מפות משתמשים במפות </a:t>
            </a:r>
            <a:r>
              <a:rPr lang="he-IL" sz="3400" b="0" i="0" dirty="0" err="1">
                <a:effectLst/>
                <a:highlight>
                  <a:srgbClr val="FF0000"/>
                </a:highlight>
                <a:latin typeface="arial" panose="020B0604020202020204" pitchFamily="34" charset="0"/>
              </a:rPr>
              <a:t>מקוונות,למשל</a:t>
            </a:r>
            <a:r>
              <a:rPr lang="he-IL" sz="3400" b="0" i="0" dirty="0">
                <a:effectLst/>
                <a:highlight>
                  <a:srgbClr val="FF0000"/>
                </a:highlight>
                <a:latin typeface="arial" panose="020B0604020202020204" pitchFamily="34" charset="0"/>
              </a:rPr>
              <a:t> </a:t>
            </a:r>
            <a:r>
              <a:rPr lang="he-IL" sz="3400" b="0" i="0" dirty="0" err="1">
                <a:effectLst/>
                <a:highlight>
                  <a:srgbClr val="FF0000"/>
                </a:highlight>
                <a:latin typeface="arial" panose="020B0604020202020204" pitchFamily="34" charset="0"/>
              </a:rPr>
              <a:t>שללית</a:t>
            </a:r>
            <a:r>
              <a:rPr lang="he-IL" sz="3400" b="0" i="0" dirty="0">
                <a:effectLst/>
                <a:highlight>
                  <a:srgbClr val="FF0000"/>
                </a:highlight>
                <a:latin typeface="arial" panose="020B0604020202020204" pitchFamily="34" charset="0"/>
              </a:rPr>
              <a:t> האפשרות להשתמש בגוגל מפות</a:t>
            </a:r>
            <a:endParaRPr lang="he-IL" sz="3400" b="0" i="0" dirty="0">
              <a:solidFill>
                <a:schemeClr val="tx1"/>
              </a:solidFill>
              <a:effectLst/>
              <a:highlight>
                <a:srgbClr val="FF0000"/>
              </a:highlight>
              <a:latin typeface="arial" panose="020B0604020202020204" pitchFamily="34" charset="0"/>
            </a:endParaRPr>
          </a:p>
          <a:p>
            <a:pPr algn="r"/>
            <a:r>
              <a:rPr lang="he-IL" sz="3400" dirty="0">
                <a:highlight>
                  <a:srgbClr val="FF0000"/>
                </a:highlight>
                <a:latin typeface="arial" panose="020B0604020202020204" pitchFamily="34" charset="0"/>
              </a:rPr>
              <a:t>*   ביצוע המרות</a:t>
            </a:r>
          </a:p>
          <a:p>
            <a:pPr algn="r"/>
            <a:r>
              <a:rPr lang="he-IL" sz="3400" dirty="0">
                <a:highlight>
                  <a:srgbClr val="FF0000"/>
                </a:highlight>
                <a:latin typeface="arial" panose="020B0604020202020204" pitchFamily="34" charset="0"/>
              </a:rPr>
              <a:t>ישנם תוכנות ואתרים רבים המאפשרים לבצע  המרות בין שיטות </a:t>
            </a:r>
            <a:r>
              <a:rPr lang="he-IL" sz="3400" dirty="0" err="1">
                <a:highlight>
                  <a:srgbClr val="FF0000"/>
                </a:highlight>
                <a:latin typeface="arial" panose="020B0604020202020204" pitchFamily="34" charset="0"/>
              </a:rPr>
              <a:t>יצוג</a:t>
            </a:r>
            <a:r>
              <a:rPr lang="he-IL" sz="3400" dirty="0">
                <a:highlight>
                  <a:srgbClr val="FF0000"/>
                </a:highlight>
                <a:latin typeface="arial" panose="020B0604020202020204" pitchFamily="34" charset="0"/>
              </a:rPr>
              <a:t> שונות שנשלל מאיתנו האפשרות להשתמש בהם , מכיוון שמצריכות חיבור לאינטרנט.</a:t>
            </a:r>
          </a:p>
          <a:p>
            <a:pPr algn="r"/>
            <a:endParaRPr lang="en-US" sz="3400" dirty="0">
              <a:highlight>
                <a:srgbClr val="FF0000"/>
              </a:highlight>
              <a:latin typeface="arial" panose="020B0604020202020204" pitchFamily="34" charset="0"/>
            </a:endParaRPr>
          </a:p>
          <a:p>
            <a:pPr algn="r"/>
            <a:r>
              <a:rPr lang="he-IL" sz="3400" dirty="0">
                <a:highlight>
                  <a:srgbClr val="FF0000"/>
                </a:highlight>
                <a:latin typeface="arial" panose="020B0604020202020204" pitchFamily="34" charset="0"/>
              </a:rPr>
              <a:t>*חישוב </a:t>
            </a:r>
            <a:r>
              <a:rPr lang="he-IL" sz="3400" dirty="0" err="1">
                <a:highlight>
                  <a:srgbClr val="FF0000"/>
                </a:highlight>
                <a:latin typeface="arial" panose="020B0604020202020204" pitchFamily="34" charset="0"/>
              </a:rPr>
              <a:t>גי</a:t>
            </a:r>
            <a:r>
              <a:rPr lang="he-IL" sz="3400" dirty="0">
                <a:highlight>
                  <a:srgbClr val="FF0000"/>
                </a:highlight>
                <a:latin typeface="arial" panose="020B0604020202020204" pitchFamily="34" charset="0"/>
              </a:rPr>
              <a:t> אל</a:t>
            </a:r>
            <a:endParaRPr lang="en-US" sz="3400" dirty="0">
              <a:highlight>
                <a:srgbClr val="FF0000"/>
              </a:highlight>
              <a:latin typeface="arial" panose="020B0604020202020204" pitchFamily="34" charset="0"/>
            </a:endParaRPr>
          </a:p>
          <a:p>
            <a:pPr algn="r"/>
            <a:r>
              <a:rPr lang="he-IL" sz="3400" dirty="0">
                <a:highlight>
                  <a:srgbClr val="FF0000"/>
                </a:highlight>
                <a:latin typeface="arial" panose="020B0604020202020204" pitchFamily="34" charset="0"/>
              </a:rPr>
              <a:t>ישנם תוכנות ואתרים רבים המאפשרים לבצע חישוב  גובה פני הקרקע </a:t>
            </a:r>
            <a:r>
              <a:rPr lang="he-IL" sz="3400" dirty="0" err="1">
                <a:highlight>
                  <a:srgbClr val="FF0000"/>
                </a:highlight>
                <a:latin typeface="arial" panose="020B0604020202020204" pitchFamily="34" charset="0"/>
              </a:rPr>
              <a:t>בקוארדינטה</a:t>
            </a:r>
            <a:r>
              <a:rPr lang="he-IL" sz="3400" dirty="0">
                <a:highlight>
                  <a:srgbClr val="FF0000"/>
                </a:highlight>
                <a:latin typeface="arial" panose="020B0604020202020204" pitchFamily="34" charset="0"/>
              </a:rPr>
              <a:t> </a:t>
            </a:r>
            <a:r>
              <a:rPr lang="he-IL" sz="3400" dirty="0" err="1">
                <a:highlight>
                  <a:srgbClr val="FF0000"/>
                </a:highlight>
                <a:latin typeface="arial" panose="020B0604020202020204" pitchFamily="34" charset="0"/>
              </a:rPr>
              <a:t>מבוקשתשנשלל</a:t>
            </a:r>
            <a:r>
              <a:rPr lang="he-IL" sz="3400" dirty="0">
                <a:highlight>
                  <a:srgbClr val="FF0000"/>
                </a:highlight>
                <a:latin typeface="arial" panose="020B0604020202020204" pitchFamily="34" charset="0"/>
              </a:rPr>
              <a:t> מאיתנו האפשרות להשתמש בהם , מכיוון שמצריכות חיבור לאינטרנט.</a:t>
            </a:r>
          </a:p>
          <a:p>
            <a:pPr algn="r"/>
            <a:endParaRPr lang="he-IL" sz="2000" dirty="0">
              <a:latin typeface="arial" panose="020B0604020202020204" pitchFamily="34" charset="0"/>
            </a:endParaRPr>
          </a:p>
          <a:p>
            <a:pPr algn="r"/>
            <a:r>
              <a:rPr lang="en-US" sz="2000" dirty="0">
                <a:latin typeface="arial" panose="020B0604020202020204" pitchFamily="34" charset="0"/>
              </a:rPr>
              <a:t>    </a:t>
            </a:r>
          </a:p>
          <a:p>
            <a:pPr algn="r"/>
            <a:endParaRPr lang="he-IL" sz="2000" dirty="0">
              <a:highlight>
                <a:srgbClr val="FF0000"/>
              </a:highlight>
              <a:latin typeface="arial" panose="020B0604020202020204" pitchFamily="34" charset="0"/>
            </a:endParaRPr>
          </a:p>
          <a:p>
            <a:pPr marL="171450" indent="0" algn="r" rtl="1">
              <a:spcBef>
                <a:spcPts val="0"/>
              </a:spcBef>
              <a:spcAft>
                <a:spcPts val="0"/>
              </a:spcAft>
              <a:buNone/>
            </a:pPr>
            <a:endParaRPr lang="en-US" sz="2000" dirty="0">
              <a:solidFill>
                <a:schemeClr val="bg1"/>
              </a:solidFill>
              <a:effectLst/>
              <a:highlight>
                <a:srgbClr val="FF0000"/>
              </a:highlight>
              <a:latin typeface="arial" panose="020B0604020202020204" pitchFamily="34" charset="0"/>
            </a:endParaRPr>
          </a:p>
          <a:p>
            <a:pPr marL="171450" indent="0" algn="r" rtl="1">
              <a:spcBef>
                <a:spcPts val="0"/>
              </a:spcBef>
              <a:spcAft>
                <a:spcPts val="0"/>
              </a:spcAft>
              <a:buNone/>
            </a:pPr>
            <a:endParaRPr lang="he-IL" sz="2000" dirty="0">
              <a:solidFill>
                <a:schemeClr val="bg1"/>
              </a:solidFill>
              <a:effectLst/>
              <a:highlight>
                <a:srgbClr val="FF0000"/>
              </a:highlight>
              <a:latin typeface="arial" panose="020B0604020202020204" pitchFamily="34" charset="0"/>
            </a:endParaRPr>
          </a:p>
          <a:p>
            <a:pPr algn="r"/>
            <a:endParaRPr lang="he-IL" sz="2000" dirty="0">
              <a:solidFill>
                <a:srgbClr val="FFFFFF"/>
              </a:solidFill>
            </a:endParaRPr>
          </a:p>
          <a:p>
            <a:pPr algn="r"/>
            <a:endParaRPr lang="he-IL" sz="2000" dirty="0">
              <a:solidFill>
                <a:srgbClr val="FFFFFF"/>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40051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D6C4A4-403D-D808-6A76-2E5B662B8EC1}"/>
              </a:ext>
            </a:extLst>
          </p:cNvPr>
          <p:cNvSpPr>
            <a:spLocks noGrp="1"/>
          </p:cNvSpPr>
          <p:nvPr>
            <p:ph type="title"/>
          </p:nvPr>
        </p:nvSpPr>
        <p:spPr/>
        <p:txBody>
          <a:bodyPr/>
          <a:lstStyle/>
          <a:p>
            <a:r>
              <a:rPr lang="he-IL" dirty="0"/>
              <a:t>השוואה לכלים קיימים סקר שוק</a:t>
            </a:r>
          </a:p>
        </p:txBody>
      </p:sp>
      <p:sp>
        <p:nvSpPr>
          <p:cNvPr id="3" name="מציין מיקום תוכן 2">
            <a:extLst>
              <a:ext uri="{FF2B5EF4-FFF2-40B4-BE49-F238E27FC236}">
                <a16:creationId xmlns:a16="http://schemas.microsoft.com/office/drawing/2014/main" id="{CDCA9D64-6631-E619-0EA3-994FE64A754D}"/>
              </a:ext>
            </a:extLst>
          </p:cNvPr>
          <p:cNvSpPr>
            <a:spLocks noGrp="1"/>
          </p:cNvSpPr>
          <p:nvPr>
            <p:ph idx="1"/>
          </p:nvPr>
        </p:nvSpPr>
        <p:spPr>
          <a:xfrm>
            <a:off x="712470" y="1905233"/>
            <a:ext cx="10515600" cy="4351338"/>
          </a:xfrm>
        </p:spPr>
        <p:txBody>
          <a:bodyPr>
            <a:normAutofit lnSpcReduction="10000"/>
          </a:bodyPr>
          <a:lstStyle/>
          <a:p>
            <a:r>
              <a:rPr lang="en-US" dirty="0"/>
              <a:t>Real time satellite tracking </a:t>
            </a:r>
            <a:endParaRPr lang="he-IL" dirty="0"/>
          </a:p>
          <a:p>
            <a:r>
              <a:rPr lang="he-IL" sz="2000" dirty="0"/>
              <a:t>מערכת שעוקבת אחרי לוויינים. לווייני מזג אוויר ומחקר, לווייני תקשורת ולווייני שידור טלוויזיה ולוויינים צבאיים. יש לבחור קטגוריה ואת שם הלוויין, ואז ניתן להתבונן במסלול שלו סביב כדור הארץ ובמיקום הנוכחי שלו. לצד המפה מספק האתר מידע על כל לוויין, מהירות הטיסה שלו, ההיסטוריה שלו וגם מסלול השברים במקרה של לוויין שיצא מכלל שימוש</a:t>
            </a:r>
          </a:p>
          <a:p>
            <a:r>
              <a:rPr lang="he-IL" sz="2200" dirty="0"/>
              <a:t>המערכת דורשת חיבור לרשת האינטרנט</a:t>
            </a:r>
            <a:r>
              <a:rPr lang="he-IL" dirty="0"/>
              <a:t>.</a:t>
            </a:r>
          </a:p>
          <a:p>
            <a:r>
              <a:rPr lang="he-IL" dirty="0"/>
              <a:t>המערכת שלנו:</a:t>
            </a:r>
            <a:endParaRPr lang="he-IL" sz="2200" dirty="0"/>
          </a:p>
          <a:p>
            <a:r>
              <a:rPr lang="he-IL" sz="2200" dirty="0"/>
              <a:t>המערכת שלנו עוקבת אחר </a:t>
            </a:r>
            <a:r>
              <a:rPr lang="he-IL" sz="2200" dirty="0" err="1"/>
              <a:t>רחפנים</a:t>
            </a:r>
            <a:r>
              <a:rPr lang="he-IL" sz="2200" dirty="0"/>
              <a:t> שזוהו מהמכ"ם, המערכת מספקת מידע על כל קואורדינטת רחיפה אותו המשתמש בחר לראות</a:t>
            </a:r>
          </a:p>
          <a:p>
            <a:pPr marL="0" indent="0">
              <a:buNone/>
            </a:pPr>
            <a:r>
              <a:rPr lang="he-IL" sz="2200" dirty="0"/>
              <a:t>המערכת מאפשרת שחזור מסלול.</a:t>
            </a:r>
          </a:p>
          <a:p>
            <a:r>
              <a:rPr lang="he-IL" sz="2200" dirty="0"/>
              <a:t>המערכת לא דורשת חיבור לרשת האינטרנט ועובדת גם במצב לא מקוון</a:t>
            </a:r>
          </a:p>
        </p:txBody>
      </p:sp>
      <p:pic>
        <p:nvPicPr>
          <p:cNvPr id="5" name="תמונה 4">
            <a:extLst>
              <a:ext uri="{FF2B5EF4-FFF2-40B4-BE49-F238E27FC236}">
                <a16:creationId xmlns:a16="http://schemas.microsoft.com/office/drawing/2014/main" id="{36EEB8F7-88A6-63FB-7832-9A7CD6C5C421}"/>
              </a:ext>
            </a:extLst>
          </p:cNvPr>
          <p:cNvPicPr>
            <a:picLocks noChangeAspect="1"/>
          </p:cNvPicPr>
          <p:nvPr/>
        </p:nvPicPr>
        <p:blipFill>
          <a:blip r:embed="rId2"/>
          <a:stretch>
            <a:fillRect/>
          </a:stretch>
        </p:blipFill>
        <p:spPr>
          <a:xfrm>
            <a:off x="11353800" y="903878"/>
            <a:ext cx="2864418" cy="2869802"/>
          </a:xfrm>
          <a:prstGeom prst="rect">
            <a:avLst/>
          </a:prstGeom>
        </p:spPr>
      </p:pic>
    </p:spTree>
    <p:extLst>
      <p:ext uri="{BB962C8B-B14F-4D97-AF65-F5344CB8AC3E}">
        <p14:creationId xmlns:p14="http://schemas.microsoft.com/office/powerpoint/2010/main" val="37407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18EF31-1C59-BBBF-88C5-16362E24DD5F}"/>
              </a:ext>
            </a:extLst>
          </p:cNvPr>
          <p:cNvSpPr>
            <a:spLocks noGrp="1"/>
          </p:cNvSpPr>
          <p:nvPr>
            <p:ph type="title"/>
          </p:nvPr>
        </p:nvSpPr>
        <p:spPr/>
        <p:txBody>
          <a:bodyPr/>
          <a:lstStyle/>
          <a:p>
            <a:r>
              <a:rPr lang="he-IL" dirty="0"/>
              <a:t>פתרון כללי</a:t>
            </a:r>
          </a:p>
        </p:txBody>
      </p:sp>
      <p:sp>
        <p:nvSpPr>
          <p:cNvPr id="3" name="מציין מיקום תוכן 2">
            <a:extLst>
              <a:ext uri="{FF2B5EF4-FFF2-40B4-BE49-F238E27FC236}">
                <a16:creationId xmlns:a16="http://schemas.microsoft.com/office/drawing/2014/main" id="{93DC4DFA-842B-2BB6-1110-A0E24B6487EC}"/>
              </a:ext>
            </a:extLst>
          </p:cNvPr>
          <p:cNvSpPr>
            <a:spLocks noGrp="1"/>
          </p:cNvSpPr>
          <p:nvPr>
            <p:ph idx="1"/>
          </p:nvPr>
        </p:nvSpPr>
        <p:spPr>
          <a:xfrm>
            <a:off x="766713" y="1483298"/>
            <a:ext cx="10587087" cy="4455588"/>
          </a:xfrm>
        </p:spPr>
        <p:txBody>
          <a:bodyPr>
            <a:normAutofit/>
          </a:bodyPr>
          <a:lstStyle/>
          <a:p>
            <a:r>
              <a:rPr lang="he-IL" dirty="0"/>
              <a:t>המערכת מציגה מסך המאפשר מעקב ויזואלי בזמן אמת  אחר </a:t>
            </a:r>
            <a:r>
              <a:rPr lang="he-IL" dirty="0" err="1"/>
              <a:t>רחפנים</a:t>
            </a:r>
            <a:r>
              <a:rPr lang="he-IL" dirty="0"/>
              <a:t> תוך שימת דגש על רמת הגנה ואבטחה גבוהים ביותר </a:t>
            </a:r>
          </a:p>
          <a:p>
            <a:r>
              <a:rPr lang="he-IL" dirty="0"/>
              <a:t>,</a:t>
            </a:r>
            <a:r>
              <a:rPr lang="he-IL" dirty="0">
                <a:highlight>
                  <a:srgbClr val="FF0000"/>
                </a:highlight>
              </a:rPr>
              <a:t>ולכן המערכת מתוכנתת עבור עבודה במצב לא מקוון</a:t>
            </a:r>
          </a:p>
          <a:p>
            <a:r>
              <a:rPr lang="he-IL" dirty="0"/>
              <a:t>ממשק המערכת מאפשר אינטראקציה נוחה למשתמש</a:t>
            </a:r>
          </a:p>
        </p:txBody>
      </p:sp>
    </p:spTree>
    <p:extLst>
      <p:ext uri="{BB962C8B-B14F-4D97-AF65-F5344CB8AC3E}">
        <p14:creationId xmlns:p14="http://schemas.microsoft.com/office/powerpoint/2010/main" val="839775601"/>
      </p:ext>
    </p:extLst>
  </p:cSld>
  <p:clrMapOvr>
    <a:masterClrMapping/>
  </p:clrMapOvr>
</p:sld>
</file>

<file path=ppt/theme/theme1.xml><?xml version="1.0" encoding="utf-8"?>
<a:theme xmlns:a="http://schemas.openxmlformats.org/drawingml/2006/main" name="GradientVTI">
  <a:themeElements>
    <a:clrScheme name="Mesh">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TM03457485[[fn=רשת]]</Template>
  <TotalTime>4546</TotalTime>
  <Words>1726</Words>
  <Application>Microsoft Office PowerPoint</Application>
  <PresentationFormat>מסך רחב</PresentationFormat>
  <Paragraphs>183</Paragraphs>
  <Slides>23</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23</vt:i4>
      </vt:variant>
    </vt:vector>
  </HeadingPairs>
  <TitlesOfParts>
    <vt:vector size="32" baseType="lpstr">
      <vt:lpstr>Arial</vt:lpstr>
      <vt:lpstr>Arial</vt:lpstr>
      <vt:lpstr>Calibri</vt:lpstr>
      <vt:lpstr>Gill Sans Nova</vt:lpstr>
      <vt:lpstr>Open Sans</vt:lpstr>
      <vt:lpstr>source-serif-pro</vt:lpstr>
      <vt:lpstr>Trebuchet MS</vt:lpstr>
      <vt:lpstr>Univers</vt:lpstr>
      <vt:lpstr>GradientVTI</vt:lpstr>
      <vt:lpstr>רקע</vt:lpstr>
      <vt:lpstr>חברת סאן</vt:lpstr>
      <vt:lpstr>מטרת הפרוייקט</vt:lpstr>
      <vt:lpstr> הבנה לעומק של מערכות הכאורדינטות השונות </vt:lpstr>
      <vt:lpstr>אתגרים עיקריים</vt:lpstr>
      <vt:lpstr>המשך אתגרים</vt:lpstr>
      <vt:lpstr>אתגרים עיקריים  המשך</vt:lpstr>
      <vt:lpstr>השוואה לכלים קיימים סקר שוק</vt:lpstr>
      <vt:lpstr>פתרון כללי</vt:lpstr>
      <vt:lpstr>פתרון כללי </vt:lpstr>
      <vt:lpstr>פתרון מפורט: הנדסת תוכנה</vt:lpstr>
      <vt:lpstr>חישוב אי גי אל</vt:lpstr>
      <vt:lpstr>מצגת של PowerPoint‏</vt:lpstr>
      <vt:lpstr>המרת קואורדינטות</vt:lpstr>
      <vt:lpstr>מצגת של PowerPoint‏</vt:lpstr>
      <vt:lpstr>מצב לא מקוון</vt:lpstr>
      <vt:lpstr>תיאור המערכת0</vt:lpstr>
      <vt:lpstr>תוכנית בדיקות</vt:lpstr>
      <vt:lpstr>הטמעת הפרוייקט </vt:lpstr>
      <vt:lpstr>מצגת של PowerPoint‏</vt:lpstr>
      <vt:lpstr>מצגת של PowerPoint‏</vt:lpstr>
      <vt:lpstr>סיכום ומסקנות</vt:lpstr>
      <vt:lpstr>סיכום ומסקנות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רקע</dc:title>
  <dc:creator>אבישי רייכמן יועץ בטיחות ובריאות ציבור יעוץ ומבדקים רישוי מוסדות חינוך ועסקים</dc:creator>
  <cp:lastModifiedBy>אבישי רייכמן יועץ בטיחות ובריאות ציבור יעוץ ומבדקים רישוי מוסדות חינוך ועסקים</cp:lastModifiedBy>
  <cp:revision>4</cp:revision>
  <dcterms:created xsi:type="dcterms:W3CDTF">2022-12-05T13:42:38Z</dcterms:created>
  <dcterms:modified xsi:type="dcterms:W3CDTF">2022-12-08T20:05:54Z</dcterms:modified>
</cp:coreProperties>
</file>