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di\Desktop\data%20analyst\spreadsheets\project\projectdata-ny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oudi\Desktop\data%20analyst\spreadsheets\project\projectdata-nys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oudi\Desktop\data%20analyst\spreadsheets\project\projectdata-ny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Revnue Growth(%) Between 2012-2016 Per GICS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'Summary statistics'!$A$21</c:f>
              <c:strCache>
                <c:ptCount val="1"/>
                <c:pt idx="0">
                  <c:v>Consumer Discretionary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statistics'!$B$21:$F$21</c:f>
              <c:numCache>
                <c:formatCode>0%</c:formatCode>
                <c:ptCount val="5"/>
                <c:pt idx="0">
                  <c:v>0</c:v>
                </c:pt>
                <c:pt idx="1">
                  <c:v>1.0174795029682677</c:v>
                </c:pt>
                <c:pt idx="2">
                  <c:v>0.10748862056324082</c:v>
                </c:pt>
                <c:pt idx="3">
                  <c:v>7.8171767952028848E-3</c:v>
                </c:pt>
                <c:pt idx="4">
                  <c:v>0.30471136750300198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CF-4C86-A7F6-D8EE44064636}"/>
            </c:ext>
          </c:extLst>
        </c:ser>
        <c:ser>
          <c:idx val="1"/>
          <c:order val="1"/>
          <c:tx>
            <c:strRef>
              <c:f>'Summary statistics'!$A$22</c:f>
              <c:strCache>
                <c:ptCount val="1"/>
                <c:pt idx="0">
                  <c:v>Consumer Staples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statistics'!$B$22:$F$22</c:f>
              <c:numCache>
                <c:formatCode>0%</c:formatCode>
                <c:ptCount val="5"/>
                <c:pt idx="0">
                  <c:v>0</c:v>
                </c:pt>
                <c:pt idx="1">
                  <c:v>0.771804770567039</c:v>
                </c:pt>
                <c:pt idx="2">
                  <c:v>4.3206957608646457E-2</c:v>
                </c:pt>
                <c:pt idx="3">
                  <c:v>-1.107484656503388E-2</c:v>
                </c:pt>
                <c:pt idx="4">
                  <c:v>0.22156202412147019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F-4C86-A7F6-D8EE44064636}"/>
            </c:ext>
          </c:extLst>
        </c:ser>
        <c:ser>
          <c:idx val="2"/>
          <c:order val="2"/>
          <c:tx>
            <c:strRef>
              <c:f>'Summary statistics'!$A$23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statistics'!$B$23:$F$23</c:f>
              <c:numCache>
                <c:formatCode>0%</c:formatCode>
                <c:ptCount val="5"/>
                <c:pt idx="0">
                  <c:v>0</c:v>
                </c:pt>
                <c:pt idx="1">
                  <c:v>-0.20368737958770189</c:v>
                </c:pt>
                <c:pt idx="2">
                  <c:v>-2.3250657658902329E-2</c:v>
                </c:pt>
                <c:pt idx="3">
                  <c:v>-0.34309626755813005</c:v>
                </c:pt>
                <c:pt idx="4">
                  <c:v>-0.70402706743488697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F-4C86-A7F6-D8EE44064636}"/>
            </c:ext>
          </c:extLst>
        </c:ser>
        <c:ser>
          <c:idx val="3"/>
          <c:order val="3"/>
          <c:tx>
            <c:strRef>
              <c:f>'Summary statistics'!$A$24</c:f>
              <c:strCache>
                <c:ptCount val="1"/>
                <c:pt idx="0">
                  <c:v>Financials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statistics'!$B$24:$F$24</c:f>
              <c:numCache>
                <c:formatCode>0%</c:formatCode>
                <c:ptCount val="5"/>
                <c:pt idx="0">
                  <c:v>0</c:v>
                </c:pt>
                <c:pt idx="1">
                  <c:v>-0.15558895073218071</c:v>
                </c:pt>
                <c:pt idx="2">
                  <c:v>1.1430681723762159E-2</c:v>
                </c:pt>
                <c:pt idx="3">
                  <c:v>-5.1818944997293892E-3</c:v>
                </c:pt>
                <c:pt idx="4">
                  <c:v>-0.60066761118935186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F-4C86-A7F6-D8EE44064636}"/>
            </c:ext>
          </c:extLst>
        </c:ser>
        <c:ser>
          <c:idx val="4"/>
          <c:order val="4"/>
          <c:tx>
            <c:strRef>
              <c:f>'Summary statistics'!$A$25</c:f>
              <c:strCache>
                <c:ptCount val="1"/>
                <c:pt idx="0">
                  <c:v>Health Care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statistics'!$B$25:$F$25</c:f>
              <c:numCache>
                <c:formatCode>0%</c:formatCode>
                <c:ptCount val="5"/>
                <c:pt idx="0">
                  <c:v>0</c:v>
                </c:pt>
                <c:pt idx="1">
                  <c:v>0.28485326252089993</c:v>
                </c:pt>
                <c:pt idx="2">
                  <c:v>9.7874897527039151E-2</c:v>
                </c:pt>
                <c:pt idx="3">
                  <c:v>0.15876175288271055</c:v>
                </c:pt>
                <c:pt idx="4">
                  <c:v>0.29825845209181079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F-4C86-A7F6-D8EE44064636}"/>
            </c:ext>
          </c:extLst>
        </c:ser>
        <c:ser>
          <c:idx val="5"/>
          <c:order val="5"/>
          <c:tx>
            <c:strRef>
              <c:f>'Summary statistics'!$A$26</c:f>
              <c:strCache>
                <c:ptCount val="1"/>
                <c:pt idx="0">
                  <c:v>Industrials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statistics'!$B$26:$F$26</c:f>
              <c:numCache>
                <c:formatCode>0%</c:formatCode>
                <c:ptCount val="5"/>
                <c:pt idx="0">
                  <c:v>0</c:v>
                </c:pt>
                <c:pt idx="1">
                  <c:v>0.48343597541121408</c:v>
                </c:pt>
                <c:pt idx="2">
                  <c:v>3.6114704574573331E-2</c:v>
                </c:pt>
                <c:pt idx="3">
                  <c:v>-2.7802968640607939E-2</c:v>
                </c:pt>
                <c:pt idx="4">
                  <c:v>0.14638139039881248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F-4C86-A7F6-D8EE44064636}"/>
            </c:ext>
          </c:extLst>
        </c:ser>
        <c:ser>
          <c:idx val="6"/>
          <c:order val="6"/>
          <c:tx>
            <c:strRef>
              <c:f>'Summary statistics'!$A$27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statistics'!$B$27:$F$27</c:f>
              <c:numCache>
                <c:formatCode>0%</c:formatCode>
                <c:ptCount val="5"/>
                <c:pt idx="0">
                  <c:v>0</c:v>
                </c:pt>
                <c:pt idx="1">
                  <c:v>0.43796560323107236</c:v>
                </c:pt>
                <c:pt idx="2">
                  <c:v>1.5455336000692155E-2</c:v>
                </c:pt>
                <c:pt idx="3">
                  <c:v>3.9467103605319798E-2</c:v>
                </c:pt>
                <c:pt idx="4">
                  <c:v>0.15320589630529224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9CF-4C86-A7F6-D8EE44064636}"/>
            </c:ext>
          </c:extLst>
        </c:ser>
        <c:ser>
          <c:idx val="7"/>
          <c:order val="7"/>
          <c:tx>
            <c:strRef>
              <c:f>'Summary statistics'!$A$28</c:f>
              <c:strCache>
                <c:ptCount val="1"/>
                <c:pt idx="0">
                  <c:v>Materials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statistics'!$B$28:$F$28</c:f>
              <c:numCache>
                <c:formatCode>0%</c:formatCode>
                <c:ptCount val="5"/>
                <c:pt idx="0">
                  <c:v>0</c:v>
                </c:pt>
                <c:pt idx="1">
                  <c:v>9.3328996954219257E-2</c:v>
                </c:pt>
                <c:pt idx="2">
                  <c:v>3.7195248203045095E-2</c:v>
                </c:pt>
                <c:pt idx="3">
                  <c:v>-0.11646452170171129</c:v>
                </c:pt>
                <c:pt idx="4">
                  <c:v>8.030017522598043E-2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9CF-4C86-A7F6-D8EE44064636}"/>
            </c:ext>
          </c:extLst>
        </c:ser>
        <c:ser>
          <c:idx val="8"/>
          <c:order val="8"/>
          <c:tx>
            <c:strRef>
              <c:f>'Summary statistics'!$A$29</c:f>
              <c:strCache>
                <c:ptCount val="1"/>
                <c:pt idx="0">
                  <c:v>Real Estate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statistics'!$B$29:$F$29</c:f>
              <c:numCache>
                <c:formatCode>0%</c:formatCode>
                <c:ptCount val="5"/>
                <c:pt idx="0">
                  <c:v>0</c:v>
                </c:pt>
                <c:pt idx="1">
                  <c:v>0.10161157813580979</c:v>
                </c:pt>
                <c:pt idx="2">
                  <c:v>0.10901462326765388</c:v>
                </c:pt>
                <c:pt idx="3">
                  <c:v>8.2854463910635223E-2</c:v>
                </c:pt>
                <c:pt idx="4">
                  <c:v>-0.23130615155925727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9CF-4C86-A7F6-D8EE44064636}"/>
            </c:ext>
          </c:extLst>
        </c:ser>
        <c:ser>
          <c:idx val="9"/>
          <c:order val="9"/>
          <c:tx>
            <c:strRef>
              <c:f>'Summary statistics'!$A$30</c:f>
              <c:strCache>
                <c:ptCount val="1"/>
                <c:pt idx="0">
                  <c:v>Telecommunications Services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statistics'!$B$30:$F$30</c:f>
              <c:numCache>
                <c:formatCode>0%</c:formatCode>
                <c:ptCount val="5"/>
                <c:pt idx="0">
                  <c:v>0</c:v>
                </c:pt>
                <c:pt idx="1">
                  <c:v>1.988012892566382E-2</c:v>
                </c:pt>
                <c:pt idx="2">
                  <c:v>3.8186963141716213E-2</c:v>
                </c:pt>
                <c:pt idx="3">
                  <c:v>7.270689643245043E-2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9CF-4C86-A7F6-D8EE44064636}"/>
            </c:ext>
          </c:extLst>
        </c:ser>
        <c:ser>
          <c:idx val="10"/>
          <c:order val="10"/>
          <c:tx>
            <c:strRef>
              <c:f>'Summary statistics'!$A$31</c:f>
              <c:strCache>
                <c:ptCount val="1"/>
                <c:pt idx="0">
                  <c:v>Utilities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statistics'!$B$20:$F$20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'Summary statistics'!$B$31:$F$31</c:f>
              <c:numCache>
                <c:formatCode>0%</c:formatCode>
                <c:ptCount val="5"/>
                <c:pt idx="0">
                  <c:v>0</c:v>
                </c:pt>
                <c:pt idx="1">
                  <c:v>0.12289552614993959</c:v>
                </c:pt>
                <c:pt idx="2">
                  <c:v>7.0557036166553067E-2</c:v>
                </c:pt>
                <c:pt idx="3">
                  <c:v>-2.5771617653210233E-2</c:v>
                </c:pt>
                <c:pt idx="4">
                  <c:v>0.49492883044331548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9CF-4C86-A7F6-D8EE44064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068432"/>
        <c:axId val="656067184"/>
      </c:lineChart>
      <c:catAx>
        <c:axId val="656068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0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67184"/>
        <c:crosses val="autoZero"/>
        <c:auto val="0"/>
        <c:lblAlgn val="ctr"/>
        <c:lblOffset val="100"/>
        <c:tickLblSkip val="1"/>
        <c:noMultiLvlLbl val="0"/>
      </c:catAx>
      <c:valAx>
        <c:axId val="65606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  <a:r>
                  <a:rPr lang="en-US" sz="1000" b="0" i="0" u="none" strike="noStrike" baseline="0">
                    <a:effectLst/>
                  </a:rPr>
                  <a:t>Average Revnue Growth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68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Sheet1!$D$5:$D$168</cx:f>
        <cx:lvl ptCount="164" formatCode="_-[$$-en-US]* #,##0_ ;_-[$$-en-US]* \-#,##0\ ;_-[$$-en-US]* &quot;-&quot;??_ ;_-@_ ">
          <cx:pt idx="0">25364000000</cx:pt>
          <cx:pt idx="1">23939000000</cx:pt>
          <cx:pt idx="2">22728000000</cx:pt>
          <cx:pt idx="3">20872000000</cx:pt>
          <cx:pt idx="4">71214000000</cx:pt>
          <cx:pt idx="5">68874000000</cx:pt>
          <cx:pt idx="6">64406000000</cx:pt>
          <cx:pt idx="7">58327000000</cx:pt>
          <cx:pt idx="8">9047657000</cx:pt>
          <cx:pt idx="9">10381653000</cx:pt>
          <cx:pt idx="10">10325494000</cx:pt>
          <cx:pt idx="11">7531780000</cx:pt>
          <cx:pt idx="12">33315000000</cx:pt>
          <cx:pt idx="13">34507000000</cx:pt>
          <cx:pt idx="14">35239000000</cx:pt>
          <cx:pt idx="15">35653000000</cx:pt>
          <cx:pt idx="16">10259000000</cx:pt>
          <cx:pt idx="17">11230000000</cx:pt>
          <cx:pt idx="18">12296000000</cx:pt>
          <cx:pt idx="19">12200000000</cx:pt>
          <cx:pt idx="20">33781000000</cx:pt>
          <cx:pt idx="21">34828000000</cx:pt>
          <cx:pt idx="22">35895000000</cx:pt>
          <cx:pt idx="23">34441000000</cx:pt>
          <cx:pt idx="24">100078000000</cx:pt>
          <cx:pt idx="25">101697000000</cx:pt>
          <cx:pt idx="26">95181000000</cx:pt>
          <cx:pt idx="27">93056000000</cx:pt>
          <cx:pt idx="28">10737000000</cx:pt>
          <cx:pt idx="29">10543000000</cx:pt>
          <cx:pt idx="30">9998000000</cx:pt>
          <cx:pt idx="31">10346000000</cx:pt>
          <cx:pt idx="32">17936000000</cx:pt>
          <cx:pt idx="33">19261000000</cx:pt>
          <cx:pt idx="34">19171000000</cx:pt>
          <cx:pt idx="35">18987000000</cx:pt>
          <cx:pt idx="36">5513000000</cx:pt>
          <cx:pt idx="37">5133000000</cx:pt>
          <cx:pt idx="38">5342000000</cx:pt>
          <cx:pt idx="39">5276000000</cx:pt>
          <cx:pt idx="40">4111000000</cx:pt>
          <cx:pt idx="41">4531000000</cx:pt>
          <cx:pt idx="42">4945000000</cx:pt>
          <cx:pt idx="43">5142000000</cx:pt>
          <cx:pt idx="44">2666000000</cx:pt>
          <cx:pt idx="45">2607000000</cx:pt>
          <cx:pt idx="46">2819000000</cx:pt>
          <cx:pt idx="47">2960000000</cx:pt>
          <cx:pt idx="48">23771000000</cx:pt>
          <cx:pt idx="49">24176000000</cx:pt>
          <cx:pt idx="50">23869000000</cx:pt>
          <cx:pt idx="51">25038000000</cx:pt>
          <cx:pt idx="52">8984000000</cx:pt>
          <cx:pt idx="53">9370000000</cx:pt>
          <cx:pt idx="54">9611000000</cx:pt>
          <cx:pt idx="55">10002000000</cx:pt>
          <cx:pt idx="56">1365000000</cx:pt>
          <cx:pt idx="57">1466000000</cx:pt>
          <cx:pt idx="58">1665000000</cx:pt>
          <cx:pt idx="59">1403000000</cx:pt>
          <cx:pt idx="60">3036584000</cx:pt>
          <cx:pt idx="61">2872833000</cx:pt>
          <cx:pt idx="62">2955641000</cx:pt>
          <cx:pt idx="63">3153251000</cx:pt>
          <cx:pt idx="64">22086000000</cx:pt>
          <cx:pt idx="65">20673000000</cx:pt>
          <cx:pt idx="66">18614000000</cx:pt>
          <cx:pt idx="67">18377000000</cx:pt>
          <cx:pt idx="68">2807114000</cx:pt>
          <cx:pt idx="69">3024295000</cx:pt>
          <cx:pt idx="70">3078658000</cx:pt>
          <cx:pt idx="71">3038153000</cx:pt>
          <cx:pt idx="72">4050400000</cx:pt>
          <cx:pt idx="73">4644600000</cx:pt>
          <cx:pt idx="74">5147100000</cx:pt>
          <cx:pt idx="75">5122900000</cx:pt>
          <cx:pt idx="76">93646000000</cx:pt>
          <cx:pt idx="77">97142000000</cx:pt>
          <cx:pt idx="78">91973000000</cx:pt>
          <cx:pt idx="79">89716000000</cx:pt>
          <cx:pt idx="80">1287577000</cx:pt>
          <cx:pt idx="81">1463767000</cx:pt>
          <cx:pt idx="82">1627413000</cx:pt>
          <cx:pt idx="83">1822114000</cx:pt>
          <cx:pt idx="84">7810610000</cx:pt>
          <cx:pt idx="85">9531778000</cx:pt>
          <cx:pt idx="86">10681897000</cx:pt>
          <cx:pt idx="87">10116502000</cx:pt>
          <cx:pt idx="88">2730300000</cx:pt>
          <cx:pt idx="89">2972500000</cx:pt>
          <cx:pt idx="90">3334300000</cx:pt>
          <cx:pt idx="91">3484500000</cx:pt>
          <cx:pt idx="92">68150000000</cx:pt>
          <cx:pt idx="93">68199000000</cx:pt>
          <cx:pt idx="94">73316000000</cx:pt>
          <cx:pt idx="95">69951000000</cx:pt>
          <cx:pt idx="96">11924000000</cx:pt>
          <cx:pt idx="97">12261000000</cx:pt>
          <cx:pt idx="98">12951000000</cx:pt>
          <cx:pt idx="99">12893000000</cx:pt>
          <cx:pt idx="100">4608955000</cx:pt>
          <cx:pt idx="101">4822539000</cx:pt>
          <cx:pt idx="102">4736150000</cx:pt>
          <cx:pt idx="103">4995881000</cx:pt>
          <cx:pt idx="104">3023000000</cx:pt>
          <cx:pt idx="105">3100000000</cx:pt>
          <cx:pt idx="106">3383000000</cx:pt>
          <cx:pt idx="107">3292000000</cx:pt>
          <cx:pt idx="108">1355300000</cx:pt>
          <cx:pt idx="109">1346100000</cx:pt>
          <cx:pt idx="110">1381400000</cx:pt>
          <cx:pt idx="111">1421300000</cx:pt>
          <cx:pt idx="112">9289500000</cx:pt>
          <cx:pt idx="113">10477600000</cx:pt>
          <cx:pt idx="114">11964400000</cx:pt>
          <cx:pt idx="115">12394100000</cx:pt>
          <cx:pt idx="116">17083900000</cx:pt>
          <cx:pt idx="117">18170900000</cx:pt>
          <cx:pt idx="118">19391400000</cx:pt>
          <cx:pt idx="119">20853800000</cx:pt>
          <cx:pt idx="120">16606000000</cx:pt>
          <cx:pt idx="121">16872000000</cx:pt>
          <cx:pt idx="122">16281000000</cx:pt>
          <cx:pt idx="123">16270000000</cx:pt>
          <cx:pt idx="124">84847000000</cx:pt>
          <cx:pt idx="125">41461000000</cx:pt>
          <cx:pt idx="126">54105000000</cx:pt>
          <cx:pt idx="127">57119000000</cx:pt>
          <cx:pt idx="128">11240000000</cx:pt>
          <cx:pt idx="129">8602000000</cx:pt>
          <cx:pt idx="130">8707000000</cx:pt>
          <cx:pt idx="131">8533000000</cx:pt>
          <cx:pt idx="132">10793000000</cx:pt>
          <cx:pt idx="133">11813000000</cx:pt>
          <cx:pt idx="134">12727000000</cx:pt>
          <cx:pt idx="135">13620000000</cx:pt>
          <cx:pt idx="136">3589516000</cx:pt>
          <cx:pt idx="137">3494253000</cx:pt>
          <cx:pt idx="138">3620095000</cx:pt>
          <cx:pt idx="139">3766065000</cx:pt>
          <cx:pt idx="140">26191000000</cx:pt>
          <cx:pt idx="141">27174000000</cx:pt>
          <cx:pt idx="142">26815000000</cx:pt>
          <cx:pt idx="143">27625000000</cx:pt>
          <cx:pt idx="144">10515400000</cx:pt>
          <cx:pt idx="145">10368600000</cx:pt>
          <cx:pt idx="146">10524500000</cx:pt>
          <cx:pt idx="147">10731300000</cx:pt>
          <cx:pt idx="148">2436948000</cx:pt>
          <cx:pt idx="149">2473500000</cx:pt>
          <cx:pt idx="150">2371200000</cx:pt>
          <cx:pt idx="151">2220300000</cx:pt>
          <cx:pt idx="152">91247000000</cx:pt>
          <cx:pt idx="153">88069000000</cx:pt>
          <cx:pt idx="154">88372000000</cx:pt>
          <cx:pt idx="155">90033000000</cx:pt>
          <cx:pt idx="156">7232397000</cx:pt>
          <cx:pt idx="157">7541234000</cx:pt>
          <cx:pt idx="158">6602267000</cx:pt>
          <cx:pt idx="159">9308926000</cx:pt>
          <cx:pt idx="160">2458592000</cx:pt>
          <cx:pt idx="161">2278812000</cx:pt>
          <cx:pt idx="162">2361631000</cx:pt>
          <cx:pt idx="163">2210591000</cx:pt>
        </cx:lvl>
      </cx:numDim>
    </cx:data>
  </cx:chartData>
  <cx:chart>
    <cx:title pos="t" align="ctr" overlay="0">
      <cx:tx>
        <cx:txData>
          <cx:v>Total Revenue For Financials Sector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Revenue For Financials Sector</a:t>
          </a:r>
        </a:p>
      </cx:txPr>
    </cx:title>
    <cx:plotArea>
      <cx:plotAreaRegion>
        <cx:series layoutId="clusteredColumn" uniqueId="{035677D0-918A-47E6-A55B-B0461A742DE5}">
          <cx:tx>
            <cx:txData>
              <cx:f>Sheet1!$D$4</cx:f>
              <cx:v>  Total Revenue  </cx:v>
            </cx:txData>
          </cx:tx>
          <cx:dataId val="0"/>
          <cx:layoutPr>
            <cx:binning intervalClosed="r">
              <cx:binSize val="10000000000"/>
            </cx:binning>
          </cx:layoutPr>
        </cx:series>
      </cx:plotAreaRegion>
      <cx:axis id="0">
        <cx:catScaling gapWidth="0"/>
        <cx:title>
          <cx:tx>
            <cx:txData>
              <cx:v>Total Revenue In Dollar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 In Dollar</a:t>
              </a:r>
            </a:p>
          </cx:txPr>
        </cx:title>
        <cx:tickLabels/>
        <cx:spPr>
          <a:effectLst/>
        </cx:sp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Sheet1!$E$5:$E$128</cx:f>
        <cx:lvl ptCount="124" formatCode="_-[$$-en-US]* #,##0_ ;_-[$$-en-US]* \-#,##0\ ;_-[$$-en-US]* &quot;-&quot;??_ ;_-@_ ">
          <cx:pt idx="0">16428000000</cx:pt>
          <cx:pt idx="1">14771000000</cx:pt>
          <cx:pt idx="2">12691000000</cx:pt>
          <cx:pt idx="3">6383000000</cx:pt>
          <cx:pt idx="4">14581000000</cx:pt>
          <cx:pt idx="5">18470000000</cx:pt>
          <cx:pt idx="6">8698000000</cx:pt>
          <cx:pt idx="7">7869000000</cx:pt>
          <cx:pt idx="8">22364000000</cx:pt>
          <cx:pt idx="9">24551000000</cx:pt>
          <cx:pt idx="10">15742000000</cx:pt>
          <cx:pt idx="11">9841000000</cx:pt>
          <cx:pt idx="12">12316000000</cx:pt>
          <cx:pt idx="13">19080000000</cx:pt>
          <cx:pt idx="14">23125000000</cx:pt>
          <cx:pt idx="15">12764000000</cx:pt>
          <cx:pt idx="16">1204546000</cx:pt>
          <cx:pt idx="17">1746278000</cx:pt>
          <cx:pt idx="18">2173011000</cx:pt>
          <cx:pt idx="19">1357150000</cx:pt>
          <cx:pt idx="20">230590000000</cx:pt>
          <cx:pt idx="21">220156000000</cx:pt>
          <cx:pt idx="22">200494000000</cx:pt>
          <cx:pt idx="23">129925000000</cx:pt>
          <cx:pt idx="24">1819814000</cx:pt>
          <cx:pt idx="25">2319919000</cx:pt>
          <cx:pt idx="26">2660147000</cx:pt>
          <cx:pt idx="27">1803573000</cx:pt>
          <cx:pt idx="28">10397000000</cx:pt>
          <cx:pt idx="29">20638000000</cx:pt>
          <cx:pt idx="30">13145000000</cx:pt>
          <cx:pt idx="31">12197000000</cx:pt>
          <cx:pt idx="32">11682636000</cx:pt>
          <cx:pt idx="33">14487118000</cx:pt>
          <cx:pt idx="34">18035340000</cx:pt>
          <cx:pt idx="35">8757428000</cx:pt>
          <cx:pt idx="36">1859177000</cx:pt>
          <cx:pt idx="37">2388768000</cx:pt>
          <cx:pt idx="38">1954000000</cx:pt>
          <cx:pt idx="39">1857339000</cx:pt>
          <cx:pt idx="40">29402000000</cx:pt>
          <cx:pt idx="41">32870000000</cx:pt>
          <cx:pt idx="42">23633000000</cx:pt>
          <cx:pt idx="43">15887000000</cx:pt>
          <cx:pt idx="44">12245000000</cx:pt>
          <cx:pt idx="45">11905000000</cx:pt>
          <cx:pt idx="46">10737000000</cx:pt>
          <cx:pt idx="47">6636000000</cx:pt>
          <cx:pt idx="48">3387614000</cx:pt>
          <cx:pt idx="49">3715968000</cx:pt>
          <cx:pt idx="50">3161702000</cx:pt>
          <cx:pt idx="51">1624232000</cx:pt>
          <cx:pt idx="52">14070000000</cx:pt>
          <cx:pt idx="53">16226000000</cx:pt>
          <cx:pt idx="54">14403000000</cx:pt>
          <cx:pt idx="55">13058000000</cx:pt>
          <cx:pt idx="56">82243000000</cx:pt>
          <cx:pt idx="57">100160000000</cx:pt>
          <cx:pt idx="58">97817000000</cx:pt>
          <cx:pt idx="59">72051000000</cx:pt>
          <cx:pt idx="60">11966000000</cx:pt>
          <cx:pt idx="61">11325000000</cx:pt>
          <cx:pt idx="62">10846000000</cx:pt>
          <cx:pt idx="63">5522000000</cx:pt>
          <cx:pt idx="64">4608563000</cx:pt>
          <cx:pt idx="65">5312686000</cx:pt>
          <cx:pt idx="66">5288933000</cx:pt>
          <cx:pt idx="67">2787116000</cx:pt>
          <cx:pt idx="68">5015000000</cx:pt>
          <cx:pt idx="69">5115000000</cx:pt>
          <cx:pt idx="70">3183000000</cx:pt>
          <cx:pt idx="71">3491000000</cx:pt>
          <cx:pt idx="72">1562000000</cx:pt>
          <cx:pt idx="73">1857000000</cx:pt>
          <cx:pt idx="74">2288000000</cx:pt>
          <cx:pt idx="75">1557000000</cx:pt>
          <cx:pt idx="76">17194000000</cx:pt>
          <cx:pt idx="77">19221000000</cx:pt>
          <cx:pt idx="78">21440000000</cx:pt>
          <cx:pt idx="79">14757000000</cx:pt>
          <cx:pt idx="80">10184121000</cx:pt>
          <cx:pt idx="81">11871879000</cx:pt>
          <cx:pt idx="82">12195091000</cx:pt>
          <cx:pt idx="83">7763206000</cx:pt>
          <cx:pt idx="84">20100000000</cx:pt>
          <cx:pt idx="85">20170000000</cx:pt>
          <cx:pt idx="86">19312000000</cx:pt>
          <cx:pt idx="87">12480000000</cx:pt>
          <cx:pt idx="88">179290000000</cx:pt>
          <cx:pt idx="89">171596000000</cx:pt>
          <cx:pt idx="90">161212000000</cx:pt>
          <cx:pt idx="91">98975000000</cx:pt>
          <cx:pt idx="92">1367135000</cx:pt>
          <cx:pt idx="93">1832253000</cx:pt>
          <cx:pt idx="94">2042537000</cx:pt>
          <cx:pt idx="95">1181704000</cx:pt>
          <cx:pt idx="96">5075000000</cx:pt>
          <cx:pt idx="97">5518000000</cx:pt>
          <cx:pt idx="98">5903000000</cx:pt>
          <cx:pt idx="99">5234000000</cx:pt>
          <cx:pt idx="100">2730000000</cx:pt>
          <cx:pt idx="101">3371000000</cx:pt>
          <cx:pt idx="102">4038000000</cx:pt>
          <cx:pt idx="103">3133000000</cx:pt>
          <cx:pt idx="104">29809000000</cx:pt>
          <cx:pt idx="105">37601000000</cx:pt>
          <cx:pt idx="106">40633000000</cx:pt>
          <cx:pt idx="107">28711000000</cx:pt>
          <cx:pt idx="108">138393000000</cx:pt>
          <cx:pt idx="109">138074000000</cx:pt>
          <cx:pt idx="110">130844000000</cx:pt>
          <cx:pt idx="111">87804000000</cx:pt>
          <cx:pt idx="112">7486000000</cx:pt>
          <cx:pt idx="113">6860000000</cx:pt>
          <cx:pt idx="114">7637000000</cx:pt>
          <cx:pt idx="115">7360000000</cx:pt>
          <cx:pt idx="116">1623938000</cx:pt>
          <cx:pt idx="117">1998051000</cx:pt>
          <cx:pt idx="118">2424176000</cx:pt>
          <cx:pt idx="119">1452619000</cx:pt>
          <cx:pt idx="120">451509000000</cx:pt>
          <cx:pt idx="121">420836000000</cx:pt>
          <cx:pt idx="122">394105000000</cx:pt>
          <cx:pt idx="123">259488000000</cx:pt>
        </cx:lvl>
      </cx:numDim>
    </cx:data>
  </cx:chartData>
  <cx:chart>
    <cx:title pos="t" align="ctr" overlay="0">
      <cx:tx>
        <cx:txData>
          <cx:v>Total Revenue For Energy Sector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Revenue For Energy Sector</a:t>
          </a:r>
        </a:p>
      </cx:txPr>
    </cx:title>
    <cx:plotArea>
      <cx:plotAreaRegion>
        <cx:series layoutId="clusteredColumn" uniqueId="{9E123105-A3A2-4E3B-9400-A454D553B6FD}">
          <cx:tx>
            <cx:txData>
              <cx:f>Sheet1!$E$4</cx:f>
              <cx:v>  Total Revenue 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Total Revenue In Dollar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Revenue In Dollar</a:t>
              </a:r>
            </a:p>
          </cx:txPr>
        </cx:title>
        <cx:tickLabels/>
        <cx:spPr>
          <a:effectLst/>
        </cx:sp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4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2DB10-8E20-457D-836D-8642AE31BC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27C9B7-A1C4-4DB0-8EB7-D0CDBF644F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2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2A0D2-C083-A02D-DC02-8F87527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4"/>
            <a:ext cx="12192000" cy="1163506"/>
          </a:xfrm>
          <a:solidFill>
            <a:schemeClr val="accent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which GICS sector, average revenue growth is more stable between 2012-2016?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C5ECA5E-A456-2C26-FADC-0110B4A8A2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3521670"/>
              </p:ext>
            </p:extLst>
          </p:nvPr>
        </p:nvGraphicFramePr>
        <p:xfrm>
          <a:off x="838199" y="1825625"/>
          <a:ext cx="6799729" cy="447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084CA-9A25-D447-A40A-9D5C6216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200" y="1825625"/>
            <a:ext cx="2514600" cy="4351338"/>
          </a:xfrm>
        </p:spPr>
        <p:txBody>
          <a:bodyPr>
            <a:normAutofit/>
          </a:bodyPr>
          <a:lstStyle/>
          <a:p>
            <a:r>
              <a:rPr lang="en-US" dirty="0"/>
              <a:t>I want to see which sector is more save in its average revenue growth. after I put the data in a chart, I saw that except for Financials, Real Estate and Energy (the dotted line)in every other sector, average revenue growth in 2016 was positive. </a:t>
            </a:r>
          </a:p>
        </p:txBody>
      </p:sp>
    </p:spTree>
    <p:extLst>
      <p:ext uri="{BB962C8B-B14F-4D97-AF65-F5344CB8AC3E}">
        <p14:creationId xmlns:p14="http://schemas.microsoft.com/office/powerpoint/2010/main" val="38991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8121-0FF3-B6E5-EADF-DF0786F061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612" y="115700"/>
            <a:ext cx="10058400" cy="1450976"/>
          </a:xfrm>
        </p:spPr>
        <p:txBody>
          <a:bodyPr>
            <a:normAutofit/>
          </a:bodyPr>
          <a:lstStyle/>
          <a:p>
            <a:r>
              <a:rPr lang="en-US" sz="3600" b="1" dirty="0"/>
              <a:t>Does The Financial Sector Have A Similar Total Revenue Level As The Energy Level?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EAC5FA5-4129-4E77-8298-480902103E96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2653160148"/>
                  </p:ext>
                </p:extLst>
              </p:nvPr>
            </p:nvGraphicFramePr>
            <p:xfrm>
              <a:off x="404305" y="3101975"/>
              <a:ext cx="4938713" cy="3244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4EAC5FA5-4129-4E77-8298-480902103E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05" y="3101975"/>
                <a:ext cx="4938713" cy="3244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8F3EED6D-EE9A-451C-B816-91B9B1B9F37A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963477350"/>
                  </p:ext>
                </p:extLst>
              </p:nvPr>
            </p:nvGraphicFramePr>
            <p:xfrm>
              <a:off x="6232898" y="3030071"/>
              <a:ext cx="4937125" cy="3244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8F3EED6D-EE9A-451C-B816-91B9B1B9F3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2898" y="3030071"/>
                <a:ext cx="4937125" cy="32448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3C61DC-8B12-702F-27D1-28DA05F379BD}"/>
              </a:ext>
            </a:extLst>
          </p:cNvPr>
          <p:cNvSpPr txBox="1"/>
          <p:nvPr/>
        </p:nvSpPr>
        <p:spPr>
          <a:xfrm flipH="1">
            <a:off x="404304" y="1582458"/>
            <a:ext cx="111332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are the histograms for total revenue in the Financial and Energy sectors.</a:t>
            </a:r>
          </a:p>
          <a:p>
            <a:r>
              <a:rPr lang="en-US" sz="1400" dirty="0"/>
              <a:t>Both distributions are right-skewed (the mean is higher than the median).</a:t>
            </a:r>
          </a:p>
          <a:p>
            <a:endParaRPr lang="en-US" sz="1400" dirty="0"/>
          </a:p>
          <a:p>
            <a:r>
              <a:rPr lang="en-US" sz="1400" dirty="0"/>
              <a:t>The mean in Financials is about 20.8B and un the Energy is about 38.9B,</a:t>
            </a:r>
            <a:r>
              <a:rPr lang="he-IL" sz="1400" dirty="0"/>
              <a:t> </a:t>
            </a:r>
            <a:r>
              <a:rPr lang="en-US" sz="1400" dirty="0"/>
              <a:t>in the median, The difference is smaller</a:t>
            </a:r>
          </a:p>
          <a:p>
            <a:r>
              <a:rPr lang="en-US" sz="1400" dirty="0"/>
              <a:t>10.3B for Financials and 11.7 for Energy.</a:t>
            </a:r>
          </a:p>
          <a:p>
            <a:r>
              <a:rPr lang="en-US" sz="1400" dirty="0"/>
              <a:t>The difference in the mean is because </a:t>
            </a:r>
            <a:r>
              <a:rPr lang="en-US" sz="1400"/>
              <a:t>the Energy </a:t>
            </a:r>
            <a:r>
              <a:rPr lang="en-US" sz="1400" dirty="0"/>
              <a:t>sector has a higher standard deviation and range (79.8B, 450.3B) than the financial sector (26.4B, 100.4B).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31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205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In which GICS sector, average revenue growth is more stable between 2012-2016?</vt:lpstr>
      <vt:lpstr>Does The Financial Sector Have A Similar Total Revenue Level As The Energy Level?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which GICS sector, average revenue growth is more stable between 2012-2016?</dc:title>
  <dc:creator>Shmaryahu Yeret</dc:creator>
  <cp:lastModifiedBy>Shmaryahu Yeret</cp:lastModifiedBy>
  <cp:revision>2</cp:revision>
  <dcterms:created xsi:type="dcterms:W3CDTF">2022-09-13T15:31:58Z</dcterms:created>
  <dcterms:modified xsi:type="dcterms:W3CDTF">2022-09-15T17:33:49Z</dcterms:modified>
</cp:coreProperties>
</file>