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8" r:id="rId3"/>
    <p:sldId id="260" r:id="rId4"/>
    <p:sldId id="264" r:id="rId5"/>
    <p:sldId id="267" r:id="rId6"/>
    <p:sldId id="265" r:id="rId7"/>
    <p:sldId id="266" r:id="rId8"/>
    <p:sldId id="268" r:id="rId9"/>
    <p:sldId id="269"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180"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c0408c298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c0408c298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c0408c2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c0408c2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c0408c2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c0408c2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115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c0408c2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c0408c2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2135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c0408c2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c0408c2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3485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c0408c2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c0408c2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8354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latin typeface="Aharoni" panose="02010803020104030203" pitchFamily="2" charset="-79"/>
                <a:cs typeface="Aharoni" panose="02010803020104030203" pitchFamily="2" charset="-79"/>
              </a:rPr>
              <a:t>What affects lender yield?</a:t>
            </a:r>
            <a:endParaRPr dirty="0">
              <a:latin typeface="Aharoni" panose="02010803020104030203" pitchFamily="2" charset="-79"/>
              <a:cs typeface="Aharoni" panose="02010803020104030203" pitchFamily="2" charset="-79"/>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Aharoni" panose="02010803020104030203" pitchFamily="2" charset="-79"/>
                <a:cs typeface="Aharoni" panose="02010803020104030203" pitchFamily="2" charset="-79"/>
              </a:rPr>
              <a:t>by Yehudit Yeret</a:t>
            </a:r>
            <a:endParaRPr dirty="0">
              <a:latin typeface="Aharoni" panose="02010803020104030203" pitchFamily="2" charset="-79"/>
              <a:cs typeface="Aharoni" panose="02010803020104030203" pitchFamily="2" charset="-79"/>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latin typeface="Aharoni" panose="02010803020104030203" pitchFamily="2" charset="-79"/>
                <a:cs typeface="Aharoni" panose="02010803020104030203" pitchFamily="2" charset="-79"/>
              </a:rPr>
              <a:t>Investigation</a:t>
            </a:r>
            <a:r>
              <a:rPr lang="en" dirty="0"/>
              <a:t> </a:t>
            </a:r>
            <a:r>
              <a:rPr lang="en" dirty="0">
                <a:latin typeface="Aharoni" panose="02010803020104030203" pitchFamily="2" charset="-79"/>
                <a:cs typeface="Aharoni" panose="02010803020104030203" pitchFamily="2" charset="-79"/>
              </a:rPr>
              <a:t>Overview</a:t>
            </a:r>
            <a:endParaRPr dirty="0">
              <a:latin typeface="Aharoni" panose="02010803020104030203" pitchFamily="2" charset="-79"/>
              <a:cs typeface="Aharoni" panose="02010803020104030203" pitchFamily="2" charset="-79"/>
            </a:endParaRPr>
          </a:p>
          <a:p>
            <a:pPr marL="0" lvl="0" indent="0" algn="l" rtl="0">
              <a:spcBef>
                <a:spcPts val="0"/>
              </a:spcBef>
              <a:spcAft>
                <a:spcPts val="0"/>
              </a:spcAft>
              <a:buClr>
                <a:schemeClr val="dk1"/>
              </a:buClr>
              <a:buSzPct val="39285"/>
              <a:buFont typeface="Arial"/>
              <a:buNone/>
            </a:pPr>
            <a:endParaRPr dirty="0"/>
          </a:p>
          <a:p>
            <a:pPr marL="0" lvl="0" indent="0" algn="l" rtl="0">
              <a:spcBef>
                <a:spcPts val="0"/>
              </a:spcBef>
              <a:spcAft>
                <a:spcPts val="0"/>
              </a:spcAft>
              <a:buNone/>
            </a:pPr>
            <a:endParaRPr dirty="0"/>
          </a:p>
        </p:txBody>
      </p:sp>
      <p:sp>
        <p:nvSpPr>
          <p:cNvPr id="67" name="Google Shape;67;p15"/>
          <p:cNvSpPr txBox="1">
            <a:spLocks noGrp="1"/>
          </p:cNvSpPr>
          <p:nvPr>
            <p:ph type="body" idx="1"/>
          </p:nvPr>
        </p:nvSpPr>
        <p:spPr>
          <a:xfrm>
            <a:off x="311700" y="1152475"/>
            <a:ext cx="8520600" cy="120279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solidFill>
                  <a:schemeClr val="tx1"/>
                </a:solidFill>
                <a:latin typeface="Aharoni" panose="02010803020104030203" pitchFamily="2" charset="-79"/>
                <a:cs typeface="Aharoni" panose="02010803020104030203" pitchFamily="2" charset="-79"/>
              </a:rPr>
              <a:t>For the presentation, I focused on the quality and numeric metrics that impact lender yield, </a:t>
            </a:r>
            <a:r>
              <a:rPr lang="en-US" dirty="0" err="1">
                <a:solidFill>
                  <a:schemeClr val="tx1"/>
                </a:solidFill>
                <a:latin typeface="Aharoni" panose="02010803020104030203" pitchFamily="2" charset="-79"/>
                <a:cs typeface="Aharoni" panose="02010803020104030203" pitchFamily="2" charset="-79"/>
              </a:rPr>
              <a:t>EstimatedLoss</a:t>
            </a:r>
            <a:r>
              <a:rPr lang="en-US" dirty="0">
                <a:solidFill>
                  <a:schemeClr val="tx1"/>
                </a:solidFill>
                <a:latin typeface="Aharoni" panose="02010803020104030203" pitchFamily="2" charset="-79"/>
                <a:cs typeface="Aharoni" panose="02010803020104030203" pitchFamily="2" charset="-79"/>
              </a:rPr>
              <a:t>, and refundability: </a:t>
            </a:r>
            <a:r>
              <a:rPr lang="en-US" dirty="0" err="1">
                <a:solidFill>
                  <a:schemeClr val="tx1"/>
                </a:solidFill>
                <a:latin typeface="Aharoni" panose="02010803020104030203" pitchFamily="2" charset="-79"/>
                <a:cs typeface="Aharoni" panose="02010803020104030203" pitchFamily="2" charset="-79"/>
              </a:rPr>
              <a:t>ProsperRating</a:t>
            </a:r>
            <a:r>
              <a:rPr lang="en-US" dirty="0">
                <a:solidFill>
                  <a:schemeClr val="tx1"/>
                </a:solidFill>
                <a:latin typeface="Aharoni" panose="02010803020104030203" pitchFamily="2" charset="-79"/>
                <a:cs typeface="Aharoni" panose="02010803020104030203" pitchFamily="2" charset="-79"/>
              </a:rPr>
              <a:t>, </a:t>
            </a:r>
            <a:r>
              <a:rPr lang="en-US" dirty="0" err="1">
                <a:solidFill>
                  <a:schemeClr val="tx1"/>
                </a:solidFill>
                <a:latin typeface="Aharoni" panose="02010803020104030203" pitchFamily="2" charset="-79"/>
                <a:cs typeface="Aharoni" panose="02010803020104030203" pitchFamily="2" charset="-79"/>
              </a:rPr>
              <a:t>EmploymentStatus</a:t>
            </a:r>
            <a:r>
              <a:rPr lang="en-US" dirty="0">
                <a:solidFill>
                  <a:schemeClr val="tx1"/>
                </a:solidFill>
                <a:latin typeface="Aharoni" panose="02010803020104030203" pitchFamily="2" charset="-79"/>
                <a:cs typeface="Aharoni" panose="02010803020104030203" pitchFamily="2" charset="-79"/>
              </a:rPr>
              <a:t>, </a:t>
            </a:r>
            <a:r>
              <a:rPr lang="en-US" dirty="0" err="1">
                <a:solidFill>
                  <a:schemeClr val="tx1"/>
                </a:solidFill>
                <a:latin typeface="Aharoni" panose="02010803020104030203" pitchFamily="2" charset="-79"/>
                <a:cs typeface="Aharoni" panose="02010803020104030203" pitchFamily="2" charset="-79"/>
              </a:rPr>
              <a:t>IncomeRange</a:t>
            </a:r>
            <a:r>
              <a:rPr lang="en-US" dirty="0">
                <a:solidFill>
                  <a:schemeClr val="tx1"/>
                </a:solidFill>
                <a:latin typeface="Aharoni" panose="02010803020104030203" pitchFamily="2" charset="-79"/>
                <a:cs typeface="Aharoni" panose="02010803020104030203" pitchFamily="2" charset="-79"/>
              </a:rPr>
              <a:t>.</a:t>
            </a:r>
          </a:p>
          <a:p>
            <a:pPr marL="0" lvl="0" indent="0" algn="l" rtl="0">
              <a:spcBef>
                <a:spcPts val="0"/>
              </a:spcBef>
              <a:spcAft>
                <a:spcPts val="0"/>
              </a:spcAft>
              <a:buNone/>
            </a:pPr>
            <a:endParaRPr dirty="0">
              <a:solidFill>
                <a:schemeClr val="tx1"/>
              </a:solidFill>
              <a:latin typeface="Aharoni" panose="02010803020104030203" pitchFamily="2" charset="-79"/>
              <a:cs typeface="Aharoni" panose="02010803020104030203" pitchFamily="2" charset="-79"/>
            </a:endParaRPr>
          </a:p>
        </p:txBody>
      </p:sp>
      <p:sp>
        <p:nvSpPr>
          <p:cNvPr id="2" name="Google Shape;66;p15">
            <a:extLst>
              <a:ext uri="{FF2B5EF4-FFF2-40B4-BE49-F238E27FC236}">
                <a16:creationId xmlns:a16="http://schemas.microsoft.com/office/drawing/2014/main" id="{AED5B06F-C2AF-F7E4-6157-E7528A7C7D1E}"/>
              </a:ext>
            </a:extLst>
          </p:cNvPr>
          <p:cNvSpPr txBox="1">
            <a:spLocks/>
          </p:cNvSpPr>
          <p:nvPr/>
        </p:nvSpPr>
        <p:spPr>
          <a:xfrm>
            <a:off x="242427" y="2675607"/>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ct val="39285"/>
            </a:pPr>
            <a:r>
              <a:rPr lang="en" dirty="0">
                <a:latin typeface="Aharoni" panose="02010803020104030203" pitchFamily="2" charset="-79"/>
                <a:cs typeface="Aharoni" panose="02010803020104030203" pitchFamily="2" charset="-79"/>
              </a:rPr>
              <a:t>Dataset</a:t>
            </a:r>
            <a:r>
              <a:rPr lang="en" dirty="0"/>
              <a:t> </a:t>
            </a:r>
            <a:r>
              <a:rPr lang="en" dirty="0">
                <a:latin typeface="Aharoni" panose="02010803020104030203" pitchFamily="2" charset="-79"/>
                <a:cs typeface="Aharoni" panose="02010803020104030203" pitchFamily="2" charset="-79"/>
              </a:rPr>
              <a:t>Overview</a:t>
            </a:r>
            <a:endParaRPr lang="en-US" dirty="0">
              <a:latin typeface="Aharoni" panose="02010803020104030203" pitchFamily="2" charset="-79"/>
              <a:cs typeface="Aharoni" panose="02010803020104030203" pitchFamily="2" charset="-79"/>
            </a:endParaRPr>
          </a:p>
          <a:p>
            <a:endParaRPr lang="en-US" dirty="0"/>
          </a:p>
        </p:txBody>
      </p:sp>
      <p:sp>
        <p:nvSpPr>
          <p:cNvPr id="3" name="Google Shape;67;p15">
            <a:extLst>
              <a:ext uri="{FF2B5EF4-FFF2-40B4-BE49-F238E27FC236}">
                <a16:creationId xmlns:a16="http://schemas.microsoft.com/office/drawing/2014/main" id="{E65A10CB-6EB0-00A4-A103-FD3D429D564A}"/>
              </a:ext>
            </a:extLst>
          </p:cNvPr>
          <p:cNvSpPr txBox="1">
            <a:spLocks/>
          </p:cNvSpPr>
          <p:nvPr/>
        </p:nvSpPr>
        <p:spPr>
          <a:xfrm>
            <a:off x="242427" y="3383057"/>
            <a:ext cx="8520600" cy="1202798"/>
          </a:xfrm>
          <a:prstGeom prst="rect">
            <a:avLst/>
          </a:prstGeom>
          <a:noFill/>
          <a:ln>
            <a:noFill/>
          </a:ln>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Font typeface="Arial"/>
              <a:buNone/>
            </a:pPr>
            <a:r>
              <a:rPr lang="en-US" dirty="0">
                <a:solidFill>
                  <a:schemeClr val="tx1"/>
                </a:solidFill>
                <a:latin typeface="Aharoni" panose="02010803020104030203" pitchFamily="2" charset="-79"/>
                <a:cs typeface="Aharoni" panose="02010803020104030203" pitchFamily="2" charset="-79"/>
              </a:rPr>
              <a:t>The </a:t>
            </a:r>
            <a:r>
              <a:rPr lang="en-US" dirty="0" err="1">
                <a:solidFill>
                  <a:schemeClr val="tx1"/>
                </a:solidFill>
                <a:latin typeface="Aharoni" panose="02010803020104030203" pitchFamily="2" charset="-79"/>
                <a:cs typeface="Aharoni" panose="02010803020104030203" pitchFamily="2" charset="-79"/>
              </a:rPr>
              <a:t>loan_filter</a:t>
            </a:r>
            <a:r>
              <a:rPr lang="en-US" dirty="0">
                <a:solidFill>
                  <a:schemeClr val="tx1"/>
                </a:solidFill>
                <a:latin typeface="Aharoni" panose="02010803020104030203" pitchFamily="2" charset="-79"/>
                <a:cs typeface="Aharoni" panose="02010803020104030203" pitchFamily="2" charset="-79"/>
              </a:rPr>
              <a:t> dataset has 14 columns and 84,853 rows starting from July 2009, I filtered the dataset to columns that I think impact the lender yield, features that reflect the level of, the loan original amount, and term. I took only the rows that </a:t>
            </a:r>
            <a:r>
              <a:rPr lang="en-US" dirty="0" err="1">
                <a:solidFill>
                  <a:schemeClr val="tx1"/>
                </a:solidFill>
                <a:latin typeface="Aharoni" panose="02010803020104030203" pitchFamily="2" charset="-79"/>
                <a:cs typeface="Aharoni" panose="02010803020104030203" pitchFamily="2" charset="-79"/>
              </a:rPr>
              <a:t>ListingCreationDate</a:t>
            </a:r>
            <a:r>
              <a:rPr lang="en-US" dirty="0">
                <a:solidFill>
                  <a:schemeClr val="tx1"/>
                </a:solidFill>
                <a:latin typeface="Aharoni" panose="02010803020104030203" pitchFamily="2" charset="-79"/>
                <a:cs typeface="Aharoni" panose="02010803020104030203" pitchFamily="2" charset="-79"/>
              </a:rPr>
              <a:t> was after July 2009, because some parameters applicable for loans originated after July 2009.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US" dirty="0">
                <a:latin typeface="Aharoni" panose="02010803020104030203" pitchFamily="2" charset="-79"/>
                <a:cs typeface="Aharoni" panose="02010803020104030203" pitchFamily="2" charset="-79"/>
              </a:rPr>
              <a:t>Lender Yield Distribution</a:t>
            </a:r>
            <a:br>
              <a:rPr lang="en-US" dirty="0">
                <a:latin typeface="Aharoni" panose="02010803020104030203" pitchFamily="2" charset="-79"/>
                <a:cs typeface="Aharoni" panose="02010803020104030203" pitchFamily="2" charset="-79"/>
              </a:rPr>
            </a:br>
            <a:endParaRPr dirty="0"/>
          </a:p>
          <a:p>
            <a:pPr marL="0" lvl="0" indent="0" algn="l" rtl="0">
              <a:spcBef>
                <a:spcPts val="0"/>
              </a:spcBef>
              <a:spcAft>
                <a:spcPts val="0"/>
              </a:spcAft>
              <a:buNone/>
            </a:pPr>
            <a:r>
              <a:rPr lang="en-US" sz="2000" dirty="0">
                <a:latin typeface="Aharoni" panose="02010803020104030203" pitchFamily="2" charset="-79"/>
                <a:cs typeface="Aharoni" panose="02010803020104030203" pitchFamily="2" charset="-79"/>
              </a:rPr>
              <a:t>from the histogram and the box plot we could see that the lender yield approximates a normal</a:t>
            </a:r>
            <a:endParaRPr sz="2000" dirty="0">
              <a:latin typeface="Aharoni" panose="02010803020104030203" pitchFamily="2" charset="-79"/>
              <a:cs typeface="Aharoni" panose="02010803020104030203" pitchFamily="2" charset="-79"/>
            </a:endParaRPr>
          </a:p>
        </p:txBody>
      </p:sp>
      <p:pic>
        <p:nvPicPr>
          <p:cNvPr id="3" name="Picture 2" descr="Chart, histogram&#10;&#10;Description automatically generated">
            <a:extLst>
              <a:ext uri="{FF2B5EF4-FFF2-40B4-BE49-F238E27FC236}">
                <a16:creationId xmlns:a16="http://schemas.microsoft.com/office/drawing/2014/main" id="{77AF218F-5634-80A2-ED5C-B27EE2D4256B}"/>
              </a:ext>
            </a:extLst>
          </p:cNvPr>
          <p:cNvPicPr>
            <a:picLocks noChangeAspect="1"/>
          </p:cNvPicPr>
          <p:nvPr/>
        </p:nvPicPr>
        <p:blipFill>
          <a:blip r:embed="rId3"/>
          <a:stretch>
            <a:fillRect/>
          </a:stretch>
        </p:blipFill>
        <p:spPr>
          <a:xfrm>
            <a:off x="651163" y="1974272"/>
            <a:ext cx="7370618" cy="29523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US" dirty="0">
                <a:latin typeface="Aharoni" panose="02010803020104030203" pitchFamily="2" charset="-79"/>
                <a:cs typeface="Aharoni" panose="02010803020104030203" pitchFamily="2" charset="-79"/>
              </a:rPr>
              <a:t>Refundability</a:t>
            </a:r>
            <a:br>
              <a:rPr lang="en-US" dirty="0">
                <a:latin typeface="Aharoni" panose="02010803020104030203" pitchFamily="2" charset="-79"/>
                <a:cs typeface="Aharoni" panose="02010803020104030203" pitchFamily="2" charset="-79"/>
              </a:rPr>
            </a:br>
            <a:endParaRPr dirty="0"/>
          </a:p>
        </p:txBody>
      </p:sp>
      <p:pic>
        <p:nvPicPr>
          <p:cNvPr id="6" name="Picture 5" descr="Chart, bar chart&#10;&#10;Description automatically generated">
            <a:extLst>
              <a:ext uri="{FF2B5EF4-FFF2-40B4-BE49-F238E27FC236}">
                <a16:creationId xmlns:a16="http://schemas.microsoft.com/office/drawing/2014/main" id="{66D06BAA-27CB-DD3C-1584-6756AB9AAB04}"/>
              </a:ext>
            </a:extLst>
          </p:cNvPr>
          <p:cNvPicPr>
            <a:picLocks noChangeAspect="1"/>
          </p:cNvPicPr>
          <p:nvPr/>
        </p:nvPicPr>
        <p:blipFill rotWithShape="1">
          <a:blip r:embed="rId3"/>
          <a:srcRect t="7103"/>
          <a:stretch/>
        </p:blipFill>
        <p:spPr>
          <a:xfrm>
            <a:off x="311701" y="1482436"/>
            <a:ext cx="8520600" cy="3375313"/>
          </a:xfrm>
          <a:prstGeom prst="rect">
            <a:avLst/>
          </a:prstGeom>
        </p:spPr>
      </p:pic>
    </p:spTree>
    <p:extLst>
      <p:ext uri="{BB962C8B-B14F-4D97-AF65-F5344CB8AC3E}">
        <p14:creationId xmlns:p14="http://schemas.microsoft.com/office/powerpoint/2010/main" val="330137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E9DDD-13C1-3137-72D5-7CF78163DCDD}"/>
              </a:ext>
            </a:extLst>
          </p:cNvPr>
          <p:cNvSpPr>
            <a:spLocks noGrp="1"/>
          </p:cNvSpPr>
          <p:nvPr>
            <p:ph type="title"/>
          </p:nvPr>
        </p:nvSpPr>
        <p:spPr/>
        <p:txBody>
          <a:bodyPr>
            <a:normAutofit fontScale="90000"/>
          </a:bodyPr>
          <a:lstStyle/>
          <a:p>
            <a:pPr algn="ctr"/>
            <a:r>
              <a:rPr lang="en-US" dirty="0">
                <a:latin typeface="Aharoni" panose="02010803020104030203" pitchFamily="2" charset="-79"/>
                <a:cs typeface="Aharoni" panose="02010803020104030203" pitchFamily="2" charset="-79"/>
              </a:rPr>
              <a:t>refundability</a:t>
            </a:r>
          </a:p>
        </p:txBody>
      </p:sp>
      <p:sp>
        <p:nvSpPr>
          <p:cNvPr id="3" name="Text Placeholder 2">
            <a:extLst>
              <a:ext uri="{FF2B5EF4-FFF2-40B4-BE49-F238E27FC236}">
                <a16:creationId xmlns:a16="http://schemas.microsoft.com/office/drawing/2014/main" id="{CC988C5A-5B84-BECA-A411-84BD8B9F61F2}"/>
              </a:ext>
            </a:extLst>
          </p:cNvPr>
          <p:cNvSpPr>
            <a:spLocks noGrp="1"/>
          </p:cNvSpPr>
          <p:nvPr>
            <p:ph type="body" idx="1"/>
          </p:nvPr>
        </p:nvSpPr>
        <p:spPr/>
        <p:txBody>
          <a:bodyPr/>
          <a:lstStyle/>
          <a:p>
            <a:endParaRPr lang="en-US" dirty="0"/>
          </a:p>
          <a:p>
            <a:r>
              <a:rPr lang="en-US" dirty="0"/>
              <a:t> we can see that prosper-rating AA has the lowest number of loans maybe it's because peoples with very good rates need fewer loans, after that, we saw the HR rate with 6935 loans because they have the lowest refundability.</a:t>
            </a:r>
          </a:p>
          <a:p>
            <a:r>
              <a:rPr lang="en-US" dirty="0"/>
              <a:t>in the second chart we see that people that not employed and people with 0$ income (which is the same thing) have a lower amount of loans because it's hard to pay a loan without income.</a:t>
            </a:r>
          </a:p>
          <a:p>
            <a:r>
              <a:rPr lang="en-US" dirty="0"/>
              <a:t>in the last plot the highest bars are employed and full-time, these indicators make the loans less risky.</a:t>
            </a:r>
          </a:p>
        </p:txBody>
      </p:sp>
    </p:spTree>
    <p:extLst>
      <p:ext uri="{BB962C8B-B14F-4D97-AF65-F5344CB8AC3E}">
        <p14:creationId xmlns:p14="http://schemas.microsoft.com/office/powerpoint/2010/main" val="147512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US" dirty="0">
                <a:latin typeface="Aharoni" panose="02010803020104030203" pitchFamily="2" charset="-79"/>
                <a:cs typeface="Aharoni" panose="02010803020104030203" pitchFamily="2" charset="-79"/>
              </a:rPr>
              <a:t>The Connection Between Lender Yield And Refundability</a:t>
            </a:r>
            <a:br>
              <a:rPr lang="en-US" dirty="0">
                <a:latin typeface="Aharoni" panose="02010803020104030203" pitchFamily="2" charset="-79"/>
                <a:cs typeface="Aharoni" panose="02010803020104030203" pitchFamily="2" charset="-79"/>
              </a:rPr>
            </a:br>
            <a:endParaRPr sz="2000" dirty="0">
              <a:latin typeface="Aharoni" panose="02010803020104030203" pitchFamily="2" charset="-79"/>
              <a:cs typeface="Aharoni" panose="02010803020104030203" pitchFamily="2" charset="-79"/>
            </a:endParaRPr>
          </a:p>
        </p:txBody>
      </p:sp>
      <p:pic>
        <p:nvPicPr>
          <p:cNvPr id="4" name="Picture 3" descr="Chart, bar chart&#10;&#10;Description automatically generated">
            <a:extLst>
              <a:ext uri="{FF2B5EF4-FFF2-40B4-BE49-F238E27FC236}">
                <a16:creationId xmlns:a16="http://schemas.microsoft.com/office/drawing/2014/main" id="{BE0E7396-5CB5-05EF-227D-FF99D5D70BDC}"/>
              </a:ext>
            </a:extLst>
          </p:cNvPr>
          <p:cNvPicPr>
            <a:picLocks noChangeAspect="1"/>
          </p:cNvPicPr>
          <p:nvPr/>
        </p:nvPicPr>
        <p:blipFill>
          <a:blip r:embed="rId3"/>
          <a:stretch>
            <a:fillRect/>
          </a:stretch>
        </p:blipFill>
        <p:spPr>
          <a:xfrm>
            <a:off x="183572" y="2202873"/>
            <a:ext cx="8776855" cy="2755029"/>
          </a:xfrm>
          <a:prstGeom prst="rect">
            <a:avLst/>
          </a:prstGeom>
        </p:spPr>
      </p:pic>
      <p:sp>
        <p:nvSpPr>
          <p:cNvPr id="6" name="TextBox 5">
            <a:extLst>
              <a:ext uri="{FF2B5EF4-FFF2-40B4-BE49-F238E27FC236}">
                <a16:creationId xmlns:a16="http://schemas.microsoft.com/office/drawing/2014/main" id="{845F4E68-E4DD-2226-DBF9-D4676FC7D3A9}"/>
              </a:ext>
            </a:extLst>
          </p:cNvPr>
          <p:cNvSpPr txBox="1"/>
          <p:nvPr/>
        </p:nvSpPr>
        <p:spPr>
          <a:xfrm>
            <a:off x="436418" y="1219780"/>
            <a:ext cx="4572000" cy="1169551"/>
          </a:xfrm>
          <a:prstGeom prst="rect">
            <a:avLst/>
          </a:prstGeom>
          <a:noFill/>
        </p:spPr>
        <p:txBody>
          <a:bodyPr wrap="square">
            <a:spAutoFit/>
          </a:bodyPr>
          <a:lstStyle/>
          <a:p>
            <a:r>
              <a:rPr lang="en-US" dirty="0">
                <a:latin typeface="Aharoni" panose="02010803020104030203" pitchFamily="2" charset="-79"/>
                <a:cs typeface="Aharoni" panose="02010803020104030203" pitchFamily="2" charset="-79"/>
              </a:rPr>
              <a:t>It's very clear that low-income or rate leading the highest lender yield percent, in the last plot (employment status) the thing that we can see for sure that not employed has the highest lender yield percent.</a:t>
            </a:r>
          </a:p>
        </p:txBody>
      </p:sp>
    </p:spTree>
    <p:extLst>
      <p:ext uri="{BB962C8B-B14F-4D97-AF65-F5344CB8AC3E}">
        <p14:creationId xmlns:p14="http://schemas.microsoft.com/office/powerpoint/2010/main" val="86924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US" dirty="0">
                <a:latin typeface="Aharoni" panose="02010803020104030203" pitchFamily="2" charset="-79"/>
                <a:cs typeface="Aharoni" panose="02010803020104030203" pitchFamily="2" charset="-79"/>
              </a:rPr>
              <a:t>Relationship Between Lender Yield And Estimated Loss</a:t>
            </a:r>
            <a:br>
              <a:rPr lang="en-US" dirty="0">
                <a:latin typeface="Aharoni" panose="02010803020104030203" pitchFamily="2" charset="-79"/>
                <a:cs typeface="Aharoni" panose="02010803020104030203" pitchFamily="2" charset="-79"/>
              </a:rPr>
            </a:br>
            <a:endParaRPr dirty="0"/>
          </a:p>
          <a:p>
            <a:pPr marL="0" lvl="0" indent="0" algn="l" rtl="0">
              <a:spcBef>
                <a:spcPts val="0"/>
              </a:spcBef>
              <a:spcAft>
                <a:spcPts val="0"/>
              </a:spcAft>
              <a:buNone/>
            </a:pPr>
            <a:r>
              <a:rPr lang="en-US" sz="2000" dirty="0">
                <a:solidFill>
                  <a:srgbClr val="000000"/>
                </a:solidFill>
                <a:latin typeface="Aharoni" panose="02010803020104030203" pitchFamily="2" charset="-79"/>
                <a:cs typeface="Aharoni" panose="02010803020104030203" pitchFamily="2" charset="-79"/>
              </a:rPr>
              <a:t>We see a strong positive correlation between lender yield an estimated loss</a:t>
            </a:r>
            <a:r>
              <a:rPr lang="en-US" sz="1400" b="0" i="0" dirty="0">
                <a:solidFill>
                  <a:srgbClr val="000000"/>
                </a:solidFill>
                <a:effectLst/>
                <a:latin typeface="Helvetica Neue"/>
              </a:rPr>
              <a:t>,</a:t>
            </a:r>
            <a:r>
              <a:rPr lang="en-US" sz="2000" b="0" i="0" dirty="0">
                <a:solidFill>
                  <a:srgbClr val="000000"/>
                </a:solidFill>
                <a:effectLst/>
                <a:latin typeface="Aharoni" panose="02010803020104030203" pitchFamily="2" charset="-79"/>
                <a:cs typeface="Aharoni" panose="02010803020104030203" pitchFamily="2" charset="-79"/>
              </a:rPr>
              <a:t> it shows that estimated loss has a large impact on lender yield.</a:t>
            </a:r>
            <a:endParaRPr sz="2000" dirty="0">
              <a:latin typeface="Aharoni" panose="02010803020104030203" pitchFamily="2" charset="-79"/>
              <a:cs typeface="Aharoni" panose="02010803020104030203" pitchFamily="2" charset="-79"/>
            </a:endParaRPr>
          </a:p>
        </p:txBody>
      </p:sp>
      <p:pic>
        <p:nvPicPr>
          <p:cNvPr id="8" name="Picture 7">
            <a:extLst>
              <a:ext uri="{FF2B5EF4-FFF2-40B4-BE49-F238E27FC236}">
                <a16:creationId xmlns:a16="http://schemas.microsoft.com/office/drawing/2014/main" id="{4B02608E-7039-CE94-A3FB-C0853D4E7369}"/>
              </a:ext>
            </a:extLst>
          </p:cNvPr>
          <p:cNvPicPr>
            <a:picLocks noChangeAspect="1"/>
          </p:cNvPicPr>
          <p:nvPr/>
        </p:nvPicPr>
        <p:blipFill>
          <a:blip r:embed="rId3"/>
          <a:stretch>
            <a:fillRect/>
          </a:stretch>
        </p:blipFill>
        <p:spPr>
          <a:xfrm>
            <a:off x="1039092" y="2562868"/>
            <a:ext cx="6684818" cy="2580632"/>
          </a:xfrm>
          <a:prstGeom prst="rect">
            <a:avLst/>
          </a:prstGeom>
        </p:spPr>
      </p:pic>
    </p:spTree>
    <p:extLst>
      <p:ext uri="{BB962C8B-B14F-4D97-AF65-F5344CB8AC3E}">
        <p14:creationId xmlns:p14="http://schemas.microsoft.com/office/powerpoint/2010/main" val="1897850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US" dirty="0">
                <a:latin typeface="Aharoni" panose="02010803020104030203" pitchFamily="2" charset="-79"/>
                <a:cs typeface="Aharoni" panose="02010803020104030203" pitchFamily="2" charset="-79"/>
              </a:rPr>
              <a:t>Comparing Lender Yield And Estimated Loss With Prosper Rating</a:t>
            </a:r>
            <a:endParaRPr sz="2000" dirty="0">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5495AA0C-7688-5375-141B-C3167FF29FDC}"/>
              </a:ext>
            </a:extLst>
          </p:cNvPr>
          <p:cNvSpPr txBox="1"/>
          <p:nvPr/>
        </p:nvSpPr>
        <p:spPr>
          <a:xfrm>
            <a:off x="6283036" y="1323109"/>
            <a:ext cx="2382982" cy="1754326"/>
          </a:xfrm>
          <a:prstGeom prst="rect">
            <a:avLst/>
          </a:prstGeom>
          <a:noFill/>
        </p:spPr>
        <p:txBody>
          <a:bodyPr wrap="square" rtlCol="0">
            <a:spAutoFit/>
          </a:bodyPr>
          <a:lstStyle/>
          <a:p>
            <a:r>
              <a:rPr lang="en-US" sz="1800" dirty="0">
                <a:latin typeface="Aharoni" panose="02010803020104030203" pitchFamily="2" charset="-79"/>
                <a:cs typeface="Aharoni" panose="02010803020104030203" pitchFamily="2" charset="-79"/>
              </a:rPr>
              <a:t>We can see that when we have a lower Prosper rating the lender yield and estimated loss are higher.</a:t>
            </a:r>
          </a:p>
        </p:txBody>
      </p:sp>
      <p:pic>
        <p:nvPicPr>
          <p:cNvPr id="7" name="Picture 6" descr="Chart, scatter chart&#10;&#10;Description automatically generated">
            <a:extLst>
              <a:ext uri="{FF2B5EF4-FFF2-40B4-BE49-F238E27FC236}">
                <a16:creationId xmlns:a16="http://schemas.microsoft.com/office/drawing/2014/main" id="{81DA3519-AF7A-29C0-0013-CE1536DEDFDD}"/>
              </a:ext>
            </a:extLst>
          </p:cNvPr>
          <p:cNvPicPr>
            <a:picLocks noChangeAspect="1"/>
          </p:cNvPicPr>
          <p:nvPr/>
        </p:nvPicPr>
        <p:blipFill>
          <a:blip r:embed="rId3"/>
          <a:stretch>
            <a:fillRect/>
          </a:stretch>
        </p:blipFill>
        <p:spPr>
          <a:xfrm>
            <a:off x="457191" y="1489364"/>
            <a:ext cx="5817619" cy="3209111"/>
          </a:xfrm>
          <a:prstGeom prst="rect">
            <a:avLst/>
          </a:prstGeom>
        </p:spPr>
      </p:pic>
    </p:spTree>
    <p:extLst>
      <p:ext uri="{BB962C8B-B14F-4D97-AF65-F5344CB8AC3E}">
        <p14:creationId xmlns:p14="http://schemas.microsoft.com/office/powerpoint/2010/main" val="2415187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56885-05E8-166A-B4F8-A42B34D0E835}"/>
              </a:ext>
            </a:extLst>
          </p:cNvPr>
          <p:cNvSpPr>
            <a:spLocks noGrp="1"/>
          </p:cNvSpPr>
          <p:nvPr>
            <p:ph type="title"/>
          </p:nvPr>
        </p:nvSpPr>
        <p:spPr/>
        <p:txBody>
          <a:bodyPr>
            <a:normAutofit fontScale="90000"/>
          </a:bodyPr>
          <a:lstStyle/>
          <a:p>
            <a:r>
              <a:rPr lang="en-US" dirty="0">
                <a:latin typeface="Aharoni" panose="02010803020104030203" pitchFamily="2" charset="-79"/>
                <a:cs typeface="Aharoni" panose="02010803020104030203" pitchFamily="2" charset="-79"/>
              </a:rPr>
              <a:t>Conclusions</a:t>
            </a:r>
          </a:p>
        </p:txBody>
      </p:sp>
      <p:sp>
        <p:nvSpPr>
          <p:cNvPr id="3" name="Text Placeholder 2">
            <a:extLst>
              <a:ext uri="{FF2B5EF4-FFF2-40B4-BE49-F238E27FC236}">
                <a16:creationId xmlns:a16="http://schemas.microsoft.com/office/drawing/2014/main" id="{CE814854-FF41-E4FA-9E62-95C9A0C4282A}"/>
              </a:ext>
            </a:extLst>
          </p:cNvPr>
          <p:cNvSpPr>
            <a:spLocks noGrp="1"/>
          </p:cNvSpPr>
          <p:nvPr>
            <p:ph type="body" idx="1"/>
          </p:nvPr>
        </p:nvSpPr>
        <p:spPr/>
        <p:txBody>
          <a:bodyPr>
            <a:normAutofit/>
          </a:bodyPr>
          <a:lstStyle/>
          <a:p>
            <a:endParaRPr lang="en-US" dirty="0"/>
          </a:p>
          <a:p>
            <a:r>
              <a:rPr lang="en-US" dirty="0">
                <a:latin typeface="Aharoni" panose="02010803020104030203" pitchFamily="2" charset="-79"/>
                <a:cs typeface="Aharoni" panose="02010803020104030203" pitchFamily="2" charset="-79"/>
              </a:rPr>
              <a:t> we can see that the lender yield distribution looks normal </a:t>
            </a:r>
          </a:p>
          <a:p>
            <a:pPr marL="114300" indent="0">
              <a:buNone/>
            </a:pPr>
            <a:r>
              <a:rPr lang="en-US" dirty="0">
                <a:latin typeface="Aharoni" panose="02010803020104030203" pitchFamily="2" charset="-79"/>
                <a:cs typeface="Aharoni" panose="02010803020104030203" pitchFamily="2" charset="-79"/>
              </a:rPr>
              <a:t> </a:t>
            </a:r>
          </a:p>
          <a:p>
            <a:r>
              <a:rPr lang="en-US" dirty="0">
                <a:latin typeface="Aharoni" panose="02010803020104030203" pitchFamily="2" charset="-79"/>
                <a:cs typeface="Aharoni" panose="02010803020104030203" pitchFamily="2" charset="-79"/>
              </a:rPr>
              <a:t>refundability (</a:t>
            </a:r>
            <a:r>
              <a:rPr lang="en-US" dirty="0" err="1">
                <a:latin typeface="Aharoni" panose="02010803020104030203" pitchFamily="2" charset="-79"/>
                <a:cs typeface="Aharoni" panose="02010803020104030203" pitchFamily="2" charset="-79"/>
              </a:rPr>
              <a:t>ProsperRating</a:t>
            </a:r>
            <a:r>
              <a:rPr lang="en-US" dirty="0">
                <a:latin typeface="Aharoni" panose="02010803020104030203" pitchFamily="2" charset="-79"/>
                <a:cs typeface="Aharoni" panose="02010803020104030203" pitchFamily="2" charset="-79"/>
              </a:rPr>
              <a:t>, </a:t>
            </a:r>
            <a:r>
              <a:rPr lang="en-US" dirty="0" err="1">
                <a:latin typeface="Aharoni" panose="02010803020104030203" pitchFamily="2" charset="-79"/>
                <a:cs typeface="Aharoni" panose="02010803020104030203" pitchFamily="2" charset="-79"/>
              </a:rPr>
              <a:t>EmploymentStatus</a:t>
            </a:r>
            <a:r>
              <a:rPr lang="en-US" dirty="0">
                <a:latin typeface="Aharoni" panose="02010803020104030203" pitchFamily="2" charset="-79"/>
                <a:cs typeface="Aharoni" panose="02010803020104030203" pitchFamily="2" charset="-79"/>
              </a:rPr>
              <a:t>, </a:t>
            </a:r>
            <a:r>
              <a:rPr lang="en-US" dirty="0" err="1">
                <a:latin typeface="Aharoni" panose="02010803020104030203" pitchFamily="2" charset="-79"/>
                <a:cs typeface="Aharoni" panose="02010803020104030203" pitchFamily="2" charset="-79"/>
              </a:rPr>
              <a:t>IncomeRange</a:t>
            </a:r>
            <a:r>
              <a:rPr lang="en-US" dirty="0">
                <a:latin typeface="Aharoni" panose="02010803020104030203" pitchFamily="2" charset="-79"/>
                <a:cs typeface="Aharoni" panose="02010803020104030203" pitchFamily="2" charset="-79"/>
              </a:rPr>
              <a:t>), when the refundability is higher, the lender yield is lower.</a:t>
            </a:r>
          </a:p>
          <a:p>
            <a:endParaRPr lang="en-US" dirty="0">
              <a:latin typeface="Aharoni" panose="02010803020104030203" pitchFamily="2" charset="-79"/>
              <a:cs typeface="Aharoni" panose="02010803020104030203" pitchFamily="2" charset="-79"/>
            </a:endParaRPr>
          </a:p>
          <a:p>
            <a:r>
              <a:rPr lang="en-US" dirty="0" err="1">
                <a:latin typeface="Aharoni" panose="02010803020104030203" pitchFamily="2" charset="-79"/>
                <a:cs typeface="Aharoni" panose="02010803020104030203" pitchFamily="2" charset="-79"/>
              </a:rPr>
              <a:t>EstimatedLoss</a:t>
            </a:r>
            <a:r>
              <a:rPr lang="en-US" dirty="0">
                <a:latin typeface="Aharoni" panose="02010803020104030203" pitchFamily="2" charset="-79"/>
                <a:cs typeface="Aharoni" panose="02010803020104030203" pitchFamily="2" charset="-79"/>
              </a:rPr>
              <a:t> has a strong positive correlation with lender yield.</a:t>
            </a:r>
          </a:p>
          <a:p>
            <a:endParaRPr lang="en-US" dirty="0">
              <a:latin typeface="Aharoni" panose="02010803020104030203" pitchFamily="2" charset="-79"/>
              <a:cs typeface="Aharoni" panose="02010803020104030203" pitchFamily="2" charset="-79"/>
            </a:endParaRPr>
          </a:p>
          <a:p>
            <a:r>
              <a:rPr lang="en-US" dirty="0">
                <a:latin typeface="Aharoni" panose="02010803020104030203" pitchFamily="2" charset="-79"/>
                <a:cs typeface="Aharoni" panose="02010803020104030203" pitchFamily="2" charset="-79"/>
              </a:rPr>
              <a:t>when we have a lower Prosper rating the lender yield and estimated loss are higher</a:t>
            </a:r>
          </a:p>
        </p:txBody>
      </p:sp>
    </p:spTree>
    <p:extLst>
      <p:ext uri="{BB962C8B-B14F-4D97-AF65-F5344CB8AC3E}">
        <p14:creationId xmlns:p14="http://schemas.microsoft.com/office/powerpoint/2010/main" val="29240423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TotalTime>
  <Words>404</Words>
  <Application>Microsoft Office PowerPoint</Application>
  <PresentationFormat>On-screen Show (16:9)</PresentationFormat>
  <Paragraphs>29</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Aharoni</vt:lpstr>
      <vt:lpstr>Arial</vt:lpstr>
      <vt:lpstr>Helvetica Neue</vt:lpstr>
      <vt:lpstr>Simple Light</vt:lpstr>
      <vt:lpstr>What affects lender yield?</vt:lpstr>
      <vt:lpstr>Investigation Overview  </vt:lpstr>
      <vt:lpstr>Lender Yield Distribution  from the histogram and the box plot we could see that the lender yield approximates a normal</vt:lpstr>
      <vt:lpstr>Refundability </vt:lpstr>
      <vt:lpstr>refundability</vt:lpstr>
      <vt:lpstr>The Connection Between Lender Yield And Refundability </vt:lpstr>
      <vt:lpstr>Relationship Between Lender Yield And Estimated Loss  We see a strong positive correlation between lender yield an estimated loss, it shows that estimated loss has a large impact on lender yield.</vt:lpstr>
      <vt:lpstr>Comparing Lender Yield And Estimated Loss With Prosper Rating</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affects lender yield?</dc:title>
  <cp:lastModifiedBy>Shmaryahu Yeret</cp:lastModifiedBy>
  <cp:revision>3</cp:revision>
  <dcterms:modified xsi:type="dcterms:W3CDTF">2023-01-18T20:25:36Z</dcterms:modified>
</cp:coreProperties>
</file>