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gN/FxS3oDV0oGIoEaFhA6zUvJz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Slab-bold.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6"/>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6"/>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6"/>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6"/>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26"/>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35"/>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5"/>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35"/>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6" name="Google Shape;5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2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2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2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cxnSp>
        <p:nvCxnSpPr>
          <p:cNvPr id="22" name="Google Shape;22;p28"/>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28"/>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29"/>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2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29"/>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9"/>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31"/>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31"/>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31"/>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32"/>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3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33"/>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33"/>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33"/>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3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34"/>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2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intellipaat.com/blog/what-is-apache-hive/" TargetMode="External"/><Relationship Id="rId4" Type="http://schemas.openxmlformats.org/officeDocument/2006/relationships/hyperlink" Target="https://intellipaat.com/blog/tutorial/sql-tutorial/introduction-to-sq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intellipaat.com/blog/what-is-hdf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intellipaat.com/blog/tutorial/data-warehouse-tutoria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0" y="1188925"/>
            <a:ext cx="5783400" cy="51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000"/>
              <a:buNone/>
            </a:pPr>
            <a:r>
              <a:rPr b="1" lang="en" sz="1800">
                <a:solidFill>
                  <a:srgbClr val="000000"/>
                </a:solidFill>
                <a:latin typeface="Arial"/>
                <a:ea typeface="Arial"/>
                <a:cs typeface="Arial"/>
                <a:sym typeface="Arial"/>
              </a:rPr>
              <a:t>Apache Sqoop, Apache Pig &amp; Apache Hive</a:t>
            </a:r>
            <a:endParaRPr/>
          </a:p>
        </p:txBody>
      </p:sp>
      <p:sp>
        <p:nvSpPr>
          <p:cNvPr id="64" name="Google Shape;64;p1"/>
          <p:cNvSpPr txBox="1"/>
          <p:nvPr>
            <p:ph idx="1" type="subTitle"/>
          </p:nvPr>
        </p:nvSpPr>
        <p:spPr>
          <a:xfrm>
            <a:off x="1680300" y="1815175"/>
            <a:ext cx="5783400" cy="2537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t/>
            </a:r>
            <a:endParaRPr sz="1800"/>
          </a:p>
          <a:p>
            <a:pPr indent="0" lvl="0" marL="0" rtl="0" algn="ctr">
              <a:lnSpc>
                <a:spcPct val="100000"/>
              </a:lnSpc>
              <a:spcBef>
                <a:spcPts val="0"/>
              </a:spcBef>
              <a:spcAft>
                <a:spcPts val="0"/>
              </a:spcAft>
              <a:buSzPts val="2400"/>
              <a:buNone/>
            </a:pPr>
            <a:r>
              <a:t/>
            </a:r>
            <a:endParaRPr/>
          </a:p>
        </p:txBody>
      </p:sp>
      <p:pic>
        <p:nvPicPr>
          <p:cNvPr id="65" name="Google Shape;65;p1"/>
          <p:cNvPicPr preferRelativeResize="0"/>
          <p:nvPr/>
        </p:nvPicPr>
        <p:blipFill rotWithShape="1">
          <a:blip r:embed="rId3">
            <a:alphaModFix/>
          </a:blip>
          <a:srcRect b="0" l="0" r="0" t="0"/>
          <a:stretch/>
        </p:blipFill>
        <p:spPr>
          <a:xfrm>
            <a:off x="1933425" y="2964500"/>
            <a:ext cx="5302825" cy="1206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387900" y="2256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Apache Sqoop , Flume and HDFS</a:t>
            </a:r>
            <a:endParaRPr/>
          </a:p>
        </p:txBody>
      </p:sp>
      <p:pic>
        <p:nvPicPr>
          <p:cNvPr id="124" name="Google Shape;124;p7"/>
          <p:cNvPicPr preferRelativeResize="0"/>
          <p:nvPr/>
        </p:nvPicPr>
        <p:blipFill rotWithShape="1">
          <a:blip r:embed="rId3">
            <a:alphaModFix/>
          </a:blip>
          <a:srcRect b="0" l="0" r="0" t="0"/>
          <a:stretch/>
        </p:blipFill>
        <p:spPr>
          <a:xfrm>
            <a:off x="461300" y="966748"/>
            <a:ext cx="8162925" cy="3900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type="title"/>
          </p:nvPr>
        </p:nvSpPr>
        <p:spPr>
          <a:xfrm>
            <a:off x="467550" y="469400"/>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Apache Pig</a:t>
            </a:r>
            <a:endParaRPr/>
          </a:p>
        </p:txBody>
      </p:sp>
      <p:sp>
        <p:nvSpPr>
          <p:cNvPr id="130" name="Google Shape;130;p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350">
                <a:highlight>
                  <a:schemeClr val="lt1"/>
                </a:highlight>
                <a:latin typeface="Roboto Slab"/>
                <a:ea typeface="Roboto Slab"/>
                <a:cs typeface="Roboto Slab"/>
                <a:sym typeface="Roboto Slab"/>
              </a:rPr>
              <a:t>Pig is an abstraction over MapReduce. Pig runs on Hadoop. So, it makes use of both the Hadoop Distributed File System (HDFS) and Hadoop’s processing system, MapReduce. Data flows are executed by an engine. It is used to analyze data sets as data flows. It includes a high-level language called Pig Latin for expressing these data flows.</a:t>
            </a:r>
            <a:endParaRPr sz="1350">
              <a:highlight>
                <a:schemeClr val="lt1"/>
              </a:highlight>
              <a:latin typeface="Roboto Slab"/>
              <a:ea typeface="Roboto Slab"/>
              <a:cs typeface="Roboto Slab"/>
              <a:sym typeface="Roboto Slab"/>
            </a:endParaRPr>
          </a:p>
          <a:p>
            <a:pPr indent="0" lvl="0" marL="0" rtl="0" algn="l">
              <a:lnSpc>
                <a:spcPct val="115000"/>
              </a:lnSpc>
              <a:spcBef>
                <a:spcPts val="1200"/>
              </a:spcBef>
              <a:spcAft>
                <a:spcPts val="0"/>
              </a:spcAft>
              <a:buSzPts val="1800"/>
              <a:buNone/>
            </a:pPr>
            <a:r>
              <a:rPr lang="en" sz="1350">
                <a:highlight>
                  <a:schemeClr val="lt1"/>
                </a:highlight>
                <a:latin typeface="Roboto Slab"/>
                <a:ea typeface="Roboto Slab"/>
                <a:cs typeface="Roboto Slab"/>
                <a:sym typeface="Roboto Slab"/>
              </a:rPr>
              <a:t>Apache Pig was designed by Yahoo as it is easy to learn and work with. So, Pig makes Hadoop quite easy. Apache Pig was developed because MapReduce programming was getting quite difficult and many MapReduce users are not comfortable with declarative languages. Now, Pig is an open-source project under Apache.</a:t>
            </a:r>
            <a:endParaRPr sz="1350">
              <a:highlight>
                <a:schemeClr val="lt1"/>
              </a:highlight>
              <a:latin typeface="Roboto Slab"/>
              <a:ea typeface="Roboto Slab"/>
              <a:cs typeface="Roboto Slab"/>
              <a:sym typeface="Roboto Slab"/>
            </a:endParaRPr>
          </a:p>
          <a:p>
            <a:pPr indent="0" lvl="0" marL="0" rtl="0" algn="l">
              <a:lnSpc>
                <a:spcPct val="115000"/>
              </a:lnSpc>
              <a:spcBef>
                <a:spcPts val="1200"/>
              </a:spcBef>
              <a:spcAft>
                <a:spcPts val="1200"/>
              </a:spcAft>
              <a:buSzPts val="1800"/>
              <a:buNone/>
            </a:pPr>
            <a:r>
              <a:t/>
            </a:r>
            <a:endParaRPr sz="1350">
              <a:highlight>
                <a:schemeClr val="lt1"/>
              </a:highlight>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type="title"/>
          </p:nvPr>
        </p:nvSpPr>
        <p:spPr>
          <a:xfrm>
            <a:off x="387900" y="458025"/>
            <a:ext cx="8368200" cy="4809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Apache Pig</a:t>
            </a:r>
            <a:endParaRPr/>
          </a:p>
        </p:txBody>
      </p:sp>
      <p:sp>
        <p:nvSpPr>
          <p:cNvPr id="136" name="Google Shape;136;p10"/>
          <p:cNvSpPr txBox="1"/>
          <p:nvPr>
            <p:ph idx="1" type="body"/>
          </p:nvPr>
        </p:nvSpPr>
        <p:spPr>
          <a:xfrm>
            <a:off x="387900" y="1132400"/>
            <a:ext cx="8368200" cy="343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300">
                <a:highlight>
                  <a:schemeClr val="lt1"/>
                </a:highlight>
                <a:latin typeface="Roboto Slab"/>
                <a:ea typeface="Roboto Slab"/>
                <a:cs typeface="Roboto Slab"/>
                <a:sym typeface="Roboto Slab"/>
              </a:rPr>
              <a:t>Features of Apache Pig:</a:t>
            </a:r>
            <a:r>
              <a:rPr lang="en" sz="1300">
                <a:highlight>
                  <a:schemeClr val="lt1"/>
                </a:highlight>
                <a:latin typeface="Roboto Slab"/>
                <a:ea typeface="Roboto Slab"/>
                <a:cs typeface="Roboto Slab"/>
                <a:sym typeface="Roboto Slab"/>
              </a:rPr>
              <a:t> </a:t>
            </a:r>
            <a:endParaRPr sz="1300">
              <a:highlight>
                <a:schemeClr val="lt1"/>
              </a:highlight>
              <a:latin typeface="Roboto Slab"/>
              <a:ea typeface="Roboto Slab"/>
              <a:cs typeface="Roboto Slab"/>
              <a:sym typeface="Roboto Slab"/>
            </a:endParaRPr>
          </a:p>
          <a:p>
            <a:pPr indent="-304958" lvl="0" marL="685800" rtl="0" algn="l">
              <a:lnSpc>
                <a:spcPct val="158000"/>
              </a:lnSpc>
              <a:spcBef>
                <a:spcPts val="800"/>
              </a:spcBef>
              <a:spcAft>
                <a:spcPts val="0"/>
              </a:spcAft>
              <a:buClr>
                <a:schemeClr val="dk1"/>
              </a:buClr>
              <a:buSzPts val="1300"/>
              <a:buFont typeface="Roboto Slab"/>
              <a:buChar char="●"/>
            </a:pPr>
            <a:r>
              <a:rPr lang="en" sz="1300">
                <a:highlight>
                  <a:schemeClr val="lt1"/>
                </a:highlight>
                <a:latin typeface="Roboto Slab"/>
                <a:ea typeface="Roboto Slab"/>
                <a:cs typeface="Roboto Slab"/>
                <a:sym typeface="Roboto Slab"/>
              </a:rPr>
              <a:t>For performing several operations Apache Pig provides rich sets of operators like the filters, join, sort, etc.</a:t>
            </a:r>
            <a:endParaRPr sz="1300">
              <a:highlight>
                <a:schemeClr val="lt1"/>
              </a:highlight>
              <a:latin typeface="Roboto Slab"/>
              <a:ea typeface="Roboto Slab"/>
              <a:cs typeface="Roboto Slab"/>
              <a:sym typeface="Roboto Slab"/>
            </a:endParaRPr>
          </a:p>
          <a:p>
            <a:pPr indent="-304958" lvl="0" marL="685800" rtl="0" algn="l">
              <a:lnSpc>
                <a:spcPct val="158000"/>
              </a:lnSpc>
              <a:spcBef>
                <a:spcPts val="0"/>
              </a:spcBef>
              <a:spcAft>
                <a:spcPts val="0"/>
              </a:spcAft>
              <a:buClr>
                <a:schemeClr val="dk1"/>
              </a:buClr>
              <a:buSzPts val="1300"/>
              <a:buFont typeface="Roboto Slab"/>
              <a:buChar char="●"/>
            </a:pPr>
            <a:r>
              <a:rPr lang="en" sz="1300">
                <a:highlight>
                  <a:schemeClr val="lt1"/>
                </a:highlight>
                <a:latin typeface="Roboto Slab"/>
                <a:ea typeface="Roboto Slab"/>
                <a:cs typeface="Roboto Slab"/>
                <a:sym typeface="Roboto Slab"/>
              </a:rPr>
              <a:t>Easy to learn, read and write. Especially for SQL-programmer, Apache Pig is a boon.</a:t>
            </a:r>
            <a:endParaRPr sz="1300">
              <a:highlight>
                <a:schemeClr val="lt1"/>
              </a:highlight>
              <a:latin typeface="Roboto Slab"/>
              <a:ea typeface="Roboto Slab"/>
              <a:cs typeface="Roboto Slab"/>
              <a:sym typeface="Roboto Slab"/>
            </a:endParaRPr>
          </a:p>
          <a:p>
            <a:pPr indent="-304958" lvl="0" marL="685800" rtl="0" algn="l">
              <a:lnSpc>
                <a:spcPct val="158000"/>
              </a:lnSpc>
              <a:spcBef>
                <a:spcPts val="0"/>
              </a:spcBef>
              <a:spcAft>
                <a:spcPts val="0"/>
              </a:spcAft>
              <a:buClr>
                <a:schemeClr val="dk1"/>
              </a:buClr>
              <a:buSzPts val="1300"/>
              <a:buFont typeface="Roboto Slab"/>
              <a:buChar char="●"/>
            </a:pPr>
            <a:r>
              <a:rPr lang="en" sz="1300">
                <a:highlight>
                  <a:schemeClr val="lt1"/>
                </a:highlight>
                <a:latin typeface="Roboto Slab"/>
                <a:ea typeface="Roboto Slab"/>
                <a:cs typeface="Roboto Slab"/>
                <a:sym typeface="Roboto Slab"/>
              </a:rPr>
              <a:t>Apache Pig is extensible so that you can make your own user-defined functions and process.</a:t>
            </a:r>
            <a:endParaRPr sz="1300">
              <a:highlight>
                <a:schemeClr val="lt1"/>
              </a:highlight>
              <a:latin typeface="Roboto Slab"/>
              <a:ea typeface="Roboto Slab"/>
              <a:cs typeface="Roboto Slab"/>
              <a:sym typeface="Roboto Slab"/>
            </a:endParaRPr>
          </a:p>
          <a:p>
            <a:pPr indent="-304958" lvl="0" marL="685800" rtl="0" algn="l">
              <a:lnSpc>
                <a:spcPct val="158000"/>
              </a:lnSpc>
              <a:spcBef>
                <a:spcPts val="0"/>
              </a:spcBef>
              <a:spcAft>
                <a:spcPts val="0"/>
              </a:spcAft>
              <a:buClr>
                <a:schemeClr val="dk1"/>
              </a:buClr>
              <a:buSzPts val="1300"/>
              <a:buFont typeface="Roboto Slab"/>
              <a:buChar char="●"/>
            </a:pPr>
            <a:r>
              <a:rPr lang="en" sz="1300">
                <a:highlight>
                  <a:schemeClr val="lt1"/>
                </a:highlight>
                <a:latin typeface="Roboto Slab"/>
                <a:ea typeface="Roboto Slab"/>
                <a:cs typeface="Roboto Slab"/>
                <a:sym typeface="Roboto Slab"/>
              </a:rPr>
              <a:t>Join operation is easy in Apache Pig.</a:t>
            </a:r>
            <a:endParaRPr sz="1300">
              <a:highlight>
                <a:schemeClr val="lt1"/>
              </a:highlight>
              <a:latin typeface="Roboto Slab"/>
              <a:ea typeface="Roboto Slab"/>
              <a:cs typeface="Roboto Slab"/>
              <a:sym typeface="Roboto Slab"/>
            </a:endParaRPr>
          </a:p>
          <a:p>
            <a:pPr indent="-304958" lvl="0" marL="685800" rtl="0" algn="l">
              <a:lnSpc>
                <a:spcPct val="158000"/>
              </a:lnSpc>
              <a:spcBef>
                <a:spcPts val="0"/>
              </a:spcBef>
              <a:spcAft>
                <a:spcPts val="0"/>
              </a:spcAft>
              <a:buClr>
                <a:schemeClr val="dk1"/>
              </a:buClr>
              <a:buSzPts val="1300"/>
              <a:buFont typeface="Roboto Slab"/>
              <a:buChar char="●"/>
            </a:pPr>
            <a:r>
              <a:rPr lang="en" sz="1300">
                <a:highlight>
                  <a:schemeClr val="lt1"/>
                </a:highlight>
                <a:latin typeface="Roboto Slab"/>
                <a:ea typeface="Roboto Slab"/>
                <a:cs typeface="Roboto Slab"/>
                <a:sym typeface="Roboto Slab"/>
              </a:rPr>
              <a:t>Fewer lines of code.</a:t>
            </a:r>
            <a:endParaRPr sz="1300">
              <a:highlight>
                <a:schemeClr val="lt1"/>
              </a:highlight>
              <a:latin typeface="Roboto Slab"/>
              <a:ea typeface="Roboto Slab"/>
              <a:cs typeface="Roboto Slab"/>
              <a:sym typeface="Roboto Slab"/>
            </a:endParaRPr>
          </a:p>
          <a:p>
            <a:pPr indent="-304958" lvl="0" marL="685800" rtl="0" algn="l">
              <a:lnSpc>
                <a:spcPct val="158000"/>
              </a:lnSpc>
              <a:spcBef>
                <a:spcPts val="0"/>
              </a:spcBef>
              <a:spcAft>
                <a:spcPts val="0"/>
              </a:spcAft>
              <a:buClr>
                <a:schemeClr val="dk1"/>
              </a:buClr>
              <a:buSzPts val="1300"/>
              <a:buFont typeface="Roboto Slab"/>
              <a:buChar char="●"/>
            </a:pPr>
            <a:r>
              <a:rPr lang="en" sz="1300">
                <a:highlight>
                  <a:schemeClr val="lt1"/>
                </a:highlight>
                <a:latin typeface="Roboto Slab"/>
                <a:ea typeface="Roboto Slab"/>
                <a:cs typeface="Roboto Slab"/>
                <a:sym typeface="Roboto Slab"/>
              </a:rPr>
              <a:t>Apache Pig allows splits in the pipeline.</a:t>
            </a:r>
            <a:endParaRPr sz="1300">
              <a:highlight>
                <a:schemeClr val="lt1"/>
              </a:highlight>
              <a:latin typeface="Roboto Slab"/>
              <a:ea typeface="Roboto Slab"/>
              <a:cs typeface="Roboto Slab"/>
              <a:sym typeface="Roboto Slab"/>
            </a:endParaRPr>
          </a:p>
          <a:p>
            <a:pPr indent="-304958" lvl="0" marL="685800" rtl="0" algn="l">
              <a:lnSpc>
                <a:spcPct val="158000"/>
              </a:lnSpc>
              <a:spcBef>
                <a:spcPts val="0"/>
              </a:spcBef>
              <a:spcAft>
                <a:spcPts val="0"/>
              </a:spcAft>
              <a:buClr>
                <a:schemeClr val="dk1"/>
              </a:buClr>
              <a:buSzPts val="1300"/>
              <a:buFont typeface="Roboto Slab"/>
              <a:buChar char="●"/>
            </a:pPr>
            <a:r>
              <a:rPr lang="en" sz="1300">
                <a:highlight>
                  <a:schemeClr val="lt1"/>
                </a:highlight>
                <a:latin typeface="Roboto Slab"/>
                <a:ea typeface="Roboto Slab"/>
                <a:cs typeface="Roboto Slab"/>
                <a:sym typeface="Roboto Slab"/>
              </a:rPr>
              <a:t>The data structure is multivalued, nested, and richer.</a:t>
            </a:r>
            <a:endParaRPr sz="1300">
              <a:highlight>
                <a:schemeClr val="lt1"/>
              </a:highlight>
              <a:latin typeface="Roboto Slab"/>
              <a:ea typeface="Roboto Slab"/>
              <a:cs typeface="Roboto Slab"/>
              <a:sym typeface="Roboto Slab"/>
            </a:endParaRPr>
          </a:p>
          <a:p>
            <a:pPr indent="-304958" lvl="0" marL="685800" rtl="0" algn="l">
              <a:lnSpc>
                <a:spcPct val="158000"/>
              </a:lnSpc>
              <a:spcBef>
                <a:spcPts val="0"/>
              </a:spcBef>
              <a:spcAft>
                <a:spcPts val="0"/>
              </a:spcAft>
              <a:buClr>
                <a:schemeClr val="dk1"/>
              </a:buClr>
              <a:buSzPts val="1300"/>
              <a:buFont typeface="Roboto Slab"/>
              <a:buChar char="●"/>
            </a:pPr>
            <a:r>
              <a:rPr lang="en" sz="1300">
                <a:highlight>
                  <a:schemeClr val="lt1"/>
                </a:highlight>
                <a:latin typeface="Roboto Slab"/>
                <a:ea typeface="Roboto Slab"/>
                <a:cs typeface="Roboto Slab"/>
                <a:sym typeface="Roboto Slab"/>
              </a:rPr>
              <a:t>Pig can handle the analysis of both structured and unstructured data.</a:t>
            </a:r>
            <a:endParaRPr sz="1300">
              <a:highlight>
                <a:schemeClr val="lt1"/>
              </a:highlight>
              <a:latin typeface="Roboto Slab"/>
              <a:ea typeface="Roboto Slab"/>
              <a:cs typeface="Roboto Slab"/>
              <a:sym typeface="Roboto Slab"/>
            </a:endParaRPr>
          </a:p>
          <a:p>
            <a:pPr indent="0" lvl="0" marL="0" rtl="0" algn="l">
              <a:lnSpc>
                <a:spcPct val="115000"/>
              </a:lnSpc>
              <a:spcBef>
                <a:spcPts val="3600"/>
              </a:spcBef>
              <a:spcAft>
                <a:spcPts val="1200"/>
              </a:spcAft>
              <a:buSzPts val="1800"/>
              <a:buNone/>
            </a:pPr>
            <a:r>
              <a:t/>
            </a:r>
            <a:endParaRPr>
              <a:highlight>
                <a:schemeClr val="lt1"/>
              </a:highlight>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Apache Pig</a:t>
            </a:r>
            <a:endParaRPr/>
          </a:p>
        </p:txBody>
      </p:sp>
      <p:sp>
        <p:nvSpPr>
          <p:cNvPr id="142" name="Google Shape;142;p1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300">
                <a:highlight>
                  <a:schemeClr val="lt1"/>
                </a:highlight>
                <a:latin typeface="Roboto Slab"/>
                <a:ea typeface="Roboto Slab"/>
                <a:cs typeface="Roboto Slab"/>
                <a:sym typeface="Roboto Slab"/>
              </a:rPr>
              <a:t>Applications of Apache Pig: </a:t>
            </a:r>
            <a:r>
              <a:rPr lang="en" sz="1300">
                <a:highlight>
                  <a:schemeClr val="lt1"/>
                </a:highlight>
                <a:latin typeface="Roboto Slab"/>
                <a:ea typeface="Roboto Slab"/>
                <a:cs typeface="Roboto Slab"/>
                <a:sym typeface="Roboto Slab"/>
              </a:rPr>
              <a:t> </a:t>
            </a:r>
            <a:endParaRPr sz="1300">
              <a:highlight>
                <a:schemeClr val="lt1"/>
              </a:highlight>
              <a:latin typeface="Roboto Slab"/>
              <a:ea typeface="Roboto Slab"/>
              <a:cs typeface="Roboto Slab"/>
              <a:sym typeface="Roboto Slab"/>
            </a:endParaRPr>
          </a:p>
          <a:p>
            <a:pPr indent="-311150" lvl="0" marL="685800" rtl="0" algn="l">
              <a:lnSpc>
                <a:spcPct val="158000"/>
              </a:lnSpc>
              <a:spcBef>
                <a:spcPts val="800"/>
              </a:spcBef>
              <a:spcAft>
                <a:spcPts val="0"/>
              </a:spcAft>
              <a:buClr>
                <a:schemeClr val="dk1"/>
              </a:buClr>
              <a:buSzPts val="1300"/>
              <a:buFont typeface="Roboto Slab"/>
              <a:buChar char="●"/>
            </a:pPr>
            <a:r>
              <a:rPr lang="en" sz="1300">
                <a:highlight>
                  <a:schemeClr val="lt1"/>
                </a:highlight>
                <a:latin typeface="Roboto Slab"/>
                <a:ea typeface="Roboto Slab"/>
                <a:cs typeface="Roboto Slab"/>
                <a:sym typeface="Roboto Slab"/>
              </a:rPr>
              <a:t>For exploring large datasets Pig Scripting is used.</a:t>
            </a:r>
            <a:endParaRPr sz="1300">
              <a:highlight>
                <a:schemeClr val="lt1"/>
              </a:highlight>
              <a:latin typeface="Roboto Slab"/>
              <a:ea typeface="Roboto Slab"/>
              <a:cs typeface="Roboto Slab"/>
              <a:sym typeface="Roboto Slab"/>
            </a:endParaRPr>
          </a:p>
          <a:p>
            <a:pPr indent="-311150" lvl="0" marL="685800" rtl="0" algn="l">
              <a:lnSpc>
                <a:spcPct val="158000"/>
              </a:lnSpc>
              <a:spcBef>
                <a:spcPts val="0"/>
              </a:spcBef>
              <a:spcAft>
                <a:spcPts val="0"/>
              </a:spcAft>
              <a:buClr>
                <a:schemeClr val="dk1"/>
              </a:buClr>
              <a:buSzPts val="1300"/>
              <a:buFont typeface="Roboto Slab"/>
              <a:buChar char="●"/>
            </a:pPr>
            <a:r>
              <a:rPr lang="en" sz="1300">
                <a:highlight>
                  <a:schemeClr val="lt1"/>
                </a:highlight>
                <a:latin typeface="Roboto Slab"/>
                <a:ea typeface="Roboto Slab"/>
                <a:cs typeface="Roboto Slab"/>
                <a:sym typeface="Roboto Slab"/>
              </a:rPr>
              <a:t>Provides the supports across large data-sets for Ad-hoc queries.</a:t>
            </a:r>
            <a:endParaRPr sz="1300">
              <a:highlight>
                <a:schemeClr val="lt1"/>
              </a:highlight>
              <a:latin typeface="Roboto Slab"/>
              <a:ea typeface="Roboto Slab"/>
              <a:cs typeface="Roboto Slab"/>
              <a:sym typeface="Roboto Slab"/>
            </a:endParaRPr>
          </a:p>
          <a:p>
            <a:pPr indent="-311150" lvl="0" marL="685800" rtl="0" algn="l">
              <a:lnSpc>
                <a:spcPct val="158000"/>
              </a:lnSpc>
              <a:spcBef>
                <a:spcPts val="0"/>
              </a:spcBef>
              <a:spcAft>
                <a:spcPts val="0"/>
              </a:spcAft>
              <a:buClr>
                <a:schemeClr val="dk1"/>
              </a:buClr>
              <a:buSzPts val="1300"/>
              <a:buFont typeface="Roboto Slab"/>
              <a:buChar char="●"/>
            </a:pPr>
            <a:r>
              <a:rPr lang="en" sz="1300">
                <a:highlight>
                  <a:schemeClr val="lt1"/>
                </a:highlight>
                <a:latin typeface="Roboto Slab"/>
                <a:ea typeface="Roboto Slab"/>
                <a:cs typeface="Roboto Slab"/>
                <a:sym typeface="Roboto Slab"/>
              </a:rPr>
              <a:t>In the prototyping of large data-sets processing algorithms.</a:t>
            </a:r>
            <a:endParaRPr sz="1300">
              <a:highlight>
                <a:schemeClr val="lt1"/>
              </a:highlight>
              <a:latin typeface="Roboto Slab"/>
              <a:ea typeface="Roboto Slab"/>
              <a:cs typeface="Roboto Slab"/>
              <a:sym typeface="Roboto Slab"/>
            </a:endParaRPr>
          </a:p>
          <a:p>
            <a:pPr indent="-311150" lvl="0" marL="685800" rtl="0" algn="l">
              <a:lnSpc>
                <a:spcPct val="158000"/>
              </a:lnSpc>
              <a:spcBef>
                <a:spcPts val="0"/>
              </a:spcBef>
              <a:spcAft>
                <a:spcPts val="0"/>
              </a:spcAft>
              <a:buClr>
                <a:schemeClr val="dk1"/>
              </a:buClr>
              <a:buSzPts val="1300"/>
              <a:buFont typeface="Roboto Slab"/>
              <a:buChar char="●"/>
            </a:pPr>
            <a:r>
              <a:rPr lang="en" sz="1300">
                <a:highlight>
                  <a:schemeClr val="lt1"/>
                </a:highlight>
                <a:latin typeface="Roboto Slab"/>
                <a:ea typeface="Roboto Slab"/>
                <a:cs typeface="Roboto Slab"/>
                <a:sym typeface="Roboto Slab"/>
              </a:rPr>
              <a:t>Required to process the time sensitive data loads.</a:t>
            </a:r>
            <a:endParaRPr sz="1300">
              <a:highlight>
                <a:schemeClr val="lt1"/>
              </a:highlight>
              <a:latin typeface="Roboto Slab"/>
              <a:ea typeface="Roboto Slab"/>
              <a:cs typeface="Roboto Slab"/>
              <a:sym typeface="Roboto Slab"/>
            </a:endParaRPr>
          </a:p>
          <a:p>
            <a:pPr indent="-311150" lvl="0" marL="685800" rtl="0" algn="l">
              <a:lnSpc>
                <a:spcPct val="158000"/>
              </a:lnSpc>
              <a:spcBef>
                <a:spcPts val="0"/>
              </a:spcBef>
              <a:spcAft>
                <a:spcPts val="0"/>
              </a:spcAft>
              <a:buClr>
                <a:schemeClr val="dk1"/>
              </a:buClr>
              <a:buSzPts val="1300"/>
              <a:buFont typeface="Roboto Slab"/>
              <a:buChar char="●"/>
            </a:pPr>
            <a:r>
              <a:rPr lang="en" sz="1300">
                <a:highlight>
                  <a:schemeClr val="lt1"/>
                </a:highlight>
                <a:latin typeface="Roboto Slab"/>
                <a:ea typeface="Roboto Slab"/>
                <a:cs typeface="Roboto Slab"/>
                <a:sym typeface="Roboto Slab"/>
              </a:rPr>
              <a:t>For collecting large amounts of datasets in form of search logs and web crawls.</a:t>
            </a:r>
            <a:endParaRPr sz="1300">
              <a:highlight>
                <a:schemeClr val="lt1"/>
              </a:highlight>
              <a:latin typeface="Roboto Slab"/>
              <a:ea typeface="Roboto Slab"/>
              <a:cs typeface="Roboto Slab"/>
              <a:sym typeface="Roboto Slab"/>
            </a:endParaRPr>
          </a:p>
          <a:p>
            <a:pPr indent="-311150" lvl="0" marL="685800" rtl="0" algn="l">
              <a:lnSpc>
                <a:spcPct val="158000"/>
              </a:lnSpc>
              <a:spcBef>
                <a:spcPts val="0"/>
              </a:spcBef>
              <a:spcAft>
                <a:spcPts val="0"/>
              </a:spcAft>
              <a:buClr>
                <a:schemeClr val="dk1"/>
              </a:buClr>
              <a:buSzPts val="1300"/>
              <a:buFont typeface="Roboto Slab"/>
              <a:buChar char="●"/>
            </a:pPr>
            <a:r>
              <a:rPr lang="en" sz="1300">
                <a:highlight>
                  <a:schemeClr val="lt1"/>
                </a:highlight>
                <a:latin typeface="Roboto Slab"/>
                <a:ea typeface="Roboto Slab"/>
                <a:cs typeface="Roboto Slab"/>
                <a:sym typeface="Roboto Slab"/>
              </a:rPr>
              <a:t>Used where the analytical insights are needed using the sampling.</a:t>
            </a:r>
            <a:endParaRPr sz="1300">
              <a:highlight>
                <a:schemeClr val="lt1"/>
              </a:highlight>
              <a:latin typeface="Roboto Slab"/>
              <a:ea typeface="Roboto Slab"/>
              <a:cs typeface="Roboto Slab"/>
              <a:sym typeface="Roboto Slab"/>
            </a:endParaRPr>
          </a:p>
          <a:p>
            <a:pPr indent="0" lvl="0" marL="0" rtl="0" algn="l">
              <a:lnSpc>
                <a:spcPct val="115000"/>
              </a:lnSpc>
              <a:spcBef>
                <a:spcPts val="3600"/>
              </a:spcBef>
              <a:spcAft>
                <a:spcPts val="1200"/>
              </a:spcAft>
              <a:buSzPts val="1800"/>
              <a:buNone/>
            </a:pPr>
            <a:r>
              <a:t/>
            </a:r>
            <a:endParaRPr>
              <a:highlight>
                <a:schemeClr val="lt1"/>
              </a:highlight>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Apache Sqoop Vs Pig</a:t>
            </a:r>
            <a:endParaRPr/>
          </a:p>
        </p:txBody>
      </p:sp>
      <p:pic>
        <p:nvPicPr>
          <p:cNvPr id="148" name="Google Shape;148;p12"/>
          <p:cNvPicPr preferRelativeResize="0"/>
          <p:nvPr/>
        </p:nvPicPr>
        <p:blipFill rotWithShape="1">
          <a:blip r:embed="rId3">
            <a:alphaModFix/>
          </a:blip>
          <a:srcRect b="0" l="0" r="0" t="0"/>
          <a:stretch/>
        </p:blipFill>
        <p:spPr>
          <a:xfrm>
            <a:off x="1177850" y="1226725"/>
            <a:ext cx="6543675" cy="3693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Apache Sqoop Vs Pig cont….</a:t>
            </a:r>
            <a:endParaRPr/>
          </a:p>
        </p:txBody>
      </p:sp>
      <p:pic>
        <p:nvPicPr>
          <p:cNvPr id="154" name="Google Shape;154;p13"/>
          <p:cNvPicPr preferRelativeResize="0"/>
          <p:nvPr/>
        </p:nvPicPr>
        <p:blipFill rotWithShape="1">
          <a:blip r:embed="rId3">
            <a:alphaModFix/>
          </a:blip>
          <a:srcRect b="0" l="0" r="0" t="0"/>
          <a:stretch/>
        </p:blipFill>
        <p:spPr>
          <a:xfrm>
            <a:off x="1331225" y="1144125"/>
            <a:ext cx="6715125" cy="383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ph type="title"/>
          </p:nvPr>
        </p:nvSpPr>
        <p:spPr>
          <a:xfrm>
            <a:off x="387900" y="458025"/>
            <a:ext cx="8368200" cy="4581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Apache Pig</a:t>
            </a:r>
            <a:endParaRPr/>
          </a:p>
        </p:txBody>
      </p:sp>
      <p:pic>
        <p:nvPicPr>
          <p:cNvPr id="160" name="Google Shape;160;p14"/>
          <p:cNvPicPr preferRelativeResize="0"/>
          <p:nvPr/>
        </p:nvPicPr>
        <p:blipFill rotWithShape="1">
          <a:blip r:embed="rId3">
            <a:alphaModFix/>
          </a:blip>
          <a:srcRect b="0" l="0" r="0" t="0"/>
          <a:stretch/>
        </p:blipFill>
        <p:spPr>
          <a:xfrm>
            <a:off x="693725" y="1689875"/>
            <a:ext cx="7620000" cy="257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5"/>
          <p:cNvPicPr preferRelativeResize="0"/>
          <p:nvPr/>
        </p:nvPicPr>
        <p:blipFill rotWithShape="1">
          <a:blip r:embed="rId3">
            <a:alphaModFix/>
          </a:blip>
          <a:srcRect b="0" l="0" r="0" t="0"/>
          <a:stretch/>
        </p:blipFill>
        <p:spPr>
          <a:xfrm>
            <a:off x="476475" y="447625"/>
            <a:ext cx="8117649" cy="4248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ph type="title"/>
          </p:nvPr>
        </p:nvSpPr>
        <p:spPr>
          <a:xfrm>
            <a:off x="387900" y="458025"/>
            <a:ext cx="8368200" cy="2760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71" name="Google Shape;171;p16"/>
          <p:cNvSpPr txBox="1"/>
          <p:nvPr>
            <p:ph idx="1" type="body"/>
          </p:nvPr>
        </p:nvSpPr>
        <p:spPr>
          <a:xfrm>
            <a:off x="387900" y="904825"/>
            <a:ext cx="8368200" cy="3663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2" name="Google Shape;172;p16"/>
          <p:cNvPicPr preferRelativeResize="0"/>
          <p:nvPr/>
        </p:nvPicPr>
        <p:blipFill rotWithShape="1">
          <a:blip r:embed="rId3">
            <a:alphaModFix/>
          </a:blip>
          <a:srcRect b="0" l="0" r="0" t="0"/>
          <a:stretch/>
        </p:blipFill>
        <p:spPr>
          <a:xfrm>
            <a:off x="1354" y="0"/>
            <a:ext cx="9141293"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Apache Hive</a:t>
            </a:r>
            <a:endParaRPr/>
          </a:p>
        </p:txBody>
      </p:sp>
      <p:sp>
        <p:nvSpPr>
          <p:cNvPr id="178" name="Google Shape;178;p1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just">
              <a:lnSpc>
                <a:spcPct val="156250"/>
              </a:lnSpc>
              <a:spcBef>
                <a:spcPts val="800"/>
              </a:spcBef>
              <a:spcAft>
                <a:spcPts val="0"/>
              </a:spcAft>
              <a:buSzPts val="1800"/>
              <a:buNone/>
            </a:pPr>
            <a:r>
              <a:rPr lang="en" sz="1200">
                <a:highlight>
                  <a:schemeClr val="lt1"/>
                </a:highlight>
                <a:latin typeface="Roboto Slab"/>
                <a:ea typeface="Roboto Slab"/>
                <a:cs typeface="Roboto Slab"/>
                <a:sym typeface="Roboto Slab"/>
              </a:rPr>
              <a:t>The </a:t>
            </a:r>
            <a:r>
              <a:rPr lang="en" sz="1200">
                <a:solidFill>
                  <a:schemeClr val="hlink"/>
                </a:solidFill>
                <a:highlight>
                  <a:schemeClr val="lt1"/>
                </a:highlight>
                <a:uFill>
                  <a:noFill/>
                </a:uFill>
                <a:latin typeface="Roboto Slab"/>
                <a:ea typeface="Roboto Slab"/>
                <a:cs typeface="Roboto Slab"/>
                <a:sym typeface="Roboto Slab"/>
                <a:hlinkClick r:id="rId3"/>
              </a:rPr>
              <a:t>Apache Hive</a:t>
            </a:r>
            <a:r>
              <a:rPr lang="en" sz="1200">
                <a:highlight>
                  <a:schemeClr val="lt1"/>
                </a:highlight>
                <a:latin typeface="Roboto Slab"/>
                <a:ea typeface="Roboto Slab"/>
                <a:cs typeface="Roboto Slab"/>
                <a:sym typeface="Roboto Slab"/>
              </a:rPr>
              <a:t> is a data warehouse software that lets you read, write and manage huge volumes of datasets that are stored in a distributed environment using SQL. It is possible to project structure onto data that is in storage. Users can connect to Hive using a JDBC driver and a command-line tool.</a:t>
            </a:r>
            <a:endParaRPr sz="1200">
              <a:highlight>
                <a:schemeClr val="lt1"/>
              </a:highlight>
              <a:latin typeface="Roboto Slab"/>
              <a:ea typeface="Roboto Slab"/>
              <a:cs typeface="Roboto Slab"/>
              <a:sym typeface="Roboto Slab"/>
            </a:endParaRPr>
          </a:p>
          <a:p>
            <a:pPr indent="0" lvl="0" marL="0" rtl="0" algn="just">
              <a:lnSpc>
                <a:spcPct val="156250"/>
              </a:lnSpc>
              <a:spcBef>
                <a:spcPts val="800"/>
              </a:spcBef>
              <a:spcAft>
                <a:spcPts val="0"/>
              </a:spcAft>
              <a:buSzPts val="1800"/>
              <a:buNone/>
            </a:pPr>
            <a:r>
              <a:rPr lang="en" sz="1200">
                <a:highlight>
                  <a:schemeClr val="lt1"/>
                </a:highlight>
                <a:latin typeface="Roboto Slab"/>
                <a:ea typeface="Roboto Slab"/>
                <a:cs typeface="Roboto Slab"/>
                <a:sym typeface="Roboto Slab"/>
              </a:rPr>
              <a:t>Hive is an open system.  We can use Hive for analyzing and querying in large datasets of Hadoop files. It’s similar to </a:t>
            </a:r>
            <a:r>
              <a:rPr lang="en" sz="1200">
                <a:solidFill>
                  <a:schemeClr val="hlink"/>
                </a:solidFill>
                <a:highlight>
                  <a:schemeClr val="lt1"/>
                </a:highlight>
                <a:uFill>
                  <a:noFill/>
                </a:uFill>
                <a:latin typeface="Roboto Slab"/>
                <a:ea typeface="Roboto Slab"/>
                <a:cs typeface="Roboto Slab"/>
                <a:sym typeface="Roboto Slab"/>
                <a:hlinkClick r:id="rId4"/>
              </a:rPr>
              <a:t>SQL</a:t>
            </a:r>
            <a:r>
              <a:rPr lang="en" sz="1200">
                <a:highlight>
                  <a:schemeClr val="lt1"/>
                </a:highlight>
                <a:latin typeface="Roboto Slab"/>
                <a:ea typeface="Roboto Slab"/>
                <a:cs typeface="Roboto Slab"/>
                <a:sym typeface="Roboto Slab"/>
              </a:rPr>
              <a:t>. The present version of Hive is 0.13.1.</a:t>
            </a:r>
            <a:endParaRPr sz="1200">
              <a:highlight>
                <a:schemeClr val="lt1"/>
              </a:highlight>
              <a:latin typeface="Roboto Slab"/>
              <a:ea typeface="Roboto Slab"/>
              <a:cs typeface="Roboto Slab"/>
              <a:sym typeface="Roboto Slab"/>
            </a:endParaRPr>
          </a:p>
          <a:p>
            <a:pPr indent="0" lvl="0" marL="0" rtl="0" algn="l">
              <a:lnSpc>
                <a:spcPct val="115000"/>
              </a:lnSpc>
              <a:spcBef>
                <a:spcPts val="0"/>
              </a:spcBef>
              <a:spcAft>
                <a:spcPts val="1200"/>
              </a:spcAft>
              <a:buSzPts val="1800"/>
              <a:buNone/>
            </a:pPr>
            <a:r>
              <a:t/>
            </a:r>
            <a:endParaRPr>
              <a:highlight>
                <a:schemeClr val="lt1"/>
              </a:highlight>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Apache Sqoop</a:t>
            </a:r>
            <a:endParaRPr/>
          </a:p>
        </p:txBody>
      </p:sp>
      <p:sp>
        <p:nvSpPr>
          <p:cNvPr id="71" name="Google Shape;71;p4"/>
          <p:cNvSpPr txBox="1"/>
          <p:nvPr>
            <p:ph idx="1" type="body"/>
          </p:nvPr>
        </p:nvSpPr>
        <p:spPr>
          <a:xfrm>
            <a:off x="387900" y="1489824"/>
            <a:ext cx="8368200" cy="3078900"/>
          </a:xfrm>
          <a:prstGeom prst="rect">
            <a:avLst/>
          </a:prstGeom>
          <a:solidFill>
            <a:schemeClr val="lt1"/>
          </a:solid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sz="1200">
                <a:highlight>
                  <a:schemeClr val="lt1"/>
                </a:highlight>
                <a:latin typeface="Roboto Slab"/>
                <a:ea typeface="Roboto Slab"/>
                <a:cs typeface="Roboto Slab"/>
                <a:sym typeface="Roboto Slab"/>
              </a:rPr>
              <a:t>Apache SQOOP (SQL-to-Hadoop) is tool designed to support bulk export and import of data into HDFS from structured data store such as relational databases, enterprise data warehouses, and NoSQL systems. It is a data migration tool based upon a connector architecture which supports plugins to provide connectivity to new external system.</a:t>
            </a:r>
            <a:endParaRPr sz="1200">
              <a:highlight>
                <a:schemeClr val="lt1"/>
              </a:highlight>
              <a:latin typeface="Roboto Slab"/>
              <a:ea typeface="Roboto Slab"/>
              <a:cs typeface="Roboto Slab"/>
              <a:sym typeface="Roboto Slab"/>
            </a:endParaRPr>
          </a:p>
          <a:p>
            <a:pPr indent="0" lvl="0" marL="0" rtl="0" algn="l">
              <a:lnSpc>
                <a:spcPct val="115000"/>
              </a:lnSpc>
              <a:spcBef>
                <a:spcPts val="1200"/>
              </a:spcBef>
              <a:spcAft>
                <a:spcPts val="0"/>
              </a:spcAft>
              <a:buSzPts val="1800"/>
              <a:buNone/>
            </a:pPr>
            <a:r>
              <a:rPr lang="en" sz="1200">
                <a:highlight>
                  <a:schemeClr val="lt1"/>
                </a:highlight>
                <a:latin typeface="Roboto Slab"/>
                <a:ea typeface="Roboto Slab"/>
                <a:cs typeface="Roboto Slab"/>
                <a:sym typeface="Roboto Slab"/>
              </a:rPr>
              <a:t>Apache Sqoop is a tool that is extensively used to transfer large amounts of data from Hadoop to the relational database servers and vice-versa. Sqoop can be used to import the various types of data from Oracle, MySQL, and other databases.</a:t>
            </a:r>
            <a:endParaRPr sz="1200">
              <a:highlight>
                <a:schemeClr val="lt1"/>
              </a:highlight>
              <a:latin typeface="Roboto Slab"/>
              <a:ea typeface="Roboto Slab"/>
              <a:cs typeface="Roboto Slab"/>
              <a:sym typeface="Roboto Slab"/>
            </a:endParaRPr>
          </a:p>
          <a:p>
            <a:pPr indent="0" lvl="0" marL="0" rtl="0" algn="l">
              <a:lnSpc>
                <a:spcPct val="115000"/>
              </a:lnSpc>
              <a:spcBef>
                <a:spcPts val="1200"/>
              </a:spcBef>
              <a:spcAft>
                <a:spcPts val="1200"/>
              </a:spcAft>
              <a:buSzPts val="1800"/>
              <a:buNone/>
            </a:pPr>
            <a:r>
              <a:t/>
            </a:r>
            <a:endParaRPr b="1" sz="1350">
              <a:highlight>
                <a:schemeClr val="lt1"/>
              </a:highlight>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Apache Hive</a:t>
            </a:r>
            <a:endParaRPr/>
          </a:p>
        </p:txBody>
      </p:sp>
      <p:sp>
        <p:nvSpPr>
          <p:cNvPr id="184" name="Google Shape;184;p1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just">
              <a:lnSpc>
                <a:spcPct val="156250"/>
              </a:lnSpc>
              <a:spcBef>
                <a:spcPts val="800"/>
              </a:spcBef>
              <a:spcAft>
                <a:spcPts val="0"/>
              </a:spcAft>
              <a:buSzPts val="1800"/>
              <a:buNone/>
            </a:pPr>
            <a:r>
              <a:rPr lang="en" sz="1200">
                <a:highlight>
                  <a:schemeClr val="lt1"/>
                </a:highlight>
                <a:latin typeface="Roboto Slab"/>
                <a:ea typeface="Roboto Slab"/>
                <a:cs typeface="Roboto Slab"/>
                <a:sym typeface="Roboto Slab"/>
              </a:rPr>
              <a:t>Hive supports ACID transactions: The full form of ACID is Atomicity, Consistency, Isolation, and Durability. ACID transactions are provided at the row levels, there are Insert, Delete, and Update options so that Hive supports ACID transactions.</a:t>
            </a:r>
            <a:endParaRPr sz="1200">
              <a:highlight>
                <a:schemeClr val="lt1"/>
              </a:highlight>
              <a:latin typeface="Roboto Slab"/>
              <a:ea typeface="Roboto Slab"/>
              <a:cs typeface="Roboto Slab"/>
              <a:sym typeface="Roboto Slab"/>
            </a:endParaRPr>
          </a:p>
          <a:p>
            <a:pPr indent="0" lvl="0" marL="0" rtl="0" algn="just">
              <a:lnSpc>
                <a:spcPct val="156250"/>
              </a:lnSpc>
              <a:spcBef>
                <a:spcPts val="800"/>
              </a:spcBef>
              <a:spcAft>
                <a:spcPts val="0"/>
              </a:spcAft>
              <a:buSzPts val="1800"/>
              <a:buNone/>
            </a:pPr>
            <a:r>
              <a:rPr lang="en" sz="1200">
                <a:highlight>
                  <a:schemeClr val="lt1"/>
                </a:highlight>
                <a:latin typeface="Roboto Slab"/>
                <a:ea typeface="Roboto Slab"/>
                <a:cs typeface="Roboto Slab"/>
                <a:sym typeface="Roboto Slab"/>
              </a:rPr>
              <a:t>Hive is not considered a full database. The design rules and regulations of Hadoop and </a:t>
            </a:r>
            <a:r>
              <a:rPr lang="en" sz="1200">
                <a:solidFill>
                  <a:schemeClr val="hlink"/>
                </a:solidFill>
                <a:highlight>
                  <a:schemeClr val="lt1"/>
                </a:highlight>
                <a:uFill>
                  <a:noFill/>
                </a:uFill>
                <a:latin typeface="Roboto Slab"/>
                <a:ea typeface="Roboto Slab"/>
                <a:cs typeface="Roboto Slab"/>
                <a:sym typeface="Roboto Slab"/>
                <a:hlinkClick r:id="rId3"/>
              </a:rPr>
              <a:t>HDFS</a:t>
            </a:r>
            <a:r>
              <a:rPr lang="en" sz="1200">
                <a:highlight>
                  <a:schemeClr val="lt1"/>
                </a:highlight>
                <a:latin typeface="Roboto Slab"/>
                <a:ea typeface="Roboto Slab"/>
                <a:cs typeface="Roboto Slab"/>
                <a:sym typeface="Roboto Slab"/>
              </a:rPr>
              <a:t> put restrictions on what Hive can do.</a:t>
            </a:r>
            <a:endParaRPr sz="1200">
              <a:highlight>
                <a:schemeClr val="lt1"/>
              </a:highlight>
              <a:latin typeface="Roboto Slab"/>
              <a:ea typeface="Roboto Slab"/>
              <a:cs typeface="Roboto Slab"/>
              <a:sym typeface="Roboto Slab"/>
            </a:endParaRPr>
          </a:p>
          <a:p>
            <a:pPr indent="0" lvl="0" marL="0" rtl="0" algn="l">
              <a:lnSpc>
                <a:spcPct val="115000"/>
              </a:lnSpc>
              <a:spcBef>
                <a:spcPts val="0"/>
              </a:spcBef>
              <a:spcAft>
                <a:spcPts val="1200"/>
              </a:spcAft>
              <a:buSzPts val="1800"/>
              <a:buNone/>
            </a:pPr>
            <a:r>
              <a:t/>
            </a:r>
            <a:endParaRPr>
              <a:highlight>
                <a:schemeClr val="lt1"/>
              </a:highlight>
              <a:latin typeface="Roboto Slab"/>
              <a:ea typeface="Roboto Slab"/>
              <a:cs typeface="Roboto Slab"/>
              <a:sym typeface="Roboto Sla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Apache Hive</a:t>
            </a:r>
            <a:endParaRPr/>
          </a:p>
        </p:txBody>
      </p:sp>
      <p:sp>
        <p:nvSpPr>
          <p:cNvPr id="190" name="Google Shape;190;p1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just">
              <a:lnSpc>
                <a:spcPct val="156250"/>
              </a:lnSpc>
              <a:spcBef>
                <a:spcPts val="800"/>
              </a:spcBef>
              <a:spcAft>
                <a:spcPts val="0"/>
              </a:spcAft>
              <a:buSzPts val="1800"/>
              <a:buNone/>
            </a:pPr>
            <a:r>
              <a:rPr lang="en" sz="1200">
                <a:highlight>
                  <a:schemeClr val="lt1"/>
                </a:highlight>
                <a:latin typeface="Roboto Slab"/>
                <a:ea typeface="Roboto Slab"/>
                <a:cs typeface="Roboto Slab"/>
                <a:sym typeface="Roboto Slab"/>
              </a:rPr>
              <a:t>data warehouse applications</a:t>
            </a:r>
            <a:endParaRPr sz="1200">
              <a:highlight>
                <a:schemeClr val="lt1"/>
              </a:highlight>
              <a:latin typeface="Roboto Slab"/>
              <a:ea typeface="Roboto Slab"/>
              <a:cs typeface="Roboto Slab"/>
              <a:sym typeface="Roboto Slab"/>
            </a:endParaRPr>
          </a:p>
          <a:p>
            <a:pPr indent="-304800" lvl="0" marL="749300" rtl="0" algn="l">
              <a:lnSpc>
                <a:spcPct val="156250"/>
              </a:lnSpc>
              <a:spcBef>
                <a:spcPts val="1600"/>
              </a:spcBef>
              <a:spcAft>
                <a:spcPts val="0"/>
              </a:spcAft>
              <a:buClr>
                <a:schemeClr val="dk1"/>
              </a:buClr>
              <a:buSzPts val="1200"/>
              <a:buFont typeface="Roboto Slab"/>
              <a:buChar char="●"/>
            </a:pPr>
            <a:r>
              <a:rPr lang="en" sz="1200">
                <a:highlight>
                  <a:schemeClr val="lt1"/>
                </a:highlight>
                <a:latin typeface="Roboto Slab"/>
                <a:ea typeface="Roboto Slab"/>
                <a:cs typeface="Roboto Slab"/>
                <a:sym typeface="Roboto Slab"/>
              </a:rPr>
              <a:t>Analyzing the relatively static data</a:t>
            </a:r>
            <a:endParaRPr sz="1200">
              <a:highlight>
                <a:schemeClr val="lt1"/>
              </a:highlight>
              <a:latin typeface="Roboto Slab"/>
              <a:ea typeface="Roboto Slab"/>
              <a:cs typeface="Roboto Slab"/>
              <a:sym typeface="Roboto Slab"/>
            </a:endParaRPr>
          </a:p>
          <a:p>
            <a:pPr indent="-304800" lvl="0" marL="749300" rtl="0" algn="l">
              <a:lnSpc>
                <a:spcPct val="156250"/>
              </a:lnSpc>
              <a:spcBef>
                <a:spcPts val="0"/>
              </a:spcBef>
              <a:spcAft>
                <a:spcPts val="0"/>
              </a:spcAft>
              <a:buClr>
                <a:schemeClr val="dk1"/>
              </a:buClr>
              <a:buSzPts val="1200"/>
              <a:buFont typeface="Roboto Slab"/>
              <a:buChar char="●"/>
            </a:pPr>
            <a:r>
              <a:rPr lang="en" sz="1200">
                <a:highlight>
                  <a:schemeClr val="lt1"/>
                </a:highlight>
                <a:latin typeface="Roboto Slab"/>
                <a:ea typeface="Roboto Slab"/>
                <a:cs typeface="Roboto Slab"/>
                <a:sym typeface="Roboto Slab"/>
              </a:rPr>
              <a:t>Less Responsive time</a:t>
            </a:r>
            <a:endParaRPr sz="1200">
              <a:highlight>
                <a:schemeClr val="lt1"/>
              </a:highlight>
              <a:latin typeface="Roboto Slab"/>
              <a:ea typeface="Roboto Slab"/>
              <a:cs typeface="Roboto Slab"/>
              <a:sym typeface="Roboto Slab"/>
            </a:endParaRPr>
          </a:p>
          <a:p>
            <a:pPr indent="-304800" lvl="0" marL="749300" rtl="0" algn="l">
              <a:lnSpc>
                <a:spcPct val="156250"/>
              </a:lnSpc>
              <a:spcBef>
                <a:spcPts val="0"/>
              </a:spcBef>
              <a:spcAft>
                <a:spcPts val="0"/>
              </a:spcAft>
              <a:buClr>
                <a:schemeClr val="dk1"/>
              </a:buClr>
              <a:buSzPts val="1200"/>
              <a:buFont typeface="Roboto Slab"/>
              <a:buChar char="●"/>
            </a:pPr>
            <a:r>
              <a:rPr lang="en" sz="1200">
                <a:highlight>
                  <a:schemeClr val="lt1"/>
                </a:highlight>
                <a:latin typeface="Roboto Slab"/>
                <a:ea typeface="Roboto Slab"/>
                <a:cs typeface="Roboto Slab"/>
                <a:sym typeface="Roboto Slab"/>
              </a:rPr>
              <a:t>No rapid changes in data.</a:t>
            </a:r>
            <a:endParaRPr sz="1200">
              <a:highlight>
                <a:schemeClr val="lt1"/>
              </a:highlight>
              <a:latin typeface="Roboto Slab"/>
              <a:ea typeface="Roboto Slab"/>
              <a:cs typeface="Roboto Slab"/>
              <a:sym typeface="Roboto Slab"/>
            </a:endParaRPr>
          </a:p>
          <a:p>
            <a:pPr indent="0" lvl="0" marL="0" rtl="0" algn="just">
              <a:lnSpc>
                <a:spcPct val="156250"/>
              </a:lnSpc>
              <a:spcBef>
                <a:spcPts val="800"/>
              </a:spcBef>
              <a:spcAft>
                <a:spcPts val="0"/>
              </a:spcAft>
              <a:buSzPts val="1800"/>
              <a:buNone/>
            </a:pPr>
            <a:r>
              <a:rPr lang="en" sz="1200">
                <a:highlight>
                  <a:schemeClr val="lt1"/>
                </a:highlight>
                <a:latin typeface="Roboto Slab"/>
                <a:ea typeface="Roboto Slab"/>
                <a:cs typeface="Roboto Slab"/>
                <a:sym typeface="Roboto Slab"/>
              </a:rPr>
              <a:t>Hive doesn’t provide fundamental features required for OLTP, Online Transaction Processing. Hive is suitable for </a:t>
            </a:r>
            <a:r>
              <a:rPr lang="en" sz="1200">
                <a:solidFill>
                  <a:schemeClr val="hlink"/>
                </a:solidFill>
                <a:highlight>
                  <a:schemeClr val="lt1"/>
                </a:highlight>
                <a:uFill>
                  <a:noFill/>
                </a:uFill>
                <a:latin typeface="Roboto Slab"/>
                <a:ea typeface="Roboto Slab"/>
                <a:cs typeface="Roboto Slab"/>
                <a:sym typeface="Roboto Slab"/>
                <a:hlinkClick r:id="rId3"/>
              </a:rPr>
              <a:t>data warehouse</a:t>
            </a:r>
            <a:r>
              <a:rPr lang="en" sz="1200">
                <a:highlight>
                  <a:schemeClr val="lt1"/>
                </a:highlight>
                <a:latin typeface="Roboto Slab"/>
                <a:ea typeface="Roboto Slab"/>
                <a:cs typeface="Roboto Slab"/>
                <a:sym typeface="Roboto Slab"/>
              </a:rPr>
              <a:t> applications in large data sets.</a:t>
            </a:r>
            <a:endParaRPr sz="1200">
              <a:highlight>
                <a:schemeClr val="lt1"/>
              </a:highlight>
              <a:latin typeface="Roboto Slab"/>
              <a:ea typeface="Roboto Slab"/>
              <a:cs typeface="Roboto Slab"/>
              <a:sym typeface="Roboto Slab"/>
            </a:endParaRPr>
          </a:p>
          <a:p>
            <a:pPr indent="0" lvl="0" marL="0" rtl="0" algn="l">
              <a:lnSpc>
                <a:spcPct val="115000"/>
              </a:lnSpc>
              <a:spcBef>
                <a:spcPts val="0"/>
              </a:spcBef>
              <a:spcAft>
                <a:spcPts val="1200"/>
              </a:spcAft>
              <a:buSzPts val="1800"/>
              <a:buNone/>
            </a:pPr>
            <a:r>
              <a:t/>
            </a:r>
            <a:endParaRPr>
              <a:highlight>
                <a:schemeClr val="lt1"/>
              </a:highlight>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0"/>
          <p:cNvPicPr preferRelativeResize="0"/>
          <p:nvPr/>
        </p:nvPicPr>
        <p:blipFill rotWithShape="1">
          <a:blip r:embed="rId3">
            <a:alphaModFix/>
          </a:blip>
          <a:srcRect b="0" l="0" r="0" t="0"/>
          <a:stretch/>
        </p:blipFill>
        <p:spPr>
          <a:xfrm>
            <a:off x="306674" y="145312"/>
            <a:ext cx="8530651" cy="4852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1"/>
          <p:cNvPicPr preferRelativeResize="0"/>
          <p:nvPr/>
        </p:nvPicPr>
        <p:blipFill rotWithShape="1">
          <a:blip r:embed="rId3">
            <a:alphaModFix/>
          </a:blip>
          <a:srcRect b="0" l="0" r="0" t="0"/>
          <a:stretch/>
        </p:blipFill>
        <p:spPr>
          <a:xfrm>
            <a:off x="360300" y="378500"/>
            <a:ext cx="8490150" cy="4443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2"/>
          <p:cNvPicPr preferRelativeResize="0"/>
          <p:nvPr/>
        </p:nvPicPr>
        <p:blipFill rotWithShape="1">
          <a:blip r:embed="rId3">
            <a:alphaModFix/>
          </a:blip>
          <a:srcRect b="0" l="0" r="0" t="0"/>
          <a:stretch/>
        </p:blipFill>
        <p:spPr>
          <a:xfrm>
            <a:off x="374350" y="740625"/>
            <a:ext cx="8285274" cy="3788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idx="1" type="body"/>
          </p:nvPr>
        </p:nvSpPr>
        <p:spPr>
          <a:xfrm>
            <a:off x="387900" y="1819550"/>
            <a:ext cx="8368200" cy="11925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en" sz="4500"/>
              <a:t>Thank you</a:t>
            </a:r>
            <a:endParaRPr sz="4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Apache Sqoop</a:t>
            </a:r>
            <a:endParaRPr/>
          </a:p>
        </p:txBody>
      </p:sp>
      <p:sp>
        <p:nvSpPr>
          <p:cNvPr id="77" name="Google Shape;77;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50">
                <a:highlight>
                  <a:schemeClr val="lt1"/>
                </a:highlight>
                <a:latin typeface="Roboto Slab"/>
                <a:ea typeface="Roboto Slab"/>
                <a:cs typeface="Roboto Slab"/>
                <a:sym typeface="Roboto Slab"/>
              </a:rPr>
              <a:t>Analytical processing using Hadoop requires loading of huge amounts of data from diverse sources into Hadoop clusters. This process of bulk data load into Hadoop, from heterogeneous sources and then processing it, comes with a certain set of challenges. Maintaining and ensuring data consistency and ensuring efficient utilization of resources, are some factors to consider before selecting the right approach for data load.</a:t>
            </a:r>
            <a:endParaRPr>
              <a:highlight>
                <a:schemeClr val="lt1"/>
              </a:highlight>
              <a:latin typeface="Roboto Slab"/>
              <a:ea typeface="Roboto Slab"/>
              <a:cs typeface="Roboto Slab"/>
              <a:sym typeface="Roboto Slab"/>
            </a:endParaRPr>
          </a:p>
        </p:txBody>
      </p:sp>
      <p:pic>
        <p:nvPicPr>
          <p:cNvPr id="78" name="Google Shape;78;p5"/>
          <p:cNvPicPr preferRelativeResize="0"/>
          <p:nvPr/>
        </p:nvPicPr>
        <p:blipFill rotWithShape="1">
          <a:blip r:embed="rId3">
            <a:alphaModFix/>
          </a:blip>
          <a:srcRect b="0" l="0" r="0" t="0"/>
          <a:stretch/>
        </p:blipFill>
        <p:spPr>
          <a:xfrm>
            <a:off x="4142375" y="2859802"/>
            <a:ext cx="3838575" cy="140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Apache Sqoop</a:t>
            </a:r>
            <a:endParaRPr/>
          </a:p>
        </p:txBody>
      </p:sp>
      <p:sp>
        <p:nvSpPr>
          <p:cNvPr id="84" name="Google Shape;84;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just">
              <a:lnSpc>
                <a:spcPct val="156250"/>
              </a:lnSpc>
              <a:spcBef>
                <a:spcPts val="800"/>
              </a:spcBef>
              <a:spcAft>
                <a:spcPts val="0"/>
              </a:spcAft>
              <a:buSzPts val="1800"/>
              <a:buNone/>
            </a:pPr>
            <a:r>
              <a:rPr lang="en" sz="1200">
                <a:highlight>
                  <a:schemeClr val="lt1"/>
                </a:highlight>
                <a:latin typeface="Roboto Slab"/>
                <a:ea typeface="Roboto Slab"/>
                <a:cs typeface="Roboto Slab"/>
                <a:sym typeface="Roboto Slab"/>
              </a:rPr>
              <a:t>Sqoop supports data imported into the following services:</a:t>
            </a:r>
            <a:endParaRPr sz="1200">
              <a:highlight>
                <a:schemeClr val="lt1"/>
              </a:highlight>
              <a:latin typeface="Roboto Slab"/>
              <a:ea typeface="Roboto Slab"/>
              <a:cs typeface="Roboto Slab"/>
              <a:sym typeface="Roboto Slab"/>
            </a:endParaRPr>
          </a:p>
          <a:p>
            <a:pPr indent="-304800" lvl="0" marL="749300" rtl="0" algn="l">
              <a:lnSpc>
                <a:spcPct val="156250"/>
              </a:lnSpc>
              <a:spcBef>
                <a:spcPts val="1600"/>
              </a:spcBef>
              <a:spcAft>
                <a:spcPts val="0"/>
              </a:spcAft>
              <a:buClr>
                <a:schemeClr val="dk1"/>
              </a:buClr>
              <a:buSzPts val="1200"/>
              <a:buFont typeface="Roboto Slab"/>
              <a:buChar char="●"/>
            </a:pPr>
            <a:r>
              <a:rPr lang="en" sz="1200">
                <a:highlight>
                  <a:schemeClr val="lt1"/>
                </a:highlight>
                <a:latin typeface="Roboto Slab"/>
                <a:ea typeface="Roboto Slab"/>
                <a:cs typeface="Roboto Slab"/>
                <a:sym typeface="Roboto Slab"/>
              </a:rPr>
              <a:t>HDFS</a:t>
            </a:r>
            <a:endParaRPr sz="1200">
              <a:highlight>
                <a:schemeClr val="lt1"/>
              </a:highlight>
              <a:latin typeface="Roboto Slab"/>
              <a:ea typeface="Roboto Slab"/>
              <a:cs typeface="Roboto Slab"/>
              <a:sym typeface="Roboto Slab"/>
            </a:endParaRPr>
          </a:p>
          <a:p>
            <a:pPr indent="-304800" lvl="0" marL="749300" rtl="0" algn="l">
              <a:lnSpc>
                <a:spcPct val="156250"/>
              </a:lnSpc>
              <a:spcBef>
                <a:spcPts val="0"/>
              </a:spcBef>
              <a:spcAft>
                <a:spcPts val="0"/>
              </a:spcAft>
              <a:buClr>
                <a:schemeClr val="dk1"/>
              </a:buClr>
              <a:buSzPts val="1200"/>
              <a:buFont typeface="Roboto Slab"/>
              <a:buChar char="●"/>
            </a:pPr>
            <a:r>
              <a:rPr lang="en" sz="1200">
                <a:highlight>
                  <a:schemeClr val="lt1"/>
                </a:highlight>
                <a:latin typeface="Roboto Slab"/>
                <a:ea typeface="Roboto Slab"/>
                <a:cs typeface="Roboto Slab"/>
                <a:sym typeface="Roboto Slab"/>
              </a:rPr>
              <a:t>Hive</a:t>
            </a:r>
            <a:endParaRPr sz="1200">
              <a:highlight>
                <a:schemeClr val="lt1"/>
              </a:highlight>
              <a:latin typeface="Roboto Slab"/>
              <a:ea typeface="Roboto Slab"/>
              <a:cs typeface="Roboto Slab"/>
              <a:sym typeface="Roboto Slab"/>
            </a:endParaRPr>
          </a:p>
          <a:p>
            <a:pPr indent="-304800" lvl="0" marL="749300" rtl="0" algn="l">
              <a:lnSpc>
                <a:spcPct val="156250"/>
              </a:lnSpc>
              <a:spcBef>
                <a:spcPts val="0"/>
              </a:spcBef>
              <a:spcAft>
                <a:spcPts val="0"/>
              </a:spcAft>
              <a:buClr>
                <a:schemeClr val="dk1"/>
              </a:buClr>
              <a:buSzPts val="1200"/>
              <a:buFont typeface="Roboto Slab"/>
              <a:buChar char="●"/>
            </a:pPr>
            <a:r>
              <a:rPr lang="en" sz="1200">
                <a:highlight>
                  <a:schemeClr val="lt1"/>
                </a:highlight>
                <a:latin typeface="Roboto Slab"/>
                <a:ea typeface="Roboto Slab"/>
                <a:cs typeface="Roboto Slab"/>
                <a:sym typeface="Roboto Slab"/>
              </a:rPr>
              <a:t>HBase –HBase is a non-relational database. It is a columnar and provides fault-tolerant storage and quick access to large quantities of sparse data. It also adds transactional capabilities to Hadoop. Allowing users to conduct updates, inserts and deletes.</a:t>
            </a:r>
            <a:endParaRPr sz="1200">
              <a:highlight>
                <a:schemeClr val="lt1"/>
              </a:highlight>
              <a:latin typeface="Roboto Slab"/>
              <a:ea typeface="Roboto Slab"/>
              <a:cs typeface="Roboto Slab"/>
              <a:sym typeface="Roboto Slab"/>
            </a:endParaRPr>
          </a:p>
          <a:p>
            <a:pPr indent="-304800" lvl="0" marL="749300" rtl="0" algn="l">
              <a:lnSpc>
                <a:spcPct val="156250"/>
              </a:lnSpc>
              <a:spcBef>
                <a:spcPts val="0"/>
              </a:spcBef>
              <a:spcAft>
                <a:spcPts val="0"/>
              </a:spcAft>
              <a:buClr>
                <a:schemeClr val="dk1"/>
              </a:buClr>
              <a:buSzPts val="1200"/>
              <a:buFont typeface="Roboto Slab"/>
              <a:buChar char="●"/>
            </a:pPr>
            <a:r>
              <a:rPr lang="en" sz="1200">
                <a:highlight>
                  <a:schemeClr val="lt1"/>
                </a:highlight>
                <a:latin typeface="Roboto Slab"/>
                <a:ea typeface="Roboto Slab"/>
                <a:cs typeface="Roboto Slab"/>
                <a:sym typeface="Roboto Slab"/>
              </a:rPr>
              <a:t>Hcatalog</a:t>
            </a:r>
            <a:endParaRPr sz="1200">
              <a:highlight>
                <a:schemeClr val="lt1"/>
              </a:highlight>
              <a:latin typeface="Roboto Slab"/>
              <a:ea typeface="Roboto Slab"/>
              <a:cs typeface="Roboto Slab"/>
              <a:sym typeface="Roboto Slab"/>
            </a:endParaRPr>
          </a:p>
          <a:p>
            <a:pPr indent="-304800" lvl="0" marL="749300" rtl="0" algn="l">
              <a:lnSpc>
                <a:spcPct val="156250"/>
              </a:lnSpc>
              <a:spcBef>
                <a:spcPts val="0"/>
              </a:spcBef>
              <a:spcAft>
                <a:spcPts val="0"/>
              </a:spcAft>
              <a:buClr>
                <a:schemeClr val="dk1"/>
              </a:buClr>
              <a:buSzPts val="1200"/>
              <a:buFont typeface="Roboto Slab"/>
              <a:buChar char="●"/>
            </a:pPr>
            <a:r>
              <a:rPr lang="en" sz="1200">
                <a:highlight>
                  <a:schemeClr val="lt1"/>
                </a:highlight>
                <a:latin typeface="Roboto Slab"/>
                <a:ea typeface="Roboto Slab"/>
                <a:cs typeface="Roboto Slab"/>
                <a:sym typeface="Roboto Slab"/>
              </a:rPr>
              <a:t>Accumulo</a:t>
            </a:r>
            <a:endParaRPr sz="1200">
              <a:highlight>
                <a:schemeClr val="lt1"/>
              </a:highlight>
              <a:latin typeface="Roboto Slab"/>
              <a:ea typeface="Roboto Slab"/>
              <a:cs typeface="Roboto Slab"/>
              <a:sym typeface="Roboto Slab"/>
            </a:endParaRPr>
          </a:p>
          <a:p>
            <a:pPr indent="0" lvl="0" marL="0" rtl="0" algn="l">
              <a:lnSpc>
                <a:spcPct val="115000"/>
              </a:lnSpc>
              <a:spcBef>
                <a:spcPts val="0"/>
              </a:spcBef>
              <a:spcAft>
                <a:spcPts val="1200"/>
              </a:spcAft>
              <a:buSzPts val="1800"/>
              <a:buNone/>
            </a:pPr>
            <a:r>
              <a:t/>
            </a:r>
            <a:endParaRPr>
              <a:highlight>
                <a:schemeClr val="lt1"/>
              </a:highlight>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t/>
            </a:r>
            <a:endParaRPr/>
          </a:p>
        </p:txBody>
      </p:sp>
      <p:sp>
        <p:nvSpPr>
          <p:cNvPr id="90" name="Google Shape;90;p3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id="91" name="Google Shape;91;p37"/>
          <p:cNvPicPr preferRelativeResize="0"/>
          <p:nvPr/>
        </p:nvPicPr>
        <p:blipFill rotWithShape="1">
          <a:blip r:embed="rId3">
            <a:alphaModFix/>
          </a:blip>
          <a:srcRect b="0" l="0" r="0" t="0"/>
          <a:stretch/>
        </p:blipFill>
        <p:spPr>
          <a:xfrm>
            <a:off x="0" y="182155"/>
            <a:ext cx="9106739" cy="47597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t/>
            </a:r>
            <a:endParaRPr/>
          </a:p>
        </p:txBody>
      </p:sp>
      <p:sp>
        <p:nvSpPr>
          <p:cNvPr id="97" name="Google Shape;97;p3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id="98" name="Google Shape;98;p38"/>
          <p:cNvPicPr preferRelativeResize="0"/>
          <p:nvPr/>
        </p:nvPicPr>
        <p:blipFill rotWithShape="1">
          <a:blip r:embed="rId3">
            <a:alphaModFix/>
          </a:blip>
          <a:srcRect b="0" l="0" r="0" t="0"/>
          <a:stretch/>
        </p:blipFill>
        <p:spPr>
          <a:xfrm>
            <a:off x="16475" y="161900"/>
            <a:ext cx="9111075" cy="4596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t/>
            </a:r>
            <a:endParaRPr/>
          </a:p>
        </p:txBody>
      </p:sp>
      <p:sp>
        <p:nvSpPr>
          <p:cNvPr id="104" name="Google Shape;104;p3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id="105" name="Google Shape;105;p39"/>
          <p:cNvPicPr preferRelativeResize="0"/>
          <p:nvPr/>
        </p:nvPicPr>
        <p:blipFill rotWithShape="1">
          <a:blip r:embed="rId3">
            <a:alphaModFix/>
          </a:blip>
          <a:srcRect b="0" l="0" r="0" t="0"/>
          <a:stretch/>
        </p:blipFill>
        <p:spPr>
          <a:xfrm>
            <a:off x="94129" y="29503"/>
            <a:ext cx="8762195" cy="50323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Apache Flume</a:t>
            </a:r>
            <a:endParaRPr/>
          </a:p>
        </p:txBody>
      </p:sp>
      <p:sp>
        <p:nvSpPr>
          <p:cNvPr id="111" name="Google Shape;111;p4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Apache Flume is a tool for data ingestion in HDFS. It collects, aggregates and transports large amount of streaming data such as log files, events from various sources like network traffic, social media, email messages etc. to HDFS. Flume is a highly reliable &amp; distributed.</a:t>
            </a:r>
            <a:endParaRPr/>
          </a:p>
          <a:p>
            <a:pPr indent="-342900" lvl="0" marL="457200" rtl="0" algn="l">
              <a:lnSpc>
                <a:spcPct val="115000"/>
              </a:lnSpc>
              <a:spcBef>
                <a:spcPts val="0"/>
              </a:spcBef>
              <a:spcAft>
                <a:spcPts val="0"/>
              </a:spcAft>
              <a:buSzPts val="1800"/>
              <a:buChar char="●"/>
            </a:pPr>
            <a:r>
              <a:rPr lang="en"/>
              <a:t>The main idea behind the Flume’s design is to capture streaming data from various web servers to HDFS. It has simple and flexible architecture based on streaming data flows. It is fault-tolerant and provides reliability mechanism for Fault tolerance &amp; failure recovery.</a:t>
            </a:r>
            <a:endParaRPr/>
          </a:p>
          <a:p>
            <a:pPr indent="0" lvl="0" marL="114300" rtl="0" algn="l">
              <a:lnSpc>
                <a:spcPct val="115000"/>
              </a:lnSpc>
              <a:spcBef>
                <a:spcPts val="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Apache Flume: Architecture</a:t>
            </a:r>
            <a:endParaRPr/>
          </a:p>
        </p:txBody>
      </p:sp>
      <p:sp>
        <p:nvSpPr>
          <p:cNvPr id="117" name="Google Shape;117;p41"/>
          <p:cNvSpPr txBox="1"/>
          <p:nvPr/>
        </p:nvSpPr>
        <p:spPr>
          <a:xfrm>
            <a:off x="842481" y="2722651"/>
            <a:ext cx="7561780"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The flume agent has 3 components: source, sink and channel.</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Source</a:t>
            </a:r>
            <a:r>
              <a:rPr b="0" i="0" lang="en" sz="1400" u="none" cap="none" strike="noStrike">
                <a:solidFill>
                  <a:schemeClr val="dk1"/>
                </a:solidFill>
                <a:latin typeface="Arial"/>
                <a:ea typeface="Arial"/>
                <a:cs typeface="Arial"/>
                <a:sym typeface="Arial"/>
              </a:rPr>
              <a:t>: It accepts the data from the incoming streamline and stores the data in the channel.</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Channel</a:t>
            </a:r>
            <a:r>
              <a:rPr b="0" i="0" lang="en" sz="1400" u="none" cap="none" strike="noStrike">
                <a:solidFill>
                  <a:schemeClr val="dk1"/>
                </a:solidFill>
                <a:latin typeface="Arial"/>
                <a:ea typeface="Arial"/>
                <a:cs typeface="Arial"/>
                <a:sym typeface="Arial"/>
              </a:rPr>
              <a:t>: In general, the reading speed is faster than the writing speed. Thus, we need some buffer to match the read &amp; write speed difference. Basically, the buffer acts as a intermediary storage that stores the data being transferred temporarily and therefore prevents data loss. Similarly, channel acts as the local storage or  a temporary storage between the source of data and persistent data in the HDFS.</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Sink</a:t>
            </a:r>
            <a:r>
              <a:rPr b="0" i="0" lang="en" sz="1400" u="none" cap="none" strike="noStrike">
                <a:solidFill>
                  <a:schemeClr val="dk1"/>
                </a:solidFill>
                <a:latin typeface="Arial"/>
                <a:ea typeface="Arial"/>
                <a:cs typeface="Arial"/>
                <a:sym typeface="Arial"/>
              </a:rPr>
              <a:t>: Then, our last component i.e. Sink, collects the data from the channel and commits or writes the data in the HDFS permanently.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8" name="Google Shape;118;p41"/>
          <p:cNvPicPr preferRelativeResize="0"/>
          <p:nvPr/>
        </p:nvPicPr>
        <p:blipFill rotWithShape="1">
          <a:blip r:embed="rId3">
            <a:alphaModFix/>
          </a:blip>
          <a:srcRect b="0" l="0" r="0" t="0"/>
          <a:stretch/>
        </p:blipFill>
        <p:spPr>
          <a:xfrm>
            <a:off x="2311685" y="1002402"/>
            <a:ext cx="4696218" cy="17689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