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hR3rTVFPxVBAu7dreXwrfr43I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DD5391-495F-4560-BDA6-8010457EA26E}">
  <a:tblStyle styleId="{E6DD5391-495F-4560-BDA6-8010457EA26E}" styleName="Table_0">
    <a:wholeTbl>
      <a:tcTxStyle b="off" i="off">
        <a:font>
          <a:latin typeface="Roboto"/>
          <a:ea typeface="Roboto"/>
          <a:cs typeface="Roboto"/>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e3e68fabc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0e3e68fabc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e3e68fabc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10e3e68fabc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e3e68fabc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0e3e68fabc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b10452a7f_1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0b10452a7f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b10452a7f_1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0b10452a7f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b10452a7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0b10452a7f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b10452a7f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0b10452a7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b10452a7f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35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sz="1350">
              <a:solidFill>
                <a:srgbClr val="202124"/>
              </a:solidFill>
              <a:highlight>
                <a:srgbClr val="FFFFFF"/>
              </a:highlight>
              <a:latin typeface="Roboto"/>
              <a:ea typeface="Roboto"/>
              <a:cs typeface="Roboto"/>
              <a:sym typeface="Roboto"/>
            </a:endParaRPr>
          </a:p>
        </p:txBody>
      </p:sp>
      <p:sp>
        <p:nvSpPr>
          <p:cNvPr id="238" name="Google Shape;238;g10b10452a7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b10452a7f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0b10452a7f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b10452a7f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10b10452a7f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e4161fcdb_1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10e4161fcdb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e3e68fab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0e3e68fa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e3e68fabc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10e3e68fabc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3e68fabc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0e3e68fabc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2d751e5d3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02d751e5d3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e3e68fabc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0e3e68fabc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e3e68fabc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0e3e68fabc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9" name="Shape 9"/>
        <p:cNvGrpSpPr/>
        <p:nvPr/>
      </p:nvGrpSpPr>
      <p:grpSpPr>
        <a:xfrm>
          <a:off x="0" y="0"/>
          <a:ext cx="0" cy="0"/>
          <a:chOff x="0" y="0"/>
          <a:chExt cx="0" cy="0"/>
        </a:xfrm>
      </p:grpSpPr>
      <p:sp>
        <p:nvSpPr>
          <p:cNvPr id="10" name="Google Shape;10;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3" name="Google Shape;5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7" name="Google Shape;5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58" name="Shape 58"/>
        <p:cNvGrpSpPr/>
        <p:nvPr/>
      </p:nvGrpSpPr>
      <p:grpSpPr>
        <a:xfrm>
          <a:off x="0" y="0"/>
          <a:ext cx="0" cy="0"/>
          <a:chOff x="0" y="0"/>
          <a:chExt cx="0" cy="0"/>
        </a:xfrm>
      </p:grpSpPr>
      <p:sp>
        <p:nvSpPr>
          <p:cNvPr id="59" name="Google Shape;59;p38"/>
          <p:cNvSpPr/>
          <p:nvPr/>
        </p:nvSpPr>
        <p:spPr>
          <a:xfrm>
            <a:off x="9" y="-962172"/>
            <a:ext cx="9233805" cy="6330149"/>
          </a:xfrm>
          <a:custGeom>
            <a:rect b="b" l="l" r="r" t="t"/>
            <a:pathLst>
              <a:path extrusionOk="0" h="72886" w="106319">
                <a:moveTo>
                  <a:pt x="98047" y="17578"/>
                </a:moveTo>
                <a:cubicBezTo>
                  <a:pt x="90726" y="25294"/>
                  <a:pt x="78229" y="26537"/>
                  <a:pt x="85120" y="17578"/>
                </a:cubicBezTo>
                <a:cubicBezTo>
                  <a:pt x="89094" y="12414"/>
                  <a:pt x="90660" y="5194"/>
                  <a:pt x="91276" y="1"/>
                </a:cubicBezTo>
                <a:lnTo>
                  <a:pt x="0" y="1"/>
                </a:lnTo>
                <a:lnTo>
                  <a:pt x="0" y="64267"/>
                </a:lnTo>
                <a:cubicBezTo>
                  <a:pt x="1853" y="61996"/>
                  <a:pt x="5128" y="58082"/>
                  <a:pt x="7238" y="50485"/>
                </a:cubicBezTo>
                <a:cubicBezTo>
                  <a:pt x="12754" y="30673"/>
                  <a:pt x="28951" y="29985"/>
                  <a:pt x="35083" y="37217"/>
                </a:cubicBezTo>
                <a:cubicBezTo>
                  <a:pt x="41980" y="45357"/>
                  <a:pt x="33105" y="66114"/>
                  <a:pt x="48531" y="72886"/>
                </a:cubicBezTo>
                <a:lnTo>
                  <a:pt x="106319" y="72886"/>
                </a:lnTo>
                <a:lnTo>
                  <a:pt x="106319" y="1"/>
                </a:lnTo>
                <a:lnTo>
                  <a:pt x="105877" y="1"/>
                </a:lnTo>
                <a:cubicBezTo>
                  <a:pt x="105106" y="4399"/>
                  <a:pt x="103086" y="12271"/>
                  <a:pt x="98047" y="17578"/>
                </a:cubicBezTo>
                <a:close/>
              </a:path>
            </a:pathLst>
          </a:custGeom>
          <a:gradFill>
            <a:gsLst>
              <a:gs pos="0">
                <a:srgbClr val="FFFEFE"/>
              </a:gs>
              <a:gs pos="65000">
                <a:srgbClr val="ECECEC"/>
              </a:gs>
              <a:gs pos="100000">
                <a:schemeClr val="accent3"/>
              </a:gs>
            </a:gsLst>
            <a:lin ang="5400700" scaled="0"/>
          </a:gradFill>
          <a:ln>
            <a:noFill/>
          </a:ln>
          <a:effectLst>
            <a:outerShdw blurRad="57150" rotWithShape="0" algn="bl" dist="19050">
              <a:srgbClr val="B7B7B7">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38"/>
          <p:cNvGrpSpPr/>
          <p:nvPr/>
        </p:nvGrpSpPr>
        <p:grpSpPr>
          <a:xfrm>
            <a:off x="3247825" y="-408375"/>
            <a:ext cx="5985963" cy="5776828"/>
            <a:chOff x="2407800" y="3054100"/>
            <a:chExt cx="1723075" cy="1662875"/>
          </a:xfrm>
        </p:grpSpPr>
        <p:sp>
          <p:nvSpPr>
            <p:cNvPr id="61" name="Google Shape;61;p38"/>
            <p:cNvSpPr/>
            <p:nvPr/>
          </p:nvSpPr>
          <p:spPr>
            <a:xfrm>
              <a:off x="2407800" y="3054100"/>
              <a:ext cx="1723075" cy="1662725"/>
            </a:xfrm>
            <a:custGeom>
              <a:rect b="b" l="l" r="r" t="t"/>
              <a:pathLst>
                <a:path extrusionOk="0"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lnTo>
                    <a:pt x="68923" y="66509"/>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5400000" dist="19050">
                <a:srgbClr val="999999">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8"/>
            <p:cNvSpPr/>
            <p:nvPr/>
          </p:nvSpPr>
          <p:spPr>
            <a:xfrm>
              <a:off x="2584850" y="3364300"/>
              <a:ext cx="1546025" cy="1352675"/>
            </a:xfrm>
            <a:custGeom>
              <a:rect b="b" l="l" r="r" t="t"/>
              <a:pathLst>
                <a:path extrusionOk="0" h="54107" w="61841">
                  <a:moveTo>
                    <a:pt x="61841" y="0"/>
                  </a:moveTo>
                  <a:cubicBezTo>
                    <a:pt x="61841" y="0"/>
                    <a:pt x="58566" y="8439"/>
                    <a:pt x="40815" y="11888"/>
                  </a:cubicBezTo>
                  <a:cubicBezTo>
                    <a:pt x="23070" y="15336"/>
                    <a:pt x="7943" y="12426"/>
                    <a:pt x="4118" y="27050"/>
                  </a:cubicBezTo>
                  <a:cubicBezTo>
                    <a:pt x="0" y="42781"/>
                    <a:pt x="17554" y="54107"/>
                    <a:pt x="17554" y="54107"/>
                  </a:cubicBezTo>
                  <a:lnTo>
                    <a:pt x="61841" y="54107"/>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10800000" dist="19050">
                <a:srgbClr val="B7B7B7">
                  <a:alpha val="4392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8"/>
            <p:cNvSpPr/>
            <p:nvPr/>
          </p:nvSpPr>
          <p:spPr>
            <a:xfrm>
              <a:off x="2799700" y="3644300"/>
              <a:ext cx="1331175" cy="1072525"/>
            </a:xfrm>
            <a:custGeom>
              <a:rect b="b" l="l" r="r" t="t"/>
              <a:pathLst>
                <a:path extrusionOk="0" h="42901" w="53247">
                  <a:moveTo>
                    <a:pt x="53247" y="0"/>
                  </a:moveTo>
                  <a:cubicBezTo>
                    <a:pt x="53247" y="0"/>
                    <a:pt x="49625" y="4363"/>
                    <a:pt x="32568" y="5021"/>
                  </a:cubicBezTo>
                  <a:cubicBezTo>
                    <a:pt x="15510" y="5684"/>
                    <a:pt x="3790" y="6270"/>
                    <a:pt x="1895" y="19502"/>
                  </a:cubicBezTo>
                  <a:cubicBezTo>
                    <a:pt x="1" y="32734"/>
                    <a:pt x="10687" y="42901"/>
                    <a:pt x="10687" y="42901"/>
                  </a:cubicBezTo>
                  <a:lnTo>
                    <a:pt x="53247" y="4290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10800000" dist="19050">
                <a:srgbClr val="B7B7B7">
                  <a:alpha val="4392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8"/>
            <p:cNvSpPr/>
            <p:nvPr/>
          </p:nvSpPr>
          <p:spPr>
            <a:xfrm>
              <a:off x="2799700" y="3644300"/>
              <a:ext cx="1331175" cy="1072525"/>
            </a:xfrm>
            <a:custGeom>
              <a:rect b="b" l="l" r="r" t="t"/>
              <a:pathLst>
                <a:path extrusionOk="0" fill="none" h="42901" w="53247">
                  <a:moveTo>
                    <a:pt x="53247" y="0"/>
                  </a:moveTo>
                  <a:cubicBezTo>
                    <a:pt x="53247" y="0"/>
                    <a:pt x="49625" y="4363"/>
                    <a:pt x="32568" y="5021"/>
                  </a:cubicBezTo>
                  <a:cubicBezTo>
                    <a:pt x="15510" y="5684"/>
                    <a:pt x="3790" y="6270"/>
                    <a:pt x="1895" y="19502"/>
                  </a:cubicBezTo>
                  <a:cubicBezTo>
                    <a:pt x="1" y="32734"/>
                    <a:pt x="10687" y="42901"/>
                    <a:pt x="10687" y="42901"/>
                  </a:cubicBezTo>
                </a:path>
              </a:pathLst>
            </a:custGeom>
            <a:gradFill>
              <a:gsLst>
                <a:gs pos="0">
                  <a:srgbClr val="FFFEFE"/>
                </a:gs>
                <a:gs pos="65000">
                  <a:srgbClr val="ECECEC"/>
                </a:gs>
                <a:gs pos="100000">
                  <a:schemeClr val="accent3"/>
                </a:gs>
              </a:gsLst>
              <a:lin ang="5400700" scaled="0"/>
            </a:gradFill>
            <a:ln cap="flat" cmpd="sng" w="9525">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8"/>
            <p:cNvSpPr/>
            <p:nvPr/>
          </p:nvSpPr>
          <p:spPr>
            <a:xfrm>
              <a:off x="2584850" y="3364300"/>
              <a:ext cx="1546025" cy="1352675"/>
            </a:xfrm>
            <a:custGeom>
              <a:rect b="b" l="l" r="r" t="t"/>
              <a:pathLst>
                <a:path extrusionOk="0" fill="none" h="54107" w="61841">
                  <a:moveTo>
                    <a:pt x="61841" y="0"/>
                  </a:moveTo>
                  <a:cubicBezTo>
                    <a:pt x="61841" y="0"/>
                    <a:pt x="58566" y="8439"/>
                    <a:pt x="40815" y="11888"/>
                  </a:cubicBezTo>
                  <a:cubicBezTo>
                    <a:pt x="23070" y="15336"/>
                    <a:pt x="7943" y="12426"/>
                    <a:pt x="4118" y="27050"/>
                  </a:cubicBezTo>
                  <a:cubicBezTo>
                    <a:pt x="0" y="42781"/>
                    <a:pt x="17554" y="54107"/>
                    <a:pt x="17554" y="54107"/>
                  </a:cubicBezTo>
                </a:path>
              </a:pathLst>
            </a:custGeom>
            <a:gradFill>
              <a:gsLst>
                <a:gs pos="0">
                  <a:srgbClr val="FFFEFE"/>
                </a:gs>
                <a:gs pos="65000">
                  <a:srgbClr val="ECECEC"/>
                </a:gs>
                <a:gs pos="100000">
                  <a:schemeClr val="accent3"/>
                </a:gs>
              </a:gsLst>
              <a:lin ang="5400700" scaled="0"/>
            </a:gradFill>
            <a:ln cap="flat" cmpd="sng" w="9525">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8"/>
            <p:cNvSpPr/>
            <p:nvPr/>
          </p:nvSpPr>
          <p:spPr>
            <a:xfrm>
              <a:off x="2407800" y="3054100"/>
              <a:ext cx="1723075" cy="1662725"/>
            </a:xfrm>
            <a:custGeom>
              <a:rect b="b" l="l" r="r" t="t"/>
              <a:pathLst>
                <a:path extrusionOk="0" fill="none"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path>
              </a:pathLst>
            </a:custGeom>
            <a:gradFill>
              <a:gsLst>
                <a:gs pos="0">
                  <a:srgbClr val="FFFEFE"/>
                </a:gs>
                <a:gs pos="65000">
                  <a:srgbClr val="ECECEC"/>
                </a:gs>
                <a:gs pos="100000">
                  <a:schemeClr val="accent3"/>
                </a:gs>
              </a:gsLst>
              <a:lin ang="5400700" scaled="0"/>
            </a:gradFill>
            <a:ln cap="flat" cmpd="sng" w="9525">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8"/>
          <p:cNvGrpSpPr/>
          <p:nvPr/>
        </p:nvGrpSpPr>
        <p:grpSpPr>
          <a:xfrm>
            <a:off x="-17" y="-962218"/>
            <a:ext cx="7767430" cy="4298033"/>
            <a:chOff x="1472900" y="2894675"/>
            <a:chExt cx="2235875" cy="1237200"/>
          </a:xfrm>
        </p:grpSpPr>
        <p:sp>
          <p:nvSpPr>
            <p:cNvPr id="68" name="Google Shape;68;p38"/>
            <p:cNvSpPr/>
            <p:nvPr/>
          </p:nvSpPr>
          <p:spPr>
            <a:xfrm>
              <a:off x="1472900" y="2894675"/>
              <a:ext cx="2235875" cy="1237200"/>
            </a:xfrm>
            <a:custGeom>
              <a:rect b="b" l="l" r="r" t="t"/>
              <a:pathLst>
                <a:path extrusionOk="0" h="49488" w="89435">
                  <a:moveTo>
                    <a:pt x="0" y="49487"/>
                  </a:moveTo>
                  <a:cubicBezTo>
                    <a:pt x="0" y="49487"/>
                    <a:pt x="4190" y="33691"/>
                    <a:pt x="19992" y="27224"/>
                  </a:cubicBezTo>
                  <a:cubicBezTo>
                    <a:pt x="38944" y="19473"/>
                    <a:pt x="46331" y="28665"/>
                    <a:pt x="65827" y="23608"/>
                  </a:cubicBezTo>
                  <a:cubicBezTo>
                    <a:pt x="85317" y="18546"/>
                    <a:pt x="89435" y="1"/>
                    <a:pt x="89435" y="1"/>
                  </a:cubicBezTo>
                  <a:lnTo>
                    <a:pt x="6"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8820000" dist="19050">
                <a:srgbClr val="B7B7B7">
                  <a:alpha val="4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8"/>
            <p:cNvSpPr/>
            <p:nvPr/>
          </p:nvSpPr>
          <p:spPr>
            <a:xfrm>
              <a:off x="1472900" y="2894675"/>
              <a:ext cx="1990250" cy="1016650"/>
            </a:xfrm>
            <a:custGeom>
              <a:rect b="b" l="l" r="r" t="t"/>
              <a:pathLst>
                <a:path extrusionOk="0" h="40666" w="79610">
                  <a:moveTo>
                    <a:pt x="0" y="40666"/>
                  </a:moveTo>
                  <a:cubicBezTo>
                    <a:pt x="0" y="40666"/>
                    <a:pt x="2743" y="28975"/>
                    <a:pt x="17410" y="23608"/>
                  </a:cubicBezTo>
                  <a:cubicBezTo>
                    <a:pt x="31109" y="18594"/>
                    <a:pt x="41508" y="24887"/>
                    <a:pt x="59342" y="20261"/>
                  </a:cubicBezTo>
                  <a:cubicBezTo>
                    <a:pt x="77177" y="15630"/>
                    <a:pt x="79609" y="1"/>
                    <a:pt x="79609" y="1"/>
                  </a:cubicBezTo>
                  <a:lnTo>
                    <a:pt x="0"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6600000" dist="19050">
                <a:srgbClr val="B7B7B7">
                  <a:alpha val="4588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8"/>
            <p:cNvSpPr/>
            <p:nvPr/>
          </p:nvSpPr>
          <p:spPr>
            <a:xfrm>
              <a:off x="1472900" y="2894675"/>
              <a:ext cx="1754175" cy="766825"/>
            </a:xfrm>
            <a:custGeom>
              <a:rect b="b" l="l" r="r" t="t"/>
              <a:pathLst>
                <a:path extrusionOk="0" h="30673" w="70167">
                  <a:moveTo>
                    <a:pt x="0" y="30673"/>
                  </a:moveTo>
                  <a:cubicBezTo>
                    <a:pt x="0" y="30673"/>
                    <a:pt x="4136" y="22228"/>
                    <a:pt x="16436" y="18953"/>
                  </a:cubicBezTo>
                  <a:cubicBezTo>
                    <a:pt x="28443" y="15761"/>
                    <a:pt x="35352" y="21194"/>
                    <a:pt x="50539" y="17255"/>
                  </a:cubicBezTo>
                  <a:cubicBezTo>
                    <a:pt x="65725" y="13311"/>
                    <a:pt x="70166" y="1"/>
                    <a:pt x="70166" y="1"/>
                  </a:cubicBezTo>
                  <a:lnTo>
                    <a:pt x="0"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80000" dist="19050">
                <a:srgbClr val="D9D9D9">
                  <a:alpha val="4588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8"/>
            <p:cNvSpPr/>
            <p:nvPr/>
          </p:nvSpPr>
          <p:spPr>
            <a:xfrm>
              <a:off x="1472900" y="2894675"/>
              <a:ext cx="1754175" cy="766825"/>
            </a:xfrm>
            <a:custGeom>
              <a:rect b="b" l="l" r="r" t="t"/>
              <a:pathLst>
                <a:path extrusionOk="0" fill="none" h="30673" w="70167">
                  <a:moveTo>
                    <a:pt x="0" y="30673"/>
                  </a:moveTo>
                  <a:cubicBezTo>
                    <a:pt x="0" y="30673"/>
                    <a:pt x="4136" y="22228"/>
                    <a:pt x="16436" y="18953"/>
                  </a:cubicBezTo>
                  <a:cubicBezTo>
                    <a:pt x="28443" y="15761"/>
                    <a:pt x="35352" y="21194"/>
                    <a:pt x="50539" y="17255"/>
                  </a:cubicBezTo>
                  <a:cubicBezTo>
                    <a:pt x="65725" y="13311"/>
                    <a:pt x="70166" y="1"/>
                    <a:pt x="70166" y="1"/>
                  </a:cubicBezTo>
                </a:path>
              </a:pathLst>
            </a:custGeom>
            <a:gradFill>
              <a:gsLst>
                <a:gs pos="0">
                  <a:srgbClr val="FFFEFE"/>
                </a:gs>
                <a:gs pos="65000">
                  <a:srgbClr val="ECECEC"/>
                </a:gs>
                <a:gs pos="100000">
                  <a:schemeClr val="accent3"/>
                </a:gs>
              </a:gsLst>
              <a:lin ang="5400700" scaled="0"/>
            </a:gradFill>
            <a:ln cap="flat" cmpd="sng" w="9525">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8"/>
            <p:cNvSpPr/>
            <p:nvPr/>
          </p:nvSpPr>
          <p:spPr>
            <a:xfrm>
              <a:off x="1472900" y="2894675"/>
              <a:ext cx="1990250" cy="1016650"/>
            </a:xfrm>
            <a:custGeom>
              <a:rect b="b" l="l" r="r" t="t"/>
              <a:pathLst>
                <a:path extrusionOk="0" fill="none" h="40666" w="79610">
                  <a:moveTo>
                    <a:pt x="0" y="40666"/>
                  </a:moveTo>
                  <a:cubicBezTo>
                    <a:pt x="0" y="40666"/>
                    <a:pt x="2743" y="28975"/>
                    <a:pt x="17410" y="23608"/>
                  </a:cubicBezTo>
                  <a:cubicBezTo>
                    <a:pt x="31109" y="18594"/>
                    <a:pt x="41508" y="24887"/>
                    <a:pt x="59342" y="20261"/>
                  </a:cubicBezTo>
                  <a:cubicBezTo>
                    <a:pt x="77177" y="15630"/>
                    <a:pt x="79609" y="1"/>
                    <a:pt x="79609" y="1"/>
                  </a:cubicBezTo>
                </a:path>
              </a:pathLst>
            </a:custGeom>
            <a:gradFill>
              <a:gsLst>
                <a:gs pos="0">
                  <a:srgbClr val="FFFEFE"/>
                </a:gs>
                <a:gs pos="65000">
                  <a:srgbClr val="ECECEC"/>
                </a:gs>
                <a:gs pos="100000">
                  <a:schemeClr val="accent3"/>
                </a:gs>
              </a:gsLst>
              <a:lin ang="5400700" scaled="0"/>
            </a:gradFill>
            <a:ln cap="flat" cmpd="sng" w="9525">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8"/>
            <p:cNvSpPr/>
            <p:nvPr/>
          </p:nvSpPr>
          <p:spPr>
            <a:xfrm>
              <a:off x="1472900" y="2894675"/>
              <a:ext cx="2235875" cy="1237200"/>
            </a:xfrm>
            <a:custGeom>
              <a:rect b="b" l="l" r="r" t="t"/>
              <a:pathLst>
                <a:path extrusionOk="0" fill="none" h="49488" w="89435">
                  <a:moveTo>
                    <a:pt x="0" y="49487"/>
                  </a:moveTo>
                  <a:cubicBezTo>
                    <a:pt x="0" y="49487"/>
                    <a:pt x="4190" y="33691"/>
                    <a:pt x="19992" y="27224"/>
                  </a:cubicBezTo>
                  <a:cubicBezTo>
                    <a:pt x="38944" y="19473"/>
                    <a:pt x="46331" y="28665"/>
                    <a:pt x="65827" y="23608"/>
                  </a:cubicBezTo>
                  <a:cubicBezTo>
                    <a:pt x="85317" y="18546"/>
                    <a:pt x="89435" y="1"/>
                    <a:pt x="89435" y="1"/>
                  </a:cubicBezTo>
                </a:path>
              </a:pathLst>
            </a:custGeom>
            <a:gradFill>
              <a:gsLst>
                <a:gs pos="0">
                  <a:srgbClr val="FFFEFE"/>
                </a:gs>
                <a:gs pos="65000">
                  <a:srgbClr val="ECECEC"/>
                </a:gs>
                <a:gs pos="100000">
                  <a:schemeClr val="accent3"/>
                </a:gs>
              </a:gsLst>
              <a:lin ang="5400700" scaled="0"/>
            </a:gradFill>
            <a:ln cap="flat" cmpd="sng" w="9525">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38"/>
          <p:cNvSpPr/>
          <p:nvPr/>
        </p:nvSpPr>
        <p:spPr>
          <a:xfrm>
            <a:off x="720000" y="995250"/>
            <a:ext cx="3706500" cy="3153000"/>
          </a:xfrm>
          <a:prstGeom prst="roundRect">
            <a:avLst>
              <a:gd fmla="val 8467" name="adj"/>
            </a:avLst>
          </a:prstGeom>
          <a:solidFill>
            <a:schemeClr val="lt2"/>
          </a:solidFill>
          <a:ln>
            <a:noFill/>
          </a:ln>
          <a:effectLst>
            <a:outerShdw blurRad="185738" rotWithShape="0" algn="bl" dir="6120000" dist="66675">
              <a:srgbClr val="999999">
                <a:alpha val="5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8"/>
          <p:cNvSpPr txBox="1"/>
          <p:nvPr>
            <p:ph type="title"/>
          </p:nvPr>
        </p:nvSpPr>
        <p:spPr>
          <a:xfrm>
            <a:off x="1169275" y="1377288"/>
            <a:ext cx="2808000" cy="465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38"/>
          <p:cNvSpPr txBox="1"/>
          <p:nvPr>
            <p:ph idx="1" type="subTitle"/>
          </p:nvPr>
        </p:nvSpPr>
        <p:spPr>
          <a:xfrm>
            <a:off x="1169275" y="1948813"/>
            <a:ext cx="2808000" cy="18174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chemeClr val="dk1"/>
              </a:buClr>
              <a:buSzPts val="20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7" name="Google Shape;77;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ubtitle">
  <p:cSld name="Title-Subtitle">
    <p:spTree>
      <p:nvGrpSpPr>
        <p:cNvPr id="78" name="Shape 78"/>
        <p:cNvGrpSpPr/>
        <p:nvPr/>
      </p:nvGrpSpPr>
      <p:grpSpPr>
        <a:xfrm>
          <a:off x="0" y="0"/>
          <a:ext cx="0" cy="0"/>
          <a:chOff x="0" y="0"/>
          <a:chExt cx="0" cy="0"/>
        </a:xfrm>
      </p:grpSpPr>
      <p:sp>
        <p:nvSpPr>
          <p:cNvPr id="79" name="Google Shape;79;p39"/>
          <p:cNvSpPr txBox="1"/>
          <p:nvPr>
            <p:ph idx="1" type="body"/>
          </p:nvPr>
        </p:nvSpPr>
        <p:spPr>
          <a:xfrm>
            <a:off x="387819" y="730530"/>
            <a:ext cx="8368500" cy="173400"/>
          </a:xfrm>
          <a:prstGeom prst="rect">
            <a:avLst/>
          </a:prstGeom>
          <a:noFill/>
          <a:ln>
            <a:noFill/>
          </a:ln>
        </p:spPr>
        <p:txBody>
          <a:bodyPr anchorCtr="0" anchor="ctr" bIns="0" lIns="0" spcFirstLastPara="1" rIns="0" wrap="square" tIns="0">
            <a:normAutofit/>
          </a:bodyPr>
          <a:lstStyle>
            <a:lvl1pPr indent="-228600" lvl="0" marL="457200" marR="0" algn="l">
              <a:lnSpc>
                <a:spcPct val="115000"/>
              </a:lnSpc>
              <a:spcBef>
                <a:spcPts val="220"/>
              </a:spcBef>
              <a:spcAft>
                <a:spcPts val="0"/>
              </a:spcAft>
              <a:buClr>
                <a:srgbClr val="7F7F7F"/>
              </a:buClr>
              <a:buSzPts val="1100"/>
              <a:buFont typeface="Arial"/>
              <a:buNone/>
              <a:defRPr b="0" i="0" sz="1100" u="none" cap="none" strike="noStrike">
                <a:solidFill>
                  <a:srgbClr val="7F7F7F"/>
                </a:solidFill>
                <a:latin typeface="Roboto"/>
                <a:ea typeface="Roboto"/>
                <a:cs typeface="Roboto"/>
                <a:sym typeface="Roboto"/>
              </a:defRPr>
            </a:lvl1pPr>
            <a:lvl2pPr indent="-228600" lvl="1" marL="914400" marR="0" algn="l">
              <a:lnSpc>
                <a:spcPct val="115000"/>
              </a:lnSpc>
              <a:spcBef>
                <a:spcPts val="12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2pPr>
            <a:lvl3pPr indent="-228600" lvl="2" marL="1371600" marR="0" algn="l">
              <a:lnSpc>
                <a:spcPct val="115000"/>
              </a:lnSpc>
              <a:spcBef>
                <a:spcPts val="12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algn="l">
              <a:lnSpc>
                <a:spcPct val="115000"/>
              </a:lnSpc>
              <a:spcBef>
                <a:spcPts val="120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4pPr>
            <a:lvl5pPr indent="-228600" lvl="4" marL="2286000" marR="0" algn="l">
              <a:lnSpc>
                <a:spcPct val="115000"/>
              </a:lnSpc>
              <a:spcBef>
                <a:spcPts val="120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5pPr>
            <a:lvl6pPr indent="-228600" lvl="5" marL="2743200" marR="0" algn="l">
              <a:lnSpc>
                <a:spcPct val="115000"/>
              </a:lnSpc>
              <a:spcBef>
                <a:spcPts val="120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6pPr>
            <a:lvl7pPr indent="-228600" lvl="6" marL="3200400" marR="0" algn="l">
              <a:lnSpc>
                <a:spcPct val="115000"/>
              </a:lnSpc>
              <a:spcBef>
                <a:spcPts val="120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7pPr>
            <a:lvl8pPr indent="-228600" lvl="7" marL="3657600" marR="0" algn="l">
              <a:lnSpc>
                <a:spcPct val="115000"/>
              </a:lnSpc>
              <a:spcBef>
                <a:spcPts val="120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8pPr>
            <a:lvl9pPr indent="-228600" lvl="8" marL="4114800" marR="0" algn="l">
              <a:lnSpc>
                <a:spcPct val="115000"/>
              </a:lnSpc>
              <a:spcBef>
                <a:spcPts val="1200"/>
              </a:spcBef>
              <a:spcAft>
                <a:spcPts val="1200"/>
              </a:spcAft>
              <a:buClr>
                <a:schemeClr val="dk1"/>
              </a:buClr>
              <a:buSzPts val="900"/>
              <a:buFont typeface="Arial"/>
              <a:buNone/>
              <a:defRPr b="0" i="0" sz="900" u="none" cap="none" strike="noStrike">
                <a:solidFill>
                  <a:schemeClr val="dk1"/>
                </a:solidFill>
                <a:latin typeface="Roboto"/>
                <a:ea typeface="Roboto"/>
                <a:cs typeface="Roboto"/>
                <a:sym typeface="Roboto"/>
              </a:defRPr>
            </a:lvl9pPr>
          </a:lstStyle>
          <a:p/>
        </p:txBody>
      </p:sp>
      <p:sp>
        <p:nvSpPr>
          <p:cNvPr id="80" name="Google Shape;80;p39"/>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a:bodyPr>
          <a:lstStyle>
            <a:lvl1pPr lvl="0" marR="0" algn="l">
              <a:lnSpc>
                <a:spcPct val="100000"/>
              </a:lnSpc>
              <a:spcBef>
                <a:spcPts val="0"/>
              </a:spcBef>
              <a:spcAft>
                <a:spcPts val="0"/>
              </a:spcAft>
              <a:buClr>
                <a:srgbClr val="5B5B5B"/>
              </a:buClr>
              <a:buSzPts val="2800"/>
              <a:buFont typeface="Roboto"/>
              <a:buNone/>
              <a:defRPr b="0" i="0" sz="2800" u="none" cap="none" strike="noStrike">
                <a:solidFill>
                  <a:srgbClr val="5B5B5B"/>
                </a:solidFill>
                <a:latin typeface="Roboto"/>
                <a:ea typeface="Roboto"/>
                <a:cs typeface="Roboto"/>
                <a:sym typeface="Roboto"/>
              </a:defRPr>
            </a:lvl1pPr>
            <a:lvl2pPr lvl="1" algn="l">
              <a:lnSpc>
                <a:spcPct val="100000"/>
              </a:lnSpc>
              <a:spcBef>
                <a:spcPts val="0"/>
              </a:spcBef>
              <a:spcAft>
                <a:spcPts val="0"/>
              </a:spcAft>
              <a:buSzPts val="2800"/>
              <a:buNone/>
              <a:defRPr sz="1800"/>
            </a:lvl2pPr>
            <a:lvl3pPr lvl="2" algn="l">
              <a:lnSpc>
                <a:spcPct val="100000"/>
              </a:lnSpc>
              <a:spcBef>
                <a:spcPts val="0"/>
              </a:spcBef>
              <a:spcAft>
                <a:spcPts val="0"/>
              </a:spcAft>
              <a:buSzPts val="2800"/>
              <a:buNone/>
              <a:defRPr sz="1800"/>
            </a:lvl3pPr>
            <a:lvl4pPr lvl="3" algn="l">
              <a:lnSpc>
                <a:spcPct val="100000"/>
              </a:lnSpc>
              <a:spcBef>
                <a:spcPts val="0"/>
              </a:spcBef>
              <a:spcAft>
                <a:spcPts val="0"/>
              </a:spcAft>
              <a:buSzPts val="2800"/>
              <a:buNone/>
              <a:defRPr sz="1800"/>
            </a:lvl4pPr>
            <a:lvl5pPr lvl="4" algn="l">
              <a:lnSpc>
                <a:spcPct val="100000"/>
              </a:lnSpc>
              <a:spcBef>
                <a:spcPts val="0"/>
              </a:spcBef>
              <a:spcAft>
                <a:spcPts val="0"/>
              </a:spcAft>
              <a:buSzPts val="2800"/>
              <a:buNone/>
              <a:defRPr sz="1800"/>
            </a:lvl5pPr>
            <a:lvl6pPr lvl="5" algn="l">
              <a:lnSpc>
                <a:spcPct val="100000"/>
              </a:lnSpc>
              <a:spcBef>
                <a:spcPts val="0"/>
              </a:spcBef>
              <a:spcAft>
                <a:spcPts val="0"/>
              </a:spcAft>
              <a:buSzPts val="2800"/>
              <a:buNone/>
              <a:defRPr sz="1800"/>
            </a:lvl6pPr>
            <a:lvl7pPr lvl="6" algn="l">
              <a:lnSpc>
                <a:spcPct val="100000"/>
              </a:lnSpc>
              <a:spcBef>
                <a:spcPts val="0"/>
              </a:spcBef>
              <a:spcAft>
                <a:spcPts val="0"/>
              </a:spcAft>
              <a:buSzPts val="2800"/>
              <a:buNone/>
              <a:defRPr sz="1800"/>
            </a:lvl7pPr>
            <a:lvl8pPr lvl="7" algn="l">
              <a:lnSpc>
                <a:spcPct val="100000"/>
              </a:lnSpc>
              <a:spcBef>
                <a:spcPts val="0"/>
              </a:spcBef>
              <a:spcAft>
                <a:spcPts val="0"/>
              </a:spcAft>
              <a:buSzPts val="2800"/>
              <a:buNone/>
              <a:defRPr sz="1800"/>
            </a:lvl8pPr>
            <a:lvl9pPr lvl="8" algn="l">
              <a:lnSpc>
                <a:spcPct val="100000"/>
              </a:lnSpc>
              <a:spcBef>
                <a:spcPts val="0"/>
              </a:spcBef>
              <a:spcAft>
                <a:spcPts val="0"/>
              </a:spcAft>
              <a:buSzPts val="2800"/>
              <a:buNone/>
              <a:defRPr sz="1800"/>
            </a:lvl9pPr>
          </a:lstStyle>
          <a:p/>
        </p:txBody>
      </p:sp>
      <p:sp>
        <p:nvSpPr>
          <p:cNvPr id="81" name="Google Shape;81;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82" name="Shape 82"/>
        <p:cNvGrpSpPr/>
        <p:nvPr/>
      </p:nvGrpSpPr>
      <p:grpSpPr>
        <a:xfrm>
          <a:off x="0" y="0"/>
          <a:ext cx="0" cy="0"/>
          <a:chOff x="0" y="0"/>
          <a:chExt cx="0" cy="0"/>
        </a:xfrm>
      </p:grpSpPr>
      <p:pic>
        <p:nvPicPr>
          <p:cNvPr descr="0001.png" id="83" name="Google Shape;83;p40"/>
          <p:cNvPicPr preferRelativeResize="0"/>
          <p:nvPr/>
        </p:nvPicPr>
        <p:blipFill rotWithShape="1">
          <a:blip r:embed="rId2">
            <a:alphaModFix/>
          </a:blip>
          <a:srcRect b="0" l="0" r="0" t="0"/>
          <a:stretch/>
        </p:blipFill>
        <p:spPr>
          <a:xfrm>
            <a:off x="0" y="-1"/>
            <a:ext cx="9144003" cy="5143502"/>
          </a:xfrm>
          <a:prstGeom prst="rect">
            <a:avLst/>
          </a:prstGeom>
          <a:noFill/>
          <a:ln>
            <a:noFill/>
          </a:ln>
        </p:spPr>
      </p:pic>
      <p:pic>
        <p:nvPicPr>
          <p:cNvPr descr="0002.png" id="84" name="Google Shape;84;p40"/>
          <p:cNvPicPr preferRelativeResize="0"/>
          <p:nvPr/>
        </p:nvPicPr>
        <p:blipFill rotWithShape="1">
          <a:blip r:embed="rId3">
            <a:alphaModFix/>
          </a:blip>
          <a:srcRect b="5455" l="0" r="31878" t="73561"/>
          <a:stretch/>
        </p:blipFill>
        <p:spPr>
          <a:xfrm>
            <a:off x="0" y="3783725"/>
            <a:ext cx="6228185" cy="1079222"/>
          </a:xfrm>
          <a:prstGeom prst="rect">
            <a:avLst/>
          </a:prstGeom>
          <a:noFill/>
          <a:ln>
            <a:noFill/>
          </a:ln>
        </p:spPr>
      </p:pic>
      <p:pic>
        <p:nvPicPr>
          <p:cNvPr descr="0002.png" id="85" name="Google Shape;85;p40"/>
          <p:cNvPicPr preferRelativeResize="0"/>
          <p:nvPr/>
        </p:nvPicPr>
        <p:blipFill rotWithShape="1">
          <a:blip r:embed="rId3">
            <a:alphaModFix/>
          </a:blip>
          <a:srcRect b="5455" l="68112" r="0" t="0"/>
          <a:stretch/>
        </p:blipFill>
        <p:spPr>
          <a:xfrm>
            <a:off x="6228184" y="0"/>
            <a:ext cx="2915815" cy="48629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gf59b91e696_0_41"/>
          <p:cNvSpPr txBox="1"/>
          <p:nvPr>
            <p:ph type="title"/>
          </p:nvPr>
        </p:nvSpPr>
        <p:spPr>
          <a:xfrm>
            <a:off x="967739" y="-11430"/>
            <a:ext cx="7200900" cy="106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0" i="0" sz="4600">
                <a:solidFill>
                  <a:srgbClr val="2B7B9E"/>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gf59b91e696_0_41"/>
          <p:cNvSpPr txBox="1"/>
          <p:nvPr>
            <p:ph idx="1" type="body"/>
          </p:nvPr>
        </p:nvSpPr>
        <p:spPr>
          <a:xfrm>
            <a:off x="628650" y="1038987"/>
            <a:ext cx="5144100" cy="31356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0" i="0" sz="2400">
                <a:solidFill>
                  <a:srgbClr val="585858"/>
                </a:solidFill>
                <a:latin typeface="Calibri"/>
                <a:ea typeface="Calibri"/>
                <a:cs typeface="Calibri"/>
                <a:sym typeface="Calibri"/>
              </a:defRPr>
            </a:lvl1pPr>
            <a:lvl2pPr indent="-228600" lvl="1" marL="914400" algn="l">
              <a:lnSpc>
                <a:spcPct val="115000"/>
              </a:lnSpc>
              <a:spcBef>
                <a:spcPts val="0"/>
              </a:spcBef>
              <a:spcAft>
                <a:spcPts val="0"/>
              </a:spcAft>
              <a:buSzPts val="1400"/>
              <a:buNone/>
              <a:defRPr/>
            </a:lvl2pPr>
            <a:lvl3pPr indent="-228600" lvl="2" marL="1371600" algn="l">
              <a:lnSpc>
                <a:spcPct val="115000"/>
              </a:lnSpc>
              <a:spcBef>
                <a:spcPts val="0"/>
              </a:spcBef>
              <a:spcAft>
                <a:spcPts val="0"/>
              </a:spcAft>
              <a:buSzPts val="1400"/>
              <a:buNone/>
              <a:defRPr/>
            </a:lvl3pPr>
            <a:lvl4pPr indent="-228600" lvl="3" marL="1828800" algn="l">
              <a:lnSpc>
                <a:spcPct val="115000"/>
              </a:lnSpc>
              <a:spcBef>
                <a:spcPts val="0"/>
              </a:spcBef>
              <a:spcAft>
                <a:spcPts val="0"/>
              </a:spcAft>
              <a:buSzPts val="1400"/>
              <a:buNone/>
              <a:defRPr/>
            </a:lvl4pPr>
            <a:lvl5pPr indent="-228600" lvl="4" marL="2286000" algn="l">
              <a:lnSpc>
                <a:spcPct val="115000"/>
              </a:lnSpc>
              <a:spcBef>
                <a:spcPts val="0"/>
              </a:spcBef>
              <a:spcAft>
                <a:spcPts val="0"/>
              </a:spcAft>
              <a:buSzPts val="1400"/>
              <a:buNone/>
              <a:defRPr/>
            </a:lvl5pPr>
            <a:lvl6pPr indent="-228600" lvl="5" marL="2743200" algn="l">
              <a:lnSpc>
                <a:spcPct val="115000"/>
              </a:lnSpc>
              <a:spcBef>
                <a:spcPts val="0"/>
              </a:spcBef>
              <a:spcAft>
                <a:spcPts val="0"/>
              </a:spcAft>
              <a:buSzPts val="1400"/>
              <a:buNone/>
              <a:defRPr/>
            </a:lvl6pPr>
            <a:lvl7pPr indent="-228600" lvl="6" marL="3200400" algn="l">
              <a:lnSpc>
                <a:spcPct val="115000"/>
              </a:lnSpc>
              <a:spcBef>
                <a:spcPts val="0"/>
              </a:spcBef>
              <a:spcAft>
                <a:spcPts val="0"/>
              </a:spcAft>
              <a:buSzPts val="1400"/>
              <a:buNone/>
              <a:defRPr/>
            </a:lvl7pPr>
            <a:lvl8pPr indent="-228600" lvl="7" marL="3657600" algn="l">
              <a:lnSpc>
                <a:spcPct val="115000"/>
              </a:lnSpc>
              <a:spcBef>
                <a:spcPts val="0"/>
              </a:spcBef>
              <a:spcAft>
                <a:spcPts val="0"/>
              </a:spcAft>
              <a:buSzPts val="1400"/>
              <a:buNone/>
              <a:defRPr/>
            </a:lvl8pPr>
            <a:lvl9pPr indent="-228600" lvl="8" marL="4114800" algn="l">
              <a:lnSpc>
                <a:spcPct val="115000"/>
              </a:lnSpc>
              <a:spcBef>
                <a:spcPts val="0"/>
              </a:spcBef>
              <a:spcAft>
                <a:spcPts val="0"/>
              </a:spcAft>
              <a:buSzPts val="1400"/>
              <a:buNone/>
              <a:defRPr/>
            </a:lvl9pPr>
          </a:lstStyle>
          <a:p/>
        </p:txBody>
      </p:sp>
      <p:sp>
        <p:nvSpPr>
          <p:cNvPr id="26" name="Google Shape;26;gf59b91e696_0_4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gf59b91e696_0_4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gf59b91e696_0_41"/>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800">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p:nvPr/>
        </p:nvSpPr>
        <p:spPr>
          <a:xfrm>
            <a:off x="0" y="0"/>
            <a:ext cx="9144000" cy="46302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91" name="Google Shape;91;p1"/>
          <p:cNvSpPr txBox="1"/>
          <p:nvPr/>
        </p:nvSpPr>
        <p:spPr>
          <a:xfrm>
            <a:off x="715791" y="2400945"/>
            <a:ext cx="7772400" cy="1046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3200"/>
              <a:buFont typeface="Roboto"/>
              <a:buNone/>
            </a:pPr>
            <a:r>
              <a:rPr b="1" i="0" lang="en" sz="3200" u="none" cap="none" strike="noStrike">
                <a:solidFill>
                  <a:schemeClr val="lt1"/>
                </a:solidFill>
                <a:latin typeface="Roboto"/>
                <a:ea typeface="Roboto"/>
                <a:cs typeface="Roboto"/>
                <a:sym typeface="Roboto"/>
              </a:rPr>
              <a:t>Introduction to Big Data</a:t>
            </a:r>
            <a:endParaRPr b="1" i="0" sz="32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lt1"/>
              </a:buClr>
              <a:buSzPts val="3200"/>
              <a:buFont typeface="Roboto"/>
              <a:buNone/>
            </a:pPr>
            <a:r>
              <a:rPr b="1" i="0" lang="en" sz="3200" u="none" cap="none" strike="noStrike">
                <a:solidFill>
                  <a:schemeClr val="lt1"/>
                </a:solidFill>
                <a:latin typeface="Roboto"/>
                <a:ea typeface="Roboto"/>
                <a:cs typeface="Roboto"/>
                <a:sym typeface="Roboto"/>
              </a:rPr>
              <a:t>Lecture 1</a:t>
            </a:r>
            <a:endParaRPr b="1" i="0" sz="32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lt1"/>
              </a:buClr>
              <a:buSzPts val="3200"/>
              <a:buFont typeface="Roboto"/>
              <a:buNone/>
            </a:pPr>
            <a:r>
              <a:t/>
            </a:r>
            <a:endParaRPr b="1" i="0" sz="3200" u="none" cap="none" strike="noStrike">
              <a:solidFill>
                <a:schemeClr val="lt1"/>
              </a:solidFill>
              <a:latin typeface="Roboto"/>
              <a:ea typeface="Roboto"/>
              <a:cs typeface="Roboto"/>
              <a:sym typeface="Roboto"/>
            </a:endParaRPr>
          </a:p>
        </p:txBody>
      </p:sp>
      <p:sp>
        <p:nvSpPr>
          <p:cNvPr id="92" name="Google Shape;92;p1"/>
          <p:cNvSpPr txBox="1"/>
          <p:nvPr/>
        </p:nvSpPr>
        <p:spPr>
          <a:xfrm>
            <a:off x="2584725" y="3146550"/>
            <a:ext cx="4143900" cy="1548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600"/>
              </a:spcBef>
              <a:spcAft>
                <a:spcPts val="0"/>
              </a:spcAft>
              <a:buClr>
                <a:schemeClr val="lt1"/>
              </a:buClr>
              <a:buSzPts val="1600"/>
              <a:buFont typeface="Noto Sans Symbols"/>
              <a:buNone/>
            </a:pPr>
            <a:r>
              <a:t/>
            </a:r>
            <a:endParaRPr b="0" i="0" sz="1700" u="none" cap="none" strike="noStrike">
              <a:solidFill>
                <a:schemeClr val="lt1"/>
              </a:solidFill>
              <a:latin typeface="Arial"/>
              <a:ea typeface="Arial"/>
              <a:cs typeface="Arial"/>
              <a:sym typeface="Arial"/>
            </a:endParaRPr>
          </a:p>
          <a:p>
            <a:pPr indent="0" lvl="0" marL="0" marR="0" rtl="0" algn="l">
              <a:lnSpc>
                <a:spcPct val="100000"/>
              </a:lnSpc>
              <a:spcBef>
                <a:spcPts val="600"/>
              </a:spcBef>
              <a:spcAft>
                <a:spcPts val="0"/>
              </a:spcAft>
              <a:buClr>
                <a:schemeClr val="lt1"/>
              </a:buClr>
              <a:buSzPts val="1600"/>
              <a:buFont typeface="Noto Sans Symbols"/>
              <a:buNone/>
            </a:pPr>
            <a:r>
              <a:t/>
            </a:r>
            <a:endParaRPr b="0" i="0" sz="17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Clr>
                <a:schemeClr val="lt1"/>
              </a:buClr>
              <a:buSzPts val="1600"/>
              <a:buFont typeface="Noto Sans Symbols"/>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600"/>
              </a:spcBef>
              <a:spcAft>
                <a:spcPts val="0"/>
              </a:spcAft>
              <a:buClr>
                <a:schemeClr val="lt1"/>
              </a:buClr>
              <a:buSzPts val="1600"/>
              <a:buFont typeface="Noto Sans Symbols"/>
              <a:buNone/>
            </a:pPr>
            <a:r>
              <a:t/>
            </a:r>
            <a:endParaRPr b="0" i="0" sz="1700" u="none" cap="none" strike="noStrike">
              <a:solidFill>
                <a:schemeClr val="lt1"/>
              </a:solidFill>
              <a:latin typeface="Arial"/>
              <a:ea typeface="Arial"/>
              <a:cs typeface="Arial"/>
              <a:sym typeface="Arial"/>
            </a:endParaRPr>
          </a:p>
        </p:txBody>
      </p:sp>
      <p:sp>
        <p:nvSpPr>
          <p:cNvPr id="93" name="Google Shape;9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4" name="Google Shape;94;p1"/>
          <p:cNvPicPr preferRelativeResize="0"/>
          <p:nvPr/>
        </p:nvPicPr>
        <p:blipFill rotWithShape="1">
          <a:blip r:embed="rId3">
            <a:alphaModFix/>
          </a:blip>
          <a:srcRect b="9983" l="350" r="-348" t="-7203"/>
          <a:stretch/>
        </p:blipFill>
        <p:spPr>
          <a:xfrm>
            <a:off x="3040700" y="407200"/>
            <a:ext cx="2975900" cy="1607350"/>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0e3e68fabc_0_82"/>
          <p:cNvSpPr txBox="1"/>
          <p:nvPr>
            <p:ph type="title"/>
          </p:nvPr>
        </p:nvSpPr>
        <p:spPr>
          <a:xfrm>
            <a:off x="500550" y="52175"/>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How Big Data Comes</a:t>
            </a:r>
            <a:endParaRPr b="1">
              <a:solidFill>
                <a:schemeClr val="lt1"/>
              </a:solidFill>
              <a:latin typeface="Malgun Gothic"/>
              <a:ea typeface="Malgun Gothic"/>
              <a:cs typeface="Malgun Gothic"/>
              <a:sym typeface="Malgun Gothic"/>
            </a:endParaRPr>
          </a:p>
        </p:txBody>
      </p:sp>
      <p:sp>
        <p:nvSpPr>
          <p:cNvPr id="175" name="Google Shape;175;g10e3e68fabc_0_8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6" name="Google Shape;176;g10e3e68fabc_0_82"/>
          <p:cNvSpPr txBox="1"/>
          <p:nvPr/>
        </p:nvSpPr>
        <p:spPr>
          <a:xfrm>
            <a:off x="127825" y="641800"/>
            <a:ext cx="4897800" cy="615600"/>
          </a:xfrm>
          <a:prstGeom prst="rect">
            <a:avLst/>
          </a:prstGeom>
          <a:noFill/>
          <a:ln>
            <a:noFill/>
          </a:ln>
        </p:spPr>
        <p:txBody>
          <a:bodyPr anchorCtr="0" anchor="t" bIns="91425" lIns="91425" spcFirstLastPara="1" rIns="91425" wrap="square" tIns="91425">
            <a:spAutoFit/>
          </a:bodyPr>
          <a:lstStyle/>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D4D4D"/>
              </a:solidFill>
              <a:highlight>
                <a:srgbClr val="FFFFFF"/>
              </a:highlight>
              <a:latin typeface="Arial"/>
              <a:ea typeface="Arial"/>
              <a:cs typeface="Arial"/>
              <a:sym typeface="Arial"/>
            </a:endParaRPr>
          </a:p>
        </p:txBody>
      </p:sp>
      <p:sp>
        <p:nvSpPr>
          <p:cNvPr id="177" name="Google Shape;177;g10e3e68fabc_0_82"/>
          <p:cNvSpPr txBox="1"/>
          <p:nvPr/>
        </p:nvSpPr>
        <p:spPr>
          <a:xfrm>
            <a:off x="171450" y="1071750"/>
            <a:ext cx="48543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sng" cap="none" strike="noStrike">
                <a:solidFill>
                  <a:srgbClr val="A64D79"/>
                </a:solidFill>
                <a:highlight>
                  <a:srgbClr val="FFFFFF"/>
                </a:highlight>
                <a:latin typeface="Arial"/>
                <a:ea typeface="Arial"/>
                <a:cs typeface="Arial"/>
                <a:sym typeface="Arial"/>
              </a:rPr>
              <a:t>3)Social Media:</a:t>
            </a:r>
            <a:endParaRPr b="1" i="0" sz="1700" u="sng" cap="none" strike="noStrike">
              <a:solidFill>
                <a:srgbClr val="A64D7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sng" cap="none" strike="noStrike">
              <a:solidFill>
                <a:srgbClr val="A64D7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highlight>
                  <a:srgbClr val="FFFFFF"/>
                </a:highlight>
                <a:latin typeface="Arial"/>
                <a:ea typeface="Arial"/>
                <a:cs typeface="Arial"/>
                <a:sym typeface="Arial"/>
              </a:rPr>
              <a:t>Data generation on social media sites,</a:t>
            </a:r>
            <a:endParaRPr b="0" i="0" sz="140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chemeClr val="accent3"/>
              </a:buClr>
              <a:buSzPts val="1600"/>
              <a:buFont typeface="Arial"/>
              <a:buChar char="●"/>
            </a:pPr>
            <a:r>
              <a:rPr b="0" i="0" lang="en" sz="1400" u="none" cap="none" strike="noStrike">
                <a:solidFill>
                  <a:schemeClr val="dk2"/>
                </a:solidFill>
                <a:highlight>
                  <a:srgbClr val="FFFFFF"/>
                </a:highlight>
                <a:latin typeface="Arial"/>
                <a:ea typeface="Arial"/>
                <a:cs typeface="Arial"/>
                <a:sym typeface="Arial"/>
              </a:rPr>
              <a:t>Facebook likes,videos,photos,tags,comments etc.,</a:t>
            </a:r>
            <a:endParaRPr b="0" i="0" sz="1400" u="none" cap="none" strike="noStrike">
              <a:solidFill>
                <a:schemeClr val="dk2"/>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chemeClr val="accent3"/>
              </a:buClr>
              <a:buSzPts val="1600"/>
              <a:buFont typeface="Arial"/>
              <a:buChar char="●"/>
            </a:pPr>
            <a:r>
              <a:rPr b="0" i="0" lang="en" sz="1400" u="none" cap="none" strike="noStrike">
                <a:solidFill>
                  <a:schemeClr val="dk2"/>
                </a:solidFill>
                <a:highlight>
                  <a:srgbClr val="FFFFFF"/>
                </a:highlight>
                <a:latin typeface="Arial"/>
                <a:ea typeface="Arial"/>
                <a:cs typeface="Arial"/>
                <a:sym typeface="Arial"/>
              </a:rPr>
              <a:t>Tweeter tweets,</a:t>
            </a:r>
            <a:endParaRPr b="0" i="0" sz="1400" u="none" cap="none" strike="noStrike">
              <a:solidFill>
                <a:schemeClr val="dk2"/>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chemeClr val="accent3"/>
              </a:buClr>
              <a:buSzPts val="1600"/>
              <a:buFont typeface="Arial"/>
              <a:buChar char="●"/>
            </a:pPr>
            <a:r>
              <a:rPr b="0" i="0" lang="en" sz="1400" u="none" cap="none" strike="noStrike">
                <a:solidFill>
                  <a:schemeClr val="dk2"/>
                </a:solidFill>
                <a:highlight>
                  <a:srgbClr val="FFFFFF"/>
                </a:highlight>
                <a:latin typeface="Arial"/>
                <a:ea typeface="Arial"/>
                <a:cs typeface="Arial"/>
                <a:sym typeface="Arial"/>
              </a:rPr>
              <a:t>Youtube video uploads</a:t>
            </a:r>
            <a:endParaRPr b="0" i="0" sz="1400" u="none" cap="none" strike="noStrike">
              <a:solidFill>
                <a:schemeClr val="dk2"/>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chemeClr val="accent3"/>
              </a:buClr>
              <a:buSzPts val="1600"/>
              <a:buFont typeface="Arial"/>
              <a:buChar char="●"/>
            </a:pPr>
            <a:r>
              <a:rPr b="0" i="0" lang="en" sz="1400" u="none" cap="none" strike="noStrike">
                <a:solidFill>
                  <a:schemeClr val="dk2"/>
                </a:solidFill>
                <a:highlight>
                  <a:srgbClr val="FFFFFF"/>
                </a:highlight>
                <a:latin typeface="Arial"/>
                <a:ea typeface="Arial"/>
                <a:cs typeface="Arial"/>
                <a:sym typeface="Arial"/>
              </a:rPr>
              <a:t>Instagram pics,</a:t>
            </a:r>
            <a:endParaRPr b="0" i="0" sz="1400" u="none" cap="none" strike="noStrike">
              <a:solidFill>
                <a:schemeClr val="dk2"/>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chemeClr val="accent3"/>
              </a:buClr>
              <a:buSzPts val="1600"/>
              <a:buFont typeface="Arial"/>
              <a:buChar char="●"/>
            </a:pPr>
            <a:r>
              <a:rPr b="0" i="0" lang="en" sz="1400" u="none" cap="none" strike="noStrike">
                <a:solidFill>
                  <a:schemeClr val="dk2"/>
                </a:solidFill>
                <a:highlight>
                  <a:srgbClr val="FFFFFF"/>
                </a:highlight>
                <a:latin typeface="Arial"/>
                <a:ea typeface="Arial"/>
                <a:cs typeface="Arial"/>
                <a:sym typeface="Arial"/>
              </a:rPr>
              <a:t>Emails</a:t>
            </a:r>
            <a:endParaRPr b="0" i="0" sz="140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sng" cap="none" strike="noStrike">
              <a:solidFill>
                <a:srgbClr val="A64D79"/>
              </a:solidFill>
              <a:highlight>
                <a:srgbClr val="FFFFFF"/>
              </a:highlight>
              <a:latin typeface="Arial"/>
              <a:ea typeface="Arial"/>
              <a:cs typeface="Arial"/>
              <a:sym typeface="Arial"/>
            </a:endParaRPr>
          </a:p>
        </p:txBody>
      </p:sp>
      <p:pic>
        <p:nvPicPr>
          <p:cNvPr id="178" name="Google Shape;178;g10e3e68fabc_0_82"/>
          <p:cNvPicPr preferRelativeResize="0"/>
          <p:nvPr/>
        </p:nvPicPr>
        <p:blipFill rotWithShape="1">
          <a:blip r:embed="rId3">
            <a:alphaModFix/>
          </a:blip>
          <a:srcRect b="0" l="0" r="0" t="0"/>
          <a:stretch/>
        </p:blipFill>
        <p:spPr>
          <a:xfrm>
            <a:off x="4856675" y="1100063"/>
            <a:ext cx="3810000" cy="303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0e3e68fabc_0_74"/>
          <p:cNvSpPr txBox="1"/>
          <p:nvPr>
            <p:ph type="title"/>
          </p:nvPr>
        </p:nvSpPr>
        <p:spPr>
          <a:xfrm>
            <a:off x="500550" y="52175"/>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How Big Data Comes</a:t>
            </a:r>
            <a:endParaRPr b="1">
              <a:solidFill>
                <a:schemeClr val="lt1"/>
              </a:solidFill>
              <a:latin typeface="Malgun Gothic"/>
              <a:ea typeface="Malgun Gothic"/>
              <a:cs typeface="Malgun Gothic"/>
              <a:sym typeface="Malgun Gothic"/>
            </a:endParaRPr>
          </a:p>
        </p:txBody>
      </p:sp>
      <p:sp>
        <p:nvSpPr>
          <p:cNvPr id="184" name="Google Shape;184;g10e3e68fabc_0_7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5" name="Google Shape;185;g10e3e68fabc_0_74"/>
          <p:cNvSpPr txBox="1"/>
          <p:nvPr/>
        </p:nvSpPr>
        <p:spPr>
          <a:xfrm>
            <a:off x="127825" y="641800"/>
            <a:ext cx="4897800" cy="615600"/>
          </a:xfrm>
          <a:prstGeom prst="rect">
            <a:avLst/>
          </a:prstGeom>
          <a:noFill/>
          <a:ln>
            <a:noFill/>
          </a:ln>
        </p:spPr>
        <p:txBody>
          <a:bodyPr anchorCtr="0" anchor="t" bIns="91425" lIns="91425" spcFirstLastPara="1" rIns="91425" wrap="square" tIns="91425">
            <a:spAutoFit/>
          </a:bodyPr>
          <a:lstStyle/>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D4D4D"/>
              </a:solidFill>
              <a:highlight>
                <a:srgbClr val="FFFFFF"/>
              </a:highlight>
              <a:latin typeface="Arial"/>
              <a:ea typeface="Arial"/>
              <a:cs typeface="Arial"/>
              <a:sym typeface="Arial"/>
            </a:endParaRPr>
          </a:p>
        </p:txBody>
      </p:sp>
      <p:sp>
        <p:nvSpPr>
          <p:cNvPr id="186" name="Google Shape;186;g10e3e68fabc_0_74"/>
          <p:cNvSpPr txBox="1"/>
          <p:nvPr/>
        </p:nvSpPr>
        <p:spPr>
          <a:xfrm>
            <a:off x="500550" y="1071750"/>
            <a:ext cx="48543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sng" cap="none" strike="noStrike">
                <a:solidFill>
                  <a:srgbClr val="A64D79"/>
                </a:solidFill>
                <a:highlight>
                  <a:srgbClr val="FFFFFF"/>
                </a:highlight>
                <a:latin typeface="Arial"/>
                <a:ea typeface="Arial"/>
                <a:cs typeface="Arial"/>
                <a:sym typeface="Arial"/>
              </a:rPr>
              <a:t>4)Other Factors:</a:t>
            </a:r>
            <a:endParaRPr b="1" i="0" sz="1700" u="sng" cap="none" strike="noStrike">
              <a:solidFill>
                <a:srgbClr val="A64D7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sng" cap="none" strike="noStrike">
              <a:solidFill>
                <a:srgbClr val="A64D79"/>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highlight>
                  <a:srgbClr val="FFFFFF"/>
                </a:highlight>
                <a:latin typeface="Arial"/>
                <a:ea typeface="Arial"/>
                <a:cs typeface="Arial"/>
                <a:sym typeface="Arial"/>
              </a:rPr>
              <a:t>Retail</a:t>
            </a:r>
            <a:endParaRPr b="0" i="0" sz="1400" u="none" cap="none" strike="noStrike">
              <a:solidFill>
                <a:schemeClr val="dk2"/>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highlight>
                  <a:srgbClr val="FFFFFF"/>
                </a:highlight>
                <a:latin typeface="Arial"/>
                <a:ea typeface="Arial"/>
                <a:cs typeface="Arial"/>
                <a:sym typeface="Arial"/>
              </a:rPr>
              <a:t>Banking &amp; Finance,</a:t>
            </a:r>
            <a:endParaRPr b="0" i="0" sz="1400" u="none" cap="none" strike="noStrike">
              <a:solidFill>
                <a:schemeClr val="dk2"/>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highlight>
                  <a:srgbClr val="FFFFFF"/>
                </a:highlight>
                <a:latin typeface="Arial"/>
                <a:ea typeface="Arial"/>
                <a:cs typeface="Arial"/>
                <a:sym typeface="Arial"/>
              </a:rPr>
              <a:t>Media &amp; Entertainment</a:t>
            </a:r>
            <a:endParaRPr b="0" i="0" sz="1400" u="none" cap="none" strike="noStrike">
              <a:solidFill>
                <a:schemeClr val="dk2"/>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highlight>
                  <a:srgbClr val="FFFFFF"/>
                </a:highlight>
                <a:latin typeface="Arial"/>
                <a:ea typeface="Arial"/>
                <a:cs typeface="Arial"/>
                <a:sym typeface="Arial"/>
              </a:rPr>
              <a:t>Health care,</a:t>
            </a:r>
            <a:endParaRPr b="0" i="0" sz="1400" u="none" cap="none" strike="noStrike">
              <a:solidFill>
                <a:schemeClr val="dk2"/>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highlight>
                  <a:srgbClr val="FFFFFF"/>
                </a:highlight>
                <a:latin typeface="Arial"/>
                <a:ea typeface="Arial"/>
                <a:cs typeface="Arial"/>
                <a:sym typeface="Arial"/>
              </a:rPr>
              <a:t>Education areas,</a:t>
            </a:r>
            <a:endParaRPr b="0" i="0" sz="1400" u="none" cap="none" strike="noStrike">
              <a:solidFill>
                <a:schemeClr val="dk2"/>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highlight>
                  <a:srgbClr val="FFFFFF"/>
                </a:highlight>
                <a:latin typeface="Arial"/>
                <a:ea typeface="Arial"/>
                <a:cs typeface="Arial"/>
                <a:sym typeface="Arial"/>
              </a:rPr>
              <a:t>Government,</a:t>
            </a:r>
            <a:endParaRPr b="0" i="0" sz="1400" u="none" cap="none" strike="noStrike">
              <a:solidFill>
                <a:schemeClr val="dk2"/>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highlight>
                  <a:srgbClr val="FFFFFF"/>
                </a:highlight>
                <a:latin typeface="Arial"/>
                <a:ea typeface="Arial"/>
                <a:cs typeface="Arial"/>
                <a:sym typeface="Arial"/>
              </a:rPr>
              <a:t>Transportation, Insurance etc.</a:t>
            </a:r>
            <a:endParaRPr b="0" i="0" sz="1400" u="none" cap="none" strike="noStrike">
              <a:solidFill>
                <a:schemeClr val="dk2"/>
              </a:solidFill>
              <a:highlight>
                <a:srgbClr val="FFFFFF"/>
              </a:highlight>
              <a:latin typeface="Arial"/>
              <a:ea typeface="Arial"/>
              <a:cs typeface="Arial"/>
              <a:sym typeface="Arial"/>
            </a:endParaRPr>
          </a:p>
        </p:txBody>
      </p:sp>
      <p:pic>
        <p:nvPicPr>
          <p:cNvPr id="187" name="Google Shape;187;g10e3e68fabc_0_74"/>
          <p:cNvPicPr preferRelativeResize="0"/>
          <p:nvPr/>
        </p:nvPicPr>
        <p:blipFill rotWithShape="1">
          <a:blip r:embed="rId3">
            <a:alphaModFix/>
          </a:blip>
          <a:srcRect b="0" l="0" r="0" t="0"/>
          <a:stretch/>
        </p:blipFill>
        <p:spPr>
          <a:xfrm>
            <a:off x="4160175" y="1323825"/>
            <a:ext cx="3810000" cy="252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0e3e68fabc_0_44"/>
          <p:cNvSpPr txBox="1"/>
          <p:nvPr>
            <p:ph type="title"/>
          </p:nvPr>
        </p:nvSpPr>
        <p:spPr>
          <a:xfrm>
            <a:off x="236100" y="219750"/>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 Types of Big Data</a:t>
            </a:r>
            <a:endParaRPr b="1">
              <a:solidFill>
                <a:schemeClr val="lt1"/>
              </a:solidFill>
              <a:latin typeface="Malgun Gothic"/>
              <a:ea typeface="Malgun Gothic"/>
              <a:cs typeface="Malgun Gothic"/>
              <a:sym typeface="Malgun Gothic"/>
            </a:endParaRPr>
          </a:p>
        </p:txBody>
      </p:sp>
      <p:sp>
        <p:nvSpPr>
          <p:cNvPr id="193" name="Google Shape;193;g10e3e68fabc_0_4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4" name="Google Shape;194;g10e3e68fabc_0_44"/>
          <p:cNvPicPr preferRelativeResize="0"/>
          <p:nvPr/>
        </p:nvPicPr>
        <p:blipFill rotWithShape="1">
          <a:blip r:embed="rId3">
            <a:alphaModFix/>
          </a:blip>
          <a:srcRect b="0" l="0" r="0" t="0"/>
          <a:stretch/>
        </p:blipFill>
        <p:spPr>
          <a:xfrm>
            <a:off x="4613325" y="1042975"/>
            <a:ext cx="4143375" cy="3057525"/>
          </a:xfrm>
          <a:prstGeom prst="rect">
            <a:avLst/>
          </a:prstGeom>
          <a:noFill/>
          <a:ln>
            <a:noFill/>
          </a:ln>
        </p:spPr>
      </p:pic>
      <p:sp>
        <p:nvSpPr>
          <p:cNvPr id="195" name="Google Shape;195;g10e3e68fabc_0_44"/>
          <p:cNvSpPr txBox="1"/>
          <p:nvPr/>
        </p:nvSpPr>
        <p:spPr>
          <a:xfrm>
            <a:off x="112750" y="1522125"/>
            <a:ext cx="3557700" cy="1748400"/>
          </a:xfrm>
          <a:prstGeom prst="rect">
            <a:avLst/>
          </a:prstGeom>
          <a:noFill/>
          <a:ln>
            <a:noFill/>
          </a:ln>
        </p:spPr>
        <p:txBody>
          <a:bodyPr anchorCtr="0" anchor="t" bIns="91425" lIns="91425" spcFirstLastPara="1" rIns="91425" wrap="square" tIns="91425">
            <a:spAutoFit/>
          </a:bodyPr>
          <a:lstStyle/>
          <a:p>
            <a:pPr indent="0" lvl="0" marL="0" marR="0" rtl="0" algn="just">
              <a:lnSpc>
                <a:spcPct val="170000"/>
              </a:lnSpc>
              <a:spcBef>
                <a:spcPts val="0"/>
              </a:spcBef>
              <a:spcAft>
                <a:spcPts val="0"/>
              </a:spcAft>
              <a:buClr>
                <a:srgbClr val="000000"/>
              </a:buClr>
              <a:buSzPts val="1700"/>
              <a:buFont typeface="Arial"/>
              <a:buNone/>
            </a:pPr>
            <a:r>
              <a:rPr b="0" i="0" lang="en" sz="1700" u="none" cap="none" strike="noStrike">
                <a:solidFill>
                  <a:srgbClr val="4A4A4A"/>
                </a:solidFill>
                <a:latin typeface="Arial"/>
                <a:ea typeface="Arial"/>
                <a:cs typeface="Arial"/>
                <a:sym typeface="Arial"/>
              </a:rPr>
              <a:t>Big Data could be of three types:</a:t>
            </a:r>
            <a:endParaRPr b="0" i="0" sz="1700" u="none" cap="none" strike="noStrike">
              <a:solidFill>
                <a:srgbClr val="4A4A4A"/>
              </a:solidFill>
              <a:latin typeface="Arial"/>
              <a:ea typeface="Arial"/>
              <a:cs typeface="Arial"/>
              <a:sym typeface="Arial"/>
            </a:endParaRPr>
          </a:p>
          <a:p>
            <a:pPr indent="-349250" lvl="0" marL="457200" marR="0" rtl="0" algn="l">
              <a:lnSpc>
                <a:spcPct val="115000"/>
              </a:lnSpc>
              <a:spcBef>
                <a:spcPts val="1200"/>
              </a:spcBef>
              <a:spcAft>
                <a:spcPts val="0"/>
              </a:spcAft>
              <a:buClr>
                <a:schemeClr val="accent3"/>
              </a:buClr>
              <a:buSzPts val="1900"/>
              <a:buFont typeface="Arial"/>
              <a:buChar char="●"/>
            </a:pPr>
            <a:r>
              <a:rPr b="0" i="0" lang="en" sz="1700" u="none" cap="none" strike="noStrike">
                <a:solidFill>
                  <a:srgbClr val="4A4A4A"/>
                </a:solidFill>
                <a:latin typeface="Arial"/>
                <a:ea typeface="Arial"/>
                <a:cs typeface="Arial"/>
                <a:sym typeface="Arial"/>
              </a:rPr>
              <a:t>Structured</a:t>
            </a:r>
            <a:endParaRPr b="0" i="0" sz="1700" u="none" cap="none" strike="noStrike">
              <a:solidFill>
                <a:srgbClr val="4A4A4A"/>
              </a:solidFill>
              <a:latin typeface="Arial"/>
              <a:ea typeface="Arial"/>
              <a:cs typeface="Arial"/>
              <a:sym typeface="Arial"/>
            </a:endParaRPr>
          </a:p>
          <a:p>
            <a:pPr indent="-349250" lvl="0" marL="457200" marR="0" rtl="0" algn="l">
              <a:lnSpc>
                <a:spcPct val="115000"/>
              </a:lnSpc>
              <a:spcBef>
                <a:spcPts val="0"/>
              </a:spcBef>
              <a:spcAft>
                <a:spcPts val="0"/>
              </a:spcAft>
              <a:buClr>
                <a:schemeClr val="accent3"/>
              </a:buClr>
              <a:buSzPts val="1900"/>
              <a:buFont typeface="Arial"/>
              <a:buChar char="●"/>
            </a:pPr>
            <a:r>
              <a:rPr b="0" i="0" lang="en" sz="1700" u="none" cap="none" strike="noStrike">
                <a:solidFill>
                  <a:srgbClr val="4A4A4A"/>
                </a:solidFill>
                <a:latin typeface="Arial"/>
                <a:ea typeface="Arial"/>
                <a:cs typeface="Arial"/>
                <a:sym typeface="Arial"/>
              </a:rPr>
              <a:t>Semi-Structured</a:t>
            </a:r>
            <a:endParaRPr b="0" i="0" sz="1700" u="none" cap="none" strike="noStrike">
              <a:solidFill>
                <a:srgbClr val="4A4A4A"/>
              </a:solidFill>
              <a:latin typeface="Arial"/>
              <a:ea typeface="Arial"/>
              <a:cs typeface="Arial"/>
              <a:sym typeface="Arial"/>
            </a:endParaRPr>
          </a:p>
          <a:p>
            <a:pPr indent="-349250" lvl="0" marL="457200" marR="0" rtl="0" algn="l">
              <a:lnSpc>
                <a:spcPct val="115000"/>
              </a:lnSpc>
              <a:spcBef>
                <a:spcPts val="0"/>
              </a:spcBef>
              <a:spcAft>
                <a:spcPts val="0"/>
              </a:spcAft>
              <a:buClr>
                <a:schemeClr val="accent3"/>
              </a:buClr>
              <a:buSzPts val="1900"/>
              <a:buFont typeface="Arial"/>
              <a:buChar char="●"/>
            </a:pPr>
            <a:r>
              <a:rPr b="0" i="0" lang="en" sz="1700" u="none" cap="none" strike="noStrike">
                <a:solidFill>
                  <a:srgbClr val="4A4A4A"/>
                </a:solidFill>
                <a:latin typeface="Arial"/>
                <a:ea typeface="Arial"/>
                <a:cs typeface="Arial"/>
                <a:sym typeface="Arial"/>
              </a:rPr>
              <a:t>Unstructured</a:t>
            </a:r>
            <a:endParaRPr b="0" i="0" sz="1700" u="none" cap="none" strike="noStrike">
              <a:solidFill>
                <a:srgbClr val="4A4A4A"/>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0b10452a7f_1_23"/>
          <p:cNvSpPr txBox="1"/>
          <p:nvPr>
            <p:ph type="title"/>
          </p:nvPr>
        </p:nvSpPr>
        <p:spPr>
          <a:xfrm>
            <a:off x="500550" y="52175"/>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 Types of Big Data</a:t>
            </a:r>
            <a:endParaRPr b="1">
              <a:solidFill>
                <a:schemeClr val="lt1"/>
              </a:solidFill>
              <a:latin typeface="Malgun Gothic"/>
              <a:ea typeface="Malgun Gothic"/>
              <a:cs typeface="Malgun Gothic"/>
              <a:sym typeface="Malgun Gothic"/>
            </a:endParaRPr>
          </a:p>
        </p:txBody>
      </p:sp>
      <p:sp>
        <p:nvSpPr>
          <p:cNvPr id="201" name="Google Shape;201;g10b10452a7f_1_2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2" name="Google Shape;202;g10b10452a7f_1_23"/>
          <p:cNvSpPr txBox="1"/>
          <p:nvPr/>
        </p:nvSpPr>
        <p:spPr>
          <a:xfrm>
            <a:off x="135750" y="728650"/>
            <a:ext cx="8872500" cy="3634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700"/>
              <a:buFont typeface="Arial"/>
              <a:buNone/>
            </a:pPr>
            <a:r>
              <a:rPr b="1" i="0" lang="en" sz="1700" u="sng" cap="none" strike="noStrike">
                <a:solidFill>
                  <a:schemeClr val="accent3"/>
                </a:solidFill>
                <a:latin typeface="Arial"/>
                <a:ea typeface="Arial"/>
                <a:cs typeface="Arial"/>
                <a:sym typeface="Arial"/>
              </a:rPr>
              <a:t>1. Structured data</a:t>
            </a:r>
            <a:endParaRPr b="1" i="0" sz="1700" u="sng" cap="none" strike="noStrike">
              <a:solidFill>
                <a:schemeClr val="accent3"/>
              </a:solidFill>
              <a:latin typeface="Arial"/>
              <a:ea typeface="Arial"/>
              <a:cs typeface="Arial"/>
              <a:sym typeface="Arial"/>
            </a:endParaRPr>
          </a:p>
          <a:p>
            <a:pPr indent="-330200" lvl="0" marL="457200" marR="0" rtl="0" algn="l">
              <a:lnSpc>
                <a:spcPct val="115000"/>
              </a:lnSpc>
              <a:spcBef>
                <a:spcPts val="1200"/>
              </a:spcBef>
              <a:spcAft>
                <a:spcPts val="0"/>
              </a:spcAft>
              <a:buClr>
                <a:schemeClr val="accent3"/>
              </a:buClr>
              <a:buSzPts val="1600"/>
              <a:buFont typeface="Arial"/>
              <a:buChar char="❏"/>
            </a:pPr>
            <a:r>
              <a:rPr b="0" i="0" lang="en" sz="1400" u="none" cap="none" strike="noStrike">
                <a:solidFill>
                  <a:srgbClr val="4A4A4A"/>
                </a:solidFill>
                <a:latin typeface="Arial"/>
                <a:ea typeface="Arial"/>
                <a:cs typeface="Arial"/>
                <a:sym typeface="Arial"/>
              </a:rPr>
              <a:t>As the name suggests, this kind of data is structured and is well-defined. It has a consistent order that can be easily understood by a computer or a human. This data can be stored, analyzed, and processed using a fixed format. Usually, this kind of data has its own data model.</a:t>
            </a:r>
            <a:endParaRPr b="0" i="0" sz="1700" u="none" cap="none" strike="noStrike">
              <a:solidFill>
                <a:srgbClr val="4A4A4A"/>
              </a:solidFill>
              <a:latin typeface="Arial"/>
              <a:ea typeface="Arial"/>
              <a:cs typeface="Arial"/>
              <a:sym typeface="Arial"/>
            </a:endParaRPr>
          </a:p>
          <a:p>
            <a:pPr indent="-330200" lvl="0" marL="457200" marR="0" rtl="0" algn="l">
              <a:lnSpc>
                <a:spcPct val="115000"/>
              </a:lnSpc>
              <a:spcBef>
                <a:spcPts val="0"/>
              </a:spcBef>
              <a:spcAft>
                <a:spcPts val="0"/>
              </a:spcAft>
              <a:buClr>
                <a:schemeClr val="accent3"/>
              </a:buClr>
              <a:buSzPts val="1600"/>
              <a:buFont typeface="Arial"/>
              <a:buChar char="❏"/>
            </a:pPr>
            <a:r>
              <a:rPr b="0" i="0" lang="en" sz="1400" u="none" cap="none" strike="noStrike">
                <a:solidFill>
                  <a:srgbClr val="4A4A4A"/>
                </a:solidFill>
                <a:latin typeface="Arial"/>
                <a:ea typeface="Arial"/>
                <a:cs typeface="Arial"/>
                <a:sym typeface="Arial"/>
              </a:rPr>
              <a:t>You will find this kind of data in databases, where it is neatly stored in columns and rows. Two sources of structured data are:</a:t>
            </a:r>
            <a:endParaRPr b="0" i="0" sz="1400" u="none" cap="none" strike="noStrike">
              <a:solidFill>
                <a:srgbClr val="4A4A4A"/>
              </a:solidFill>
              <a:latin typeface="Arial"/>
              <a:ea typeface="Arial"/>
              <a:cs typeface="Arial"/>
              <a:sym typeface="Arial"/>
            </a:endParaRPr>
          </a:p>
          <a:p>
            <a:pPr indent="-317500" lvl="1" marL="1371600" marR="0" rtl="0" algn="l">
              <a:lnSpc>
                <a:spcPct val="115000"/>
              </a:lnSpc>
              <a:spcBef>
                <a:spcPts val="0"/>
              </a:spcBef>
              <a:spcAft>
                <a:spcPts val="0"/>
              </a:spcAft>
              <a:buClr>
                <a:srgbClr val="000000"/>
              </a:buClr>
              <a:buSzPts val="1400"/>
              <a:buFont typeface="Arial"/>
              <a:buChar char="❏"/>
            </a:pPr>
            <a:r>
              <a:rPr b="1" i="0" lang="en" sz="1300" u="none" cap="none" strike="noStrike">
                <a:solidFill>
                  <a:srgbClr val="4A4A4A"/>
                </a:solidFill>
                <a:latin typeface="Arial"/>
                <a:ea typeface="Arial"/>
                <a:cs typeface="Arial"/>
                <a:sym typeface="Arial"/>
              </a:rPr>
              <a:t>Machine-generated data</a:t>
            </a:r>
            <a:r>
              <a:rPr b="0" i="0" lang="en" sz="1300" u="none" cap="none" strike="noStrike">
                <a:solidFill>
                  <a:srgbClr val="4A4A4A"/>
                </a:solidFill>
                <a:latin typeface="Arial"/>
                <a:ea typeface="Arial"/>
                <a:cs typeface="Arial"/>
                <a:sym typeface="Arial"/>
              </a:rPr>
              <a:t> – This data is produced by machines such as sensors, network servers, weblogs, GPS, etc. </a:t>
            </a:r>
            <a:endParaRPr b="0" i="0" sz="1300" u="none" cap="none" strike="noStrike">
              <a:solidFill>
                <a:srgbClr val="4A4A4A"/>
              </a:solidFill>
              <a:latin typeface="Arial"/>
              <a:ea typeface="Arial"/>
              <a:cs typeface="Arial"/>
              <a:sym typeface="Arial"/>
            </a:endParaRPr>
          </a:p>
          <a:p>
            <a:pPr indent="-317500" lvl="1" marL="1371600" marR="0" rtl="0" algn="l">
              <a:lnSpc>
                <a:spcPct val="115000"/>
              </a:lnSpc>
              <a:spcBef>
                <a:spcPts val="0"/>
              </a:spcBef>
              <a:spcAft>
                <a:spcPts val="0"/>
              </a:spcAft>
              <a:buClr>
                <a:srgbClr val="000000"/>
              </a:buClr>
              <a:buSzPts val="1400"/>
              <a:buFont typeface="Arial"/>
              <a:buChar char="❏"/>
            </a:pPr>
            <a:r>
              <a:rPr b="1" i="0" lang="en" sz="1300" u="none" cap="none" strike="noStrike">
                <a:solidFill>
                  <a:srgbClr val="4A4A4A"/>
                </a:solidFill>
                <a:latin typeface="Arial"/>
                <a:ea typeface="Arial"/>
                <a:cs typeface="Arial"/>
                <a:sym typeface="Arial"/>
              </a:rPr>
              <a:t>Human-generated data</a:t>
            </a:r>
            <a:r>
              <a:rPr b="0" i="0" lang="en" sz="1300" u="none" cap="none" strike="noStrike">
                <a:solidFill>
                  <a:srgbClr val="4A4A4A"/>
                </a:solidFill>
                <a:latin typeface="Arial"/>
                <a:ea typeface="Arial"/>
                <a:cs typeface="Arial"/>
                <a:sym typeface="Arial"/>
              </a:rPr>
              <a:t> – This type of data is entered by the user in their system, such as personal details, passwords, documents, etc. A search made by the user, items browsed online, and games played are all human-generated information.</a:t>
            </a:r>
            <a:endParaRPr b="0" i="0" sz="1300" u="none" cap="none" strike="noStrike">
              <a:solidFill>
                <a:srgbClr val="4A4A4A"/>
              </a:solidFill>
              <a:latin typeface="Arial"/>
              <a:ea typeface="Arial"/>
              <a:cs typeface="Arial"/>
              <a:sym typeface="Arial"/>
            </a:endParaRPr>
          </a:p>
          <a:p>
            <a:pPr indent="-330200" lvl="0" marL="457200" marR="0" rtl="0" algn="l">
              <a:lnSpc>
                <a:spcPct val="115000"/>
              </a:lnSpc>
              <a:spcBef>
                <a:spcPts val="0"/>
              </a:spcBef>
              <a:spcAft>
                <a:spcPts val="0"/>
              </a:spcAft>
              <a:buClr>
                <a:schemeClr val="accent3"/>
              </a:buClr>
              <a:buSzPts val="1600"/>
              <a:buFont typeface="Arial"/>
              <a:buChar char="❏"/>
            </a:pPr>
            <a:r>
              <a:rPr b="0" i="0" lang="en" sz="1400" u="none" cap="none" strike="noStrike">
                <a:solidFill>
                  <a:srgbClr val="4A4A4A"/>
                </a:solidFill>
                <a:latin typeface="Arial"/>
                <a:ea typeface="Arial"/>
                <a:cs typeface="Arial"/>
                <a:sym typeface="Arial"/>
              </a:rPr>
              <a:t>For example, a database consisting of all the details of employees of a company is a type of structured data set.</a:t>
            </a:r>
            <a:endParaRPr b="0" i="0" sz="1400" u="none" cap="none" strike="noStrike">
              <a:solidFill>
                <a:srgbClr val="4A4A4A"/>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b10452a7f_1_30"/>
          <p:cNvSpPr txBox="1"/>
          <p:nvPr>
            <p:ph type="title"/>
          </p:nvPr>
        </p:nvSpPr>
        <p:spPr>
          <a:xfrm>
            <a:off x="500550" y="52175"/>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 Types of Big Data</a:t>
            </a:r>
            <a:endParaRPr b="1">
              <a:solidFill>
                <a:schemeClr val="lt1"/>
              </a:solidFill>
              <a:latin typeface="Malgun Gothic"/>
              <a:ea typeface="Malgun Gothic"/>
              <a:cs typeface="Malgun Gothic"/>
              <a:sym typeface="Malgun Gothic"/>
            </a:endParaRPr>
          </a:p>
        </p:txBody>
      </p:sp>
      <p:sp>
        <p:nvSpPr>
          <p:cNvPr id="208" name="Google Shape;208;g10b10452a7f_1_30"/>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9" name="Google Shape;209;g10b10452a7f_1_30"/>
          <p:cNvSpPr txBox="1"/>
          <p:nvPr/>
        </p:nvSpPr>
        <p:spPr>
          <a:xfrm>
            <a:off x="135750" y="728650"/>
            <a:ext cx="8872500" cy="4379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i="0" lang="en" sz="1700" u="sng" cap="none" strike="noStrike">
                <a:solidFill>
                  <a:schemeClr val="accent3"/>
                </a:solidFill>
                <a:latin typeface="Arial"/>
                <a:ea typeface="Arial"/>
                <a:cs typeface="Arial"/>
                <a:sym typeface="Arial"/>
              </a:rPr>
              <a:t>2. Unstructured data</a:t>
            </a:r>
            <a:endParaRPr b="1" i="0" sz="1700" u="sng" cap="none" strike="noStrike">
              <a:solidFill>
                <a:schemeClr val="accent3"/>
              </a:solidFill>
              <a:latin typeface="Arial"/>
              <a:ea typeface="Arial"/>
              <a:cs typeface="Arial"/>
              <a:sym typeface="Arial"/>
            </a:endParaRPr>
          </a:p>
          <a:p>
            <a:pPr indent="-342900" lvl="0" marL="457200" marR="0" rtl="0" algn="l">
              <a:lnSpc>
                <a:spcPct val="115000"/>
              </a:lnSpc>
              <a:spcBef>
                <a:spcPts val="1200"/>
              </a:spcBef>
              <a:spcAft>
                <a:spcPts val="0"/>
              </a:spcAft>
              <a:buClr>
                <a:schemeClr val="accent3"/>
              </a:buClr>
              <a:buSzPts val="1800"/>
              <a:buFont typeface="Arial"/>
              <a:buChar char="❏"/>
            </a:pPr>
            <a:r>
              <a:rPr b="0" i="0" lang="en" sz="1400" u="none" cap="none" strike="noStrike">
                <a:solidFill>
                  <a:schemeClr val="dk2"/>
                </a:solidFill>
                <a:latin typeface="Arial"/>
                <a:ea typeface="Arial"/>
                <a:cs typeface="Arial"/>
                <a:sym typeface="Arial"/>
              </a:rPr>
              <a:t>Any set of data that is not structured or well-defined is called unstructured data. This kind of data is unorganized and difficult to handle, understand and analyze. It does not follow a consistent format and may vary at different points of time. Most of the data you encounter comes under this category.</a:t>
            </a:r>
            <a:endParaRPr b="0" i="0" sz="14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accent3"/>
              </a:buClr>
              <a:buSzPts val="1800"/>
              <a:buFont typeface="Arial"/>
              <a:buChar char="❏"/>
            </a:pPr>
            <a:r>
              <a:rPr b="0" i="0" lang="en" sz="1400" u="none" cap="none" strike="noStrike">
                <a:solidFill>
                  <a:schemeClr val="dk2"/>
                </a:solidFill>
                <a:latin typeface="Arial"/>
                <a:ea typeface="Arial"/>
                <a:cs typeface="Arial"/>
                <a:sym typeface="Arial"/>
              </a:rPr>
              <a:t>For example, unstructured data are your comments, tweets, shares, posts, and likes on social media. The videos you watch on YouTube and text messages you send via WhatsApp all pile up as a huge heap.</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700"/>
              <a:buFont typeface="Arial"/>
              <a:buNone/>
            </a:pPr>
            <a:r>
              <a:rPr b="1" i="0" lang="en" sz="1700" u="sng" cap="none" strike="noStrike">
                <a:solidFill>
                  <a:schemeClr val="accent3"/>
                </a:solidFill>
                <a:latin typeface="Arial"/>
                <a:ea typeface="Arial"/>
                <a:cs typeface="Arial"/>
                <a:sym typeface="Arial"/>
              </a:rPr>
              <a:t>3. Semi-structured data</a:t>
            </a:r>
            <a:endParaRPr b="1" i="0" sz="1700" u="sng" cap="none" strike="noStrike">
              <a:solidFill>
                <a:schemeClr val="accent3"/>
              </a:solidFill>
              <a:latin typeface="Arial"/>
              <a:ea typeface="Arial"/>
              <a:cs typeface="Arial"/>
              <a:sym typeface="Arial"/>
            </a:endParaRPr>
          </a:p>
          <a:p>
            <a:pPr indent="-342900" lvl="0" marL="457200" marR="0" rtl="0" algn="l">
              <a:lnSpc>
                <a:spcPct val="115000"/>
              </a:lnSpc>
              <a:spcBef>
                <a:spcPts val="1200"/>
              </a:spcBef>
              <a:spcAft>
                <a:spcPts val="0"/>
              </a:spcAft>
              <a:buClr>
                <a:schemeClr val="accent3"/>
              </a:buClr>
              <a:buSzPts val="1800"/>
              <a:buFont typeface="Arial"/>
              <a:buChar char="❏"/>
            </a:pPr>
            <a:r>
              <a:rPr b="0" i="0" lang="en" sz="1400" u="none" cap="none" strike="noStrike">
                <a:solidFill>
                  <a:schemeClr val="dk2"/>
                </a:solidFill>
                <a:latin typeface="Arial"/>
                <a:ea typeface="Arial"/>
                <a:cs typeface="Arial"/>
                <a:sym typeface="Arial"/>
              </a:rPr>
              <a:t>This kind of data is somewhat structured but not completely. This may seem to be unstructured at first and does not obey any formal structures of data models such as RDBMS. For example, NoSQL documents have keywords that are used to process the document.</a:t>
            </a:r>
            <a:endParaRPr b="0" i="0" sz="14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accent3"/>
              </a:buClr>
              <a:buSzPts val="1800"/>
              <a:buFont typeface="Arial"/>
              <a:buChar char="❏"/>
            </a:pPr>
            <a:r>
              <a:rPr b="0" i="0" lang="en" sz="1400" u="none" cap="none" strike="noStrike">
                <a:solidFill>
                  <a:schemeClr val="dk2"/>
                </a:solidFill>
                <a:latin typeface="Arial"/>
                <a:ea typeface="Arial"/>
                <a:cs typeface="Arial"/>
                <a:sym typeface="Arial"/>
              </a:rPr>
              <a:t>CSV files are also considered semi-structured data.of unstructured data.</a:t>
            </a:r>
            <a:endParaRPr b="0" i="0" sz="1400" u="none" cap="none" strike="noStrike">
              <a:solidFill>
                <a:schemeClr val="dk2"/>
              </a:solidFill>
              <a:latin typeface="Arial"/>
              <a:ea typeface="Arial"/>
              <a:cs typeface="Arial"/>
              <a:sym typeface="Arial"/>
            </a:endParaRPr>
          </a:p>
          <a:p>
            <a:pPr indent="0" lvl="0" marL="91440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311700" y="62600"/>
            <a:ext cx="8520600" cy="4155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sz="2100">
                <a:solidFill>
                  <a:schemeClr val="lt1"/>
                </a:solidFill>
                <a:latin typeface="Malgun Gothic"/>
                <a:ea typeface="Malgun Gothic"/>
                <a:cs typeface="Malgun Gothic"/>
                <a:sym typeface="Malgun Gothic"/>
              </a:rPr>
              <a:t>Big Data Characteristics</a:t>
            </a:r>
            <a:endParaRPr b="1" sz="2100">
              <a:solidFill>
                <a:schemeClr val="lt1"/>
              </a:solidFill>
              <a:latin typeface="Malgun Gothic"/>
              <a:ea typeface="Malgun Gothic"/>
              <a:cs typeface="Malgun Gothic"/>
              <a:sym typeface="Malgun Gothic"/>
            </a:endParaRPr>
          </a:p>
        </p:txBody>
      </p:sp>
      <p:sp>
        <p:nvSpPr>
          <p:cNvPr id="215" name="Google Shape;215;p10"/>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16" name="Google Shape;216;p10"/>
          <p:cNvPicPr preferRelativeResize="0"/>
          <p:nvPr/>
        </p:nvPicPr>
        <p:blipFill rotWithShape="1">
          <a:blip r:embed="rId3">
            <a:alphaModFix/>
          </a:blip>
          <a:srcRect b="0" l="0" r="0" t="0"/>
          <a:stretch/>
        </p:blipFill>
        <p:spPr>
          <a:xfrm>
            <a:off x="3045650" y="906425"/>
            <a:ext cx="6026899" cy="4123325"/>
          </a:xfrm>
          <a:prstGeom prst="rect">
            <a:avLst/>
          </a:prstGeom>
          <a:noFill/>
          <a:ln>
            <a:noFill/>
          </a:ln>
        </p:spPr>
      </p:pic>
      <p:sp>
        <p:nvSpPr>
          <p:cNvPr id="217" name="Google Shape;217;p10"/>
          <p:cNvSpPr txBox="1"/>
          <p:nvPr/>
        </p:nvSpPr>
        <p:spPr>
          <a:xfrm>
            <a:off x="980125" y="1030950"/>
            <a:ext cx="3000000" cy="2929200"/>
          </a:xfrm>
          <a:prstGeom prst="rect">
            <a:avLst/>
          </a:prstGeom>
          <a:noFill/>
          <a:ln>
            <a:noFill/>
          </a:ln>
        </p:spPr>
        <p:txBody>
          <a:bodyPr anchorCtr="0" anchor="t" bIns="91425" lIns="91425" spcFirstLastPara="1" rIns="91425" wrap="square" tIns="91425">
            <a:spAutoFit/>
          </a:bodyPr>
          <a:lstStyle/>
          <a:p>
            <a:pPr indent="0" lvl="0" marL="0" marR="0" rtl="0" algn="just">
              <a:lnSpc>
                <a:spcPct val="130000"/>
              </a:lnSpc>
              <a:spcBef>
                <a:spcPts val="1400"/>
              </a:spcBef>
              <a:spcAft>
                <a:spcPts val="0"/>
              </a:spcAft>
              <a:buClr>
                <a:srgbClr val="000000"/>
              </a:buClr>
              <a:buSzPts val="1600"/>
              <a:buFont typeface="Arial"/>
              <a:buNone/>
            </a:pPr>
            <a:r>
              <a:rPr b="0" i="0" lang="en" sz="1600" u="none" cap="none" strike="noStrike">
                <a:solidFill>
                  <a:srgbClr val="610B4B"/>
                </a:solidFill>
                <a:highlight>
                  <a:srgbClr val="FFFFFF"/>
                </a:highlight>
                <a:latin typeface="Arial"/>
                <a:ea typeface="Arial"/>
                <a:cs typeface="Arial"/>
                <a:sym typeface="Arial"/>
              </a:rPr>
              <a:t>5 V's of Big Data</a:t>
            </a:r>
            <a:endParaRPr b="0" i="0" sz="1600" u="none" cap="none" strike="noStrike">
              <a:solidFill>
                <a:srgbClr val="610B4B"/>
              </a:solidFill>
              <a:highlight>
                <a:srgbClr val="FFFFFF"/>
              </a:highlight>
              <a:latin typeface="Arial"/>
              <a:ea typeface="Arial"/>
              <a:cs typeface="Arial"/>
              <a:sym typeface="Arial"/>
            </a:endParaRPr>
          </a:p>
          <a:p>
            <a:pPr indent="-355600" lvl="0" marL="457200" marR="25400" rtl="0" algn="l">
              <a:lnSpc>
                <a:spcPct val="156250"/>
              </a:lnSpc>
              <a:spcBef>
                <a:spcPts val="1500"/>
              </a:spcBef>
              <a:spcAft>
                <a:spcPts val="0"/>
              </a:spcAft>
              <a:buClr>
                <a:schemeClr val="accent3"/>
              </a:buClr>
              <a:buSzPts val="2000"/>
              <a:buFont typeface="Roboto"/>
              <a:buChar char="●"/>
            </a:pPr>
            <a:r>
              <a:rPr b="0" i="0" lang="en" sz="1500" u="none" cap="none" strike="noStrike">
                <a:solidFill>
                  <a:schemeClr val="dk1"/>
                </a:solidFill>
                <a:highlight>
                  <a:srgbClr val="FFFFFF"/>
                </a:highlight>
                <a:latin typeface="Roboto"/>
                <a:ea typeface="Roboto"/>
                <a:cs typeface="Roboto"/>
                <a:sym typeface="Roboto"/>
              </a:rPr>
              <a:t>Volume</a:t>
            </a:r>
            <a:endParaRPr b="0" i="0" sz="1500" u="none" cap="none" strike="noStrike">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accent3"/>
              </a:buClr>
              <a:buSzPts val="2000"/>
              <a:buFont typeface="Roboto"/>
              <a:buChar char="●"/>
            </a:pPr>
            <a:r>
              <a:rPr b="0" i="0" lang="en" sz="1500" u="none" cap="none" strike="noStrike">
                <a:solidFill>
                  <a:schemeClr val="dk1"/>
                </a:solidFill>
                <a:highlight>
                  <a:srgbClr val="FFFFFF"/>
                </a:highlight>
                <a:latin typeface="Roboto"/>
                <a:ea typeface="Roboto"/>
                <a:cs typeface="Roboto"/>
                <a:sym typeface="Roboto"/>
              </a:rPr>
              <a:t>Veracity</a:t>
            </a:r>
            <a:endParaRPr b="0" i="0" sz="1500" u="none" cap="none" strike="noStrike">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accent3"/>
              </a:buClr>
              <a:buSzPts val="2000"/>
              <a:buFont typeface="Roboto"/>
              <a:buChar char="●"/>
            </a:pPr>
            <a:r>
              <a:rPr b="0" i="0" lang="en" sz="1500" u="none" cap="none" strike="noStrike">
                <a:solidFill>
                  <a:schemeClr val="dk1"/>
                </a:solidFill>
                <a:highlight>
                  <a:srgbClr val="FFFFFF"/>
                </a:highlight>
                <a:latin typeface="Roboto"/>
                <a:ea typeface="Roboto"/>
                <a:cs typeface="Roboto"/>
                <a:sym typeface="Roboto"/>
              </a:rPr>
              <a:t>Variety</a:t>
            </a:r>
            <a:endParaRPr b="0" i="0" sz="1500" u="none" cap="none" strike="noStrike">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accent3"/>
              </a:buClr>
              <a:buSzPts val="2000"/>
              <a:buFont typeface="Roboto"/>
              <a:buChar char="●"/>
            </a:pPr>
            <a:r>
              <a:rPr b="0" i="0" lang="en" sz="1500" u="none" cap="none" strike="noStrike">
                <a:solidFill>
                  <a:schemeClr val="dk1"/>
                </a:solidFill>
                <a:highlight>
                  <a:srgbClr val="FFFFFF"/>
                </a:highlight>
                <a:latin typeface="Roboto"/>
                <a:ea typeface="Roboto"/>
                <a:cs typeface="Roboto"/>
                <a:sym typeface="Roboto"/>
              </a:rPr>
              <a:t>Value</a:t>
            </a:r>
            <a:endParaRPr b="0" i="0" sz="1500" u="none" cap="none" strike="noStrike">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accent3"/>
              </a:buClr>
              <a:buSzPts val="2000"/>
              <a:buFont typeface="Roboto"/>
              <a:buChar char="●"/>
            </a:pPr>
            <a:r>
              <a:rPr b="0" i="0" lang="en" sz="1500" u="none" cap="none" strike="noStrike">
                <a:solidFill>
                  <a:schemeClr val="dk1"/>
                </a:solidFill>
                <a:highlight>
                  <a:srgbClr val="FFFFFF"/>
                </a:highlight>
                <a:latin typeface="Roboto"/>
                <a:ea typeface="Roboto"/>
                <a:cs typeface="Roboto"/>
                <a:sym typeface="Roboto"/>
              </a:rPr>
              <a:t>Velocity</a:t>
            </a:r>
            <a:endParaRPr b="0" i="0" sz="15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0b10452a7f_0_7"/>
          <p:cNvSpPr txBox="1"/>
          <p:nvPr>
            <p:ph type="title"/>
          </p:nvPr>
        </p:nvSpPr>
        <p:spPr>
          <a:xfrm>
            <a:off x="311700" y="62600"/>
            <a:ext cx="8520600" cy="4155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sz="2100">
                <a:solidFill>
                  <a:schemeClr val="lt1"/>
                </a:solidFill>
                <a:latin typeface="Malgun Gothic"/>
                <a:ea typeface="Malgun Gothic"/>
                <a:cs typeface="Malgun Gothic"/>
                <a:sym typeface="Malgun Gothic"/>
              </a:rPr>
              <a:t>Big Data Characteristics</a:t>
            </a:r>
            <a:endParaRPr b="1" sz="2100">
              <a:solidFill>
                <a:schemeClr val="lt1"/>
              </a:solidFill>
              <a:latin typeface="Malgun Gothic"/>
              <a:ea typeface="Malgun Gothic"/>
              <a:cs typeface="Malgun Gothic"/>
              <a:sym typeface="Malgun Gothic"/>
            </a:endParaRPr>
          </a:p>
        </p:txBody>
      </p:sp>
      <p:sp>
        <p:nvSpPr>
          <p:cNvPr id="223" name="Google Shape;223;g10b10452a7f_0_7"/>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4" name="Google Shape;224;g10b10452a7f_0_7"/>
          <p:cNvSpPr txBox="1"/>
          <p:nvPr/>
        </p:nvSpPr>
        <p:spPr>
          <a:xfrm>
            <a:off x="600075" y="792950"/>
            <a:ext cx="7685400" cy="24621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20000"/>
              </a:lnSpc>
              <a:spcBef>
                <a:spcPts val="0"/>
              </a:spcBef>
              <a:spcAft>
                <a:spcPts val="0"/>
              </a:spcAft>
              <a:buClr>
                <a:schemeClr val="accent3"/>
              </a:buClr>
              <a:buSzPts val="2200"/>
              <a:buFont typeface="Roboto"/>
              <a:buChar char="●"/>
            </a:pPr>
            <a:r>
              <a:rPr b="1" i="0" lang="en" sz="1600" u="sng" cap="none" strike="noStrike">
                <a:solidFill>
                  <a:srgbClr val="38761D"/>
                </a:solidFill>
                <a:highlight>
                  <a:srgbClr val="FFFFFF"/>
                </a:highlight>
                <a:latin typeface="Roboto"/>
                <a:ea typeface="Roboto"/>
                <a:cs typeface="Roboto"/>
                <a:sym typeface="Roboto"/>
              </a:rPr>
              <a:t>VOLUME </a:t>
            </a:r>
            <a:r>
              <a:rPr b="0" i="1" lang="en" sz="1300" u="none" cap="none" strike="noStrike">
                <a:solidFill>
                  <a:srgbClr val="4A4A4A"/>
                </a:solidFill>
                <a:highlight>
                  <a:srgbClr val="FFFFFF"/>
                </a:highlight>
                <a:latin typeface="Arial"/>
                <a:ea typeface="Arial"/>
                <a:cs typeface="Arial"/>
                <a:sym typeface="Arial"/>
              </a:rPr>
              <a:t> - </a:t>
            </a:r>
            <a:r>
              <a:rPr b="0" i="0" lang="en" sz="1200" u="none" cap="none" strike="noStrike">
                <a:solidFill>
                  <a:srgbClr val="4A4A4A"/>
                </a:solidFill>
                <a:highlight>
                  <a:srgbClr val="FFFFFF"/>
                </a:highlight>
                <a:latin typeface="Arial"/>
                <a:ea typeface="Arial"/>
                <a:cs typeface="Arial"/>
                <a:sym typeface="Arial"/>
              </a:rPr>
              <a:t>Volume refers to the ‘amount of data’, which is growing day by day at a very fast pace. The size of data generated by humans, machines and their interactions on social media itself is massive. </a:t>
            </a:r>
            <a:r>
              <a:rPr b="1" i="0" lang="en" sz="1200" u="none" cap="none" strike="noStrike">
                <a:solidFill>
                  <a:srgbClr val="333333"/>
                </a:solidFill>
                <a:highlight>
                  <a:srgbClr val="FFFFFF"/>
                </a:highlight>
                <a:latin typeface="Roboto"/>
                <a:ea typeface="Roboto"/>
                <a:cs typeface="Roboto"/>
                <a:sym typeface="Roboto"/>
              </a:rPr>
              <a:t>Facebook</a:t>
            </a:r>
            <a:r>
              <a:rPr b="0" i="0" lang="en" sz="1200" u="none" cap="none" strike="noStrike">
                <a:solidFill>
                  <a:srgbClr val="333333"/>
                </a:solidFill>
                <a:highlight>
                  <a:srgbClr val="FFFFFF"/>
                </a:highlight>
                <a:latin typeface="Roboto"/>
                <a:ea typeface="Roboto"/>
                <a:cs typeface="Roboto"/>
                <a:sym typeface="Roboto"/>
              </a:rPr>
              <a:t> can generate approximately a </a:t>
            </a:r>
            <a:r>
              <a:rPr b="1" i="0" lang="en" sz="1200" u="none" cap="none" strike="noStrike">
                <a:solidFill>
                  <a:srgbClr val="333333"/>
                </a:solidFill>
                <a:highlight>
                  <a:srgbClr val="FFFFFF"/>
                </a:highlight>
                <a:latin typeface="Roboto"/>
                <a:ea typeface="Roboto"/>
                <a:cs typeface="Roboto"/>
                <a:sym typeface="Roboto"/>
              </a:rPr>
              <a:t>billion</a:t>
            </a:r>
            <a:r>
              <a:rPr b="0" i="0" lang="en" sz="1200" u="none" cap="none" strike="noStrike">
                <a:solidFill>
                  <a:srgbClr val="333333"/>
                </a:solidFill>
                <a:highlight>
                  <a:srgbClr val="FFFFFF"/>
                </a:highlight>
                <a:latin typeface="Roboto"/>
                <a:ea typeface="Roboto"/>
                <a:cs typeface="Roboto"/>
                <a:sym typeface="Roboto"/>
              </a:rPr>
              <a:t> messages, </a:t>
            </a:r>
            <a:r>
              <a:rPr b="1" i="0" lang="en" sz="1200" u="none" cap="none" strike="noStrike">
                <a:solidFill>
                  <a:srgbClr val="333333"/>
                </a:solidFill>
                <a:highlight>
                  <a:srgbClr val="FFFFFF"/>
                </a:highlight>
                <a:latin typeface="Roboto"/>
                <a:ea typeface="Roboto"/>
                <a:cs typeface="Roboto"/>
                <a:sym typeface="Roboto"/>
              </a:rPr>
              <a:t>4.5 billion</a:t>
            </a:r>
            <a:r>
              <a:rPr b="0" i="0" lang="en" sz="1200" u="none" cap="none" strike="noStrike">
                <a:solidFill>
                  <a:srgbClr val="333333"/>
                </a:solidFill>
                <a:highlight>
                  <a:srgbClr val="FFFFFF"/>
                </a:highlight>
                <a:latin typeface="Roboto"/>
                <a:ea typeface="Roboto"/>
                <a:cs typeface="Roboto"/>
                <a:sym typeface="Roboto"/>
              </a:rPr>
              <a:t> times that the "</a:t>
            </a:r>
            <a:r>
              <a:rPr b="1" i="0" lang="en" sz="1200" u="none" cap="none" strike="noStrike">
                <a:solidFill>
                  <a:srgbClr val="333333"/>
                </a:solidFill>
                <a:highlight>
                  <a:srgbClr val="FFFFFF"/>
                </a:highlight>
                <a:latin typeface="Roboto"/>
                <a:ea typeface="Roboto"/>
                <a:cs typeface="Roboto"/>
                <a:sym typeface="Roboto"/>
              </a:rPr>
              <a:t>Like</a:t>
            </a:r>
            <a:r>
              <a:rPr b="0" i="0" lang="en" sz="1200" u="none" cap="none" strike="noStrike">
                <a:solidFill>
                  <a:srgbClr val="333333"/>
                </a:solidFill>
                <a:highlight>
                  <a:srgbClr val="FFFFFF"/>
                </a:highlight>
                <a:latin typeface="Roboto"/>
                <a:ea typeface="Roboto"/>
                <a:cs typeface="Roboto"/>
                <a:sym typeface="Roboto"/>
              </a:rPr>
              <a:t>" button is recorded, and more than </a:t>
            </a:r>
            <a:r>
              <a:rPr b="1" i="0" lang="en" sz="1200" u="none" cap="none" strike="noStrike">
                <a:solidFill>
                  <a:srgbClr val="333333"/>
                </a:solidFill>
                <a:highlight>
                  <a:srgbClr val="FFFFFF"/>
                </a:highlight>
                <a:latin typeface="Roboto"/>
                <a:ea typeface="Roboto"/>
                <a:cs typeface="Roboto"/>
                <a:sym typeface="Roboto"/>
              </a:rPr>
              <a:t>350 million</a:t>
            </a:r>
            <a:r>
              <a:rPr b="0" i="0" lang="en" sz="1200" u="none" cap="none" strike="noStrike">
                <a:solidFill>
                  <a:srgbClr val="333333"/>
                </a:solidFill>
                <a:highlight>
                  <a:srgbClr val="FFFFFF"/>
                </a:highlight>
                <a:latin typeface="Roboto"/>
                <a:ea typeface="Roboto"/>
                <a:cs typeface="Roboto"/>
                <a:sym typeface="Roboto"/>
              </a:rPr>
              <a:t> new posts are uploaded each day. Big data technologies can handle large amounts of data</a:t>
            </a:r>
            <a:endParaRPr b="0" i="0" sz="1200" u="none" cap="none" strike="noStrike">
              <a:solidFill>
                <a:srgbClr val="333333"/>
              </a:solidFill>
              <a:highlight>
                <a:srgbClr val="FFFFFF"/>
              </a:highlight>
              <a:latin typeface="Roboto"/>
              <a:ea typeface="Roboto"/>
              <a:cs typeface="Roboto"/>
              <a:sym typeface="Roboto"/>
            </a:endParaRPr>
          </a:p>
          <a:p>
            <a:pPr indent="0" lvl="0" marL="0" marR="0" rtl="0" algn="just">
              <a:lnSpc>
                <a:spcPct val="120000"/>
              </a:lnSpc>
              <a:spcBef>
                <a:spcPts val="400"/>
              </a:spcBef>
              <a:spcAft>
                <a:spcPts val="0"/>
              </a:spcAft>
              <a:buClr>
                <a:srgbClr val="000000"/>
              </a:buClr>
              <a:buSzPts val="1200"/>
              <a:buFont typeface="Arial"/>
              <a:buNone/>
            </a:pPr>
            <a:r>
              <a:t/>
            </a:r>
            <a:endParaRPr b="0" i="0" sz="1200" u="none" cap="none" strike="noStrike">
              <a:solidFill>
                <a:srgbClr val="333333"/>
              </a:solidFill>
              <a:highlight>
                <a:srgbClr val="FFFFFF"/>
              </a:highlight>
              <a:latin typeface="Roboto"/>
              <a:ea typeface="Roboto"/>
              <a:cs typeface="Roboto"/>
              <a:sym typeface="Roboto"/>
            </a:endParaRPr>
          </a:p>
          <a:p>
            <a:pPr indent="0" lvl="0" marL="0" marR="0" rtl="0" algn="just">
              <a:lnSpc>
                <a:spcPct val="120000"/>
              </a:lnSpc>
              <a:spcBef>
                <a:spcPts val="400"/>
              </a:spcBef>
              <a:spcAft>
                <a:spcPts val="0"/>
              </a:spcAft>
              <a:buClr>
                <a:srgbClr val="000000"/>
              </a:buClr>
              <a:buSzPts val="1200"/>
              <a:buFont typeface="Arial"/>
              <a:buNone/>
            </a:pPr>
            <a:r>
              <a:t/>
            </a:r>
            <a:endParaRPr b="0" i="0" sz="1200" u="none" cap="none" strike="noStrike">
              <a:solidFill>
                <a:srgbClr val="333333"/>
              </a:solidFill>
              <a:highlight>
                <a:srgbClr val="FFFFFF"/>
              </a:highlight>
              <a:latin typeface="Roboto"/>
              <a:ea typeface="Roboto"/>
              <a:cs typeface="Roboto"/>
              <a:sym typeface="Roboto"/>
            </a:endParaRPr>
          </a:p>
          <a:p>
            <a:pPr indent="0" lvl="0" marL="457200" marR="25400" rtl="0" algn="l">
              <a:lnSpc>
                <a:spcPct val="156250"/>
              </a:lnSpc>
              <a:spcBef>
                <a:spcPts val="1500"/>
              </a:spcBef>
              <a:spcAft>
                <a:spcPts val="1200"/>
              </a:spcAft>
              <a:buClr>
                <a:srgbClr val="000000"/>
              </a:buClr>
              <a:buSzPts val="1600"/>
              <a:buFont typeface="Arial"/>
              <a:buNone/>
            </a:pPr>
            <a:r>
              <a:t/>
            </a:r>
            <a:endParaRPr b="0" i="0" sz="1600" u="none" cap="none" strike="noStrike">
              <a:solidFill>
                <a:srgbClr val="610B4B"/>
              </a:solidFill>
              <a:highlight>
                <a:srgbClr val="FFFFFF"/>
              </a:highlight>
              <a:latin typeface="Arial"/>
              <a:ea typeface="Arial"/>
              <a:cs typeface="Arial"/>
              <a:sym typeface="Arial"/>
            </a:endParaRPr>
          </a:p>
        </p:txBody>
      </p:sp>
      <p:pic>
        <p:nvPicPr>
          <p:cNvPr id="225" name="Google Shape;225;g10b10452a7f_0_7"/>
          <p:cNvPicPr preferRelativeResize="0"/>
          <p:nvPr/>
        </p:nvPicPr>
        <p:blipFill rotWithShape="1">
          <a:blip r:embed="rId3">
            <a:alphaModFix/>
          </a:blip>
          <a:srcRect b="0" l="0" r="0" t="0"/>
          <a:stretch/>
        </p:blipFill>
        <p:spPr>
          <a:xfrm>
            <a:off x="5280175" y="3075388"/>
            <a:ext cx="2857500" cy="1914525"/>
          </a:xfrm>
          <a:prstGeom prst="rect">
            <a:avLst/>
          </a:prstGeom>
          <a:noFill/>
          <a:ln>
            <a:noFill/>
          </a:ln>
        </p:spPr>
      </p:pic>
      <p:sp>
        <p:nvSpPr>
          <p:cNvPr id="226" name="Google Shape;226;g10b10452a7f_0_7"/>
          <p:cNvSpPr txBox="1"/>
          <p:nvPr/>
        </p:nvSpPr>
        <p:spPr>
          <a:xfrm>
            <a:off x="2164550" y="2325300"/>
            <a:ext cx="5186400" cy="415500"/>
          </a:xfrm>
          <a:prstGeom prst="rect">
            <a:avLst/>
          </a:prstGeom>
          <a:noFill/>
          <a:ln cap="flat" cmpd="sng" w="28575">
            <a:solidFill>
              <a:schemeClr val="accent4"/>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D4D4D"/>
                </a:solidFill>
                <a:highlight>
                  <a:srgbClr val="FFFFFF"/>
                </a:highlight>
                <a:latin typeface="Arial"/>
                <a:ea typeface="Arial"/>
                <a:cs typeface="Arial"/>
                <a:sym typeface="Arial"/>
              </a:rPr>
              <a:t>Amount of data being generating and generated.</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0b10452a7f_1_0"/>
          <p:cNvSpPr txBox="1"/>
          <p:nvPr>
            <p:ph type="title"/>
          </p:nvPr>
        </p:nvSpPr>
        <p:spPr>
          <a:xfrm>
            <a:off x="311700" y="62600"/>
            <a:ext cx="8520600" cy="4155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sz="2100">
                <a:solidFill>
                  <a:schemeClr val="lt1"/>
                </a:solidFill>
                <a:latin typeface="Malgun Gothic"/>
                <a:ea typeface="Malgun Gothic"/>
                <a:cs typeface="Malgun Gothic"/>
                <a:sym typeface="Malgun Gothic"/>
              </a:rPr>
              <a:t>Big Data Characteristics</a:t>
            </a:r>
            <a:endParaRPr b="1" sz="2100">
              <a:solidFill>
                <a:schemeClr val="lt1"/>
              </a:solidFill>
              <a:latin typeface="Malgun Gothic"/>
              <a:ea typeface="Malgun Gothic"/>
              <a:cs typeface="Malgun Gothic"/>
              <a:sym typeface="Malgun Gothic"/>
            </a:endParaRPr>
          </a:p>
        </p:txBody>
      </p:sp>
      <p:sp>
        <p:nvSpPr>
          <p:cNvPr id="232" name="Google Shape;232;g10b10452a7f_1_0"/>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3" name="Google Shape;233;g10b10452a7f_1_0"/>
          <p:cNvSpPr txBox="1"/>
          <p:nvPr/>
        </p:nvSpPr>
        <p:spPr>
          <a:xfrm>
            <a:off x="838075" y="2080925"/>
            <a:ext cx="7768800" cy="354000"/>
          </a:xfrm>
          <a:prstGeom prst="rect">
            <a:avLst/>
          </a:prstGeom>
          <a:noFill/>
          <a:ln cap="flat" cmpd="sng" w="28575">
            <a:solidFill>
              <a:schemeClr val="accent4"/>
            </a:solidFill>
            <a:prstDash val="dot"/>
            <a:round/>
            <a:headEnd len="sm" w="sm" type="none"/>
            <a:tailEnd len="sm" w="sm" type="none"/>
          </a:ln>
        </p:spPr>
        <p:txBody>
          <a:bodyPr anchorCtr="0" anchor="t" bIns="91425" lIns="91425" spcFirstLastPara="1" rIns="91425" wrap="square" tIns="91425">
            <a:spAutoFit/>
          </a:bodyPr>
          <a:lstStyle/>
          <a:p>
            <a:pPr indent="0" lvl="0" marL="0" marR="0" rtl="0" algn="just">
              <a:lnSpc>
                <a:spcPct val="120000"/>
              </a:lnSpc>
              <a:spcBef>
                <a:spcPts val="0"/>
              </a:spcBef>
              <a:spcAft>
                <a:spcPts val="400"/>
              </a:spcAft>
              <a:buClr>
                <a:srgbClr val="000000"/>
              </a:buClr>
              <a:buSzPts val="1100"/>
              <a:buFont typeface="Arial"/>
              <a:buNone/>
            </a:pPr>
            <a:r>
              <a:rPr b="0" i="0" lang="en" sz="1100" u="none" cap="none" strike="noStrike">
                <a:solidFill>
                  <a:srgbClr val="4D4D4D"/>
                </a:solidFill>
                <a:highlight>
                  <a:srgbClr val="FFFFFF"/>
                </a:highlight>
                <a:latin typeface="Arial"/>
                <a:ea typeface="Arial"/>
                <a:cs typeface="Arial"/>
                <a:sym typeface="Arial"/>
              </a:rPr>
              <a:t>Uncertainty and inconsistencies in the data, i.e., The quality of captured data can vary greatly, affecting accurate analysis.</a:t>
            </a:r>
            <a:endParaRPr b="0" i="0" sz="1300" u="none" cap="none" strike="noStrike">
              <a:solidFill>
                <a:srgbClr val="333333"/>
              </a:solidFill>
              <a:highlight>
                <a:srgbClr val="FFFFFF"/>
              </a:highlight>
              <a:latin typeface="Roboto"/>
              <a:ea typeface="Roboto"/>
              <a:cs typeface="Roboto"/>
              <a:sym typeface="Roboto"/>
            </a:endParaRPr>
          </a:p>
        </p:txBody>
      </p:sp>
      <p:pic>
        <p:nvPicPr>
          <p:cNvPr descr="Big Data Veracity - Big Data Tutorial - Edureka" id="234" name="Google Shape;234;g10b10452a7f_1_0"/>
          <p:cNvPicPr preferRelativeResize="0"/>
          <p:nvPr/>
        </p:nvPicPr>
        <p:blipFill rotWithShape="1">
          <a:blip r:embed="rId3">
            <a:alphaModFix/>
          </a:blip>
          <a:srcRect b="0" l="0" r="0" t="0"/>
          <a:stretch/>
        </p:blipFill>
        <p:spPr>
          <a:xfrm>
            <a:off x="2077575" y="2741450"/>
            <a:ext cx="4988856" cy="1842475"/>
          </a:xfrm>
          <a:prstGeom prst="rect">
            <a:avLst/>
          </a:prstGeom>
          <a:noFill/>
          <a:ln>
            <a:noFill/>
          </a:ln>
        </p:spPr>
      </p:pic>
      <p:sp>
        <p:nvSpPr>
          <p:cNvPr id="235" name="Google Shape;235;g10b10452a7f_1_0"/>
          <p:cNvSpPr txBox="1"/>
          <p:nvPr/>
        </p:nvSpPr>
        <p:spPr>
          <a:xfrm>
            <a:off x="225025" y="835825"/>
            <a:ext cx="8465400" cy="1139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accent3"/>
              </a:buClr>
              <a:buSzPts val="2000"/>
              <a:buFont typeface="Arial"/>
              <a:buChar char="●"/>
            </a:pPr>
            <a:r>
              <a:rPr b="1" i="0" lang="en" sz="1600" u="sng" cap="none" strike="noStrike">
                <a:solidFill>
                  <a:srgbClr val="2B7B9E"/>
                </a:solidFill>
                <a:latin typeface="Arial"/>
                <a:ea typeface="Arial"/>
                <a:cs typeface="Arial"/>
                <a:sym typeface="Arial"/>
              </a:rPr>
              <a:t>Veracity</a:t>
            </a:r>
            <a:r>
              <a:rPr b="1" i="0" lang="en" sz="1400" u="sng" cap="none" strike="noStrike">
                <a:solidFill>
                  <a:srgbClr val="2B7B9E"/>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 Veracity refers to the data in doubt or uncertainty of data available due to data inconsistency and incompleteness. In the image below, you can see that few values are missing in the table. Also, a few values are hard to accept, for example – 15000 minimum value in the 3rd row, it is not possible. This inconsistency and incompleteness is Veracity.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0b10452a7f_0_16"/>
          <p:cNvSpPr txBox="1"/>
          <p:nvPr>
            <p:ph type="title"/>
          </p:nvPr>
        </p:nvSpPr>
        <p:spPr>
          <a:xfrm>
            <a:off x="311700" y="62600"/>
            <a:ext cx="8520600" cy="4155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sz="2100">
                <a:solidFill>
                  <a:schemeClr val="lt1"/>
                </a:solidFill>
                <a:latin typeface="Malgun Gothic"/>
                <a:ea typeface="Malgun Gothic"/>
                <a:cs typeface="Malgun Gothic"/>
                <a:sym typeface="Malgun Gothic"/>
              </a:rPr>
              <a:t>Big Data Characteristics</a:t>
            </a:r>
            <a:endParaRPr b="1" sz="2100">
              <a:solidFill>
                <a:schemeClr val="lt1"/>
              </a:solidFill>
              <a:latin typeface="Malgun Gothic"/>
              <a:ea typeface="Malgun Gothic"/>
              <a:cs typeface="Malgun Gothic"/>
              <a:sym typeface="Malgun Gothic"/>
            </a:endParaRPr>
          </a:p>
        </p:txBody>
      </p:sp>
      <p:sp>
        <p:nvSpPr>
          <p:cNvPr id="241" name="Google Shape;241;g10b10452a7f_0_16"/>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2" name="Google Shape;242;g10b10452a7f_0_16"/>
          <p:cNvSpPr txBox="1"/>
          <p:nvPr/>
        </p:nvSpPr>
        <p:spPr>
          <a:xfrm>
            <a:off x="415325" y="866613"/>
            <a:ext cx="3246000" cy="3601800"/>
          </a:xfrm>
          <a:prstGeom prst="rect">
            <a:avLst/>
          </a:prstGeom>
          <a:noFill/>
          <a:ln>
            <a:noFill/>
          </a:ln>
        </p:spPr>
        <p:txBody>
          <a:bodyPr anchorCtr="0" anchor="t" bIns="91425" lIns="91425" spcFirstLastPara="1" rIns="91425" wrap="square" tIns="91425">
            <a:spAutoFit/>
          </a:bodyPr>
          <a:lstStyle/>
          <a:p>
            <a:pPr indent="-349250" lvl="0" marL="457200" marR="0" rtl="0" algn="just">
              <a:lnSpc>
                <a:spcPct val="120000"/>
              </a:lnSpc>
              <a:spcBef>
                <a:spcPts val="0"/>
              </a:spcBef>
              <a:spcAft>
                <a:spcPts val="0"/>
              </a:spcAft>
              <a:buClr>
                <a:schemeClr val="accent3"/>
              </a:buClr>
              <a:buSzPts val="1900"/>
              <a:buFont typeface="Roboto"/>
              <a:buChar char="●"/>
            </a:pPr>
            <a:r>
              <a:rPr b="1" i="0" lang="en" sz="1700" u="sng" cap="none" strike="noStrike">
                <a:solidFill>
                  <a:srgbClr val="A64D79"/>
                </a:solidFill>
                <a:highlight>
                  <a:srgbClr val="FFFFFF"/>
                </a:highlight>
                <a:latin typeface="Roboto"/>
                <a:ea typeface="Roboto"/>
                <a:cs typeface="Roboto"/>
                <a:sym typeface="Roboto"/>
              </a:rPr>
              <a:t>Variety</a:t>
            </a:r>
            <a:r>
              <a:rPr b="0" i="0" lang="en" sz="1200" u="none" cap="none" strike="noStrike">
                <a:solidFill>
                  <a:srgbClr val="333333"/>
                </a:solidFill>
                <a:highlight>
                  <a:srgbClr val="FFFFFF"/>
                </a:highlight>
                <a:latin typeface="Roboto"/>
                <a:ea typeface="Roboto"/>
                <a:cs typeface="Roboto"/>
                <a:sym typeface="Roboto"/>
              </a:rPr>
              <a:t> - 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image. Hence, this variety of unstructured data creates problems in capturing, storage, mining and analyzing the data. </a:t>
            </a:r>
            <a:endParaRPr b="0" i="0" sz="1600" u="none" cap="none" strike="noStrike">
              <a:solidFill>
                <a:srgbClr val="610B4B"/>
              </a:solidFill>
              <a:highlight>
                <a:srgbClr val="FFFFFF"/>
              </a:highlight>
              <a:latin typeface="Arial"/>
              <a:ea typeface="Arial"/>
              <a:cs typeface="Arial"/>
              <a:sym typeface="Arial"/>
            </a:endParaRPr>
          </a:p>
        </p:txBody>
      </p:sp>
      <p:pic>
        <p:nvPicPr>
          <p:cNvPr id="243" name="Google Shape;243;g10b10452a7f_0_16"/>
          <p:cNvPicPr preferRelativeResize="0"/>
          <p:nvPr/>
        </p:nvPicPr>
        <p:blipFill rotWithShape="1">
          <a:blip r:embed="rId3">
            <a:alphaModFix/>
          </a:blip>
          <a:srcRect b="0" l="0" r="0" t="7706"/>
          <a:stretch/>
        </p:blipFill>
        <p:spPr>
          <a:xfrm>
            <a:off x="4210200" y="1449250"/>
            <a:ext cx="4514549" cy="2944125"/>
          </a:xfrm>
          <a:prstGeom prst="rect">
            <a:avLst/>
          </a:prstGeom>
          <a:noFill/>
          <a:ln>
            <a:noFill/>
          </a:ln>
        </p:spPr>
      </p:pic>
      <p:sp>
        <p:nvSpPr>
          <p:cNvPr id="244" name="Google Shape;244;g10b10452a7f_0_16"/>
          <p:cNvSpPr txBox="1"/>
          <p:nvPr/>
        </p:nvSpPr>
        <p:spPr>
          <a:xfrm>
            <a:off x="4210200" y="974550"/>
            <a:ext cx="4114800" cy="338700"/>
          </a:xfrm>
          <a:prstGeom prst="rect">
            <a:avLst/>
          </a:prstGeom>
          <a:noFill/>
          <a:ln cap="flat" cmpd="sng" w="28575">
            <a:solidFill>
              <a:schemeClr val="accent4"/>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4D4D4D"/>
                </a:solidFill>
                <a:highlight>
                  <a:srgbClr val="FFFFFF"/>
                </a:highlight>
                <a:latin typeface="Arial"/>
                <a:ea typeface="Arial"/>
                <a:cs typeface="Arial"/>
                <a:sym typeface="Arial"/>
              </a:rPr>
              <a:t>Different kinds of data , that is being generated from various sources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0b10452a7f_0_35"/>
          <p:cNvSpPr txBox="1"/>
          <p:nvPr>
            <p:ph type="title"/>
          </p:nvPr>
        </p:nvSpPr>
        <p:spPr>
          <a:xfrm>
            <a:off x="311700" y="62600"/>
            <a:ext cx="8520600" cy="4155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sz="2100">
                <a:solidFill>
                  <a:schemeClr val="lt1"/>
                </a:solidFill>
                <a:latin typeface="Malgun Gothic"/>
                <a:ea typeface="Malgun Gothic"/>
                <a:cs typeface="Malgun Gothic"/>
                <a:sym typeface="Malgun Gothic"/>
              </a:rPr>
              <a:t>Big Data Characteristics</a:t>
            </a:r>
            <a:endParaRPr b="1" sz="2100">
              <a:solidFill>
                <a:schemeClr val="lt1"/>
              </a:solidFill>
              <a:latin typeface="Malgun Gothic"/>
              <a:ea typeface="Malgun Gothic"/>
              <a:cs typeface="Malgun Gothic"/>
              <a:sym typeface="Malgun Gothic"/>
            </a:endParaRPr>
          </a:p>
        </p:txBody>
      </p:sp>
      <p:sp>
        <p:nvSpPr>
          <p:cNvPr id="250" name="Google Shape;250;g10b10452a7f_0_35"/>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1" name="Google Shape;251;g10b10452a7f_0_35"/>
          <p:cNvSpPr txBox="1"/>
          <p:nvPr/>
        </p:nvSpPr>
        <p:spPr>
          <a:xfrm>
            <a:off x="323700" y="630125"/>
            <a:ext cx="8303700" cy="18429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20000"/>
              </a:lnSpc>
              <a:spcBef>
                <a:spcPts val="0"/>
              </a:spcBef>
              <a:spcAft>
                <a:spcPts val="0"/>
              </a:spcAft>
              <a:buClr>
                <a:schemeClr val="accent3"/>
              </a:buClr>
              <a:buSzPts val="1700"/>
              <a:buFont typeface="Roboto"/>
              <a:buChar char="●"/>
            </a:pPr>
            <a:r>
              <a:rPr b="1" i="0" lang="en" sz="1700" u="none" cap="none" strike="noStrike">
                <a:solidFill>
                  <a:schemeClr val="accent3"/>
                </a:solidFill>
                <a:highlight>
                  <a:srgbClr val="FFFFFF"/>
                </a:highlight>
                <a:latin typeface="Roboto"/>
                <a:ea typeface="Roboto"/>
                <a:cs typeface="Roboto"/>
                <a:sym typeface="Roboto"/>
              </a:rPr>
              <a:t>Value</a:t>
            </a:r>
            <a:r>
              <a:rPr b="0" i="0" lang="en" sz="1400" u="none" cap="none" strike="noStrike">
                <a:solidFill>
                  <a:schemeClr val="accent3"/>
                </a:solidFill>
                <a:highlight>
                  <a:srgbClr val="FFFFFF"/>
                </a:highlight>
                <a:latin typeface="Roboto"/>
                <a:ea typeface="Roboto"/>
                <a:cs typeface="Roboto"/>
                <a:sym typeface="Roboto"/>
              </a:rPr>
              <a:t>-</a:t>
            </a:r>
            <a:r>
              <a:rPr b="0" i="0" lang="en" sz="1200" u="none" cap="none" strike="noStrike">
                <a:solidFill>
                  <a:srgbClr val="333333"/>
                </a:solidFill>
                <a:highlight>
                  <a:srgbClr val="FFFFFF"/>
                </a:highlight>
                <a:latin typeface="Roboto"/>
                <a:ea typeface="Roboto"/>
                <a:cs typeface="Roboto"/>
                <a:sym typeface="Roboto"/>
              </a:rPr>
              <a:t> Among the characteristics of Big Data, value is perhaps the most important. No matter how fast the data is produced or its amount, it has to be reliable and useful. Otherwise, the data is not good enough for processing or analysis. Research says that poor quality data can lead to almost a 20% loss in a company’s revenue. </a:t>
            </a:r>
            <a:endParaRPr b="0" i="0" sz="1200" u="none" cap="none" strike="noStrike">
              <a:solidFill>
                <a:srgbClr val="333333"/>
              </a:solidFill>
              <a:highlight>
                <a:srgbClr val="FFFFFF"/>
              </a:highlight>
              <a:latin typeface="Roboto"/>
              <a:ea typeface="Roboto"/>
              <a:cs typeface="Roboto"/>
              <a:sym typeface="Roboto"/>
            </a:endParaRPr>
          </a:p>
          <a:p>
            <a:pPr indent="0" lvl="0" marL="457200" marR="0" rtl="0" algn="just">
              <a:lnSpc>
                <a:spcPct val="120000"/>
              </a:lnSpc>
              <a:spcBef>
                <a:spcPts val="400"/>
              </a:spcBef>
              <a:spcAft>
                <a:spcPts val="400"/>
              </a:spcAft>
              <a:buClr>
                <a:srgbClr val="000000"/>
              </a:buClr>
              <a:buSzPts val="1200"/>
              <a:buFont typeface="Arial"/>
              <a:buNone/>
            </a:pPr>
            <a:r>
              <a:rPr b="0" i="0" lang="en" sz="1200" u="none" cap="none" strike="noStrike">
                <a:solidFill>
                  <a:srgbClr val="333333"/>
                </a:solidFill>
                <a:highlight>
                  <a:srgbClr val="FFFFFF"/>
                </a:highlight>
                <a:latin typeface="Roboto"/>
                <a:ea typeface="Roboto"/>
                <a:cs typeface="Roboto"/>
                <a:sym typeface="Roboto"/>
              </a:rPr>
              <a:t>Data scientists first convert raw data into information. Then this data set is cleaned to retrieve the most useful data. Analysis and pattern identification is done on this data set. If the process is a success, the data can be considered to be valuable.</a:t>
            </a:r>
            <a:endParaRPr b="0" i="0" sz="1200" u="none" cap="none" strike="noStrike">
              <a:solidFill>
                <a:srgbClr val="333333"/>
              </a:solidFill>
              <a:highlight>
                <a:srgbClr val="FFFFFF"/>
              </a:highlight>
              <a:latin typeface="Roboto"/>
              <a:ea typeface="Roboto"/>
              <a:cs typeface="Roboto"/>
              <a:sym typeface="Roboto"/>
            </a:endParaRPr>
          </a:p>
        </p:txBody>
      </p:sp>
      <p:sp>
        <p:nvSpPr>
          <p:cNvPr id="252" name="Google Shape;252;g10b10452a7f_0_35"/>
          <p:cNvSpPr txBox="1"/>
          <p:nvPr/>
        </p:nvSpPr>
        <p:spPr>
          <a:xfrm>
            <a:off x="1833550" y="2473025"/>
            <a:ext cx="5186400" cy="369300"/>
          </a:xfrm>
          <a:prstGeom prst="rect">
            <a:avLst/>
          </a:prstGeom>
          <a:noFill/>
          <a:ln cap="flat" cmpd="sng" w="19050">
            <a:solidFill>
              <a:schemeClr val="accent4"/>
            </a:solidFill>
            <a:prstDash val="dot"/>
            <a:round/>
            <a:headEnd len="sm" w="sm" type="none"/>
            <a:tailEnd len="sm" w="sm" type="none"/>
          </a:ln>
        </p:spPr>
        <p:txBody>
          <a:bodyPr anchorCtr="0" anchor="t" bIns="91425" lIns="91425" spcFirstLastPara="1" rIns="91425" wrap="square" tIns="91425">
            <a:spAutoFit/>
          </a:bodyPr>
          <a:lstStyle/>
          <a:p>
            <a:pPr indent="0" lvl="0" marL="914400" marR="0" rtl="0" algn="just">
              <a:lnSpc>
                <a:spcPct val="120000"/>
              </a:lnSpc>
              <a:spcBef>
                <a:spcPts val="0"/>
              </a:spcBef>
              <a:spcAft>
                <a:spcPts val="400"/>
              </a:spcAft>
              <a:buClr>
                <a:srgbClr val="000000"/>
              </a:buClr>
              <a:buSzPts val="1200"/>
              <a:buFont typeface="Arial"/>
              <a:buNone/>
            </a:pPr>
            <a:r>
              <a:rPr b="0" i="0" lang="en" sz="1200" u="none" cap="none" strike="noStrike">
                <a:solidFill>
                  <a:srgbClr val="333333"/>
                </a:solidFill>
                <a:highlight>
                  <a:srgbClr val="FFFFFF"/>
                </a:highlight>
                <a:latin typeface="Roboto"/>
                <a:ea typeface="Roboto"/>
                <a:cs typeface="Roboto"/>
                <a:sym typeface="Roboto"/>
              </a:rPr>
              <a:t>Mechanism to bring the correct meaning out of data</a:t>
            </a:r>
            <a:endParaRPr b="0" i="0" sz="1200" u="none" cap="none" strike="noStrike">
              <a:solidFill>
                <a:srgbClr val="333333"/>
              </a:solidFill>
              <a:highlight>
                <a:srgbClr val="FFFFFF"/>
              </a:highlight>
              <a:latin typeface="Roboto"/>
              <a:ea typeface="Roboto"/>
              <a:cs typeface="Roboto"/>
              <a:sym typeface="Roboto"/>
            </a:endParaRPr>
          </a:p>
        </p:txBody>
      </p:sp>
      <p:pic>
        <p:nvPicPr>
          <p:cNvPr id="253" name="Google Shape;253;g10b10452a7f_0_35"/>
          <p:cNvPicPr preferRelativeResize="0"/>
          <p:nvPr/>
        </p:nvPicPr>
        <p:blipFill rotWithShape="1">
          <a:blip r:embed="rId3">
            <a:alphaModFix/>
          </a:blip>
          <a:srcRect b="0" l="0" r="0" t="0"/>
          <a:stretch/>
        </p:blipFill>
        <p:spPr>
          <a:xfrm>
            <a:off x="2296725" y="2949175"/>
            <a:ext cx="3810000" cy="200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5454250" y="650600"/>
            <a:ext cx="2829000" cy="28956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aphicFrame>
        <p:nvGraphicFramePr>
          <p:cNvPr id="100" name="Google Shape;100;p2"/>
          <p:cNvGraphicFramePr/>
          <p:nvPr/>
        </p:nvGraphicFramePr>
        <p:xfrm>
          <a:off x="423899" y="255017"/>
          <a:ext cx="3000000" cy="3000000"/>
        </p:xfrm>
        <a:graphic>
          <a:graphicData uri="http://schemas.openxmlformats.org/drawingml/2006/table">
            <a:tbl>
              <a:tblPr bandRow="1" firstRow="1">
                <a:noFill/>
                <a:tableStyleId>{E6DD5391-495F-4560-BDA6-8010457EA26E}</a:tableStyleId>
              </a:tblPr>
              <a:tblGrid>
                <a:gridCol w="4031900"/>
                <a:gridCol w="692275"/>
              </a:tblGrid>
              <a:tr h="396250">
                <a:tc>
                  <a:txBody>
                    <a:bodyPr/>
                    <a:lstStyle/>
                    <a:p>
                      <a:pPr indent="0" lvl="0" marL="0" marR="0" rtl="0" algn="l">
                        <a:lnSpc>
                          <a:spcPct val="115000"/>
                        </a:lnSpc>
                        <a:spcBef>
                          <a:spcPts val="0"/>
                        </a:spcBef>
                        <a:spcAft>
                          <a:spcPts val="0"/>
                        </a:spcAft>
                        <a:buClr>
                          <a:srgbClr val="3B3B3B"/>
                        </a:buClr>
                        <a:buSzPts val="1400"/>
                        <a:buFont typeface="Roboto"/>
                        <a:buNone/>
                      </a:pPr>
                      <a:r>
                        <a:rPr b="1" lang="en" sz="1400" u="none" cap="none" strike="noStrike">
                          <a:solidFill>
                            <a:schemeClr val="dk2"/>
                          </a:solidFill>
                        </a:rPr>
                        <a:t>Data and Information</a:t>
                      </a:r>
                      <a:endParaRPr b="1" sz="1400" u="none" cap="none" strike="noStrike">
                        <a:solidFill>
                          <a:schemeClr val="dk2"/>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B3B3B"/>
                          </a:solidFill>
                        </a:rPr>
                        <a:t>01</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41625">
                <a:tc>
                  <a:txBody>
                    <a:bodyPr/>
                    <a:lstStyle/>
                    <a:p>
                      <a:pPr indent="0" lvl="0" marL="0" marR="0" rtl="0" algn="l">
                        <a:lnSpc>
                          <a:spcPct val="115000"/>
                        </a:lnSpc>
                        <a:spcBef>
                          <a:spcPts val="0"/>
                        </a:spcBef>
                        <a:spcAft>
                          <a:spcPts val="0"/>
                        </a:spcAft>
                        <a:buClr>
                          <a:srgbClr val="000000"/>
                        </a:buClr>
                        <a:buSzPts val="1400"/>
                        <a:buFont typeface="Arial"/>
                        <a:buNone/>
                      </a:pPr>
                      <a:r>
                        <a:rPr b="1" lang="en" sz="1400" u="none" cap="none" strike="noStrike">
                          <a:solidFill>
                            <a:schemeClr val="dk2"/>
                          </a:solidFill>
                        </a:rPr>
                        <a:t>Data Units</a:t>
                      </a:r>
                      <a:endParaRPr b="1" sz="1400" u="none" cap="none" strike="noStrike">
                        <a:solidFill>
                          <a:schemeClr val="dk2"/>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B3B3B"/>
                          </a:solidFill>
                        </a:rPr>
                        <a:t>02</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096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2"/>
                          </a:solidFill>
                        </a:rPr>
                        <a:t>What is Small Data</a:t>
                      </a:r>
                      <a:endParaRPr b="1" sz="1400" u="none" cap="none" strike="noStrike">
                        <a:solidFill>
                          <a:schemeClr val="dk2"/>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B3B3B"/>
                          </a:solidFill>
                        </a:rPr>
                        <a:t>03</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962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2"/>
                          </a:solidFill>
                        </a:rPr>
                        <a:t>What is Big Data</a:t>
                      </a:r>
                      <a:endParaRPr b="1" sz="1400" u="none" cap="none" strike="noStrike">
                        <a:solidFill>
                          <a:schemeClr val="dk2"/>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B3B3B"/>
                          </a:solidFill>
                        </a:rPr>
                        <a:t>04</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416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Small data vs Big Data</a:t>
                      </a:r>
                      <a:endParaRPr b="1"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B3B3B"/>
                          </a:solidFill>
                        </a:rPr>
                        <a:t>05</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416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How Big data comes</a:t>
                      </a:r>
                      <a:endParaRPr b="1"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B3B3B"/>
                          </a:solidFill>
                        </a:rPr>
                        <a:t>06</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41625">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962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Types of Big Data</a:t>
                      </a:r>
                      <a:endParaRPr b="1"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B3B3B"/>
                          </a:solidFill>
                        </a:rPr>
                        <a:t>07</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962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Big data Characteristics</a:t>
                      </a:r>
                      <a:endParaRPr b="1"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B3B3B"/>
                          </a:solidFill>
                        </a:rPr>
                        <a:t>08</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bl>
          </a:graphicData>
        </a:graphic>
      </p:graphicFrame>
      <p:grpSp>
        <p:nvGrpSpPr>
          <p:cNvPr id="101" name="Google Shape;101;p2"/>
          <p:cNvGrpSpPr/>
          <p:nvPr/>
        </p:nvGrpSpPr>
        <p:grpSpPr>
          <a:xfrm>
            <a:off x="6314286" y="1570471"/>
            <a:ext cx="1052411" cy="1055856"/>
            <a:chOff x="-1219200" y="1365250"/>
            <a:chExt cx="1939928" cy="1946278"/>
          </a:xfrm>
        </p:grpSpPr>
        <p:sp>
          <p:nvSpPr>
            <p:cNvPr id="102" name="Google Shape;102;p2"/>
            <p:cNvSpPr/>
            <p:nvPr/>
          </p:nvSpPr>
          <p:spPr>
            <a:xfrm>
              <a:off x="-1219200" y="1365250"/>
              <a:ext cx="1939928" cy="1946278"/>
            </a:xfrm>
            <a:custGeom>
              <a:rect b="b" l="l" r="r" t="t"/>
              <a:pathLst>
                <a:path extrusionOk="0" h="3678" w="3666">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3" name="Google Shape;103;p2"/>
            <p:cNvSpPr/>
            <p:nvPr/>
          </p:nvSpPr>
          <p:spPr>
            <a:xfrm>
              <a:off x="-895350" y="1689100"/>
              <a:ext cx="322263" cy="325439"/>
            </a:xfrm>
            <a:custGeom>
              <a:rect b="b" l="l" r="r" t="t"/>
              <a:pathLst>
                <a:path extrusionOk="0" h="613" w="611">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4" name="Google Shape;104;p2"/>
            <p:cNvSpPr/>
            <p:nvPr/>
          </p:nvSpPr>
          <p:spPr>
            <a:xfrm>
              <a:off x="-895350" y="2176463"/>
              <a:ext cx="322263" cy="323849"/>
            </a:xfrm>
            <a:custGeom>
              <a:rect b="b" l="l" r="r" t="t"/>
              <a:pathLst>
                <a:path extrusionOk="0" h="613" w="611">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5" name="Google Shape;105;p2"/>
            <p:cNvSpPr/>
            <p:nvPr/>
          </p:nvSpPr>
          <p:spPr>
            <a:xfrm>
              <a:off x="-895350" y="2662238"/>
              <a:ext cx="322263" cy="325439"/>
            </a:xfrm>
            <a:custGeom>
              <a:rect b="b" l="l" r="r" t="t"/>
              <a:pathLst>
                <a:path extrusionOk="0" h="613" w="611">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6" name="Google Shape;106;p2"/>
            <p:cNvSpPr/>
            <p:nvPr/>
          </p:nvSpPr>
          <p:spPr>
            <a:xfrm>
              <a:off x="-411163" y="2297113"/>
              <a:ext cx="808039" cy="82550"/>
            </a:xfrm>
            <a:custGeom>
              <a:rect b="b" l="l" r="r" t="t"/>
              <a:pathLst>
                <a:path extrusionOk="0" h="154" w="1527">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7" name="Google Shape;107;p2"/>
            <p:cNvSpPr/>
            <p:nvPr/>
          </p:nvSpPr>
          <p:spPr>
            <a:xfrm>
              <a:off x="-411163" y="1811338"/>
              <a:ext cx="808039" cy="80963"/>
            </a:xfrm>
            <a:custGeom>
              <a:rect b="b" l="l" r="r" t="t"/>
              <a:pathLst>
                <a:path extrusionOk="0" h="153" w="1527">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8" name="Google Shape;108;p2"/>
            <p:cNvSpPr/>
            <p:nvPr/>
          </p:nvSpPr>
          <p:spPr>
            <a:xfrm>
              <a:off x="-411163" y="2784475"/>
              <a:ext cx="808039" cy="80963"/>
            </a:xfrm>
            <a:custGeom>
              <a:rect b="b" l="l" r="r" t="t"/>
              <a:pathLst>
                <a:path extrusionOk="0" h="154" w="1527">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109" name="Google Shape;109;p2"/>
          <p:cNvSpPr txBox="1"/>
          <p:nvPr/>
        </p:nvSpPr>
        <p:spPr>
          <a:xfrm>
            <a:off x="5303399" y="2668964"/>
            <a:ext cx="3352800" cy="738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400"/>
              <a:buFont typeface="Roboto"/>
              <a:buNone/>
            </a:pPr>
            <a:r>
              <a:rPr b="0" i="0" lang="en" sz="2400" u="none" cap="none" strike="noStrike">
                <a:solidFill>
                  <a:schemeClr val="lt1"/>
                </a:solidFill>
                <a:latin typeface="Roboto"/>
                <a:ea typeface="Roboto"/>
                <a:cs typeface="Roboto"/>
                <a:sym typeface="Roboto"/>
              </a:rPr>
              <a:t>Outline</a:t>
            </a:r>
            <a:endParaRPr b="0" i="0" sz="1400" u="none" cap="none" strike="noStrike">
              <a:solidFill>
                <a:srgbClr val="000000"/>
              </a:solidFill>
              <a:latin typeface="Arial"/>
              <a:ea typeface="Arial"/>
              <a:cs typeface="Arial"/>
              <a:sym typeface="Arial"/>
            </a:endParaRPr>
          </a:p>
        </p:txBody>
      </p:sp>
      <p:sp>
        <p:nvSpPr>
          <p:cNvPr id="110" name="Google Shape;110;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0b10452a7f_0_23"/>
          <p:cNvSpPr txBox="1"/>
          <p:nvPr>
            <p:ph type="title"/>
          </p:nvPr>
        </p:nvSpPr>
        <p:spPr>
          <a:xfrm>
            <a:off x="311700" y="62600"/>
            <a:ext cx="8520600" cy="4155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sz="2100">
                <a:solidFill>
                  <a:schemeClr val="lt1"/>
                </a:solidFill>
                <a:latin typeface="Malgun Gothic"/>
                <a:ea typeface="Malgun Gothic"/>
                <a:cs typeface="Malgun Gothic"/>
                <a:sym typeface="Malgun Gothic"/>
              </a:rPr>
              <a:t>Big Data Characteristics</a:t>
            </a:r>
            <a:endParaRPr b="1" sz="2100">
              <a:solidFill>
                <a:schemeClr val="lt1"/>
              </a:solidFill>
              <a:latin typeface="Malgun Gothic"/>
              <a:ea typeface="Malgun Gothic"/>
              <a:cs typeface="Malgun Gothic"/>
              <a:sym typeface="Malgun Gothic"/>
            </a:endParaRPr>
          </a:p>
        </p:txBody>
      </p:sp>
      <p:sp>
        <p:nvSpPr>
          <p:cNvPr id="259" name="Google Shape;259;g10b10452a7f_0_23"/>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0" name="Google Shape;260;g10b10452a7f_0_23"/>
          <p:cNvSpPr txBox="1"/>
          <p:nvPr/>
        </p:nvSpPr>
        <p:spPr>
          <a:xfrm>
            <a:off x="323700" y="630125"/>
            <a:ext cx="8303700" cy="1288800"/>
          </a:xfrm>
          <a:prstGeom prst="rect">
            <a:avLst/>
          </a:prstGeom>
          <a:noFill/>
          <a:ln>
            <a:noFill/>
          </a:ln>
        </p:spPr>
        <p:txBody>
          <a:bodyPr anchorCtr="0" anchor="t" bIns="91425" lIns="91425" spcFirstLastPara="1" rIns="91425" wrap="square" tIns="91425">
            <a:spAutoFit/>
          </a:bodyPr>
          <a:lstStyle/>
          <a:p>
            <a:pPr indent="-374650" lvl="0" marL="457200" marR="0" rtl="0" algn="just">
              <a:lnSpc>
                <a:spcPct val="120000"/>
              </a:lnSpc>
              <a:spcBef>
                <a:spcPts val="0"/>
              </a:spcBef>
              <a:spcAft>
                <a:spcPts val="0"/>
              </a:spcAft>
              <a:buClr>
                <a:schemeClr val="accent3"/>
              </a:buClr>
              <a:buSzPts val="2300"/>
              <a:buFont typeface="Roboto"/>
              <a:buChar char="●"/>
            </a:pPr>
            <a:r>
              <a:rPr b="1" i="0" lang="en" sz="1700" u="sng" cap="none" strike="noStrike">
                <a:solidFill>
                  <a:srgbClr val="BF9000"/>
                </a:solidFill>
                <a:highlight>
                  <a:srgbClr val="FFFFFF"/>
                </a:highlight>
                <a:latin typeface="Roboto"/>
                <a:ea typeface="Roboto"/>
                <a:cs typeface="Roboto"/>
                <a:sym typeface="Roboto"/>
              </a:rPr>
              <a:t>Velocity- </a:t>
            </a:r>
            <a:r>
              <a:rPr b="0" i="0" lang="en" sz="1200" u="none" cap="none" strike="noStrike">
                <a:solidFill>
                  <a:srgbClr val="333333"/>
                </a:solidFill>
                <a:highlight>
                  <a:srgbClr val="FFFFFF"/>
                </a:highlight>
                <a:latin typeface="Roboto"/>
                <a:ea typeface="Roboto"/>
                <a:cs typeface="Roboto"/>
                <a:sym typeface="Roboto"/>
              </a:rPr>
              <a:t>The term ‘velocity’ refers to the speed of generation of data. How fast the data is generated and processed to meet the demands, determines real potential in the data. </a:t>
            </a:r>
            <a:endParaRPr b="0" i="0" sz="1200" u="none" cap="none" strike="noStrike">
              <a:solidFill>
                <a:srgbClr val="333333"/>
              </a:solidFill>
              <a:highlight>
                <a:srgbClr val="FFFFFF"/>
              </a:highlight>
              <a:latin typeface="Roboto"/>
              <a:ea typeface="Roboto"/>
              <a:cs typeface="Roboto"/>
              <a:sym typeface="Roboto"/>
            </a:endParaRPr>
          </a:p>
          <a:p>
            <a:pPr indent="0" lvl="0" marL="457200" marR="0" rtl="0" algn="just">
              <a:lnSpc>
                <a:spcPct val="120000"/>
              </a:lnSpc>
              <a:spcBef>
                <a:spcPts val="400"/>
              </a:spcBef>
              <a:spcAft>
                <a:spcPts val="400"/>
              </a:spcAft>
              <a:buClr>
                <a:srgbClr val="000000"/>
              </a:buClr>
              <a:buSzPts val="1200"/>
              <a:buFont typeface="Arial"/>
              <a:buNone/>
            </a:pPr>
            <a:r>
              <a:rPr b="0" i="0" lang="en" sz="1200" u="none" cap="none" strike="noStrike">
                <a:solidFill>
                  <a:srgbClr val="333333"/>
                </a:solidFill>
                <a:highlight>
                  <a:srgbClr val="FFFFFF"/>
                </a:highlight>
                <a:latin typeface="Roboto"/>
                <a:ea typeface="Roboto"/>
                <a:cs typeface="Roboto"/>
                <a:sym typeface="Roboto"/>
              </a:rPr>
              <a:t>Big Data Velocity deals with the speed at which data flows in from sources like business processes, application logs, networks, and social media sites, sensors, Mobile devices, etc. The flow of data is massive and continuous.</a:t>
            </a:r>
            <a:endParaRPr b="0" i="0" sz="1200" u="none" cap="none" strike="noStrike">
              <a:solidFill>
                <a:srgbClr val="333333"/>
              </a:solidFill>
              <a:highlight>
                <a:srgbClr val="FFFFFF"/>
              </a:highlight>
              <a:latin typeface="Roboto"/>
              <a:ea typeface="Roboto"/>
              <a:cs typeface="Roboto"/>
              <a:sym typeface="Roboto"/>
            </a:endParaRPr>
          </a:p>
        </p:txBody>
      </p:sp>
      <p:pic>
        <p:nvPicPr>
          <p:cNvPr id="261" name="Google Shape;261;g10b10452a7f_0_23"/>
          <p:cNvPicPr preferRelativeResize="0"/>
          <p:nvPr/>
        </p:nvPicPr>
        <p:blipFill rotWithShape="1">
          <a:blip r:embed="rId3">
            <a:alphaModFix/>
          </a:blip>
          <a:srcRect b="0" l="0" r="0" t="0"/>
          <a:stretch/>
        </p:blipFill>
        <p:spPr>
          <a:xfrm>
            <a:off x="1608525" y="2718275"/>
            <a:ext cx="7223774" cy="2087935"/>
          </a:xfrm>
          <a:prstGeom prst="rect">
            <a:avLst/>
          </a:prstGeom>
          <a:noFill/>
          <a:ln>
            <a:noFill/>
          </a:ln>
        </p:spPr>
      </p:pic>
      <p:sp>
        <p:nvSpPr>
          <p:cNvPr id="262" name="Google Shape;262;g10b10452a7f_0_23"/>
          <p:cNvSpPr txBox="1"/>
          <p:nvPr/>
        </p:nvSpPr>
        <p:spPr>
          <a:xfrm>
            <a:off x="1608525" y="2202450"/>
            <a:ext cx="5186400" cy="369300"/>
          </a:xfrm>
          <a:prstGeom prst="rect">
            <a:avLst/>
          </a:prstGeom>
          <a:noFill/>
          <a:ln cap="flat" cmpd="sng" w="19050">
            <a:solidFill>
              <a:schemeClr val="accent4"/>
            </a:solidFill>
            <a:prstDash val="dot"/>
            <a:round/>
            <a:headEnd len="sm" w="sm" type="none"/>
            <a:tailEnd len="sm" w="sm" type="none"/>
          </a:ln>
        </p:spPr>
        <p:txBody>
          <a:bodyPr anchorCtr="0" anchor="t" bIns="91425" lIns="91425" spcFirstLastPara="1" rIns="91425" wrap="square" tIns="91425">
            <a:spAutoFit/>
          </a:bodyPr>
          <a:lstStyle/>
          <a:p>
            <a:pPr indent="0" lvl="0" marL="914400" marR="0" rtl="0" algn="just">
              <a:lnSpc>
                <a:spcPct val="120000"/>
              </a:lnSpc>
              <a:spcBef>
                <a:spcPts val="0"/>
              </a:spcBef>
              <a:spcAft>
                <a:spcPts val="400"/>
              </a:spcAft>
              <a:buClr>
                <a:srgbClr val="000000"/>
              </a:buClr>
              <a:buSzPts val="1200"/>
              <a:buFont typeface="Arial"/>
              <a:buNone/>
            </a:pPr>
            <a:r>
              <a:rPr b="0" i="0" lang="en" sz="1200" u="none" cap="none" strike="noStrike">
                <a:solidFill>
                  <a:srgbClr val="333333"/>
                </a:solidFill>
                <a:highlight>
                  <a:srgbClr val="FFFFFF"/>
                </a:highlight>
                <a:latin typeface="Roboto"/>
                <a:ea typeface="Roboto"/>
                <a:cs typeface="Roboto"/>
                <a:sym typeface="Roboto"/>
              </a:rPr>
              <a:t>Data is being generated in an alarming rate</a:t>
            </a:r>
            <a:endParaRPr b="0" i="0" sz="1200" u="none" cap="none" strike="noStrike">
              <a:solidFill>
                <a:srgbClr val="333333"/>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0e4161fcdb_1_8"/>
          <p:cNvSpPr txBox="1"/>
          <p:nvPr>
            <p:ph type="title"/>
          </p:nvPr>
        </p:nvSpPr>
        <p:spPr>
          <a:xfrm>
            <a:off x="311700" y="62600"/>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Examples of Big Data</a:t>
            </a:r>
            <a:endParaRPr b="1">
              <a:solidFill>
                <a:schemeClr val="lt1"/>
              </a:solidFill>
              <a:latin typeface="Malgun Gothic"/>
              <a:ea typeface="Malgun Gothic"/>
              <a:cs typeface="Malgun Gothic"/>
              <a:sym typeface="Malgun Gothic"/>
            </a:endParaRPr>
          </a:p>
        </p:txBody>
      </p:sp>
      <p:sp>
        <p:nvSpPr>
          <p:cNvPr id="268" name="Google Shape;268;g10e4161fcdb_1_8"/>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9" name="Google Shape;269;g10e4161fcdb_1_8"/>
          <p:cNvSpPr txBox="1"/>
          <p:nvPr/>
        </p:nvSpPr>
        <p:spPr>
          <a:xfrm>
            <a:off x="581325" y="1080325"/>
            <a:ext cx="842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700"/>
              <a:buFont typeface="Arial"/>
              <a:buNone/>
            </a:pPr>
            <a:r>
              <a:rPr b="0" i="0" lang="en" sz="1400" u="none" cap="none" strike="noStrike">
                <a:solidFill>
                  <a:schemeClr val="dk2"/>
                </a:solidFill>
                <a:latin typeface="Arial"/>
                <a:ea typeface="Arial"/>
                <a:cs typeface="Arial"/>
                <a:sym typeface="Arial"/>
              </a:rPr>
              <a:t>Daily we upload millions of bytes of data. 90 % of the world’s data has been created in last two years.</a:t>
            </a:r>
            <a:endParaRPr b="0" i="0" sz="1400" u="none" cap="none" strike="noStrike">
              <a:solidFill>
                <a:schemeClr val="dk2"/>
              </a:solidFill>
              <a:latin typeface="Arial"/>
              <a:ea typeface="Arial"/>
              <a:cs typeface="Arial"/>
              <a:sym typeface="Arial"/>
            </a:endParaRPr>
          </a:p>
        </p:txBody>
      </p:sp>
      <p:pic>
        <p:nvPicPr>
          <p:cNvPr id="270" name="Google Shape;270;g10e4161fcdb_1_8"/>
          <p:cNvPicPr preferRelativeResize="0"/>
          <p:nvPr/>
        </p:nvPicPr>
        <p:blipFill rotWithShape="1">
          <a:blip r:embed="rId3">
            <a:alphaModFix/>
          </a:blip>
          <a:srcRect b="0" l="0" r="0" t="0"/>
          <a:stretch/>
        </p:blipFill>
        <p:spPr>
          <a:xfrm>
            <a:off x="2638425" y="1782950"/>
            <a:ext cx="4210050" cy="285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b="1" lang="en" sz="3900">
                <a:solidFill>
                  <a:schemeClr val="accent3"/>
                </a:solidFill>
              </a:rPr>
              <a:t>Thank You</a:t>
            </a:r>
            <a:endParaRPr b="1" sz="3900">
              <a:solidFill>
                <a:schemeClr val="accent3"/>
              </a:solidFill>
            </a:endParaRPr>
          </a:p>
        </p:txBody>
      </p:sp>
      <p:sp>
        <p:nvSpPr>
          <p:cNvPr id="276" name="Google Shape;27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475400" y="165425"/>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Data and information</a:t>
            </a:r>
            <a:endParaRPr b="1">
              <a:solidFill>
                <a:schemeClr val="lt1"/>
              </a:solidFill>
              <a:latin typeface="Malgun Gothic"/>
              <a:ea typeface="Malgun Gothic"/>
              <a:cs typeface="Malgun Gothic"/>
              <a:sym typeface="Malgun Gothic"/>
            </a:endParaRPr>
          </a:p>
        </p:txBody>
      </p:sp>
      <p:sp>
        <p:nvSpPr>
          <p:cNvPr id="116" name="Google Shape;116;p9"/>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7" name="Google Shape;117;p9"/>
          <p:cNvSpPr txBox="1"/>
          <p:nvPr/>
        </p:nvSpPr>
        <p:spPr>
          <a:xfrm>
            <a:off x="947700" y="752700"/>
            <a:ext cx="7787400" cy="615600"/>
          </a:xfrm>
          <a:prstGeom prst="rect">
            <a:avLst/>
          </a:prstGeom>
          <a:noFill/>
          <a:ln cap="flat" cmpd="sng" w="19050">
            <a:solidFill>
              <a:srgbClr val="0B5394"/>
            </a:solidFill>
            <a:prstDash val="dot"/>
            <a:round/>
            <a:headEnd len="sm" w="sm" type="none"/>
            <a:tailEnd len="sm" w="sm" type="none"/>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required to be processed to make it meaningful</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Data is a raw and unorganized fact that </a:t>
            </a:r>
            <a:endParaRPr b="0" i="0" sz="1400" u="none" cap="none" strike="noStrike">
              <a:solidFill>
                <a:srgbClr val="000000"/>
              </a:solidFill>
              <a:latin typeface="Arial"/>
              <a:ea typeface="Arial"/>
              <a:cs typeface="Arial"/>
              <a:sym typeface="Arial"/>
            </a:endParaRPr>
          </a:p>
        </p:txBody>
      </p:sp>
      <p:sp>
        <p:nvSpPr>
          <p:cNvPr id="118" name="Google Shape;118;p9"/>
          <p:cNvSpPr txBox="1"/>
          <p:nvPr/>
        </p:nvSpPr>
        <p:spPr>
          <a:xfrm>
            <a:off x="408900" y="3973575"/>
            <a:ext cx="8326200" cy="384900"/>
          </a:xfrm>
          <a:prstGeom prst="rect">
            <a:avLst/>
          </a:prstGeom>
          <a:noFill/>
          <a:ln cap="flat" cmpd="sng" w="28575">
            <a:solidFill>
              <a:schemeClr val="accent4"/>
            </a:solidFill>
            <a:prstDash val="dot"/>
            <a:round/>
            <a:headEnd len="sm" w="sm" type="none"/>
            <a:tailEnd len="sm" w="sm" type="none"/>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Arial"/>
                <a:ea typeface="Arial"/>
                <a:cs typeface="Arial"/>
                <a:sym typeface="Arial"/>
              </a:rPr>
              <a:t>Information is a set of data which is processed in a meaningful way according to the given requirement.</a:t>
            </a:r>
            <a:endParaRPr b="0" i="0" sz="1300" u="none" cap="none" strike="noStrike">
              <a:solidFill>
                <a:srgbClr val="000000"/>
              </a:solidFill>
              <a:latin typeface="Arial"/>
              <a:ea typeface="Arial"/>
              <a:cs typeface="Arial"/>
              <a:sym typeface="Arial"/>
            </a:endParaRPr>
          </a:p>
        </p:txBody>
      </p:sp>
      <p:pic>
        <p:nvPicPr>
          <p:cNvPr id="119" name="Google Shape;119;p9"/>
          <p:cNvPicPr preferRelativeResize="0"/>
          <p:nvPr/>
        </p:nvPicPr>
        <p:blipFill rotWithShape="1">
          <a:blip r:embed="rId3">
            <a:alphaModFix/>
          </a:blip>
          <a:srcRect b="0" l="0" r="0" t="0"/>
          <a:stretch/>
        </p:blipFill>
        <p:spPr>
          <a:xfrm>
            <a:off x="2691950" y="1432375"/>
            <a:ext cx="3469525" cy="2352725"/>
          </a:xfrm>
          <a:prstGeom prst="rect">
            <a:avLst/>
          </a:prstGeom>
          <a:noFill/>
          <a:ln>
            <a:noFill/>
          </a:ln>
        </p:spPr>
      </p:pic>
      <p:sp>
        <p:nvSpPr>
          <p:cNvPr id="120" name="Google Shape;120;p9"/>
          <p:cNvSpPr/>
          <p:nvPr/>
        </p:nvSpPr>
        <p:spPr>
          <a:xfrm>
            <a:off x="5400675" y="2035975"/>
            <a:ext cx="760800" cy="12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0e3e68fabc_0_0"/>
          <p:cNvSpPr txBox="1"/>
          <p:nvPr>
            <p:ph type="title"/>
          </p:nvPr>
        </p:nvSpPr>
        <p:spPr>
          <a:xfrm>
            <a:off x="311700" y="62600"/>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Data Units</a:t>
            </a:r>
            <a:endParaRPr b="1">
              <a:solidFill>
                <a:schemeClr val="lt1"/>
              </a:solidFill>
              <a:latin typeface="Malgun Gothic"/>
              <a:ea typeface="Malgun Gothic"/>
              <a:cs typeface="Malgun Gothic"/>
              <a:sym typeface="Malgun Gothic"/>
            </a:endParaRPr>
          </a:p>
        </p:txBody>
      </p:sp>
      <p:sp>
        <p:nvSpPr>
          <p:cNvPr id="126" name="Google Shape;126;g10e3e68fabc_0_0"/>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7" name="Google Shape;127;g10e3e68fabc_0_0"/>
          <p:cNvPicPr preferRelativeResize="0"/>
          <p:nvPr/>
        </p:nvPicPr>
        <p:blipFill rotWithShape="1">
          <a:blip r:embed="rId3">
            <a:alphaModFix/>
          </a:blip>
          <a:srcRect b="0" l="0" r="0" t="0"/>
          <a:stretch/>
        </p:blipFill>
        <p:spPr>
          <a:xfrm>
            <a:off x="5272200" y="1214075"/>
            <a:ext cx="3073000" cy="2847975"/>
          </a:xfrm>
          <a:prstGeom prst="rect">
            <a:avLst/>
          </a:prstGeom>
          <a:noFill/>
          <a:ln>
            <a:noFill/>
          </a:ln>
        </p:spPr>
      </p:pic>
      <p:pic>
        <p:nvPicPr>
          <p:cNvPr id="128" name="Google Shape;128;g10e3e68fabc_0_0"/>
          <p:cNvPicPr preferRelativeResize="0"/>
          <p:nvPr/>
        </p:nvPicPr>
        <p:blipFill rotWithShape="1">
          <a:blip r:embed="rId4">
            <a:alphaModFix/>
          </a:blip>
          <a:srcRect b="0" l="0" r="0" t="0"/>
          <a:stretch/>
        </p:blipFill>
        <p:spPr>
          <a:xfrm>
            <a:off x="815450" y="1128875"/>
            <a:ext cx="4350100" cy="318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0e3e68fabc_0_31"/>
          <p:cNvSpPr txBox="1"/>
          <p:nvPr>
            <p:ph type="title"/>
          </p:nvPr>
        </p:nvSpPr>
        <p:spPr>
          <a:xfrm>
            <a:off x="356525" y="144450"/>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What is Big Data?</a:t>
            </a:r>
            <a:endParaRPr b="1">
              <a:solidFill>
                <a:schemeClr val="lt1"/>
              </a:solidFill>
              <a:latin typeface="Malgun Gothic"/>
              <a:ea typeface="Malgun Gothic"/>
              <a:cs typeface="Malgun Gothic"/>
              <a:sym typeface="Malgun Gothic"/>
            </a:endParaRPr>
          </a:p>
        </p:txBody>
      </p:sp>
      <p:sp>
        <p:nvSpPr>
          <p:cNvPr id="134" name="Google Shape;134;g10e3e68fabc_0_31"/>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5" name="Google Shape;135;g10e3e68fabc_0_31"/>
          <p:cNvSpPr txBox="1"/>
          <p:nvPr/>
        </p:nvSpPr>
        <p:spPr>
          <a:xfrm>
            <a:off x="518100" y="1006500"/>
            <a:ext cx="8336700" cy="615600"/>
          </a:xfrm>
          <a:prstGeom prst="rect">
            <a:avLst/>
          </a:prstGeom>
          <a:noFill/>
          <a:ln cap="flat" cmpd="sng" w="19050">
            <a:solidFill>
              <a:srgbClr val="0B5394"/>
            </a:solidFill>
            <a:prstDash val="dot"/>
            <a:round/>
            <a:headEnd len="sm" w="sm" type="none"/>
            <a:tailEnd len="sm" w="sm" type="none"/>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Big data is the term for collection of data sets so large and complex that it becomes difficult to process using on-hand database system tools or traditional data processing applications</a:t>
            </a:r>
            <a:endParaRPr b="0" i="0" sz="1400" u="none" cap="none" strike="noStrike">
              <a:solidFill>
                <a:srgbClr val="000000"/>
              </a:solidFill>
              <a:latin typeface="Arial"/>
              <a:ea typeface="Arial"/>
              <a:cs typeface="Arial"/>
              <a:sym typeface="Arial"/>
            </a:endParaRPr>
          </a:p>
        </p:txBody>
      </p:sp>
      <p:pic>
        <p:nvPicPr>
          <p:cNvPr id="136" name="Google Shape;136;g10e3e68fabc_0_31"/>
          <p:cNvPicPr preferRelativeResize="0"/>
          <p:nvPr/>
        </p:nvPicPr>
        <p:blipFill rotWithShape="1">
          <a:blip r:embed="rId3">
            <a:alphaModFix/>
          </a:blip>
          <a:srcRect b="0" l="0" r="0" t="0"/>
          <a:stretch/>
        </p:blipFill>
        <p:spPr>
          <a:xfrm>
            <a:off x="2049075" y="2042800"/>
            <a:ext cx="4908325" cy="2144600"/>
          </a:xfrm>
          <a:prstGeom prst="rect">
            <a:avLst/>
          </a:prstGeom>
          <a:noFill/>
          <a:ln>
            <a:noFill/>
          </a:ln>
        </p:spPr>
      </p:pic>
      <p:pic>
        <p:nvPicPr>
          <p:cNvPr id="137" name="Google Shape;137;g10e3e68fabc_0_31"/>
          <p:cNvPicPr preferRelativeResize="0"/>
          <p:nvPr/>
        </p:nvPicPr>
        <p:blipFill rotWithShape="1">
          <a:blip r:embed="rId4">
            <a:alphaModFix/>
          </a:blip>
          <a:srcRect b="0" l="0" r="0" t="0"/>
          <a:stretch/>
        </p:blipFill>
        <p:spPr>
          <a:xfrm>
            <a:off x="1864263" y="1960950"/>
            <a:ext cx="5415475" cy="3143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0e3e68fabc_0_22"/>
          <p:cNvSpPr txBox="1"/>
          <p:nvPr>
            <p:ph type="title"/>
          </p:nvPr>
        </p:nvSpPr>
        <p:spPr>
          <a:xfrm>
            <a:off x="311700" y="62600"/>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Small data vs Big data</a:t>
            </a:r>
            <a:endParaRPr b="1">
              <a:solidFill>
                <a:schemeClr val="lt1"/>
              </a:solidFill>
              <a:latin typeface="Malgun Gothic"/>
              <a:ea typeface="Malgun Gothic"/>
              <a:cs typeface="Malgun Gothic"/>
              <a:sym typeface="Malgun Gothic"/>
            </a:endParaRPr>
          </a:p>
        </p:txBody>
      </p:sp>
      <p:sp>
        <p:nvSpPr>
          <p:cNvPr id="143" name="Google Shape;143;g10e3e68fabc_0_22"/>
          <p:cNvSpPr txBox="1"/>
          <p:nvPr>
            <p:ph idx="12" type="sldNum"/>
          </p:nvPr>
        </p:nvSpPr>
        <p:spPr>
          <a:xfrm>
            <a:off x="8137676" y="4583922"/>
            <a:ext cx="4692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4" name="Google Shape;144;g10e3e68fabc_0_22"/>
          <p:cNvPicPr preferRelativeResize="0"/>
          <p:nvPr/>
        </p:nvPicPr>
        <p:blipFill rotWithShape="1">
          <a:blip r:embed="rId3">
            <a:alphaModFix/>
          </a:blip>
          <a:srcRect b="-1968" l="-18923" r="-3639" t="1969"/>
          <a:stretch/>
        </p:blipFill>
        <p:spPr>
          <a:xfrm>
            <a:off x="761275" y="841275"/>
            <a:ext cx="6521425" cy="3990500"/>
          </a:xfrm>
          <a:prstGeom prst="rect">
            <a:avLst/>
          </a:prstGeom>
          <a:noFill/>
          <a:ln>
            <a:noFill/>
          </a:ln>
        </p:spPr>
      </p:pic>
      <p:sp>
        <p:nvSpPr>
          <p:cNvPr id="145" name="Google Shape;145;g10e3e68fabc_0_22"/>
          <p:cNvSpPr txBox="1"/>
          <p:nvPr/>
        </p:nvSpPr>
        <p:spPr>
          <a:xfrm>
            <a:off x="1410900" y="4536225"/>
            <a:ext cx="6322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02124"/>
                </a:solidFill>
                <a:highlight>
                  <a:srgbClr val="FFFFFF"/>
                </a:highlight>
                <a:latin typeface="Arial"/>
                <a:ea typeface="Arial"/>
                <a:cs typeface="Arial"/>
                <a:sym typeface="Arial"/>
              </a:rPr>
              <a:t>The term "</a:t>
            </a:r>
            <a:r>
              <a:rPr b="1" i="0" lang="en" sz="1200" u="none" cap="none" strike="noStrike">
                <a:solidFill>
                  <a:srgbClr val="202124"/>
                </a:solidFill>
                <a:highlight>
                  <a:srgbClr val="FFFFFF"/>
                </a:highlight>
                <a:latin typeface="Arial"/>
                <a:ea typeface="Arial"/>
                <a:cs typeface="Arial"/>
                <a:sym typeface="Arial"/>
              </a:rPr>
              <a:t>big data" is about machines and "small data" is about people</a:t>
            </a:r>
            <a:r>
              <a:rPr b="0" i="0" lang="en" sz="1200" u="none" cap="none" strike="noStrike">
                <a:solidFill>
                  <a:srgbClr val="202124"/>
                </a:solidFill>
                <a:highlight>
                  <a:srgbClr val="FFFFFF"/>
                </a:highlight>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02d751e5d3_0_3"/>
          <p:cNvSpPr txBox="1"/>
          <p:nvPr>
            <p:ph type="title"/>
          </p:nvPr>
        </p:nvSpPr>
        <p:spPr>
          <a:xfrm>
            <a:off x="754000" y="119275"/>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How Big Data Comes</a:t>
            </a:r>
            <a:endParaRPr b="1">
              <a:solidFill>
                <a:schemeClr val="lt1"/>
              </a:solidFill>
              <a:latin typeface="Malgun Gothic"/>
              <a:ea typeface="Malgun Gothic"/>
              <a:cs typeface="Malgun Gothic"/>
              <a:sym typeface="Malgun Gothic"/>
            </a:endParaRPr>
          </a:p>
        </p:txBody>
      </p:sp>
      <p:sp>
        <p:nvSpPr>
          <p:cNvPr id="151" name="Google Shape;151;g102d751e5d3_0_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2" name="Google Shape;152;g102d751e5d3_0_3"/>
          <p:cNvSpPr txBox="1"/>
          <p:nvPr/>
        </p:nvSpPr>
        <p:spPr>
          <a:xfrm>
            <a:off x="1225000" y="1296575"/>
            <a:ext cx="6929700" cy="2112300"/>
          </a:xfrm>
          <a:prstGeom prst="rect">
            <a:avLst/>
          </a:prstGeom>
          <a:noFill/>
          <a:ln>
            <a:noFill/>
          </a:ln>
        </p:spPr>
        <p:txBody>
          <a:bodyPr anchorCtr="0" anchor="t" bIns="91425" lIns="91425" spcFirstLastPara="1" rIns="91425" wrap="square" tIns="91425">
            <a:spAutoFit/>
          </a:bodyPr>
          <a:lstStyle/>
          <a:p>
            <a:pPr indent="0" lvl="0" marL="228600" marR="0" rtl="0" algn="l">
              <a:lnSpc>
                <a:spcPct val="115000"/>
              </a:lnSpc>
              <a:spcBef>
                <a:spcPts val="0"/>
              </a:spcBef>
              <a:spcAft>
                <a:spcPts val="0"/>
              </a:spcAft>
              <a:buClr>
                <a:srgbClr val="000000"/>
              </a:buClr>
              <a:buSzPts val="1600"/>
              <a:buFont typeface="Arial"/>
              <a:buNone/>
            </a:pPr>
            <a:r>
              <a:rPr b="0" i="0" lang="en" sz="1600" u="none" cap="none" strike="noStrike">
                <a:solidFill>
                  <a:srgbClr val="4D4D4D"/>
                </a:solidFill>
                <a:highlight>
                  <a:srgbClr val="FFFFFF"/>
                </a:highlight>
                <a:latin typeface="Arial"/>
                <a:ea typeface="Arial"/>
                <a:cs typeface="Arial"/>
                <a:sym typeface="Arial"/>
              </a:rPr>
              <a:t>The below are the reasons behind the big data comes in picture:</a:t>
            </a:r>
            <a:endParaRPr b="0" i="0" sz="1600" u="none" cap="none" strike="noStrike">
              <a:solidFill>
                <a:srgbClr val="4D4D4D"/>
              </a:solidFill>
              <a:highlight>
                <a:srgbClr val="FFFFFF"/>
              </a:highlight>
              <a:latin typeface="Arial"/>
              <a:ea typeface="Arial"/>
              <a:cs typeface="Arial"/>
              <a:sym typeface="Arial"/>
            </a:endParaRPr>
          </a:p>
          <a:p>
            <a:pPr indent="-323850" lvl="0" marL="457200" marR="0" rtl="0" algn="l">
              <a:lnSpc>
                <a:spcPct val="115000"/>
              </a:lnSpc>
              <a:spcBef>
                <a:spcPts val="1200"/>
              </a:spcBef>
              <a:spcAft>
                <a:spcPts val="0"/>
              </a:spcAft>
              <a:buClr>
                <a:srgbClr val="4D4D4D"/>
              </a:buClr>
              <a:buSzPts val="1500"/>
              <a:buFont typeface="Arial"/>
              <a:buAutoNum type="arabicPeriod"/>
            </a:pPr>
            <a:r>
              <a:rPr b="0" i="0" lang="en" sz="1500" u="none" cap="none" strike="noStrike">
                <a:solidFill>
                  <a:srgbClr val="4D4D4D"/>
                </a:solidFill>
                <a:highlight>
                  <a:srgbClr val="FFFFFF"/>
                </a:highlight>
                <a:latin typeface="Arial"/>
                <a:ea typeface="Arial"/>
                <a:cs typeface="Arial"/>
                <a:sym typeface="Arial"/>
              </a:rPr>
              <a:t>Evolution of technology</a:t>
            </a:r>
            <a:endParaRPr b="0" i="0" sz="1500" u="none" cap="none" strike="noStrike">
              <a:solidFill>
                <a:srgbClr val="4D4D4D"/>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rgbClr val="4D4D4D"/>
              </a:buClr>
              <a:buSzPts val="1500"/>
              <a:buFont typeface="Arial"/>
              <a:buAutoNum type="arabicPeriod"/>
            </a:pPr>
            <a:r>
              <a:rPr b="0" i="0" lang="en" sz="1500" u="none" cap="none" strike="noStrike">
                <a:solidFill>
                  <a:srgbClr val="4D4D4D"/>
                </a:solidFill>
                <a:highlight>
                  <a:srgbClr val="FFFFFF"/>
                </a:highlight>
                <a:latin typeface="Arial"/>
                <a:ea typeface="Arial"/>
                <a:cs typeface="Arial"/>
                <a:sym typeface="Arial"/>
              </a:rPr>
              <a:t>IOT(Internet Of Things)</a:t>
            </a:r>
            <a:endParaRPr b="0" i="0" sz="1500" u="none" cap="none" strike="noStrike">
              <a:solidFill>
                <a:srgbClr val="4D4D4D"/>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rgbClr val="4D4D4D"/>
              </a:buClr>
              <a:buSzPts val="1500"/>
              <a:buFont typeface="Arial"/>
              <a:buAutoNum type="arabicPeriod"/>
            </a:pPr>
            <a:r>
              <a:rPr b="0" i="0" lang="en" sz="1500" u="none" cap="none" strike="noStrike">
                <a:solidFill>
                  <a:srgbClr val="4D4D4D"/>
                </a:solidFill>
                <a:highlight>
                  <a:srgbClr val="FFFFFF"/>
                </a:highlight>
                <a:latin typeface="Arial"/>
                <a:ea typeface="Arial"/>
                <a:cs typeface="Arial"/>
                <a:sym typeface="Arial"/>
              </a:rPr>
              <a:t>Social Media</a:t>
            </a:r>
            <a:endParaRPr b="0" i="0" sz="1500" u="none" cap="none" strike="noStrike">
              <a:solidFill>
                <a:srgbClr val="4D4D4D"/>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rgbClr val="4D4D4D"/>
              </a:buClr>
              <a:buSzPts val="1500"/>
              <a:buFont typeface="Arial"/>
              <a:buAutoNum type="arabicPeriod"/>
            </a:pPr>
            <a:r>
              <a:rPr b="0" i="0" lang="en" sz="1500" u="none" cap="none" strike="noStrike">
                <a:solidFill>
                  <a:srgbClr val="4D4D4D"/>
                </a:solidFill>
                <a:highlight>
                  <a:srgbClr val="FFFFFF"/>
                </a:highlight>
                <a:latin typeface="Arial"/>
                <a:ea typeface="Arial"/>
                <a:cs typeface="Arial"/>
                <a:sym typeface="Arial"/>
              </a:rPr>
              <a:t>Other factors</a:t>
            </a:r>
            <a:endParaRPr b="0" i="0" sz="1500" u="none" cap="none" strike="noStrike">
              <a:solidFill>
                <a:srgbClr val="4D4D4D"/>
              </a:solidFill>
              <a:highlight>
                <a:srgbClr val="FFFFFF"/>
              </a:highlight>
              <a:latin typeface="Arial"/>
              <a:ea typeface="Arial"/>
              <a:cs typeface="Arial"/>
              <a:sym typeface="Arial"/>
            </a:endParaRPr>
          </a:p>
          <a:p>
            <a:pPr indent="0" lvl="0" marL="457200" marR="0" rtl="0" algn="l">
              <a:lnSpc>
                <a:spcPct val="115000"/>
              </a:lnSpc>
              <a:spcBef>
                <a:spcPts val="1300"/>
              </a:spcBef>
              <a:spcAft>
                <a:spcPts val="1200"/>
              </a:spcAft>
              <a:buClr>
                <a:srgbClr val="000000"/>
              </a:buClr>
              <a:buSzPts val="1700"/>
              <a:buFont typeface="Arial"/>
              <a:buNone/>
            </a:pPr>
            <a:r>
              <a:t/>
            </a:r>
            <a:endParaRPr b="0" i="0" sz="1700" u="none" cap="none" strike="noStrike">
              <a:solidFill>
                <a:srgbClr val="4A4A4A"/>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0e3e68fabc_0_52"/>
          <p:cNvSpPr txBox="1"/>
          <p:nvPr>
            <p:ph type="title"/>
          </p:nvPr>
        </p:nvSpPr>
        <p:spPr>
          <a:xfrm>
            <a:off x="500550" y="52175"/>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How Big Data Comes</a:t>
            </a:r>
            <a:endParaRPr b="1">
              <a:solidFill>
                <a:schemeClr val="lt1"/>
              </a:solidFill>
              <a:latin typeface="Malgun Gothic"/>
              <a:ea typeface="Malgun Gothic"/>
              <a:cs typeface="Malgun Gothic"/>
              <a:sym typeface="Malgun Gothic"/>
            </a:endParaRPr>
          </a:p>
        </p:txBody>
      </p:sp>
      <p:sp>
        <p:nvSpPr>
          <p:cNvPr id="158" name="Google Shape;158;g10e3e68fabc_0_5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9" name="Google Shape;159;g10e3e68fabc_0_52"/>
          <p:cNvSpPr txBox="1"/>
          <p:nvPr/>
        </p:nvSpPr>
        <p:spPr>
          <a:xfrm>
            <a:off x="0" y="789800"/>
            <a:ext cx="4897800" cy="4111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700"/>
              <a:buFont typeface="Arial"/>
              <a:buNone/>
            </a:pPr>
            <a:r>
              <a:rPr b="1" i="0" lang="en" sz="1700" u="sng" cap="none" strike="noStrike">
                <a:solidFill>
                  <a:srgbClr val="A64D79"/>
                </a:solidFill>
                <a:highlight>
                  <a:srgbClr val="FFFFFF"/>
                </a:highlight>
                <a:latin typeface="Arial"/>
                <a:ea typeface="Arial"/>
                <a:cs typeface="Arial"/>
                <a:sym typeface="Arial"/>
              </a:rPr>
              <a:t>1)Evolution of technology:</a:t>
            </a:r>
            <a:endParaRPr b="1" i="0" sz="1700" u="sng" cap="none" strike="noStrike">
              <a:solidFill>
                <a:srgbClr val="A64D79"/>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700" u="sng" cap="none" strike="noStrike">
              <a:solidFill>
                <a:srgbClr val="A64D79"/>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chemeClr val="accent3"/>
              </a:buClr>
              <a:buSzPts val="1600"/>
              <a:buFont typeface="Arial"/>
              <a:buChar char="❏"/>
            </a:pPr>
            <a:r>
              <a:rPr b="0" i="0" lang="en" sz="1400" u="none" cap="none" strike="noStrike">
                <a:solidFill>
                  <a:srgbClr val="4D4D4D"/>
                </a:solidFill>
                <a:highlight>
                  <a:srgbClr val="FFFFFF"/>
                </a:highlight>
                <a:latin typeface="Arial"/>
                <a:ea typeface="Arial"/>
                <a:cs typeface="Arial"/>
                <a:sym typeface="Arial"/>
              </a:rPr>
              <a:t>Earlier we had landline phones, But nowadays,we have android,IOS smartphones, to make our life smarter. so just think, for each  operation which we perform on smartphones, generates a data, that resides somewhere</a:t>
            </a:r>
            <a:endParaRPr b="0" i="0" sz="14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accent3"/>
              </a:buClr>
              <a:buSzPts val="1600"/>
              <a:buFont typeface="Arial"/>
              <a:buChar char="❏"/>
            </a:pPr>
            <a:r>
              <a:rPr b="0" i="0" lang="en" sz="1400" u="none" cap="none" strike="noStrike">
                <a:solidFill>
                  <a:srgbClr val="4D4D4D"/>
                </a:solidFill>
                <a:highlight>
                  <a:srgbClr val="FFFFFF"/>
                </a:highlight>
                <a:latin typeface="Arial"/>
                <a:ea typeface="Arial"/>
                <a:cs typeface="Arial"/>
                <a:sym typeface="Arial"/>
              </a:rPr>
              <a:t>Desktops are the source to handle operations, i mean to store and process using storage devices like floppy,discs,taps,..etc. But in these days, Hard disks,cloud storage plays a vital role.</a:t>
            </a:r>
            <a:endParaRPr b="0" i="0" sz="1400" u="none" cap="none" strike="noStrike">
              <a:solidFill>
                <a:srgbClr val="4D4D4D"/>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rgbClr val="4D4D4D"/>
              </a:buClr>
              <a:buSzPts val="1600"/>
              <a:buFont typeface="Arial"/>
              <a:buChar char="❏"/>
            </a:pPr>
            <a:r>
              <a:rPr b="0" i="0" lang="en" sz="1400" u="none" cap="none" strike="noStrike">
                <a:solidFill>
                  <a:srgbClr val="4D4D4D"/>
                </a:solidFill>
                <a:highlight>
                  <a:srgbClr val="FFFFFF"/>
                </a:highlight>
                <a:latin typeface="Arial"/>
                <a:ea typeface="Arial"/>
                <a:cs typeface="Arial"/>
                <a:sym typeface="Arial"/>
              </a:rPr>
              <a:t>Earlier , we are in the hand of Analog storage, but these days almost of Digital storage. and also about the evolution of car, self driving car,</a:t>
            </a:r>
            <a:endParaRPr b="0" i="0" sz="1400" u="none" cap="none" strike="noStrike">
              <a:solidFill>
                <a:srgbClr val="4D4D4D"/>
              </a:solidFill>
              <a:highlight>
                <a:srgbClr val="FFFFFF"/>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D4D4D"/>
              </a:solidFill>
              <a:highlight>
                <a:srgbClr val="FFFFFF"/>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D4D4D"/>
              </a:solidFill>
              <a:highlight>
                <a:srgbClr val="FFFFFF"/>
              </a:highlight>
              <a:latin typeface="Arial"/>
              <a:ea typeface="Arial"/>
              <a:cs typeface="Arial"/>
              <a:sym typeface="Arial"/>
            </a:endParaRPr>
          </a:p>
        </p:txBody>
      </p:sp>
      <p:pic>
        <p:nvPicPr>
          <p:cNvPr id="160" name="Google Shape;160;g10e3e68fabc_0_52"/>
          <p:cNvPicPr preferRelativeResize="0"/>
          <p:nvPr/>
        </p:nvPicPr>
        <p:blipFill rotWithShape="1">
          <a:blip r:embed="rId3">
            <a:alphaModFix/>
          </a:blip>
          <a:srcRect b="0" l="0" r="0" t="0"/>
          <a:stretch/>
        </p:blipFill>
        <p:spPr>
          <a:xfrm>
            <a:off x="5104025" y="1562025"/>
            <a:ext cx="3810000" cy="211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0e3e68fabc_0_63"/>
          <p:cNvSpPr txBox="1"/>
          <p:nvPr>
            <p:ph type="title"/>
          </p:nvPr>
        </p:nvSpPr>
        <p:spPr>
          <a:xfrm>
            <a:off x="500550" y="52175"/>
            <a:ext cx="8520600" cy="523200"/>
          </a:xfrm>
          <a:prstGeom prst="rect">
            <a:avLst/>
          </a:prstGeom>
          <a:solidFill>
            <a:schemeClr val="accent3"/>
          </a:solid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2000"/>
              <a:buFont typeface="Malgun Gothic"/>
              <a:buNone/>
            </a:pPr>
            <a:r>
              <a:rPr b="1" lang="en">
                <a:solidFill>
                  <a:schemeClr val="lt1"/>
                </a:solidFill>
                <a:latin typeface="Malgun Gothic"/>
                <a:ea typeface="Malgun Gothic"/>
                <a:cs typeface="Malgun Gothic"/>
                <a:sym typeface="Malgun Gothic"/>
              </a:rPr>
              <a:t>How Big Data Comes</a:t>
            </a:r>
            <a:endParaRPr b="1">
              <a:solidFill>
                <a:schemeClr val="lt1"/>
              </a:solidFill>
              <a:latin typeface="Malgun Gothic"/>
              <a:ea typeface="Malgun Gothic"/>
              <a:cs typeface="Malgun Gothic"/>
              <a:sym typeface="Malgun Gothic"/>
            </a:endParaRPr>
          </a:p>
        </p:txBody>
      </p:sp>
      <p:sp>
        <p:nvSpPr>
          <p:cNvPr id="166" name="Google Shape;166;g10e3e68fabc_0_6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7" name="Google Shape;167;g10e3e68fabc_0_63"/>
          <p:cNvSpPr txBox="1"/>
          <p:nvPr/>
        </p:nvSpPr>
        <p:spPr>
          <a:xfrm>
            <a:off x="127825" y="641800"/>
            <a:ext cx="4897800" cy="615600"/>
          </a:xfrm>
          <a:prstGeom prst="rect">
            <a:avLst/>
          </a:prstGeom>
          <a:noFill/>
          <a:ln>
            <a:noFill/>
          </a:ln>
        </p:spPr>
        <p:txBody>
          <a:bodyPr anchorCtr="0" anchor="t" bIns="91425" lIns="91425" spcFirstLastPara="1" rIns="91425" wrap="square" tIns="91425">
            <a:spAutoFit/>
          </a:bodyPr>
          <a:lstStyle/>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D4D4D"/>
              </a:solidFill>
              <a:highlight>
                <a:srgbClr val="FFFFFF"/>
              </a:highlight>
              <a:latin typeface="Arial"/>
              <a:ea typeface="Arial"/>
              <a:cs typeface="Arial"/>
              <a:sym typeface="Arial"/>
            </a:endParaRPr>
          </a:p>
        </p:txBody>
      </p:sp>
      <p:pic>
        <p:nvPicPr>
          <p:cNvPr id="168" name="Google Shape;168;g10e3e68fabc_0_63"/>
          <p:cNvPicPr preferRelativeResize="0"/>
          <p:nvPr/>
        </p:nvPicPr>
        <p:blipFill rotWithShape="1">
          <a:blip r:embed="rId3">
            <a:alphaModFix/>
          </a:blip>
          <a:srcRect b="0" l="0" r="0" t="0"/>
          <a:stretch/>
        </p:blipFill>
        <p:spPr>
          <a:xfrm>
            <a:off x="4662450" y="1452400"/>
            <a:ext cx="3810000" cy="2533650"/>
          </a:xfrm>
          <a:prstGeom prst="rect">
            <a:avLst/>
          </a:prstGeom>
          <a:noFill/>
          <a:ln cap="flat" cmpd="sng" w="9525">
            <a:solidFill>
              <a:srgbClr val="F0F0F0"/>
            </a:solidFill>
            <a:prstDash val="solid"/>
            <a:miter lim="8000"/>
            <a:headEnd len="sm" w="sm" type="none"/>
            <a:tailEnd len="sm" w="sm" type="none"/>
          </a:ln>
        </p:spPr>
      </p:pic>
      <p:sp>
        <p:nvSpPr>
          <p:cNvPr id="169" name="Google Shape;169;g10e3e68fabc_0_63"/>
          <p:cNvSpPr txBox="1"/>
          <p:nvPr/>
        </p:nvSpPr>
        <p:spPr>
          <a:xfrm>
            <a:off x="500550" y="702800"/>
            <a:ext cx="38928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sng" cap="none" strike="noStrike">
                <a:solidFill>
                  <a:srgbClr val="A64D79"/>
                </a:solidFill>
                <a:highlight>
                  <a:srgbClr val="FFFFFF"/>
                </a:highlight>
                <a:latin typeface="Arial"/>
                <a:ea typeface="Arial"/>
                <a:cs typeface="Arial"/>
                <a:sym typeface="Arial"/>
              </a:rPr>
              <a:t>2)IOT(Internet Of Things):</a:t>
            </a:r>
            <a:endParaRPr b="1" i="0" sz="1700" u="sng" cap="none" strike="noStrike">
              <a:solidFill>
                <a:srgbClr val="A64D7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sng" cap="none" strike="noStrike">
              <a:solidFill>
                <a:srgbClr val="A64D7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D4D4D"/>
                </a:solidFill>
                <a:highlight>
                  <a:srgbClr val="FFFFFF"/>
                </a:highlight>
                <a:latin typeface="Arial"/>
                <a:ea typeface="Arial"/>
                <a:cs typeface="Arial"/>
                <a:sym typeface="Arial"/>
              </a:rPr>
              <a:t>IOT connects physical device to Internet and makes device smarter.</a:t>
            </a:r>
            <a:endParaRPr b="0" i="0" sz="1500" u="none" cap="none" strike="noStrike">
              <a:solidFill>
                <a:srgbClr val="4D4D4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4D4D4D"/>
                </a:solidFill>
                <a:highlight>
                  <a:srgbClr val="FFFFFF"/>
                </a:highlight>
                <a:latin typeface="Arial"/>
                <a:ea typeface="Arial"/>
                <a:cs typeface="Arial"/>
                <a:sym typeface="Arial"/>
              </a:rPr>
              <a:t>Example:</a:t>
            </a:r>
            <a:endParaRPr b="1" i="0" sz="1500" u="none" cap="none" strike="noStrike">
              <a:solidFill>
                <a:srgbClr val="4D4D4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D4D4D"/>
                </a:solidFill>
                <a:highlight>
                  <a:srgbClr val="FFFFFF"/>
                </a:highlight>
                <a:latin typeface="Arial"/>
                <a:ea typeface="Arial"/>
                <a:cs typeface="Arial"/>
                <a:sym typeface="Arial"/>
              </a:rPr>
              <a:t>Smart TV's, Smart Ac's, Smart Car's etc.,</a:t>
            </a:r>
            <a:endParaRPr b="0" i="0" sz="1500" u="none" cap="none" strike="noStrike">
              <a:solidFill>
                <a:srgbClr val="4D4D4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