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5w0p6NEiPHOCfThZY7b17XWaR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ata-flair.training/blogs/hadoop-tutorial/" TargetMode="External"/><Relationship Id="rId4" Type="http://schemas.openxmlformats.org/officeDocument/2006/relationships/hyperlink" Target="https://www.geeksforgeeks.org/hadoop-introduction/" TargetMode="External"/><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1850" y="1305448"/>
            <a:ext cx="10515600" cy="1338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02060"/>
              </a:buClr>
              <a:buSzPct val="100000"/>
              <a:buFont typeface="Gill Sans"/>
              <a:buNone/>
            </a:pPr>
            <a:r>
              <a:rPr lang="en-GB">
                <a:solidFill>
                  <a:srgbClr val="002060"/>
                </a:solidFill>
                <a:latin typeface="Gill Sans"/>
                <a:ea typeface="Gill Sans"/>
                <a:cs typeface="Gill Sans"/>
                <a:sym typeface="Gill Sans"/>
              </a:rPr>
              <a:t>An introduction to </a:t>
            </a:r>
            <a:endParaRPr>
              <a:solidFill>
                <a:srgbClr val="002060"/>
              </a:solidFill>
              <a:latin typeface="Gill Sans"/>
              <a:ea typeface="Gill Sans"/>
              <a:cs typeface="Gill Sans"/>
              <a:sym typeface="Gill Sans"/>
            </a:endParaRPr>
          </a:p>
          <a:p>
            <a:pPr indent="0" lvl="0" marL="0" rtl="0" algn="ctr">
              <a:lnSpc>
                <a:spcPct val="90000"/>
              </a:lnSpc>
              <a:spcBef>
                <a:spcPts val="0"/>
              </a:spcBef>
              <a:spcAft>
                <a:spcPts val="0"/>
              </a:spcAft>
              <a:buClr>
                <a:srgbClr val="002060"/>
              </a:buClr>
              <a:buSzPct val="100000"/>
              <a:buFont typeface="Gill Sans"/>
              <a:buNone/>
            </a:pPr>
            <a:r>
              <a:rPr lang="en-GB">
                <a:solidFill>
                  <a:srgbClr val="002060"/>
                </a:solidFill>
                <a:latin typeface="Gill Sans"/>
                <a:ea typeface="Gill Sans"/>
                <a:cs typeface="Gill Sans"/>
                <a:sym typeface="Gill Sans"/>
              </a:rPr>
              <a:t>Lecture-3</a:t>
            </a:r>
            <a:endParaRPr>
              <a:solidFill>
                <a:srgbClr val="002060"/>
              </a:solidFill>
              <a:latin typeface="Gill Sans"/>
              <a:ea typeface="Gill Sans"/>
              <a:cs typeface="Gill Sans"/>
              <a:sym typeface="Gill Sans"/>
            </a:endParaRPr>
          </a:p>
        </p:txBody>
      </p:sp>
      <p:sp>
        <p:nvSpPr>
          <p:cNvPr id="85" name="Google Shape;85;p1"/>
          <p:cNvSpPr txBox="1"/>
          <p:nvPr>
            <p:ph idx="1" type="body"/>
          </p:nvPr>
        </p:nvSpPr>
        <p:spPr>
          <a:xfrm>
            <a:off x="831850" y="4926227"/>
            <a:ext cx="10515600" cy="1163423"/>
          </a:xfrm>
          <a:prstGeom prst="rect">
            <a:avLst/>
          </a:prstGeom>
          <a:solidFill>
            <a:srgbClr val="7F7F7F"/>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2F2F2"/>
              </a:buClr>
              <a:buSzPts val="1400"/>
              <a:buNone/>
            </a:pPr>
            <a:r>
              <a:rPr lang="en-GB" sz="1400">
                <a:solidFill>
                  <a:srgbClr val="F2F2F2"/>
                </a:solidFill>
                <a:latin typeface="Georgia"/>
                <a:ea typeface="Georgia"/>
                <a:cs typeface="Georgia"/>
                <a:sym typeface="Georgia"/>
              </a:rPr>
              <a:t>Sharun Akter Khushbu</a:t>
            </a:r>
            <a:endParaRPr sz="1400">
              <a:solidFill>
                <a:srgbClr val="F2F2F2"/>
              </a:solidFill>
              <a:latin typeface="Georgia"/>
              <a:ea typeface="Georgia"/>
              <a:cs typeface="Georgia"/>
              <a:sym typeface="Georgia"/>
            </a:endParaRPr>
          </a:p>
          <a:p>
            <a:pPr indent="0" lvl="0" marL="0" rtl="0" algn="l">
              <a:lnSpc>
                <a:spcPct val="90000"/>
              </a:lnSpc>
              <a:spcBef>
                <a:spcPts val="1000"/>
              </a:spcBef>
              <a:spcAft>
                <a:spcPts val="0"/>
              </a:spcAft>
              <a:buClr>
                <a:srgbClr val="F2F2F2"/>
              </a:buClr>
              <a:buSzPts val="1400"/>
              <a:buNone/>
            </a:pPr>
            <a:r>
              <a:rPr lang="en-GB" sz="1400">
                <a:solidFill>
                  <a:srgbClr val="F2F2F2"/>
                </a:solidFill>
                <a:latin typeface="Georgia"/>
                <a:ea typeface="Georgia"/>
                <a:cs typeface="Georgia"/>
                <a:sym typeface="Georgia"/>
              </a:rPr>
              <a:t>Lecturer (Senior Scale) </a:t>
            </a:r>
            <a:endParaRPr/>
          </a:p>
          <a:p>
            <a:pPr indent="0" lvl="0" marL="0" rtl="0" algn="l">
              <a:lnSpc>
                <a:spcPct val="90000"/>
              </a:lnSpc>
              <a:spcBef>
                <a:spcPts val="1000"/>
              </a:spcBef>
              <a:spcAft>
                <a:spcPts val="0"/>
              </a:spcAft>
              <a:buClr>
                <a:srgbClr val="F2F2F2"/>
              </a:buClr>
              <a:buSzPts val="1400"/>
              <a:buNone/>
            </a:pPr>
            <a:r>
              <a:rPr lang="en-GB" sz="1400">
                <a:solidFill>
                  <a:srgbClr val="F2F2F2"/>
                </a:solidFill>
                <a:latin typeface="Georgia"/>
                <a:ea typeface="Georgia"/>
                <a:cs typeface="Georgia"/>
                <a:sym typeface="Georgia"/>
              </a:rPr>
              <a:t>Department of Computer Science and Engineering</a:t>
            </a:r>
            <a:endParaRPr sz="1400">
              <a:solidFill>
                <a:srgbClr val="F2F2F2"/>
              </a:solidFill>
              <a:latin typeface="Georgia"/>
              <a:ea typeface="Georgia"/>
              <a:cs typeface="Georgia"/>
              <a:sym typeface="Georgia"/>
            </a:endParaRPr>
          </a:p>
        </p:txBody>
      </p:sp>
      <p:pic>
        <p:nvPicPr>
          <p:cNvPr id="86" name="Google Shape;86;p1"/>
          <p:cNvPicPr preferRelativeResize="0"/>
          <p:nvPr/>
        </p:nvPicPr>
        <p:blipFill rotWithShape="1">
          <a:blip r:embed="rId3">
            <a:alphaModFix/>
          </a:blip>
          <a:srcRect b="0" l="0" r="0" t="0"/>
          <a:stretch/>
        </p:blipFill>
        <p:spPr>
          <a:xfrm>
            <a:off x="3262185" y="2702092"/>
            <a:ext cx="4588474" cy="1190136"/>
          </a:xfrm>
          <a:prstGeom prst="rect">
            <a:avLst/>
          </a:prstGeom>
          <a:noFill/>
          <a:ln>
            <a:noFill/>
          </a:ln>
        </p:spPr>
      </p:pic>
      <p:pic>
        <p:nvPicPr>
          <p:cNvPr id="87" name="Google Shape;87;p1"/>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Gill Sans"/>
              <a:buNone/>
            </a:pPr>
            <a:r>
              <a:rPr lang="en-GB">
                <a:solidFill>
                  <a:srgbClr val="1F3864"/>
                </a:solidFill>
                <a:latin typeface="Gill Sans"/>
                <a:ea typeface="Gill Sans"/>
                <a:cs typeface="Gill Sans"/>
                <a:sym typeface="Gill Sans"/>
              </a:rPr>
              <a:t>Block in HDFS</a:t>
            </a:r>
            <a:endParaRPr>
              <a:solidFill>
                <a:srgbClr val="1F3864"/>
              </a:solidFill>
              <a:latin typeface="Gill Sans"/>
              <a:ea typeface="Gill Sans"/>
              <a:cs typeface="Gill Sans"/>
              <a:sym typeface="Gill Sans"/>
            </a:endParaRPr>
          </a:p>
        </p:txBody>
      </p:sp>
      <p:pic>
        <p:nvPicPr>
          <p:cNvPr id="161" name="Google Shape;161;p10"/>
          <p:cNvPicPr preferRelativeResize="0"/>
          <p:nvPr>
            <p:ph idx="1" type="body"/>
          </p:nvPr>
        </p:nvPicPr>
        <p:blipFill rotWithShape="1">
          <a:blip r:embed="rId3">
            <a:alphaModFix/>
          </a:blip>
          <a:srcRect b="0" l="0" r="0" t="0"/>
          <a:stretch/>
        </p:blipFill>
        <p:spPr>
          <a:xfrm>
            <a:off x="673729" y="3185525"/>
            <a:ext cx="10844400" cy="2339400"/>
          </a:xfrm>
          <a:prstGeom prst="rect">
            <a:avLst/>
          </a:prstGeom>
          <a:noFill/>
          <a:ln>
            <a:noFill/>
          </a:ln>
        </p:spPr>
      </p:pic>
      <p:sp>
        <p:nvSpPr>
          <p:cNvPr id="162" name="Google Shape;162;p10"/>
          <p:cNvSpPr txBox="1"/>
          <p:nvPr/>
        </p:nvSpPr>
        <p:spPr>
          <a:xfrm>
            <a:off x="838200" y="1647545"/>
            <a:ext cx="1000897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A3838"/>
                </a:solidFill>
                <a:latin typeface="Gill Sans"/>
                <a:ea typeface="Gill Sans"/>
                <a:cs typeface="Gill Sans"/>
                <a:sym typeface="Gill Sans"/>
              </a:rPr>
              <a:t>Block is nothing but the smallest unit of storage on a computer system. It is the smallest contiguous storage allocated to a file. In Hadoop, we have a default block size of 128MB or 256 MB.</a:t>
            </a:r>
            <a:endParaRPr b="0" i="0" sz="1800" u="none" cap="none" strike="noStrike">
              <a:solidFill>
                <a:srgbClr val="3A3838"/>
              </a:solidFill>
              <a:latin typeface="Gill Sans"/>
              <a:ea typeface="Gill Sans"/>
              <a:cs typeface="Gill Sans"/>
              <a:sym typeface="Gill Sans"/>
            </a:endParaRPr>
          </a:p>
        </p:txBody>
      </p:sp>
      <p:pic>
        <p:nvPicPr>
          <p:cNvPr id="163" name="Google Shape;163;p10"/>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479850" y="6740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What is MapReduce</a:t>
            </a:r>
            <a:endParaRPr>
              <a:solidFill>
                <a:srgbClr val="002060"/>
              </a:solidFill>
              <a:latin typeface="Gill Sans"/>
              <a:ea typeface="Gill Sans"/>
              <a:cs typeface="Gill Sans"/>
              <a:sym typeface="Gill Sans"/>
            </a:endParaRPr>
          </a:p>
        </p:txBody>
      </p:sp>
      <p:sp>
        <p:nvSpPr>
          <p:cNvPr id="169" name="Google Shape;169;p11"/>
          <p:cNvSpPr txBox="1"/>
          <p:nvPr/>
        </p:nvSpPr>
        <p:spPr>
          <a:xfrm>
            <a:off x="838200" y="2150076"/>
            <a:ext cx="8692701" cy="27392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595959"/>
                </a:solidFill>
                <a:latin typeface="Gill Sans"/>
                <a:ea typeface="Gill Sans"/>
                <a:cs typeface="Gill Sans"/>
                <a:sym typeface="Gill Sans"/>
              </a:rPr>
              <a:t>MapReduce is a method for distributing a task across multiple 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595959"/>
                </a:solidFill>
                <a:latin typeface="Gill Sans"/>
                <a:ea typeface="Gill Sans"/>
                <a:cs typeface="Gill Sans"/>
                <a:sym typeface="Gill Sans"/>
              </a:rPr>
              <a:t>Each node processes data stored on that node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Where possible</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595959"/>
                </a:solidFill>
                <a:latin typeface="Gill Sans"/>
                <a:ea typeface="Gill Sans"/>
                <a:cs typeface="Gill Sans"/>
                <a:sym typeface="Gill Sans"/>
              </a:rPr>
              <a:t>Consists of two phases: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Map</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Reduce </a:t>
            </a:r>
            <a:endParaRPr b="0" i="0" sz="2000" u="none" cap="none" strike="noStrike">
              <a:solidFill>
                <a:srgbClr val="595959"/>
              </a:solidFill>
              <a:latin typeface="Calibri"/>
              <a:ea typeface="Calibri"/>
              <a:cs typeface="Calibri"/>
              <a:sym typeface="Calibri"/>
            </a:endParaRPr>
          </a:p>
        </p:txBody>
      </p:sp>
      <p:pic>
        <p:nvPicPr>
          <p:cNvPr id="170" name="Google Shape;170;p11"/>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1234800" y="226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Gill Sans"/>
              <a:buNone/>
            </a:pPr>
            <a:r>
              <a:rPr lang="en-GB">
                <a:solidFill>
                  <a:srgbClr val="1F3864"/>
                </a:solidFill>
                <a:latin typeface="Gill Sans"/>
                <a:ea typeface="Gill Sans"/>
                <a:cs typeface="Gill Sans"/>
                <a:sym typeface="Gill Sans"/>
              </a:rPr>
              <a:t>MapReduce</a:t>
            </a:r>
            <a:endParaRPr>
              <a:solidFill>
                <a:srgbClr val="1F3864"/>
              </a:solidFill>
              <a:latin typeface="Gill Sans"/>
              <a:ea typeface="Gill Sans"/>
              <a:cs typeface="Gill Sans"/>
              <a:sym typeface="Gill Sans"/>
            </a:endParaRPr>
          </a:p>
        </p:txBody>
      </p:sp>
      <p:sp>
        <p:nvSpPr>
          <p:cNvPr id="176" name="Google Shape;176;p12"/>
          <p:cNvSpPr txBox="1"/>
          <p:nvPr>
            <p:ph idx="1" type="body"/>
          </p:nvPr>
        </p:nvSpPr>
        <p:spPr>
          <a:xfrm>
            <a:off x="838200" y="1825625"/>
            <a:ext cx="286058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GB" sz="2400">
                <a:latin typeface="Gill Sans"/>
                <a:ea typeface="Gill Sans"/>
                <a:cs typeface="Gill Sans"/>
                <a:sym typeface="Gill Sans"/>
              </a:rPr>
              <a:t>Map Task</a:t>
            </a:r>
            <a:endParaRPr/>
          </a:p>
          <a:p>
            <a:pPr indent="-228600" lvl="1" marL="685800" rtl="0" algn="l">
              <a:lnSpc>
                <a:spcPct val="90000"/>
              </a:lnSpc>
              <a:spcBef>
                <a:spcPts val="500"/>
              </a:spcBef>
              <a:spcAft>
                <a:spcPts val="0"/>
              </a:spcAft>
              <a:buClr>
                <a:schemeClr val="dk1"/>
              </a:buClr>
              <a:buSzPts val="1800"/>
              <a:buChar char="•"/>
            </a:pPr>
            <a:r>
              <a:rPr b="1" lang="en-GB" sz="1800">
                <a:latin typeface="Calibri"/>
                <a:ea typeface="Calibri"/>
                <a:cs typeface="Calibri"/>
                <a:sym typeface="Calibri"/>
              </a:rPr>
              <a:t>RecordReader</a:t>
            </a:r>
            <a:endParaRPr b="1"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Char char="•"/>
            </a:pPr>
            <a:r>
              <a:rPr b="1" lang="en-GB" sz="1800">
                <a:latin typeface="Calibri"/>
                <a:ea typeface="Calibri"/>
                <a:cs typeface="Calibri"/>
                <a:sym typeface="Calibri"/>
              </a:rPr>
              <a:t>Map</a:t>
            </a:r>
            <a:endParaRPr/>
          </a:p>
          <a:p>
            <a:pPr indent="-228600" lvl="1" marL="685800" rtl="0" algn="l">
              <a:lnSpc>
                <a:spcPct val="90000"/>
              </a:lnSpc>
              <a:spcBef>
                <a:spcPts val="500"/>
              </a:spcBef>
              <a:spcAft>
                <a:spcPts val="0"/>
              </a:spcAft>
              <a:buClr>
                <a:schemeClr val="dk1"/>
              </a:buClr>
              <a:buSzPts val="1800"/>
              <a:buChar char="•"/>
            </a:pPr>
            <a:r>
              <a:rPr b="1" lang="en-GB" sz="1800">
                <a:latin typeface="Calibri"/>
                <a:ea typeface="Calibri"/>
                <a:cs typeface="Calibri"/>
                <a:sym typeface="Calibri"/>
              </a:rPr>
              <a:t>Combiner</a:t>
            </a:r>
            <a:endParaRPr/>
          </a:p>
          <a:p>
            <a:pPr indent="-228600" lvl="1" marL="685800" rtl="0" algn="l">
              <a:lnSpc>
                <a:spcPct val="90000"/>
              </a:lnSpc>
              <a:spcBef>
                <a:spcPts val="500"/>
              </a:spcBef>
              <a:spcAft>
                <a:spcPts val="0"/>
              </a:spcAft>
              <a:buClr>
                <a:schemeClr val="dk1"/>
              </a:buClr>
              <a:buSzPts val="1800"/>
              <a:buChar char="•"/>
            </a:pPr>
            <a:r>
              <a:rPr b="1" lang="en-GB" sz="1800">
                <a:latin typeface="Calibri"/>
                <a:ea typeface="Calibri"/>
                <a:cs typeface="Calibri"/>
                <a:sym typeface="Calibri"/>
              </a:rPr>
              <a:t>Partitioner</a:t>
            </a:r>
            <a:endParaRPr b="1" sz="18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None/>
            </a:pPr>
            <a:r>
              <a:t/>
            </a:r>
            <a:endParaRPr sz="2400">
              <a:latin typeface="Gill Sans"/>
              <a:ea typeface="Gill Sans"/>
              <a:cs typeface="Gill Sans"/>
              <a:sym typeface="Gill Sans"/>
            </a:endParaRPr>
          </a:p>
          <a:p>
            <a:pPr indent="-228600" lvl="0" marL="228600" rtl="0" algn="l">
              <a:lnSpc>
                <a:spcPct val="90000"/>
              </a:lnSpc>
              <a:spcBef>
                <a:spcPts val="1000"/>
              </a:spcBef>
              <a:spcAft>
                <a:spcPts val="0"/>
              </a:spcAft>
              <a:buClr>
                <a:schemeClr val="dk1"/>
              </a:buClr>
              <a:buSzPts val="2400"/>
              <a:buChar char="•"/>
            </a:pPr>
            <a:r>
              <a:rPr lang="en-GB" sz="2400">
                <a:latin typeface="Gill Sans"/>
                <a:ea typeface="Gill Sans"/>
                <a:cs typeface="Gill Sans"/>
                <a:sym typeface="Gill Sans"/>
              </a:rPr>
              <a:t>Reduce Task</a:t>
            </a:r>
            <a:endParaRPr/>
          </a:p>
          <a:p>
            <a:pPr indent="-228600" lvl="1" marL="685800" rtl="0" algn="l">
              <a:lnSpc>
                <a:spcPct val="90000"/>
              </a:lnSpc>
              <a:spcBef>
                <a:spcPts val="500"/>
              </a:spcBef>
              <a:spcAft>
                <a:spcPts val="0"/>
              </a:spcAft>
              <a:buClr>
                <a:schemeClr val="dk1"/>
              </a:buClr>
              <a:buSzPts val="1800"/>
              <a:buChar char="•"/>
            </a:pPr>
            <a:r>
              <a:rPr b="1" lang="en-GB" sz="1800">
                <a:latin typeface="Calibri"/>
                <a:ea typeface="Calibri"/>
                <a:cs typeface="Calibri"/>
                <a:sym typeface="Calibri"/>
              </a:rPr>
              <a:t>Shuffle and Sort</a:t>
            </a:r>
            <a:endParaRPr b="1"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Char char="•"/>
            </a:pPr>
            <a:r>
              <a:rPr b="1" lang="en-GB" sz="1800">
                <a:latin typeface="Calibri"/>
                <a:ea typeface="Calibri"/>
                <a:cs typeface="Calibri"/>
                <a:sym typeface="Calibri"/>
              </a:rPr>
              <a:t>Reduce</a:t>
            </a:r>
            <a:endParaRPr b="1" sz="18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1800"/>
              <a:buChar char="•"/>
            </a:pPr>
            <a:r>
              <a:rPr b="1" lang="en-GB" sz="1800">
                <a:latin typeface="Calibri"/>
                <a:ea typeface="Calibri"/>
                <a:cs typeface="Calibri"/>
                <a:sym typeface="Calibri"/>
              </a:rPr>
              <a:t>OutputFormat</a:t>
            </a:r>
            <a:endParaRPr b="1" sz="1800">
              <a:latin typeface="Calibri"/>
              <a:ea typeface="Calibri"/>
              <a:cs typeface="Calibri"/>
              <a:sym typeface="Calibri"/>
            </a:endParaRPr>
          </a:p>
          <a:p>
            <a:pPr indent="-101600" lvl="1" marL="685800" rtl="0" algn="l">
              <a:lnSpc>
                <a:spcPct val="90000"/>
              </a:lnSpc>
              <a:spcBef>
                <a:spcPts val="500"/>
              </a:spcBef>
              <a:spcAft>
                <a:spcPts val="0"/>
              </a:spcAft>
              <a:buClr>
                <a:schemeClr val="dk1"/>
              </a:buClr>
              <a:buSzPts val="2000"/>
              <a:buNone/>
            </a:pPr>
            <a:r>
              <a:t/>
            </a:r>
            <a:endParaRPr b="1" sz="2000">
              <a:latin typeface="Calibri"/>
              <a:ea typeface="Calibri"/>
              <a:cs typeface="Calibri"/>
              <a:sym typeface="Calibri"/>
            </a:endParaRPr>
          </a:p>
        </p:txBody>
      </p:sp>
      <p:pic>
        <p:nvPicPr>
          <p:cNvPr id="177" name="Google Shape;177;p12"/>
          <p:cNvPicPr preferRelativeResize="0"/>
          <p:nvPr/>
        </p:nvPicPr>
        <p:blipFill rotWithShape="1">
          <a:blip r:embed="rId3">
            <a:alphaModFix/>
          </a:blip>
          <a:srcRect b="0" l="0" r="0" t="0"/>
          <a:stretch/>
        </p:blipFill>
        <p:spPr>
          <a:xfrm>
            <a:off x="4726462" y="1443260"/>
            <a:ext cx="6627338" cy="4733814"/>
          </a:xfrm>
          <a:prstGeom prst="rect">
            <a:avLst/>
          </a:prstGeom>
          <a:noFill/>
          <a:ln>
            <a:noFill/>
          </a:ln>
        </p:spPr>
      </p:pic>
      <p:pic>
        <p:nvPicPr>
          <p:cNvPr id="178" name="Google Shape;178;p12"/>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YARN</a:t>
            </a:r>
            <a:endParaRPr>
              <a:solidFill>
                <a:srgbClr val="002060"/>
              </a:solidFill>
              <a:latin typeface="Gill Sans"/>
              <a:ea typeface="Gill Sans"/>
              <a:cs typeface="Gill Sans"/>
              <a:sym typeface="Gill Sans"/>
            </a:endParaRPr>
          </a:p>
        </p:txBody>
      </p:sp>
      <p:sp>
        <p:nvSpPr>
          <p:cNvPr id="184" name="Google Shape;184;p13"/>
          <p:cNvSpPr txBox="1"/>
          <p:nvPr/>
        </p:nvSpPr>
        <p:spPr>
          <a:xfrm>
            <a:off x="838200" y="1573427"/>
            <a:ext cx="11369523" cy="39087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595959"/>
                </a:solidFill>
                <a:latin typeface="Gill Sans"/>
                <a:ea typeface="Gill Sans"/>
                <a:cs typeface="Gill Sans"/>
                <a:sym typeface="Gill Sans"/>
              </a:rPr>
              <a:t>YARN or Yet Another Resource Negotiator is the resource management layer of Hadoop.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595959"/>
              </a:solidFill>
              <a:latin typeface="Gill Sans"/>
              <a:ea typeface="Gill Sans"/>
              <a:cs typeface="Gill Sans"/>
              <a:sym typeface="Gill Sans"/>
            </a:endParaRPr>
          </a:p>
          <a:p>
            <a:pPr indent="-457200" lvl="0" marL="457200" marR="0" rtl="0" algn="l">
              <a:lnSpc>
                <a:spcPct val="100000"/>
              </a:lnSpc>
              <a:spcBef>
                <a:spcPts val="0"/>
              </a:spcBef>
              <a:spcAft>
                <a:spcPts val="0"/>
              </a:spcAft>
              <a:buClr>
                <a:srgbClr val="7F7F7F"/>
              </a:buClr>
              <a:buSzPts val="2000"/>
              <a:buFont typeface="Noto Sans Symbols"/>
              <a:buChar char="❑"/>
            </a:pPr>
            <a:r>
              <a:rPr b="0" i="0" lang="en-GB" sz="2000" u="none" cap="none" strike="noStrike">
                <a:solidFill>
                  <a:srgbClr val="7F7F7F"/>
                </a:solidFill>
                <a:latin typeface="Calibri"/>
                <a:ea typeface="Calibri"/>
                <a:cs typeface="Calibri"/>
                <a:sym typeface="Calibri"/>
              </a:rPr>
              <a:t>separate resource management and job scheduling/monitoring function into separate daemons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7F7F7F"/>
              </a:buClr>
              <a:buSzPts val="2000"/>
              <a:buFont typeface="Noto Sans Symbols"/>
              <a:buChar char="❑"/>
            </a:pPr>
            <a:r>
              <a:rPr b="0" i="0" lang="en-GB" sz="2000" u="none" cap="none" strike="noStrike">
                <a:solidFill>
                  <a:srgbClr val="7F7F7F"/>
                </a:solidFill>
                <a:latin typeface="Calibri"/>
                <a:ea typeface="Calibri"/>
                <a:cs typeface="Calibri"/>
                <a:sym typeface="Calibri"/>
              </a:rPr>
              <a:t>one global ResourceManager and per-application ApplicationMaster</a:t>
            </a:r>
            <a:endParaRPr b="0" i="0" sz="2000" u="none" cap="none" strike="noStrike">
              <a:solidFill>
                <a:srgbClr val="7F7F7F"/>
              </a:solidFill>
              <a:latin typeface="Calibri"/>
              <a:ea typeface="Calibri"/>
              <a:cs typeface="Calibri"/>
              <a:sym typeface="Calibri"/>
            </a:endParaRPr>
          </a:p>
          <a:p>
            <a:pPr indent="-457200" lvl="0" marL="457200" marR="0" rtl="0" algn="l">
              <a:lnSpc>
                <a:spcPct val="100000"/>
              </a:lnSpc>
              <a:spcBef>
                <a:spcPts val="0"/>
              </a:spcBef>
              <a:spcAft>
                <a:spcPts val="0"/>
              </a:spcAft>
              <a:buClr>
                <a:srgbClr val="7F7F7F"/>
              </a:buClr>
              <a:buSzPts val="2000"/>
              <a:buFont typeface="Noto Sans Symbols"/>
              <a:buChar char="❑"/>
            </a:pPr>
            <a:r>
              <a:rPr b="0" i="0" lang="en-GB" sz="2000" u="none" cap="none" strike="noStrike">
                <a:solidFill>
                  <a:srgbClr val="7F7F7F"/>
                </a:solidFill>
                <a:latin typeface="Calibri"/>
                <a:ea typeface="Calibri"/>
                <a:cs typeface="Calibri"/>
                <a:sym typeface="Calibri"/>
              </a:rPr>
              <a:t>Application can be a single job or a DAG of jobs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595959"/>
                </a:solidFill>
                <a:latin typeface="Gill Sans"/>
                <a:ea typeface="Gill Sans"/>
                <a:cs typeface="Gill Sans"/>
                <a:sym typeface="Gill Sans"/>
              </a:rPr>
              <a:t>Inside the YARN framework, we have two daemons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ResourceManager</a:t>
            </a:r>
            <a:endParaRPr b="0" i="0" sz="2000" u="none" cap="none" strike="noStrike">
              <a:solidFill>
                <a:srgbClr val="595959"/>
              </a:solidFill>
              <a:latin typeface="Calibri"/>
              <a:ea typeface="Calibri"/>
              <a:cs typeface="Calibri"/>
              <a:sym typeface="Calibri"/>
            </a:endParaRPr>
          </a:p>
          <a:p>
            <a:pPr indent="-342900" lvl="1" marL="800100" marR="0" rtl="0" algn="l">
              <a:lnSpc>
                <a:spcPct val="100000"/>
              </a:lnSpc>
              <a:spcBef>
                <a:spcPts val="0"/>
              </a:spcBef>
              <a:spcAft>
                <a:spcPts val="0"/>
              </a:spcAft>
              <a:buClr>
                <a:srgbClr val="7F7F7F"/>
              </a:buClr>
              <a:buSzPts val="2000"/>
              <a:buFont typeface="Arial"/>
              <a:buChar char="•"/>
            </a:pPr>
            <a:r>
              <a:rPr b="0" i="0" lang="en-GB" sz="2000" u="none" cap="none" strike="noStrike">
                <a:solidFill>
                  <a:srgbClr val="7F7F7F"/>
                </a:solidFill>
                <a:latin typeface="Calibri"/>
                <a:ea typeface="Calibri"/>
                <a:cs typeface="Calibri"/>
                <a:sym typeface="Calibri"/>
              </a:rPr>
              <a:t>resources among all the competing applications in the system</a:t>
            </a:r>
            <a:endParaRPr b="0" i="0" sz="1400" u="none" cap="none" strike="noStrike">
              <a:solidFill>
                <a:srgbClr val="000000"/>
              </a:solidFill>
              <a:latin typeface="Arial"/>
              <a:ea typeface="Arial"/>
              <a:cs typeface="Arial"/>
              <a:sym typeface="Arial"/>
            </a:endParaRPr>
          </a:p>
          <a:p>
            <a:pPr indent="-215900" lvl="1" marL="800100" marR="0" rtl="0" algn="l">
              <a:lnSpc>
                <a:spcPct val="100000"/>
              </a:lnSpc>
              <a:spcBef>
                <a:spcPts val="0"/>
              </a:spcBef>
              <a:spcAft>
                <a:spcPts val="0"/>
              </a:spcAft>
              <a:buClr>
                <a:schemeClr val="dk1"/>
              </a:buClr>
              <a:buSzPts val="2000"/>
              <a:buFont typeface="Arial"/>
              <a:buNone/>
            </a:pPr>
            <a:r>
              <a:t/>
            </a:r>
            <a:endParaRPr b="0" i="0" sz="2000" u="none" cap="none" strike="noStrike">
              <a:solidFill>
                <a:srgbClr val="595959"/>
              </a:solidFill>
              <a:latin typeface="Calibri"/>
              <a:ea typeface="Calibri"/>
              <a:cs typeface="Calibri"/>
              <a:sym typeface="Calibri"/>
            </a:endParaRPr>
          </a:p>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NodeManager</a:t>
            </a:r>
            <a:endParaRPr b="0" i="0" sz="2000" u="none" cap="none" strike="noStrike">
              <a:solidFill>
                <a:srgbClr val="595959"/>
              </a:solidFill>
              <a:latin typeface="Calibri"/>
              <a:ea typeface="Calibri"/>
              <a:cs typeface="Calibri"/>
              <a:sym typeface="Calibri"/>
            </a:endParaRPr>
          </a:p>
          <a:p>
            <a:pPr indent="-342900" lvl="1" marL="800100" marR="0" rtl="0" algn="l">
              <a:lnSpc>
                <a:spcPct val="100000"/>
              </a:lnSpc>
              <a:spcBef>
                <a:spcPts val="0"/>
              </a:spcBef>
              <a:spcAft>
                <a:spcPts val="0"/>
              </a:spcAft>
              <a:buClr>
                <a:srgbClr val="7F7F7F"/>
              </a:buClr>
              <a:buSzPts val="2000"/>
              <a:buFont typeface="Arial"/>
              <a:buChar char="•"/>
            </a:pPr>
            <a:r>
              <a:rPr b="0" i="0" lang="en-GB" sz="2000" u="none" cap="none" strike="noStrike">
                <a:solidFill>
                  <a:srgbClr val="7F7F7F"/>
                </a:solidFill>
                <a:latin typeface="Calibri"/>
                <a:ea typeface="Calibri"/>
                <a:cs typeface="Calibri"/>
                <a:sym typeface="Calibri"/>
              </a:rPr>
              <a:t>monitor the resource usage by the container and report the same to ResourceManger</a:t>
            </a:r>
            <a:endParaRPr b="0" i="0" sz="2000" u="none" cap="none" strike="noStrike">
              <a:solidFill>
                <a:srgbClr val="7F7F7F"/>
              </a:solidFill>
              <a:latin typeface="Calibri"/>
              <a:ea typeface="Calibri"/>
              <a:cs typeface="Calibri"/>
              <a:sym typeface="Calibri"/>
            </a:endParaRPr>
          </a:p>
        </p:txBody>
      </p:sp>
      <p:pic>
        <p:nvPicPr>
          <p:cNvPr id="185" name="Google Shape;185;p13"/>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YARN</a:t>
            </a:r>
            <a:endParaRPr>
              <a:solidFill>
                <a:srgbClr val="002060"/>
              </a:solidFill>
              <a:latin typeface="Gill Sans"/>
              <a:ea typeface="Gill Sans"/>
              <a:cs typeface="Gill Sans"/>
              <a:sym typeface="Gill Sans"/>
            </a:endParaRPr>
          </a:p>
        </p:txBody>
      </p:sp>
      <p:pic>
        <p:nvPicPr>
          <p:cNvPr id="191" name="Google Shape;191;p14"/>
          <p:cNvPicPr preferRelativeResize="0"/>
          <p:nvPr/>
        </p:nvPicPr>
        <p:blipFill rotWithShape="1">
          <a:blip r:embed="rId3">
            <a:alphaModFix/>
          </a:blip>
          <a:srcRect b="0" l="0" r="0" t="0"/>
          <a:stretch/>
        </p:blipFill>
        <p:spPr>
          <a:xfrm>
            <a:off x="1606379" y="1408533"/>
            <a:ext cx="10058400" cy="5263895"/>
          </a:xfrm>
          <a:prstGeom prst="rect">
            <a:avLst/>
          </a:prstGeom>
          <a:noFill/>
          <a:ln>
            <a:noFill/>
          </a:ln>
        </p:spPr>
      </p:pic>
      <p:pic>
        <p:nvPicPr>
          <p:cNvPr id="192" name="Google Shape;192;p14"/>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ResourceManger</a:t>
            </a:r>
            <a:endParaRPr>
              <a:solidFill>
                <a:srgbClr val="002060"/>
              </a:solidFill>
              <a:latin typeface="Gill Sans"/>
              <a:ea typeface="Gill Sans"/>
              <a:cs typeface="Gill Sans"/>
              <a:sym typeface="Gill Sans"/>
            </a:endParaRPr>
          </a:p>
        </p:txBody>
      </p:sp>
      <p:sp>
        <p:nvSpPr>
          <p:cNvPr id="198" name="Google Shape;198;p15"/>
          <p:cNvSpPr txBox="1"/>
          <p:nvPr/>
        </p:nvSpPr>
        <p:spPr>
          <a:xfrm>
            <a:off x="1136821" y="1828800"/>
            <a:ext cx="6575133"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595959"/>
                </a:solidFill>
                <a:latin typeface="Gill Sans"/>
                <a:ea typeface="Gill Sans"/>
                <a:cs typeface="Gill Sans"/>
                <a:sym typeface="Gill Sans"/>
              </a:rPr>
              <a:t>The ResourceManger has two important components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Scheduler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ApplicationManager</a:t>
            </a:r>
            <a:endParaRPr b="0" i="0" sz="2000" u="none" cap="none" strike="noStrike">
              <a:solidFill>
                <a:srgbClr val="595959"/>
              </a:solidFill>
              <a:latin typeface="Calibri"/>
              <a:ea typeface="Calibri"/>
              <a:cs typeface="Calibri"/>
              <a:sym typeface="Calibri"/>
            </a:endParaRPr>
          </a:p>
        </p:txBody>
      </p:sp>
      <p:sp>
        <p:nvSpPr>
          <p:cNvPr id="199" name="Google Shape;199;p15"/>
          <p:cNvSpPr txBox="1"/>
          <p:nvPr/>
        </p:nvSpPr>
        <p:spPr>
          <a:xfrm>
            <a:off x="1107988" y="3013218"/>
            <a:ext cx="9975900" cy="11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595959"/>
                </a:solidFill>
                <a:latin typeface="Gill Sans"/>
                <a:ea typeface="Gill Sans"/>
                <a:cs typeface="Gill Sans"/>
                <a:sym typeface="Gill Sans"/>
              </a:rPr>
              <a:t>Scheduler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1600"/>
              <a:buFont typeface="Arial"/>
              <a:buChar char="•"/>
            </a:pPr>
            <a:r>
              <a:rPr b="0" i="0" lang="en-GB" sz="1600" u="none" cap="none" strike="noStrike">
                <a:solidFill>
                  <a:srgbClr val="595959"/>
                </a:solidFill>
                <a:latin typeface="Calibri"/>
                <a:ea typeface="Calibri"/>
                <a:cs typeface="Calibri"/>
                <a:sym typeface="Calibri"/>
              </a:rPr>
              <a:t>Scheduler is responsible for allocating resources to various applications. This is a pure scheduler as it does not perform tracking of status for the application. It also does not reschedule the tasks which fail due to software or hardware errors. The scheduler allocates the resources based on the requirements of the applications.</a:t>
            </a:r>
            <a:endParaRPr b="0" i="0" sz="1400" u="none" cap="none" strike="noStrike">
              <a:solidFill>
                <a:srgbClr val="000000"/>
              </a:solidFill>
              <a:latin typeface="Arial"/>
              <a:ea typeface="Arial"/>
              <a:cs typeface="Arial"/>
              <a:sym typeface="Arial"/>
            </a:endParaRPr>
          </a:p>
        </p:txBody>
      </p:sp>
      <p:sp>
        <p:nvSpPr>
          <p:cNvPr id="200" name="Google Shape;200;p15"/>
          <p:cNvSpPr txBox="1"/>
          <p:nvPr/>
        </p:nvSpPr>
        <p:spPr>
          <a:xfrm>
            <a:off x="1107989" y="4320747"/>
            <a:ext cx="9976021"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595959"/>
                </a:solidFill>
                <a:latin typeface="Gill Sans"/>
                <a:ea typeface="Gill Sans"/>
                <a:cs typeface="Gill Sans"/>
                <a:sym typeface="Gill Sans"/>
              </a:rPr>
              <a:t>Application Manager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1600"/>
              <a:buFont typeface="Arial"/>
              <a:buChar char="•"/>
            </a:pPr>
            <a:r>
              <a:rPr b="0" i="0" lang="en-GB" sz="1600" u="none" cap="none" strike="noStrike">
                <a:solidFill>
                  <a:srgbClr val="595959"/>
                </a:solidFill>
                <a:latin typeface="Calibri"/>
                <a:ea typeface="Calibri"/>
                <a:cs typeface="Calibri"/>
                <a:sym typeface="Calibri"/>
              </a:rPr>
              <a:t>Accepts job submission.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1600"/>
              <a:buFont typeface="Arial"/>
              <a:buChar char="•"/>
            </a:pPr>
            <a:r>
              <a:rPr b="0" i="0" lang="en-GB" sz="1600" u="none" cap="none" strike="noStrike">
                <a:solidFill>
                  <a:srgbClr val="595959"/>
                </a:solidFill>
                <a:latin typeface="Calibri"/>
                <a:ea typeface="Calibri"/>
                <a:cs typeface="Calibri"/>
                <a:sym typeface="Calibri"/>
              </a:rPr>
              <a:t>Negotiates the first container for executing ApplicationMaster. A container incorporates elements such as CPU, memory, disk, and network.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1600"/>
              <a:buFont typeface="Arial"/>
              <a:buChar char="•"/>
            </a:pPr>
            <a:r>
              <a:rPr b="0" i="0" lang="en-GB" sz="1600" u="none" cap="none" strike="noStrike">
                <a:solidFill>
                  <a:srgbClr val="595959"/>
                </a:solidFill>
                <a:latin typeface="Calibri"/>
                <a:ea typeface="Calibri"/>
                <a:cs typeface="Calibri"/>
                <a:sym typeface="Calibri"/>
              </a:rPr>
              <a:t>Restarts the ApplicationMaster container on failure.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1600"/>
              <a:buFont typeface="Arial"/>
              <a:buChar char="•"/>
            </a:pPr>
            <a:r>
              <a:rPr b="0" i="0" lang="en-GB" sz="1600" u="none" cap="none" strike="noStrike">
                <a:solidFill>
                  <a:srgbClr val="595959"/>
                </a:solidFill>
                <a:latin typeface="Calibri"/>
                <a:ea typeface="Calibri"/>
                <a:cs typeface="Calibri"/>
                <a:sym typeface="Calibri"/>
              </a:rPr>
              <a:t>Negotiates resource container from Scheduler.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1600"/>
              <a:buFont typeface="Arial"/>
              <a:buChar char="•"/>
            </a:pPr>
            <a:r>
              <a:rPr b="0" i="0" lang="en-GB" sz="1600" u="none" cap="none" strike="noStrike">
                <a:solidFill>
                  <a:srgbClr val="595959"/>
                </a:solidFill>
                <a:latin typeface="Calibri"/>
                <a:ea typeface="Calibri"/>
                <a:cs typeface="Calibri"/>
                <a:sym typeface="Calibri"/>
              </a:rPr>
              <a:t>Tracks the resource container status.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595959"/>
              </a:buClr>
              <a:buSzPts val="1600"/>
              <a:buFont typeface="Arial"/>
              <a:buChar char="•"/>
            </a:pPr>
            <a:r>
              <a:rPr b="0" i="0" lang="en-GB" sz="1600" u="none" cap="none" strike="noStrike">
                <a:solidFill>
                  <a:srgbClr val="595959"/>
                </a:solidFill>
                <a:latin typeface="Calibri"/>
                <a:ea typeface="Calibri"/>
                <a:cs typeface="Calibri"/>
                <a:sym typeface="Calibri"/>
              </a:rPr>
              <a:t>Monitors progress of the application.</a:t>
            </a:r>
            <a:endParaRPr b="0" i="0" sz="1600" u="none" cap="none" strike="noStrike">
              <a:solidFill>
                <a:srgbClr val="595959"/>
              </a:solidFill>
              <a:latin typeface="Calibri"/>
              <a:ea typeface="Calibri"/>
              <a:cs typeface="Calibri"/>
              <a:sym typeface="Calibri"/>
            </a:endParaRPr>
          </a:p>
        </p:txBody>
      </p:sp>
      <p:pic>
        <p:nvPicPr>
          <p:cNvPr id="201" name="Google Shape;201;p15"/>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Features of  Yarn</a:t>
            </a:r>
            <a:endParaRPr>
              <a:solidFill>
                <a:srgbClr val="002060"/>
              </a:solidFill>
              <a:latin typeface="Gill Sans"/>
              <a:ea typeface="Gill Sans"/>
              <a:cs typeface="Gill Sans"/>
              <a:sym typeface="Gill Sans"/>
            </a:endParaRPr>
          </a:p>
        </p:txBody>
      </p:sp>
      <p:sp>
        <p:nvSpPr>
          <p:cNvPr id="207" name="Google Shape;207;p16"/>
          <p:cNvSpPr txBox="1"/>
          <p:nvPr/>
        </p:nvSpPr>
        <p:spPr>
          <a:xfrm>
            <a:off x="1309815" y="2158314"/>
            <a:ext cx="2381358" cy="13234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Multi-tenancy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Cluster Utilization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Scalability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595959"/>
              </a:buClr>
              <a:buSzPts val="2000"/>
              <a:buFont typeface="Arial"/>
              <a:buChar char="•"/>
            </a:pPr>
            <a:r>
              <a:rPr b="0" i="0" lang="en-GB" sz="2000" u="none" cap="none" strike="noStrike">
                <a:solidFill>
                  <a:srgbClr val="595959"/>
                </a:solidFill>
                <a:latin typeface="Calibri"/>
                <a:ea typeface="Calibri"/>
                <a:cs typeface="Calibri"/>
                <a:sym typeface="Calibri"/>
              </a:rPr>
              <a:t>Compatibility</a:t>
            </a:r>
            <a:endParaRPr b="0" i="0" sz="2000" u="none" cap="none" strike="noStrike">
              <a:solidFill>
                <a:srgbClr val="595959"/>
              </a:solidFill>
              <a:latin typeface="Calibri"/>
              <a:ea typeface="Calibri"/>
              <a:cs typeface="Calibri"/>
              <a:sym typeface="Calibri"/>
            </a:endParaRPr>
          </a:p>
        </p:txBody>
      </p:sp>
      <p:pic>
        <p:nvPicPr>
          <p:cNvPr id="208" name="Google Shape;208;p16"/>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Reference</a:t>
            </a:r>
            <a:endParaRPr>
              <a:solidFill>
                <a:srgbClr val="002060"/>
              </a:solidFill>
              <a:latin typeface="Gill Sans"/>
              <a:ea typeface="Gill Sans"/>
              <a:cs typeface="Gill Sans"/>
              <a:sym typeface="Gill Sans"/>
            </a:endParaRPr>
          </a:p>
        </p:txBody>
      </p:sp>
      <p:sp>
        <p:nvSpPr>
          <p:cNvPr id="214" name="Google Shape;214;p17"/>
          <p:cNvSpPr txBox="1"/>
          <p:nvPr/>
        </p:nvSpPr>
        <p:spPr>
          <a:xfrm>
            <a:off x="1309815" y="2158314"/>
            <a:ext cx="7580217" cy="70788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595959"/>
              </a:buClr>
              <a:buSzPts val="2000"/>
              <a:buFont typeface="Noto Sans Symbols"/>
              <a:buChar char="⮚"/>
            </a:pPr>
            <a:r>
              <a:rPr b="0" i="0" lang="en-GB" sz="2000" u="sng" cap="none" strike="noStrike">
                <a:solidFill>
                  <a:srgbClr val="595959"/>
                </a:solidFill>
                <a:latin typeface="Calibri"/>
                <a:ea typeface="Calibri"/>
                <a:cs typeface="Calibri"/>
                <a:sym typeface="Calibri"/>
                <a:hlinkClick r:id="rId3">
                  <a:extLst>
                    <a:ext uri="{A12FA001-AC4F-418D-AE19-62706E023703}">
                      <ahyp:hlinkClr val="tx"/>
                    </a:ext>
                  </a:extLst>
                </a:hlinkClick>
              </a:rPr>
              <a:t>https://data-flair.training/blogs/hadoop-tutorial/Cluster Utilization</a:t>
            </a:r>
            <a:endParaRPr b="0" i="0" sz="2000" u="none" cap="none" strike="noStrike">
              <a:solidFill>
                <a:srgbClr val="595959"/>
              </a:solidFill>
              <a:latin typeface="Calibri"/>
              <a:ea typeface="Calibri"/>
              <a:cs typeface="Calibri"/>
              <a:sym typeface="Calibri"/>
            </a:endParaRPr>
          </a:p>
          <a:p>
            <a:pPr indent="-342900" lvl="0" marL="342900" marR="0" rtl="0" algn="l">
              <a:lnSpc>
                <a:spcPct val="100000"/>
              </a:lnSpc>
              <a:spcBef>
                <a:spcPts val="0"/>
              </a:spcBef>
              <a:spcAft>
                <a:spcPts val="0"/>
              </a:spcAft>
              <a:buClr>
                <a:srgbClr val="595959"/>
              </a:buClr>
              <a:buSzPts val="2000"/>
              <a:buFont typeface="Noto Sans Symbols"/>
              <a:buChar char="⮚"/>
            </a:pPr>
            <a:r>
              <a:rPr b="0" i="0" lang="en-GB" sz="2000" u="sng" cap="none" strike="noStrike">
                <a:solidFill>
                  <a:srgbClr val="595959"/>
                </a:solidFill>
                <a:latin typeface="Calibri"/>
                <a:ea typeface="Calibri"/>
                <a:cs typeface="Calibri"/>
                <a:sym typeface="Calibri"/>
                <a:hlinkClick r:id="rId4">
                  <a:extLst>
                    <a:ext uri="{A12FA001-AC4F-418D-AE19-62706E023703}">
                      <ahyp:hlinkClr val="tx"/>
                    </a:ext>
                  </a:extLst>
                </a:hlinkClick>
              </a:rPr>
              <a:t>https://www.geeksforgeeks.org/hadoop-introduction/Compatibility</a:t>
            </a:r>
            <a:endParaRPr b="0" i="0" sz="2000" u="none" cap="none" strike="noStrike">
              <a:solidFill>
                <a:srgbClr val="595959"/>
              </a:solidFill>
              <a:latin typeface="Calibri"/>
              <a:ea typeface="Calibri"/>
              <a:cs typeface="Calibri"/>
              <a:sym typeface="Calibri"/>
            </a:endParaRPr>
          </a:p>
        </p:txBody>
      </p:sp>
      <p:pic>
        <p:nvPicPr>
          <p:cNvPr id="215" name="Google Shape;215;p17"/>
          <p:cNvPicPr preferRelativeResize="0"/>
          <p:nvPr/>
        </p:nvPicPr>
        <p:blipFill rotWithShape="1">
          <a:blip r:embed="rId5">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831850" y="1968844"/>
            <a:ext cx="10515600" cy="2611394"/>
          </a:xfrm>
          <a:prstGeom prst="rect">
            <a:avLst/>
          </a:prstGeom>
          <a:solidFill>
            <a:srgbClr val="7F7F7F"/>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2F2F2"/>
              </a:buClr>
              <a:buSzPts val="6000"/>
              <a:buFont typeface="Georgia"/>
              <a:buNone/>
            </a:pPr>
            <a:r>
              <a:rPr lang="en-GB">
                <a:solidFill>
                  <a:srgbClr val="F2F2F2"/>
                </a:solidFill>
                <a:latin typeface="Georgia"/>
                <a:ea typeface="Georgia"/>
                <a:cs typeface="Georgia"/>
                <a:sym typeface="Georgia"/>
              </a:rPr>
              <a:t>Thank You</a:t>
            </a:r>
            <a:endParaRPr>
              <a:solidFill>
                <a:srgbClr val="F2F2F2"/>
              </a:solidFill>
              <a:latin typeface="Georgia"/>
              <a:ea typeface="Georgia"/>
              <a:cs typeface="Georgia"/>
              <a:sym typeface="Georgia"/>
            </a:endParaRPr>
          </a:p>
        </p:txBody>
      </p:sp>
      <p:pic>
        <p:nvPicPr>
          <p:cNvPr id="221" name="Google Shape;221;p18"/>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What is </a:t>
            </a:r>
            <a:endParaRPr>
              <a:solidFill>
                <a:srgbClr val="002060"/>
              </a:solidFill>
              <a:latin typeface="Gill Sans"/>
              <a:ea typeface="Gill Sans"/>
              <a:cs typeface="Gill Sans"/>
              <a:sym typeface="Gill Sans"/>
            </a:endParaRPr>
          </a:p>
        </p:txBody>
      </p:sp>
      <p:sp>
        <p:nvSpPr>
          <p:cNvPr id="93" name="Google Shape;9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757070"/>
              </a:buClr>
              <a:buSzPts val="2800"/>
              <a:buNone/>
            </a:pPr>
            <a:r>
              <a:rPr lang="en-GB">
                <a:solidFill>
                  <a:srgbClr val="757070"/>
                </a:solidFill>
                <a:latin typeface="Gill Sans"/>
                <a:ea typeface="Gill Sans"/>
                <a:cs typeface="Gill Sans"/>
                <a:sym typeface="Gill Sans"/>
              </a:rPr>
              <a:t>Hadoop is an open project overseen by the Apache Software Foundation</a:t>
            </a:r>
            <a:endParaRPr/>
          </a:p>
          <a:p>
            <a:pPr indent="0" lvl="0" marL="0" rtl="0" algn="l">
              <a:lnSpc>
                <a:spcPct val="90000"/>
              </a:lnSpc>
              <a:spcBef>
                <a:spcPts val="1000"/>
              </a:spcBef>
              <a:spcAft>
                <a:spcPts val="0"/>
              </a:spcAft>
              <a:buClr>
                <a:srgbClr val="757070"/>
              </a:buClr>
              <a:buSzPts val="2800"/>
              <a:buNone/>
            </a:pPr>
            <a:r>
              <a:rPr lang="en-GB">
                <a:solidFill>
                  <a:srgbClr val="757070"/>
                </a:solidFill>
                <a:latin typeface="Gill Sans"/>
                <a:ea typeface="Gill Sans"/>
                <a:cs typeface="Gill Sans"/>
                <a:sym typeface="Gill Sans"/>
              </a:rPr>
              <a:t>Originally based on papers published by Google in 2003 and 2004</a:t>
            </a:r>
            <a:endParaRPr sz="2400">
              <a:solidFill>
                <a:srgbClr val="757070"/>
              </a:solidFill>
              <a:latin typeface="Gill Sans"/>
              <a:ea typeface="Gill Sans"/>
              <a:cs typeface="Gill Sans"/>
              <a:sym typeface="Gill Sans"/>
            </a:endParaRPr>
          </a:p>
          <a:p>
            <a:pPr indent="0" lvl="0" marL="0" rtl="0" algn="l">
              <a:lnSpc>
                <a:spcPct val="90000"/>
              </a:lnSpc>
              <a:spcBef>
                <a:spcPts val="1000"/>
              </a:spcBef>
              <a:spcAft>
                <a:spcPts val="0"/>
              </a:spcAft>
              <a:buClr>
                <a:srgbClr val="757070"/>
              </a:buClr>
              <a:buSzPts val="2800"/>
              <a:buNone/>
            </a:pPr>
            <a:r>
              <a:rPr lang="en-GB">
                <a:solidFill>
                  <a:srgbClr val="757070"/>
                </a:solidFill>
                <a:latin typeface="Gill Sans"/>
                <a:ea typeface="Gill Sans"/>
                <a:cs typeface="Gill Sans"/>
                <a:sym typeface="Gill Sans"/>
              </a:rPr>
              <a:t>Hadoop committers work at several different organizations – Including Cloudera, Yahoo!, Facebook, LinkedIn</a:t>
            </a:r>
            <a:endParaRPr/>
          </a:p>
          <a:p>
            <a:pPr indent="0" lvl="0" marL="0" rtl="0" algn="l">
              <a:lnSpc>
                <a:spcPct val="90000"/>
              </a:lnSpc>
              <a:spcBef>
                <a:spcPts val="1000"/>
              </a:spcBef>
              <a:spcAft>
                <a:spcPts val="0"/>
              </a:spcAft>
              <a:buClr>
                <a:schemeClr val="dk1"/>
              </a:buClr>
              <a:buSzPts val="2800"/>
              <a:buNone/>
            </a:pPr>
            <a:r>
              <a:t/>
            </a:r>
            <a:endParaRPr>
              <a:solidFill>
                <a:srgbClr val="757070"/>
              </a:solidFill>
              <a:latin typeface="Gill Sans"/>
              <a:ea typeface="Gill Sans"/>
              <a:cs typeface="Gill Sans"/>
              <a:sym typeface="Gill Sans"/>
            </a:endParaRPr>
          </a:p>
          <a:p>
            <a:pPr indent="0" lvl="0" marL="0" rtl="0" algn="l">
              <a:lnSpc>
                <a:spcPct val="90000"/>
              </a:lnSpc>
              <a:spcBef>
                <a:spcPts val="1000"/>
              </a:spcBef>
              <a:spcAft>
                <a:spcPts val="0"/>
              </a:spcAft>
              <a:buClr>
                <a:srgbClr val="757070"/>
              </a:buClr>
              <a:buSzPts val="3000"/>
              <a:buNone/>
            </a:pPr>
            <a:r>
              <a:rPr b="1" lang="en-GB" sz="3000">
                <a:solidFill>
                  <a:srgbClr val="757070"/>
                </a:solidFill>
                <a:latin typeface="Gill Sans"/>
                <a:ea typeface="Gill Sans"/>
                <a:cs typeface="Gill Sans"/>
                <a:sym typeface="Gill Sans"/>
              </a:rPr>
              <a:t>Hadoop takes a radical new approach to the problem of distributed computing – distribute the data as it’s initially stored in the system and individual nodes work on data local to the nodes.</a:t>
            </a:r>
            <a:endParaRPr/>
          </a:p>
          <a:p>
            <a:pPr indent="0" lvl="0" marL="0" rtl="0" algn="l">
              <a:lnSpc>
                <a:spcPct val="90000"/>
              </a:lnSpc>
              <a:spcBef>
                <a:spcPts val="1000"/>
              </a:spcBef>
              <a:spcAft>
                <a:spcPts val="0"/>
              </a:spcAft>
              <a:buClr>
                <a:schemeClr val="dk1"/>
              </a:buClr>
              <a:buSzPts val="2800"/>
              <a:buNone/>
            </a:pPr>
            <a:r>
              <a:t/>
            </a:r>
            <a:endParaRPr>
              <a:latin typeface="Gill Sans"/>
              <a:ea typeface="Gill Sans"/>
              <a:cs typeface="Gill Sans"/>
              <a:sym typeface="Gill Sans"/>
            </a:endParaRPr>
          </a:p>
          <a:p>
            <a:pPr indent="0" lvl="0" marL="0" rtl="0" algn="l">
              <a:lnSpc>
                <a:spcPct val="90000"/>
              </a:lnSpc>
              <a:spcBef>
                <a:spcPts val="1000"/>
              </a:spcBef>
              <a:spcAft>
                <a:spcPts val="0"/>
              </a:spcAft>
              <a:buClr>
                <a:schemeClr val="dk1"/>
              </a:buClr>
              <a:buSzPts val="2800"/>
              <a:buNone/>
            </a:pPr>
            <a:r>
              <a:t/>
            </a:r>
            <a:endParaRPr>
              <a:latin typeface="Gill Sans"/>
              <a:ea typeface="Gill Sans"/>
              <a:cs typeface="Gill Sans"/>
              <a:sym typeface="Gill Sans"/>
            </a:endParaRPr>
          </a:p>
        </p:txBody>
      </p:sp>
      <p:pic>
        <p:nvPicPr>
          <p:cNvPr id="94" name="Google Shape;94;p2"/>
          <p:cNvPicPr preferRelativeResize="0"/>
          <p:nvPr/>
        </p:nvPicPr>
        <p:blipFill rotWithShape="1">
          <a:blip r:embed="rId3">
            <a:alphaModFix/>
          </a:blip>
          <a:srcRect b="0" l="0" r="0" t="0"/>
          <a:stretch/>
        </p:blipFill>
        <p:spPr>
          <a:xfrm>
            <a:off x="2940909" y="704198"/>
            <a:ext cx="2496064" cy="647416"/>
          </a:xfrm>
          <a:prstGeom prst="rect">
            <a:avLst/>
          </a:prstGeom>
          <a:noFill/>
          <a:ln>
            <a:noFill/>
          </a:ln>
        </p:spPr>
      </p:pic>
      <p:pic>
        <p:nvPicPr>
          <p:cNvPr id="95" name="Google Shape;95;p2"/>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History</a:t>
            </a:r>
            <a:endParaRPr>
              <a:solidFill>
                <a:srgbClr val="002060"/>
              </a:solidFill>
              <a:latin typeface="Gill Sans"/>
              <a:ea typeface="Gill Sans"/>
              <a:cs typeface="Gill Sans"/>
              <a:sym typeface="Gill Sans"/>
            </a:endParaRPr>
          </a:p>
        </p:txBody>
      </p:sp>
      <p:pic>
        <p:nvPicPr>
          <p:cNvPr id="101" name="Google Shape;101;p3"/>
          <p:cNvPicPr preferRelativeResize="0"/>
          <p:nvPr>
            <p:ph idx="1" type="body"/>
          </p:nvPr>
        </p:nvPicPr>
        <p:blipFill rotWithShape="1">
          <a:blip r:embed="rId3">
            <a:alphaModFix/>
          </a:blip>
          <a:srcRect b="0" l="0" r="0" t="0"/>
          <a:stretch/>
        </p:blipFill>
        <p:spPr>
          <a:xfrm>
            <a:off x="3472178" y="1519410"/>
            <a:ext cx="5247643" cy="4963768"/>
          </a:xfrm>
          <a:prstGeom prst="rect">
            <a:avLst/>
          </a:prstGeom>
          <a:noFill/>
          <a:ln>
            <a:noFill/>
          </a:ln>
        </p:spPr>
      </p:pic>
      <p:pic>
        <p:nvPicPr>
          <p:cNvPr id="102" name="Google Shape;102;p3"/>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Who Uses Hadoop?</a:t>
            </a:r>
            <a:endParaRPr>
              <a:solidFill>
                <a:srgbClr val="002060"/>
              </a:solidFill>
              <a:latin typeface="Gill Sans"/>
              <a:ea typeface="Gill Sans"/>
              <a:cs typeface="Gill Sans"/>
              <a:sym typeface="Gill Sans"/>
            </a:endParaRPr>
          </a:p>
        </p:txBody>
      </p:sp>
      <p:pic>
        <p:nvPicPr>
          <p:cNvPr id="108" name="Google Shape;108;p4"/>
          <p:cNvPicPr preferRelativeResize="0"/>
          <p:nvPr>
            <p:ph idx="1" type="body"/>
          </p:nvPr>
        </p:nvPicPr>
        <p:blipFill rotWithShape="1">
          <a:blip r:embed="rId3">
            <a:alphaModFix/>
          </a:blip>
          <a:srcRect b="0" l="0" r="0" t="0"/>
          <a:stretch/>
        </p:blipFill>
        <p:spPr>
          <a:xfrm>
            <a:off x="1540832" y="1825625"/>
            <a:ext cx="9110336" cy="435133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Gill Sans"/>
              <a:buNone/>
            </a:pPr>
            <a:r>
              <a:rPr lang="en-GB">
                <a:solidFill>
                  <a:srgbClr val="002060"/>
                </a:solidFill>
                <a:latin typeface="Gill Sans"/>
                <a:ea typeface="Gill Sans"/>
                <a:cs typeface="Gill Sans"/>
                <a:sym typeface="Gill Sans"/>
              </a:rPr>
              <a:t>Hadoop Components</a:t>
            </a:r>
            <a:endParaRPr>
              <a:solidFill>
                <a:srgbClr val="002060"/>
              </a:solidFill>
              <a:latin typeface="Gill Sans"/>
              <a:ea typeface="Gill Sans"/>
              <a:cs typeface="Gill Sans"/>
              <a:sym typeface="Gill Sans"/>
            </a:endParaRPr>
          </a:p>
        </p:txBody>
      </p:sp>
      <p:pic>
        <p:nvPicPr>
          <p:cNvPr id="115" name="Google Shape;115;p5"/>
          <p:cNvPicPr preferRelativeResize="0"/>
          <p:nvPr/>
        </p:nvPicPr>
        <p:blipFill rotWithShape="1">
          <a:blip r:embed="rId3">
            <a:alphaModFix/>
          </a:blip>
          <a:srcRect b="0" l="0" r="0" t="0"/>
          <a:stretch/>
        </p:blipFill>
        <p:spPr>
          <a:xfrm>
            <a:off x="2024085" y="1515098"/>
            <a:ext cx="8143830" cy="4580902"/>
          </a:xfrm>
          <a:prstGeom prst="rect">
            <a:avLst/>
          </a:prstGeom>
          <a:noFill/>
          <a:ln>
            <a:noFill/>
          </a:ln>
        </p:spPr>
      </p:pic>
      <p:sp>
        <p:nvSpPr>
          <p:cNvPr id="116" name="Google Shape;116;p5"/>
          <p:cNvSpPr txBox="1"/>
          <p:nvPr/>
        </p:nvSpPr>
        <p:spPr>
          <a:xfrm>
            <a:off x="9985211" y="3708678"/>
            <a:ext cx="14482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Application Layer</a:t>
            </a:r>
            <a:endParaRPr b="0" i="0" sz="1400" u="none" cap="none" strike="noStrike">
              <a:solidFill>
                <a:srgbClr val="595959"/>
              </a:solidFill>
              <a:latin typeface="Gill Sans"/>
              <a:ea typeface="Gill Sans"/>
              <a:cs typeface="Gill Sans"/>
              <a:sym typeface="Gill Sans"/>
            </a:endParaRPr>
          </a:p>
        </p:txBody>
      </p:sp>
      <p:sp>
        <p:nvSpPr>
          <p:cNvPr id="117" name="Google Shape;117;p5"/>
          <p:cNvSpPr txBox="1"/>
          <p:nvPr/>
        </p:nvSpPr>
        <p:spPr>
          <a:xfrm>
            <a:off x="9985211" y="4470678"/>
            <a:ext cx="188897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Resource Management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Layer</a:t>
            </a:r>
            <a:endParaRPr b="0" i="0" sz="1400" u="none" cap="none" strike="noStrike">
              <a:solidFill>
                <a:srgbClr val="595959"/>
              </a:solidFill>
              <a:latin typeface="Gill Sans"/>
              <a:ea typeface="Gill Sans"/>
              <a:cs typeface="Gill Sans"/>
              <a:sym typeface="Gill Sans"/>
            </a:endParaRPr>
          </a:p>
        </p:txBody>
      </p:sp>
      <p:sp>
        <p:nvSpPr>
          <p:cNvPr id="118" name="Google Shape;118;p5"/>
          <p:cNvSpPr txBox="1"/>
          <p:nvPr/>
        </p:nvSpPr>
        <p:spPr>
          <a:xfrm>
            <a:off x="9985211" y="5237171"/>
            <a:ext cx="11757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Storage Layer</a:t>
            </a:r>
            <a:endParaRPr b="0" i="0" sz="1400" u="none" cap="none" strike="noStrike">
              <a:solidFill>
                <a:srgbClr val="595959"/>
              </a:solidFill>
              <a:latin typeface="Gill Sans"/>
              <a:ea typeface="Gill Sans"/>
              <a:cs typeface="Gill Sans"/>
              <a:sym typeface="Gill Sans"/>
            </a:endParaRPr>
          </a:p>
        </p:txBody>
      </p:sp>
      <p:sp>
        <p:nvSpPr>
          <p:cNvPr id="119" name="Google Shape;119;p5"/>
          <p:cNvSpPr txBox="1"/>
          <p:nvPr/>
        </p:nvSpPr>
        <p:spPr>
          <a:xfrm>
            <a:off x="1121297" y="4929394"/>
            <a:ext cx="11757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Storage Layer</a:t>
            </a:r>
            <a:endParaRPr b="0" i="0" sz="1400" u="none" cap="none" strike="noStrike">
              <a:solidFill>
                <a:srgbClr val="595959"/>
              </a:solidFill>
              <a:latin typeface="Gill Sans"/>
              <a:ea typeface="Gill Sans"/>
              <a:cs typeface="Gill Sans"/>
              <a:sym typeface="Gill Sans"/>
            </a:endParaRPr>
          </a:p>
        </p:txBody>
      </p:sp>
      <p:sp>
        <p:nvSpPr>
          <p:cNvPr id="120" name="Google Shape;120;p5"/>
          <p:cNvSpPr txBox="1"/>
          <p:nvPr/>
        </p:nvSpPr>
        <p:spPr>
          <a:xfrm>
            <a:off x="317810" y="3647123"/>
            <a:ext cx="2050882"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Application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&amp; Resource Management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595959"/>
                </a:solidFill>
                <a:latin typeface="Gill Sans"/>
                <a:ea typeface="Gill Sans"/>
                <a:cs typeface="Gill Sans"/>
                <a:sym typeface="Gill Sans"/>
              </a:rPr>
              <a:t>Layer</a:t>
            </a:r>
            <a:endParaRPr b="0" i="0" sz="1400" u="none" cap="none" strike="noStrike">
              <a:solidFill>
                <a:srgbClr val="595959"/>
              </a:solidFill>
              <a:latin typeface="Gill Sans"/>
              <a:ea typeface="Gill Sans"/>
              <a:cs typeface="Gill Sans"/>
              <a:sym typeface="Gill Sans"/>
            </a:endParaRPr>
          </a:p>
        </p:txBody>
      </p:sp>
      <p:pic>
        <p:nvPicPr>
          <p:cNvPr id="121" name="Google Shape;121;p5"/>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Gill Sans"/>
              <a:buNone/>
            </a:pPr>
            <a:r>
              <a:rPr lang="en-GB">
                <a:solidFill>
                  <a:srgbClr val="1F3864"/>
                </a:solidFill>
                <a:latin typeface="Gill Sans"/>
                <a:ea typeface="Gill Sans"/>
                <a:cs typeface="Gill Sans"/>
                <a:sym typeface="Gill Sans"/>
              </a:rPr>
              <a:t>HDFS</a:t>
            </a:r>
            <a:endParaRPr>
              <a:solidFill>
                <a:srgbClr val="1F3864"/>
              </a:solidFill>
              <a:latin typeface="Gill Sans"/>
              <a:ea typeface="Gill Sans"/>
              <a:cs typeface="Gill Sans"/>
              <a:sym typeface="Gill Sans"/>
            </a:endParaRPr>
          </a:p>
        </p:txBody>
      </p:sp>
      <p:pic>
        <p:nvPicPr>
          <p:cNvPr id="127" name="Google Shape;127;p6"/>
          <p:cNvPicPr preferRelativeResize="0"/>
          <p:nvPr>
            <p:ph idx="1" type="body"/>
          </p:nvPr>
        </p:nvPicPr>
        <p:blipFill rotWithShape="1">
          <a:blip r:embed="rId3">
            <a:alphaModFix/>
          </a:blip>
          <a:srcRect b="0" l="0" r="0" t="0"/>
          <a:stretch/>
        </p:blipFill>
        <p:spPr>
          <a:xfrm>
            <a:off x="2206400" y="3485197"/>
            <a:ext cx="6732600" cy="3046800"/>
          </a:xfrm>
          <a:prstGeom prst="rect">
            <a:avLst/>
          </a:prstGeom>
          <a:noFill/>
          <a:ln>
            <a:noFill/>
          </a:ln>
        </p:spPr>
      </p:pic>
      <p:sp>
        <p:nvSpPr>
          <p:cNvPr id="128" name="Google Shape;128;p6"/>
          <p:cNvSpPr txBox="1"/>
          <p:nvPr/>
        </p:nvSpPr>
        <p:spPr>
          <a:xfrm>
            <a:off x="838200" y="1849195"/>
            <a:ext cx="10008900" cy="1487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757070"/>
                </a:solidFill>
                <a:latin typeface="Gill Sans"/>
                <a:ea typeface="Gill Sans"/>
                <a:cs typeface="Gill Sans"/>
                <a:sym typeface="Gill Sans"/>
              </a:rPr>
              <a:t>HDFS stands for </a:t>
            </a:r>
            <a:r>
              <a:rPr b="1" i="0" lang="en-GB" sz="1800" u="none" cap="none" strike="noStrike">
                <a:solidFill>
                  <a:srgbClr val="757070"/>
                </a:solidFill>
                <a:latin typeface="Gill Sans"/>
                <a:ea typeface="Gill Sans"/>
                <a:cs typeface="Gill Sans"/>
                <a:sym typeface="Gill Sans"/>
              </a:rPr>
              <a:t>Hadoop Distributed File System</a:t>
            </a:r>
            <a:r>
              <a:rPr b="0" i="0" lang="en-GB" sz="1800" u="none" cap="none" strike="noStrike">
                <a:solidFill>
                  <a:srgbClr val="757070"/>
                </a:solidFill>
                <a:latin typeface="Gill Sans"/>
                <a:ea typeface="Gill Sans"/>
                <a:cs typeface="Gill Sans"/>
                <a:sym typeface="Gill Sans"/>
              </a:rPr>
              <a:t>. It provides for data storage of Hadoop. HDFS splits the data unit into smaller units called blocks and stores them in a distributed manner. </a:t>
            </a:r>
            <a:endParaRPr b="0" i="0" sz="1800" u="none" cap="none" strike="noStrike">
              <a:solidFill>
                <a:srgbClr val="75707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757070"/>
                </a:solidFill>
                <a:latin typeface="Gill Sans"/>
                <a:ea typeface="Gill Sans"/>
                <a:cs typeface="Gill Sans"/>
                <a:sym typeface="Gill Sans"/>
              </a:rPr>
              <a:t>It has got two daemons running. </a:t>
            </a:r>
            <a:endParaRPr b="0" i="0" sz="1800" u="none" cap="none" strike="noStrike">
              <a:solidFill>
                <a:srgbClr val="757070"/>
              </a:solidFill>
              <a:latin typeface="Gill Sans"/>
              <a:ea typeface="Gill Sans"/>
              <a:cs typeface="Gill Sans"/>
              <a:sym typeface="Gill Sans"/>
            </a:endParaRPr>
          </a:p>
          <a:p>
            <a:pPr indent="-285750" lvl="0" marL="285750" marR="0" rtl="0" algn="l">
              <a:lnSpc>
                <a:spcPct val="100000"/>
              </a:lnSpc>
              <a:spcBef>
                <a:spcPts val="0"/>
              </a:spcBef>
              <a:spcAft>
                <a:spcPts val="0"/>
              </a:spcAft>
              <a:buClr>
                <a:srgbClr val="757070"/>
              </a:buClr>
              <a:buSzPts val="1800"/>
              <a:buFont typeface="Arial"/>
              <a:buChar char="•"/>
            </a:pPr>
            <a:r>
              <a:rPr b="0" i="0" lang="en-GB" sz="1800" u="none" cap="none" strike="noStrike">
                <a:solidFill>
                  <a:srgbClr val="757070"/>
                </a:solidFill>
                <a:latin typeface="Gill Sans"/>
                <a:ea typeface="Gill Sans"/>
                <a:cs typeface="Gill Sans"/>
                <a:sym typeface="Gill Sans"/>
              </a:rPr>
              <a:t>Master node – NameNode </a:t>
            </a:r>
            <a:endParaRPr b="0" i="0" sz="1800" u="none" cap="none" strike="noStrike">
              <a:solidFill>
                <a:srgbClr val="757070"/>
              </a:solidFill>
              <a:latin typeface="Gill Sans"/>
              <a:ea typeface="Gill Sans"/>
              <a:cs typeface="Gill Sans"/>
              <a:sym typeface="Gill Sans"/>
            </a:endParaRPr>
          </a:p>
          <a:p>
            <a:pPr indent="-285750" lvl="0" marL="285750" marR="0" rtl="0" algn="l">
              <a:lnSpc>
                <a:spcPct val="100000"/>
              </a:lnSpc>
              <a:spcBef>
                <a:spcPts val="0"/>
              </a:spcBef>
              <a:spcAft>
                <a:spcPts val="0"/>
              </a:spcAft>
              <a:buClr>
                <a:srgbClr val="757070"/>
              </a:buClr>
              <a:buSzPts val="1800"/>
              <a:buFont typeface="Arial"/>
              <a:buChar char="•"/>
            </a:pPr>
            <a:r>
              <a:rPr b="0" i="0" lang="en-GB" sz="1800" u="none" cap="none" strike="noStrike">
                <a:solidFill>
                  <a:srgbClr val="757070"/>
                </a:solidFill>
                <a:latin typeface="Gill Sans"/>
                <a:ea typeface="Gill Sans"/>
                <a:cs typeface="Gill Sans"/>
                <a:sym typeface="Gill Sans"/>
              </a:rPr>
              <a:t>Slave nodes – DataNode.</a:t>
            </a:r>
            <a:endParaRPr b="0" i="0" sz="1400" u="none" cap="none" strike="noStrike">
              <a:solidFill>
                <a:srgbClr val="000000"/>
              </a:solidFill>
              <a:latin typeface="Arial"/>
              <a:ea typeface="Arial"/>
              <a:cs typeface="Arial"/>
              <a:sym typeface="Arial"/>
            </a:endParaRPr>
          </a:p>
        </p:txBody>
      </p:sp>
      <p:pic>
        <p:nvPicPr>
          <p:cNvPr id="129" name="Google Shape;129;p6"/>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Gill Sans"/>
              <a:buNone/>
            </a:pPr>
            <a:r>
              <a:rPr lang="en-GB">
                <a:solidFill>
                  <a:srgbClr val="1F3864"/>
                </a:solidFill>
                <a:latin typeface="Gill Sans"/>
                <a:ea typeface="Gill Sans"/>
                <a:cs typeface="Gill Sans"/>
                <a:sym typeface="Gill Sans"/>
              </a:rPr>
              <a:t>Master Nodes</a:t>
            </a:r>
            <a:endParaRPr>
              <a:solidFill>
                <a:srgbClr val="1F3864"/>
              </a:solidFill>
              <a:latin typeface="Gill Sans"/>
              <a:ea typeface="Gill Sans"/>
              <a:cs typeface="Gill Sans"/>
              <a:sym typeface="Gill Sans"/>
            </a:endParaRPr>
          </a:p>
        </p:txBody>
      </p:sp>
      <p:sp>
        <p:nvSpPr>
          <p:cNvPr id="135" name="Google Shape;13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GB" sz="2400">
                <a:latin typeface="Calibri"/>
                <a:ea typeface="Calibri"/>
                <a:cs typeface="Calibri"/>
                <a:sym typeface="Calibri"/>
              </a:rPr>
              <a:t>NameNode</a:t>
            </a:r>
            <a:endParaRPr b="1" sz="24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Only 1 per cluster</a:t>
            </a:r>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A single NameNode stores all metadata</a:t>
            </a:r>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Filenames, locations on DataNodes of each block, owner, group, etc.</a:t>
            </a:r>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All information maintained in RAM for fast lookup</a:t>
            </a:r>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File system metadata size is limited to the amount of available RAM on the NameNode</a:t>
            </a:r>
            <a:endParaRPr b="1" sz="2000">
              <a:latin typeface="Calibri"/>
              <a:ea typeface="Calibri"/>
              <a:cs typeface="Calibri"/>
              <a:sym typeface="Calibri"/>
            </a:endParaRPr>
          </a:p>
        </p:txBody>
      </p:sp>
      <p:pic>
        <p:nvPicPr>
          <p:cNvPr id="136" name="Google Shape;136;p7"/>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Gill Sans"/>
              <a:buNone/>
            </a:pPr>
            <a:r>
              <a:rPr lang="en-GB">
                <a:solidFill>
                  <a:srgbClr val="1F3864"/>
                </a:solidFill>
                <a:latin typeface="Gill Sans"/>
                <a:ea typeface="Gill Sans"/>
                <a:cs typeface="Gill Sans"/>
                <a:sym typeface="Gill Sans"/>
              </a:rPr>
              <a:t>Slave Nodes</a:t>
            </a:r>
            <a:endParaRPr>
              <a:solidFill>
                <a:srgbClr val="1F3864"/>
              </a:solidFill>
              <a:latin typeface="Gill Sans"/>
              <a:ea typeface="Gill Sans"/>
              <a:cs typeface="Gill Sans"/>
              <a:sym typeface="Gill Sans"/>
            </a:endParaRPr>
          </a:p>
        </p:txBody>
      </p:sp>
      <p:sp>
        <p:nvSpPr>
          <p:cNvPr id="142" name="Google Shape;14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GB" sz="2400">
                <a:latin typeface="Calibri"/>
                <a:ea typeface="Calibri"/>
                <a:cs typeface="Calibri"/>
                <a:sym typeface="Calibri"/>
              </a:rPr>
              <a:t>DataNode</a:t>
            </a:r>
            <a:endParaRPr b="1" sz="24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1-4000 per cluster</a:t>
            </a:r>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Store file contents</a:t>
            </a:r>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Stores as opaque ‘blocks’ on the underlying file system</a:t>
            </a:r>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Different blocks of the same file will be stored on different DataNodes</a:t>
            </a:r>
            <a:endParaRPr b="1" sz="2000">
              <a:latin typeface="Calibri"/>
              <a:ea typeface="Calibri"/>
              <a:cs typeface="Calibri"/>
              <a:sym typeface="Calibri"/>
            </a:endParaRPr>
          </a:p>
          <a:p>
            <a:pPr indent="-228600" lvl="1" marL="685800" rtl="0" algn="l">
              <a:lnSpc>
                <a:spcPct val="90000"/>
              </a:lnSpc>
              <a:spcBef>
                <a:spcPts val="500"/>
              </a:spcBef>
              <a:spcAft>
                <a:spcPts val="0"/>
              </a:spcAft>
              <a:buClr>
                <a:schemeClr val="dk1"/>
              </a:buClr>
              <a:buSzPts val="2000"/>
              <a:buChar char="•"/>
            </a:pPr>
            <a:r>
              <a:rPr b="1" lang="en-GB" sz="2000">
                <a:latin typeface="Calibri"/>
                <a:ea typeface="Calibri"/>
                <a:cs typeface="Calibri"/>
                <a:sym typeface="Calibri"/>
              </a:rPr>
              <a:t>Same blocks is stored on three (or more) DataNode for redundancy</a:t>
            </a:r>
            <a:endParaRPr/>
          </a:p>
        </p:txBody>
      </p:sp>
      <p:pic>
        <p:nvPicPr>
          <p:cNvPr id="143" name="Google Shape;143;p8"/>
          <p:cNvPicPr preferRelativeResize="0"/>
          <p:nvPr/>
        </p:nvPicPr>
        <p:blipFill rotWithShape="1">
          <a:blip r:embed="rId3">
            <a:alphaModFix/>
          </a:blip>
          <a:srcRect b="0" l="0" r="0" t="0"/>
          <a:stretch/>
        </p:blipFill>
        <p:spPr>
          <a:xfrm>
            <a:off x="9407612" y="226128"/>
            <a:ext cx="2578442" cy="7735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3864"/>
              </a:buClr>
              <a:buSzPts val="4400"/>
              <a:buFont typeface="Gill Sans"/>
              <a:buNone/>
            </a:pPr>
            <a:r>
              <a:rPr lang="en-GB">
                <a:solidFill>
                  <a:srgbClr val="1F3864"/>
                </a:solidFill>
                <a:latin typeface="Gill Sans"/>
                <a:ea typeface="Gill Sans"/>
                <a:cs typeface="Gill Sans"/>
                <a:sym typeface="Gill Sans"/>
              </a:rPr>
              <a:t>Self-healing</a:t>
            </a:r>
            <a:endParaRPr>
              <a:solidFill>
                <a:srgbClr val="1F3864"/>
              </a:solidFill>
              <a:latin typeface="Gill Sans"/>
              <a:ea typeface="Gill Sans"/>
              <a:cs typeface="Gill Sans"/>
              <a:sym typeface="Gill Sans"/>
            </a:endParaRPr>
          </a:p>
        </p:txBody>
      </p:sp>
      <p:sp>
        <p:nvSpPr>
          <p:cNvPr id="149" name="Google Shape;149;p9"/>
          <p:cNvSpPr txBox="1"/>
          <p:nvPr>
            <p:ph idx="1" type="body"/>
          </p:nvPr>
        </p:nvSpPr>
        <p:spPr>
          <a:xfrm>
            <a:off x="838200" y="1690688"/>
            <a:ext cx="11073714" cy="19998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000"/>
              <a:buChar char="•"/>
            </a:pPr>
            <a:r>
              <a:rPr b="1" lang="en-GB" sz="2000">
                <a:solidFill>
                  <a:srgbClr val="595959"/>
                </a:solidFill>
                <a:latin typeface="Calibri"/>
                <a:ea typeface="Calibri"/>
                <a:cs typeface="Calibri"/>
                <a:sym typeface="Calibri"/>
              </a:rPr>
              <a:t>DataNodes send heartbeats to the NameNode</a:t>
            </a:r>
            <a:endParaRPr b="1" sz="2000">
              <a:solidFill>
                <a:srgbClr val="595959"/>
              </a:solidFill>
              <a:latin typeface="Calibri"/>
              <a:ea typeface="Calibri"/>
              <a:cs typeface="Calibri"/>
              <a:sym typeface="Calibri"/>
            </a:endParaRPr>
          </a:p>
          <a:p>
            <a:pPr indent="-228600" lvl="1" marL="685800" rtl="0" algn="l">
              <a:lnSpc>
                <a:spcPct val="90000"/>
              </a:lnSpc>
              <a:spcBef>
                <a:spcPts val="500"/>
              </a:spcBef>
              <a:spcAft>
                <a:spcPts val="0"/>
              </a:spcAft>
              <a:buClr>
                <a:srgbClr val="595959"/>
              </a:buClr>
              <a:buSzPts val="1800"/>
              <a:buChar char="•"/>
            </a:pPr>
            <a:r>
              <a:rPr lang="en-GB" sz="1800">
                <a:solidFill>
                  <a:srgbClr val="595959"/>
                </a:solidFill>
                <a:latin typeface="Calibri"/>
                <a:ea typeface="Calibri"/>
                <a:cs typeface="Calibri"/>
                <a:sym typeface="Calibri"/>
              </a:rPr>
              <a:t>After a period without any heartbeats, a DataNode is assumed to be lost</a:t>
            </a:r>
            <a:endParaRPr/>
          </a:p>
          <a:p>
            <a:pPr indent="-228600" lvl="1" marL="685800" rtl="0" algn="l">
              <a:lnSpc>
                <a:spcPct val="90000"/>
              </a:lnSpc>
              <a:spcBef>
                <a:spcPts val="500"/>
              </a:spcBef>
              <a:spcAft>
                <a:spcPts val="0"/>
              </a:spcAft>
              <a:buClr>
                <a:srgbClr val="595959"/>
              </a:buClr>
              <a:buSzPts val="1800"/>
              <a:buChar char="•"/>
            </a:pPr>
            <a:r>
              <a:rPr lang="en-GB" sz="1800">
                <a:solidFill>
                  <a:srgbClr val="595959"/>
                </a:solidFill>
                <a:latin typeface="Calibri"/>
                <a:ea typeface="Calibri"/>
                <a:cs typeface="Calibri"/>
                <a:sym typeface="Calibri"/>
              </a:rPr>
              <a:t>NameNode determines which blocks were on the lost node</a:t>
            </a:r>
            <a:endParaRPr/>
          </a:p>
          <a:p>
            <a:pPr indent="-228600" lvl="1" marL="685800" rtl="0" algn="l">
              <a:lnSpc>
                <a:spcPct val="90000"/>
              </a:lnSpc>
              <a:spcBef>
                <a:spcPts val="500"/>
              </a:spcBef>
              <a:spcAft>
                <a:spcPts val="0"/>
              </a:spcAft>
              <a:buClr>
                <a:srgbClr val="595959"/>
              </a:buClr>
              <a:buSzPts val="1800"/>
              <a:buChar char="•"/>
            </a:pPr>
            <a:r>
              <a:rPr lang="en-GB" sz="1800">
                <a:solidFill>
                  <a:srgbClr val="595959"/>
                </a:solidFill>
                <a:latin typeface="Calibri"/>
                <a:ea typeface="Calibri"/>
                <a:cs typeface="Calibri"/>
                <a:sym typeface="Calibri"/>
              </a:rPr>
              <a:t>NameNode finds other DataNodes with copies of these blocks</a:t>
            </a:r>
            <a:endParaRPr/>
          </a:p>
          <a:p>
            <a:pPr indent="-228600" lvl="1" marL="685800" rtl="0" algn="l">
              <a:lnSpc>
                <a:spcPct val="90000"/>
              </a:lnSpc>
              <a:spcBef>
                <a:spcPts val="500"/>
              </a:spcBef>
              <a:spcAft>
                <a:spcPts val="0"/>
              </a:spcAft>
              <a:buClr>
                <a:srgbClr val="595959"/>
              </a:buClr>
              <a:buSzPts val="1800"/>
              <a:buChar char="•"/>
            </a:pPr>
            <a:r>
              <a:rPr lang="en-GB" sz="1800">
                <a:solidFill>
                  <a:srgbClr val="595959"/>
                </a:solidFill>
                <a:latin typeface="Calibri"/>
                <a:ea typeface="Calibri"/>
                <a:cs typeface="Calibri"/>
                <a:sym typeface="Calibri"/>
              </a:rPr>
              <a:t>These DataNodes are instructed to copy the blocks to other nodes</a:t>
            </a:r>
            <a:endParaRPr/>
          </a:p>
          <a:p>
            <a:pPr indent="-228600" lvl="1" marL="685800" rtl="0" algn="l">
              <a:lnSpc>
                <a:spcPct val="90000"/>
              </a:lnSpc>
              <a:spcBef>
                <a:spcPts val="500"/>
              </a:spcBef>
              <a:spcAft>
                <a:spcPts val="0"/>
              </a:spcAft>
              <a:buClr>
                <a:srgbClr val="595959"/>
              </a:buClr>
              <a:buSzPts val="1800"/>
              <a:buChar char="•"/>
            </a:pPr>
            <a:r>
              <a:rPr lang="en-GB" sz="1800">
                <a:solidFill>
                  <a:srgbClr val="595959"/>
                </a:solidFill>
                <a:latin typeface="Calibri"/>
                <a:ea typeface="Calibri"/>
                <a:cs typeface="Calibri"/>
                <a:sym typeface="Calibri"/>
              </a:rPr>
              <a:t>Replication is actively maintained</a:t>
            </a:r>
            <a:endParaRPr/>
          </a:p>
        </p:txBody>
      </p:sp>
      <p:pic>
        <p:nvPicPr>
          <p:cNvPr id="150" name="Google Shape;150;p9"/>
          <p:cNvPicPr preferRelativeResize="0"/>
          <p:nvPr/>
        </p:nvPicPr>
        <p:blipFill rotWithShape="1">
          <a:blip r:embed="rId3">
            <a:alphaModFix/>
          </a:blip>
          <a:srcRect b="0" l="0" r="0" t="0"/>
          <a:stretch/>
        </p:blipFill>
        <p:spPr>
          <a:xfrm>
            <a:off x="3945924" y="3690551"/>
            <a:ext cx="4514336" cy="2379320"/>
          </a:xfrm>
          <a:prstGeom prst="rect">
            <a:avLst/>
          </a:prstGeom>
          <a:noFill/>
          <a:ln>
            <a:noFill/>
          </a:ln>
        </p:spPr>
      </p:pic>
      <p:sp>
        <p:nvSpPr>
          <p:cNvPr id="151" name="Google Shape;151;p9"/>
          <p:cNvSpPr/>
          <p:nvPr/>
        </p:nvSpPr>
        <p:spPr>
          <a:xfrm>
            <a:off x="9234616" y="2649667"/>
            <a:ext cx="2522838" cy="733167"/>
          </a:xfrm>
          <a:prstGeom prst="roundRect">
            <a:avLst>
              <a:gd fmla="val 16667" name="adj"/>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Calibri"/>
                <a:ea typeface="Calibri"/>
                <a:cs typeface="Calibri"/>
                <a:sym typeface="Calibri"/>
              </a:rPr>
              <a:t>Same block stored in different DataNodes</a:t>
            </a:r>
            <a:endParaRPr b="0" i="0" sz="1800" u="none" cap="none" strike="noStrike">
              <a:solidFill>
                <a:schemeClr val="lt1"/>
              </a:solidFill>
              <a:latin typeface="Calibri"/>
              <a:ea typeface="Calibri"/>
              <a:cs typeface="Calibri"/>
              <a:sym typeface="Calibri"/>
            </a:endParaRPr>
          </a:p>
        </p:txBody>
      </p:sp>
      <p:cxnSp>
        <p:nvCxnSpPr>
          <p:cNvPr id="152" name="Google Shape;152;p9"/>
          <p:cNvCxnSpPr>
            <a:stCxn id="151" idx="1"/>
          </p:cNvCxnSpPr>
          <p:nvPr/>
        </p:nvCxnSpPr>
        <p:spPr>
          <a:xfrm flipH="1">
            <a:off x="5560516" y="3016251"/>
            <a:ext cx="3674100" cy="1992300"/>
          </a:xfrm>
          <a:prstGeom prst="straightConnector1">
            <a:avLst/>
          </a:prstGeom>
          <a:noFill/>
          <a:ln cap="flat" cmpd="sng" w="12700">
            <a:solidFill>
              <a:schemeClr val="accent2"/>
            </a:solidFill>
            <a:prstDash val="solid"/>
            <a:miter lim="800000"/>
            <a:headEnd len="sm" w="sm" type="none"/>
            <a:tailEnd len="med" w="med" type="triangle"/>
          </a:ln>
        </p:spPr>
      </p:cxnSp>
      <p:cxnSp>
        <p:nvCxnSpPr>
          <p:cNvPr id="153" name="Google Shape;153;p9"/>
          <p:cNvCxnSpPr>
            <a:stCxn id="151" idx="1"/>
          </p:cNvCxnSpPr>
          <p:nvPr/>
        </p:nvCxnSpPr>
        <p:spPr>
          <a:xfrm flipH="1">
            <a:off x="7397716" y="3016251"/>
            <a:ext cx="1836900" cy="1992300"/>
          </a:xfrm>
          <a:prstGeom prst="straightConnector1">
            <a:avLst/>
          </a:prstGeom>
          <a:noFill/>
          <a:ln cap="flat" cmpd="sng" w="12700">
            <a:solidFill>
              <a:schemeClr val="accent2"/>
            </a:solidFill>
            <a:prstDash val="solid"/>
            <a:miter lim="800000"/>
            <a:headEnd len="sm" w="sm" type="none"/>
            <a:tailEnd len="med" w="med" type="triangle"/>
          </a:ln>
        </p:spPr>
      </p:cxnSp>
      <p:cxnSp>
        <p:nvCxnSpPr>
          <p:cNvPr id="154" name="Google Shape;154;p9"/>
          <p:cNvCxnSpPr>
            <a:stCxn id="151" idx="1"/>
          </p:cNvCxnSpPr>
          <p:nvPr/>
        </p:nvCxnSpPr>
        <p:spPr>
          <a:xfrm flipH="1">
            <a:off x="8320216" y="3016251"/>
            <a:ext cx="914400" cy="1999800"/>
          </a:xfrm>
          <a:prstGeom prst="straightConnector1">
            <a:avLst/>
          </a:prstGeom>
          <a:noFill/>
          <a:ln cap="flat" cmpd="sng" w="12700">
            <a:solidFill>
              <a:schemeClr val="accent2"/>
            </a:solidFill>
            <a:prstDash val="solid"/>
            <a:miter lim="800000"/>
            <a:headEnd len="sm" w="sm" type="none"/>
            <a:tailEnd len="med" w="med" type="triangle"/>
          </a:ln>
        </p:spPr>
      </p:cxnSp>
      <p:pic>
        <p:nvPicPr>
          <p:cNvPr id="155" name="Google Shape;155;p9"/>
          <p:cNvPicPr preferRelativeResize="0"/>
          <p:nvPr/>
        </p:nvPicPr>
        <p:blipFill rotWithShape="1">
          <a:blip r:embed="rId4">
            <a:alphaModFix/>
          </a:blip>
          <a:srcRect b="0" l="0" r="0" t="0"/>
          <a:stretch/>
        </p:blipFill>
        <p:spPr>
          <a:xfrm>
            <a:off x="9407612" y="226128"/>
            <a:ext cx="2578442" cy="7735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2022-01-28T17:36:24Z</dcterms:created>
  <dc:creator>Microsoft account</dc:creator>
</cp:coreProperties>
</file>