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00" autoAdjust="0"/>
  </p:normalViewPr>
  <p:slideViewPr>
    <p:cSldViewPr snapToGrid="0">
      <p:cViewPr varScale="1">
        <p:scale>
          <a:sx n="64" d="100"/>
          <a:sy n="64" d="100"/>
        </p:scale>
        <p:origin x="876" y="6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CF16F-2CF5-4724-AC94-936B25E4D66F}" type="datetimeFigureOut">
              <a:rPr lang="en-US" smtClean="0"/>
              <a:t>Sun 13-03-2022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23A2E-FC13-4E68-83D9-272BB05B1360}" type="slidenum">
              <a:rPr lang="en-US" smtClean="0"/>
              <a:t>‹#›</a:t>
            </a:fld>
            <a:endParaRPr lang="en-US"/>
          </a:p>
        </p:txBody>
      </p:sp>
    </p:spTree>
    <p:extLst>
      <p:ext uri="{BB962C8B-B14F-4D97-AF65-F5344CB8AC3E}">
        <p14:creationId xmlns:p14="http://schemas.microsoft.com/office/powerpoint/2010/main" val="2140458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23A2E-FC13-4E68-83D9-272BB05B1360}" type="slidenum">
              <a:rPr lang="en-US" smtClean="0"/>
              <a:t>2</a:t>
            </a:fld>
            <a:endParaRPr lang="en-US"/>
          </a:p>
        </p:txBody>
      </p:sp>
    </p:spTree>
    <p:extLst>
      <p:ext uri="{BB962C8B-B14F-4D97-AF65-F5344CB8AC3E}">
        <p14:creationId xmlns:p14="http://schemas.microsoft.com/office/powerpoint/2010/main" val="3763683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https://www.fracttal.com/en/blog/the-9-most-important-applications-of-the-internet-of-things</a:t>
            </a:r>
          </a:p>
          <a:p>
            <a:endParaRPr lang="en-US" dirty="0"/>
          </a:p>
        </p:txBody>
      </p:sp>
      <p:sp>
        <p:nvSpPr>
          <p:cNvPr id="4" name="Slide Number Placeholder 3"/>
          <p:cNvSpPr>
            <a:spLocks noGrp="1"/>
          </p:cNvSpPr>
          <p:nvPr>
            <p:ph type="sldNum" sz="quarter" idx="5"/>
          </p:nvPr>
        </p:nvSpPr>
        <p:spPr/>
        <p:txBody>
          <a:bodyPr/>
          <a:lstStyle/>
          <a:p>
            <a:fld id="{26523A2E-FC13-4E68-83D9-272BB05B1360}" type="slidenum">
              <a:rPr lang="en-US" smtClean="0"/>
              <a:t>17</a:t>
            </a:fld>
            <a:endParaRPr lang="en-US"/>
          </a:p>
        </p:txBody>
      </p:sp>
    </p:spTree>
    <p:extLst>
      <p:ext uri="{BB962C8B-B14F-4D97-AF65-F5344CB8AC3E}">
        <p14:creationId xmlns:p14="http://schemas.microsoft.com/office/powerpoint/2010/main" val="1327524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https://www.ifsecglobal.com/video-surveillance/smart-cctv-and-the-internet-of-things-2016-trends-and-predications/</a:t>
            </a:r>
          </a:p>
        </p:txBody>
      </p:sp>
      <p:sp>
        <p:nvSpPr>
          <p:cNvPr id="4" name="Slide Number Placeholder 3"/>
          <p:cNvSpPr>
            <a:spLocks noGrp="1"/>
          </p:cNvSpPr>
          <p:nvPr>
            <p:ph type="sldNum" sz="quarter" idx="5"/>
          </p:nvPr>
        </p:nvSpPr>
        <p:spPr/>
        <p:txBody>
          <a:bodyPr/>
          <a:lstStyle/>
          <a:p>
            <a:fld id="{26523A2E-FC13-4E68-83D9-272BB05B1360}" type="slidenum">
              <a:rPr lang="en-US" smtClean="0"/>
              <a:t>18</a:t>
            </a:fld>
            <a:endParaRPr lang="en-US"/>
          </a:p>
        </p:txBody>
      </p:sp>
    </p:spTree>
    <p:extLst>
      <p:ext uri="{BB962C8B-B14F-4D97-AF65-F5344CB8AC3E}">
        <p14:creationId xmlns:p14="http://schemas.microsoft.com/office/powerpoint/2010/main" val="3178460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https://medium.com/syncedreview/industrial-internet-of-things-factories-of-the-future-fa7c4215d37c</a:t>
            </a:r>
          </a:p>
        </p:txBody>
      </p:sp>
      <p:sp>
        <p:nvSpPr>
          <p:cNvPr id="4" name="Slide Number Placeholder 3"/>
          <p:cNvSpPr>
            <a:spLocks noGrp="1"/>
          </p:cNvSpPr>
          <p:nvPr>
            <p:ph type="sldNum" sz="quarter" idx="5"/>
          </p:nvPr>
        </p:nvSpPr>
        <p:spPr/>
        <p:txBody>
          <a:bodyPr/>
          <a:lstStyle/>
          <a:p>
            <a:fld id="{26523A2E-FC13-4E68-83D9-272BB05B1360}" type="slidenum">
              <a:rPr lang="en-US" smtClean="0"/>
              <a:t>19</a:t>
            </a:fld>
            <a:endParaRPr lang="en-US"/>
          </a:p>
        </p:txBody>
      </p:sp>
    </p:spTree>
    <p:extLst>
      <p:ext uri="{BB962C8B-B14F-4D97-AF65-F5344CB8AC3E}">
        <p14:creationId xmlns:p14="http://schemas.microsoft.com/office/powerpoint/2010/main" val="610349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https://bdtechtalks.com/2016/09/22/what-is-the-difference-between-greenfield-and-brownfield-iot-development/</a:t>
            </a:r>
          </a:p>
        </p:txBody>
      </p:sp>
      <p:sp>
        <p:nvSpPr>
          <p:cNvPr id="4" name="Slide Number Placeholder 3"/>
          <p:cNvSpPr>
            <a:spLocks noGrp="1"/>
          </p:cNvSpPr>
          <p:nvPr>
            <p:ph type="sldNum" sz="quarter" idx="5"/>
          </p:nvPr>
        </p:nvSpPr>
        <p:spPr/>
        <p:txBody>
          <a:bodyPr/>
          <a:lstStyle/>
          <a:p>
            <a:fld id="{26523A2E-FC13-4E68-83D9-272BB05B1360}" type="slidenum">
              <a:rPr lang="en-US" smtClean="0"/>
              <a:t>20</a:t>
            </a:fld>
            <a:endParaRPr lang="en-US"/>
          </a:p>
        </p:txBody>
      </p:sp>
    </p:spTree>
    <p:extLst>
      <p:ext uri="{BB962C8B-B14F-4D97-AF65-F5344CB8AC3E}">
        <p14:creationId xmlns:p14="http://schemas.microsoft.com/office/powerpoint/2010/main" val="1383915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https://www.javatpoint.com/iot-smart-objects</a:t>
            </a:r>
          </a:p>
          <a:p>
            <a:endParaRPr lang="en-US" dirty="0"/>
          </a:p>
        </p:txBody>
      </p:sp>
      <p:sp>
        <p:nvSpPr>
          <p:cNvPr id="4" name="Slide Number Placeholder 3"/>
          <p:cNvSpPr>
            <a:spLocks noGrp="1"/>
          </p:cNvSpPr>
          <p:nvPr>
            <p:ph type="sldNum" sz="quarter" idx="5"/>
          </p:nvPr>
        </p:nvSpPr>
        <p:spPr/>
        <p:txBody>
          <a:bodyPr/>
          <a:lstStyle/>
          <a:p>
            <a:fld id="{26523A2E-FC13-4E68-83D9-272BB05B1360}" type="slidenum">
              <a:rPr lang="en-US" smtClean="0"/>
              <a:t>21</a:t>
            </a:fld>
            <a:endParaRPr lang="en-US"/>
          </a:p>
        </p:txBody>
      </p:sp>
    </p:spTree>
    <p:extLst>
      <p:ext uri="{BB962C8B-B14F-4D97-AF65-F5344CB8AC3E}">
        <p14:creationId xmlns:p14="http://schemas.microsoft.com/office/powerpoint/2010/main" val="4166249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23A2E-FC13-4E68-83D9-272BB05B1360}" type="slidenum">
              <a:rPr lang="en-US" smtClean="0"/>
              <a:t>22</a:t>
            </a:fld>
            <a:endParaRPr lang="en-US"/>
          </a:p>
        </p:txBody>
      </p:sp>
    </p:spTree>
    <p:extLst>
      <p:ext uri="{BB962C8B-B14F-4D97-AF65-F5344CB8AC3E}">
        <p14:creationId xmlns:p14="http://schemas.microsoft.com/office/powerpoint/2010/main" val="2673839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internet of things helps people live and work smarter, as well as gain complete control over their lives. In addition to offering smart devices to automate homes, IoT is essential to business. IoT provides businesses with a real-time look into how their systems really work, delivering insights into everything from the performance of machines to supply chain and logistics operations.</a:t>
            </a:r>
          </a:p>
          <a:p>
            <a:endParaRPr lang="en-US" dirty="0"/>
          </a:p>
          <a:p>
            <a:r>
              <a:rPr lang="en-US" dirty="0"/>
              <a:t>IoT enables companies to automate processes and reduce labor costs. It also cuts down on waste and improves service delivery, making it less expensive to manufacture and deliver goods, as well as offering transparency into customer transactions.</a:t>
            </a:r>
          </a:p>
        </p:txBody>
      </p:sp>
      <p:sp>
        <p:nvSpPr>
          <p:cNvPr id="4" name="Slide Number Placeholder 3"/>
          <p:cNvSpPr>
            <a:spLocks noGrp="1"/>
          </p:cNvSpPr>
          <p:nvPr>
            <p:ph type="sldNum" sz="quarter" idx="5"/>
          </p:nvPr>
        </p:nvSpPr>
        <p:spPr/>
        <p:txBody>
          <a:bodyPr/>
          <a:lstStyle/>
          <a:p>
            <a:fld id="{26523A2E-FC13-4E68-83D9-272BB05B1360}" type="slidenum">
              <a:rPr lang="en-US" smtClean="0"/>
              <a:t>3</a:t>
            </a:fld>
            <a:endParaRPr lang="en-US"/>
          </a:p>
        </p:txBody>
      </p:sp>
    </p:spTree>
    <p:extLst>
      <p:ext uri="{BB962C8B-B14F-4D97-AF65-F5344CB8AC3E}">
        <p14:creationId xmlns:p14="http://schemas.microsoft.com/office/powerpoint/2010/main" val="3596819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https://data-flair.training/blogs/how-iot-works/</a:t>
            </a:r>
          </a:p>
          <a:p>
            <a:pPr fontAlgn="base"/>
            <a:endParaRPr lang="en-US" sz="1200" b="1" i="0" kern="1200" dirty="0">
              <a:solidFill>
                <a:schemeClr val="tx1"/>
              </a:solidFill>
              <a:effectLst/>
              <a:latin typeface="+mn-lt"/>
              <a:ea typeface="+mn-ea"/>
              <a:cs typeface="+mn-cs"/>
            </a:endParaRP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Characteristics of the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Internet of Things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the following characteristics of IoT as follows. Let’s discuss it one by one.</a:t>
            </a:r>
          </a:p>
          <a:p>
            <a:pPr fontAlgn="base"/>
            <a:r>
              <a:rPr lang="en-US" sz="1200" b="1" i="0" kern="1200" dirty="0">
                <a:solidFill>
                  <a:schemeClr val="tx1"/>
                </a:solidFill>
                <a:effectLst/>
                <a:latin typeface="+mn-lt"/>
                <a:ea typeface="+mn-ea"/>
                <a:cs typeface="+mn-cs"/>
              </a:rPr>
              <a:t>Connectivity –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Connectivity is an important requirement of the IoT infrastructure. Things of IoT should be connected to the IoT infrastructure. Anyone, anywhere, anytime can connectivity should be guaranteed at all times Without connection, nothing makes sense.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Intelligence and Identity –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extraction of knowledge from the generated data is very important. For example, a sensor generates data, but that data will only be useful if it is interpreted properly. Each IoT device has a unique identity. This identification is helpful in tracking the equipment and at times for querying its status.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Scalability –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number of elements connected to the IoT zone is increasing day by day. Hence, an IoT setup should be capable of handling the massive expansion. The data generated as an outcome is enormous, and it should be handled appropriately.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Dynamic and Self-Adapting (Complexity)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IoT devices should dynamically adapt themselves to the changing contexts and scenarios.  Assume a camera meant for the surveillance. It should be adaptable to work in different conditions and different light situations (morning, afternoon, night).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Architecture –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IoT architecture cannot be homogeneous in nature. It should be hybrid, supporting different manufacturers ‘ products to function in the IoT network. IoT is not owned by anyone engineering branch. IoT is a reality when multiple domains come together.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Safety –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is a danger of the sensitive personal details of the users getting compromised when all his/her devices are connected to the internet. This can cause a loss to the user. Hence, data security is the major challenge. Besides, the equipment involved is huge. IoT networks may also be at the risk. Therefore, equipment safety is also critical.</a:t>
            </a:r>
          </a:p>
          <a:p>
            <a:pPr fontAlgn="base"/>
            <a:r>
              <a:rPr lang="en-US" sz="1200" b="1" i="0" kern="1200" dirty="0">
                <a:solidFill>
                  <a:schemeClr val="tx1"/>
                </a:solidFill>
                <a:effectLst/>
                <a:latin typeface="+mn-lt"/>
                <a:ea typeface="+mn-ea"/>
                <a:cs typeface="+mn-cs"/>
              </a:rPr>
              <a:t>References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https://en.wikipedia.org/wiki/Internet_of_things</a:t>
            </a:r>
          </a:p>
          <a:p>
            <a:endParaRPr lang="en-US" dirty="0"/>
          </a:p>
        </p:txBody>
      </p:sp>
      <p:sp>
        <p:nvSpPr>
          <p:cNvPr id="4" name="Slide Number Placeholder 3"/>
          <p:cNvSpPr>
            <a:spLocks noGrp="1"/>
          </p:cNvSpPr>
          <p:nvPr>
            <p:ph type="sldNum" sz="quarter" idx="5"/>
          </p:nvPr>
        </p:nvSpPr>
        <p:spPr/>
        <p:txBody>
          <a:bodyPr/>
          <a:lstStyle/>
          <a:p>
            <a:fld id="{26523A2E-FC13-4E68-83D9-272BB05B1360}" type="slidenum">
              <a:rPr lang="en-US" smtClean="0"/>
              <a:t>4</a:t>
            </a:fld>
            <a:endParaRPr lang="en-US"/>
          </a:p>
        </p:txBody>
      </p:sp>
    </p:spTree>
    <p:extLst>
      <p:ext uri="{BB962C8B-B14F-4D97-AF65-F5344CB8AC3E}">
        <p14:creationId xmlns:p14="http://schemas.microsoft.com/office/powerpoint/2010/main" val="4053263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https://www.forbes.com/sites/kinetica/2019/05/31/the-internet-of-things-is-powering-the-data-driven-fourth-industrial-revolution/?sh=4506cd9324e8</a:t>
            </a:r>
          </a:p>
        </p:txBody>
      </p:sp>
      <p:sp>
        <p:nvSpPr>
          <p:cNvPr id="4" name="Slide Number Placeholder 3"/>
          <p:cNvSpPr>
            <a:spLocks noGrp="1"/>
          </p:cNvSpPr>
          <p:nvPr>
            <p:ph type="sldNum" sz="quarter" idx="5"/>
          </p:nvPr>
        </p:nvSpPr>
        <p:spPr/>
        <p:txBody>
          <a:bodyPr/>
          <a:lstStyle/>
          <a:p>
            <a:fld id="{26523A2E-FC13-4E68-83D9-272BB05B1360}" type="slidenum">
              <a:rPr lang="en-US" smtClean="0"/>
              <a:t>5</a:t>
            </a:fld>
            <a:endParaRPr lang="en-US"/>
          </a:p>
        </p:txBody>
      </p:sp>
    </p:spTree>
    <p:extLst>
      <p:ext uri="{BB962C8B-B14F-4D97-AF65-F5344CB8AC3E}">
        <p14:creationId xmlns:p14="http://schemas.microsoft.com/office/powerpoint/2010/main" val="2333117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Sensors in the device sense the environment, then control signals are generated for the actuators according to the actions needed to perform.</a:t>
            </a:r>
          </a:p>
          <a:p>
            <a:endParaRPr lang="en-US" dirty="0"/>
          </a:p>
          <a:p>
            <a:r>
              <a:rPr lang="en-US" dirty="0"/>
              <a:t>A servo motor is an example of an actuator. </a:t>
            </a:r>
          </a:p>
        </p:txBody>
      </p:sp>
      <p:sp>
        <p:nvSpPr>
          <p:cNvPr id="4" name="Slide Number Placeholder 3"/>
          <p:cNvSpPr>
            <a:spLocks noGrp="1"/>
          </p:cNvSpPr>
          <p:nvPr>
            <p:ph type="sldNum" sz="quarter" idx="5"/>
          </p:nvPr>
        </p:nvSpPr>
        <p:spPr/>
        <p:txBody>
          <a:bodyPr/>
          <a:lstStyle/>
          <a:p>
            <a:fld id="{26523A2E-FC13-4E68-83D9-272BB05B1360}" type="slidenum">
              <a:rPr lang="en-US" smtClean="0"/>
              <a:t>6</a:t>
            </a:fld>
            <a:endParaRPr lang="en-US"/>
          </a:p>
        </p:txBody>
      </p:sp>
    </p:spTree>
    <p:extLst>
      <p:ext uri="{BB962C8B-B14F-4D97-AF65-F5344CB8AC3E}">
        <p14:creationId xmlns:p14="http://schemas.microsoft.com/office/powerpoint/2010/main" val="3260343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https://simplicable.com/new/iot-vs-embedded-systems#:~:text=Embedded%20systems%20are%20computer%20hardware,are%20embedded%20into%20everyday%20things.</a:t>
            </a:r>
          </a:p>
        </p:txBody>
      </p:sp>
      <p:sp>
        <p:nvSpPr>
          <p:cNvPr id="4" name="Slide Number Placeholder 3"/>
          <p:cNvSpPr>
            <a:spLocks noGrp="1"/>
          </p:cNvSpPr>
          <p:nvPr>
            <p:ph type="sldNum" sz="quarter" idx="5"/>
          </p:nvPr>
        </p:nvSpPr>
        <p:spPr/>
        <p:txBody>
          <a:bodyPr/>
          <a:lstStyle/>
          <a:p>
            <a:fld id="{26523A2E-FC13-4E68-83D9-272BB05B1360}" type="slidenum">
              <a:rPr lang="en-US" smtClean="0"/>
              <a:t>7</a:t>
            </a:fld>
            <a:endParaRPr lang="en-US"/>
          </a:p>
        </p:txBody>
      </p:sp>
    </p:spTree>
    <p:extLst>
      <p:ext uri="{BB962C8B-B14F-4D97-AF65-F5344CB8AC3E}">
        <p14:creationId xmlns:p14="http://schemas.microsoft.com/office/powerpoint/2010/main" val="4135744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https://www.youtube.com/watch?v=k_DVJlrZg20</a:t>
            </a:r>
          </a:p>
        </p:txBody>
      </p:sp>
      <p:sp>
        <p:nvSpPr>
          <p:cNvPr id="4" name="Slide Number Placeholder 3"/>
          <p:cNvSpPr>
            <a:spLocks noGrp="1"/>
          </p:cNvSpPr>
          <p:nvPr>
            <p:ph type="sldNum" sz="quarter" idx="5"/>
          </p:nvPr>
        </p:nvSpPr>
        <p:spPr/>
        <p:txBody>
          <a:bodyPr/>
          <a:lstStyle/>
          <a:p>
            <a:fld id="{26523A2E-FC13-4E68-83D9-272BB05B1360}" type="slidenum">
              <a:rPr lang="en-US" smtClean="0"/>
              <a:t>9</a:t>
            </a:fld>
            <a:endParaRPr lang="en-US"/>
          </a:p>
        </p:txBody>
      </p:sp>
    </p:spTree>
    <p:extLst>
      <p:ext uri="{BB962C8B-B14F-4D97-AF65-F5344CB8AC3E}">
        <p14:creationId xmlns:p14="http://schemas.microsoft.com/office/powerpoint/2010/main" val="2011194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https://www.fracttal.com/en/blog/the-9-most-important-applications-of-the-internet-of-things</a:t>
            </a:r>
          </a:p>
          <a:p>
            <a:endParaRPr lang="en-US" dirty="0"/>
          </a:p>
        </p:txBody>
      </p:sp>
      <p:sp>
        <p:nvSpPr>
          <p:cNvPr id="4" name="Slide Number Placeholder 3"/>
          <p:cNvSpPr>
            <a:spLocks noGrp="1"/>
          </p:cNvSpPr>
          <p:nvPr>
            <p:ph type="sldNum" sz="quarter" idx="5"/>
          </p:nvPr>
        </p:nvSpPr>
        <p:spPr/>
        <p:txBody>
          <a:bodyPr/>
          <a:lstStyle/>
          <a:p>
            <a:fld id="{26523A2E-FC13-4E68-83D9-272BB05B1360}" type="slidenum">
              <a:rPr lang="en-US" smtClean="0"/>
              <a:t>15</a:t>
            </a:fld>
            <a:endParaRPr lang="en-US"/>
          </a:p>
        </p:txBody>
      </p:sp>
    </p:spTree>
    <p:extLst>
      <p:ext uri="{BB962C8B-B14F-4D97-AF65-F5344CB8AC3E}">
        <p14:creationId xmlns:p14="http://schemas.microsoft.com/office/powerpoint/2010/main" val="1641548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https://www.fracttal.com/en/blog/the-9-most-important-applications-of-the-internet-of-things</a:t>
            </a:r>
          </a:p>
          <a:p>
            <a:endParaRPr lang="en-US" dirty="0"/>
          </a:p>
        </p:txBody>
      </p:sp>
      <p:sp>
        <p:nvSpPr>
          <p:cNvPr id="4" name="Slide Number Placeholder 3"/>
          <p:cNvSpPr>
            <a:spLocks noGrp="1"/>
          </p:cNvSpPr>
          <p:nvPr>
            <p:ph type="sldNum" sz="quarter" idx="5"/>
          </p:nvPr>
        </p:nvSpPr>
        <p:spPr/>
        <p:txBody>
          <a:bodyPr/>
          <a:lstStyle/>
          <a:p>
            <a:fld id="{26523A2E-FC13-4E68-83D9-272BB05B1360}" type="slidenum">
              <a:rPr lang="en-US" smtClean="0"/>
              <a:t>16</a:t>
            </a:fld>
            <a:endParaRPr lang="en-US"/>
          </a:p>
        </p:txBody>
      </p:sp>
    </p:spTree>
    <p:extLst>
      <p:ext uri="{BB962C8B-B14F-4D97-AF65-F5344CB8AC3E}">
        <p14:creationId xmlns:p14="http://schemas.microsoft.com/office/powerpoint/2010/main" val="203146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8BA6-5A02-410F-A8DA-D8D821053C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4964A8-954A-446D-A999-AD27A92A7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90A5F-A86F-4983-949F-D12C2D098CA3}"/>
              </a:ext>
            </a:extLst>
          </p:cNvPr>
          <p:cNvSpPr>
            <a:spLocks noGrp="1"/>
          </p:cNvSpPr>
          <p:nvPr>
            <p:ph type="dt" sz="half" idx="10"/>
          </p:nvPr>
        </p:nvSpPr>
        <p:spPr/>
        <p:txBody>
          <a:bodyPr/>
          <a:lstStyle/>
          <a:p>
            <a:fld id="{77222B39-D432-437E-9C6D-0257A964A3FD}" type="datetimeFigureOut">
              <a:rPr lang="en-US" smtClean="0"/>
              <a:t>Sun 13-03-2022</a:t>
            </a:fld>
            <a:endParaRPr lang="en-US"/>
          </a:p>
        </p:txBody>
      </p:sp>
      <p:sp>
        <p:nvSpPr>
          <p:cNvPr id="5" name="Footer Placeholder 4">
            <a:extLst>
              <a:ext uri="{FF2B5EF4-FFF2-40B4-BE49-F238E27FC236}">
                <a16:creationId xmlns:a16="http://schemas.microsoft.com/office/drawing/2014/main" id="{7731990B-AF97-4402-8855-73601722C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E82C1-0456-49B4-A358-6DBCA340561D}"/>
              </a:ext>
            </a:extLst>
          </p:cNvPr>
          <p:cNvSpPr>
            <a:spLocks noGrp="1"/>
          </p:cNvSpPr>
          <p:nvPr>
            <p:ph type="sldNum" sz="quarter" idx="12"/>
          </p:nvPr>
        </p:nvSpPr>
        <p:spPr/>
        <p:txBody>
          <a:bodyPr/>
          <a:lstStyle/>
          <a:p>
            <a:fld id="{84A9D3B7-3C16-4A58-AEE9-3B3A1BA70F30}" type="slidenum">
              <a:rPr lang="en-US" smtClean="0"/>
              <a:t>‹#›</a:t>
            </a:fld>
            <a:endParaRPr lang="en-US"/>
          </a:p>
        </p:txBody>
      </p:sp>
    </p:spTree>
    <p:extLst>
      <p:ext uri="{BB962C8B-B14F-4D97-AF65-F5344CB8AC3E}">
        <p14:creationId xmlns:p14="http://schemas.microsoft.com/office/powerpoint/2010/main" val="68569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3C90-941F-4634-A8F4-E1C15AB18A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2D8E61-3122-480D-946D-C127B68B9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717B4-9F44-4DC1-844A-F389B4C684B1}"/>
              </a:ext>
            </a:extLst>
          </p:cNvPr>
          <p:cNvSpPr>
            <a:spLocks noGrp="1"/>
          </p:cNvSpPr>
          <p:nvPr>
            <p:ph type="dt" sz="half" idx="10"/>
          </p:nvPr>
        </p:nvSpPr>
        <p:spPr/>
        <p:txBody>
          <a:bodyPr/>
          <a:lstStyle/>
          <a:p>
            <a:fld id="{77222B39-D432-437E-9C6D-0257A964A3FD}" type="datetimeFigureOut">
              <a:rPr lang="en-US" smtClean="0"/>
              <a:t>Sun 13-03-2022</a:t>
            </a:fld>
            <a:endParaRPr lang="en-US"/>
          </a:p>
        </p:txBody>
      </p:sp>
      <p:sp>
        <p:nvSpPr>
          <p:cNvPr id="5" name="Footer Placeholder 4">
            <a:extLst>
              <a:ext uri="{FF2B5EF4-FFF2-40B4-BE49-F238E27FC236}">
                <a16:creationId xmlns:a16="http://schemas.microsoft.com/office/drawing/2014/main" id="{4C6F0E9B-F769-4856-839A-C38983941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F48A3-B2A4-4842-8297-03B5254BF661}"/>
              </a:ext>
            </a:extLst>
          </p:cNvPr>
          <p:cNvSpPr>
            <a:spLocks noGrp="1"/>
          </p:cNvSpPr>
          <p:nvPr>
            <p:ph type="sldNum" sz="quarter" idx="12"/>
          </p:nvPr>
        </p:nvSpPr>
        <p:spPr/>
        <p:txBody>
          <a:bodyPr/>
          <a:lstStyle/>
          <a:p>
            <a:fld id="{84A9D3B7-3C16-4A58-AEE9-3B3A1BA70F30}" type="slidenum">
              <a:rPr lang="en-US" smtClean="0"/>
              <a:t>‹#›</a:t>
            </a:fld>
            <a:endParaRPr lang="en-US"/>
          </a:p>
        </p:txBody>
      </p:sp>
    </p:spTree>
    <p:extLst>
      <p:ext uri="{BB962C8B-B14F-4D97-AF65-F5344CB8AC3E}">
        <p14:creationId xmlns:p14="http://schemas.microsoft.com/office/powerpoint/2010/main" val="331252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4A76CE-968A-4626-BB26-500EDD9E8E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9379E3-37D2-4FE7-9BC4-DDE5DEF680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FC488-C2D1-4261-AD56-243F2A7FD3F1}"/>
              </a:ext>
            </a:extLst>
          </p:cNvPr>
          <p:cNvSpPr>
            <a:spLocks noGrp="1"/>
          </p:cNvSpPr>
          <p:nvPr>
            <p:ph type="dt" sz="half" idx="10"/>
          </p:nvPr>
        </p:nvSpPr>
        <p:spPr/>
        <p:txBody>
          <a:bodyPr/>
          <a:lstStyle/>
          <a:p>
            <a:fld id="{77222B39-D432-437E-9C6D-0257A964A3FD}" type="datetimeFigureOut">
              <a:rPr lang="en-US" smtClean="0"/>
              <a:t>Sun 13-03-2022</a:t>
            </a:fld>
            <a:endParaRPr lang="en-US"/>
          </a:p>
        </p:txBody>
      </p:sp>
      <p:sp>
        <p:nvSpPr>
          <p:cNvPr id="5" name="Footer Placeholder 4">
            <a:extLst>
              <a:ext uri="{FF2B5EF4-FFF2-40B4-BE49-F238E27FC236}">
                <a16:creationId xmlns:a16="http://schemas.microsoft.com/office/drawing/2014/main" id="{FD9DE5F3-EFDE-4C9C-9E70-84232F954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6FE6B-FC17-4C6C-853D-1C2B1903F647}"/>
              </a:ext>
            </a:extLst>
          </p:cNvPr>
          <p:cNvSpPr>
            <a:spLocks noGrp="1"/>
          </p:cNvSpPr>
          <p:nvPr>
            <p:ph type="sldNum" sz="quarter" idx="12"/>
          </p:nvPr>
        </p:nvSpPr>
        <p:spPr/>
        <p:txBody>
          <a:bodyPr/>
          <a:lstStyle/>
          <a:p>
            <a:fld id="{84A9D3B7-3C16-4A58-AEE9-3B3A1BA70F30}" type="slidenum">
              <a:rPr lang="en-US" smtClean="0"/>
              <a:t>‹#›</a:t>
            </a:fld>
            <a:endParaRPr lang="en-US"/>
          </a:p>
        </p:txBody>
      </p:sp>
    </p:spTree>
    <p:extLst>
      <p:ext uri="{BB962C8B-B14F-4D97-AF65-F5344CB8AC3E}">
        <p14:creationId xmlns:p14="http://schemas.microsoft.com/office/powerpoint/2010/main" val="380381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9614-3090-4F4D-B3F6-84F8722B3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69D66-AEE3-4678-BD29-E7D865A82C5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46983B6-0817-49C2-8978-553F4A7B003F}"/>
              </a:ext>
            </a:extLst>
          </p:cNvPr>
          <p:cNvSpPr>
            <a:spLocks noGrp="1"/>
          </p:cNvSpPr>
          <p:nvPr>
            <p:ph type="dt" sz="half" idx="10"/>
          </p:nvPr>
        </p:nvSpPr>
        <p:spPr/>
        <p:txBody>
          <a:bodyPr/>
          <a:lstStyle/>
          <a:p>
            <a:fld id="{77222B39-D432-437E-9C6D-0257A964A3FD}" type="datetimeFigureOut">
              <a:rPr lang="en-US" smtClean="0"/>
              <a:t>Sun 13-03-2022</a:t>
            </a:fld>
            <a:endParaRPr lang="en-US"/>
          </a:p>
        </p:txBody>
      </p:sp>
      <p:sp>
        <p:nvSpPr>
          <p:cNvPr id="5" name="Footer Placeholder 4">
            <a:extLst>
              <a:ext uri="{FF2B5EF4-FFF2-40B4-BE49-F238E27FC236}">
                <a16:creationId xmlns:a16="http://schemas.microsoft.com/office/drawing/2014/main" id="{FA6336BF-AA94-4F63-97C7-184FA2E7A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6A24E-493C-40CF-82E2-BEBB594F7A63}"/>
              </a:ext>
            </a:extLst>
          </p:cNvPr>
          <p:cNvSpPr>
            <a:spLocks noGrp="1"/>
          </p:cNvSpPr>
          <p:nvPr>
            <p:ph type="sldNum" sz="quarter" idx="12"/>
          </p:nvPr>
        </p:nvSpPr>
        <p:spPr/>
        <p:txBody>
          <a:bodyPr/>
          <a:lstStyle/>
          <a:p>
            <a:fld id="{84A9D3B7-3C16-4A58-AEE9-3B3A1BA70F30}" type="slidenum">
              <a:rPr lang="en-US" smtClean="0"/>
              <a:t>‹#›</a:t>
            </a:fld>
            <a:endParaRPr lang="en-US"/>
          </a:p>
        </p:txBody>
      </p:sp>
    </p:spTree>
    <p:extLst>
      <p:ext uri="{BB962C8B-B14F-4D97-AF65-F5344CB8AC3E}">
        <p14:creationId xmlns:p14="http://schemas.microsoft.com/office/powerpoint/2010/main" val="384554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8D88-264C-45F7-85FF-F5F81A3049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F1E71F-A181-4F63-AD89-49772DBA31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47E6D4-3B8E-401A-A5DE-6382ACE4D395}"/>
              </a:ext>
            </a:extLst>
          </p:cNvPr>
          <p:cNvSpPr>
            <a:spLocks noGrp="1"/>
          </p:cNvSpPr>
          <p:nvPr>
            <p:ph type="dt" sz="half" idx="10"/>
          </p:nvPr>
        </p:nvSpPr>
        <p:spPr/>
        <p:txBody>
          <a:bodyPr/>
          <a:lstStyle/>
          <a:p>
            <a:fld id="{77222B39-D432-437E-9C6D-0257A964A3FD}" type="datetimeFigureOut">
              <a:rPr lang="en-US" smtClean="0"/>
              <a:t>Sun 13-03-2022</a:t>
            </a:fld>
            <a:endParaRPr lang="en-US"/>
          </a:p>
        </p:txBody>
      </p:sp>
      <p:sp>
        <p:nvSpPr>
          <p:cNvPr id="5" name="Footer Placeholder 4">
            <a:extLst>
              <a:ext uri="{FF2B5EF4-FFF2-40B4-BE49-F238E27FC236}">
                <a16:creationId xmlns:a16="http://schemas.microsoft.com/office/drawing/2014/main" id="{8C0C2269-FB6D-4F57-9C1A-5563087C7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4D855-2FED-417F-9F34-F5A9DBDD8C67}"/>
              </a:ext>
            </a:extLst>
          </p:cNvPr>
          <p:cNvSpPr>
            <a:spLocks noGrp="1"/>
          </p:cNvSpPr>
          <p:nvPr>
            <p:ph type="sldNum" sz="quarter" idx="12"/>
          </p:nvPr>
        </p:nvSpPr>
        <p:spPr/>
        <p:txBody>
          <a:bodyPr/>
          <a:lstStyle/>
          <a:p>
            <a:fld id="{84A9D3B7-3C16-4A58-AEE9-3B3A1BA70F30}" type="slidenum">
              <a:rPr lang="en-US" smtClean="0"/>
              <a:t>‹#›</a:t>
            </a:fld>
            <a:endParaRPr lang="en-US"/>
          </a:p>
        </p:txBody>
      </p:sp>
    </p:spTree>
    <p:extLst>
      <p:ext uri="{BB962C8B-B14F-4D97-AF65-F5344CB8AC3E}">
        <p14:creationId xmlns:p14="http://schemas.microsoft.com/office/powerpoint/2010/main" val="263144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AF4F-3156-4AF1-A7FD-9860A41AFB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3D0B30-50B1-4454-9589-48804F0FA864}"/>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4EC08F1-9DD4-42FC-9A8A-BB944BDC15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574D8D-C27A-4E1F-8508-6016AF3DBEFE}"/>
              </a:ext>
            </a:extLst>
          </p:cNvPr>
          <p:cNvSpPr>
            <a:spLocks noGrp="1"/>
          </p:cNvSpPr>
          <p:nvPr>
            <p:ph type="dt" sz="half" idx="10"/>
          </p:nvPr>
        </p:nvSpPr>
        <p:spPr/>
        <p:txBody>
          <a:bodyPr/>
          <a:lstStyle/>
          <a:p>
            <a:fld id="{77222B39-D432-437E-9C6D-0257A964A3FD}" type="datetimeFigureOut">
              <a:rPr lang="en-US" smtClean="0"/>
              <a:t>Sun 13-03-2022</a:t>
            </a:fld>
            <a:endParaRPr lang="en-US"/>
          </a:p>
        </p:txBody>
      </p:sp>
      <p:sp>
        <p:nvSpPr>
          <p:cNvPr id="6" name="Footer Placeholder 5">
            <a:extLst>
              <a:ext uri="{FF2B5EF4-FFF2-40B4-BE49-F238E27FC236}">
                <a16:creationId xmlns:a16="http://schemas.microsoft.com/office/drawing/2014/main" id="{BBCF2EE8-11B6-4C97-B2AA-93D0C5855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FBB65-BD45-4A06-9534-1CEADF0AAB6F}"/>
              </a:ext>
            </a:extLst>
          </p:cNvPr>
          <p:cNvSpPr>
            <a:spLocks noGrp="1"/>
          </p:cNvSpPr>
          <p:nvPr>
            <p:ph type="sldNum" sz="quarter" idx="12"/>
          </p:nvPr>
        </p:nvSpPr>
        <p:spPr/>
        <p:txBody>
          <a:bodyPr/>
          <a:lstStyle/>
          <a:p>
            <a:fld id="{84A9D3B7-3C16-4A58-AEE9-3B3A1BA70F30}" type="slidenum">
              <a:rPr lang="en-US" smtClean="0"/>
              <a:t>‹#›</a:t>
            </a:fld>
            <a:endParaRPr lang="en-US"/>
          </a:p>
        </p:txBody>
      </p:sp>
    </p:spTree>
    <p:extLst>
      <p:ext uri="{BB962C8B-B14F-4D97-AF65-F5344CB8AC3E}">
        <p14:creationId xmlns:p14="http://schemas.microsoft.com/office/powerpoint/2010/main" val="670533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CC3F-3F32-4649-9020-45EEF628B1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229CA5-C456-435C-8EE4-1AD4911F4D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F0EAC8-888E-4C95-AB5B-4A6A4EF441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AC102A-E5F6-49F3-8AD0-28E223E72B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1660B2-1334-43A6-BBB5-D3BE92EDAA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00981-4806-40B8-A0B9-9BD6D22FDB7F}"/>
              </a:ext>
            </a:extLst>
          </p:cNvPr>
          <p:cNvSpPr>
            <a:spLocks noGrp="1"/>
          </p:cNvSpPr>
          <p:nvPr>
            <p:ph type="dt" sz="half" idx="10"/>
          </p:nvPr>
        </p:nvSpPr>
        <p:spPr/>
        <p:txBody>
          <a:bodyPr/>
          <a:lstStyle/>
          <a:p>
            <a:fld id="{77222B39-D432-437E-9C6D-0257A964A3FD}" type="datetimeFigureOut">
              <a:rPr lang="en-US" smtClean="0"/>
              <a:t>Sun 13-03-2022</a:t>
            </a:fld>
            <a:endParaRPr lang="en-US"/>
          </a:p>
        </p:txBody>
      </p:sp>
      <p:sp>
        <p:nvSpPr>
          <p:cNvPr id="8" name="Footer Placeholder 7">
            <a:extLst>
              <a:ext uri="{FF2B5EF4-FFF2-40B4-BE49-F238E27FC236}">
                <a16:creationId xmlns:a16="http://schemas.microsoft.com/office/drawing/2014/main" id="{3842002C-AC23-46D4-8CBA-C1036010B4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54B437-1885-4127-875C-1B1FA909F3F1}"/>
              </a:ext>
            </a:extLst>
          </p:cNvPr>
          <p:cNvSpPr>
            <a:spLocks noGrp="1"/>
          </p:cNvSpPr>
          <p:nvPr>
            <p:ph type="sldNum" sz="quarter" idx="12"/>
          </p:nvPr>
        </p:nvSpPr>
        <p:spPr/>
        <p:txBody>
          <a:bodyPr/>
          <a:lstStyle/>
          <a:p>
            <a:fld id="{84A9D3B7-3C16-4A58-AEE9-3B3A1BA70F30}" type="slidenum">
              <a:rPr lang="en-US" smtClean="0"/>
              <a:t>‹#›</a:t>
            </a:fld>
            <a:endParaRPr lang="en-US"/>
          </a:p>
        </p:txBody>
      </p:sp>
    </p:spTree>
    <p:extLst>
      <p:ext uri="{BB962C8B-B14F-4D97-AF65-F5344CB8AC3E}">
        <p14:creationId xmlns:p14="http://schemas.microsoft.com/office/powerpoint/2010/main" val="179166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6569-0ABE-41DF-BCEB-1D53B18ACA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D3EBDF-E33A-4C7E-9DB3-8E4E395D6E2D}"/>
              </a:ext>
            </a:extLst>
          </p:cNvPr>
          <p:cNvSpPr>
            <a:spLocks noGrp="1"/>
          </p:cNvSpPr>
          <p:nvPr>
            <p:ph type="dt" sz="half" idx="10"/>
          </p:nvPr>
        </p:nvSpPr>
        <p:spPr/>
        <p:txBody>
          <a:bodyPr/>
          <a:lstStyle/>
          <a:p>
            <a:fld id="{77222B39-D432-437E-9C6D-0257A964A3FD}" type="datetimeFigureOut">
              <a:rPr lang="en-US" smtClean="0"/>
              <a:t>Sun 13-03-2022</a:t>
            </a:fld>
            <a:endParaRPr lang="en-US"/>
          </a:p>
        </p:txBody>
      </p:sp>
      <p:sp>
        <p:nvSpPr>
          <p:cNvPr id="4" name="Footer Placeholder 3">
            <a:extLst>
              <a:ext uri="{FF2B5EF4-FFF2-40B4-BE49-F238E27FC236}">
                <a16:creationId xmlns:a16="http://schemas.microsoft.com/office/drawing/2014/main" id="{39541C34-2CA6-4165-B675-3AEBD0CEA4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8C6ECC-68E7-4AEE-93F3-402E93F275C0}"/>
              </a:ext>
            </a:extLst>
          </p:cNvPr>
          <p:cNvSpPr>
            <a:spLocks noGrp="1"/>
          </p:cNvSpPr>
          <p:nvPr>
            <p:ph type="sldNum" sz="quarter" idx="12"/>
          </p:nvPr>
        </p:nvSpPr>
        <p:spPr/>
        <p:txBody>
          <a:bodyPr/>
          <a:lstStyle/>
          <a:p>
            <a:fld id="{84A9D3B7-3C16-4A58-AEE9-3B3A1BA70F30}" type="slidenum">
              <a:rPr lang="en-US" smtClean="0"/>
              <a:t>‹#›</a:t>
            </a:fld>
            <a:endParaRPr lang="en-US"/>
          </a:p>
        </p:txBody>
      </p:sp>
    </p:spTree>
    <p:extLst>
      <p:ext uri="{BB962C8B-B14F-4D97-AF65-F5344CB8AC3E}">
        <p14:creationId xmlns:p14="http://schemas.microsoft.com/office/powerpoint/2010/main" val="65588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2AFDB9-E128-4A23-8244-FBA4FF67A5FC}"/>
              </a:ext>
            </a:extLst>
          </p:cNvPr>
          <p:cNvSpPr>
            <a:spLocks noGrp="1"/>
          </p:cNvSpPr>
          <p:nvPr>
            <p:ph type="dt" sz="half" idx="10"/>
          </p:nvPr>
        </p:nvSpPr>
        <p:spPr/>
        <p:txBody>
          <a:bodyPr/>
          <a:lstStyle/>
          <a:p>
            <a:fld id="{77222B39-D432-437E-9C6D-0257A964A3FD}" type="datetimeFigureOut">
              <a:rPr lang="en-US" smtClean="0"/>
              <a:t>Sun 13-03-2022</a:t>
            </a:fld>
            <a:endParaRPr lang="en-US"/>
          </a:p>
        </p:txBody>
      </p:sp>
      <p:sp>
        <p:nvSpPr>
          <p:cNvPr id="3" name="Footer Placeholder 2">
            <a:extLst>
              <a:ext uri="{FF2B5EF4-FFF2-40B4-BE49-F238E27FC236}">
                <a16:creationId xmlns:a16="http://schemas.microsoft.com/office/drawing/2014/main" id="{E4B80004-AE14-4C90-8C5E-DE138B36A1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18A56-5A5A-4ADE-A390-140CF93FC23A}"/>
              </a:ext>
            </a:extLst>
          </p:cNvPr>
          <p:cNvSpPr>
            <a:spLocks noGrp="1"/>
          </p:cNvSpPr>
          <p:nvPr>
            <p:ph type="sldNum" sz="quarter" idx="12"/>
          </p:nvPr>
        </p:nvSpPr>
        <p:spPr/>
        <p:txBody>
          <a:bodyPr/>
          <a:lstStyle/>
          <a:p>
            <a:fld id="{84A9D3B7-3C16-4A58-AEE9-3B3A1BA70F30}" type="slidenum">
              <a:rPr lang="en-US" smtClean="0"/>
              <a:t>‹#›</a:t>
            </a:fld>
            <a:endParaRPr lang="en-US"/>
          </a:p>
        </p:txBody>
      </p:sp>
    </p:spTree>
    <p:extLst>
      <p:ext uri="{BB962C8B-B14F-4D97-AF65-F5344CB8AC3E}">
        <p14:creationId xmlns:p14="http://schemas.microsoft.com/office/powerpoint/2010/main" val="393022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6FA2-EDEF-4CBD-9C2B-675E7F4AB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67794C-2DCF-4D35-BAB6-1BF0A4AFD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5EB843-AFAC-44B9-A833-BFA5885A2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C1190D-CDE9-4AB5-8721-80FEA67873D9}"/>
              </a:ext>
            </a:extLst>
          </p:cNvPr>
          <p:cNvSpPr>
            <a:spLocks noGrp="1"/>
          </p:cNvSpPr>
          <p:nvPr>
            <p:ph type="dt" sz="half" idx="10"/>
          </p:nvPr>
        </p:nvSpPr>
        <p:spPr/>
        <p:txBody>
          <a:bodyPr/>
          <a:lstStyle/>
          <a:p>
            <a:fld id="{77222B39-D432-437E-9C6D-0257A964A3FD}" type="datetimeFigureOut">
              <a:rPr lang="en-US" smtClean="0"/>
              <a:t>Sun 13-03-2022</a:t>
            </a:fld>
            <a:endParaRPr lang="en-US"/>
          </a:p>
        </p:txBody>
      </p:sp>
      <p:sp>
        <p:nvSpPr>
          <p:cNvPr id="6" name="Footer Placeholder 5">
            <a:extLst>
              <a:ext uri="{FF2B5EF4-FFF2-40B4-BE49-F238E27FC236}">
                <a16:creationId xmlns:a16="http://schemas.microsoft.com/office/drawing/2014/main" id="{E6748225-E49C-4CA2-8209-3D1635FB8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B19CBE-8684-4793-89E3-CDE295E8BB32}"/>
              </a:ext>
            </a:extLst>
          </p:cNvPr>
          <p:cNvSpPr>
            <a:spLocks noGrp="1"/>
          </p:cNvSpPr>
          <p:nvPr>
            <p:ph type="sldNum" sz="quarter" idx="12"/>
          </p:nvPr>
        </p:nvSpPr>
        <p:spPr/>
        <p:txBody>
          <a:bodyPr/>
          <a:lstStyle/>
          <a:p>
            <a:fld id="{84A9D3B7-3C16-4A58-AEE9-3B3A1BA70F30}" type="slidenum">
              <a:rPr lang="en-US" smtClean="0"/>
              <a:t>‹#›</a:t>
            </a:fld>
            <a:endParaRPr lang="en-US"/>
          </a:p>
        </p:txBody>
      </p:sp>
    </p:spTree>
    <p:extLst>
      <p:ext uri="{BB962C8B-B14F-4D97-AF65-F5344CB8AC3E}">
        <p14:creationId xmlns:p14="http://schemas.microsoft.com/office/powerpoint/2010/main" val="374844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7A35-C82A-49CB-97A7-4455E2F855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C1C49D-2B21-411B-AD83-96920C9034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0E2FAA-CB4B-48B7-912E-ED97F48FA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1A4486-6A11-42F2-B838-1FC3E7012401}"/>
              </a:ext>
            </a:extLst>
          </p:cNvPr>
          <p:cNvSpPr>
            <a:spLocks noGrp="1"/>
          </p:cNvSpPr>
          <p:nvPr>
            <p:ph type="dt" sz="half" idx="10"/>
          </p:nvPr>
        </p:nvSpPr>
        <p:spPr/>
        <p:txBody>
          <a:bodyPr/>
          <a:lstStyle/>
          <a:p>
            <a:fld id="{77222B39-D432-437E-9C6D-0257A964A3FD}" type="datetimeFigureOut">
              <a:rPr lang="en-US" smtClean="0"/>
              <a:t>Sun 13-03-2022</a:t>
            </a:fld>
            <a:endParaRPr lang="en-US"/>
          </a:p>
        </p:txBody>
      </p:sp>
      <p:sp>
        <p:nvSpPr>
          <p:cNvPr id="6" name="Footer Placeholder 5">
            <a:extLst>
              <a:ext uri="{FF2B5EF4-FFF2-40B4-BE49-F238E27FC236}">
                <a16:creationId xmlns:a16="http://schemas.microsoft.com/office/drawing/2014/main" id="{B2ECA87E-94AE-4F49-93F5-9402B05E1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DC6E37-51C4-4ACE-8CD0-5DC9E316C86E}"/>
              </a:ext>
            </a:extLst>
          </p:cNvPr>
          <p:cNvSpPr>
            <a:spLocks noGrp="1"/>
          </p:cNvSpPr>
          <p:nvPr>
            <p:ph type="sldNum" sz="quarter" idx="12"/>
          </p:nvPr>
        </p:nvSpPr>
        <p:spPr/>
        <p:txBody>
          <a:bodyPr/>
          <a:lstStyle/>
          <a:p>
            <a:fld id="{84A9D3B7-3C16-4A58-AEE9-3B3A1BA70F30}" type="slidenum">
              <a:rPr lang="en-US" smtClean="0"/>
              <a:t>‹#›</a:t>
            </a:fld>
            <a:endParaRPr lang="en-US"/>
          </a:p>
        </p:txBody>
      </p:sp>
    </p:spTree>
    <p:extLst>
      <p:ext uri="{BB962C8B-B14F-4D97-AF65-F5344CB8AC3E}">
        <p14:creationId xmlns:p14="http://schemas.microsoft.com/office/powerpoint/2010/main" val="1075188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49228D-0824-4B89-801B-F40D05766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909BAD-AEE2-4219-8E06-D418BDF736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8DD9B5-4CD0-48BA-857E-0D16D91558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22B39-D432-437E-9C6D-0257A964A3FD}" type="datetimeFigureOut">
              <a:rPr lang="en-US" smtClean="0"/>
              <a:t>Sun 13-03-2022</a:t>
            </a:fld>
            <a:endParaRPr lang="en-US"/>
          </a:p>
        </p:txBody>
      </p:sp>
      <p:sp>
        <p:nvSpPr>
          <p:cNvPr id="5" name="Footer Placeholder 4">
            <a:extLst>
              <a:ext uri="{FF2B5EF4-FFF2-40B4-BE49-F238E27FC236}">
                <a16:creationId xmlns:a16="http://schemas.microsoft.com/office/drawing/2014/main" id="{351193F8-B8D6-446F-A698-012C8D8A8D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4A25A6-58BF-45E0-AFCF-091EF4F55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9D3B7-3C16-4A58-AEE9-3B3A1BA70F30}" type="slidenum">
              <a:rPr lang="en-US" smtClean="0"/>
              <a:t>‹#›</a:t>
            </a:fld>
            <a:endParaRPr lang="en-US"/>
          </a:p>
        </p:txBody>
      </p:sp>
    </p:spTree>
    <p:extLst>
      <p:ext uri="{BB962C8B-B14F-4D97-AF65-F5344CB8AC3E}">
        <p14:creationId xmlns:p14="http://schemas.microsoft.com/office/powerpoint/2010/main" val="1533706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A8F1-FA1E-400B-9A32-C35768CBF95A}"/>
              </a:ext>
            </a:extLst>
          </p:cNvPr>
          <p:cNvSpPr>
            <a:spLocks noGrp="1"/>
          </p:cNvSpPr>
          <p:nvPr>
            <p:ph type="ctrTitle"/>
          </p:nvPr>
        </p:nvSpPr>
        <p:spPr/>
        <p:txBody>
          <a:bodyPr/>
          <a:lstStyle/>
          <a:p>
            <a:r>
              <a:rPr lang="en-US" b="1" dirty="0"/>
              <a:t>Introduction to IoT</a:t>
            </a:r>
          </a:p>
        </p:txBody>
      </p:sp>
      <p:sp>
        <p:nvSpPr>
          <p:cNvPr id="4" name="TextBox 3">
            <a:extLst>
              <a:ext uri="{FF2B5EF4-FFF2-40B4-BE49-F238E27FC236}">
                <a16:creationId xmlns:a16="http://schemas.microsoft.com/office/drawing/2014/main" id="{9E0E1A7C-B624-48EA-99E0-B048CA532B91}"/>
              </a:ext>
            </a:extLst>
          </p:cNvPr>
          <p:cNvSpPr txBox="1"/>
          <p:nvPr/>
        </p:nvSpPr>
        <p:spPr>
          <a:xfrm>
            <a:off x="4413504" y="4194048"/>
            <a:ext cx="2121408" cy="923330"/>
          </a:xfrm>
          <a:prstGeom prst="rect">
            <a:avLst/>
          </a:prstGeom>
          <a:noFill/>
        </p:spPr>
        <p:txBody>
          <a:bodyPr wrap="square" rtlCol="0">
            <a:spAutoFit/>
          </a:bodyPr>
          <a:lstStyle/>
          <a:p>
            <a:pPr algn="ctr"/>
            <a:r>
              <a:rPr lang="en-US" b="1" dirty="0"/>
              <a:t>Prepared By:</a:t>
            </a:r>
          </a:p>
          <a:p>
            <a:pPr algn="ctr"/>
            <a:r>
              <a:rPr lang="en-US" dirty="0"/>
              <a:t>Partha Dip Sarkar</a:t>
            </a:r>
          </a:p>
          <a:p>
            <a:pPr algn="ctr"/>
            <a:r>
              <a:rPr lang="en-US" dirty="0"/>
              <a:t>Lecturer(CSE), DIU</a:t>
            </a:r>
          </a:p>
        </p:txBody>
      </p:sp>
    </p:spTree>
    <p:extLst>
      <p:ext uri="{BB962C8B-B14F-4D97-AF65-F5344CB8AC3E}">
        <p14:creationId xmlns:p14="http://schemas.microsoft.com/office/powerpoint/2010/main" val="4131952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6CF9-6F4C-48AE-BEAA-EA0F27192F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05C7CF-E42D-46ED-93C2-564E6D2347A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EC32FD8-F260-41D1-8F35-2E0D4EC7E20F}"/>
              </a:ext>
            </a:extLst>
          </p:cNvPr>
          <p:cNvPicPr>
            <a:picLocks noChangeAspect="1"/>
          </p:cNvPicPr>
          <p:nvPr/>
        </p:nvPicPr>
        <p:blipFill>
          <a:blip r:embed="rId2"/>
          <a:stretch>
            <a:fillRect/>
          </a:stretch>
        </p:blipFill>
        <p:spPr>
          <a:xfrm>
            <a:off x="-22662" y="0"/>
            <a:ext cx="12237324" cy="6858000"/>
          </a:xfrm>
          <a:prstGeom prst="rect">
            <a:avLst/>
          </a:prstGeom>
        </p:spPr>
      </p:pic>
    </p:spTree>
    <p:extLst>
      <p:ext uri="{BB962C8B-B14F-4D97-AF65-F5344CB8AC3E}">
        <p14:creationId xmlns:p14="http://schemas.microsoft.com/office/powerpoint/2010/main" val="3846270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D668-15BE-49A6-BF37-58D4E79124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9E86B9-1962-4F17-88F2-52C07B23BD4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A8A5430-629C-42D9-87F8-30B8FBF7EAF3}"/>
              </a:ext>
            </a:extLst>
          </p:cNvPr>
          <p:cNvPicPr>
            <a:picLocks noChangeAspect="1"/>
          </p:cNvPicPr>
          <p:nvPr/>
        </p:nvPicPr>
        <p:blipFill>
          <a:blip r:embed="rId2"/>
          <a:stretch>
            <a:fillRect/>
          </a:stretch>
        </p:blipFill>
        <p:spPr>
          <a:xfrm>
            <a:off x="0" y="0"/>
            <a:ext cx="12193408" cy="6857207"/>
          </a:xfrm>
          <a:prstGeom prst="rect">
            <a:avLst/>
          </a:prstGeom>
        </p:spPr>
      </p:pic>
    </p:spTree>
    <p:extLst>
      <p:ext uri="{BB962C8B-B14F-4D97-AF65-F5344CB8AC3E}">
        <p14:creationId xmlns:p14="http://schemas.microsoft.com/office/powerpoint/2010/main" val="332304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7EFD-C979-4EDB-8FB2-FDAF0DC44C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5589F8-05C8-4ED2-B9AB-4A9074B5596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FBD2A15-AB3D-4E60-81F7-B7AFB728BC98}"/>
              </a:ext>
            </a:extLst>
          </p:cNvPr>
          <p:cNvPicPr>
            <a:picLocks noChangeAspect="1"/>
          </p:cNvPicPr>
          <p:nvPr/>
        </p:nvPicPr>
        <p:blipFill>
          <a:blip r:embed="rId2"/>
          <a:stretch>
            <a:fillRect/>
          </a:stretch>
        </p:blipFill>
        <p:spPr>
          <a:xfrm>
            <a:off x="0" y="-17391"/>
            <a:ext cx="12192000" cy="6892781"/>
          </a:xfrm>
          <a:prstGeom prst="rect">
            <a:avLst/>
          </a:prstGeom>
        </p:spPr>
      </p:pic>
    </p:spTree>
    <p:extLst>
      <p:ext uri="{BB962C8B-B14F-4D97-AF65-F5344CB8AC3E}">
        <p14:creationId xmlns:p14="http://schemas.microsoft.com/office/powerpoint/2010/main" val="269489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0F46-F7A8-40C0-A683-84EB198CAF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04BA61-2F62-455A-B70A-FE528777E49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2511C21-AF7F-4621-8196-ADBFB47D2E57}"/>
              </a:ext>
            </a:extLst>
          </p:cNvPr>
          <p:cNvPicPr>
            <a:picLocks noChangeAspect="1"/>
          </p:cNvPicPr>
          <p:nvPr/>
        </p:nvPicPr>
        <p:blipFill>
          <a:blip r:embed="rId2"/>
          <a:stretch>
            <a:fillRect/>
          </a:stretch>
        </p:blipFill>
        <p:spPr>
          <a:xfrm>
            <a:off x="0" y="-4743"/>
            <a:ext cx="12192000" cy="6867485"/>
          </a:xfrm>
          <a:prstGeom prst="rect">
            <a:avLst/>
          </a:prstGeom>
        </p:spPr>
      </p:pic>
    </p:spTree>
    <p:extLst>
      <p:ext uri="{BB962C8B-B14F-4D97-AF65-F5344CB8AC3E}">
        <p14:creationId xmlns:p14="http://schemas.microsoft.com/office/powerpoint/2010/main" val="409554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50A8-695F-427F-BEBC-33A3722E18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94A70D-7C32-4248-B719-2C1D6F09EC9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1AC8AED-0F48-4E8E-AC99-A44E4499C5FE}"/>
              </a:ext>
            </a:extLst>
          </p:cNvPr>
          <p:cNvPicPr>
            <a:picLocks noChangeAspect="1"/>
          </p:cNvPicPr>
          <p:nvPr/>
        </p:nvPicPr>
        <p:blipFill>
          <a:blip r:embed="rId2"/>
          <a:stretch>
            <a:fillRect/>
          </a:stretch>
        </p:blipFill>
        <p:spPr>
          <a:xfrm>
            <a:off x="0" y="7129"/>
            <a:ext cx="12204700" cy="6850871"/>
          </a:xfrm>
          <a:prstGeom prst="rect">
            <a:avLst/>
          </a:prstGeom>
        </p:spPr>
      </p:pic>
    </p:spTree>
    <p:extLst>
      <p:ext uri="{BB962C8B-B14F-4D97-AF65-F5344CB8AC3E}">
        <p14:creationId xmlns:p14="http://schemas.microsoft.com/office/powerpoint/2010/main" val="379687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8B1A-6546-483A-A838-805E61BD7162}"/>
              </a:ext>
            </a:extLst>
          </p:cNvPr>
          <p:cNvSpPr>
            <a:spLocks noGrp="1"/>
          </p:cNvSpPr>
          <p:nvPr>
            <p:ph type="title"/>
          </p:nvPr>
        </p:nvSpPr>
        <p:spPr/>
        <p:txBody>
          <a:bodyPr/>
          <a:lstStyle/>
          <a:p>
            <a:r>
              <a:rPr lang="en-US" b="1" dirty="0"/>
              <a:t>Domain Specific IoTs: Home automation</a:t>
            </a:r>
          </a:p>
        </p:txBody>
      </p:sp>
      <p:pic>
        <p:nvPicPr>
          <p:cNvPr id="4" name="Picture 3">
            <a:extLst>
              <a:ext uri="{FF2B5EF4-FFF2-40B4-BE49-F238E27FC236}">
                <a16:creationId xmlns:a16="http://schemas.microsoft.com/office/drawing/2014/main" id="{84213699-3404-4FB9-8471-B0BFA26B0361}"/>
              </a:ext>
            </a:extLst>
          </p:cNvPr>
          <p:cNvPicPr>
            <a:picLocks noChangeAspect="1"/>
          </p:cNvPicPr>
          <p:nvPr/>
        </p:nvPicPr>
        <p:blipFill>
          <a:blip r:embed="rId3"/>
          <a:stretch>
            <a:fillRect/>
          </a:stretch>
        </p:blipFill>
        <p:spPr>
          <a:xfrm>
            <a:off x="2770641" y="1796597"/>
            <a:ext cx="4373109" cy="3656076"/>
          </a:xfrm>
          <a:prstGeom prst="rect">
            <a:avLst/>
          </a:prstGeom>
        </p:spPr>
      </p:pic>
      <p:sp>
        <p:nvSpPr>
          <p:cNvPr id="5" name="TextBox 4">
            <a:extLst>
              <a:ext uri="{FF2B5EF4-FFF2-40B4-BE49-F238E27FC236}">
                <a16:creationId xmlns:a16="http://schemas.microsoft.com/office/drawing/2014/main" id="{758DF70F-8175-4677-8890-F0C8459667B9}"/>
              </a:ext>
            </a:extLst>
          </p:cNvPr>
          <p:cNvSpPr txBox="1"/>
          <p:nvPr/>
        </p:nvSpPr>
        <p:spPr>
          <a:xfrm>
            <a:off x="1757362" y="5452673"/>
            <a:ext cx="7400925" cy="646331"/>
          </a:xfrm>
          <a:prstGeom prst="rect">
            <a:avLst/>
          </a:prstGeom>
          <a:noFill/>
        </p:spPr>
        <p:txBody>
          <a:bodyPr wrap="square" rtlCol="0">
            <a:spAutoFit/>
          </a:bodyPr>
          <a:lstStyle/>
          <a:p>
            <a:r>
              <a:rPr lang="en-US" dirty="0"/>
              <a:t>IoT home automation is </a:t>
            </a:r>
            <a:r>
              <a:rPr lang="en-US" b="1" dirty="0"/>
              <a:t>the ability to control domestic appliances by electronically controlled, internet-connected systems.</a:t>
            </a:r>
            <a:endParaRPr lang="en-US" dirty="0"/>
          </a:p>
        </p:txBody>
      </p:sp>
    </p:spTree>
    <p:extLst>
      <p:ext uri="{BB962C8B-B14F-4D97-AF65-F5344CB8AC3E}">
        <p14:creationId xmlns:p14="http://schemas.microsoft.com/office/powerpoint/2010/main" val="792968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C27B-91C8-493C-8971-8D1EC9BFA61D}"/>
              </a:ext>
            </a:extLst>
          </p:cNvPr>
          <p:cNvSpPr>
            <a:spLocks noGrp="1"/>
          </p:cNvSpPr>
          <p:nvPr>
            <p:ph type="title"/>
          </p:nvPr>
        </p:nvSpPr>
        <p:spPr/>
        <p:txBody>
          <a:bodyPr/>
          <a:lstStyle/>
          <a:p>
            <a:r>
              <a:rPr lang="en-US" b="1" dirty="0"/>
              <a:t>Domain Specific IoTs: Industrial application</a:t>
            </a:r>
            <a:endParaRPr lang="en-US" dirty="0"/>
          </a:p>
        </p:txBody>
      </p:sp>
      <p:pic>
        <p:nvPicPr>
          <p:cNvPr id="4" name="Content Placeholder 3">
            <a:extLst>
              <a:ext uri="{FF2B5EF4-FFF2-40B4-BE49-F238E27FC236}">
                <a16:creationId xmlns:a16="http://schemas.microsoft.com/office/drawing/2014/main" id="{9A5FBE07-E030-43FA-A22E-ADEAF869C191}"/>
              </a:ext>
            </a:extLst>
          </p:cNvPr>
          <p:cNvPicPr>
            <a:picLocks noGrp="1" noChangeAspect="1"/>
          </p:cNvPicPr>
          <p:nvPr>
            <p:ph idx="1"/>
          </p:nvPr>
        </p:nvPicPr>
        <p:blipFill>
          <a:blip r:embed="rId3"/>
          <a:stretch>
            <a:fillRect/>
          </a:stretch>
        </p:blipFill>
        <p:spPr>
          <a:xfrm>
            <a:off x="3722563" y="1568450"/>
            <a:ext cx="3578350" cy="3241160"/>
          </a:xfrm>
          <a:prstGeom prst="rect">
            <a:avLst/>
          </a:prstGeom>
        </p:spPr>
      </p:pic>
      <p:sp>
        <p:nvSpPr>
          <p:cNvPr id="5" name="TextBox 4">
            <a:extLst>
              <a:ext uri="{FF2B5EF4-FFF2-40B4-BE49-F238E27FC236}">
                <a16:creationId xmlns:a16="http://schemas.microsoft.com/office/drawing/2014/main" id="{ACCB349F-9B8A-4D1B-9FAA-3E5E5AD32037}"/>
              </a:ext>
            </a:extLst>
          </p:cNvPr>
          <p:cNvSpPr txBox="1"/>
          <p:nvPr/>
        </p:nvSpPr>
        <p:spPr>
          <a:xfrm>
            <a:off x="1557338" y="5114926"/>
            <a:ext cx="9031605" cy="923330"/>
          </a:xfrm>
          <a:prstGeom prst="rect">
            <a:avLst/>
          </a:prstGeom>
          <a:noFill/>
        </p:spPr>
        <p:txBody>
          <a:bodyPr wrap="square" rtlCol="0">
            <a:spAutoFit/>
          </a:bodyPr>
          <a:lstStyle/>
          <a:p>
            <a:r>
              <a:rPr lang="en-US" dirty="0"/>
              <a:t>The industrial internet of things refers to interconnected sensors, instruments, and other devices networked together with computers' industrial applications, including manufacturing and energy management.</a:t>
            </a:r>
          </a:p>
        </p:txBody>
      </p:sp>
    </p:spTree>
    <p:extLst>
      <p:ext uri="{BB962C8B-B14F-4D97-AF65-F5344CB8AC3E}">
        <p14:creationId xmlns:p14="http://schemas.microsoft.com/office/powerpoint/2010/main" val="1178281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C27B-91C8-493C-8971-8D1EC9BFA61D}"/>
              </a:ext>
            </a:extLst>
          </p:cNvPr>
          <p:cNvSpPr>
            <a:spLocks noGrp="1"/>
          </p:cNvSpPr>
          <p:nvPr>
            <p:ph type="title"/>
          </p:nvPr>
        </p:nvSpPr>
        <p:spPr/>
        <p:txBody>
          <a:bodyPr/>
          <a:lstStyle/>
          <a:p>
            <a:r>
              <a:rPr lang="en-US" b="1" dirty="0"/>
              <a:t>    Domain Specific IoTs: Agriculture</a:t>
            </a:r>
            <a:endParaRPr lang="en-US" dirty="0"/>
          </a:p>
        </p:txBody>
      </p:sp>
      <p:sp>
        <p:nvSpPr>
          <p:cNvPr id="5" name="TextBox 4">
            <a:extLst>
              <a:ext uri="{FF2B5EF4-FFF2-40B4-BE49-F238E27FC236}">
                <a16:creationId xmlns:a16="http://schemas.microsoft.com/office/drawing/2014/main" id="{ACCB349F-9B8A-4D1B-9FAA-3E5E5AD32037}"/>
              </a:ext>
            </a:extLst>
          </p:cNvPr>
          <p:cNvSpPr txBox="1"/>
          <p:nvPr/>
        </p:nvSpPr>
        <p:spPr>
          <a:xfrm>
            <a:off x="1557338" y="5114926"/>
            <a:ext cx="9031605" cy="1200329"/>
          </a:xfrm>
          <a:prstGeom prst="rect">
            <a:avLst/>
          </a:prstGeom>
          <a:noFill/>
        </p:spPr>
        <p:txBody>
          <a:bodyPr wrap="square" rtlCol="0">
            <a:spAutoFit/>
          </a:bodyPr>
          <a:lstStyle/>
          <a:p>
            <a:r>
              <a:rPr lang="en-US" dirty="0"/>
              <a:t>On farms, IOT </a:t>
            </a:r>
            <a:r>
              <a:rPr lang="en-US" b="1" dirty="0"/>
              <a:t>allows devices across a farm to measure all kinds of data remotely and provide this information to the farmer in real time</a:t>
            </a:r>
            <a:r>
              <a:rPr lang="en-US" dirty="0"/>
              <a:t>. IOT devices can gather information like soil moisture, chemical application, dam levels and livestock health - as well as monitor fences vehicles and weather.</a:t>
            </a:r>
          </a:p>
        </p:txBody>
      </p:sp>
      <p:pic>
        <p:nvPicPr>
          <p:cNvPr id="3" name="Picture 2">
            <a:extLst>
              <a:ext uri="{FF2B5EF4-FFF2-40B4-BE49-F238E27FC236}">
                <a16:creationId xmlns:a16="http://schemas.microsoft.com/office/drawing/2014/main" id="{226755A1-F3CB-4A16-9C19-E3F8DD803137}"/>
              </a:ext>
            </a:extLst>
          </p:cNvPr>
          <p:cNvPicPr>
            <a:picLocks noChangeAspect="1"/>
          </p:cNvPicPr>
          <p:nvPr/>
        </p:nvPicPr>
        <p:blipFill>
          <a:blip r:embed="rId3"/>
          <a:stretch>
            <a:fillRect/>
          </a:stretch>
        </p:blipFill>
        <p:spPr>
          <a:xfrm rot="10800000" flipV="1">
            <a:off x="2984659" y="1563501"/>
            <a:ext cx="5324475" cy="3551425"/>
          </a:xfrm>
          <a:prstGeom prst="rect">
            <a:avLst/>
          </a:prstGeom>
        </p:spPr>
      </p:pic>
    </p:spTree>
    <p:extLst>
      <p:ext uri="{BB962C8B-B14F-4D97-AF65-F5344CB8AC3E}">
        <p14:creationId xmlns:p14="http://schemas.microsoft.com/office/powerpoint/2010/main" val="2661037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A17D-DC00-46E5-8374-915954770D69}"/>
              </a:ext>
            </a:extLst>
          </p:cNvPr>
          <p:cNvSpPr>
            <a:spLocks noGrp="1"/>
          </p:cNvSpPr>
          <p:nvPr>
            <p:ph type="title"/>
          </p:nvPr>
        </p:nvSpPr>
        <p:spPr/>
        <p:txBody>
          <a:bodyPr/>
          <a:lstStyle/>
          <a:p>
            <a:r>
              <a:rPr lang="en-US" b="1" dirty="0"/>
              <a:t>     Domain Specific IoTs: Surveillance</a:t>
            </a:r>
            <a:endParaRPr lang="en-US" dirty="0"/>
          </a:p>
        </p:txBody>
      </p:sp>
      <p:pic>
        <p:nvPicPr>
          <p:cNvPr id="4" name="Content Placeholder 3">
            <a:extLst>
              <a:ext uri="{FF2B5EF4-FFF2-40B4-BE49-F238E27FC236}">
                <a16:creationId xmlns:a16="http://schemas.microsoft.com/office/drawing/2014/main" id="{7F06F8BF-6BBE-49CE-8100-0C87E6B2BA61}"/>
              </a:ext>
            </a:extLst>
          </p:cNvPr>
          <p:cNvPicPr>
            <a:picLocks noGrp="1" noChangeAspect="1"/>
          </p:cNvPicPr>
          <p:nvPr>
            <p:ph idx="1"/>
          </p:nvPr>
        </p:nvPicPr>
        <p:blipFill>
          <a:blip r:embed="rId3"/>
          <a:stretch>
            <a:fillRect/>
          </a:stretch>
        </p:blipFill>
        <p:spPr>
          <a:xfrm>
            <a:off x="1966912" y="1499667"/>
            <a:ext cx="6134102" cy="3214724"/>
          </a:xfrm>
          <a:prstGeom prst="rect">
            <a:avLst/>
          </a:prstGeom>
        </p:spPr>
      </p:pic>
      <p:sp>
        <p:nvSpPr>
          <p:cNvPr id="5" name="TextBox 4">
            <a:extLst>
              <a:ext uri="{FF2B5EF4-FFF2-40B4-BE49-F238E27FC236}">
                <a16:creationId xmlns:a16="http://schemas.microsoft.com/office/drawing/2014/main" id="{FE612E7C-D784-46D8-8062-E7EB418302B2}"/>
              </a:ext>
            </a:extLst>
          </p:cNvPr>
          <p:cNvSpPr txBox="1"/>
          <p:nvPr/>
        </p:nvSpPr>
        <p:spPr>
          <a:xfrm flipH="1">
            <a:off x="1888806" y="5329238"/>
            <a:ext cx="7812406" cy="923330"/>
          </a:xfrm>
          <a:prstGeom prst="rect">
            <a:avLst/>
          </a:prstGeom>
          <a:noFill/>
        </p:spPr>
        <p:txBody>
          <a:bodyPr wrap="square" rtlCol="0">
            <a:spAutoFit/>
          </a:bodyPr>
          <a:lstStyle/>
          <a:p>
            <a:r>
              <a:rPr lang="en-US" dirty="0"/>
              <a:t>Video surveillance capabilities are enhanced by IoT technology. Smart cameras and connected applications can process visual information without human intervention, opening the door for the adoption of many automated processes.</a:t>
            </a:r>
          </a:p>
        </p:txBody>
      </p:sp>
    </p:spTree>
    <p:extLst>
      <p:ext uri="{BB962C8B-B14F-4D97-AF65-F5344CB8AC3E}">
        <p14:creationId xmlns:p14="http://schemas.microsoft.com/office/powerpoint/2010/main" val="385787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3521-CDD1-462F-8571-D9CAC28398AC}"/>
              </a:ext>
            </a:extLst>
          </p:cNvPr>
          <p:cNvSpPr>
            <a:spLocks noGrp="1"/>
          </p:cNvSpPr>
          <p:nvPr>
            <p:ph type="title"/>
          </p:nvPr>
        </p:nvSpPr>
        <p:spPr/>
        <p:txBody>
          <a:bodyPr>
            <a:normAutofit/>
          </a:bodyPr>
          <a:lstStyle/>
          <a:p>
            <a:r>
              <a:rPr lang="en-US" b="1" dirty="0"/>
              <a:t>Future Factory Concepts</a:t>
            </a:r>
            <a:br>
              <a:rPr lang="en-US" dirty="0"/>
            </a:br>
            <a:endParaRPr lang="en-US" dirty="0"/>
          </a:p>
        </p:txBody>
      </p:sp>
      <p:sp>
        <p:nvSpPr>
          <p:cNvPr id="3" name="Content Placeholder 2">
            <a:extLst>
              <a:ext uri="{FF2B5EF4-FFF2-40B4-BE49-F238E27FC236}">
                <a16:creationId xmlns:a16="http://schemas.microsoft.com/office/drawing/2014/main" id="{670A62D0-42A2-4447-AD90-10B3DAEF45B8}"/>
              </a:ext>
            </a:extLst>
          </p:cNvPr>
          <p:cNvSpPr>
            <a:spLocks noGrp="1"/>
          </p:cNvSpPr>
          <p:nvPr>
            <p:ph idx="1"/>
          </p:nvPr>
        </p:nvSpPr>
        <p:spPr/>
        <p:txBody>
          <a:bodyPr>
            <a:normAutofit lnSpcReduction="10000"/>
          </a:bodyPr>
          <a:lstStyle/>
          <a:p>
            <a:r>
              <a:rPr lang="en-US" b="1" dirty="0"/>
              <a:t>Industrial Internet of Things(</a:t>
            </a:r>
            <a:r>
              <a:rPr lang="en-US" b="1" dirty="0" err="1"/>
              <a:t>IIoT</a:t>
            </a:r>
            <a:r>
              <a:rPr lang="en-US" b="1" dirty="0"/>
              <a:t>) in manufacturing &amp; Smart Factories</a:t>
            </a:r>
          </a:p>
          <a:p>
            <a:pPr marL="0" indent="0">
              <a:buNone/>
            </a:pPr>
            <a:r>
              <a:rPr lang="en-US" dirty="0"/>
              <a:t>Widely applied in sourcing and production, assembly and packaging, warehousing and supply chain management, </a:t>
            </a:r>
            <a:r>
              <a:rPr lang="en-US" dirty="0" err="1"/>
              <a:t>IIoT</a:t>
            </a:r>
            <a:r>
              <a:rPr lang="en-US" dirty="0"/>
              <a:t> solutions enable a fully-connected factory where information and operational commands can be directly sent to suppliers, manufacturers and distributors. Smart factories can achieve improved manufacturing efficiency and quality, enhanced human activity support and reduced energy consumption and costs. Many industrial and tech companies are venturing into </a:t>
            </a:r>
            <a:r>
              <a:rPr lang="en-US" dirty="0" err="1"/>
              <a:t>IIoT</a:t>
            </a:r>
            <a:r>
              <a:rPr lang="en-US" dirty="0"/>
              <a:t> product development, aiming to bring innovative </a:t>
            </a:r>
            <a:r>
              <a:rPr lang="en-US" dirty="0" err="1"/>
              <a:t>IIoT</a:t>
            </a:r>
            <a:r>
              <a:rPr lang="en-US" dirty="0"/>
              <a:t> solutions to smart manufacturing.</a:t>
            </a:r>
          </a:p>
          <a:p>
            <a:endParaRPr lang="en-US" dirty="0"/>
          </a:p>
        </p:txBody>
      </p:sp>
    </p:spTree>
    <p:extLst>
      <p:ext uri="{BB962C8B-B14F-4D97-AF65-F5344CB8AC3E}">
        <p14:creationId xmlns:p14="http://schemas.microsoft.com/office/powerpoint/2010/main" val="345776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2732-F1A2-4020-83F5-71E8CCC92DEE}"/>
              </a:ext>
            </a:extLst>
          </p:cNvPr>
          <p:cNvSpPr>
            <a:spLocks noGrp="1"/>
          </p:cNvSpPr>
          <p:nvPr>
            <p:ph type="title"/>
          </p:nvPr>
        </p:nvSpPr>
        <p:spPr>
          <a:xfrm>
            <a:off x="838200" y="327025"/>
            <a:ext cx="10515600" cy="1325563"/>
          </a:xfrm>
        </p:spPr>
        <p:txBody>
          <a:bodyPr/>
          <a:lstStyle/>
          <a:p>
            <a:r>
              <a:rPr lang="en-US" b="1" dirty="0"/>
              <a:t>Contents</a:t>
            </a:r>
          </a:p>
        </p:txBody>
      </p:sp>
      <p:sp>
        <p:nvSpPr>
          <p:cNvPr id="3" name="Content Placeholder 2">
            <a:extLst>
              <a:ext uri="{FF2B5EF4-FFF2-40B4-BE49-F238E27FC236}">
                <a16:creationId xmlns:a16="http://schemas.microsoft.com/office/drawing/2014/main" id="{76148E3D-CB60-4AD1-85E5-DCEA9CFD309E}"/>
              </a:ext>
            </a:extLst>
          </p:cNvPr>
          <p:cNvSpPr>
            <a:spLocks noGrp="1"/>
          </p:cNvSpPr>
          <p:nvPr>
            <p:ph idx="1"/>
          </p:nvPr>
        </p:nvSpPr>
        <p:spPr>
          <a:xfrm>
            <a:off x="838200" y="1549400"/>
            <a:ext cx="10515600" cy="4627563"/>
          </a:xfrm>
        </p:spPr>
        <p:txBody>
          <a:bodyPr>
            <a:normAutofit/>
          </a:bodyPr>
          <a:lstStyle/>
          <a:p>
            <a:r>
              <a:rPr lang="en-US" dirty="0"/>
              <a:t>Introduction to IoT </a:t>
            </a:r>
          </a:p>
          <a:p>
            <a:pPr marL="571500" indent="177800">
              <a:tabLst>
                <a:tab pos="800100" algn="l"/>
              </a:tabLst>
            </a:pPr>
            <a:r>
              <a:rPr lang="en-US" sz="1600" dirty="0"/>
              <a:t>IoT and its importance</a:t>
            </a:r>
          </a:p>
          <a:p>
            <a:pPr marL="571500" indent="177800">
              <a:tabLst>
                <a:tab pos="800100" algn="l"/>
              </a:tabLst>
            </a:pPr>
            <a:r>
              <a:rPr lang="en-US" sz="1600" dirty="0"/>
              <a:t>Elements &amp; Characteristics</a:t>
            </a:r>
          </a:p>
          <a:p>
            <a:pPr marL="571500" indent="177800">
              <a:tabLst>
                <a:tab pos="800100" algn="l"/>
              </a:tabLst>
            </a:pPr>
            <a:r>
              <a:rPr lang="en-US" sz="1600" dirty="0"/>
              <a:t>Influence of IOT in 4.0 IR</a:t>
            </a:r>
          </a:p>
          <a:p>
            <a:pPr marL="571500" indent="177800">
              <a:tabLst>
                <a:tab pos="800100" algn="l"/>
              </a:tabLst>
            </a:pPr>
            <a:r>
              <a:rPr lang="en-US" sz="1600" dirty="0"/>
              <a:t>Sensors, Actuators, Physical Design of IoT</a:t>
            </a:r>
          </a:p>
          <a:p>
            <a:pPr marL="571500" indent="177800">
              <a:tabLst>
                <a:tab pos="800100" algn="l"/>
              </a:tabLst>
            </a:pPr>
            <a:r>
              <a:rPr lang="en-US" sz="1600" dirty="0"/>
              <a:t>Embedded Systems</a:t>
            </a:r>
          </a:p>
          <a:p>
            <a:pPr marL="571500" indent="177800">
              <a:tabLst>
                <a:tab pos="800100" algn="l"/>
              </a:tabLst>
            </a:pPr>
            <a:r>
              <a:rPr lang="en-US" sz="1600" dirty="0"/>
              <a:t>IoT Levels and Templates</a:t>
            </a:r>
            <a:endParaRPr lang="en-US" dirty="0"/>
          </a:p>
          <a:p>
            <a:r>
              <a:rPr lang="en-US" dirty="0"/>
              <a:t>Domain Specific IoTs</a:t>
            </a:r>
          </a:p>
          <a:p>
            <a:pPr marL="571500" indent="177800"/>
            <a:r>
              <a:rPr lang="en-US" sz="1800" dirty="0"/>
              <a:t>Home automation, Industry applications, Agriculture, Surveillance applications</a:t>
            </a:r>
          </a:p>
          <a:p>
            <a:r>
              <a:rPr lang="en-US" dirty="0"/>
              <a:t>IoT applications for industry:</a:t>
            </a:r>
          </a:p>
          <a:p>
            <a:pPr marL="635000" indent="114300"/>
            <a:r>
              <a:rPr lang="en-US" sz="1800" dirty="0"/>
              <a:t>Future Factory Concepts, Green vs Brown Field of IoT, Smart Objects.</a:t>
            </a:r>
            <a:endParaRPr lang="en-US" dirty="0"/>
          </a:p>
          <a:p>
            <a:endParaRPr lang="en-US" dirty="0"/>
          </a:p>
          <a:p>
            <a:endParaRPr lang="en-US" dirty="0"/>
          </a:p>
        </p:txBody>
      </p:sp>
    </p:spTree>
    <p:extLst>
      <p:ext uri="{BB962C8B-B14F-4D97-AF65-F5344CB8AC3E}">
        <p14:creationId xmlns:p14="http://schemas.microsoft.com/office/powerpoint/2010/main" val="120850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613E-F6E0-48EB-8321-CF8CEEC07534}"/>
              </a:ext>
            </a:extLst>
          </p:cNvPr>
          <p:cNvSpPr>
            <a:spLocks noGrp="1"/>
          </p:cNvSpPr>
          <p:nvPr>
            <p:ph type="title"/>
          </p:nvPr>
        </p:nvSpPr>
        <p:spPr/>
        <p:txBody>
          <a:bodyPr/>
          <a:lstStyle/>
          <a:p>
            <a:r>
              <a:rPr lang="en-US" b="1" dirty="0"/>
              <a:t>Green vs Brown Field of IoT</a:t>
            </a:r>
            <a:endParaRPr lang="en-US" dirty="0"/>
          </a:p>
        </p:txBody>
      </p:sp>
      <p:sp>
        <p:nvSpPr>
          <p:cNvPr id="3" name="Content Placeholder 2">
            <a:extLst>
              <a:ext uri="{FF2B5EF4-FFF2-40B4-BE49-F238E27FC236}">
                <a16:creationId xmlns:a16="http://schemas.microsoft.com/office/drawing/2014/main" id="{EE36CA83-0CC4-43FE-BD3F-944BB8D0BAA2}"/>
              </a:ext>
            </a:extLst>
          </p:cNvPr>
          <p:cNvSpPr>
            <a:spLocks noGrp="1"/>
          </p:cNvSpPr>
          <p:nvPr>
            <p:ph idx="1"/>
          </p:nvPr>
        </p:nvSpPr>
        <p:spPr/>
        <p:txBody>
          <a:bodyPr>
            <a:normAutofit fontScale="92500" lnSpcReduction="20000"/>
          </a:bodyPr>
          <a:lstStyle/>
          <a:p>
            <a:r>
              <a:rPr lang="en-US" b="1" dirty="0"/>
              <a:t>Greenfield IoT development : </a:t>
            </a:r>
            <a:r>
              <a:rPr lang="en-US" dirty="0"/>
              <a:t>In software development, greenfield refers to software that is created from scratch in a totally new environment. No constraints are imposed by legacy code, no requirements to integrate with other systems.</a:t>
            </a:r>
          </a:p>
          <a:p>
            <a:endParaRPr lang="en-US" dirty="0"/>
          </a:p>
          <a:p>
            <a:r>
              <a:rPr lang="en-US" b="1" dirty="0"/>
              <a:t>Brownfield IoT development :</a:t>
            </a:r>
            <a:r>
              <a:rPr lang="en-US" dirty="0"/>
              <a:t>Again, to take the cue from software development, brownfield development refers to any form of software that created on top of legacy systems or with the aim of coexisting with other software that are already in use. This will impose some constraints and requirements that will limit design and implementation decisions to the developers. The development process can become challenging and arduous and require meticulous analysis, design and testing, things that many upstart developers don’t have the patience for.</a:t>
            </a:r>
          </a:p>
        </p:txBody>
      </p:sp>
    </p:spTree>
    <p:extLst>
      <p:ext uri="{BB962C8B-B14F-4D97-AF65-F5344CB8AC3E}">
        <p14:creationId xmlns:p14="http://schemas.microsoft.com/office/powerpoint/2010/main" val="104235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E60C6-207E-4D00-91EF-EF35F8DAD648}"/>
              </a:ext>
            </a:extLst>
          </p:cNvPr>
          <p:cNvSpPr>
            <a:spLocks noGrp="1"/>
          </p:cNvSpPr>
          <p:nvPr>
            <p:ph type="title"/>
          </p:nvPr>
        </p:nvSpPr>
        <p:spPr/>
        <p:txBody>
          <a:bodyPr/>
          <a:lstStyle/>
          <a:p>
            <a:r>
              <a:rPr lang="en-US" dirty="0"/>
              <a:t>Smart Objects </a:t>
            </a:r>
          </a:p>
        </p:txBody>
      </p:sp>
      <p:sp>
        <p:nvSpPr>
          <p:cNvPr id="3" name="Content Placeholder 2">
            <a:extLst>
              <a:ext uri="{FF2B5EF4-FFF2-40B4-BE49-F238E27FC236}">
                <a16:creationId xmlns:a16="http://schemas.microsoft.com/office/drawing/2014/main" id="{1F429EE3-6885-4F32-AEFC-A5C2BB6A08D2}"/>
              </a:ext>
            </a:extLst>
          </p:cNvPr>
          <p:cNvSpPr>
            <a:spLocks noGrp="1"/>
          </p:cNvSpPr>
          <p:nvPr>
            <p:ph idx="1"/>
          </p:nvPr>
        </p:nvSpPr>
        <p:spPr/>
        <p:txBody>
          <a:bodyPr/>
          <a:lstStyle/>
          <a:p>
            <a:r>
              <a:rPr lang="en-US" dirty="0"/>
              <a:t>The concept of smart in IoT is used for physical objects that are active, digital, networked, can operate to some extent autonomously, reconfigurable and has local control of the resources. The smart objects need energy, data storage, etc.</a:t>
            </a:r>
          </a:p>
          <a:p>
            <a:r>
              <a:rPr lang="en-US" dirty="0"/>
              <a:t>A smart object carries blocks of application logic that make sense for their local situation and interact with human users. A smart object sense, log, and interpret the occurrence within themselves and the environment, and intercommunicate with each other and exchange information with people.</a:t>
            </a:r>
          </a:p>
          <a:p>
            <a:r>
              <a:rPr lang="en-US" dirty="0"/>
              <a:t>Example: Smartphone, Tablet, Smart TV, </a:t>
            </a:r>
            <a:r>
              <a:rPr lang="en-US" dirty="0" err="1"/>
              <a:t>SmartMat</a:t>
            </a:r>
            <a:r>
              <a:rPr lang="en-US" dirty="0"/>
              <a:t> etc.</a:t>
            </a:r>
          </a:p>
        </p:txBody>
      </p:sp>
    </p:spTree>
    <p:extLst>
      <p:ext uri="{BB962C8B-B14F-4D97-AF65-F5344CB8AC3E}">
        <p14:creationId xmlns:p14="http://schemas.microsoft.com/office/powerpoint/2010/main" val="2474256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2C3855-47B9-410B-8822-47A902382DBA}"/>
              </a:ext>
            </a:extLst>
          </p:cNvPr>
          <p:cNvSpPr txBox="1"/>
          <p:nvPr/>
        </p:nvSpPr>
        <p:spPr>
          <a:xfrm>
            <a:off x="3248243" y="2345961"/>
            <a:ext cx="5695514" cy="1446550"/>
          </a:xfrm>
          <a:prstGeom prst="rect">
            <a:avLst/>
          </a:prstGeom>
          <a:noFill/>
        </p:spPr>
        <p:txBody>
          <a:bodyPr wrap="square" rtlCol="0">
            <a:spAutoFit/>
          </a:bodyPr>
          <a:lstStyle/>
          <a:p>
            <a:r>
              <a:rPr lang="en-US" sz="8800" dirty="0"/>
              <a:t>Thank you</a:t>
            </a:r>
          </a:p>
        </p:txBody>
      </p:sp>
    </p:spTree>
    <p:extLst>
      <p:ext uri="{BB962C8B-B14F-4D97-AF65-F5344CB8AC3E}">
        <p14:creationId xmlns:p14="http://schemas.microsoft.com/office/powerpoint/2010/main" val="65442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6557-5BDE-46B8-B124-87607F5E6A5D}"/>
              </a:ext>
            </a:extLst>
          </p:cNvPr>
          <p:cNvSpPr>
            <a:spLocks noGrp="1"/>
          </p:cNvSpPr>
          <p:nvPr>
            <p:ph type="title"/>
          </p:nvPr>
        </p:nvSpPr>
        <p:spPr/>
        <p:txBody>
          <a:bodyPr/>
          <a:lstStyle/>
          <a:p>
            <a:r>
              <a:rPr lang="en-US" b="1" dirty="0"/>
              <a:t>IoT and its importance</a:t>
            </a:r>
            <a:br>
              <a:rPr lang="en-US" dirty="0"/>
            </a:br>
            <a:endParaRPr lang="en-US" dirty="0"/>
          </a:p>
        </p:txBody>
      </p:sp>
      <p:sp>
        <p:nvSpPr>
          <p:cNvPr id="3" name="Content Placeholder 2">
            <a:extLst>
              <a:ext uri="{FF2B5EF4-FFF2-40B4-BE49-F238E27FC236}">
                <a16:creationId xmlns:a16="http://schemas.microsoft.com/office/drawing/2014/main" id="{5EBE334A-E858-4703-9D9A-5A3149553F59}"/>
              </a:ext>
            </a:extLst>
          </p:cNvPr>
          <p:cNvSpPr>
            <a:spLocks noGrp="1"/>
          </p:cNvSpPr>
          <p:nvPr>
            <p:ph idx="1"/>
          </p:nvPr>
        </p:nvSpPr>
        <p:spPr/>
        <p:txBody>
          <a:bodyPr/>
          <a:lstStyle/>
          <a:p>
            <a:r>
              <a:rPr lang="en-US" dirty="0">
                <a:highlight>
                  <a:srgbClr val="FFFF00"/>
                </a:highlight>
              </a:rPr>
              <a:t>What is IoT?</a:t>
            </a:r>
          </a:p>
          <a:p>
            <a:pPr marL="0" indent="0">
              <a:buNone/>
            </a:pPr>
            <a:r>
              <a:rPr lang="en-US" dirty="0"/>
              <a:t>IoT or Internet of things describes physical objects that are embedded with sensors, processing ability, software, and other technologies that connect and exchange data with other devices and systems over the Internet or other communications networks</a:t>
            </a:r>
          </a:p>
          <a:p>
            <a:pPr marL="0" indent="0">
              <a:buNone/>
            </a:pPr>
            <a:endParaRPr lang="en-US" dirty="0"/>
          </a:p>
          <a:p>
            <a:r>
              <a:rPr lang="en-US" dirty="0">
                <a:highlight>
                  <a:srgbClr val="FFFF00"/>
                </a:highlight>
              </a:rPr>
              <a:t>Importance?</a:t>
            </a:r>
          </a:p>
          <a:p>
            <a:pPr marL="0" indent="0">
              <a:buNone/>
            </a:pPr>
            <a:r>
              <a:rPr lang="en-US" dirty="0"/>
              <a:t>Live smarter, automate home and business, reduce cost</a:t>
            </a:r>
          </a:p>
        </p:txBody>
      </p:sp>
    </p:spTree>
    <p:extLst>
      <p:ext uri="{BB962C8B-B14F-4D97-AF65-F5344CB8AC3E}">
        <p14:creationId xmlns:p14="http://schemas.microsoft.com/office/powerpoint/2010/main" val="3749331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FD273-A450-41CA-9527-0B6FD01F4F43}"/>
              </a:ext>
            </a:extLst>
          </p:cNvPr>
          <p:cNvSpPr>
            <a:spLocks noGrp="1"/>
          </p:cNvSpPr>
          <p:nvPr>
            <p:ph type="title"/>
          </p:nvPr>
        </p:nvSpPr>
        <p:spPr/>
        <p:txBody>
          <a:bodyPr/>
          <a:lstStyle/>
          <a:p>
            <a:r>
              <a:rPr lang="en-US" b="1" dirty="0"/>
              <a:t>Elements &amp; Characteristics of IoT</a:t>
            </a:r>
          </a:p>
        </p:txBody>
      </p:sp>
      <p:sp>
        <p:nvSpPr>
          <p:cNvPr id="3" name="Content Placeholder 2">
            <a:extLst>
              <a:ext uri="{FF2B5EF4-FFF2-40B4-BE49-F238E27FC236}">
                <a16:creationId xmlns:a16="http://schemas.microsoft.com/office/drawing/2014/main" id="{53BB83AD-8B98-4185-A067-7552E698D366}"/>
              </a:ext>
            </a:extLst>
          </p:cNvPr>
          <p:cNvSpPr>
            <a:spLocks noGrp="1"/>
          </p:cNvSpPr>
          <p:nvPr>
            <p:ph idx="1"/>
          </p:nvPr>
        </p:nvSpPr>
        <p:spPr/>
        <p:txBody>
          <a:bodyPr>
            <a:normAutofit fontScale="77500" lnSpcReduction="20000"/>
          </a:bodyPr>
          <a:lstStyle/>
          <a:p>
            <a:r>
              <a:rPr lang="en-US" dirty="0">
                <a:highlight>
                  <a:srgbClr val="FFFF00"/>
                </a:highlight>
              </a:rPr>
              <a:t>Elements of IoT</a:t>
            </a:r>
          </a:p>
          <a:p>
            <a:pPr marL="0" indent="0">
              <a:buNone/>
            </a:pPr>
            <a:r>
              <a:rPr lang="en-US" dirty="0"/>
              <a:t>    4 fundamental components of IoT system,</a:t>
            </a:r>
          </a:p>
          <a:p>
            <a:pPr marL="457200" indent="169863">
              <a:lnSpc>
                <a:spcPct val="120000"/>
              </a:lnSpc>
              <a:spcBef>
                <a:spcPts val="100"/>
              </a:spcBef>
              <a:spcAft>
                <a:spcPts val="100"/>
              </a:spcAft>
            </a:pPr>
            <a:r>
              <a:rPr lang="en-US" sz="1900" dirty="0"/>
              <a:t>Sensors/Device</a:t>
            </a:r>
          </a:p>
          <a:p>
            <a:pPr marL="457200" indent="169863">
              <a:lnSpc>
                <a:spcPct val="120000"/>
              </a:lnSpc>
              <a:spcBef>
                <a:spcPts val="100"/>
              </a:spcBef>
              <a:spcAft>
                <a:spcPts val="100"/>
              </a:spcAft>
            </a:pPr>
            <a:r>
              <a:rPr lang="en-US" sz="1900" dirty="0"/>
              <a:t>Connectivity</a:t>
            </a:r>
          </a:p>
          <a:p>
            <a:pPr marL="457200" indent="169863">
              <a:lnSpc>
                <a:spcPct val="120000"/>
              </a:lnSpc>
              <a:spcBef>
                <a:spcPts val="100"/>
              </a:spcBef>
              <a:spcAft>
                <a:spcPts val="100"/>
              </a:spcAft>
            </a:pPr>
            <a:r>
              <a:rPr lang="en-US" sz="1900" dirty="0"/>
              <a:t>Data Processing</a:t>
            </a:r>
          </a:p>
          <a:p>
            <a:pPr marL="457200" indent="169863">
              <a:lnSpc>
                <a:spcPct val="120000"/>
              </a:lnSpc>
              <a:spcBef>
                <a:spcPts val="100"/>
              </a:spcBef>
              <a:spcAft>
                <a:spcPts val="100"/>
              </a:spcAft>
            </a:pPr>
            <a:r>
              <a:rPr lang="en-US" sz="1900" dirty="0"/>
              <a:t>UI</a:t>
            </a:r>
          </a:p>
          <a:p>
            <a:r>
              <a:rPr lang="en-US" dirty="0">
                <a:highlight>
                  <a:srgbClr val="FFFF00"/>
                </a:highlight>
              </a:rPr>
              <a:t>Characteristics of IoT</a:t>
            </a:r>
          </a:p>
          <a:p>
            <a:pPr marL="0" indent="0">
              <a:buNone/>
            </a:pPr>
            <a:r>
              <a:rPr lang="en-US" dirty="0"/>
              <a:t>     6 basic characteristics</a:t>
            </a:r>
          </a:p>
          <a:p>
            <a:pPr marL="623888" indent="-158750"/>
            <a:r>
              <a:rPr lang="en-US" sz="2100" dirty="0"/>
              <a:t>Connectivity </a:t>
            </a:r>
          </a:p>
          <a:p>
            <a:pPr marL="623888" indent="-158750"/>
            <a:r>
              <a:rPr lang="en-US" sz="2100" dirty="0"/>
              <a:t>Intelligence and Identity </a:t>
            </a:r>
          </a:p>
          <a:p>
            <a:pPr marL="623888" indent="-158750"/>
            <a:r>
              <a:rPr lang="en-US" sz="2100" dirty="0"/>
              <a:t>Scalability</a:t>
            </a:r>
          </a:p>
          <a:p>
            <a:pPr marL="623888" indent="-158750"/>
            <a:r>
              <a:rPr lang="en-US" sz="2100" dirty="0"/>
              <a:t>Dynamic and Self-Adapting (Complexity)</a:t>
            </a:r>
          </a:p>
          <a:p>
            <a:pPr marL="623888" indent="-158750"/>
            <a:r>
              <a:rPr lang="en-US" sz="2100" dirty="0"/>
              <a:t>Architecture</a:t>
            </a:r>
          </a:p>
          <a:p>
            <a:pPr marL="623888" indent="-158750"/>
            <a:r>
              <a:rPr lang="en-US" sz="2100" dirty="0"/>
              <a:t>Safety</a:t>
            </a:r>
          </a:p>
        </p:txBody>
      </p:sp>
    </p:spTree>
    <p:extLst>
      <p:ext uri="{BB962C8B-B14F-4D97-AF65-F5344CB8AC3E}">
        <p14:creationId xmlns:p14="http://schemas.microsoft.com/office/powerpoint/2010/main" val="80331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7B8F-88B2-42D6-B812-34CA20C7F47F}"/>
              </a:ext>
            </a:extLst>
          </p:cNvPr>
          <p:cNvSpPr>
            <a:spLocks noGrp="1"/>
          </p:cNvSpPr>
          <p:nvPr>
            <p:ph type="title"/>
          </p:nvPr>
        </p:nvSpPr>
        <p:spPr/>
        <p:txBody>
          <a:bodyPr/>
          <a:lstStyle/>
          <a:p>
            <a:r>
              <a:rPr lang="en-US" b="1" dirty="0"/>
              <a:t>Influence of in 4</a:t>
            </a:r>
            <a:r>
              <a:rPr lang="en-US" b="1" baseline="30000" dirty="0"/>
              <a:t>th</a:t>
            </a:r>
            <a:r>
              <a:rPr lang="en-US" b="1" dirty="0"/>
              <a:t> Industrial Revolution</a:t>
            </a:r>
          </a:p>
        </p:txBody>
      </p:sp>
      <p:sp>
        <p:nvSpPr>
          <p:cNvPr id="3" name="Content Placeholder 2">
            <a:extLst>
              <a:ext uri="{FF2B5EF4-FFF2-40B4-BE49-F238E27FC236}">
                <a16:creationId xmlns:a16="http://schemas.microsoft.com/office/drawing/2014/main" id="{FCBD9299-0451-4649-965D-37634B87FEC9}"/>
              </a:ext>
            </a:extLst>
          </p:cNvPr>
          <p:cNvSpPr>
            <a:spLocks noGrp="1"/>
          </p:cNvSpPr>
          <p:nvPr>
            <p:ph idx="1"/>
          </p:nvPr>
        </p:nvSpPr>
        <p:spPr>
          <a:xfrm>
            <a:off x="838200" y="2099971"/>
            <a:ext cx="4720771" cy="4076991"/>
          </a:xfrm>
        </p:spPr>
        <p:txBody>
          <a:bodyPr/>
          <a:lstStyle/>
          <a:p>
            <a:r>
              <a:rPr lang="en-US" dirty="0"/>
              <a:t>The Fourth Industrial Revolution is data-driven. And a primary reason for this is the rise of the internet of things (IoT). Connected devices from the consumer level to the industrial are creating—and consuming—more data than ever before.</a:t>
            </a:r>
          </a:p>
        </p:txBody>
      </p:sp>
      <p:pic>
        <p:nvPicPr>
          <p:cNvPr id="4" name="Picture 3">
            <a:extLst>
              <a:ext uri="{FF2B5EF4-FFF2-40B4-BE49-F238E27FC236}">
                <a16:creationId xmlns:a16="http://schemas.microsoft.com/office/drawing/2014/main" id="{F4147C9E-1B97-4C2F-8EFE-E65D6199141F}"/>
              </a:ext>
            </a:extLst>
          </p:cNvPr>
          <p:cNvPicPr>
            <a:picLocks noChangeAspect="1"/>
          </p:cNvPicPr>
          <p:nvPr/>
        </p:nvPicPr>
        <p:blipFill>
          <a:blip r:embed="rId3"/>
          <a:stretch>
            <a:fillRect/>
          </a:stretch>
        </p:blipFill>
        <p:spPr>
          <a:xfrm>
            <a:off x="5558971" y="1942014"/>
            <a:ext cx="6303282" cy="4392903"/>
          </a:xfrm>
          <a:prstGeom prst="rect">
            <a:avLst/>
          </a:prstGeom>
        </p:spPr>
      </p:pic>
    </p:spTree>
    <p:extLst>
      <p:ext uri="{BB962C8B-B14F-4D97-AF65-F5344CB8AC3E}">
        <p14:creationId xmlns:p14="http://schemas.microsoft.com/office/powerpoint/2010/main" val="3277503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70FA-CB85-47C5-978D-80878A7977B3}"/>
              </a:ext>
            </a:extLst>
          </p:cNvPr>
          <p:cNvSpPr>
            <a:spLocks noGrp="1"/>
          </p:cNvSpPr>
          <p:nvPr>
            <p:ph type="title"/>
          </p:nvPr>
        </p:nvSpPr>
        <p:spPr/>
        <p:txBody>
          <a:bodyPr/>
          <a:lstStyle/>
          <a:p>
            <a:r>
              <a:rPr lang="en-US" b="1" dirty="0"/>
              <a:t>Sensors, Actuators, Physical Design of IoT</a:t>
            </a:r>
            <a:br>
              <a:rPr lang="en-US" dirty="0"/>
            </a:br>
            <a:endParaRPr lang="en-US" dirty="0"/>
          </a:p>
        </p:txBody>
      </p:sp>
      <p:sp>
        <p:nvSpPr>
          <p:cNvPr id="3" name="Content Placeholder 2">
            <a:extLst>
              <a:ext uri="{FF2B5EF4-FFF2-40B4-BE49-F238E27FC236}">
                <a16:creationId xmlns:a16="http://schemas.microsoft.com/office/drawing/2014/main" id="{5813BE4E-4DB4-480C-98C5-FB54F40726A8}"/>
              </a:ext>
            </a:extLst>
          </p:cNvPr>
          <p:cNvSpPr>
            <a:spLocks noGrp="1"/>
          </p:cNvSpPr>
          <p:nvPr>
            <p:ph idx="1"/>
          </p:nvPr>
        </p:nvSpPr>
        <p:spPr>
          <a:xfrm>
            <a:off x="838200" y="1825625"/>
            <a:ext cx="7429411" cy="4351338"/>
          </a:xfrm>
        </p:spPr>
        <p:txBody>
          <a:bodyPr>
            <a:normAutofit/>
          </a:bodyPr>
          <a:lstStyle/>
          <a:p>
            <a:r>
              <a:rPr lang="en-US" sz="1800" b="1" dirty="0">
                <a:highlight>
                  <a:srgbClr val="FFFF00"/>
                </a:highlight>
              </a:rPr>
              <a:t>A sensor </a:t>
            </a:r>
            <a:r>
              <a:rPr lang="en-US" sz="1800" dirty="0"/>
              <a:t>is </a:t>
            </a:r>
            <a:r>
              <a:rPr lang="en-US" sz="1800" b="1" dirty="0"/>
              <a:t>a device that detects and responds to some type of input from the physical environment</a:t>
            </a:r>
            <a:r>
              <a:rPr lang="en-US" sz="1800" dirty="0"/>
              <a:t>. The specific input could be light, heat, motion, moisture, pressure, or any one of a great number of other environmental phenomena.</a:t>
            </a:r>
          </a:p>
          <a:p>
            <a:r>
              <a:rPr lang="en-US" sz="1800" dirty="0"/>
              <a:t> </a:t>
            </a:r>
            <a:r>
              <a:rPr lang="en-US" sz="1800" b="1" dirty="0">
                <a:highlight>
                  <a:srgbClr val="FFFF00"/>
                </a:highlight>
              </a:rPr>
              <a:t>An actuator </a:t>
            </a:r>
            <a:r>
              <a:rPr lang="en-US" sz="1800" dirty="0"/>
              <a:t>is a machine component or system that moves or controls the mechanism or the system.</a:t>
            </a:r>
          </a:p>
          <a:p>
            <a:endParaRPr lang="en-US" sz="1800" dirty="0"/>
          </a:p>
          <a:p>
            <a:endParaRPr lang="en-US" sz="1800" dirty="0"/>
          </a:p>
          <a:p>
            <a:endParaRPr lang="en-US" sz="1800" dirty="0"/>
          </a:p>
          <a:p>
            <a:endParaRPr lang="en-US" sz="1800" dirty="0"/>
          </a:p>
          <a:p>
            <a:endParaRPr lang="en-US" sz="1800" dirty="0"/>
          </a:p>
          <a:p>
            <a:r>
              <a:rPr lang="en-US" sz="1800" b="1" dirty="0">
                <a:highlight>
                  <a:srgbClr val="FFFF00"/>
                </a:highlight>
              </a:rPr>
              <a:t>An IoT device </a:t>
            </a:r>
            <a:r>
              <a:rPr lang="en-US" sz="1800" dirty="0"/>
              <a:t>is made up of a Physical object (“thing”) + Controller (“brain”) + Sensors + Actuators + Networks (Internet)</a:t>
            </a:r>
          </a:p>
        </p:txBody>
      </p:sp>
      <p:pic>
        <p:nvPicPr>
          <p:cNvPr id="4" name="Picture 3">
            <a:extLst>
              <a:ext uri="{FF2B5EF4-FFF2-40B4-BE49-F238E27FC236}">
                <a16:creationId xmlns:a16="http://schemas.microsoft.com/office/drawing/2014/main" id="{26EBE54F-228F-4AF5-9E37-B421CD6CA0EA}"/>
              </a:ext>
            </a:extLst>
          </p:cNvPr>
          <p:cNvPicPr>
            <a:picLocks noChangeAspect="1"/>
          </p:cNvPicPr>
          <p:nvPr/>
        </p:nvPicPr>
        <p:blipFill>
          <a:blip r:embed="rId3"/>
          <a:stretch>
            <a:fillRect/>
          </a:stretch>
        </p:blipFill>
        <p:spPr>
          <a:xfrm>
            <a:off x="8122467" y="1835490"/>
            <a:ext cx="3848763" cy="2165804"/>
          </a:xfrm>
          <a:prstGeom prst="rect">
            <a:avLst/>
          </a:prstGeom>
        </p:spPr>
      </p:pic>
      <p:pic>
        <p:nvPicPr>
          <p:cNvPr id="5" name="Picture 4">
            <a:extLst>
              <a:ext uri="{FF2B5EF4-FFF2-40B4-BE49-F238E27FC236}">
                <a16:creationId xmlns:a16="http://schemas.microsoft.com/office/drawing/2014/main" id="{E44EF496-1BAC-4498-A7EC-B0A35C253FBC}"/>
              </a:ext>
            </a:extLst>
          </p:cNvPr>
          <p:cNvPicPr>
            <a:picLocks noChangeAspect="1"/>
          </p:cNvPicPr>
          <p:nvPr/>
        </p:nvPicPr>
        <p:blipFill>
          <a:blip r:embed="rId4"/>
          <a:stretch>
            <a:fillRect/>
          </a:stretch>
        </p:blipFill>
        <p:spPr>
          <a:xfrm>
            <a:off x="1537675" y="3530602"/>
            <a:ext cx="5885317" cy="1812433"/>
          </a:xfrm>
          <a:prstGeom prst="rect">
            <a:avLst/>
          </a:prstGeom>
        </p:spPr>
      </p:pic>
    </p:spTree>
    <p:extLst>
      <p:ext uri="{BB962C8B-B14F-4D97-AF65-F5344CB8AC3E}">
        <p14:creationId xmlns:p14="http://schemas.microsoft.com/office/powerpoint/2010/main" val="120957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DC9CD-5B69-4268-9B57-C22B839704FD}"/>
              </a:ext>
            </a:extLst>
          </p:cNvPr>
          <p:cNvSpPr>
            <a:spLocks noGrp="1"/>
          </p:cNvSpPr>
          <p:nvPr>
            <p:ph type="title"/>
          </p:nvPr>
        </p:nvSpPr>
        <p:spPr/>
        <p:txBody>
          <a:bodyPr/>
          <a:lstStyle/>
          <a:p>
            <a:r>
              <a:rPr lang="en-US" b="1" dirty="0"/>
              <a:t>Embedded Systems</a:t>
            </a:r>
            <a:br>
              <a:rPr lang="en-US" dirty="0"/>
            </a:br>
            <a:endParaRPr lang="en-US" dirty="0"/>
          </a:p>
        </p:txBody>
      </p:sp>
      <p:sp>
        <p:nvSpPr>
          <p:cNvPr id="3" name="Content Placeholder 2">
            <a:extLst>
              <a:ext uri="{FF2B5EF4-FFF2-40B4-BE49-F238E27FC236}">
                <a16:creationId xmlns:a16="http://schemas.microsoft.com/office/drawing/2014/main" id="{621F3C0C-AB11-4D7B-9AAA-921CE7FF39FB}"/>
              </a:ext>
            </a:extLst>
          </p:cNvPr>
          <p:cNvSpPr>
            <a:spLocks noGrp="1"/>
          </p:cNvSpPr>
          <p:nvPr>
            <p:ph idx="1"/>
          </p:nvPr>
        </p:nvSpPr>
        <p:spPr/>
        <p:txBody>
          <a:bodyPr/>
          <a:lstStyle/>
          <a:p>
            <a:r>
              <a:rPr lang="en-US" b="1" dirty="0"/>
              <a:t>An embedded system </a:t>
            </a:r>
            <a:r>
              <a:rPr lang="en-US" dirty="0"/>
              <a:t>is a computer system—a combination of a computer processor, computer memory, and input/output peripheral devices—that has a dedicated function within a larger mechanical or electronic system</a:t>
            </a:r>
          </a:p>
          <a:p>
            <a:r>
              <a:rPr lang="en-US" dirty="0"/>
              <a:t>IoT is embedded system that connects to internet. Embedded systems are not updated after they are shipped to customer but IoT may be updated with time.</a:t>
            </a:r>
          </a:p>
          <a:p>
            <a:endParaRPr lang="en-US" dirty="0"/>
          </a:p>
        </p:txBody>
      </p:sp>
    </p:spTree>
    <p:extLst>
      <p:ext uri="{BB962C8B-B14F-4D97-AF65-F5344CB8AC3E}">
        <p14:creationId xmlns:p14="http://schemas.microsoft.com/office/powerpoint/2010/main" val="253990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96D5-4B94-4F9C-BFF3-74832B0B4D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07A434-F45A-4C46-8160-60E537FC957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01399D8-ADA6-4A9F-B76B-DDDC3A7AF5EF}"/>
              </a:ext>
            </a:extLst>
          </p:cNvPr>
          <p:cNvPicPr>
            <a:picLocks noChangeAspect="1"/>
          </p:cNvPicPr>
          <p:nvPr/>
        </p:nvPicPr>
        <p:blipFill>
          <a:blip r:embed="rId2"/>
          <a:stretch>
            <a:fillRect/>
          </a:stretch>
        </p:blipFill>
        <p:spPr>
          <a:xfrm>
            <a:off x="-7425" y="-19383"/>
            <a:ext cx="12290139" cy="6877383"/>
          </a:xfrm>
          <a:prstGeom prst="rect">
            <a:avLst/>
          </a:prstGeom>
        </p:spPr>
      </p:pic>
    </p:spTree>
    <p:extLst>
      <p:ext uri="{BB962C8B-B14F-4D97-AF65-F5344CB8AC3E}">
        <p14:creationId xmlns:p14="http://schemas.microsoft.com/office/powerpoint/2010/main" val="88324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71E8-6417-46D1-9EBB-7DAD55496A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A0E563-500F-4854-B1DB-822B9E62A0A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71794DD-DAD1-415C-9E62-C804BFBB1095}"/>
              </a:ext>
            </a:extLst>
          </p:cNvPr>
          <p:cNvPicPr>
            <a:picLocks noChangeAspect="1"/>
          </p:cNvPicPr>
          <p:nvPr/>
        </p:nvPicPr>
        <p:blipFill>
          <a:blip r:embed="rId3"/>
          <a:stretch>
            <a:fillRect/>
          </a:stretch>
        </p:blipFill>
        <p:spPr>
          <a:xfrm>
            <a:off x="0" y="3568"/>
            <a:ext cx="12198349" cy="6854432"/>
          </a:xfrm>
          <a:prstGeom prst="rect">
            <a:avLst/>
          </a:prstGeom>
        </p:spPr>
      </p:pic>
    </p:spTree>
    <p:extLst>
      <p:ext uri="{BB962C8B-B14F-4D97-AF65-F5344CB8AC3E}">
        <p14:creationId xmlns:p14="http://schemas.microsoft.com/office/powerpoint/2010/main" val="3068394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1058</Words>
  <Application>Microsoft Office PowerPoint</Application>
  <PresentationFormat>Widescreen</PresentationFormat>
  <Paragraphs>113</Paragraphs>
  <Slides>22</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Introduction to IoT</vt:lpstr>
      <vt:lpstr>Contents</vt:lpstr>
      <vt:lpstr>IoT and its importance </vt:lpstr>
      <vt:lpstr>Elements &amp; Characteristics of IoT</vt:lpstr>
      <vt:lpstr>Influence of in 4th Industrial Revolution</vt:lpstr>
      <vt:lpstr>Sensors, Actuators, Physical Design of IoT </vt:lpstr>
      <vt:lpstr>Embedded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Domain Specific IoTs: Home automation</vt:lpstr>
      <vt:lpstr>Domain Specific IoTs: Industrial application</vt:lpstr>
      <vt:lpstr>    Domain Specific IoTs: Agriculture</vt:lpstr>
      <vt:lpstr>     Domain Specific IoTs: Surveillance</vt:lpstr>
      <vt:lpstr>Future Factory Concepts </vt:lpstr>
      <vt:lpstr>Green vs Brown Field of IoT</vt:lpstr>
      <vt:lpstr>Smart Objects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IoT</dc:title>
  <dc:creator>Partha Dip</dc:creator>
  <cp:lastModifiedBy>Partha Dip</cp:lastModifiedBy>
  <cp:revision>34</cp:revision>
  <dcterms:created xsi:type="dcterms:W3CDTF">2022-03-13T14:42:15Z</dcterms:created>
  <dcterms:modified xsi:type="dcterms:W3CDTF">2022-03-14T03:51:03Z</dcterms:modified>
</cp:coreProperties>
</file>