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qPLjxEyzVfceiT5WhyY9fSsus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2" name="Google Shape;52;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 name="Google Shape;5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p:nvPr>
            <p:ph idx="2" type="pic"/>
          </p:nvPr>
        </p:nvSpPr>
        <p:spPr>
          <a:xfrm>
            <a:off x="5183188" y="987425"/>
            <a:ext cx="6172200" cy="4873625"/>
          </a:xfrm>
          <a:prstGeom prst="rect">
            <a:avLst/>
          </a:prstGeom>
          <a:noFill/>
          <a:ln>
            <a:noFill/>
          </a:ln>
        </p:spPr>
      </p:sp>
      <p:sp>
        <p:nvSpPr>
          <p:cNvPr id="59" name="Google Shape;59;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atabricks.com/glossary/hadoop-cluster#:~:text=A%20Hadoop%20cluster%20is%20a,computations%20on%20big%20data%20sets.&amp;text=Hadoop%20clusters%20consist%20of%20a,%2C%20low%2Dcost%20commodity%20hardware." TargetMode="External"/><Relationship Id="rId4" Type="http://schemas.openxmlformats.org/officeDocument/2006/relationships/hyperlink" Target="https://databricks.com/glossary/hadoop-cluster#:~:text=A%20Hadoop%20cluster%20is%20a,computations%20on%20big%20data%20sets.&amp;text=Hadoop%20clusters%20consist%20of%20a,%2C%20low%2Dcost%20commodity%20hardware." TargetMode="External"/><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title"/>
          </p:nvPr>
        </p:nvSpPr>
        <p:spPr>
          <a:xfrm>
            <a:off x="831850" y="1578095"/>
            <a:ext cx="10515600" cy="106641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2060"/>
              </a:buClr>
              <a:buSzPts val="6000"/>
              <a:buFont typeface="Gill Sans"/>
              <a:buNone/>
            </a:pPr>
            <a:r>
              <a:rPr lang="en-GB">
                <a:solidFill>
                  <a:srgbClr val="002060"/>
                </a:solidFill>
                <a:latin typeface="Gill Sans"/>
                <a:ea typeface="Gill Sans"/>
                <a:cs typeface="Gill Sans"/>
                <a:sym typeface="Gill Sans"/>
              </a:rPr>
              <a:t>Cluster</a:t>
            </a:r>
            <a:endParaRPr/>
          </a:p>
        </p:txBody>
      </p:sp>
      <p:sp>
        <p:nvSpPr>
          <p:cNvPr id="80" name="Google Shape;80;p1"/>
          <p:cNvSpPr txBox="1"/>
          <p:nvPr>
            <p:ph idx="1" type="body"/>
          </p:nvPr>
        </p:nvSpPr>
        <p:spPr>
          <a:xfrm>
            <a:off x="928832" y="4261209"/>
            <a:ext cx="10515600" cy="1163423"/>
          </a:xfrm>
          <a:prstGeom prst="rect">
            <a:avLst/>
          </a:prstGeom>
          <a:solidFill>
            <a:srgbClr val="7F7F7F"/>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1400"/>
              <a:buNone/>
            </a:pPr>
            <a:r>
              <a:rPr lang="en-GB" sz="1400">
                <a:solidFill>
                  <a:srgbClr val="F2F2F2"/>
                </a:solidFill>
                <a:latin typeface="Georgia"/>
                <a:ea typeface="Georgia"/>
                <a:cs typeface="Georgia"/>
                <a:sym typeface="Georgia"/>
              </a:rPr>
              <a:t>Krishno Dey</a:t>
            </a:r>
            <a:endParaRPr sz="1400">
              <a:solidFill>
                <a:srgbClr val="F2F2F2"/>
              </a:solidFill>
              <a:latin typeface="Georgia"/>
              <a:ea typeface="Georgia"/>
              <a:cs typeface="Georgia"/>
              <a:sym typeface="Georgia"/>
            </a:endParaRPr>
          </a:p>
          <a:p>
            <a:pPr indent="0" lvl="0" marL="0" rtl="0" algn="l">
              <a:lnSpc>
                <a:spcPct val="90000"/>
              </a:lnSpc>
              <a:spcBef>
                <a:spcPts val="1000"/>
              </a:spcBef>
              <a:spcAft>
                <a:spcPts val="0"/>
              </a:spcAft>
              <a:buClr>
                <a:srgbClr val="F2F2F2"/>
              </a:buClr>
              <a:buSzPts val="1400"/>
              <a:buNone/>
            </a:pPr>
            <a:r>
              <a:rPr lang="en-GB" sz="1400">
                <a:solidFill>
                  <a:srgbClr val="F2F2F2"/>
                </a:solidFill>
                <a:latin typeface="Georgia"/>
                <a:ea typeface="Georgia"/>
                <a:cs typeface="Georgia"/>
                <a:sym typeface="Georgia"/>
              </a:rPr>
              <a:t>Lecturer</a:t>
            </a:r>
            <a:endParaRPr/>
          </a:p>
          <a:p>
            <a:pPr indent="0" lvl="0" marL="0" rtl="0" algn="l">
              <a:lnSpc>
                <a:spcPct val="90000"/>
              </a:lnSpc>
              <a:spcBef>
                <a:spcPts val="1000"/>
              </a:spcBef>
              <a:spcAft>
                <a:spcPts val="0"/>
              </a:spcAft>
              <a:buClr>
                <a:srgbClr val="F2F2F2"/>
              </a:buClr>
              <a:buSzPts val="1400"/>
              <a:buNone/>
            </a:pPr>
            <a:r>
              <a:rPr lang="en-GB" sz="1400">
                <a:solidFill>
                  <a:srgbClr val="F2F2F2"/>
                </a:solidFill>
                <a:latin typeface="Georgia"/>
                <a:ea typeface="Georgia"/>
                <a:cs typeface="Georgia"/>
                <a:sym typeface="Georgia"/>
              </a:rPr>
              <a:t>Department of Computer Science and Engineering</a:t>
            </a:r>
            <a:endParaRPr sz="1400">
              <a:solidFill>
                <a:srgbClr val="F2F2F2"/>
              </a:solidFill>
              <a:latin typeface="Georgia"/>
              <a:ea typeface="Georgia"/>
              <a:cs typeface="Georgia"/>
              <a:sym typeface="Georgia"/>
            </a:endParaRPr>
          </a:p>
        </p:txBody>
      </p:sp>
      <p:pic>
        <p:nvPicPr>
          <p:cNvPr id="81" name="Google Shape;81;p1"/>
          <p:cNvPicPr preferRelativeResize="0"/>
          <p:nvPr/>
        </p:nvPicPr>
        <p:blipFill rotWithShape="1">
          <a:blip r:embed="rId3">
            <a:alphaModFix/>
          </a:blip>
          <a:srcRect b="0" l="0" r="0" t="0"/>
          <a:stretch/>
        </p:blipFill>
        <p:spPr>
          <a:xfrm>
            <a:off x="1501176" y="693810"/>
            <a:ext cx="4588474" cy="1190136"/>
          </a:xfrm>
          <a:prstGeom prst="rect">
            <a:avLst/>
          </a:prstGeom>
          <a:noFill/>
          <a:ln>
            <a:noFill/>
          </a:ln>
        </p:spPr>
      </p:pic>
      <p:pic>
        <p:nvPicPr>
          <p:cNvPr id="82" name="Google Shape;82;p1"/>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GB"/>
              <a:t>Calculating Hadoop Cluster Capacity</a:t>
            </a:r>
            <a:endParaRPr/>
          </a:p>
        </p:txBody>
      </p:sp>
      <p:pic>
        <p:nvPicPr>
          <p:cNvPr id="148" name="Google Shape;148;p35"/>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49" name="Google Shape;14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GB"/>
              <a:t>For example: Let's say that you need 500TB of space. If you have a JBOD of 12 disks, and each disk can store 6TB of data, then the data node capacity, or the maximum amount of data that each node can store, will be 72 TB. Data nodes can be added as the data grows, so to start with its better to select the lowest number of data nodes required.</a:t>
            </a:r>
            <a:endParaRPr/>
          </a:p>
          <a:p>
            <a:pPr indent="0" lvl="0" marL="114300" rtl="0" algn="l">
              <a:lnSpc>
                <a:spcPct val="90000"/>
              </a:lnSpc>
              <a:spcBef>
                <a:spcPts val="1000"/>
              </a:spcBef>
              <a:spcAft>
                <a:spcPts val="0"/>
              </a:spcAft>
              <a:buSzPts val="1800"/>
              <a:buNone/>
            </a:pPr>
            <a:r>
              <a:t/>
            </a:r>
            <a:endParaRPr/>
          </a:p>
          <a:p>
            <a:pPr indent="0" lvl="0" marL="114300" rtl="0" algn="l">
              <a:lnSpc>
                <a:spcPct val="90000"/>
              </a:lnSpc>
              <a:spcBef>
                <a:spcPts val="1000"/>
              </a:spcBef>
              <a:spcAft>
                <a:spcPts val="0"/>
              </a:spcAft>
              <a:buSzPts val="1800"/>
              <a:buNone/>
            </a:pPr>
            <a:r>
              <a:rPr lang="en-GB"/>
              <a:t>In this case, the number of data nodes required to store 500TB of data equals 500/72, or approximately 7.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422563" y="61289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None/>
            </a:pPr>
            <a:r>
              <a:rPr lang="en-GB">
                <a:solidFill>
                  <a:srgbClr val="1F3864"/>
                </a:solidFill>
                <a:latin typeface="Gill Sans"/>
                <a:ea typeface="Gill Sans"/>
                <a:cs typeface="Gill Sans"/>
                <a:sym typeface="Gill Sans"/>
              </a:rPr>
              <a:t>Communication Protocols Used in Hadoop Clusters</a:t>
            </a:r>
            <a:endParaRPr>
              <a:solidFill>
                <a:srgbClr val="1F3864"/>
              </a:solidFill>
              <a:latin typeface="Gill Sans"/>
              <a:ea typeface="Gill Sans"/>
              <a:cs typeface="Gill Sans"/>
              <a:sym typeface="Gill Sans"/>
            </a:endParaRPr>
          </a:p>
        </p:txBody>
      </p:sp>
      <p:sp>
        <p:nvSpPr>
          <p:cNvPr id="155" name="Google Shape;15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342900" rtl="0" algn="l">
              <a:lnSpc>
                <a:spcPct val="90000"/>
              </a:lnSpc>
              <a:spcBef>
                <a:spcPts val="0"/>
              </a:spcBef>
              <a:spcAft>
                <a:spcPts val="0"/>
              </a:spcAft>
              <a:buSzPts val="2400"/>
              <a:buFont typeface="Noto Sans Symbols"/>
              <a:buNone/>
            </a:pPr>
            <a:r>
              <a:t/>
            </a:r>
            <a:endParaRPr b="1" sz="2000"/>
          </a:p>
          <a:p>
            <a:pPr indent="-190500" lvl="0" marL="342900" rtl="0" algn="l">
              <a:lnSpc>
                <a:spcPct val="90000"/>
              </a:lnSpc>
              <a:spcBef>
                <a:spcPts val="0"/>
              </a:spcBef>
              <a:spcAft>
                <a:spcPts val="0"/>
              </a:spcAft>
              <a:buSzPts val="2400"/>
              <a:buFont typeface="Noto Sans Symbols"/>
              <a:buNone/>
            </a:pPr>
            <a:r>
              <a:t/>
            </a:r>
            <a:endParaRPr sz="2400"/>
          </a:p>
          <a:p>
            <a:pPr indent="-342900" lvl="0" marL="342900" rtl="0" algn="l">
              <a:lnSpc>
                <a:spcPct val="90000"/>
              </a:lnSpc>
              <a:spcBef>
                <a:spcPts val="0"/>
              </a:spcBef>
              <a:spcAft>
                <a:spcPts val="0"/>
              </a:spcAft>
              <a:buSzPts val="2400"/>
              <a:buFont typeface="Noto Sans Symbols"/>
              <a:buChar char="⮚"/>
            </a:pPr>
            <a:r>
              <a:rPr lang="en-GB" sz="2400"/>
              <a:t>The HDFS communication protocol works on the top of TCP/IP protocol.</a:t>
            </a:r>
            <a:endParaRPr/>
          </a:p>
          <a:p>
            <a:pPr indent="-190500" lvl="0" marL="342900" rtl="0" algn="l">
              <a:lnSpc>
                <a:spcPct val="90000"/>
              </a:lnSpc>
              <a:spcBef>
                <a:spcPts val="0"/>
              </a:spcBef>
              <a:spcAft>
                <a:spcPts val="0"/>
              </a:spcAft>
              <a:buSzPts val="2400"/>
              <a:buFont typeface="Noto Sans Symbols"/>
              <a:buNone/>
            </a:pPr>
            <a:r>
              <a:t/>
            </a:r>
            <a:endParaRPr sz="2400"/>
          </a:p>
          <a:p>
            <a:pPr indent="-342900" lvl="0" marL="342900" rtl="0" algn="l">
              <a:lnSpc>
                <a:spcPct val="90000"/>
              </a:lnSpc>
              <a:spcBef>
                <a:spcPts val="0"/>
              </a:spcBef>
              <a:spcAft>
                <a:spcPts val="0"/>
              </a:spcAft>
              <a:buSzPts val="2400"/>
              <a:buFont typeface="Noto Sans Symbols"/>
              <a:buChar char="⮚"/>
            </a:pPr>
            <a:r>
              <a:rPr lang="en-GB" sz="2400"/>
              <a:t> The client establishes a connection with NameNode using configurable TCP port. </a:t>
            </a:r>
            <a:endParaRPr sz="2400"/>
          </a:p>
          <a:p>
            <a:pPr indent="-190500" lvl="0" marL="342900" rtl="0" algn="l">
              <a:lnSpc>
                <a:spcPct val="90000"/>
              </a:lnSpc>
              <a:spcBef>
                <a:spcPts val="0"/>
              </a:spcBef>
              <a:spcAft>
                <a:spcPts val="0"/>
              </a:spcAft>
              <a:buSzPts val="2400"/>
              <a:buFont typeface="Noto Sans Symbols"/>
              <a:buNone/>
            </a:pPr>
            <a:r>
              <a:t/>
            </a:r>
            <a:endParaRPr sz="2400"/>
          </a:p>
          <a:p>
            <a:pPr indent="-342900" lvl="0" marL="342900" rtl="0" algn="l">
              <a:lnSpc>
                <a:spcPct val="90000"/>
              </a:lnSpc>
              <a:spcBef>
                <a:spcPts val="0"/>
              </a:spcBef>
              <a:spcAft>
                <a:spcPts val="0"/>
              </a:spcAft>
              <a:buSzPts val="2400"/>
              <a:buFont typeface="Noto Sans Symbols"/>
              <a:buChar char="⮚"/>
            </a:pPr>
            <a:r>
              <a:rPr lang="en-GB" sz="2400"/>
              <a:t>Hadoop cluster establishes the connection to the client using client protocol. </a:t>
            </a:r>
            <a:endParaRPr sz="2400"/>
          </a:p>
          <a:p>
            <a:pPr indent="-190500" lvl="0" marL="342900" rtl="0" algn="l">
              <a:lnSpc>
                <a:spcPct val="90000"/>
              </a:lnSpc>
              <a:spcBef>
                <a:spcPts val="0"/>
              </a:spcBef>
              <a:spcAft>
                <a:spcPts val="0"/>
              </a:spcAft>
              <a:buSzPts val="2400"/>
              <a:buFont typeface="Noto Sans Symbols"/>
              <a:buNone/>
            </a:pPr>
            <a:r>
              <a:t/>
            </a:r>
            <a:endParaRPr sz="2400"/>
          </a:p>
          <a:p>
            <a:pPr indent="-342900" lvl="0" marL="342900" rtl="0" algn="l">
              <a:lnSpc>
                <a:spcPct val="90000"/>
              </a:lnSpc>
              <a:spcBef>
                <a:spcPts val="0"/>
              </a:spcBef>
              <a:spcAft>
                <a:spcPts val="0"/>
              </a:spcAft>
              <a:buSzPts val="2400"/>
              <a:buFont typeface="Noto Sans Symbols"/>
              <a:buChar char="⮚"/>
            </a:pPr>
            <a:r>
              <a:rPr lang="en-GB" sz="2400"/>
              <a:t>DataNode talks to NameNode using the DataNode Protocol.</a:t>
            </a:r>
            <a:endParaRPr sz="2400"/>
          </a:p>
        </p:txBody>
      </p:sp>
      <p:pic>
        <p:nvPicPr>
          <p:cNvPr id="156" name="Google Shape;156;p7"/>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None/>
            </a:pPr>
            <a:r>
              <a:rPr lang="en-GB">
                <a:solidFill>
                  <a:srgbClr val="1F3864"/>
                </a:solidFill>
                <a:latin typeface="Gill Sans"/>
                <a:ea typeface="Gill Sans"/>
                <a:cs typeface="Gill Sans"/>
                <a:sym typeface="Gill Sans"/>
              </a:rPr>
              <a:t>Benefits of Hadoop Clusters</a:t>
            </a:r>
            <a:endParaRPr>
              <a:solidFill>
                <a:srgbClr val="1F3864"/>
              </a:solidFill>
              <a:latin typeface="Gill Sans"/>
              <a:ea typeface="Gill Sans"/>
              <a:cs typeface="Gill Sans"/>
              <a:sym typeface="Gill Sans"/>
            </a:endParaRPr>
          </a:p>
        </p:txBody>
      </p:sp>
      <p:sp>
        <p:nvSpPr>
          <p:cNvPr id="162" name="Google Shape;162;p8"/>
          <p:cNvSpPr txBox="1"/>
          <p:nvPr>
            <p:ph idx="1" type="body"/>
          </p:nvPr>
        </p:nvSpPr>
        <p:spPr>
          <a:xfrm>
            <a:off x="613025" y="1690700"/>
            <a:ext cx="10515600" cy="4351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2400"/>
              <a:buFont typeface="Noto Sans Symbols"/>
              <a:buChar char="⮚"/>
            </a:pPr>
            <a:r>
              <a:rPr lang="en-GB"/>
              <a:t>Robustness</a:t>
            </a:r>
            <a:endParaRPr/>
          </a:p>
          <a:p>
            <a:pPr indent="-457200" lvl="0" marL="457200" rtl="0" algn="l">
              <a:lnSpc>
                <a:spcPct val="90000"/>
              </a:lnSpc>
              <a:spcBef>
                <a:spcPts val="0"/>
              </a:spcBef>
              <a:spcAft>
                <a:spcPts val="0"/>
              </a:spcAft>
              <a:buSzPts val="2400"/>
              <a:buFont typeface="Noto Sans Symbols"/>
              <a:buChar char="⮚"/>
            </a:pPr>
            <a:r>
              <a:rPr lang="en-GB"/>
              <a:t>Data disks failures, heartbeats and re-replication</a:t>
            </a:r>
            <a:endParaRPr/>
          </a:p>
          <a:p>
            <a:pPr indent="-457200" lvl="0" marL="457200" rtl="0" algn="l">
              <a:lnSpc>
                <a:spcPct val="90000"/>
              </a:lnSpc>
              <a:spcBef>
                <a:spcPts val="0"/>
              </a:spcBef>
              <a:spcAft>
                <a:spcPts val="0"/>
              </a:spcAft>
              <a:buSzPts val="2400"/>
              <a:buFont typeface="Noto Sans Symbols"/>
              <a:buChar char="⮚"/>
            </a:pPr>
            <a:r>
              <a:rPr lang="en-GB"/>
              <a:t>Cluster Rebalancing</a:t>
            </a:r>
            <a:endParaRPr/>
          </a:p>
          <a:p>
            <a:pPr indent="-457200" lvl="0" marL="457200" rtl="0" algn="l">
              <a:lnSpc>
                <a:spcPct val="90000"/>
              </a:lnSpc>
              <a:spcBef>
                <a:spcPts val="0"/>
              </a:spcBef>
              <a:spcAft>
                <a:spcPts val="0"/>
              </a:spcAft>
              <a:buSzPts val="2400"/>
              <a:buFont typeface="Noto Sans Symbols"/>
              <a:buChar char="⮚"/>
            </a:pPr>
            <a:r>
              <a:rPr lang="en-GB"/>
              <a:t>Data integrity</a:t>
            </a:r>
            <a:endParaRPr/>
          </a:p>
          <a:p>
            <a:pPr indent="-457200" lvl="0" marL="457200" rtl="0" algn="l">
              <a:lnSpc>
                <a:spcPct val="90000"/>
              </a:lnSpc>
              <a:spcBef>
                <a:spcPts val="0"/>
              </a:spcBef>
              <a:spcAft>
                <a:spcPts val="0"/>
              </a:spcAft>
              <a:buSzPts val="2400"/>
              <a:buFont typeface="Noto Sans Symbols"/>
              <a:buChar char="⮚"/>
            </a:pPr>
            <a:r>
              <a:rPr lang="en-GB"/>
              <a:t>Metadata disk failure</a:t>
            </a:r>
            <a:endParaRPr/>
          </a:p>
          <a:p>
            <a:pPr indent="-457200" lvl="0" marL="457200" rtl="0" algn="l">
              <a:lnSpc>
                <a:spcPct val="90000"/>
              </a:lnSpc>
              <a:spcBef>
                <a:spcPts val="0"/>
              </a:spcBef>
              <a:spcAft>
                <a:spcPts val="0"/>
              </a:spcAft>
              <a:buSzPts val="2400"/>
              <a:buFont typeface="Noto Sans Symbols"/>
              <a:buChar char="⮚"/>
            </a:pPr>
            <a:r>
              <a:rPr lang="en-GB"/>
              <a:t>Snapshot</a:t>
            </a:r>
            <a:endParaRPr/>
          </a:p>
        </p:txBody>
      </p:sp>
      <p:pic>
        <p:nvPicPr>
          <p:cNvPr id="163" name="Google Shape;163;p8"/>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None/>
            </a:pPr>
            <a:r>
              <a:rPr lang="en-GB">
                <a:solidFill>
                  <a:srgbClr val="1F3864"/>
                </a:solidFill>
                <a:latin typeface="Gill Sans"/>
                <a:ea typeface="Gill Sans"/>
                <a:cs typeface="Gill Sans"/>
                <a:sym typeface="Gill Sans"/>
              </a:rPr>
              <a:t>What are the challenges of a Hadoop Cluster?</a:t>
            </a:r>
            <a:endParaRPr>
              <a:solidFill>
                <a:srgbClr val="1F3864"/>
              </a:solidFill>
              <a:latin typeface="Gill Sans"/>
              <a:ea typeface="Gill Sans"/>
              <a:cs typeface="Gill Sans"/>
              <a:sym typeface="Gill Sans"/>
            </a:endParaRPr>
          </a:p>
        </p:txBody>
      </p:sp>
      <p:sp>
        <p:nvSpPr>
          <p:cNvPr id="169" name="Google Shape;169;p9"/>
          <p:cNvSpPr txBox="1"/>
          <p:nvPr>
            <p:ph idx="1" type="body"/>
          </p:nvPr>
        </p:nvSpPr>
        <p:spPr>
          <a:xfrm>
            <a:off x="912340" y="1830118"/>
            <a:ext cx="11073714" cy="44737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595959"/>
              </a:buClr>
              <a:buSzPts val="2000"/>
              <a:buFont typeface="Noto Sans Symbols"/>
              <a:buChar char="⮚"/>
            </a:pPr>
            <a:r>
              <a:rPr lang="en-GB"/>
              <a:t>Issue with small files</a:t>
            </a:r>
            <a:endParaRPr/>
          </a:p>
          <a:p>
            <a:pPr indent="-330200" lvl="0" marL="457200" rtl="0" algn="l">
              <a:lnSpc>
                <a:spcPct val="90000"/>
              </a:lnSpc>
              <a:spcBef>
                <a:spcPts val="0"/>
              </a:spcBef>
              <a:spcAft>
                <a:spcPts val="0"/>
              </a:spcAft>
              <a:buClr>
                <a:srgbClr val="595959"/>
              </a:buClr>
              <a:buSzPts val="2000"/>
              <a:buFont typeface="Noto Sans Symbols"/>
              <a:buNone/>
            </a:pPr>
            <a:r>
              <a:t/>
            </a:r>
            <a:endParaRPr/>
          </a:p>
          <a:p>
            <a:pPr indent="-457200" lvl="0" marL="457200" rtl="0" algn="l">
              <a:lnSpc>
                <a:spcPct val="90000"/>
              </a:lnSpc>
              <a:spcBef>
                <a:spcPts val="0"/>
              </a:spcBef>
              <a:spcAft>
                <a:spcPts val="0"/>
              </a:spcAft>
              <a:buClr>
                <a:srgbClr val="595959"/>
              </a:buClr>
              <a:buSzPts val="2000"/>
              <a:buFont typeface="Noto Sans Symbols"/>
              <a:buChar char="⮚"/>
            </a:pPr>
            <a:r>
              <a:rPr lang="en-GB"/>
              <a:t>High processing overhead</a:t>
            </a:r>
            <a:endParaRPr/>
          </a:p>
          <a:p>
            <a:pPr indent="-330200" lvl="0" marL="457200" rtl="0" algn="l">
              <a:lnSpc>
                <a:spcPct val="90000"/>
              </a:lnSpc>
              <a:spcBef>
                <a:spcPts val="0"/>
              </a:spcBef>
              <a:spcAft>
                <a:spcPts val="0"/>
              </a:spcAft>
              <a:buClr>
                <a:srgbClr val="595959"/>
              </a:buClr>
              <a:buSzPts val="2000"/>
              <a:buFont typeface="Noto Sans Symbols"/>
              <a:buNone/>
            </a:pPr>
            <a:r>
              <a:t/>
            </a:r>
            <a:endParaRPr/>
          </a:p>
          <a:p>
            <a:pPr indent="-457200" lvl="0" marL="457200" rtl="0" algn="l">
              <a:lnSpc>
                <a:spcPct val="90000"/>
              </a:lnSpc>
              <a:spcBef>
                <a:spcPts val="0"/>
              </a:spcBef>
              <a:spcAft>
                <a:spcPts val="0"/>
              </a:spcAft>
              <a:buClr>
                <a:srgbClr val="595959"/>
              </a:buClr>
              <a:buSzPts val="2000"/>
              <a:buFont typeface="Noto Sans Symbols"/>
              <a:buChar char="⮚"/>
            </a:pPr>
            <a:r>
              <a:rPr lang="en-GB"/>
              <a:t>Only batch processing is supported</a:t>
            </a:r>
            <a:endParaRPr/>
          </a:p>
          <a:p>
            <a:pPr indent="-330200" lvl="0" marL="457200" rtl="0" algn="l">
              <a:lnSpc>
                <a:spcPct val="90000"/>
              </a:lnSpc>
              <a:spcBef>
                <a:spcPts val="0"/>
              </a:spcBef>
              <a:spcAft>
                <a:spcPts val="0"/>
              </a:spcAft>
              <a:buClr>
                <a:srgbClr val="595959"/>
              </a:buClr>
              <a:buSzPts val="2000"/>
              <a:buFont typeface="Noto Sans Symbols"/>
              <a:buNone/>
            </a:pPr>
            <a:r>
              <a:t/>
            </a:r>
            <a:endParaRPr/>
          </a:p>
          <a:p>
            <a:pPr indent="-457200" lvl="0" marL="457200" rtl="0" algn="l">
              <a:lnSpc>
                <a:spcPct val="90000"/>
              </a:lnSpc>
              <a:spcBef>
                <a:spcPts val="0"/>
              </a:spcBef>
              <a:spcAft>
                <a:spcPts val="0"/>
              </a:spcAft>
              <a:buClr>
                <a:srgbClr val="595959"/>
              </a:buClr>
              <a:buSzPts val="2000"/>
              <a:buFont typeface="Noto Sans Symbols"/>
              <a:buChar char="⮚"/>
            </a:pPr>
            <a:r>
              <a:rPr lang="en-GB"/>
              <a:t>Iterative Processing</a:t>
            </a:r>
            <a:endParaRPr/>
          </a:p>
        </p:txBody>
      </p:sp>
      <p:pic>
        <p:nvPicPr>
          <p:cNvPr id="170" name="Google Shape;170;p9"/>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None/>
            </a:pPr>
            <a:r>
              <a:rPr lang="en-GB">
                <a:solidFill>
                  <a:srgbClr val="1F3864"/>
                </a:solidFill>
                <a:latin typeface="Gill Sans"/>
                <a:ea typeface="Gill Sans"/>
                <a:cs typeface="Gill Sans"/>
                <a:sym typeface="Gill Sans"/>
              </a:rPr>
              <a:t>References</a:t>
            </a:r>
            <a:endParaRPr>
              <a:solidFill>
                <a:srgbClr val="1F3864"/>
              </a:solidFill>
              <a:latin typeface="Gill Sans"/>
              <a:ea typeface="Gill Sans"/>
              <a:cs typeface="Gill Sans"/>
              <a:sym typeface="Gill Sans"/>
            </a:endParaRPr>
          </a:p>
        </p:txBody>
      </p:sp>
      <p:sp>
        <p:nvSpPr>
          <p:cNvPr id="176" name="Google Shape;176;p36"/>
          <p:cNvSpPr txBox="1"/>
          <p:nvPr>
            <p:ph idx="1" type="body"/>
          </p:nvPr>
        </p:nvSpPr>
        <p:spPr>
          <a:xfrm>
            <a:off x="912340" y="1830118"/>
            <a:ext cx="11073714" cy="44737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595959"/>
              </a:buClr>
              <a:buSzPts val="2000"/>
              <a:buFont typeface="Noto Sans Symbols"/>
              <a:buChar char="⮚"/>
            </a:pPr>
            <a:r>
              <a:rPr lang="en-GB" u="sng">
                <a:solidFill>
                  <a:schemeClr val="hlink"/>
                </a:solidFill>
                <a:hlinkClick r:id="rId3"/>
              </a:rPr>
              <a:t>Data-Flair</a:t>
            </a:r>
            <a:endParaRPr/>
          </a:p>
          <a:p>
            <a:pPr indent="-457200" lvl="0" marL="457200" rtl="0" algn="l">
              <a:lnSpc>
                <a:spcPct val="90000"/>
              </a:lnSpc>
              <a:spcBef>
                <a:spcPts val="0"/>
              </a:spcBef>
              <a:spcAft>
                <a:spcPts val="0"/>
              </a:spcAft>
              <a:buClr>
                <a:srgbClr val="595959"/>
              </a:buClr>
              <a:buSzPts val="2000"/>
              <a:buFont typeface="Noto Sans Symbols"/>
              <a:buChar char="⮚"/>
            </a:pPr>
            <a:r>
              <a:rPr lang="en-GB" u="sng">
                <a:solidFill>
                  <a:schemeClr val="hlink"/>
                </a:solidFill>
                <a:hlinkClick r:id="rId4"/>
              </a:rPr>
              <a:t>Data-Bricks</a:t>
            </a:r>
            <a:endParaRPr/>
          </a:p>
        </p:txBody>
      </p:sp>
      <p:pic>
        <p:nvPicPr>
          <p:cNvPr id="177" name="Google Shape;177;p36"/>
          <p:cNvPicPr preferRelativeResize="0"/>
          <p:nvPr/>
        </p:nvPicPr>
        <p:blipFill rotWithShape="1">
          <a:blip r:embed="rId5">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None/>
            </a:pPr>
            <a:r>
              <a:rPr lang="en-GB">
                <a:solidFill>
                  <a:srgbClr val="002060"/>
                </a:solidFill>
                <a:latin typeface="Gill Sans"/>
                <a:ea typeface="Gill Sans"/>
                <a:cs typeface="Gill Sans"/>
                <a:sym typeface="Gill Sans"/>
              </a:rPr>
              <a:t>Agenda</a:t>
            </a:r>
            <a:endParaRPr>
              <a:solidFill>
                <a:srgbClr val="002060"/>
              </a:solidFill>
              <a:latin typeface="Gill Sans"/>
              <a:ea typeface="Gill Sans"/>
              <a:cs typeface="Gill Sans"/>
              <a:sym typeface="Gill Sans"/>
            </a:endParaRPr>
          </a:p>
        </p:txBody>
      </p:sp>
      <p:sp>
        <p:nvSpPr>
          <p:cNvPr id="88" name="Google Shape;88;p2"/>
          <p:cNvSpPr txBox="1"/>
          <p:nvPr>
            <p:ph idx="1" type="body"/>
          </p:nvPr>
        </p:nvSpPr>
        <p:spPr>
          <a:xfrm>
            <a:off x="838200" y="1825625"/>
            <a:ext cx="10515600" cy="3785466"/>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What is Hadoop Cluster</a:t>
            </a:r>
            <a:endParaRPr/>
          </a:p>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Hadoop Cluster Architecture</a:t>
            </a:r>
            <a:endParaRPr/>
          </a:p>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Size of Hadoop Architecture</a:t>
            </a:r>
            <a:endParaRPr/>
          </a:p>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Single Node and Muti-Node Cluster</a:t>
            </a:r>
            <a:endParaRPr/>
          </a:p>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Communication Protocol in Hadoop Cluster</a:t>
            </a:r>
            <a:endParaRPr/>
          </a:p>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Benefits of Hadoop Cluster</a:t>
            </a:r>
            <a:endParaRPr/>
          </a:p>
          <a:p>
            <a:pPr indent="-457200" lvl="0" marL="457200" rtl="0" algn="l">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Challenges of Hadoop Cluster</a:t>
            </a:r>
            <a:endParaRPr>
              <a:solidFill>
                <a:srgbClr val="757070"/>
              </a:solidFill>
              <a:latin typeface="Gill Sans"/>
              <a:ea typeface="Gill Sans"/>
              <a:cs typeface="Gill Sans"/>
              <a:sym typeface="Gill Sans"/>
            </a:endParaRPr>
          </a:p>
          <a:p>
            <a:pPr indent="0" lvl="0" marL="0" rtl="0" algn="l">
              <a:lnSpc>
                <a:spcPct val="90000"/>
              </a:lnSpc>
              <a:spcBef>
                <a:spcPts val="1000"/>
              </a:spcBef>
              <a:spcAft>
                <a:spcPts val="0"/>
              </a:spcAft>
              <a:buClr>
                <a:schemeClr val="dk1"/>
              </a:buClr>
              <a:buSzPts val="2800"/>
              <a:buNone/>
            </a:pPr>
            <a:r>
              <a:t/>
            </a:r>
            <a:endParaRPr>
              <a:latin typeface="Gill Sans"/>
              <a:ea typeface="Gill Sans"/>
              <a:cs typeface="Gill Sans"/>
              <a:sym typeface="Gill Sans"/>
            </a:endParaRPr>
          </a:p>
        </p:txBody>
      </p:sp>
      <p:pic>
        <p:nvPicPr>
          <p:cNvPr id="89" name="Google Shape;89;p2"/>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90" name="Google Shape;90;p2"/>
          <p:cNvSpPr txBox="1"/>
          <p:nvPr/>
        </p:nvSpPr>
        <p:spPr>
          <a:xfrm>
            <a:off x="434975" y="608950"/>
            <a:ext cx="838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1"/>
          <p:cNvSpPr txBox="1"/>
          <p:nvPr>
            <p:ph type="title"/>
          </p:nvPr>
        </p:nvSpPr>
        <p:spPr>
          <a:xfrm>
            <a:off x="1195125" y="10793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       What is Cluster</a:t>
            </a:r>
            <a:endParaRPr>
              <a:solidFill>
                <a:srgbClr val="002060"/>
              </a:solidFill>
              <a:latin typeface="Gill Sans"/>
              <a:ea typeface="Gill Sans"/>
              <a:cs typeface="Gill Sans"/>
              <a:sym typeface="Gill Sans"/>
            </a:endParaRPr>
          </a:p>
        </p:txBody>
      </p:sp>
      <p:sp>
        <p:nvSpPr>
          <p:cNvPr id="96" name="Google Shape;9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070"/>
              </a:buClr>
              <a:buSzPts val="2800"/>
              <a:buNone/>
            </a:pPr>
            <a:r>
              <a:t/>
            </a:r>
            <a:endParaRPr>
              <a:solidFill>
                <a:srgbClr val="757070"/>
              </a:solidFill>
              <a:latin typeface="Gill Sans"/>
              <a:ea typeface="Gill Sans"/>
              <a:cs typeface="Gill Sans"/>
              <a:sym typeface="Gill Sans"/>
            </a:endParaRPr>
          </a:p>
          <a:p>
            <a:pPr indent="-457200" lvl="0" marL="457200" rtl="0" algn="just">
              <a:lnSpc>
                <a:spcPct val="90000"/>
              </a:lnSpc>
              <a:spcBef>
                <a:spcPts val="0"/>
              </a:spcBef>
              <a:spcAft>
                <a:spcPts val="0"/>
              </a:spcAft>
              <a:buClr>
                <a:srgbClr val="757070"/>
              </a:buClr>
              <a:buSzPts val="2800"/>
              <a:buFont typeface="Noto Sans Symbols"/>
              <a:buChar char="⮚"/>
            </a:pPr>
            <a:r>
              <a:rPr lang="en-GB">
                <a:solidFill>
                  <a:srgbClr val="757070"/>
                </a:solidFill>
                <a:latin typeface="Gill Sans"/>
                <a:ea typeface="Gill Sans"/>
                <a:cs typeface="Gill Sans"/>
                <a:sym typeface="Gill Sans"/>
              </a:rPr>
              <a:t>A Hadoop cluster is a collection of computers, known as nodes, that are networked together to perform parallel computations on big data sets.</a:t>
            </a:r>
            <a:endParaRPr/>
          </a:p>
          <a:p>
            <a:pPr indent="-279400" lvl="0" marL="457200" rtl="0" algn="just">
              <a:lnSpc>
                <a:spcPct val="90000"/>
              </a:lnSpc>
              <a:spcBef>
                <a:spcPts val="0"/>
              </a:spcBef>
              <a:spcAft>
                <a:spcPts val="0"/>
              </a:spcAft>
              <a:buClr>
                <a:srgbClr val="757070"/>
              </a:buClr>
              <a:buSzPts val="2800"/>
              <a:buFont typeface="Noto Sans Symbols"/>
              <a:buNone/>
            </a:pPr>
            <a:r>
              <a:t/>
            </a:r>
            <a:endParaRPr sz="3000">
              <a:solidFill>
                <a:srgbClr val="757070"/>
              </a:solidFill>
              <a:latin typeface="Gill Sans"/>
              <a:ea typeface="Gill Sans"/>
              <a:cs typeface="Gill Sans"/>
              <a:sym typeface="Gill Sans"/>
            </a:endParaRPr>
          </a:p>
          <a:p>
            <a:pPr indent="-457200" lvl="0" marL="457200" rtl="0" algn="just">
              <a:lnSpc>
                <a:spcPct val="90000"/>
              </a:lnSpc>
              <a:spcBef>
                <a:spcPts val="0"/>
              </a:spcBef>
              <a:spcAft>
                <a:spcPts val="0"/>
              </a:spcAft>
              <a:buClr>
                <a:srgbClr val="757070"/>
              </a:buClr>
              <a:buSzPts val="2800"/>
              <a:buFont typeface="Noto Sans Symbols"/>
              <a:buChar char="⮚"/>
            </a:pPr>
            <a:r>
              <a:rPr lang="en-GB" sz="3000">
                <a:solidFill>
                  <a:srgbClr val="757070"/>
                </a:solidFill>
                <a:latin typeface="Gill Sans"/>
                <a:ea typeface="Gill Sans"/>
                <a:cs typeface="Gill Sans"/>
                <a:sym typeface="Gill Sans"/>
              </a:rPr>
              <a:t>Hadoop clusters consist of a network of connected master and slave nodes that utilize high availability, low-cost commodity hardware.</a:t>
            </a:r>
            <a:endParaRPr>
              <a:latin typeface="Gill Sans"/>
              <a:ea typeface="Gill Sans"/>
              <a:cs typeface="Gill Sans"/>
              <a:sym typeface="Gill Sans"/>
            </a:endParaRPr>
          </a:p>
          <a:p>
            <a:pPr indent="0" lvl="0" marL="0" rtl="0" algn="l">
              <a:lnSpc>
                <a:spcPct val="90000"/>
              </a:lnSpc>
              <a:spcBef>
                <a:spcPts val="1000"/>
              </a:spcBef>
              <a:spcAft>
                <a:spcPts val="0"/>
              </a:spcAft>
              <a:buClr>
                <a:schemeClr val="dk1"/>
              </a:buClr>
              <a:buSzPts val="2800"/>
              <a:buNone/>
            </a:pPr>
            <a:r>
              <a:t/>
            </a:r>
            <a:endParaRPr>
              <a:latin typeface="Gill Sans"/>
              <a:ea typeface="Gill Sans"/>
              <a:cs typeface="Gill Sans"/>
              <a:sym typeface="Gill Sans"/>
            </a:endParaRPr>
          </a:p>
        </p:txBody>
      </p:sp>
      <p:pic>
        <p:nvPicPr>
          <p:cNvPr id="97" name="Google Shape;97;p31"/>
          <p:cNvPicPr preferRelativeResize="0"/>
          <p:nvPr/>
        </p:nvPicPr>
        <p:blipFill rotWithShape="1">
          <a:blip r:embed="rId3">
            <a:alphaModFix/>
          </a:blip>
          <a:srcRect b="0" l="0" r="0" t="0"/>
          <a:stretch/>
        </p:blipFill>
        <p:spPr>
          <a:xfrm>
            <a:off x="3051745" y="612894"/>
            <a:ext cx="2496064" cy="647416"/>
          </a:xfrm>
          <a:prstGeom prst="rect">
            <a:avLst/>
          </a:prstGeom>
          <a:noFill/>
          <a:ln>
            <a:noFill/>
          </a:ln>
        </p:spPr>
      </p:pic>
      <p:pic>
        <p:nvPicPr>
          <p:cNvPr id="98" name="Google Shape;98;p31"/>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None/>
            </a:pPr>
            <a:r>
              <a:rPr lang="en-GB">
                <a:solidFill>
                  <a:srgbClr val="002060"/>
                </a:solidFill>
                <a:latin typeface="Gill Sans"/>
                <a:ea typeface="Gill Sans"/>
                <a:cs typeface="Gill Sans"/>
                <a:sym typeface="Gill Sans"/>
              </a:rPr>
              <a:t>Hadoop Cluster Architecture</a:t>
            </a:r>
            <a:endParaRPr>
              <a:solidFill>
                <a:srgbClr val="002060"/>
              </a:solidFill>
              <a:latin typeface="Gill Sans"/>
              <a:ea typeface="Gill Sans"/>
              <a:cs typeface="Gill Sans"/>
              <a:sym typeface="Gill Sans"/>
            </a:endParaRPr>
          </a:p>
        </p:txBody>
      </p:sp>
      <p:pic>
        <p:nvPicPr>
          <p:cNvPr id="104" name="Google Shape;104;p3"/>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05" name="Google Shape;105;p3"/>
          <p:cNvSpPr txBox="1"/>
          <p:nvPr>
            <p:ph idx="1" type="body"/>
          </p:nvPr>
        </p:nvSpPr>
        <p:spPr>
          <a:xfrm>
            <a:off x="450273" y="1832269"/>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GB"/>
              <a:t>Hadoop cluster has master-slave architecture.</a:t>
            </a:r>
            <a:endParaRPr/>
          </a:p>
          <a:p>
            <a:pPr indent="-342900" lvl="0" marL="457200" rtl="0" algn="l">
              <a:lnSpc>
                <a:spcPct val="90000"/>
              </a:lnSpc>
              <a:spcBef>
                <a:spcPts val="1000"/>
              </a:spcBef>
              <a:spcAft>
                <a:spcPts val="0"/>
              </a:spcAft>
              <a:buClr>
                <a:schemeClr val="dk1"/>
              </a:buClr>
              <a:buSzPts val="1800"/>
              <a:buChar char="•"/>
            </a:pPr>
            <a:r>
              <a:rPr lang="en-GB"/>
              <a:t>Master in Hadoop Cluster</a:t>
            </a:r>
            <a:endParaRPr/>
          </a:p>
          <a:p>
            <a:pPr indent="-342900" lvl="0" marL="457200" rtl="0" algn="l">
              <a:lnSpc>
                <a:spcPct val="90000"/>
              </a:lnSpc>
              <a:spcBef>
                <a:spcPts val="1000"/>
              </a:spcBef>
              <a:spcAft>
                <a:spcPts val="0"/>
              </a:spcAft>
              <a:buClr>
                <a:schemeClr val="dk1"/>
              </a:buClr>
              <a:buSzPts val="1800"/>
              <a:buChar char="•"/>
            </a:pPr>
            <a:r>
              <a:rPr lang="en-GB"/>
              <a:t>Slaves in Hadoop Cluster</a:t>
            </a:r>
            <a:endParaRPr/>
          </a:p>
        </p:txBody>
      </p:sp>
      <p:pic>
        <p:nvPicPr>
          <p:cNvPr id="106" name="Google Shape;106;p3"/>
          <p:cNvPicPr preferRelativeResize="0"/>
          <p:nvPr/>
        </p:nvPicPr>
        <p:blipFill rotWithShape="1">
          <a:blip r:embed="rId4">
            <a:alphaModFix/>
          </a:blip>
          <a:srcRect b="0" l="0" r="0" t="0"/>
          <a:stretch/>
        </p:blipFill>
        <p:spPr>
          <a:xfrm>
            <a:off x="5382589" y="2501744"/>
            <a:ext cx="6506483" cy="33532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None/>
            </a:pPr>
            <a:r>
              <a:rPr lang="en-GB">
                <a:solidFill>
                  <a:srgbClr val="002060"/>
                </a:solidFill>
                <a:latin typeface="Gill Sans"/>
                <a:ea typeface="Gill Sans"/>
                <a:cs typeface="Gill Sans"/>
                <a:sym typeface="Gill Sans"/>
              </a:rPr>
              <a:t>Hadoop Cluster Architecture</a:t>
            </a:r>
            <a:endParaRPr>
              <a:solidFill>
                <a:srgbClr val="002060"/>
              </a:solidFill>
              <a:latin typeface="Gill Sans"/>
              <a:ea typeface="Gill Sans"/>
              <a:cs typeface="Gill Sans"/>
              <a:sym typeface="Gill Sans"/>
            </a:endParaRPr>
          </a:p>
        </p:txBody>
      </p:sp>
      <p:pic>
        <p:nvPicPr>
          <p:cNvPr id="112" name="Google Shape;112;p32"/>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13" name="Google Shape;113;p32"/>
          <p:cNvSpPr txBox="1"/>
          <p:nvPr>
            <p:ph idx="1" type="body"/>
          </p:nvPr>
        </p:nvSpPr>
        <p:spPr>
          <a:xfrm>
            <a:off x="450273" y="1832269"/>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GB"/>
              <a:t>Master in Hadoop Cluster Consists of </a:t>
            </a:r>
            <a:endParaRPr/>
          </a:p>
          <a:p>
            <a:pPr indent="-342900" lvl="0" marL="457200" rtl="0" algn="l">
              <a:lnSpc>
                <a:spcPct val="90000"/>
              </a:lnSpc>
              <a:spcBef>
                <a:spcPts val="1000"/>
              </a:spcBef>
              <a:spcAft>
                <a:spcPts val="0"/>
              </a:spcAft>
              <a:buClr>
                <a:schemeClr val="dk1"/>
              </a:buClr>
              <a:buSzPts val="1800"/>
              <a:buChar char="•"/>
            </a:pPr>
            <a:r>
              <a:rPr lang="en-GB"/>
              <a:t>NameNode </a:t>
            </a:r>
            <a:endParaRPr/>
          </a:p>
          <a:p>
            <a:pPr indent="-342900" lvl="0" marL="457200" rtl="0" algn="l">
              <a:lnSpc>
                <a:spcPct val="90000"/>
              </a:lnSpc>
              <a:spcBef>
                <a:spcPts val="1000"/>
              </a:spcBef>
              <a:spcAft>
                <a:spcPts val="0"/>
              </a:spcAft>
              <a:buClr>
                <a:schemeClr val="dk1"/>
              </a:buClr>
              <a:buSzPts val="1800"/>
              <a:buChar char="•"/>
            </a:pPr>
            <a:r>
              <a:rPr lang="en-GB"/>
              <a:t>Resource Manager</a:t>
            </a:r>
            <a:endParaRPr/>
          </a:p>
        </p:txBody>
      </p:sp>
      <p:pic>
        <p:nvPicPr>
          <p:cNvPr id="114" name="Google Shape;114;p32"/>
          <p:cNvPicPr preferRelativeResize="0"/>
          <p:nvPr/>
        </p:nvPicPr>
        <p:blipFill rotWithShape="1">
          <a:blip r:embed="rId4">
            <a:alphaModFix/>
          </a:blip>
          <a:srcRect b="0" l="0" r="0" t="0"/>
          <a:stretch/>
        </p:blipFill>
        <p:spPr>
          <a:xfrm>
            <a:off x="5270349" y="2568478"/>
            <a:ext cx="6306430" cy="3439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None/>
            </a:pPr>
            <a:r>
              <a:rPr lang="en-GB">
                <a:solidFill>
                  <a:srgbClr val="002060"/>
                </a:solidFill>
                <a:latin typeface="Gill Sans"/>
                <a:ea typeface="Gill Sans"/>
                <a:cs typeface="Gill Sans"/>
                <a:sym typeface="Gill Sans"/>
              </a:rPr>
              <a:t>Hadoop Cluster Architecture</a:t>
            </a:r>
            <a:endParaRPr>
              <a:solidFill>
                <a:srgbClr val="002060"/>
              </a:solidFill>
              <a:latin typeface="Gill Sans"/>
              <a:ea typeface="Gill Sans"/>
              <a:cs typeface="Gill Sans"/>
              <a:sym typeface="Gill Sans"/>
            </a:endParaRPr>
          </a:p>
        </p:txBody>
      </p:sp>
      <p:pic>
        <p:nvPicPr>
          <p:cNvPr id="120" name="Google Shape;120;p33"/>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21" name="Google Shape;121;p33"/>
          <p:cNvSpPr txBox="1"/>
          <p:nvPr>
            <p:ph idx="1" type="body"/>
          </p:nvPr>
        </p:nvSpPr>
        <p:spPr>
          <a:xfrm>
            <a:off x="1018309" y="182968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GB"/>
              <a:t>Slave in the Hadoop Cluster Consists of </a:t>
            </a:r>
            <a:endParaRPr/>
          </a:p>
          <a:p>
            <a:pPr indent="-342900" lvl="0" marL="457200" rtl="0" algn="l">
              <a:lnSpc>
                <a:spcPct val="90000"/>
              </a:lnSpc>
              <a:spcBef>
                <a:spcPts val="1000"/>
              </a:spcBef>
              <a:spcAft>
                <a:spcPts val="0"/>
              </a:spcAft>
              <a:buClr>
                <a:schemeClr val="dk1"/>
              </a:buClr>
              <a:buSzPts val="1800"/>
              <a:buChar char="•"/>
            </a:pPr>
            <a:r>
              <a:rPr lang="en-GB"/>
              <a:t>DataNode</a:t>
            </a:r>
            <a:endParaRPr/>
          </a:p>
          <a:p>
            <a:pPr indent="-342900" lvl="0" marL="457200" rtl="0" algn="l">
              <a:lnSpc>
                <a:spcPct val="90000"/>
              </a:lnSpc>
              <a:spcBef>
                <a:spcPts val="1000"/>
              </a:spcBef>
              <a:spcAft>
                <a:spcPts val="0"/>
              </a:spcAft>
              <a:buClr>
                <a:schemeClr val="dk1"/>
              </a:buClr>
              <a:buSzPts val="1800"/>
              <a:buChar char="•"/>
            </a:pPr>
            <a:r>
              <a:rPr lang="en-GB"/>
              <a:t>NodeManager</a:t>
            </a:r>
            <a:endParaRPr/>
          </a:p>
          <a:p>
            <a:pPr indent="-342900" lvl="0" marL="457200" rtl="0" algn="l">
              <a:lnSpc>
                <a:spcPct val="90000"/>
              </a:lnSpc>
              <a:spcBef>
                <a:spcPts val="1000"/>
              </a:spcBef>
              <a:spcAft>
                <a:spcPts val="0"/>
              </a:spcAft>
              <a:buClr>
                <a:schemeClr val="dk1"/>
              </a:buClr>
              <a:buSzPts val="1800"/>
              <a:buChar char="•"/>
            </a:pPr>
            <a:r>
              <a:rPr lang="en-GB"/>
              <a:t>Client Node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040215" y="22612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None/>
            </a:pPr>
            <a:r>
              <a:rPr lang="en-GB">
                <a:solidFill>
                  <a:srgbClr val="002060"/>
                </a:solidFill>
                <a:latin typeface="Gill Sans"/>
                <a:ea typeface="Gill Sans"/>
                <a:cs typeface="Gill Sans"/>
                <a:sym typeface="Gill Sans"/>
              </a:rPr>
              <a:t>Single Node Cluster</a:t>
            </a:r>
            <a:endParaRPr>
              <a:solidFill>
                <a:srgbClr val="002060"/>
              </a:solidFill>
              <a:latin typeface="Gill Sans"/>
              <a:ea typeface="Gill Sans"/>
              <a:cs typeface="Gill Sans"/>
              <a:sym typeface="Gill Sans"/>
            </a:endParaRPr>
          </a:p>
        </p:txBody>
      </p:sp>
      <p:pic>
        <p:nvPicPr>
          <p:cNvPr id="127" name="Google Shape;127;p4"/>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28" name="Google Shape;1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GB"/>
              <a:t>Consist of only one node.</a:t>
            </a:r>
            <a:endParaRPr/>
          </a:p>
          <a:p>
            <a:pPr indent="-342900" lvl="0" marL="457200" rtl="0" algn="l">
              <a:lnSpc>
                <a:spcPct val="90000"/>
              </a:lnSpc>
              <a:spcBef>
                <a:spcPts val="1000"/>
              </a:spcBef>
              <a:spcAft>
                <a:spcPts val="0"/>
              </a:spcAft>
              <a:buSzPts val="1800"/>
              <a:buFont typeface="Noto Sans Symbols"/>
              <a:buChar char="⮚"/>
            </a:pPr>
            <a:r>
              <a:rPr lang="en-GB"/>
              <a:t>All the NameNode, DataNode, ResourceManager, and NodeManager are on a single machine. </a:t>
            </a:r>
            <a:endParaRPr/>
          </a:p>
          <a:p>
            <a:pPr indent="-342900" lvl="0" marL="457200" rtl="0" algn="l">
              <a:lnSpc>
                <a:spcPct val="90000"/>
              </a:lnSpc>
              <a:spcBef>
                <a:spcPts val="1000"/>
              </a:spcBef>
              <a:spcAft>
                <a:spcPts val="0"/>
              </a:spcAft>
              <a:buSzPts val="1800"/>
              <a:buFont typeface="Noto Sans Symbols"/>
              <a:buChar char="⮚"/>
            </a:pPr>
            <a:r>
              <a:rPr lang="en-GB"/>
              <a:t>Only one DataNode is running.</a:t>
            </a:r>
            <a:endParaRPr/>
          </a:p>
          <a:p>
            <a:pPr indent="-342900" lvl="0" marL="457200" rtl="0" algn="l">
              <a:lnSpc>
                <a:spcPct val="90000"/>
              </a:lnSpc>
              <a:spcBef>
                <a:spcPts val="1000"/>
              </a:spcBef>
              <a:spcAft>
                <a:spcPts val="0"/>
              </a:spcAft>
              <a:buSzPts val="1800"/>
              <a:buFont typeface="Noto Sans Symbols"/>
              <a:buChar char="⮚"/>
            </a:pPr>
            <a:r>
              <a:rPr lang="en-GB"/>
              <a:t>Mainly used for studying and testing purposes</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4"/>
          <p:cNvSpPr txBox="1"/>
          <p:nvPr>
            <p:ph type="title"/>
          </p:nvPr>
        </p:nvSpPr>
        <p:spPr>
          <a:xfrm>
            <a:off x="1040215" y="22612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None/>
            </a:pPr>
            <a:r>
              <a:rPr lang="en-GB">
                <a:solidFill>
                  <a:srgbClr val="002060"/>
                </a:solidFill>
                <a:latin typeface="Gill Sans"/>
                <a:ea typeface="Gill Sans"/>
                <a:cs typeface="Gill Sans"/>
                <a:sym typeface="Gill Sans"/>
              </a:rPr>
              <a:t>Multi-Node Cluster</a:t>
            </a:r>
            <a:endParaRPr>
              <a:solidFill>
                <a:srgbClr val="002060"/>
              </a:solidFill>
              <a:latin typeface="Gill Sans"/>
              <a:ea typeface="Gill Sans"/>
              <a:cs typeface="Gill Sans"/>
              <a:sym typeface="Gill Sans"/>
            </a:endParaRPr>
          </a:p>
        </p:txBody>
      </p:sp>
      <p:pic>
        <p:nvPicPr>
          <p:cNvPr id="134" name="Google Shape;134;p34"/>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35" name="Google Shape;135;p34"/>
          <p:cNvSpPr txBox="1"/>
          <p:nvPr>
            <p:ph idx="1" type="body"/>
          </p:nvPr>
        </p:nvSpPr>
        <p:spPr>
          <a:xfrm>
            <a:off x="838200" y="1825625"/>
            <a:ext cx="10515600" cy="3328266"/>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GB"/>
              <a:t>Consist of multiple node.</a:t>
            </a:r>
            <a:endParaRPr/>
          </a:p>
          <a:p>
            <a:pPr indent="-342900" lvl="0" marL="457200" rtl="0" algn="l">
              <a:lnSpc>
                <a:spcPct val="90000"/>
              </a:lnSpc>
              <a:spcBef>
                <a:spcPts val="1000"/>
              </a:spcBef>
              <a:spcAft>
                <a:spcPts val="0"/>
              </a:spcAft>
              <a:buSzPts val="1800"/>
              <a:buFont typeface="Noto Sans Symbols"/>
              <a:buChar char="⮚"/>
            </a:pPr>
            <a:r>
              <a:rPr lang="en-GB"/>
              <a:t>Daemons run on separate host or machine.</a:t>
            </a:r>
            <a:endParaRPr/>
          </a:p>
          <a:p>
            <a:pPr indent="-342900" lvl="0" marL="457200" rtl="0" algn="l">
              <a:lnSpc>
                <a:spcPct val="90000"/>
              </a:lnSpc>
              <a:spcBef>
                <a:spcPts val="1000"/>
              </a:spcBef>
              <a:spcAft>
                <a:spcPts val="0"/>
              </a:spcAft>
              <a:buSzPts val="1800"/>
              <a:buFont typeface="Noto Sans Symbols"/>
              <a:buChar char="⮚"/>
            </a:pPr>
            <a:r>
              <a:rPr lang="en-GB"/>
              <a:t>NameNode daemon run on the master machine</a:t>
            </a:r>
            <a:endParaRPr/>
          </a:p>
          <a:p>
            <a:pPr indent="-342900" lvl="0" marL="457200" rtl="0" algn="l">
              <a:lnSpc>
                <a:spcPct val="90000"/>
              </a:lnSpc>
              <a:spcBef>
                <a:spcPts val="1000"/>
              </a:spcBef>
              <a:spcAft>
                <a:spcPts val="0"/>
              </a:spcAft>
              <a:buSzPts val="1800"/>
              <a:buFont typeface="Noto Sans Symbols"/>
              <a:buChar char="⮚"/>
            </a:pPr>
            <a:r>
              <a:rPr lang="en-GB"/>
              <a:t>DataNode daemon runs on the slave machines.</a:t>
            </a:r>
            <a:endParaRPr/>
          </a:p>
          <a:p>
            <a:pPr indent="-342900" lvl="0" marL="457200" rtl="0" algn="l">
              <a:lnSpc>
                <a:spcPct val="90000"/>
              </a:lnSpc>
              <a:spcBef>
                <a:spcPts val="1000"/>
              </a:spcBef>
              <a:spcAft>
                <a:spcPts val="0"/>
              </a:spcAft>
              <a:buSzPts val="1800"/>
              <a:buFont typeface="Noto Sans Symbols"/>
              <a:buChar char="⮚"/>
            </a:pPr>
            <a:r>
              <a:rPr lang="en-GB"/>
              <a:t>Used in organizations for analyzing Big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GB"/>
              <a:t>What is cluster size in Hadoop?</a:t>
            </a:r>
            <a:endParaRPr/>
          </a:p>
        </p:txBody>
      </p:sp>
      <p:pic>
        <p:nvPicPr>
          <p:cNvPr id="141" name="Google Shape;141;p6"/>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
        <p:nvSpPr>
          <p:cNvPr id="142" name="Google Shape;14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GB"/>
              <a:t>A Hadoop cluster size is a set of metrics that defines storage and compute capabilities to run Hadoop workloads, namely : </a:t>
            </a:r>
            <a:endParaRPr/>
          </a:p>
          <a:p>
            <a:pPr indent="0" lvl="0" marL="1143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Font typeface="Noto Sans Symbols"/>
              <a:buChar char="⮚"/>
            </a:pPr>
            <a:r>
              <a:rPr b="1" lang="en-GB"/>
              <a:t>Number of nodes : </a:t>
            </a:r>
            <a:r>
              <a:rPr lang="en-GB"/>
              <a:t>number of Master nodes, number of Edge Nodes, number of  Worker Nodes. </a:t>
            </a:r>
            <a:endParaRPr/>
          </a:p>
          <a:p>
            <a:pPr indent="-342900" lvl="0" marL="457200" rtl="0" algn="l">
              <a:lnSpc>
                <a:spcPct val="90000"/>
              </a:lnSpc>
              <a:spcBef>
                <a:spcPts val="1000"/>
              </a:spcBef>
              <a:spcAft>
                <a:spcPts val="0"/>
              </a:spcAft>
              <a:buSzPts val="1800"/>
              <a:buFont typeface="Noto Sans Symbols"/>
              <a:buChar char="⮚"/>
            </a:pPr>
            <a:r>
              <a:rPr b="1" lang="en-GB"/>
              <a:t>Configuration of each type node: </a:t>
            </a:r>
            <a:r>
              <a:rPr lang="en-GB"/>
              <a:t>number of cores per node, RAM and Disk Volume.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2022-01-28T17:36:24Z</dcterms:created>
  <dc:creator>Microsoft account</dc:creator>
</cp:coreProperties>
</file>